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96"/>
  </p:notesMasterIdLst>
  <p:handoutMasterIdLst>
    <p:handoutMasterId r:id="rId97"/>
  </p:handoutMasterIdLst>
  <p:sldIdLst>
    <p:sldId id="26381" r:id="rId5"/>
    <p:sldId id="26505" r:id="rId6"/>
    <p:sldId id="26393" r:id="rId7"/>
    <p:sldId id="271" r:id="rId8"/>
    <p:sldId id="26383" r:id="rId9"/>
    <p:sldId id="26385" r:id="rId10"/>
    <p:sldId id="26604" r:id="rId11"/>
    <p:sldId id="26546" r:id="rId12"/>
    <p:sldId id="289" r:id="rId13"/>
    <p:sldId id="26534" r:id="rId14"/>
    <p:sldId id="26600" r:id="rId15"/>
    <p:sldId id="26506" r:id="rId16"/>
    <p:sldId id="26507" r:id="rId17"/>
    <p:sldId id="26550" r:id="rId18"/>
    <p:sldId id="26562" r:id="rId19"/>
    <p:sldId id="26551" r:id="rId20"/>
    <p:sldId id="26536" r:id="rId21"/>
    <p:sldId id="26509" r:id="rId22"/>
    <p:sldId id="26510" r:id="rId23"/>
    <p:sldId id="26511" r:id="rId24"/>
    <p:sldId id="26564" r:id="rId25"/>
    <p:sldId id="26565" r:id="rId26"/>
    <p:sldId id="26566" r:id="rId27"/>
    <p:sldId id="26567" r:id="rId28"/>
    <p:sldId id="26568" r:id="rId29"/>
    <p:sldId id="26537" r:id="rId30"/>
    <p:sldId id="26605" r:id="rId31"/>
    <p:sldId id="26606" r:id="rId32"/>
    <p:sldId id="26607" r:id="rId33"/>
    <p:sldId id="26608" r:id="rId34"/>
    <p:sldId id="26590" r:id="rId35"/>
    <p:sldId id="26609" r:id="rId36"/>
    <p:sldId id="26591" r:id="rId37"/>
    <p:sldId id="26601" r:id="rId38"/>
    <p:sldId id="26582" r:id="rId39"/>
    <p:sldId id="26583" r:id="rId40"/>
    <p:sldId id="26584" r:id="rId41"/>
    <p:sldId id="26585" r:id="rId42"/>
    <p:sldId id="26552" r:id="rId43"/>
    <p:sldId id="26553" r:id="rId44"/>
    <p:sldId id="26554" r:id="rId45"/>
    <p:sldId id="26512" r:id="rId46"/>
    <p:sldId id="26513" r:id="rId47"/>
    <p:sldId id="26514" r:id="rId48"/>
    <p:sldId id="26555" r:id="rId49"/>
    <p:sldId id="26557" r:id="rId50"/>
    <p:sldId id="26556" r:id="rId51"/>
    <p:sldId id="26515" r:id="rId52"/>
    <p:sldId id="26516" r:id="rId53"/>
    <p:sldId id="26592" r:id="rId54"/>
    <p:sldId id="26548" r:id="rId55"/>
    <p:sldId id="26570" r:id="rId56"/>
    <p:sldId id="26517" r:id="rId57"/>
    <p:sldId id="26593" r:id="rId58"/>
    <p:sldId id="26563" r:id="rId59"/>
    <p:sldId id="26518" r:id="rId60"/>
    <p:sldId id="26519" r:id="rId61"/>
    <p:sldId id="26587" r:id="rId62"/>
    <p:sldId id="26571" r:id="rId63"/>
    <p:sldId id="26572" r:id="rId64"/>
    <p:sldId id="26573" r:id="rId65"/>
    <p:sldId id="26520" r:id="rId66"/>
    <p:sldId id="26594" r:id="rId67"/>
    <p:sldId id="26521" r:id="rId68"/>
    <p:sldId id="26522" r:id="rId69"/>
    <p:sldId id="26579" r:id="rId70"/>
    <p:sldId id="26580" r:id="rId71"/>
    <p:sldId id="26581" r:id="rId72"/>
    <p:sldId id="26558" r:id="rId73"/>
    <p:sldId id="26574" r:id="rId74"/>
    <p:sldId id="26586" r:id="rId75"/>
    <p:sldId id="26523" r:id="rId76"/>
    <p:sldId id="26595" r:id="rId77"/>
    <p:sldId id="26524" r:id="rId78"/>
    <p:sldId id="26525" r:id="rId79"/>
    <p:sldId id="26589" r:id="rId80"/>
    <p:sldId id="26526" r:id="rId81"/>
    <p:sldId id="26542" r:id="rId82"/>
    <p:sldId id="26527" r:id="rId83"/>
    <p:sldId id="26528" r:id="rId84"/>
    <p:sldId id="26529" r:id="rId85"/>
    <p:sldId id="26543" r:id="rId86"/>
    <p:sldId id="26392" r:id="rId87"/>
    <p:sldId id="26530" r:id="rId88"/>
    <p:sldId id="26531" r:id="rId89"/>
    <p:sldId id="26532" r:id="rId90"/>
    <p:sldId id="360" r:id="rId91"/>
    <p:sldId id="26596" r:id="rId92"/>
    <p:sldId id="26602" r:id="rId93"/>
    <p:sldId id="26603" r:id="rId94"/>
    <p:sldId id="361" r:id="rId95"/>
  </p:sldIdLst>
  <p:sldSz cx="12192000" cy="6858000"/>
  <p:notesSz cx="6858000" cy="9144000"/>
  <p:embeddedFontLst>
    <p:embeddedFont>
      <p:font typeface="Montserrat" panose="00000500000000000000" pitchFamily="2" charset="0"/>
      <p:regular r:id="rId98"/>
      <p:bold r:id="rId99"/>
      <p:italic r:id="rId100"/>
      <p:boldItalic r:id="rId101"/>
    </p:embeddedFont>
    <p:embeddedFont>
      <p:font typeface="Public Sans" pitchFamily="2" charset="0"/>
      <p:regular r:id="rId102"/>
      <p:bold r:id="rId103"/>
      <p:italic r:id="rId104"/>
      <p:boldItalic r:id="rId10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Content" id="{D5A8010D-981F-43AA-A0D6-182EC53CAA84}">
          <p14:sldIdLst>
            <p14:sldId id="26505"/>
            <p14:sldId id="26393"/>
          </p14:sldIdLst>
        </p14:section>
        <p14:section name="Week 1" id="{B892247D-25E4-4C94-B1A3-1C41C4F74573}">
          <p14:sldIdLst>
            <p14:sldId id="271"/>
            <p14:sldId id="26383"/>
            <p14:sldId id="26385"/>
            <p14:sldId id="26604"/>
            <p14:sldId id="26546"/>
            <p14:sldId id="289"/>
            <p14:sldId id="26534"/>
            <p14:sldId id="26600"/>
          </p14:sldIdLst>
        </p14:section>
        <p14:section name="Week 2" id="{83C70F4A-3E4A-4499-803F-C2CCDA51C97A}">
          <p14:sldIdLst>
            <p14:sldId id="26506"/>
            <p14:sldId id="26507"/>
            <p14:sldId id="26550"/>
            <p14:sldId id="26562"/>
            <p14:sldId id="26551"/>
            <p14:sldId id="26536"/>
          </p14:sldIdLst>
        </p14:section>
        <p14:section name="Week 3" id="{40AE8CA9-4F94-4936-88DA-D12F009E463C}">
          <p14:sldIdLst>
            <p14:sldId id="26509"/>
            <p14:sldId id="26510"/>
            <p14:sldId id="26511"/>
            <p14:sldId id="26564"/>
            <p14:sldId id="26565"/>
            <p14:sldId id="26566"/>
            <p14:sldId id="26567"/>
            <p14:sldId id="26568"/>
            <p14:sldId id="26537"/>
            <p14:sldId id="26605"/>
            <p14:sldId id="26606"/>
            <p14:sldId id="26607"/>
            <p14:sldId id="26608"/>
            <p14:sldId id="26590"/>
            <p14:sldId id="26609"/>
            <p14:sldId id="26591"/>
            <p14:sldId id="26601"/>
            <p14:sldId id="26582"/>
            <p14:sldId id="26583"/>
            <p14:sldId id="26584"/>
            <p14:sldId id="26585"/>
            <p14:sldId id="26552"/>
            <p14:sldId id="26553"/>
            <p14:sldId id="26554"/>
          </p14:sldIdLst>
        </p14:section>
        <p14:section name="Week 4" id="{A30A15F7-8EF5-4CC0-A91E-9E2314C66FE9}">
          <p14:sldIdLst>
            <p14:sldId id="26512"/>
            <p14:sldId id="26513"/>
            <p14:sldId id="26514"/>
            <p14:sldId id="26555"/>
            <p14:sldId id="26557"/>
            <p14:sldId id="26556"/>
          </p14:sldIdLst>
        </p14:section>
        <p14:section name="Week 5" id="{58A86FCD-BBC5-49FB-9276-05C28331D969}">
          <p14:sldIdLst>
            <p14:sldId id="26515"/>
            <p14:sldId id="26516"/>
            <p14:sldId id="26592"/>
            <p14:sldId id="26548"/>
            <p14:sldId id="26570"/>
            <p14:sldId id="26517"/>
            <p14:sldId id="26593"/>
            <p14:sldId id="26563"/>
          </p14:sldIdLst>
        </p14:section>
        <p14:section name="Week 6" id="{97C4048B-4708-4DF5-BC82-9C11C5D5CA1A}">
          <p14:sldIdLst>
            <p14:sldId id="26518"/>
            <p14:sldId id="26519"/>
            <p14:sldId id="26587"/>
            <p14:sldId id="26571"/>
            <p14:sldId id="26572"/>
            <p14:sldId id="26573"/>
            <p14:sldId id="26520"/>
            <p14:sldId id="26594"/>
          </p14:sldIdLst>
        </p14:section>
        <p14:section name="Week 7" id="{E8A218C9-27B7-4ED4-8A54-F5996C473D37}">
          <p14:sldIdLst>
            <p14:sldId id="26521"/>
            <p14:sldId id="26522"/>
            <p14:sldId id="26579"/>
            <p14:sldId id="26580"/>
            <p14:sldId id="26581"/>
            <p14:sldId id="26558"/>
            <p14:sldId id="26574"/>
            <p14:sldId id="26586"/>
            <p14:sldId id="26523"/>
            <p14:sldId id="26595"/>
          </p14:sldIdLst>
        </p14:section>
        <p14:section name="Week 8" id="{23481E3B-8749-4D08-BC23-3A50C889DC49}">
          <p14:sldIdLst>
            <p14:sldId id="26524"/>
            <p14:sldId id="26525"/>
            <p14:sldId id="26589"/>
            <p14:sldId id="26526"/>
            <p14:sldId id="26542"/>
          </p14:sldIdLst>
        </p14:section>
        <p14:section name="Week 9" id="{E73B929C-39CF-4730-89B9-0F7DB9BD0C9A}">
          <p14:sldIdLst>
            <p14:sldId id="26527"/>
            <p14:sldId id="26528"/>
            <p14:sldId id="26529"/>
            <p14:sldId id="26543"/>
            <p14:sldId id="26392"/>
          </p14:sldIdLst>
        </p14:section>
        <p14:section name="Week 10" id="{A1A4FE66-76DA-4A6F-99E8-19881C389582}">
          <p14:sldIdLst>
            <p14:sldId id="26530"/>
            <p14:sldId id="26531"/>
            <p14:sldId id="26532"/>
          </p14:sldIdLst>
        </p14:section>
        <p14:section name="References &amp; copyright" id="{DBC31484-F5F8-4CB1-8DB4-A562A9780899}">
          <p14:sldIdLst>
            <p14:sldId id="360"/>
            <p14:sldId id="26596"/>
            <p14:sldId id="26602"/>
            <p14:sldId id="26603"/>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FEE"/>
    <a:srgbClr val="F0F0F0"/>
    <a:srgbClr val="2B592F"/>
    <a:srgbClr val="171414"/>
    <a:srgbClr val="D9D2E9"/>
    <a:srgbClr val="B51458"/>
    <a:srgbClr val="00ACC2"/>
    <a:srgbClr val="64BB47"/>
    <a:srgbClr val="E5F7FC"/>
    <a:srgbClr val="FBDB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548EF-9827-4602-9585-B857888D468A}" v="3" dt="2025-10-17T04:35:17.41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79" autoAdjust="0"/>
    <p:restoredTop sz="94668" autoAdjust="0"/>
  </p:normalViewPr>
  <p:slideViewPr>
    <p:cSldViewPr snapToGrid="0">
      <p:cViewPr varScale="1">
        <p:scale>
          <a:sx n="79" d="100"/>
          <a:sy n="79" d="100"/>
        </p:scale>
        <p:origin x="768" y="90"/>
      </p:cViewPr>
      <p:guideLst>
        <p:guide orient="horz" pos="2160"/>
        <p:guide pos="3863"/>
      </p:guideLst>
    </p:cSldViewPr>
  </p:slideViewPr>
  <p:outlineViewPr>
    <p:cViewPr>
      <p:scale>
        <a:sx n="33" d="100"/>
        <a:sy n="33" d="100"/>
      </p:scale>
      <p:origin x="0" y="-1527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6.fntdata"/><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104"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1.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AABDC366-118D-4D22-A443-0AB4FE11A11A}"/>
    <pc:docChg chg="modSld">
      <pc:chgData name="Christopher Farlow" userId="1d6e7c80-f391-4c69-991c-b443ceeb1639" providerId="ADAL" clId="{AABDC366-118D-4D22-A443-0AB4FE11A11A}" dt="2025-10-01T22:04:36.121" v="9" actId="13244"/>
      <pc:docMkLst>
        <pc:docMk/>
      </pc:docMkLst>
      <pc:sldChg chg="modSp mod">
        <pc:chgData name="Christopher Farlow" userId="1d6e7c80-f391-4c69-991c-b443ceeb1639" providerId="ADAL" clId="{AABDC366-118D-4D22-A443-0AB4FE11A11A}" dt="2025-10-01T22:03:25.820" v="8" actId="13244"/>
        <pc:sldMkLst>
          <pc:docMk/>
          <pc:sldMk cId="1988155340" sldId="26604"/>
        </pc:sldMkLst>
        <pc:spChg chg="ord">
          <ac:chgData name="Christopher Farlow" userId="1d6e7c80-f391-4c69-991c-b443ceeb1639" providerId="ADAL" clId="{AABDC366-118D-4D22-A443-0AB4FE11A11A}" dt="2025-10-01T22:03:25.820" v="8" actId="13244"/>
          <ac:spMkLst>
            <pc:docMk/>
            <pc:sldMk cId="1988155340" sldId="26604"/>
            <ac:spMk id="6" creationId="{4D941FF0-7666-5E8F-EFBF-BC99D1E66820}"/>
          </ac:spMkLst>
        </pc:spChg>
        <pc:spChg chg="ord">
          <ac:chgData name="Christopher Farlow" userId="1d6e7c80-f391-4c69-991c-b443ceeb1639" providerId="ADAL" clId="{AABDC366-118D-4D22-A443-0AB4FE11A11A}" dt="2025-10-01T22:03:25.820" v="8" actId="13244"/>
          <ac:spMkLst>
            <pc:docMk/>
            <pc:sldMk cId="1988155340" sldId="26604"/>
            <ac:spMk id="9" creationId="{F3C7709C-96E6-3335-07AC-D925BC572CF5}"/>
          </ac:spMkLst>
        </pc:spChg>
      </pc:sldChg>
      <pc:sldChg chg="modSp mod">
        <pc:chgData name="Christopher Farlow" userId="1d6e7c80-f391-4c69-991c-b443ceeb1639" providerId="ADAL" clId="{AABDC366-118D-4D22-A443-0AB4FE11A11A}" dt="2025-10-01T22:03:13.685" v="7" actId="13244"/>
        <pc:sldMkLst>
          <pc:docMk/>
          <pc:sldMk cId="2392715334" sldId="26605"/>
        </pc:sldMkLst>
        <pc:spChg chg="ord">
          <ac:chgData name="Christopher Farlow" userId="1d6e7c80-f391-4c69-991c-b443ceeb1639" providerId="ADAL" clId="{AABDC366-118D-4D22-A443-0AB4FE11A11A}" dt="2025-10-01T22:03:13.685" v="7" actId="13244"/>
          <ac:spMkLst>
            <pc:docMk/>
            <pc:sldMk cId="2392715334" sldId="26605"/>
            <ac:spMk id="7" creationId="{DD4AC8B4-7867-3E47-97EB-3827842E157D}"/>
          </ac:spMkLst>
        </pc:spChg>
        <pc:spChg chg="ord">
          <ac:chgData name="Christopher Farlow" userId="1d6e7c80-f391-4c69-991c-b443ceeb1639" providerId="ADAL" clId="{AABDC366-118D-4D22-A443-0AB4FE11A11A}" dt="2025-10-01T22:03:13.685" v="7" actId="13244"/>
          <ac:spMkLst>
            <pc:docMk/>
            <pc:sldMk cId="2392715334" sldId="26605"/>
            <ac:spMk id="10" creationId="{DE0F8139-5A35-EA38-42AE-212767627314}"/>
          </ac:spMkLst>
        </pc:spChg>
      </pc:sldChg>
      <pc:sldChg chg="modSp mod">
        <pc:chgData name="Christopher Farlow" userId="1d6e7c80-f391-4c69-991c-b443ceeb1639" providerId="ADAL" clId="{AABDC366-118D-4D22-A443-0AB4FE11A11A}" dt="2025-10-01T22:03:07.655" v="6" actId="13244"/>
        <pc:sldMkLst>
          <pc:docMk/>
          <pc:sldMk cId="3710697394" sldId="26606"/>
        </pc:sldMkLst>
        <pc:spChg chg="ord">
          <ac:chgData name="Christopher Farlow" userId="1d6e7c80-f391-4c69-991c-b443ceeb1639" providerId="ADAL" clId="{AABDC366-118D-4D22-A443-0AB4FE11A11A}" dt="2025-10-01T22:03:07.655" v="6" actId="13244"/>
          <ac:spMkLst>
            <pc:docMk/>
            <pc:sldMk cId="3710697394" sldId="26606"/>
            <ac:spMk id="7" creationId="{FD614036-D8C2-B789-1B0D-6ABFA9971074}"/>
          </ac:spMkLst>
        </pc:spChg>
        <pc:spChg chg="ord">
          <ac:chgData name="Christopher Farlow" userId="1d6e7c80-f391-4c69-991c-b443ceeb1639" providerId="ADAL" clId="{AABDC366-118D-4D22-A443-0AB4FE11A11A}" dt="2025-10-01T22:03:07.655" v="6" actId="13244"/>
          <ac:spMkLst>
            <pc:docMk/>
            <pc:sldMk cId="3710697394" sldId="26606"/>
            <ac:spMk id="10" creationId="{E0E765DF-336C-3CA6-2D58-0F9B13F897E5}"/>
          </ac:spMkLst>
        </pc:spChg>
      </pc:sldChg>
      <pc:sldChg chg="modSp mod">
        <pc:chgData name="Christopher Farlow" userId="1d6e7c80-f391-4c69-991c-b443ceeb1639" providerId="ADAL" clId="{AABDC366-118D-4D22-A443-0AB4FE11A11A}" dt="2025-10-01T22:03:01.715" v="5" actId="13244"/>
        <pc:sldMkLst>
          <pc:docMk/>
          <pc:sldMk cId="550661207" sldId="26607"/>
        </pc:sldMkLst>
        <pc:spChg chg="ord">
          <ac:chgData name="Christopher Farlow" userId="1d6e7c80-f391-4c69-991c-b443ceeb1639" providerId="ADAL" clId="{AABDC366-118D-4D22-A443-0AB4FE11A11A}" dt="2025-10-01T22:03:01.715" v="5" actId="13244"/>
          <ac:spMkLst>
            <pc:docMk/>
            <pc:sldMk cId="550661207" sldId="26607"/>
            <ac:spMk id="7" creationId="{14A1DDED-F8CF-DB7B-9F17-981279D19A39}"/>
          </ac:spMkLst>
        </pc:spChg>
        <pc:spChg chg="ord">
          <ac:chgData name="Christopher Farlow" userId="1d6e7c80-f391-4c69-991c-b443ceeb1639" providerId="ADAL" clId="{AABDC366-118D-4D22-A443-0AB4FE11A11A}" dt="2025-10-01T22:03:01.715" v="5" actId="13244"/>
          <ac:spMkLst>
            <pc:docMk/>
            <pc:sldMk cId="550661207" sldId="26607"/>
            <ac:spMk id="10" creationId="{0790046B-4236-CF7F-DD25-0A047903DE61}"/>
          </ac:spMkLst>
        </pc:spChg>
      </pc:sldChg>
      <pc:sldChg chg="modSp mod">
        <pc:chgData name="Christopher Farlow" userId="1d6e7c80-f391-4c69-991c-b443ceeb1639" providerId="ADAL" clId="{AABDC366-118D-4D22-A443-0AB4FE11A11A}" dt="2025-10-01T22:04:36.121" v="9" actId="13244"/>
        <pc:sldMkLst>
          <pc:docMk/>
          <pc:sldMk cId="3328321586" sldId="26608"/>
        </pc:sldMkLst>
        <pc:spChg chg="mod">
          <ac:chgData name="Christopher Farlow" userId="1d6e7c80-f391-4c69-991c-b443ceeb1639" providerId="ADAL" clId="{AABDC366-118D-4D22-A443-0AB4FE11A11A}" dt="2025-10-01T22:02:11.246" v="0" actId="1076"/>
          <ac:spMkLst>
            <pc:docMk/>
            <pc:sldMk cId="3328321586" sldId="26608"/>
            <ac:spMk id="3" creationId="{FD22EF4C-9993-AD67-87E9-40D616EB6883}"/>
          </ac:spMkLst>
        </pc:spChg>
        <pc:spChg chg="ord">
          <ac:chgData name="Christopher Farlow" userId="1d6e7c80-f391-4c69-991c-b443ceeb1639" providerId="ADAL" clId="{AABDC366-118D-4D22-A443-0AB4FE11A11A}" dt="2025-10-01T22:04:36.121" v="9" actId="13244"/>
          <ac:spMkLst>
            <pc:docMk/>
            <pc:sldMk cId="3328321586" sldId="26608"/>
            <ac:spMk id="7" creationId="{855E148C-B21F-0061-FB50-11712BCC600A}"/>
          </ac:spMkLst>
        </pc:spChg>
        <pc:spChg chg="ord">
          <ac:chgData name="Christopher Farlow" userId="1d6e7c80-f391-4c69-991c-b443ceeb1639" providerId="ADAL" clId="{AABDC366-118D-4D22-A443-0AB4FE11A11A}" dt="2025-10-01T22:04:36.121" v="9" actId="13244"/>
          <ac:spMkLst>
            <pc:docMk/>
            <pc:sldMk cId="3328321586" sldId="26608"/>
            <ac:spMk id="10" creationId="{C9A3F03E-EADC-EFE6-920B-FF673A33C8F8}"/>
          </ac:spMkLst>
        </pc:spChg>
      </pc:sldChg>
      <pc:sldChg chg="modSp mod">
        <pc:chgData name="Christopher Farlow" userId="1d6e7c80-f391-4c69-991c-b443ceeb1639" providerId="ADAL" clId="{AABDC366-118D-4D22-A443-0AB4FE11A11A}" dt="2025-10-01T22:02:38.922" v="4" actId="13244"/>
        <pc:sldMkLst>
          <pc:docMk/>
          <pc:sldMk cId="2469750264" sldId="26609"/>
        </pc:sldMkLst>
        <pc:spChg chg="ord">
          <ac:chgData name="Christopher Farlow" userId="1d6e7c80-f391-4c69-991c-b443ceeb1639" providerId="ADAL" clId="{AABDC366-118D-4D22-A443-0AB4FE11A11A}" dt="2025-10-01T22:02:35.386" v="3" actId="13244"/>
          <ac:spMkLst>
            <pc:docMk/>
            <pc:sldMk cId="2469750264" sldId="26609"/>
            <ac:spMk id="7" creationId="{7EF6DDF9-2F57-D76C-79E5-6A88EA1CDE1A}"/>
          </ac:spMkLst>
        </pc:spChg>
        <pc:spChg chg="ord">
          <ac:chgData name="Christopher Farlow" userId="1d6e7c80-f391-4c69-991c-b443ceeb1639" providerId="ADAL" clId="{AABDC366-118D-4D22-A443-0AB4FE11A11A}" dt="2025-10-01T22:02:38.922" v="4" actId="13244"/>
          <ac:spMkLst>
            <pc:docMk/>
            <pc:sldMk cId="2469750264" sldId="26609"/>
            <ac:spMk id="10" creationId="{519A6376-1209-9FAF-557F-B5640F83DDB5}"/>
          </ac:spMkLst>
        </pc:spChg>
        <pc:picChg chg="mod ord">
          <ac:chgData name="Christopher Farlow" userId="1d6e7c80-f391-4c69-991c-b443ceeb1639" providerId="ADAL" clId="{AABDC366-118D-4D22-A443-0AB4FE11A11A}" dt="2025-10-01T22:02:32.121" v="2" actId="962"/>
          <ac:picMkLst>
            <pc:docMk/>
            <pc:sldMk cId="2469750264" sldId="26609"/>
            <ac:picMk id="11" creationId="{BB7A1FBA-B9B1-96DD-8D87-88254807CCC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17/10/2025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17/10/2025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6D54-DF54-6C75-C469-6183B236C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BFA8D-0BFE-8835-4CB0-A378375DE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205AA-02BC-AAA2-6D46-6840E84A9BE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7BFEC19-0F65-58A2-4CC6-719944B0CF6F}"/>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57362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4BFE3-7CE1-6F9B-E53C-C8CCDFEC4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84674-B3F9-C80A-0FEC-729314E93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00C70-8559-3131-BE46-A0ECDD9CAAE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FFF52E1-4173-63B3-0704-09D602B616B8}"/>
              </a:ext>
            </a:extLst>
          </p:cNvPr>
          <p:cNvSpPr>
            <a:spLocks noGrp="1"/>
          </p:cNvSpPr>
          <p:nvPr>
            <p:ph type="sldNum" sz="quarter" idx="5"/>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335748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09469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21A58-38BD-B114-93F4-1F8E0634D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DE7BC-123C-189B-1768-6C63CA416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7D2D2F-47D5-3E43-F70E-DB2B8893887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BF62295-269C-F174-9982-09121E0AFA28}"/>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4088170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804B-98E4-A5C9-E36C-CE9057C03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B7653-FE84-C258-B78D-B118E5157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E417F-67B9-DC80-19FE-A6ACC39B743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222500C-32D4-C8CF-0DF9-2B2D8A55D1B3}"/>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94334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02C57-6E27-0199-DBC6-D49710F22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2E9F8-EC8B-CBEE-5A97-8510FFB95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56E0C-B8E9-5D5C-5847-97741F8C6EA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A96380E5-5E6E-7C98-566E-ECFBD7822A5C}"/>
              </a:ext>
            </a:extLst>
          </p:cNvPr>
          <p:cNvSpPr>
            <a:spLocks noGrp="1"/>
          </p:cNvSpPr>
          <p:nvPr>
            <p:ph type="sldNum" sz="quarter" idx="5"/>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2241449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C736E-6753-753C-24FF-E437B60C8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4C37B-EA3F-313F-6628-ECFCB49AC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1DAA2-0355-0F94-6F0B-D2ED3E1C619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21206B6-F3C8-5308-A960-16E9A7FC9EBE}"/>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467952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79936-F3E2-2F3F-E991-DD222350D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60A2C-88DC-4F14-8FFA-31C4F72A6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231A7-DCD8-692B-E561-D6CCAD7D467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05CFE75-299A-7E92-D1E5-5DE756452F51}"/>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415805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4613E-BAD4-9094-BCB4-676745203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317BE-9AC3-B633-5B37-5F2D88F58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B886A-67C4-BB65-6280-C7A46AC61EA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A1F3DC1-4509-0D71-5064-32BEBF07EA30}"/>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102140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919B2-B58E-1D5E-33FF-C57F40B7E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1DCA9-4B35-914B-789B-746E46181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C45E4-2ECC-D871-23D6-617FC46050B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C203EEC-90AC-EA42-AE57-3F544ABDD85A}"/>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9768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96579A69-A267-D92E-E479-65E714793152}"/>
            </a:ext>
          </a:extLst>
        </p:cNvPr>
        <p:cNvGrpSpPr/>
        <p:nvPr/>
      </p:nvGrpSpPr>
      <p:grpSpPr>
        <a:xfrm>
          <a:off x="0" y="0"/>
          <a:ext cx="0" cy="0"/>
          <a:chOff x="0" y="0"/>
          <a:chExt cx="0" cy="0"/>
        </a:xfrm>
      </p:grpSpPr>
      <p:sp>
        <p:nvSpPr>
          <p:cNvPr id="270" name="Google Shape;270;g1a836516278_0_167:notes">
            <a:extLst>
              <a:ext uri="{FF2B5EF4-FFF2-40B4-BE49-F238E27FC236}">
                <a16:creationId xmlns:a16="http://schemas.microsoft.com/office/drawing/2014/main" id="{D7DD3E7B-E214-979A-9A6D-48FFD75B69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a836516278_0_167:notes">
            <a:extLst>
              <a:ext uri="{FF2B5EF4-FFF2-40B4-BE49-F238E27FC236}">
                <a16:creationId xmlns:a16="http://schemas.microsoft.com/office/drawing/2014/main" id="{46EFFEDA-9D6E-0DB7-B678-4A5C544435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333333"/>
              </a:solidFill>
              <a:highlight>
                <a:srgbClr val="FFFFFF"/>
              </a:highlight>
              <a:latin typeface="Montserrat"/>
              <a:ea typeface="Montserrat"/>
              <a:cs typeface="Montserrat"/>
              <a:sym typeface="Montserrat"/>
            </a:endParaRPr>
          </a:p>
        </p:txBody>
      </p:sp>
    </p:spTree>
    <p:extLst>
      <p:ext uri="{BB962C8B-B14F-4D97-AF65-F5344CB8AC3E}">
        <p14:creationId xmlns:p14="http://schemas.microsoft.com/office/powerpoint/2010/main" val="226085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FA18D-3343-9024-BE02-4034857BE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1387C-7808-65E4-2E51-5E02CFE6D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D6BE8-2A86-7F1C-66EA-B3F451F5231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D82B980-A5D3-39B8-1409-0F10BE967980}"/>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1253103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2673-706F-072B-B4EE-27A5F9A9A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58CB3-ACC6-C05E-3AB9-55A900663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22EE9-9774-077E-F871-005A3055402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2FA9F566-F14D-6343-5291-98C4B3E9D207}"/>
              </a:ext>
            </a:extLst>
          </p:cNvPr>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117143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CB97-5C77-DFF8-13AA-412BEC809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C56BE-0C72-3FE9-D1AF-22F7F8056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35080-C214-85ED-F275-DFF89B012EA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9D0CC1-5FDF-BACF-D9CF-4FC3789206E0}"/>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389347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95B3-73B6-720A-24D6-3371509FA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5FD0F-2F3E-E467-A1E4-1965CE13C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3E74F-4128-8987-7F15-1DDF660B51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C023F1C-EFAD-01A4-D683-DC00A7EB18F6}"/>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490398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4BF8-DC27-D304-3EEF-A79AE454E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041D5-E306-5CD3-96EE-D90216FA4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855C8-8FFA-85A8-15C3-0BB3CDFC815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A191711D-30D5-6AEC-0BC3-18AE9D0C82D2}"/>
              </a:ext>
            </a:extLst>
          </p:cNvPr>
          <p:cNvSpPr>
            <a:spLocks noGrp="1"/>
          </p:cNvSpPr>
          <p:nvPr>
            <p:ph type="sldNum" sz="quarter" idx="5"/>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1917937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9B08F-BE59-601D-B4DF-6EFE7E25D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EEC91-04EF-7B1E-67A8-3163844B0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F25D1-665B-F2D0-3041-DCEDDA778CE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08BAA01-9113-CFC9-6134-A879A830ACB8}"/>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691604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57018-2498-707C-CC5F-EF7475AD1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08B0-B610-E91D-144A-910EFE129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00272-F269-60C4-E34F-B73DBE78C73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A6D1C5F-3488-4E31-090C-2E272F30A493}"/>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437927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E098E-0B07-803F-48DD-0565CA6FF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2747A-E594-E9B9-4CF3-28630E5CD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1C26B-01A2-2B67-2C97-E979829C905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CD2642F-CF2F-9302-7395-03E256F2AF11}"/>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148134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2CA1E-62BE-9352-7410-9F125CE1F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09C3A-E9E6-5194-4972-CB6FAAF01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BADF7-EF79-52DA-2FF3-26FB4704C01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B2837AD-6524-B903-D1C5-1C1200EBF949}"/>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478843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Notes for vendors [to be removed after slide deck creation]:</a:t>
            </a:r>
            <a:endParaRPr lang="en-US" dirty="0">
              <a:latin typeface="Arial" panose="020B0604020202020204" pitchFamily="34" charset="0"/>
              <a:cs typeface="Arial" panose="020B0604020202020204" pitchFamily="34" charset="0"/>
            </a:endParaRPr>
          </a:p>
          <a:p>
            <a:pPr marL="171450" indent="-171450">
              <a:buFont typeface="Arial"/>
              <a:buChar char="•"/>
            </a:pPr>
            <a:r>
              <a:rPr lang="en-AU" b="1" dirty="0">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dirty="0">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C94BC-C546-67D4-A106-9902FC0FB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7BF48-23D0-6E3B-E059-7DB84FCD8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A4E70-E7EA-1E90-853A-F8FEB8B46BFD}"/>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086F4224-B6C2-0DBD-3113-8333835132C9}"/>
              </a:ext>
            </a:extLst>
          </p:cNvPr>
          <p:cNvSpPr>
            <a:spLocks noGrp="1"/>
          </p:cNvSpPr>
          <p:nvPr>
            <p:ph type="sldNum" sz="quarter" idx="5"/>
          </p:nvPr>
        </p:nvSpPr>
        <p:spPr/>
        <p:txBody>
          <a:bodyPr/>
          <a:lstStyle/>
          <a:p>
            <a:fld id="{D09C5488-DD16-4714-9519-7BE21BA11D4E}" type="slidenum">
              <a:rPr lang="en-AU" smtClean="0"/>
              <a:t>57</a:t>
            </a:fld>
            <a:endParaRPr lang="en-AU"/>
          </a:p>
        </p:txBody>
      </p:sp>
    </p:spTree>
    <p:extLst>
      <p:ext uri="{BB962C8B-B14F-4D97-AF65-F5344CB8AC3E}">
        <p14:creationId xmlns:p14="http://schemas.microsoft.com/office/powerpoint/2010/main" val="3422127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4EF4B-25BB-C8A5-3782-ECD96AC98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74DC7-628A-1390-A878-75C2C4CD4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96FBF-0CF2-B0CF-AD1C-C4BC5EAE4A4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BEE7BEB-8AD9-6A1A-F6A7-51C652218267}"/>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718691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B4435-B799-2EC6-845F-91D540BF1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A13FB-58B9-2F4F-A753-01F1B1661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2A3E3-86D1-9377-0731-CC8E09F9B85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110CE69-61AB-86C1-5457-D311D8983C77}"/>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432219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D184D-B92E-7D87-07FF-40FB5609F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EDFAF-3D78-9498-BDEB-20DD384768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EA598-378A-D4F8-5E50-B8852B46DA5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B765FBB-5F91-531D-553A-E65E018C2C73}"/>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734875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ACDBB-C19E-1A7F-9EA7-B348EA051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33C43-9879-9DAA-1037-9B05BBEBA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01AE1-531C-EDFB-A7A7-5D5E43B5E5C1}"/>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3EF536DE-7F17-DBEB-F7DB-B6A09CC68260}"/>
              </a:ext>
            </a:extLst>
          </p:cNvPr>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2923561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65473-9BF7-699F-599D-07A15CE88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F2F98-7B0E-C5A3-1A9A-5546AEB82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D5700-EB69-7132-A254-6EB0D98D64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EC63BCA-9FF9-F362-DFC7-2B3F95842BB7}"/>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646903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743D4-AB18-4CF9-266F-154E2EB8D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C75DD-D8EB-0878-226B-42661CC76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8DDD4-7257-DECE-0745-7D2324BA8DE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6960723-B2AC-5EA2-A264-8A1621BF5E58}"/>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305808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F2F9-40B4-3C57-031B-2A3D9A98B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51FD3-7997-CE9A-8503-8EC957949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B8DBF-BACF-A759-3EC2-DE0FDCA2CA3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E976FA-C9F2-10BB-A74D-580271633810}"/>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3419872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4DDCC-D2F0-0FBA-68B9-56DE04765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778F9-67C4-B870-EFBF-393B00C78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35F71-78D6-09A9-179A-1770EB640AF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127B8ED-24D2-3ABE-D460-A43A420E54D8}"/>
              </a:ext>
            </a:extLst>
          </p:cNvPr>
          <p:cNvSpPr>
            <a:spLocks noGrp="1"/>
          </p:cNvSpPr>
          <p:nvPr>
            <p:ph type="sldNum" sz="quarter" idx="5"/>
          </p:nvPr>
        </p:nvSpPr>
        <p:spPr/>
        <p:txBody>
          <a:bodyPr/>
          <a:lstStyle/>
          <a:p>
            <a:fld id="{D09C5488-DD16-4714-9519-7BE21BA11D4E}" type="slidenum">
              <a:rPr lang="en-AU" smtClean="0"/>
              <a:t>75</a:t>
            </a:fld>
            <a:endParaRPr lang="en-AU"/>
          </a:p>
        </p:txBody>
      </p:sp>
    </p:spTree>
    <p:extLst>
      <p:ext uri="{BB962C8B-B14F-4D97-AF65-F5344CB8AC3E}">
        <p14:creationId xmlns:p14="http://schemas.microsoft.com/office/powerpoint/2010/main" val="170173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37A28-97E0-EC88-68BB-D63C4033E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9FCF9-5365-B808-16B9-1B42A80EA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424F4-BA69-D42B-5314-F0097B3F25A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BA9833F-1614-BB7B-0794-81DF6B43D215}"/>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1646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37AF3-E004-4926-CE01-F2438FB6A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51BD2-91B2-DDF9-E9AE-EC6D35CFB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75EBE-7973-E25B-A44A-F30FA0DAB53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63D195D-A3EE-DF7D-2F92-CDE4660C1DEB}"/>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2997769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846E-E4E8-EAB3-7D76-E0D6EA723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9D36B-157F-7CCD-B599-2D55ACC52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581FB-7D4B-2230-1958-2A5DC49C1A1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0AEA03C-F825-F2D0-180F-7364BAEA8DC5}"/>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4079088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F0B4B-B312-1B42-1BE0-BDE07AA72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BE6F5-7E1E-4A1C-07A0-92D7E1D7D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7522E-C388-07A2-A5F4-B4BFD9A14C84}"/>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ACB30E2E-1463-9340-4CB0-5EC018B515CC}"/>
              </a:ext>
            </a:extLst>
          </p:cNvPr>
          <p:cNvSpPr>
            <a:spLocks noGrp="1"/>
          </p:cNvSpPr>
          <p:nvPr>
            <p:ph type="sldNum" sz="quarter" idx="5"/>
          </p:nvPr>
        </p:nvSpPr>
        <p:spPr/>
        <p:txBody>
          <a:bodyPr/>
          <a:lstStyle/>
          <a:p>
            <a:fld id="{D09C5488-DD16-4714-9519-7BE21BA11D4E}" type="slidenum">
              <a:rPr lang="en-AU" smtClean="0"/>
              <a:t>80</a:t>
            </a:fld>
            <a:endParaRPr lang="en-AU"/>
          </a:p>
        </p:txBody>
      </p:sp>
    </p:spTree>
    <p:extLst>
      <p:ext uri="{BB962C8B-B14F-4D97-AF65-F5344CB8AC3E}">
        <p14:creationId xmlns:p14="http://schemas.microsoft.com/office/powerpoint/2010/main" val="3302082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D9E22-B398-1168-AF83-19D02AD20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6E62D-8079-DA24-C024-18FE8AEA6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A5CBE-E38B-DBD7-579D-10C3FC1B8AC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8610336-768D-CC2A-4AAF-BC61EFB72007}"/>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9600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830335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DD04D-D0B8-9E90-B359-B865D810D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3B831-286B-52EC-C7F0-561FF94B8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4E254-E15B-475F-1C82-886D39DD640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9981B38-1A08-F100-57AC-450FD3A9F72A}"/>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4197586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A6B5-68D3-D559-D6DD-A93AC4DDF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15F1E-F94C-8B53-797E-42AB42E25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95F99-C43F-DE3A-A027-9840B311B17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163D07FD-F57D-BB36-3004-FA7096E6D808}"/>
              </a:ext>
            </a:extLst>
          </p:cNvPr>
          <p:cNvSpPr>
            <a:spLocks noGrp="1"/>
          </p:cNvSpPr>
          <p:nvPr>
            <p:ph type="sldNum" sz="quarter" idx="5"/>
          </p:nvPr>
        </p:nvSpPr>
        <p:spPr/>
        <p:txBody>
          <a:bodyPr/>
          <a:lstStyle/>
          <a:p>
            <a:fld id="{D09C5488-DD16-4714-9519-7BE21BA11D4E}" type="slidenum">
              <a:rPr lang="en-AU" smtClean="0"/>
              <a:t>85</a:t>
            </a:fld>
            <a:endParaRPr lang="en-AU"/>
          </a:p>
        </p:txBody>
      </p:sp>
    </p:spTree>
    <p:extLst>
      <p:ext uri="{BB962C8B-B14F-4D97-AF65-F5344CB8AC3E}">
        <p14:creationId xmlns:p14="http://schemas.microsoft.com/office/powerpoint/2010/main" val="3789961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5CAE-E7A3-40CF-4262-54B8985CF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D6476-2675-1A61-BCF6-65BAE9F7A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82835-6C96-9BF9-CDCD-EC3D70776B7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7E6FABC-AD79-6DFC-FCF3-A2A1C25E89B3}"/>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479941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945AC-C77C-75BF-069C-385ACC004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344B5-26BA-053F-5FEE-C74ACCBBB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DE0E7-2CEC-474A-216C-768E44781ED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D6D25ED-C0F6-3A85-D701-D6342778A589}"/>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399282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95DFB-2C65-383D-C995-6C2BF99D8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8A217-EFCF-6B48-3E3C-1DE62C777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D1EF3-5EB1-0DAA-E238-0A0FCDB7FA0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A9384A2-39C8-4EC4-82BA-4AC1DD3B8B63}"/>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3173297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4C34-DF84-2971-90CE-4CD94B273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1F015-8E21-5A31-9964-DA7EAB8F03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2187E-9AD1-D348-77E4-FA24F84574C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336DFDD-08C0-FB6D-4E88-05009FB0F536}"/>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168856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65648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6717FBBC-72E6-09EC-C468-DA8B35CCAA3B}"/>
            </a:ext>
          </a:extLst>
        </p:cNvPr>
        <p:cNvGrpSpPr/>
        <p:nvPr/>
      </p:nvGrpSpPr>
      <p:grpSpPr>
        <a:xfrm>
          <a:off x="0" y="0"/>
          <a:ext cx="0" cy="0"/>
          <a:chOff x="0" y="0"/>
          <a:chExt cx="0" cy="0"/>
        </a:xfrm>
      </p:grpSpPr>
      <p:sp>
        <p:nvSpPr>
          <p:cNvPr id="270" name="Google Shape;270;g1a836516278_0_167:notes">
            <a:extLst>
              <a:ext uri="{FF2B5EF4-FFF2-40B4-BE49-F238E27FC236}">
                <a16:creationId xmlns:a16="http://schemas.microsoft.com/office/drawing/2014/main" id="{5794F73B-7AB3-DB0C-BF43-92371CEB53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a836516278_0_167:notes">
            <a:extLst>
              <a:ext uri="{FF2B5EF4-FFF2-40B4-BE49-F238E27FC236}">
                <a16:creationId xmlns:a16="http://schemas.microsoft.com/office/drawing/2014/main" id="{DEF2EC04-678E-341D-05C1-6C1F08FC0B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333333"/>
              </a:solidFill>
              <a:highlight>
                <a:srgbClr val="FFFFFF"/>
              </a:highlight>
              <a:latin typeface="Montserrat"/>
              <a:ea typeface="Montserrat"/>
              <a:cs typeface="Montserrat"/>
              <a:sym typeface="Montserrat"/>
            </a:endParaRPr>
          </a:p>
        </p:txBody>
      </p:sp>
    </p:spTree>
    <p:extLst>
      <p:ext uri="{BB962C8B-B14F-4D97-AF65-F5344CB8AC3E}">
        <p14:creationId xmlns:p14="http://schemas.microsoft.com/office/powerpoint/2010/main" val="258956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A293E415-FE1D-EE09-C3AC-42A76FAA4C78}"/>
            </a:ext>
          </a:extLst>
        </p:cNvPr>
        <p:cNvGrpSpPr/>
        <p:nvPr/>
      </p:nvGrpSpPr>
      <p:grpSpPr>
        <a:xfrm>
          <a:off x="0" y="0"/>
          <a:ext cx="0" cy="0"/>
          <a:chOff x="0" y="0"/>
          <a:chExt cx="0" cy="0"/>
        </a:xfrm>
      </p:grpSpPr>
      <p:sp>
        <p:nvSpPr>
          <p:cNvPr id="270" name="Google Shape;270;g1a836516278_0_167:notes">
            <a:extLst>
              <a:ext uri="{FF2B5EF4-FFF2-40B4-BE49-F238E27FC236}">
                <a16:creationId xmlns:a16="http://schemas.microsoft.com/office/drawing/2014/main" id="{9F302054-BEE3-4DB6-18AF-67F7F49FC0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a836516278_0_167:notes">
            <a:extLst>
              <a:ext uri="{FF2B5EF4-FFF2-40B4-BE49-F238E27FC236}">
                <a16:creationId xmlns:a16="http://schemas.microsoft.com/office/drawing/2014/main" id="{5828910D-4CDA-49EE-39F9-0737437054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333333"/>
              </a:solidFill>
              <a:highlight>
                <a:srgbClr val="FFFFFF"/>
              </a:highlight>
              <a:latin typeface="Montserrat"/>
              <a:ea typeface="Montserrat"/>
              <a:cs typeface="Montserrat"/>
              <a:sym typeface="Montserrat"/>
            </a:endParaRPr>
          </a:p>
        </p:txBody>
      </p:sp>
    </p:spTree>
    <p:extLst>
      <p:ext uri="{BB962C8B-B14F-4D97-AF65-F5344CB8AC3E}">
        <p14:creationId xmlns:p14="http://schemas.microsoft.com/office/powerpoint/2010/main" val="4276268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video" Target="https://www.youtube.com/embed/4aNfPe-pQqI?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ed.com/talks/shou_chew_tiktok_s_ceo_on_its_future_and_what_makes_its_algorithm_different"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video" Target="https://www.youtube.com/embed/dhYIb72L1hU?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video" Target="https://www.youtube.com/embed/KdyxxLOGP4c?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video" Target="https://www.youtube.com/embed/0vshQiwnusI?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3.xml"/><Relationship Id="rId1" Type="http://schemas.openxmlformats.org/officeDocument/2006/relationships/video" Target="https://www.youtube.com/embed/kVOG-RKTFIo?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xml"/><Relationship Id="rId1" Type="http://schemas.openxmlformats.org/officeDocument/2006/relationships/video" Target="https://www.youtube.com/embed/CXtZZRfD5oY?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ideo" Target="https://www.youtube.com/embed/s53n8JWJNfc?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4.xml"/><Relationship Id="rId7" Type="http://schemas.openxmlformats.org/officeDocument/2006/relationships/slide" Target="slide48.xml"/><Relationship Id="rId12" Type="http://schemas.openxmlformats.org/officeDocument/2006/relationships/slide" Target="slide84.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42.xml"/><Relationship Id="rId11" Type="http://schemas.openxmlformats.org/officeDocument/2006/relationships/slide" Target="slide79.xml"/><Relationship Id="rId5" Type="http://schemas.openxmlformats.org/officeDocument/2006/relationships/slide" Target="slide18.xml"/><Relationship Id="rId10" Type="http://schemas.openxmlformats.org/officeDocument/2006/relationships/slide" Target="slide74.xml"/><Relationship Id="rId4" Type="http://schemas.openxmlformats.org/officeDocument/2006/relationships/slide" Target="slide12.xml"/><Relationship Id="rId9" Type="http://schemas.openxmlformats.org/officeDocument/2006/relationships/slide" Target="slide64.xml"/></Relationships>
</file>

<file path=ppt/slides/_rels/slide30.xml.rels><?xml version="1.0" encoding="UTF-8" standalone="yes"?>
<Relationships xmlns="http://schemas.openxmlformats.org/package/2006/relationships"><Relationship Id="rId3" Type="http://schemas.openxmlformats.org/officeDocument/2006/relationships/hyperlink" Target="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ideo" Target="https://www.youtube.com/embed/7iY4QFqTlpE?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ideo" Target="https://www.youtube.com/embed/CSTZG-Dr9MY?start=5&amp;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ideo" Target="https://www.youtube.com/embed/UmHMVU6dceA?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video" Target="https://www.youtube.com/embed/Jg0DjhGXHbg?start=11&amp;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video" Target="https://www.youtube.com/embed/V9LtRF6EbyY?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ideo" Target="https://www.youtube.com/embed/g7fmkpXZqzY?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video" Target="https://www.youtube.com/embed/NTJ5uZrC7B4?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video" Target="https://www.youtube.com/embed/TAgS7HsSEQA?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video" Target="https://www.youtube.com/embed/cZ43k01WH54?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video" Target="https://www.youtube.com/embed/OQGJceRFHQ0?feature=oembed"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xml"/><Relationship Id="rId1" Type="http://schemas.openxmlformats.org/officeDocument/2006/relationships/video" Target="https://www.youtube.com/embed/66XwG1CLHuU?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xml"/><Relationship Id="rId1" Type="http://schemas.openxmlformats.org/officeDocument/2006/relationships/video" Target="https://www.youtube.com/embed/386Cw1vKOfI?feature=oembe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3.xml"/><Relationship Id="rId1" Type="http://schemas.openxmlformats.org/officeDocument/2006/relationships/video" Target="https://www.youtube.com/embed/VL6rYNmfrjM?feature=oembed"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video" Target="https://www.youtube.com/embed/kIhb5pEo_j0?feature=oembe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video" Target="https://www.youtube.com/embed/_fuimO6ErKI?feature=oembe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xml"/><Relationship Id="rId1" Type="http://schemas.openxmlformats.org/officeDocument/2006/relationships/video" Target="https://www.youtube.com/embed/NBPH6G5bEMI?feature=oembed"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video" Target="https://www.youtube.com/embed/DJKU3ihHH68?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4.xml"/><Relationship Id="rId1" Type="http://schemas.openxmlformats.org/officeDocument/2006/relationships/video" Target="https://www.youtube.com/embed/ZjEdxGnTTSA?start=189&amp;feature=oembed"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5.xml"/><Relationship Id="rId1" Type="http://schemas.openxmlformats.org/officeDocument/2006/relationships/video" Target="https://www.youtube.com/embed/In4-5SlVmfI?start=27&amp;feature=oembed"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4.xml"/><Relationship Id="rId1" Type="http://schemas.openxmlformats.org/officeDocument/2006/relationships/video" Target="https://www.youtube.com/embed/PJMqq6TQz3g?feature=oembed"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66XwG1CLHuU"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youtube.com/watch?v=s53n8JWJNfc" TargetMode="External"/><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hyperlink" Target="https://curriculum.nsw.edu.au/learning-areas/tas/technology-7-8-2023/overview" TargetMode="External"/><Relationship Id="rId11" Type="http://schemas.openxmlformats.org/officeDocument/2006/relationships/hyperlink" Target="https://www.youtube.com/watch?v=V9LtRF6EbyY"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CXtZZRfD5oY"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youtu.be/0vshQiwnusI?si=1XMK4fCK8-CUf2Po"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youtube.com/watch?v=DJKU3ihHH68" TargetMode="External"/><Relationship Id="rId3" Type="http://schemas.openxmlformats.org/officeDocument/2006/relationships/hyperlink" Target="https://www.youtube.com/watch?v=NTJ5uZrC7B4" TargetMode="External"/><Relationship Id="rId7" Type="http://schemas.openxmlformats.org/officeDocument/2006/relationships/hyperlink" Target="https://www.youtube.com/watch?v=cZ43k01WH54" TargetMode="External"/><Relationship Id="rId12" Type="http://schemas.openxmlformats.org/officeDocument/2006/relationships/hyperlink" Target="https://www.youtube.com/watch?v=Jg0DjhGXHbg&amp;t=11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ww.youtube.com/watch?v=TAgS7HsSEQA" TargetMode="External"/><Relationship Id="rId11" Type="http://schemas.openxmlformats.org/officeDocument/2006/relationships/hyperlink" Target="https://www.youtube.com/watch?v=CSTZG-Dr9MY&amp;t=5s" TargetMode="External"/><Relationship Id="rId5" Type="http://schemas.openxmlformats.org/officeDocument/2006/relationships/hyperlink" Target="https://www.youtube.com/watch?v=OQGJceRFHQ0" TargetMode="External"/><Relationship Id="rId10" Type="http://schemas.openxmlformats.org/officeDocument/2006/relationships/hyperlink" Target="https://www.youtube.com/watch?v=ZjEdxGnTTSA&amp;t=189s" TargetMode="External"/><Relationship Id="rId4" Type="http://schemas.openxmlformats.org/officeDocument/2006/relationships/hyperlink" Target="https://www.youtube.com/watch?v=g7fmkpXZqzY" TargetMode="External"/><Relationship Id="rId9" Type="http://schemas.openxmlformats.org/officeDocument/2006/relationships/hyperlink" Target="https://www.ted.com/talks/shou_chew_tiktok_s_ceo_on_its_future_and_what_makes_its_algorithm_different?utm_campaign=tedspread&amp;utm_medium=referral&amp;utm_source=tedcomshare"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www.youtube.com/watch?v=CSTZG-Dr9MY&amp;t=5s" TargetMode="External"/><Relationship Id="rId3" Type="http://schemas.openxmlformats.org/officeDocument/2006/relationships/hyperlink" Target="https://www.youtube.com/watch?v=UmHMVU6dceA" TargetMode="External"/><Relationship Id="rId7" Type="http://schemas.openxmlformats.org/officeDocument/2006/relationships/hyperlink" Target="https://www.youtube.com/watch?v=ZjEdxGnTTSA&amp;t=189s"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www.youtube.com/watch?v=PJMqq6TQz3g" TargetMode="External"/><Relationship Id="rId5" Type="http://schemas.openxmlformats.org/officeDocument/2006/relationships/hyperlink" Target="https://www.youtube.com/watch?v=NBPH6G5bEMI" TargetMode="External"/><Relationship Id="rId4" Type="http://schemas.openxmlformats.org/officeDocument/2006/relationships/hyperlink" Target="https://www.youtube.com/watch?v=7iY4QFqTlpE" TargetMode="External"/><Relationship Id="rId9" Type="http://schemas.openxmlformats.org/officeDocument/2006/relationships/hyperlink" Target="https://www.youtube.com/watch?v=Jg0DjhGXHbg&amp;t=11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hyperlink" Target="https://www.youtube.com/watch?v=VL6rYNmfrjM" TargetMode="External"/><Relationship Id="rId3" Type="http://schemas.openxmlformats.org/officeDocument/2006/relationships/hyperlink" Target="https://www.youtube.com/watch?v=In4-5SlVmfI&amp;t=27s" TargetMode="External"/><Relationship Id="rId7" Type="http://schemas.openxmlformats.org/officeDocument/2006/relationships/hyperlink" Target="https://www.youtube.com/watch?v=kIhb5pEo_j0"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www.youtube.com/watch?v=_fuimO6ErKI" TargetMode="External"/><Relationship Id="rId11" Type="http://schemas.openxmlformats.org/officeDocument/2006/relationships/hyperlink" Target="https://youtu.be/4aNfPe-pQqI?si=dz6wx2_UcbzJbva1" TargetMode="External"/><Relationship Id="rId5" Type="http://schemas.openxmlformats.org/officeDocument/2006/relationships/hyperlink" Target="https://www.youtube.com/watch?v=386Cw1vKOfI" TargetMode="External"/><Relationship Id="rId10" Type="http://schemas.openxmlformats.org/officeDocument/2006/relationships/hyperlink" Target="https://youtu.be/KdyxxLOGP4c?si=mlOwpTMZ2eG_bY2c" TargetMode="External"/><Relationship Id="rId4" Type="http://schemas.openxmlformats.org/officeDocument/2006/relationships/hyperlink" Target="https://youtu.be/dhYIb72L1hU?si=KxvLgcrFVAk8xGjQ" TargetMode="External"/><Relationship Id="rId9" Type="http://schemas.openxmlformats.org/officeDocument/2006/relationships/hyperlink" Target="https://www.youtube.com/watch?v=kVOG-RKTFIo"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buFont typeface="Arial"/>
              <a:buChar char="•"/>
            </a:pPr>
            <a:r>
              <a:rPr lang="en-AU" sz="1800" dirty="0">
                <a:latin typeface="+mn-lt"/>
                <a:ea typeface="+mn-lt"/>
                <a:cs typeface="+mn-lt"/>
              </a:rPr>
              <a:t>This resource is not a teaching and learning program. It should be used in conjunction with </a:t>
            </a:r>
            <a:r>
              <a:rPr lang="en-AU" sz="1800" dirty="0">
                <a:latin typeface="+mn-lt"/>
                <a:ea typeface="Calibri" panose="020F0502020204030204" pitchFamily="34" charset="0"/>
              </a:rPr>
              <a:t>Technology 7–8 Year 8 – Digital and communication technologies  – Behind the screen.</a:t>
            </a:r>
          </a:p>
          <a:p>
            <a:pPr marL="342900" indent="-342900">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File &gt; Save as Google Slides.</a:t>
            </a:r>
          </a:p>
          <a:p>
            <a:pPr marL="456565" lvl="1">
              <a:lnSpc>
                <a:spcPct val="150000"/>
              </a:lnSpc>
              <a:spcAft>
                <a:spcPts val="1200"/>
              </a:spcAft>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a:extLst>
            <a:ext uri="{FF2B5EF4-FFF2-40B4-BE49-F238E27FC236}">
              <a16:creationId xmlns:a16="http://schemas.microsoft.com/office/drawing/2014/main" id="{7578D3A6-CEB0-9597-5355-D475A1B6A18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320E018-CD23-86BB-1563-68708B7128D2}"/>
              </a:ext>
            </a:extLst>
          </p:cNvPr>
          <p:cNvSpPr>
            <a:spLocks noGrp="1"/>
          </p:cNvSpPr>
          <p:nvPr>
            <p:ph type="title"/>
          </p:nvPr>
        </p:nvSpPr>
        <p:spPr/>
        <p:txBody>
          <a:bodyPr/>
          <a:lstStyle/>
          <a:p>
            <a:r>
              <a:rPr lang="en-US" dirty="0">
                <a:latin typeface="+mj-lt"/>
              </a:rPr>
              <a:t>Think-Pair-Share (1)</a:t>
            </a:r>
          </a:p>
        </p:txBody>
      </p:sp>
      <p:sp>
        <p:nvSpPr>
          <p:cNvPr id="11" name="Text Placeholder 10">
            <a:extLst>
              <a:ext uri="{FF2B5EF4-FFF2-40B4-BE49-F238E27FC236}">
                <a16:creationId xmlns:a16="http://schemas.microsoft.com/office/drawing/2014/main" id="{C1E2074E-3F82-FC96-A1E5-E25A263205B7}"/>
              </a:ext>
            </a:extLst>
          </p:cNvPr>
          <p:cNvSpPr>
            <a:spLocks noGrp="1"/>
          </p:cNvSpPr>
          <p:nvPr>
            <p:ph type="body" sz="quarter" idx="18"/>
          </p:nvPr>
        </p:nvSpPr>
        <p:spPr/>
        <p:txBody>
          <a:bodyPr/>
          <a:lstStyle/>
          <a:p>
            <a:r>
              <a:rPr lang="en-US" dirty="0">
                <a:latin typeface="+mj-lt"/>
              </a:rPr>
              <a:t>Topic – What kinds of personal information does it collect?</a:t>
            </a:r>
          </a:p>
        </p:txBody>
      </p:sp>
      <p:grpSp>
        <p:nvGrpSpPr>
          <p:cNvPr id="35" name="Group 34" descr="My thoughts">
            <a:extLst>
              <a:ext uri="{FF2B5EF4-FFF2-40B4-BE49-F238E27FC236}">
                <a16:creationId xmlns:a16="http://schemas.microsoft.com/office/drawing/2014/main" id="{A9C866DD-485A-31F4-86B9-31776836EE66}"/>
              </a:ext>
            </a:extLst>
          </p:cNvPr>
          <p:cNvGrpSpPr/>
          <p:nvPr/>
        </p:nvGrpSpPr>
        <p:grpSpPr>
          <a:xfrm>
            <a:off x="361067" y="1369454"/>
            <a:ext cx="3666000" cy="4949325"/>
            <a:chOff x="361067" y="1369454"/>
            <a:chExt cx="3666000" cy="4949325"/>
          </a:xfrm>
          <a:effectLst>
            <a:outerShdw blurRad="50800" dist="38100" dir="2700000" algn="tl" rotWithShape="0">
              <a:prstClr val="black">
                <a:alpha val="40000"/>
              </a:prstClr>
            </a:outerShdw>
          </a:effectLst>
        </p:grpSpPr>
        <p:sp>
          <p:nvSpPr>
            <p:cNvPr id="12" name="Google Shape;247;p32">
              <a:extLst>
                <a:ext uri="{FF2B5EF4-FFF2-40B4-BE49-F238E27FC236}">
                  <a16:creationId xmlns:a16="http://schemas.microsoft.com/office/drawing/2014/main" id="{35F62EB0-A208-15BE-8AD2-03F40BFF4F73}"/>
                </a:ext>
              </a:extLst>
            </p:cNvPr>
            <p:cNvSpPr/>
            <p:nvPr/>
          </p:nvSpPr>
          <p:spPr>
            <a:xfrm>
              <a:off x="361067" y="1369454"/>
              <a:ext cx="3666000" cy="4949325"/>
            </a:xfrm>
            <a:prstGeom prst="rect">
              <a:avLst/>
            </a:prstGeom>
            <a:solidFill>
              <a:srgbClr val="B4A7D6"/>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2000" dirty="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dirty="0">
                <a:latin typeface="+mj-lt"/>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2000" dirty="0">
                <a:latin typeface="+mj-lt"/>
                <a:ea typeface="Covered By Your Grace"/>
                <a:cs typeface="Covered By Your Grace"/>
                <a:sym typeface="Covered By Your Grace"/>
              </a:endParaRPr>
            </a:p>
          </p:txBody>
        </p:sp>
        <p:sp>
          <p:nvSpPr>
            <p:cNvPr id="19" name="Google Shape;274;p34">
              <a:extLst>
                <a:ext uri="{FF2B5EF4-FFF2-40B4-BE49-F238E27FC236}">
                  <a16:creationId xmlns:a16="http://schemas.microsoft.com/office/drawing/2014/main" id="{5492ECCA-789E-0342-C3FE-D38F41B63BFC}"/>
                </a:ext>
              </a:extLst>
            </p:cNvPr>
            <p:cNvSpPr txBox="1">
              <a:spLocks/>
            </p:cNvSpPr>
            <p:nvPr/>
          </p:nvSpPr>
          <p:spPr>
            <a:xfrm>
              <a:off x="663367" y="1513952"/>
              <a:ext cx="3061400" cy="451671"/>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My thoughts</a:t>
              </a:r>
            </a:p>
          </p:txBody>
        </p:sp>
      </p:grpSp>
      <p:sp>
        <p:nvSpPr>
          <p:cNvPr id="22" name="Google Shape;277;p34">
            <a:extLst>
              <a:ext uri="{FF2B5EF4-FFF2-40B4-BE49-F238E27FC236}">
                <a16:creationId xmlns:a16="http://schemas.microsoft.com/office/drawing/2014/main" id="{AECB4933-5DD0-504C-2B99-44F98697B335}"/>
              </a:ext>
            </a:extLst>
          </p:cNvPr>
          <p:cNvSpPr txBox="1"/>
          <p:nvPr/>
        </p:nvSpPr>
        <p:spPr>
          <a:xfrm>
            <a:off x="360000" y="23600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dirty="0">
                <a:solidFill>
                  <a:schemeClr val="dk1"/>
                </a:solidFill>
                <a:ea typeface="Montserrat"/>
                <a:cs typeface="Montserrat"/>
                <a:sym typeface="Montserrat"/>
              </a:rPr>
              <a:t>Click to add text</a:t>
            </a:r>
            <a:endParaRPr sz="1600" dirty="0">
              <a:solidFill>
                <a:schemeClr val="dk1"/>
              </a:solidFill>
              <a:ea typeface="Montserrat"/>
              <a:cs typeface="Montserrat"/>
              <a:sym typeface="Montserrat"/>
            </a:endParaRPr>
          </a:p>
        </p:txBody>
      </p:sp>
      <p:grpSp>
        <p:nvGrpSpPr>
          <p:cNvPr id="33" name="Group 32" descr="My partners thoughts">
            <a:extLst>
              <a:ext uri="{FF2B5EF4-FFF2-40B4-BE49-F238E27FC236}">
                <a16:creationId xmlns:a16="http://schemas.microsoft.com/office/drawing/2014/main" id="{7CEA3AB6-7F19-2F14-E6ED-7C99E8E61233}"/>
              </a:ext>
            </a:extLst>
          </p:cNvPr>
          <p:cNvGrpSpPr/>
          <p:nvPr/>
        </p:nvGrpSpPr>
        <p:grpSpPr>
          <a:xfrm>
            <a:off x="4268067" y="1369454"/>
            <a:ext cx="3666000" cy="4949325"/>
            <a:chOff x="4268067" y="1369454"/>
            <a:chExt cx="3666000" cy="4949325"/>
          </a:xfrm>
          <a:effectLst>
            <a:outerShdw blurRad="50800" dist="38100" dir="2700000" algn="tl" rotWithShape="0">
              <a:prstClr val="black">
                <a:alpha val="40000"/>
              </a:prstClr>
            </a:outerShdw>
          </a:effectLst>
        </p:grpSpPr>
        <p:sp>
          <p:nvSpPr>
            <p:cNvPr id="13" name="Google Shape;252;p32">
              <a:extLst>
                <a:ext uri="{FF2B5EF4-FFF2-40B4-BE49-F238E27FC236}">
                  <a16:creationId xmlns:a16="http://schemas.microsoft.com/office/drawing/2014/main" id="{C7629A12-F149-79F9-1335-8483F10FF7EF}"/>
                </a:ext>
              </a:extLst>
            </p:cNvPr>
            <p:cNvSpPr/>
            <p:nvPr/>
          </p:nvSpPr>
          <p:spPr>
            <a:xfrm>
              <a:off x="4268067" y="1369454"/>
              <a:ext cx="3666000" cy="4949325"/>
            </a:xfrm>
            <a:prstGeom prst="rect">
              <a:avLst/>
            </a:prstGeom>
            <a:solidFill>
              <a:srgbClr val="F9CB9C"/>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200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2000">
                <a:latin typeface="+mj-lt"/>
                <a:ea typeface="Covered By Your Grace"/>
                <a:cs typeface="Covered By Your Grace"/>
                <a:sym typeface="Covered By Your Grace"/>
              </a:endParaRPr>
            </a:p>
          </p:txBody>
        </p:sp>
        <p:sp>
          <p:nvSpPr>
            <p:cNvPr id="20" name="Google Shape;275;p34">
              <a:extLst>
                <a:ext uri="{FF2B5EF4-FFF2-40B4-BE49-F238E27FC236}">
                  <a16:creationId xmlns:a16="http://schemas.microsoft.com/office/drawing/2014/main" id="{C1AB9EEF-AE86-6A31-83F2-EA4DC4B708E5}"/>
                </a:ext>
              </a:extLst>
            </p:cNvPr>
            <p:cNvSpPr txBox="1">
              <a:spLocks/>
            </p:cNvSpPr>
            <p:nvPr/>
          </p:nvSpPr>
          <p:spPr>
            <a:xfrm>
              <a:off x="4441717" y="1524476"/>
              <a:ext cx="3318700" cy="430623"/>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My partner’s thoughts</a:t>
              </a:r>
            </a:p>
          </p:txBody>
        </p:sp>
      </p:grpSp>
      <p:sp>
        <p:nvSpPr>
          <p:cNvPr id="23" name="Google Shape;278;p34">
            <a:extLst>
              <a:ext uri="{FF2B5EF4-FFF2-40B4-BE49-F238E27FC236}">
                <a16:creationId xmlns:a16="http://schemas.microsoft.com/office/drawing/2014/main" id="{F226C71B-79A1-5503-3BFC-08401CDA20BF}"/>
              </a:ext>
            </a:extLst>
          </p:cNvPr>
          <p:cNvSpPr txBox="1"/>
          <p:nvPr/>
        </p:nvSpPr>
        <p:spPr>
          <a:xfrm>
            <a:off x="4289001" y="23597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a:solidFill>
                  <a:schemeClr val="dk1"/>
                </a:solidFill>
                <a:ea typeface="Montserrat"/>
                <a:cs typeface="Montserrat"/>
                <a:sym typeface="Montserrat"/>
              </a:rPr>
              <a:t>Click to add text</a:t>
            </a:r>
            <a:endParaRPr lang="en-US" sz="1600" dirty="0">
              <a:solidFill>
                <a:schemeClr val="dk1"/>
              </a:solidFill>
              <a:ea typeface="Montserrat"/>
              <a:cs typeface="Montserrat"/>
              <a:sym typeface="Montserrat"/>
            </a:endParaRPr>
          </a:p>
        </p:txBody>
      </p:sp>
      <p:grpSp>
        <p:nvGrpSpPr>
          <p:cNvPr id="34" name="Group 33" descr="What we will share">
            <a:extLst>
              <a:ext uri="{FF2B5EF4-FFF2-40B4-BE49-F238E27FC236}">
                <a16:creationId xmlns:a16="http://schemas.microsoft.com/office/drawing/2014/main" id="{247DA193-9C8F-F944-4E56-45D69D486621}"/>
              </a:ext>
            </a:extLst>
          </p:cNvPr>
          <p:cNvGrpSpPr/>
          <p:nvPr/>
        </p:nvGrpSpPr>
        <p:grpSpPr>
          <a:xfrm>
            <a:off x="8178000" y="1369454"/>
            <a:ext cx="3666000" cy="4949325"/>
            <a:chOff x="8178000" y="1369454"/>
            <a:chExt cx="3666000" cy="4949325"/>
          </a:xfrm>
          <a:effectLst>
            <a:outerShdw blurRad="50800" dist="38100" dir="2700000" algn="tl" rotWithShape="0">
              <a:prstClr val="black">
                <a:alpha val="40000"/>
              </a:prstClr>
            </a:outerShdw>
          </a:effectLst>
        </p:grpSpPr>
        <p:sp>
          <p:nvSpPr>
            <p:cNvPr id="14" name="Google Shape;253;p32">
              <a:extLst>
                <a:ext uri="{FF2B5EF4-FFF2-40B4-BE49-F238E27FC236}">
                  <a16:creationId xmlns:a16="http://schemas.microsoft.com/office/drawing/2014/main" id="{747E86E2-1DB0-3514-F84E-CEA8F0D7D657}"/>
                </a:ext>
              </a:extLst>
            </p:cNvPr>
            <p:cNvSpPr/>
            <p:nvPr/>
          </p:nvSpPr>
          <p:spPr>
            <a:xfrm>
              <a:off x="8178000" y="1369454"/>
              <a:ext cx="3666000" cy="4949325"/>
            </a:xfrm>
            <a:prstGeom prst="rect">
              <a:avLst/>
            </a:prstGeom>
            <a:solidFill>
              <a:srgbClr val="B6D7A8"/>
            </a:solidFill>
            <a:ln>
              <a:noFill/>
            </a:ln>
            <a:effectLst/>
          </p:spPr>
          <p:txBody>
            <a:bodyPr spcFirstLastPara="1" wrap="square" lIns="327600" tIns="163767" rIns="327600" bIns="163767" anchor="ctr" anchorCtr="0">
              <a:noAutofit/>
            </a:bodyPr>
            <a:lstStyle/>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609585"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p:txBody>
        </p:sp>
        <p:sp>
          <p:nvSpPr>
            <p:cNvPr id="21" name="Google Shape;276;p34">
              <a:extLst>
                <a:ext uri="{FF2B5EF4-FFF2-40B4-BE49-F238E27FC236}">
                  <a16:creationId xmlns:a16="http://schemas.microsoft.com/office/drawing/2014/main" id="{7FF5A861-049C-E976-2C5F-91EE34D356D1}"/>
                </a:ext>
              </a:extLst>
            </p:cNvPr>
            <p:cNvSpPr txBox="1">
              <a:spLocks/>
            </p:cNvSpPr>
            <p:nvPr/>
          </p:nvSpPr>
          <p:spPr>
            <a:xfrm>
              <a:off x="8325696" y="1524476"/>
              <a:ext cx="3370608" cy="430623"/>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What we will share</a:t>
              </a:r>
            </a:p>
          </p:txBody>
        </p:sp>
      </p:grpSp>
      <p:sp>
        <p:nvSpPr>
          <p:cNvPr id="24" name="Google Shape;279;p34">
            <a:extLst>
              <a:ext uri="{FF2B5EF4-FFF2-40B4-BE49-F238E27FC236}">
                <a16:creationId xmlns:a16="http://schemas.microsoft.com/office/drawing/2014/main" id="{BD9EC2EC-0A9D-C763-8751-D698F51670D4}"/>
              </a:ext>
            </a:extLst>
          </p:cNvPr>
          <p:cNvSpPr txBox="1"/>
          <p:nvPr/>
        </p:nvSpPr>
        <p:spPr>
          <a:xfrm>
            <a:off x="8176000" y="23597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a:solidFill>
                  <a:schemeClr val="dk1"/>
                </a:solidFill>
                <a:ea typeface="Montserrat"/>
                <a:cs typeface="Montserrat"/>
                <a:sym typeface="Montserrat"/>
              </a:rPr>
              <a:t>Click to add text</a:t>
            </a:r>
            <a:endParaRPr lang="en-US" sz="1600" dirty="0">
              <a:solidFill>
                <a:schemeClr val="dk1"/>
              </a:solidFill>
              <a:ea typeface="Montserrat"/>
              <a:cs typeface="Montserrat"/>
              <a:sym typeface="Montserrat"/>
            </a:endParaRPr>
          </a:p>
        </p:txBody>
      </p:sp>
      <p:sp>
        <p:nvSpPr>
          <p:cNvPr id="25" name="Slide Number Placeholder 24">
            <a:extLst>
              <a:ext uri="{FF2B5EF4-FFF2-40B4-BE49-F238E27FC236}">
                <a16:creationId xmlns:a16="http://schemas.microsoft.com/office/drawing/2014/main" id="{382FEA54-4ED0-CF16-ED6E-D02FA98FA6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415780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a:extLst>
            <a:ext uri="{FF2B5EF4-FFF2-40B4-BE49-F238E27FC236}">
              <a16:creationId xmlns:a16="http://schemas.microsoft.com/office/drawing/2014/main" id="{275CD56A-1547-FA3B-2229-8EAB20A6472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F4BA8CA-5F37-8FAF-7E89-3A6914C9D486}"/>
              </a:ext>
            </a:extLst>
          </p:cNvPr>
          <p:cNvSpPr>
            <a:spLocks noGrp="1"/>
          </p:cNvSpPr>
          <p:nvPr>
            <p:ph type="title"/>
          </p:nvPr>
        </p:nvSpPr>
        <p:spPr/>
        <p:txBody>
          <a:bodyPr/>
          <a:lstStyle/>
          <a:p>
            <a:r>
              <a:rPr lang="en-US" dirty="0">
                <a:latin typeface="+mj-lt"/>
              </a:rPr>
              <a:t>Think-Pair-Share (2)</a:t>
            </a:r>
          </a:p>
        </p:txBody>
      </p:sp>
      <p:sp>
        <p:nvSpPr>
          <p:cNvPr id="11" name="Text Placeholder 10">
            <a:extLst>
              <a:ext uri="{FF2B5EF4-FFF2-40B4-BE49-F238E27FC236}">
                <a16:creationId xmlns:a16="http://schemas.microsoft.com/office/drawing/2014/main" id="{9E977DA9-39E5-34D2-4AA5-55FBF85B2748}"/>
              </a:ext>
            </a:extLst>
          </p:cNvPr>
          <p:cNvSpPr>
            <a:spLocks noGrp="1"/>
          </p:cNvSpPr>
          <p:nvPr>
            <p:ph type="body" sz="quarter" idx="18"/>
          </p:nvPr>
        </p:nvSpPr>
        <p:spPr/>
        <p:txBody>
          <a:bodyPr/>
          <a:lstStyle/>
          <a:p>
            <a:r>
              <a:rPr lang="en-US" dirty="0">
                <a:latin typeface="+mj-lt"/>
              </a:rPr>
              <a:t>Topic – What is one safe habit you could adopt when using this platform?</a:t>
            </a:r>
          </a:p>
        </p:txBody>
      </p:sp>
      <p:grpSp>
        <p:nvGrpSpPr>
          <p:cNvPr id="35" name="Group 34" descr="My thoughts">
            <a:extLst>
              <a:ext uri="{FF2B5EF4-FFF2-40B4-BE49-F238E27FC236}">
                <a16:creationId xmlns:a16="http://schemas.microsoft.com/office/drawing/2014/main" id="{EC240023-DF13-415B-F28B-4D4F70BFCB21}"/>
              </a:ext>
            </a:extLst>
          </p:cNvPr>
          <p:cNvGrpSpPr/>
          <p:nvPr/>
        </p:nvGrpSpPr>
        <p:grpSpPr>
          <a:xfrm>
            <a:off x="361067" y="1369454"/>
            <a:ext cx="3666000" cy="4949325"/>
            <a:chOff x="361067" y="1369454"/>
            <a:chExt cx="3666000" cy="4949325"/>
          </a:xfrm>
          <a:effectLst>
            <a:outerShdw blurRad="50800" dist="38100" dir="2700000" algn="tl" rotWithShape="0">
              <a:prstClr val="black">
                <a:alpha val="40000"/>
              </a:prstClr>
            </a:outerShdw>
          </a:effectLst>
        </p:grpSpPr>
        <p:sp>
          <p:nvSpPr>
            <p:cNvPr id="12" name="Google Shape;247;p32">
              <a:extLst>
                <a:ext uri="{FF2B5EF4-FFF2-40B4-BE49-F238E27FC236}">
                  <a16:creationId xmlns:a16="http://schemas.microsoft.com/office/drawing/2014/main" id="{9C27C603-D574-2E0E-1C97-C9EEA8BEF695}"/>
                </a:ext>
              </a:extLst>
            </p:cNvPr>
            <p:cNvSpPr/>
            <p:nvPr/>
          </p:nvSpPr>
          <p:spPr>
            <a:xfrm>
              <a:off x="361067" y="1369454"/>
              <a:ext cx="3666000" cy="4949325"/>
            </a:xfrm>
            <a:prstGeom prst="rect">
              <a:avLst/>
            </a:prstGeom>
            <a:solidFill>
              <a:srgbClr val="B4A7D6"/>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2000" dirty="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dirty="0">
                <a:latin typeface="+mj-lt"/>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2000" dirty="0">
                <a:latin typeface="+mj-lt"/>
                <a:ea typeface="Covered By Your Grace"/>
                <a:cs typeface="Covered By Your Grace"/>
                <a:sym typeface="Covered By Your Grace"/>
              </a:endParaRPr>
            </a:p>
          </p:txBody>
        </p:sp>
        <p:sp>
          <p:nvSpPr>
            <p:cNvPr id="19" name="Google Shape;274;p34">
              <a:extLst>
                <a:ext uri="{FF2B5EF4-FFF2-40B4-BE49-F238E27FC236}">
                  <a16:creationId xmlns:a16="http://schemas.microsoft.com/office/drawing/2014/main" id="{BF3A0720-243B-D881-B4EC-B88C4E0A6293}"/>
                </a:ext>
              </a:extLst>
            </p:cNvPr>
            <p:cNvSpPr txBox="1">
              <a:spLocks/>
            </p:cNvSpPr>
            <p:nvPr/>
          </p:nvSpPr>
          <p:spPr>
            <a:xfrm>
              <a:off x="663367" y="1513952"/>
              <a:ext cx="3061400" cy="451671"/>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My thoughts</a:t>
              </a:r>
            </a:p>
          </p:txBody>
        </p:sp>
      </p:grpSp>
      <p:sp>
        <p:nvSpPr>
          <p:cNvPr id="22" name="Google Shape;277;p34">
            <a:extLst>
              <a:ext uri="{FF2B5EF4-FFF2-40B4-BE49-F238E27FC236}">
                <a16:creationId xmlns:a16="http://schemas.microsoft.com/office/drawing/2014/main" id="{098690AC-4CAE-7276-332D-5F591353976A}"/>
              </a:ext>
            </a:extLst>
          </p:cNvPr>
          <p:cNvSpPr txBox="1"/>
          <p:nvPr/>
        </p:nvSpPr>
        <p:spPr>
          <a:xfrm>
            <a:off x="360000" y="23600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dirty="0">
                <a:solidFill>
                  <a:schemeClr val="dk1"/>
                </a:solidFill>
                <a:ea typeface="Montserrat"/>
                <a:cs typeface="Montserrat"/>
                <a:sym typeface="Montserrat"/>
              </a:rPr>
              <a:t>Click to add text</a:t>
            </a:r>
            <a:endParaRPr sz="1600" dirty="0">
              <a:solidFill>
                <a:schemeClr val="dk1"/>
              </a:solidFill>
              <a:ea typeface="Montserrat"/>
              <a:cs typeface="Montserrat"/>
              <a:sym typeface="Montserrat"/>
            </a:endParaRPr>
          </a:p>
        </p:txBody>
      </p:sp>
      <p:grpSp>
        <p:nvGrpSpPr>
          <p:cNvPr id="33" name="Group 32" descr="My partner's thoughts">
            <a:extLst>
              <a:ext uri="{FF2B5EF4-FFF2-40B4-BE49-F238E27FC236}">
                <a16:creationId xmlns:a16="http://schemas.microsoft.com/office/drawing/2014/main" id="{83923500-A2C2-DCBC-DA76-BA98C84FC131}"/>
              </a:ext>
            </a:extLst>
          </p:cNvPr>
          <p:cNvGrpSpPr/>
          <p:nvPr/>
        </p:nvGrpSpPr>
        <p:grpSpPr>
          <a:xfrm>
            <a:off x="4268067" y="1369454"/>
            <a:ext cx="3666000" cy="4949325"/>
            <a:chOff x="4268067" y="1369454"/>
            <a:chExt cx="3666000" cy="4949325"/>
          </a:xfrm>
          <a:effectLst>
            <a:outerShdw blurRad="50800" dist="38100" dir="2700000" algn="tl" rotWithShape="0">
              <a:prstClr val="black">
                <a:alpha val="40000"/>
              </a:prstClr>
            </a:outerShdw>
          </a:effectLst>
        </p:grpSpPr>
        <p:sp>
          <p:nvSpPr>
            <p:cNvPr id="13" name="Google Shape;252;p32">
              <a:extLst>
                <a:ext uri="{FF2B5EF4-FFF2-40B4-BE49-F238E27FC236}">
                  <a16:creationId xmlns:a16="http://schemas.microsoft.com/office/drawing/2014/main" id="{C167C491-57B8-C89D-121F-B5C342593EDB}"/>
                </a:ext>
              </a:extLst>
            </p:cNvPr>
            <p:cNvSpPr/>
            <p:nvPr/>
          </p:nvSpPr>
          <p:spPr>
            <a:xfrm>
              <a:off x="4268067" y="1369454"/>
              <a:ext cx="3666000" cy="4949325"/>
            </a:xfrm>
            <a:prstGeom prst="rect">
              <a:avLst/>
            </a:prstGeom>
            <a:solidFill>
              <a:srgbClr val="F9CB9C"/>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200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2000">
                <a:latin typeface="+mj-lt"/>
                <a:ea typeface="Covered By Your Grace"/>
                <a:cs typeface="Covered By Your Grace"/>
                <a:sym typeface="Covered By Your Grace"/>
              </a:endParaRPr>
            </a:p>
          </p:txBody>
        </p:sp>
        <p:sp>
          <p:nvSpPr>
            <p:cNvPr id="20" name="Google Shape;275;p34">
              <a:extLst>
                <a:ext uri="{FF2B5EF4-FFF2-40B4-BE49-F238E27FC236}">
                  <a16:creationId xmlns:a16="http://schemas.microsoft.com/office/drawing/2014/main" id="{D0783730-0E05-1853-98B3-7704A720D750}"/>
                </a:ext>
              </a:extLst>
            </p:cNvPr>
            <p:cNvSpPr txBox="1">
              <a:spLocks/>
            </p:cNvSpPr>
            <p:nvPr/>
          </p:nvSpPr>
          <p:spPr>
            <a:xfrm>
              <a:off x="4441717" y="1524476"/>
              <a:ext cx="3318700" cy="430623"/>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My partner’s thoughts</a:t>
              </a:r>
            </a:p>
          </p:txBody>
        </p:sp>
      </p:grpSp>
      <p:sp>
        <p:nvSpPr>
          <p:cNvPr id="23" name="Google Shape;278;p34">
            <a:extLst>
              <a:ext uri="{FF2B5EF4-FFF2-40B4-BE49-F238E27FC236}">
                <a16:creationId xmlns:a16="http://schemas.microsoft.com/office/drawing/2014/main" id="{B71F83AC-CE02-EB86-3BCB-1A5ACF07A090}"/>
              </a:ext>
            </a:extLst>
          </p:cNvPr>
          <p:cNvSpPr txBox="1"/>
          <p:nvPr/>
        </p:nvSpPr>
        <p:spPr>
          <a:xfrm>
            <a:off x="4289001" y="23597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a:solidFill>
                  <a:schemeClr val="dk1"/>
                </a:solidFill>
                <a:ea typeface="Montserrat"/>
                <a:cs typeface="Montserrat"/>
                <a:sym typeface="Montserrat"/>
              </a:rPr>
              <a:t>Click to add text</a:t>
            </a:r>
            <a:endParaRPr lang="en-US" sz="1600" dirty="0">
              <a:solidFill>
                <a:schemeClr val="dk1"/>
              </a:solidFill>
              <a:ea typeface="Montserrat"/>
              <a:cs typeface="Montserrat"/>
              <a:sym typeface="Montserrat"/>
            </a:endParaRPr>
          </a:p>
        </p:txBody>
      </p:sp>
      <p:grpSp>
        <p:nvGrpSpPr>
          <p:cNvPr id="34" name="Group 33" descr="What we will share">
            <a:extLst>
              <a:ext uri="{FF2B5EF4-FFF2-40B4-BE49-F238E27FC236}">
                <a16:creationId xmlns:a16="http://schemas.microsoft.com/office/drawing/2014/main" id="{6E03ED58-6417-EFA7-0C3A-DB5EFBC98AFA}"/>
              </a:ext>
              <a:ext uri="{C183D7F6-B498-43B3-948B-1728B52AA6E4}">
                <adec:decorative xmlns:adec="http://schemas.microsoft.com/office/drawing/2017/decorative" val="0"/>
              </a:ext>
            </a:extLst>
          </p:cNvPr>
          <p:cNvGrpSpPr/>
          <p:nvPr/>
        </p:nvGrpSpPr>
        <p:grpSpPr>
          <a:xfrm>
            <a:off x="8178000" y="1369454"/>
            <a:ext cx="3666000" cy="4949325"/>
            <a:chOff x="8178000" y="1369454"/>
            <a:chExt cx="3666000" cy="4949325"/>
          </a:xfrm>
          <a:effectLst>
            <a:outerShdw blurRad="50800" dist="38100" dir="2700000" algn="tl" rotWithShape="0">
              <a:prstClr val="black">
                <a:alpha val="40000"/>
              </a:prstClr>
            </a:outerShdw>
          </a:effectLst>
        </p:grpSpPr>
        <p:sp>
          <p:nvSpPr>
            <p:cNvPr id="14" name="Google Shape;253;p32">
              <a:extLst>
                <a:ext uri="{FF2B5EF4-FFF2-40B4-BE49-F238E27FC236}">
                  <a16:creationId xmlns:a16="http://schemas.microsoft.com/office/drawing/2014/main" id="{F843E9F7-7BF5-0BEA-1F3E-B462FB1D7F90}"/>
                </a:ext>
              </a:extLst>
            </p:cNvPr>
            <p:cNvSpPr/>
            <p:nvPr/>
          </p:nvSpPr>
          <p:spPr>
            <a:xfrm>
              <a:off x="8178000" y="1369454"/>
              <a:ext cx="3666000" cy="4949325"/>
            </a:xfrm>
            <a:prstGeom prst="rect">
              <a:avLst/>
            </a:prstGeom>
            <a:solidFill>
              <a:srgbClr val="B6D7A8"/>
            </a:solidFill>
            <a:ln>
              <a:noFill/>
            </a:ln>
            <a:effectLst/>
          </p:spPr>
          <p:txBody>
            <a:bodyPr spcFirstLastPara="1" wrap="square" lIns="327600" tIns="163767" rIns="327600" bIns="163767" anchor="ctr" anchorCtr="0">
              <a:noAutofit/>
            </a:bodyPr>
            <a:lstStyle/>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609585"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p:txBody>
        </p:sp>
        <p:sp>
          <p:nvSpPr>
            <p:cNvPr id="21" name="Google Shape;276;p34">
              <a:extLst>
                <a:ext uri="{FF2B5EF4-FFF2-40B4-BE49-F238E27FC236}">
                  <a16:creationId xmlns:a16="http://schemas.microsoft.com/office/drawing/2014/main" id="{DDF7ACC4-251F-438C-2A85-B8EEDE39488A}"/>
                </a:ext>
              </a:extLst>
            </p:cNvPr>
            <p:cNvSpPr txBox="1">
              <a:spLocks/>
            </p:cNvSpPr>
            <p:nvPr/>
          </p:nvSpPr>
          <p:spPr>
            <a:xfrm>
              <a:off x="8325696" y="1524476"/>
              <a:ext cx="3370608" cy="430623"/>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What we will share</a:t>
              </a:r>
            </a:p>
          </p:txBody>
        </p:sp>
      </p:grpSp>
      <p:sp>
        <p:nvSpPr>
          <p:cNvPr id="24" name="Google Shape;279;p34">
            <a:extLst>
              <a:ext uri="{FF2B5EF4-FFF2-40B4-BE49-F238E27FC236}">
                <a16:creationId xmlns:a16="http://schemas.microsoft.com/office/drawing/2014/main" id="{6048925E-629B-EB5C-DA65-73E5F6D991F3}"/>
              </a:ext>
            </a:extLst>
          </p:cNvPr>
          <p:cNvSpPr txBox="1"/>
          <p:nvPr/>
        </p:nvSpPr>
        <p:spPr>
          <a:xfrm>
            <a:off x="8176000" y="23597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a:solidFill>
                  <a:schemeClr val="dk1"/>
                </a:solidFill>
                <a:ea typeface="Montserrat"/>
                <a:cs typeface="Montserrat"/>
                <a:sym typeface="Montserrat"/>
              </a:rPr>
              <a:t>Click to add text</a:t>
            </a:r>
            <a:endParaRPr lang="en-US" sz="1600" dirty="0">
              <a:solidFill>
                <a:schemeClr val="dk1"/>
              </a:solidFill>
              <a:ea typeface="Montserrat"/>
              <a:cs typeface="Montserrat"/>
              <a:sym typeface="Montserrat"/>
            </a:endParaRPr>
          </a:p>
        </p:txBody>
      </p:sp>
      <p:sp>
        <p:nvSpPr>
          <p:cNvPr id="25" name="Slide Number Placeholder 24">
            <a:extLst>
              <a:ext uri="{FF2B5EF4-FFF2-40B4-BE49-F238E27FC236}">
                <a16:creationId xmlns:a16="http://schemas.microsoft.com/office/drawing/2014/main" id="{28E31366-C763-2A75-2CF2-C884605BE4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67837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E3C0D-2F29-97D8-D5D6-CF584946248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9080DE-7CB1-BEE0-D35D-3E8FBDE3D850}"/>
              </a:ext>
            </a:extLst>
          </p:cNvPr>
          <p:cNvSpPr>
            <a:spLocks noGrp="1"/>
          </p:cNvSpPr>
          <p:nvPr>
            <p:ph type="ctrTitle"/>
          </p:nvPr>
        </p:nvSpPr>
        <p:spPr/>
        <p:txBody>
          <a:bodyPr/>
          <a:lstStyle/>
          <a:p>
            <a:r>
              <a:rPr lang="en-AU">
                <a:latin typeface="+mj-lt"/>
              </a:rPr>
              <a:t>Week 2 – Artificial intelligence</a:t>
            </a:r>
          </a:p>
        </p:txBody>
      </p:sp>
    </p:spTree>
    <p:extLst>
      <p:ext uri="{BB962C8B-B14F-4D97-AF65-F5344CB8AC3E}">
        <p14:creationId xmlns:p14="http://schemas.microsoft.com/office/powerpoint/2010/main" val="383146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4194-1D21-19C2-760B-6974C048952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A7CEFD-AD09-8457-2F55-6BF6695B86A4}"/>
              </a:ext>
            </a:extLst>
          </p:cNvPr>
          <p:cNvSpPr>
            <a:spLocks noGrp="1"/>
          </p:cNvSpPr>
          <p:nvPr>
            <p:ph type="title"/>
          </p:nvPr>
        </p:nvSpPr>
        <p:spPr/>
        <p:txBody>
          <a:bodyPr/>
          <a:lstStyle/>
          <a:p>
            <a:r>
              <a:rPr lang="en-AU" dirty="0">
                <a:latin typeface="+mj-lt"/>
              </a:rPr>
              <a:t>Learning intentions and success criteria (2)</a:t>
            </a:r>
          </a:p>
        </p:txBody>
      </p:sp>
      <p:sp>
        <p:nvSpPr>
          <p:cNvPr id="3" name="TextBox 2">
            <a:extLst>
              <a:ext uri="{FF2B5EF4-FFF2-40B4-BE49-F238E27FC236}">
                <a16:creationId xmlns:a16="http://schemas.microsoft.com/office/drawing/2014/main" id="{106FCD17-2B32-7E10-381F-F3FE216796CB}"/>
              </a:ext>
            </a:extLst>
          </p:cNvPr>
          <p:cNvSpPr txBox="1"/>
          <p:nvPr/>
        </p:nvSpPr>
        <p:spPr>
          <a:xfrm>
            <a:off x="370416" y="1894417"/>
            <a:ext cx="11303000" cy="37902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2000" b="1" dirty="0">
                <a:solidFill>
                  <a:schemeClr val="accent1"/>
                </a:solidFill>
                <a:latin typeface="+mj-lt"/>
                <a:cs typeface="Arial" panose="020B0604020202020204" pitchFamily="34" charset="0"/>
              </a:rPr>
              <a:t>We are learning how artificial intelligence is used in digital media platforms, and how this technology impacts people, society and the environment.</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dirty="0"/>
              <a:t>explain how digital media platforms use artificial intelligence</a:t>
            </a:r>
          </a:p>
          <a:p>
            <a:pPr marL="342900" lvl="0" indent="-342900">
              <a:lnSpc>
                <a:spcPct val="150000"/>
              </a:lnSpc>
              <a:spcAft>
                <a:spcPts val="1200"/>
              </a:spcAft>
              <a:buFont typeface="Arial" panose="020B0604020202020204" pitchFamily="34" charset="0"/>
              <a:buChar char="•"/>
            </a:pPr>
            <a:r>
              <a:rPr lang="en-AU" sz="2000" dirty="0"/>
              <a:t>identify ethical issues related to the use and ownership of data and AI-generated content</a:t>
            </a:r>
          </a:p>
          <a:p>
            <a:pPr marL="342900" lvl="0" indent="-342900">
              <a:lnSpc>
                <a:spcPct val="150000"/>
              </a:lnSpc>
              <a:spcAft>
                <a:spcPts val="1200"/>
              </a:spcAft>
              <a:buFont typeface="Arial" panose="020B0604020202020204" pitchFamily="34" charset="0"/>
              <a:buChar char="•"/>
            </a:pPr>
            <a:r>
              <a:rPr lang="en-AU" sz="2000" dirty="0"/>
              <a:t>describe social and environmental impacts of digital technologies.</a:t>
            </a:r>
          </a:p>
        </p:txBody>
      </p:sp>
      <p:sp>
        <p:nvSpPr>
          <p:cNvPr id="2" name="Slide Number Placeholder 1">
            <a:extLst>
              <a:ext uri="{FF2B5EF4-FFF2-40B4-BE49-F238E27FC236}">
                <a16:creationId xmlns:a16="http://schemas.microsoft.com/office/drawing/2014/main" id="{680EA7E2-C334-7708-DC79-32AF1E1D89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51274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FC380-9E4E-1589-80DD-42B4E8111B37}"/>
              </a:ext>
            </a:extLst>
          </p:cNvPr>
          <p:cNvSpPr>
            <a:spLocks noGrp="1"/>
          </p:cNvSpPr>
          <p:nvPr>
            <p:ph type="title"/>
          </p:nvPr>
        </p:nvSpPr>
        <p:spPr>
          <a:xfrm>
            <a:off x="359998" y="360000"/>
            <a:ext cx="10260002" cy="522000"/>
          </a:xfrm>
        </p:spPr>
        <p:txBody>
          <a:bodyPr anchor="t">
            <a:normAutofit/>
          </a:bodyPr>
          <a:lstStyle/>
          <a:p>
            <a:r>
              <a:rPr lang="en-AU" dirty="0">
                <a:latin typeface="+mj-lt"/>
              </a:rPr>
              <a:t>Netflix Research: Recommendations</a:t>
            </a:r>
          </a:p>
        </p:txBody>
      </p:sp>
      <p:pic>
        <p:nvPicPr>
          <p:cNvPr id="4" name="Online Media 3" descr="YouTube video explaining how Netflix recommendations system work. ">
            <a:hlinkClick r:id="" action="ppaction://media"/>
            <a:extLst>
              <a:ext uri="{FF2B5EF4-FFF2-40B4-BE49-F238E27FC236}">
                <a16:creationId xmlns:a16="http://schemas.microsoft.com/office/drawing/2014/main" id="{292AE4C6-7A3B-FA33-E7DD-E3E33172715B}"/>
              </a:ext>
            </a:extLst>
          </p:cNvPr>
          <p:cNvPicPr>
            <a:picLocks noRot="1" noChangeAspect="1"/>
          </p:cNvPicPr>
          <p:nvPr>
            <a:videoFile r:link="rId1"/>
          </p:nvPr>
        </p:nvPicPr>
        <p:blipFill>
          <a:blip r:embed="rId3"/>
          <a:stretch>
            <a:fillRect/>
          </a:stretch>
        </p:blipFill>
        <p:spPr>
          <a:xfrm>
            <a:off x="2369701" y="2099782"/>
            <a:ext cx="7452598" cy="4210718"/>
          </a:xfrm>
          <a:prstGeom prst="rect">
            <a:avLst/>
          </a:prstGeom>
          <a:noFill/>
        </p:spPr>
      </p:pic>
      <p:sp>
        <p:nvSpPr>
          <p:cNvPr id="2" name="Slide Number Placeholder 1">
            <a:extLst>
              <a:ext uri="{FF2B5EF4-FFF2-40B4-BE49-F238E27FC236}">
                <a16:creationId xmlns:a16="http://schemas.microsoft.com/office/drawing/2014/main" id="{DA07879F-5C74-DFA6-C30A-C173ADDD1CE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spTree>
    <p:extLst>
      <p:ext uri="{BB962C8B-B14F-4D97-AF65-F5344CB8AC3E}">
        <p14:creationId xmlns:p14="http://schemas.microsoft.com/office/powerpoint/2010/main" val="202753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67EC6-EC74-8DF6-D6C1-12F968B5FD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00EB28-E6A1-3483-994E-3B7E13692C0C}"/>
              </a:ext>
            </a:extLst>
          </p:cNvPr>
          <p:cNvSpPr>
            <a:spLocks noGrp="1"/>
          </p:cNvSpPr>
          <p:nvPr>
            <p:ph type="title"/>
          </p:nvPr>
        </p:nvSpPr>
        <p:spPr>
          <a:xfrm>
            <a:off x="359998" y="360000"/>
            <a:ext cx="10260002" cy="522000"/>
          </a:xfrm>
        </p:spPr>
        <p:txBody>
          <a:bodyPr anchor="t">
            <a:normAutofit/>
          </a:bodyPr>
          <a:lstStyle/>
          <a:p>
            <a:r>
              <a:rPr lang="en-AU">
                <a:latin typeface="+mj-lt"/>
              </a:rPr>
              <a:t>Tik Tok’s CEO on its future</a:t>
            </a:r>
          </a:p>
        </p:txBody>
      </p:sp>
      <p:pic>
        <p:nvPicPr>
          <p:cNvPr id="5" name="Picture 4" descr="YouTube video of an interview of Tik Tok's CEO explaining how their algorithms work.">
            <a:hlinkClick r:id="rId3"/>
            <a:extLst>
              <a:ext uri="{FF2B5EF4-FFF2-40B4-BE49-F238E27FC236}">
                <a16:creationId xmlns:a16="http://schemas.microsoft.com/office/drawing/2014/main" id="{1F33E516-02A1-238E-49A1-E532FF2BA8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6569" y="2068861"/>
            <a:ext cx="7178857" cy="4051139"/>
          </a:xfrm>
          <a:prstGeom prst="rect">
            <a:avLst/>
          </a:prstGeom>
        </p:spPr>
      </p:pic>
      <p:sp>
        <p:nvSpPr>
          <p:cNvPr id="7" name="TextBox 6">
            <a:extLst>
              <a:ext uri="{FF2B5EF4-FFF2-40B4-BE49-F238E27FC236}">
                <a16:creationId xmlns:a16="http://schemas.microsoft.com/office/drawing/2014/main" id="{8D9AB225-E9CE-712F-DB05-E81287093FEE}"/>
              </a:ext>
            </a:extLst>
          </p:cNvPr>
          <p:cNvSpPr txBox="1"/>
          <p:nvPr/>
        </p:nvSpPr>
        <p:spPr>
          <a:xfrm>
            <a:off x="2506569" y="6120000"/>
            <a:ext cx="6450981" cy="294632"/>
          </a:xfrm>
          <a:prstGeom prst="rect">
            <a:avLst/>
          </a:prstGeom>
          <a:noFill/>
        </p:spPr>
        <p:txBody>
          <a:bodyPr wrap="square">
            <a:spAutoFit/>
          </a:bodyPr>
          <a:lstStyle/>
          <a:p>
            <a:pPr>
              <a:lnSpc>
                <a:spcPct val="150000"/>
              </a:lnSpc>
              <a:spcAft>
                <a:spcPts val="1200"/>
              </a:spcAft>
            </a:pPr>
            <a:r>
              <a:rPr lang="en-AU" sz="1000" dirty="0">
                <a:hlinkClick r:id="rId3"/>
              </a:rPr>
              <a:t>https://www.ted.com/talks/shou_chew_tiktok_s_ceo_on_its_future_and_what_makes_its_algorithm_different</a:t>
            </a:r>
            <a:r>
              <a:rPr lang="en-AU" sz="1000" dirty="0"/>
              <a:t> </a:t>
            </a:r>
          </a:p>
        </p:txBody>
      </p:sp>
      <p:sp>
        <p:nvSpPr>
          <p:cNvPr id="2" name="Slide Number Placeholder 1">
            <a:extLst>
              <a:ext uri="{FF2B5EF4-FFF2-40B4-BE49-F238E27FC236}">
                <a16:creationId xmlns:a16="http://schemas.microsoft.com/office/drawing/2014/main" id="{62DCFD0D-0686-0179-221B-79BAE70E1DF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spTree>
    <p:extLst>
      <p:ext uri="{BB962C8B-B14F-4D97-AF65-F5344CB8AC3E}">
        <p14:creationId xmlns:p14="http://schemas.microsoft.com/office/powerpoint/2010/main" val="383138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FC380-9E4E-1589-80DD-42B4E8111B37}"/>
              </a:ext>
            </a:extLst>
          </p:cNvPr>
          <p:cNvSpPr>
            <a:spLocks noGrp="1"/>
          </p:cNvSpPr>
          <p:nvPr>
            <p:ph type="title"/>
          </p:nvPr>
        </p:nvSpPr>
        <p:spPr>
          <a:xfrm>
            <a:off x="359998" y="360000"/>
            <a:ext cx="10260002" cy="522000"/>
          </a:xfrm>
        </p:spPr>
        <p:txBody>
          <a:bodyPr anchor="t">
            <a:normAutofit/>
          </a:bodyPr>
          <a:lstStyle/>
          <a:p>
            <a:r>
              <a:rPr lang="en-AU">
                <a:latin typeface="+mj-lt"/>
              </a:rPr>
              <a:t>The YouTube Algorithms in 2025</a:t>
            </a:r>
          </a:p>
        </p:txBody>
      </p:sp>
      <p:pic>
        <p:nvPicPr>
          <p:cNvPr id="5" name="Online Media 4" descr="YouTube video of an interview of Senior Director of Growth &amp; Discovery, Todd Beaupré with Rene Ritchie about how the YouTube recommendation system works and what's new for the algorithms in 2025.">
            <a:hlinkClick r:id="" action="ppaction://media"/>
            <a:extLst>
              <a:ext uri="{FF2B5EF4-FFF2-40B4-BE49-F238E27FC236}">
                <a16:creationId xmlns:a16="http://schemas.microsoft.com/office/drawing/2014/main" id="{5C8F75D5-38C2-D03C-3D29-5E7BEDD0FEDF}"/>
              </a:ext>
            </a:extLst>
          </p:cNvPr>
          <p:cNvPicPr>
            <a:picLocks noRot="1" noChangeAspect="1"/>
          </p:cNvPicPr>
          <p:nvPr>
            <a:videoFile r:link="rId1"/>
          </p:nvPr>
        </p:nvPicPr>
        <p:blipFill>
          <a:blip r:embed="rId3"/>
          <a:stretch>
            <a:fillRect/>
          </a:stretch>
        </p:blipFill>
        <p:spPr>
          <a:xfrm>
            <a:off x="2369701" y="2109307"/>
            <a:ext cx="7452598" cy="4210718"/>
          </a:xfrm>
          <a:prstGeom prst="rect">
            <a:avLst/>
          </a:prstGeom>
          <a:noFill/>
        </p:spPr>
      </p:pic>
      <p:sp>
        <p:nvSpPr>
          <p:cNvPr id="2" name="Slide Number Placeholder 1">
            <a:extLst>
              <a:ext uri="{FF2B5EF4-FFF2-40B4-BE49-F238E27FC236}">
                <a16:creationId xmlns:a16="http://schemas.microsoft.com/office/drawing/2014/main" id="{DA07879F-5C74-DFA6-C30A-C173ADDD1CE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a:p>
        </p:txBody>
      </p:sp>
    </p:spTree>
    <p:extLst>
      <p:ext uri="{BB962C8B-B14F-4D97-AF65-F5344CB8AC3E}">
        <p14:creationId xmlns:p14="http://schemas.microsoft.com/office/powerpoint/2010/main" val="197373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19C9E-90F3-09C7-C4BD-BD9CE5495F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E37CEE-88DB-29F0-1217-74DABC393107}"/>
              </a:ext>
            </a:extLst>
          </p:cNvPr>
          <p:cNvSpPr>
            <a:spLocks noGrp="1"/>
          </p:cNvSpPr>
          <p:nvPr>
            <p:ph type="title"/>
          </p:nvPr>
        </p:nvSpPr>
        <p:spPr/>
        <p:txBody>
          <a:bodyPr/>
          <a:lstStyle/>
          <a:p>
            <a:r>
              <a:rPr lang="en-AU">
                <a:latin typeface="+mj-lt"/>
              </a:rPr>
              <a:t>Digital Portfolio – Research continued</a:t>
            </a:r>
          </a:p>
        </p:txBody>
      </p:sp>
      <p:sp>
        <p:nvSpPr>
          <p:cNvPr id="13" name="Text Placeholder 12">
            <a:extLst>
              <a:ext uri="{FF2B5EF4-FFF2-40B4-BE49-F238E27FC236}">
                <a16:creationId xmlns:a16="http://schemas.microsoft.com/office/drawing/2014/main" id="{E5C53651-150D-B5E4-C4A4-3D95DB50D53C}"/>
              </a:ext>
            </a:extLst>
          </p:cNvPr>
          <p:cNvSpPr>
            <a:spLocks noGrp="1"/>
          </p:cNvSpPr>
          <p:nvPr>
            <p:ph type="body" sz="quarter" idx="18"/>
          </p:nvPr>
        </p:nvSpPr>
        <p:spPr>
          <a:xfrm>
            <a:off x="360000" y="982520"/>
            <a:ext cx="11483998" cy="356423"/>
          </a:xfrm>
        </p:spPr>
        <p:txBody>
          <a:bodyPr/>
          <a:lstStyle/>
          <a:p>
            <a:r>
              <a:rPr lang="en-AU" dirty="0">
                <a:latin typeface="+mj-lt"/>
              </a:rPr>
              <a:t>Use </a:t>
            </a:r>
            <a:r>
              <a:rPr lang="en-AU">
                <a:latin typeface="+mj-lt"/>
              </a:rPr>
              <a:t>of </a:t>
            </a:r>
            <a:r>
              <a:rPr lang="en-AU" dirty="0">
                <a:latin typeface="+mj-lt"/>
              </a:rPr>
              <a:t>artificial intelligence</a:t>
            </a:r>
            <a:endParaRPr lang="en-AU">
              <a:latin typeface="+mj-lt"/>
            </a:endParaRPr>
          </a:p>
        </p:txBody>
      </p:sp>
      <p:sp>
        <p:nvSpPr>
          <p:cNvPr id="12" name="Text Placeholder 11">
            <a:extLst>
              <a:ext uri="{FF2B5EF4-FFF2-40B4-BE49-F238E27FC236}">
                <a16:creationId xmlns:a16="http://schemas.microsoft.com/office/drawing/2014/main" id="{24B78EE6-B153-95CA-24B2-4E763E7BDA05}"/>
              </a:ext>
            </a:extLst>
          </p:cNvPr>
          <p:cNvSpPr>
            <a:spLocks noGrp="1"/>
          </p:cNvSpPr>
          <p:nvPr>
            <p:ph type="body" sz="quarter" idx="17"/>
          </p:nvPr>
        </p:nvSpPr>
        <p:spPr>
          <a:xfrm>
            <a:off x="360000" y="1567086"/>
            <a:ext cx="5736000" cy="4807835"/>
          </a:xfrm>
        </p:spPr>
        <p:txBody>
          <a:bodyPr/>
          <a:lstStyle/>
          <a:p>
            <a:pPr marL="342900" lvl="0" indent="-342900">
              <a:buFont typeface="Arial" panose="020B0604020202020204" pitchFamily="34" charset="0"/>
              <a:buChar char="•"/>
            </a:pPr>
            <a:r>
              <a:rPr lang="en-AU" dirty="0">
                <a:latin typeface="+mn-lt"/>
              </a:rPr>
              <a:t>What does your platform use AI for?</a:t>
            </a:r>
          </a:p>
          <a:p>
            <a:pPr marL="342900" lvl="0" indent="-342900">
              <a:buFont typeface="Arial" panose="020B0604020202020204" pitchFamily="34" charset="0"/>
              <a:buChar char="•"/>
            </a:pPr>
            <a:r>
              <a:rPr lang="en-AU" dirty="0">
                <a:latin typeface="+mn-lt"/>
              </a:rPr>
              <a:t>How does your platform impact society? For example, behaviour, screen time and mental health.</a:t>
            </a:r>
          </a:p>
          <a:p>
            <a:pPr marL="342900" indent="-342900">
              <a:buFont typeface="Arial" panose="020B0604020202020204" pitchFamily="34" charset="0"/>
              <a:buChar char="•"/>
            </a:pPr>
            <a:r>
              <a:rPr lang="en-AU" dirty="0">
                <a:latin typeface="+mn-lt"/>
              </a:rPr>
              <a:t>How does your platform affect the environment? For example, energy use and digital waste.</a:t>
            </a:r>
          </a:p>
          <a:p>
            <a:pPr marL="342900" indent="-342900">
              <a:buFont typeface="Arial" panose="020B0604020202020204" pitchFamily="34" charset="0"/>
              <a:buChar char="•"/>
            </a:pPr>
            <a:r>
              <a:rPr lang="en-AU" dirty="0">
                <a:latin typeface="+mn-lt"/>
              </a:rPr>
              <a:t>What responsibility do we have as users and creators?</a:t>
            </a:r>
          </a:p>
        </p:txBody>
      </p:sp>
      <p:pic>
        <p:nvPicPr>
          <p:cNvPr id="5" name="Picture 4" descr="Screen shot of digital portfolio - documenting research 2">
            <a:extLst>
              <a:ext uri="{FF2B5EF4-FFF2-40B4-BE49-F238E27FC236}">
                <a16:creationId xmlns:a16="http://schemas.microsoft.com/office/drawing/2014/main" id="{51754180-18A4-AA3F-37E3-F28FE50D5A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7759" y="982520"/>
            <a:ext cx="3770572" cy="5392401"/>
          </a:xfrm>
          <a:prstGeom prst="rect">
            <a:avLst/>
          </a:prstGeom>
        </p:spPr>
      </p:pic>
      <p:sp>
        <p:nvSpPr>
          <p:cNvPr id="3" name="Slide Number Placeholder 2">
            <a:extLst>
              <a:ext uri="{FF2B5EF4-FFF2-40B4-BE49-F238E27FC236}">
                <a16:creationId xmlns:a16="http://schemas.microsoft.com/office/drawing/2014/main" id="{20A8FD5D-5939-BD08-346E-C89641723C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37676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047D-F330-A301-C429-3C2C1202459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B556948-0350-C869-CF26-F6A6B1EAD8D0}"/>
              </a:ext>
            </a:extLst>
          </p:cNvPr>
          <p:cNvSpPr>
            <a:spLocks noGrp="1"/>
          </p:cNvSpPr>
          <p:nvPr>
            <p:ph type="ctrTitle"/>
          </p:nvPr>
        </p:nvSpPr>
        <p:spPr/>
        <p:txBody>
          <a:bodyPr/>
          <a:lstStyle/>
          <a:p>
            <a:r>
              <a:rPr lang="en-AU">
                <a:latin typeface="+mj-lt"/>
              </a:rPr>
              <a:t>Week 3 – Infographic design and Aboriginal communication practices</a:t>
            </a:r>
          </a:p>
        </p:txBody>
      </p:sp>
    </p:spTree>
    <p:extLst>
      <p:ext uri="{BB962C8B-B14F-4D97-AF65-F5344CB8AC3E}">
        <p14:creationId xmlns:p14="http://schemas.microsoft.com/office/powerpoint/2010/main" val="418333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C2ACD-ADFF-5558-1BE8-3C932BC5D5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DB1EE7-D403-54F8-A272-68AE334F47DA}"/>
              </a:ext>
            </a:extLst>
          </p:cNvPr>
          <p:cNvSpPr>
            <a:spLocks noGrp="1"/>
          </p:cNvSpPr>
          <p:nvPr>
            <p:ph type="title"/>
          </p:nvPr>
        </p:nvSpPr>
        <p:spPr/>
        <p:txBody>
          <a:bodyPr/>
          <a:lstStyle/>
          <a:p>
            <a:r>
              <a:rPr lang="en-AU" dirty="0">
                <a:latin typeface="+mj-lt"/>
              </a:rPr>
              <a:t>Learning intentions and success criteria (3)</a:t>
            </a:r>
          </a:p>
        </p:txBody>
      </p:sp>
      <p:sp>
        <p:nvSpPr>
          <p:cNvPr id="3" name="TextBox 2">
            <a:extLst>
              <a:ext uri="{FF2B5EF4-FFF2-40B4-BE49-F238E27FC236}">
                <a16:creationId xmlns:a16="http://schemas.microsoft.com/office/drawing/2014/main" id="{4C3FDD4F-CA58-DE07-6215-28F563087817}"/>
              </a:ext>
            </a:extLst>
          </p:cNvPr>
          <p:cNvSpPr txBox="1"/>
          <p:nvPr/>
        </p:nvSpPr>
        <p:spPr>
          <a:xfrm>
            <a:off x="370416" y="1894417"/>
            <a:ext cx="11303000" cy="39805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1800" b="1" dirty="0">
                <a:solidFill>
                  <a:schemeClr val="accent1"/>
                </a:solidFill>
                <a:latin typeface="+mj-lt"/>
                <a:cs typeface="Arial" panose="020B0604020202020204" pitchFamily="34" charset="0"/>
              </a:rPr>
              <a:t>We are learning how to use visual storytelling and design techniques to plan an infographic, and how Aboriginal communication practices can inform the way we share messages and meaning. </a:t>
            </a: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342900" indent="-342900">
              <a:lnSpc>
                <a:spcPct val="150000"/>
              </a:lnSpc>
              <a:spcBef>
                <a:spcPts val="1200"/>
              </a:spcBef>
              <a:spcAft>
                <a:spcPts val="1200"/>
              </a:spcAft>
              <a:buFont typeface="Arial" panose="020B0604020202020204" pitchFamily="34" charset="0"/>
              <a:buChar char="•"/>
            </a:pPr>
            <a:r>
              <a:rPr lang="en-AU" sz="1800" dirty="0"/>
              <a:t>explain how Aboriginal communication practices share knowledge through visual storytelling</a:t>
            </a:r>
          </a:p>
          <a:p>
            <a:pPr marL="342900" lvl="0" indent="-342900">
              <a:lnSpc>
                <a:spcPct val="150000"/>
              </a:lnSpc>
              <a:spcBef>
                <a:spcPts val="1200"/>
              </a:spcBef>
              <a:spcAft>
                <a:spcPts val="1200"/>
              </a:spcAft>
              <a:buFont typeface="Arial" panose="020B0604020202020204" pitchFamily="34" charset="0"/>
              <a:buChar char="•"/>
            </a:pPr>
            <a:r>
              <a:rPr lang="en-AU" sz="1800" dirty="0"/>
              <a:t>identify key design features of an effective infographic </a:t>
            </a:r>
          </a:p>
          <a:p>
            <a:pPr marL="342900" lvl="0" indent="-342900">
              <a:lnSpc>
                <a:spcPct val="150000"/>
              </a:lnSpc>
              <a:spcBef>
                <a:spcPts val="1200"/>
              </a:spcBef>
              <a:spcAft>
                <a:spcPts val="1200"/>
              </a:spcAft>
              <a:buFont typeface="Arial" panose="020B0604020202020204" pitchFamily="34" charset="0"/>
              <a:buChar char="•"/>
            </a:pPr>
            <a:r>
              <a:rPr lang="en-AU" sz="1800" dirty="0"/>
              <a:t>apply insights from research and cultural communication practices to plan an engaging visual layout.</a:t>
            </a:r>
          </a:p>
        </p:txBody>
      </p:sp>
      <p:sp>
        <p:nvSpPr>
          <p:cNvPr id="2" name="Slide Number Placeholder 1">
            <a:extLst>
              <a:ext uri="{FF2B5EF4-FFF2-40B4-BE49-F238E27FC236}">
                <a16:creationId xmlns:a16="http://schemas.microsoft.com/office/drawing/2014/main" id="{D65C3424-5C1D-15D4-BDB3-2712403383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424151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effectLst/>
                <a:latin typeface="+mj-lt"/>
                <a:ea typeface="Times New Roman" panose="02020603050405020304" pitchFamily="18" charset="0"/>
              </a:rPr>
              <a:t>Learning sequence</a:t>
            </a:r>
            <a:endParaRPr lang="en-AU">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Technology 7–8</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latin typeface="+mj-lt"/>
              </a:rPr>
              <a:t>Behind the Screen</a:t>
            </a:r>
          </a:p>
        </p:txBody>
      </p:sp>
      <p:grpSp>
        <p:nvGrpSpPr>
          <p:cNvPr id="6" name="Group 5">
            <a:extLst>
              <a:ext uri="{FF2B5EF4-FFF2-40B4-BE49-F238E27FC236}">
                <a16:creationId xmlns:a16="http://schemas.microsoft.com/office/drawing/2014/main" id="{6D93C2BC-EAEA-6BC3-64EB-C1588554C5DC}"/>
              </a:ext>
              <a:ext uri="{C183D7F6-B498-43B3-948B-1728B52AA6E4}">
                <adec:decorative xmlns:adec="http://schemas.microsoft.com/office/drawing/2017/decorative" val="1"/>
              </a:ext>
            </a:extLst>
          </p:cNvPr>
          <p:cNvGrpSpPr/>
          <p:nvPr/>
        </p:nvGrpSpPr>
        <p:grpSpPr>
          <a:xfrm>
            <a:off x="7096125" y="0"/>
            <a:ext cx="5095875" cy="6374674"/>
            <a:chOff x="7096125" y="0"/>
            <a:chExt cx="5482243" cy="6858000"/>
          </a:xfrm>
        </p:grpSpPr>
        <p:sp>
          <p:nvSpPr>
            <p:cNvPr id="5" name="Rectangle 4">
              <a:extLst>
                <a:ext uri="{FF2B5EF4-FFF2-40B4-BE49-F238E27FC236}">
                  <a16:creationId xmlns:a16="http://schemas.microsoft.com/office/drawing/2014/main" id="{4A57A4CC-0AD2-E28D-4833-13B6F67804D0}"/>
                </a:ext>
              </a:extLst>
            </p:cNvPr>
            <p:cNvSpPr/>
            <p:nvPr/>
          </p:nvSpPr>
          <p:spPr>
            <a:xfrm>
              <a:off x="7096125" y="0"/>
              <a:ext cx="5482243" cy="6858000"/>
            </a:xfrm>
            <a:prstGeom prst="rect">
              <a:avLst/>
            </a:prstGeom>
            <a:solidFill>
              <a:srgbClr val="1714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29BB692E-40BC-55F3-E0CB-FCD9107799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819"/>
            <a:stretch>
              <a:fillRect/>
            </a:stretch>
          </p:blipFill>
          <p:spPr bwMode="auto">
            <a:xfrm>
              <a:off x="7457231" y="0"/>
              <a:ext cx="476003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172FA57-F48E-B730-1A71-586E835E53EF}"/>
              </a:ext>
            </a:extLst>
          </p:cNvPr>
          <p:cNvSpPr txBox="1"/>
          <p:nvPr/>
        </p:nvSpPr>
        <p:spPr>
          <a:xfrm>
            <a:off x="7243458" y="6374674"/>
            <a:ext cx="4801207" cy="400110"/>
          </a:xfrm>
          <a:prstGeom prst="rect">
            <a:avLst/>
          </a:prstGeom>
          <a:noFill/>
        </p:spPr>
        <p:txBody>
          <a:bodyPr wrap="square">
            <a:spAutoFit/>
          </a:bodyPr>
          <a:lstStyle/>
          <a:p>
            <a:r>
              <a:rPr lang="en-AU" sz="1000" i="1" dirty="0"/>
              <a:t>Screenshots of Canva reproduced for non-commercial, educational purposes under the </a:t>
            </a:r>
            <a:r>
              <a:rPr lang="en-AU" sz="1000" i="1" dirty="0">
                <a:hlinkClick r:id="rId4" tooltip="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a:rPr>
              <a:t>Canva for Education</a:t>
            </a:r>
            <a:r>
              <a:rPr lang="en-AU" sz="1000" i="1" dirty="0"/>
              <a:t> terms.</a:t>
            </a: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88A61-396C-B84D-1435-789E9E80EA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7051F2-0195-6350-4379-96088F5E0E13}"/>
              </a:ext>
            </a:extLst>
          </p:cNvPr>
          <p:cNvSpPr>
            <a:spLocks noGrp="1"/>
          </p:cNvSpPr>
          <p:nvPr>
            <p:ph type="title"/>
          </p:nvPr>
        </p:nvSpPr>
        <p:spPr/>
        <p:txBody>
          <a:bodyPr/>
          <a:lstStyle/>
          <a:p>
            <a:r>
              <a:rPr lang="en-AU" dirty="0">
                <a:latin typeface="+mj-lt"/>
              </a:rPr>
              <a:t>Indigenous Cultural Intellectual Property (ICIP) (1)</a:t>
            </a:r>
          </a:p>
        </p:txBody>
      </p:sp>
      <p:sp>
        <p:nvSpPr>
          <p:cNvPr id="13" name="Text Placeholder 12">
            <a:extLst>
              <a:ext uri="{FF2B5EF4-FFF2-40B4-BE49-F238E27FC236}">
                <a16:creationId xmlns:a16="http://schemas.microsoft.com/office/drawing/2014/main" id="{FB414B02-8B0F-730A-7999-44318D832153}"/>
              </a:ext>
            </a:extLst>
          </p:cNvPr>
          <p:cNvSpPr>
            <a:spLocks noGrp="1"/>
          </p:cNvSpPr>
          <p:nvPr>
            <p:ph type="body" sz="quarter" idx="18"/>
          </p:nvPr>
        </p:nvSpPr>
        <p:spPr>
          <a:xfrm>
            <a:off x="360000" y="982520"/>
            <a:ext cx="11483998" cy="356423"/>
          </a:xfrm>
        </p:spPr>
        <p:txBody>
          <a:bodyPr/>
          <a:lstStyle/>
          <a:p>
            <a:r>
              <a:rPr lang="en-AU">
                <a:latin typeface="+mj-lt"/>
              </a:rPr>
              <a:t>Traditional and ongoing Aboriginal communication practices </a:t>
            </a:r>
          </a:p>
        </p:txBody>
      </p:sp>
      <p:sp>
        <p:nvSpPr>
          <p:cNvPr id="12" name="Text Placeholder 11">
            <a:extLst>
              <a:ext uri="{FF2B5EF4-FFF2-40B4-BE49-F238E27FC236}">
                <a16:creationId xmlns:a16="http://schemas.microsoft.com/office/drawing/2014/main" id="{1B791661-121E-389B-D861-F573756EC59F}"/>
              </a:ext>
            </a:extLst>
          </p:cNvPr>
          <p:cNvSpPr>
            <a:spLocks noGrp="1"/>
          </p:cNvSpPr>
          <p:nvPr>
            <p:ph type="body" sz="quarter" idx="17"/>
          </p:nvPr>
        </p:nvSpPr>
        <p:spPr>
          <a:xfrm>
            <a:off x="360000" y="1567086"/>
            <a:ext cx="6884515" cy="4807835"/>
          </a:xfrm>
        </p:spPr>
        <p:txBody>
          <a:bodyPr/>
          <a:lstStyle/>
          <a:p>
            <a:pPr lvl="0"/>
            <a:r>
              <a:rPr lang="en-AU" dirty="0">
                <a:latin typeface="+mn-lt"/>
              </a:rPr>
              <a:t>Investigate:</a:t>
            </a:r>
          </a:p>
          <a:p>
            <a:pPr marL="342900" lvl="0" indent="-342900">
              <a:buFont typeface="Arial" panose="020B0604020202020204" pitchFamily="34" charset="0"/>
              <a:buChar char="•"/>
            </a:pPr>
            <a:r>
              <a:rPr lang="en-AU" dirty="0">
                <a:latin typeface="+mn-lt"/>
              </a:rPr>
              <a:t>message sticks</a:t>
            </a:r>
          </a:p>
          <a:p>
            <a:pPr marL="342900" lvl="0" indent="-342900">
              <a:buFont typeface="Arial" panose="020B0604020202020204" pitchFamily="34" charset="0"/>
              <a:buChar char="•"/>
            </a:pPr>
            <a:r>
              <a:rPr lang="en-AU" dirty="0">
                <a:latin typeface="+mn-lt"/>
              </a:rPr>
              <a:t>sand drawings</a:t>
            </a:r>
          </a:p>
          <a:p>
            <a:pPr marL="342900" lvl="0" indent="-342900">
              <a:buFont typeface="Arial" panose="020B0604020202020204" pitchFamily="34" charset="0"/>
              <a:buChar char="•"/>
            </a:pPr>
            <a:r>
              <a:rPr lang="en-AU" dirty="0">
                <a:latin typeface="+mn-lt"/>
              </a:rPr>
              <a:t>songlines</a:t>
            </a:r>
          </a:p>
          <a:p>
            <a:pPr marL="342900" lvl="0" indent="-342900">
              <a:buFont typeface="Arial" panose="020B0604020202020204" pitchFamily="34" charset="0"/>
              <a:buChar char="•"/>
            </a:pPr>
            <a:r>
              <a:rPr lang="en-AU" dirty="0">
                <a:latin typeface="+mn-lt"/>
              </a:rPr>
              <a:t>pictographs</a:t>
            </a:r>
          </a:p>
          <a:p>
            <a:pPr marL="342900" lvl="0" indent="-342900">
              <a:buFont typeface="Arial" panose="020B0604020202020204" pitchFamily="34" charset="0"/>
              <a:buChar char="•"/>
            </a:pPr>
            <a:r>
              <a:rPr lang="en-AU" dirty="0">
                <a:latin typeface="+mn-lt"/>
              </a:rPr>
              <a:t>petroglyphs</a:t>
            </a:r>
          </a:p>
        </p:txBody>
      </p:sp>
      <p:pic>
        <p:nvPicPr>
          <p:cNvPr id="7" name="Picture 6">
            <a:extLst>
              <a:ext uri="{FF2B5EF4-FFF2-40B4-BE49-F238E27FC236}">
                <a16:creationId xmlns:a16="http://schemas.microsoft.com/office/drawing/2014/main" id="{71D614E2-C0A4-2F8A-7990-2ADA2ED526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515" y="1113200"/>
            <a:ext cx="3879485" cy="5479773"/>
          </a:xfrm>
          <a:prstGeom prst="rect">
            <a:avLst/>
          </a:prstGeom>
        </p:spPr>
      </p:pic>
      <p:sp>
        <p:nvSpPr>
          <p:cNvPr id="3" name="Slide Number Placeholder 2">
            <a:extLst>
              <a:ext uri="{FF2B5EF4-FFF2-40B4-BE49-F238E27FC236}">
                <a16:creationId xmlns:a16="http://schemas.microsoft.com/office/drawing/2014/main" id="{A5B6D93F-643B-5269-B7AE-E794AB1165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3291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FD6FC-9D8D-FF63-9D2A-341DE8C625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15F215-725B-32A7-9BE6-178D7E60712A}"/>
              </a:ext>
            </a:extLst>
          </p:cNvPr>
          <p:cNvSpPr>
            <a:spLocks noGrp="1"/>
          </p:cNvSpPr>
          <p:nvPr>
            <p:ph type="title"/>
          </p:nvPr>
        </p:nvSpPr>
        <p:spPr>
          <a:xfrm>
            <a:off x="359998" y="360000"/>
            <a:ext cx="10260002" cy="522000"/>
          </a:xfrm>
        </p:spPr>
        <p:txBody>
          <a:bodyPr anchor="t">
            <a:normAutofit/>
          </a:bodyPr>
          <a:lstStyle/>
          <a:p>
            <a:r>
              <a:rPr lang="en-AU">
                <a:latin typeface="+mj-lt"/>
              </a:rPr>
              <a:t>The Story of the Message Stick</a:t>
            </a:r>
          </a:p>
        </p:txBody>
      </p:sp>
      <p:pic>
        <p:nvPicPr>
          <p:cNvPr id="5" name="Online Media 4" title="The Story of the Message Stick">
            <a:hlinkClick r:id="" action="ppaction://media"/>
            <a:extLst>
              <a:ext uri="{FF2B5EF4-FFF2-40B4-BE49-F238E27FC236}">
                <a16:creationId xmlns:a16="http://schemas.microsoft.com/office/drawing/2014/main" id="{6FF55DBE-4293-5DA2-19A2-BA7D3574A1FE}"/>
              </a:ext>
            </a:extLst>
          </p:cNvPr>
          <p:cNvPicPr>
            <a:picLocks noRot="1" noChangeAspect="1"/>
          </p:cNvPicPr>
          <p:nvPr>
            <a:videoFile r:link="rId1"/>
          </p:nvPr>
        </p:nvPicPr>
        <p:blipFill>
          <a:blip r:embed="rId3"/>
          <a:stretch>
            <a:fillRect/>
          </a:stretch>
        </p:blipFill>
        <p:spPr>
          <a:xfrm>
            <a:off x="2286000" y="2076450"/>
            <a:ext cx="7620000" cy="4305300"/>
          </a:xfrm>
          <a:prstGeom prst="rect">
            <a:avLst/>
          </a:prstGeom>
        </p:spPr>
      </p:pic>
      <p:sp>
        <p:nvSpPr>
          <p:cNvPr id="2" name="Slide Number Placeholder 1">
            <a:extLst>
              <a:ext uri="{FF2B5EF4-FFF2-40B4-BE49-F238E27FC236}">
                <a16:creationId xmlns:a16="http://schemas.microsoft.com/office/drawing/2014/main" id="{02644D91-48A5-5CAD-5DE6-22842B4932D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Tree>
    <p:extLst>
      <p:ext uri="{BB962C8B-B14F-4D97-AF65-F5344CB8AC3E}">
        <p14:creationId xmlns:p14="http://schemas.microsoft.com/office/powerpoint/2010/main" val="98020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FD6FC-9D8D-FF63-9D2A-341DE8C625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15F215-725B-32A7-9BE6-178D7E60712A}"/>
              </a:ext>
            </a:extLst>
          </p:cNvPr>
          <p:cNvSpPr>
            <a:spLocks noGrp="1"/>
          </p:cNvSpPr>
          <p:nvPr>
            <p:ph type="title"/>
          </p:nvPr>
        </p:nvSpPr>
        <p:spPr>
          <a:xfrm>
            <a:off x="359998" y="360000"/>
            <a:ext cx="10260002" cy="522000"/>
          </a:xfrm>
        </p:spPr>
        <p:txBody>
          <a:bodyPr anchor="t">
            <a:normAutofit/>
          </a:bodyPr>
          <a:lstStyle/>
          <a:p>
            <a:r>
              <a:rPr lang="en-AU">
                <a:latin typeface="+mj-lt"/>
              </a:rPr>
              <a:t>Indigenous Sand Artist</a:t>
            </a:r>
          </a:p>
        </p:txBody>
      </p:sp>
      <p:pic>
        <p:nvPicPr>
          <p:cNvPr id="4" name="Online Media 3" title="LOWELL – Indigenous Sand Artist – Hire from Artist Bookings">
            <a:hlinkClick r:id="" action="ppaction://media"/>
            <a:extLst>
              <a:ext uri="{FF2B5EF4-FFF2-40B4-BE49-F238E27FC236}">
                <a16:creationId xmlns:a16="http://schemas.microsoft.com/office/drawing/2014/main" id="{A5380B03-CB4C-80AC-F550-70676CE66632}"/>
              </a:ext>
            </a:extLst>
          </p:cNvPr>
          <p:cNvPicPr>
            <a:picLocks noRot="1" noChangeAspect="1"/>
          </p:cNvPicPr>
          <p:nvPr>
            <a:videoFile r:link="rId1"/>
          </p:nvPr>
        </p:nvPicPr>
        <p:blipFill>
          <a:blip r:embed="rId3"/>
          <a:stretch>
            <a:fillRect/>
          </a:stretch>
        </p:blipFill>
        <p:spPr>
          <a:xfrm>
            <a:off x="2286000" y="2054563"/>
            <a:ext cx="7620000" cy="4305300"/>
          </a:xfrm>
          <a:prstGeom prst="rect">
            <a:avLst/>
          </a:prstGeom>
        </p:spPr>
      </p:pic>
      <p:sp>
        <p:nvSpPr>
          <p:cNvPr id="2" name="Slide Number Placeholder 1">
            <a:extLst>
              <a:ext uri="{FF2B5EF4-FFF2-40B4-BE49-F238E27FC236}">
                <a16:creationId xmlns:a16="http://schemas.microsoft.com/office/drawing/2014/main" id="{02644D91-48A5-5CAD-5DE6-22842B4932D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spTree>
    <p:extLst>
      <p:ext uri="{BB962C8B-B14F-4D97-AF65-F5344CB8AC3E}">
        <p14:creationId xmlns:p14="http://schemas.microsoft.com/office/powerpoint/2010/main" val="66856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FD6FC-9D8D-FF63-9D2A-341DE8C625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15F215-725B-32A7-9BE6-178D7E60712A}"/>
              </a:ext>
            </a:extLst>
          </p:cNvPr>
          <p:cNvSpPr>
            <a:spLocks noGrp="1"/>
          </p:cNvSpPr>
          <p:nvPr>
            <p:ph type="title"/>
          </p:nvPr>
        </p:nvSpPr>
        <p:spPr>
          <a:xfrm>
            <a:off x="359998" y="360000"/>
            <a:ext cx="10260002" cy="522000"/>
          </a:xfrm>
        </p:spPr>
        <p:txBody>
          <a:bodyPr anchor="t">
            <a:normAutofit/>
          </a:bodyPr>
          <a:lstStyle/>
          <a:p>
            <a:r>
              <a:rPr lang="en-AU">
                <a:latin typeface="+mj-lt"/>
              </a:rPr>
              <a:t>What are song lines?</a:t>
            </a:r>
          </a:p>
        </p:txBody>
      </p:sp>
      <p:pic>
        <p:nvPicPr>
          <p:cNvPr id="5" name="Online Media 4" title="What are song lines?">
            <a:hlinkClick r:id="" action="ppaction://media"/>
            <a:extLst>
              <a:ext uri="{FF2B5EF4-FFF2-40B4-BE49-F238E27FC236}">
                <a16:creationId xmlns:a16="http://schemas.microsoft.com/office/drawing/2014/main" id="{1FD30AA6-2E6A-8230-49A3-708FE51A09DA}"/>
              </a:ext>
            </a:extLst>
          </p:cNvPr>
          <p:cNvPicPr>
            <a:picLocks noRot="1" noChangeAspect="1"/>
          </p:cNvPicPr>
          <p:nvPr>
            <a:videoFile r:link="rId1"/>
          </p:nvPr>
        </p:nvPicPr>
        <p:blipFill>
          <a:blip r:embed="rId3"/>
          <a:stretch>
            <a:fillRect/>
          </a:stretch>
        </p:blipFill>
        <p:spPr>
          <a:xfrm>
            <a:off x="2286000" y="2054563"/>
            <a:ext cx="7620000" cy="4305300"/>
          </a:xfrm>
          <a:prstGeom prst="rect">
            <a:avLst/>
          </a:prstGeom>
        </p:spPr>
      </p:pic>
      <p:sp>
        <p:nvSpPr>
          <p:cNvPr id="2" name="Slide Number Placeholder 1">
            <a:extLst>
              <a:ext uri="{FF2B5EF4-FFF2-40B4-BE49-F238E27FC236}">
                <a16:creationId xmlns:a16="http://schemas.microsoft.com/office/drawing/2014/main" id="{02644D91-48A5-5CAD-5DE6-22842B4932D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23</a:t>
            </a:fld>
            <a:endParaRPr lang="en-AU"/>
          </a:p>
        </p:txBody>
      </p:sp>
    </p:spTree>
    <p:extLst>
      <p:ext uri="{BB962C8B-B14F-4D97-AF65-F5344CB8AC3E}">
        <p14:creationId xmlns:p14="http://schemas.microsoft.com/office/powerpoint/2010/main" val="34589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FD6FC-9D8D-FF63-9D2A-341DE8C625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15F215-725B-32A7-9BE6-178D7E60712A}"/>
              </a:ext>
            </a:extLst>
          </p:cNvPr>
          <p:cNvSpPr>
            <a:spLocks noGrp="1"/>
          </p:cNvSpPr>
          <p:nvPr>
            <p:ph type="title"/>
          </p:nvPr>
        </p:nvSpPr>
        <p:spPr>
          <a:xfrm>
            <a:off x="359998" y="360000"/>
            <a:ext cx="11050952" cy="522000"/>
          </a:xfrm>
        </p:spPr>
        <p:txBody>
          <a:bodyPr anchor="t">
            <a:noAutofit/>
          </a:bodyPr>
          <a:lstStyle/>
          <a:p>
            <a:r>
              <a:rPr lang="en-AU" dirty="0">
                <a:latin typeface="+mj-lt"/>
              </a:rPr>
              <a:t>Elenore Binge teaches us the symbols in her artwork</a:t>
            </a:r>
          </a:p>
        </p:txBody>
      </p:sp>
      <p:pic>
        <p:nvPicPr>
          <p:cNvPr id="4" name="Online Media 3" title="Elenore Binge teaches us the symbols in her artwork Journey: the heart of Reconciliation at ARTC.">
            <a:hlinkClick r:id="" action="ppaction://media"/>
            <a:extLst>
              <a:ext uri="{FF2B5EF4-FFF2-40B4-BE49-F238E27FC236}">
                <a16:creationId xmlns:a16="http://schemas.microsoft.com/office/drawing/2014/main" id="{FD404A37-994B-BF53-FEB8-970352275E7E}"/>
              </a:ext>
            </a:extLst>
          </p:cNvPr>
          <p:cNvPicPr>
            <a:picLocks noRot="1" noChangeAspect="1"/>
          </p:cNvPicPr>
          <p:nvPr>
            <a:videoFile r:link="rId1"/>
          </p:nvPr>
        </p:nvPicPr>
        <p:blipFill>
          <a:blip r:embed="rId3"/>
          <a:stretch>
            <a:fillRect/>
          </a:stretch>
        </p:blipFill>
        <p:spPr>
          <a:xfrm>
            <a:off x="2286000" y="2044835"/>
            <a:ext cx="7620000" cy="4305300"/>
          </a:xfrm>
          <a:prstGeom prst="rect">
            <a:avLst/>
          </a:prstGeom>
        </p:spPr>
      </p:pic>
      <p:sp>
        <p:nvSpPr>
          <p:cNvPr id="2" name="Slide Number Placeholder 1">
            <a:extLst>
              <a:ext uri="{FF2B5EF4-FFF2-40B4-BE49-F238E27FC236}">
                <a16:creationId xmlns:a16="http://schemas.microsoft.com/office/drawing/2014/main" id="{02644D91-48A5-5CAD-5DE6-22842B4932D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spTree>
    <p:extLst>
      <p:ext uri="{BB962C8B-B14F-4D97-AF65-F5344CB8AC3E}">
        <p14:creationId xmlns:p14="http://schemas.microsoft.com/office/powerpoint/2010/main" val="199955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FD6FC-9D8D-FF63-9D2A-341DE8C625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15F215-725B-32A7-9BE6-178D7E60712A}"/>
              </a:ext>
            </a:extLst>
          </p:cNvPr>
          <p:cNvSpPr>
            <a:spLocks noGrp="1"/>
          </p:cNvSpPr>
          <p:nvPr>
            <p:ph type="title"/>
          </p:nvPr>
        </p:nvSpPr>
        <p:spPr>
          <a:xfrm>
            <a:off x="359998" y="360000"/>
            <a:ext cx="11484002" cy="522000"/>
          </a:xfrm>
        </p:spPr>
        <p:txBody>
          <a:bodyPr anchor="t">
            <a:normAutofit fontScale="90000"/>
          </a:bodyPr>
          <a:lstStyle/>
          <a:p>
            <a:r>
              <a:rPr lang="en-AU" dirty="0">
                <a:latin typeface="+mj-lt"/>
              </a:rPr>
              <a:t>The ancient Aboriginal art and culture of NSW’s Sandstone Caves</a:t>
            </a:r>
          </a:p>
        </p:txBody>
      </p:sp>
      <p:pic>
        <p:nvPicPr>
          <p:cNvPr id="6" name="Online Media 5" title="The ancient Aboriginal art and culture of NSW's Sandstone Caves | Explore Aus | ABC Australia">
            <a:hlinkClick r:id="" action="ppaction://media"/>
            <a:extLst>
              <a:ext uri="{FF2B5EF4-FFF2-40B4-BE49-F238E27FC236}">
                <a16:creationId xmlns:a16="http://schemas.microsoft.com/office/drawing/2014/main" id="{E2270FF8-55A5-6B4E-EE03-B6EE31AB4B3D}"/>
              </a:ext>
            </a:extLst>
          </p:cNvPr>
          <p:cNvPicPr>
            <a:picLocks noRot="1" noChangeAspect="1"/>
          </p:cNvPicPr>
          <p:nvPr>
            <a:videoFile r:link="rId1"/>
          </p:nvPr>
        </p:nvPicPr>
        <p:blipFill>
          <a:blip r:embed="rId3"/>
          <a:stretch>
            <a:fillRect/>
          </a:stretch>
        </p:blipFill>
        <p:spPr>
          <a:xfrm>
            <a:off x="2286000" y="2103201"/>
            <a:ext cx="7620000" cy="4305300"/>
          </a:xfrm>
          <a:prstGeom prst="rect">
            <a:avLst/>
          </a:prstGeom>
        </p:spPr>
      </p:pic>
      <p:sp>
        <p:nvSpPr>
          <p:cNvPr id="2" name="Slide Number Placeholder 1">
            <a:extLst>
              <a:ext uri="{FF2B5EF4-FFF2-40B4-BE49-F238E27FC236}">
                <a16:creationId xmlns:a16="http://schemas.microsoft.com/office/drawing/2014/main" id="{02644D91-48A5-5CAD-5DE6-22842B4932D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25</a:t>
            </a:fld>
            <a:endParaRPr lang="en-AU"/>
          </a:p>
        </p:txBody>
      </p:sp>
    </p:spTree>
    <p:extLst>
      <p:ext uri="{BB962C8B-B14F-4D97-AF65-F5344CB8AC3E}">
        <p14:creationId xmlns:p14="http://schemas.microsoft.com/office/powerpoint/2010/main" val="19856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5D2A-3B40-A31C-55DF-1556F1AFCD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DDE935-3130-44B8-FF50-87FD60D5646E}"/>
              </a:ext>
            </a:extLst>
          </p:cNvPr>
          <p:cNvSpPr>
            <a:spLocks noGrp="1"/>
          </p:cNvSpPr>
          <p:nvPr>
            <p:ph type="title"/>
          </p:nvPr>
        </p:nvSpPr>
        <p:spPr/>
        <p:txBody>
          <a:bodyPr anchor="t">
            <a:normAutofit/>
          </a:bodyPr>
          <a:lstStyle/>
          <a:p>
            <a:r>
              <a:rPr lang="en-AU" dirty="0">
                <a:latin typeface="+mj-lt"/>
              </a:rPr>
              <a:t>Indigenous Cultural Intellectual Property (ICIP) (2)</a:t>
            </a:r>
          </a:p>
        </p:txBody>
      </p:sp>
      <p:sp>
        <p:nvSpPr>
          <p:cNvPr id="13" name="Text Placeholder 12">
            <a:extLst>
              <a:ext uri="{FF2B5EF4-FFF2-40B4-BE49-F238E27FC236}">
                <a16:creationId xmlns:a16="http://schemas.microsoft.com/office/drawing/2014/main" id="{BDAA2DE9-4EB7-B97C-C1F5-36C45DF33E0C}"/>
              </a:ext>
            </a:extLst>
          </p:cNvPr>
          <p:cNvSpPr>
            <a:spLocks noGrp="1"/>
          </p:cNvSpPr>
          <p:nvPr>
            <p:ph type="body" sz="quarter" idx="18"/>
          </p:nvPr>
        </p:nvSpPr>
        <p:spPr/>
        <p:txBody>
          <a:bodyPr anchor="b">
            <a:noAutofit/>
          </a:bodyPr>
          <a:lstStyle/>
          <a:p>
            <a:pPr>
              <a:lnSpc>
                <a:spcPct val="140000"/>
              </a:lnSpc>
            </a:pPr>
            <a:r>
              <a:rPr lang="en-AU" dirty="0">
                <a:latin typeface="+mj-lt"/>
              </a:rPr>
              <a:t>Traditional and ongoing Aboriginal communication practices </a:t>
            </a:r>
          </a:p>
        </p:txBody>
      </p:sp>
      <p:sp>
        <p:nvSpPr>
          <p:cNvPr id="12" name="Text Placeholder 11">
            <a:extLst>
              <a:ext uri="{FF2B5EF4-FFF2-40B4-BE49-F238E27FC236}">
                <a16:creationId xmlns:a16="http://schemas.microsoft.com/office/drawing/2014/main" id="{FEF2941A-DAD0-8BB7-82A3-C30464F57E5A}"/>
              </a:ext>
            </a:extLst>
          </p:cNvPr>
          <p:cNvSpPr>
            <a:spLocks noGrp="1"/>
          </p:cNvSpPr>
          <p:nvPr>
            <p:ph sz="quarter" idx="4294967295"/>
          </p:nvPr>
        </p:nvSpPr>
        <p:spPr>
          <a:xfrm>
            <a:off x="360362" y="1562100"/>
            <a:ext cx="5735638" cy="4814888"/>
          </a:xfrm>
        </p:spPr>
        <p:txBody>
          <a:bodyPr>
            <a:normAutofit/>
          </a:bodyPr>
          <a:lstStyle/>
          <a:p>
            <a:pPr marL="342900" lvl="0" indent="-342900">
              <a:buFont typeface="Arial" panose="020B0604020202020204" pitchFamily="34" charset="0"/>
              <a:buChar char="•"/>
            </a:pPr>
            <a:r>
              <a:rPr lang="en-AU" dirty="0">
                <a:latin typeface="+mn-lt"/>
              </a:rPr>
              <a:t>What messages or knowledge are being shared?</a:t>
            </a:r>
          </a:p>
          <a:p>
            <a:pPr marL="342900" lvl="0" indent="-342900">
              <a:buFont typeface="Arial" panose="020B0604020202020204" pitchFamily="34" charset="0"/>
              <a:buChar char="•"/>
            </a:pPr>
            <a:r>
              <a:rPr lang="en-AU" dirty="0">
                <a:latin typeface="+mn-lt"/>
              </a:rPr>
              <a:t>What visual elements are used to communicate meaning without written language?</a:t>
            </a:r>
          </a:p>
          <a:p>
            <a:pPr marL="342900" lvl="0" indent="-342900">
              <a:buFont typeface="Arial" panose="020B0604020202020204" pitchFamily="34" charset="0"/>
              <a:buChar char="•"/>
            </a:pPr>
            <a:r>
              <a:rPr lang="en-AU" dirty="0">
                <a:latin typeface="+mn-lt"/>
              </a:rPr>
              <a:t>How do these methods rely on story, symbol, place and memory?</a:t>
            </a:r>
          </a:p>
          <a:p>
            <a:endParaRPr lang="en-AU" dirty="0">
              <a:latin typeface="+mn-lt"/>
            </a:endParaRPr>
          </a:p>
        </p:txBody>
      </p:sp>
      <p:pic>
        <p:nvPicPr>
          <p:cNvPr id="5" name="Picture 4" descr="An image of hand prints in sand.">
            <a:extLst>
              <a:ext uri="{FF2B5EF4-FFF2-40B4-BE49-F238E27FC236}">
                <a16:creationId xmlns:a16="http://schemas.microsoft.com/office/drawing/2014/main" id="{0F5960F8-B899-137E-664A-0FE45788372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24599" y="1562470"/>
            <a:ext cx="5507038" cy="4814518"/>
          </a:xfrm>
          <a:prstGeom prst="rect">
            <a:avLst/>
          </a:prstGeom>
          <a:noFill/>
        </p:spPr>
      </p:pic>
      <p:sp>
        <p:nvSpPr>
          <p:cNvPr id="3" name="Slide Number Placeholder 2">
            <a:extLst>
              <a:ext uri="{FF2B5EF4-FFF2-40B4-BE49-F238E27FC236}">
                <a16:creationId xmlns:a16="http://schemas.microsoft.com/office/drawing/2014/main" id="{B996B505-202A-FA29-F2CC-413923CFF94C}"/>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26</a:t>
            </a:fld>
            <a:endParaRPr lang="en-AU"/>
          </a:p>
        </p:txBody>
      </p:sp>
    </p:spTree>
    <p:extLst>
      <p:ext uri="{BB962C8B-B14F-4D97-AF65-F5344CB8AC3E}">
        <p14:creationId xmlns:p14="http://schemas.microsoft.com/office/powerpoint/2010/main" val="425510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D4AC8B4-7867-3E47-97EB-3827842E157D}"/>
              </a:ext>
            </a:extLst>
          </p:cNvPr>
          <p:cNvSpPr>
            <a:spLocks noGrp="1"/>
          </p:cNvSpPr>
          <p:nvPr>
            <p:ph type="title"/>
          </p:nvPr>
        </p:nvSpPr>
        <p:spPr/>
        <p:txBody>
          <a:bodyPr/>
          <a:lstStyle/>
          <a:p>
            <a:r>
              <a:rPr lang="en-AU" dirty="0"/>
              <a:t>Infographic example 1</a:t>
            </a:r>
            <a:endParaRPr lang="en-US" dirty="0"/>
          </a:p>
        </p:txBody>
      </p:sp>
      <p:sp>
        <p:nvSpPr>
          <p:cNvPr id="10" name="Text Placeholder 9">
            <a:extLst>
              <a:ext uri="{FF2B5EF4-FFF2-40B4-BE49-F238E27FC236}">
                <a16:creationId xmlns:a16="http://schemas.microsoft.com/office/drawing/2014/main" id="{DE0F8139-5A35-EA38-42AE-212767627314}"/>
              </a:ext>
            </a:extLst>
          </p:cNvPr>
          <p:cNvSpPr>
            <a:spLocks noGrp="1"/>
          </p:cNvSpPr>
          <p:nvPr>
            <p:ph type="body" sz="quarter" idx="18"/>
          </p:nvPr>
        </p:nvSpPr>
        <p:spPr/>
        <p:txBody>
          <a:bodyPr/>
          <a:lstStyle/>
          <a:p>
            <a:r>
              <a:rPr lang="en-AU" dirty="0"/>
              <a:t>Netflix example</a:t>
            </a:r>
          </a:p>
        </p:txBody>
      </p:sp>
      <p:grpSp>
        <p:nvGrpSpPr>
          <p:cNvPr id="4" name="Group 3" descr="An infographic showing Netflix's growth to 301 million users by 2025, with most viewers in the US, strong reach in Australia, and most popular shows.">
            <a:extLst>
              <a:ext uri="{FF2B5EF4-FFF2-40B4-BE49-F238E27FC236}">
                <a16:creationId xmlns:a16="http://schemas.microsoft.com/office/drawing/2014/main" id="{1A73FBB9-0659-A725-E4F5-7A5E61FEEDE6}"/>
              </a:ext>
            </a:extLst>
          </p:cNvPr>
          <p:cNvGrpSpPr/>
          <p:nvPr/>
        </p:nvGrpSpPr>
        <p:grpSpPr>
          <a:xfrm>
            <a:off x="1" y="0"/>
            <a:ext cx="4996542" cy="6344267"/>
            <a:chOff x="0" y="0"/>
            <a:chExt cx="5068501" cy="6453051"/>
          </a:xfrm>
        </p:grpSpPr>
        <p:sp>
          <p:nvSpPr>
            <p:cNvPr id="5" name="Rectangle 4">
              <a:extLst>
                <a:ext uri="{FF2B5EF4-FFF2-40B4-BE49-F238E27FC236}">
                  <a16:creationId xmlns:a16="http://schemas.microsoft.com/office/drawing/2014/main" id="{C2CD2AA1-A669-C97E-8505-7F5C164B1DBA}"/>
                </a:ext>
              </a:extLst>
            </p:cNvPr>
            <p:cNvSpPr/>
            <p:nvPr/>
          </p:nvSpPr>
          <p:spPr>
            <a:xfrm>
              <a:off x="0" y="0"/>
              <a:ext cx="5068501" cy="6453051"/>
            </a:xfrm>
            <a:prstGeom prst="rect">
              <a:avLst/>
            </a:prstGeom>
            <a:solidFill>
              <a:srgbClr val="171414"/>
            </a:solidFill>
            <a:ln>
              <a:solidFill>
                <a:srgbClr val="1714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F89B5B63-92D2-D786-6707-1B5F5C34A166}"/>
                </a:ext>
                <a:ext uri="{C183D7F6-B498-43B3-948B-1728B52AA6E4}">
                  <adec:decorative xmlns:adec="http://schemas.microsoft.com/office/drawing/2017/decorative" val="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870"/>
            <a:stretch>
              <a:fillRect/>
            </a:stretch>
          </p:blipFill>
          <p:spPr bwMode="auto">
            <a:xfrm>
              <a:off x="295948" y="0"/>
              <a:ext cx="4476607" cy="6453051"/>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093F5D5-5BC7-3FEE-27E1-DBA725D66C03}"/>
              </a:ext>
            </a:extLst>
          </p:cNvPr>
          <p:cNvSpPr txBox="1"/>
          <p:nvPr/>
        </p:nvSpPr>
        <p:spPr>
          <a:xfrm>
            <a:off x="0" y="6344267"/>
            <a:ext cx="4909489" cy="400110"/>
          </a:xfrm>
          <a:prstGeom prst="rect">
            <a:avLst/>
          </a:prstGeom>
          <a:noFill/>
        </p:spPr>
        <p:txBody>
          <a:bodyPr wrap="square">
            <a:spAutoFit/>
          </a:bodyPr>
          <a:lstStyle/>
          <a:p>
            <a:r>
              <a:rPr lang="en-AU" sz="1000" i="1" dirty="0"/>
              <a:t>Screenshots of Canva reproduced for non-commercial, educational purposes under the </a:t>
            </a:r>
            <a:r>
              <a:rPr lang="en-AU" sz="1000" i="1" dirty="0">
                <a:hlinkClick r:id="rId3" tooltip="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a:rPr>
              <a:t>Canva for Education</a:t>
            </a:r>
            <a:r>
              <a:rPr lang="en-AU" sz="1000" i="1" dirty="0"/>
              <a:t> terms.</a:t>
            </a:r>
          </a:p>
        </p:txBody>
      </p:sp>
      <p:sp>
        <p:nvSpPr>
          <p:cNvPr id="9" name="Text Placeholder 8">
            <a:extLst>
              <a:ext uri="{FF2B5EF4-FFF2-40B4-BE49-F238E27FC236}">
                <a16:creationId xmlns:a16="http://schemas.microsoft.com/office/drawing/2014/main" id="{90008011-4AAE-0FAD-0BC8-46E81B9CCD59}"/>
              </a:ext>
            </a:extLst>
          </p:cNvPr>
          <p:cNvSpPr>
            <a:spLocks noGrp="1"/>
          </p:cNvSpPr>
          <p:nvPr>
            <p:ph type="body" sz="quarter" idx="17"/>
          </p:nvPr>
        </p:nvSpPr>
        <p:spPr/>
        <p:txBody>
          <a:bodyPr/>
          <a:lstStyle/>
          <a:p>
            <a:pPr lvl="0"/>
            <a:r>
              <a:rPr lang="en-AU" dirty="0"/>
              <a:t>Consider:</a:t>
            </a:r>
          </a:p>
          <a:p>
            <a:pPr marL="342900" lvl="0" indent="-342900">
              <a:buFont typeface="Arial" panose="020B0604020202020204" pitchFamily="34" charset="0"/>
              <a:buChar char="•"/>
            </a:pPr>
            <a:r>
              <a:rPr lang="en-AU" dirty="0"/>
              <a:t>layout</a:t>
            </a:r>
          </a:p>
          <a:p>
            <a:pPr marL="342900" lvl="0" indent="-342900">
              <a:buFont typeface="Arial" panose="020B0604020202020204" pitchFamily="34" charset="0"/>
              <a:buChar char="•"/>
            </a:pPr>
            <a:r>
              <a:rPr lang="en-AU" dirty="0"/>
              <a:t>visual hierarchy</a:t>
            </a:r>
          </a:p>
          <a:p>
            <a:pPr marL="342900" lvl="0" indent="-342900">
              <a:buFont typeface="Arial" panose="020B0604020202020204" pitchFamily="34" charset="0"/>
              <a:buChar char="•"/>
            </a:pPr>
            <a:r>
              <a:rPr lang="en-AU" dirty="0"/>
              <a:t>colour palette</a:t>
            </a:r>
          </a:p>
          <a:p>
            <a:pPr marL="342900" lvl="0" indent="-342900">
              <a:buFont typeface="Arial" panose="020B0604020202020204" pitchFamily="34" charset="0"/>
              <a:buChar char="•"/>
            </a:pPr>
            <a:r>
              <a:rPr lang="en-AU" dirty="0"/>
              <a:t>white/negative space</a:t>
            </a:r>
          </a:p>
          <a:p>
            <a:pPr marL="342900" lvl="0" indent="-342900">
              <a:buFont typeface="Arial" panose="020B0604020202020204" pitchFamily="34" charset="0"/>
              <a:buChar char="•"/>
            </a:pPr>
            <a:r>
              <a:rPr lang="en-AU" dirty="0"/>
              <a:t>contrast</a:t>
            </a:r>
          </a:p>
          <a:p>
            <a:pPr marL="342900" lvl="0" indent="-342900">
              <a:buFont typeface="Arial" panose="020B0604020202020204" pitchFamily="34" charset="0"/>
              <a:buChar char="•"/>
            </a:pPr>
            <a:r>
              <a:rPr lang="en-AU" dirty="0"/>
              <a:t>font pairing</a:t>
            </a:r>
          </a:p>
        </p:txBody>
      </p:sp>
      <p:sp>
        <p:nvSpPr>
          <p:cNvPr id="2" name="Slide Number Placeholder 1">
            <a:extLst>
              <a:ext uri="{FF2B5EF4-FFF2-40B4-BE49-F238E27FC236}">
                <a16:creationId xmlns:a16="http://schemas.microsoft.com/office/drawing/2014/main" id="{E8A0727C-E1A6-1571-4929-C3B6489C05B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239271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614036-D8C2-B789-1B0D-6ABFA9971074}"/>
              </a:ext>
            </a:extLst>
          </p:cNvPr>
          <p:cNvSpPr>
            <a:spLocks noGrp="1"/>
          </p:cNvSpPr>
          <p:nvPr>
            <p:ph type="title"/>
          </p:nvPr>
        </p:nvSpPr>
        <p:spPr/>
        <p:txBody>
          <a:bodyPr/>
          <a:lstStyle/>
          <a:p>
            <a:r>
              <a:rPr lang="en-AU" dirty="0"/>
              <a:t>Infographic example 2</a:t>
            </a:r>
            <a:endParaRPr lang="en-US" dirty="0"/>
          </a:p>
        </p:txBody>
      </p:sp>
      <p:sp>
        <p:nvSpPr>
          <p:cNvPr id="10" name="Text Placeholder 9">
            <a:extLst>
              <a:ext uri="{FF2B5EF4-FFF2-40B4-BE49-F238E27FC236}">
                <a16:creationId xmlns:a16="http://schemas.microsoft.com/office/drawing/2014/main" id="{E0E765DF-336C-3CA6-2D58-0F9B13F897E5}"/>
              </a:ext>
            </a:extLst>
          </p:cNvPr>
          <p:cNvSpPr>
            <a:spLocks noGrp="1"/>
          </p:cNvSpPr>
          <p:nvPr>
            <p:ph type="body" sz="quarter" idx="18"/>
          </p:nvPr>
        </p:nvSpPr>
        <p:spPr/>
        <p:txBody>
          <a:bodyPr/>
          <a:lstStyle/>
          <a:p>
            <a:r>
              <a:rPr lang="en-AU" dirty="0"/>
              <a:t>Data visualisation example</a:t>
            </a:r>
          </a:p>
        </p:txBody>
      </p:sp>
      <p:grpSp>
        <p:nvGrpSpPr>
          <p:cNvPr id="5" name="Group 4" descr="An infographic about designing effective data infographics, showing tips like using timelines, charts, percentages, photos, organisational charts, and statistics to clearly communicate information.">
            <a:extLst>
              <a:ext uri="{FF2B5EF4-FFF2-40B4-BE49-F238E27FC236}">
                <a16:creationId xmlns:a16="http://schemas.microsoft.com/office/drawing/2014/main" id="{1361B481-714C-F985-DA9F-2A64E638B3BD}"/>
              </a:ext>
            </a:extLst>
          </p:cNvPr>
          <p:cNvGrpSpPr/>
          <p:nvPr/>
        </p:nvGrpSpPr>
        <p:grpSpPr>
          <a:xfrm>
            <a:off x="0" y="0"/>
            <a:ext cx="5042263" cy="6336000"/>
            <a:chOff x="0" y="0"/>
            <a:chExt cx="5042263" cy="6336000"/>
          </a:xfrm>
        </p:grpSpPr>
        <p:sp>
          <p:nvSpPr>
            <p:cNvPr id="4" name="Rectangle 3">
              <a:extLst>
                <a:ext uri="{FF2B5EF4-FFF2-40B4-BE49-F238E27FC236}">
                  <a16:creationId xmlns:a16="http://schemas.microsoft.com/office/drawing/2014/main" id="{627104EA-F078-5648-C64F-7849BC48C9D4}"/>
                </a:ext>
              </a:extLst>
            </p:cNvPr>
            <p:cNvSpPr/>
            <p:nvPr/>
          </p:nvSpPr>
          <p:spPr>
            <a:xfrm>
              <a:off x="0" y="0"/>
              <a:ext cx="5042263" cy="6336000"/>
            </a:xfrm>
            <a:prstGeom prst="rect">
              <a:avLst/>
            </a:prstGeom>
            <a:solidFill>
              <a:srgbClr val="2B59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1F6313A-70D7-8B8D-B899-1A71419242EF}"/>
                </a:ext>
              </a:extLst>
            </p:cNvPr>
            <p:cNvPicPr>
              <a:picLocks noChangeAspect="1"/>
            </p:cNvPicPr>
            <p:nvPr/>
          </p:nvPicPr>
          <p:blipFill>
            <a:blip r:embed="rId2"/>
            <a:stretch>
              <a:fillRect/>
            </a:stretch>
          </p:blipFill>
          <p:spPr>
            <a:xfrm>
              <a:off x="342686" y="0"/>
              <a:ext cx="4356891" cy="6336000"/>
            </a:xfrm>
            <a:prstGeom prst="rect">
              <a:avLst/>
            </a:prstGeom>
          </p:spPr>
        </p:pic>
      </p:grpSp>
      <p:sp>
        <p:nvSpPr>
          <p:cNvPr id="3" name="TextBox 2">
            <a:extLst>
              <a:ext uri="{FF2B5EF4-FFF2-40B4-BE49-F238E27FC236}">
                <a16:creationId xmlns:a16="http://schemas.microsoft.com/office/drawing/2014/main" id="{EED913FF-94BA-8E34-1A85-D913C57F1D7A}"/>
              </a:ext>
            </a:extLst>
          </p:cNvPr>
          <p:cNvSpPr txBox="1"/>
          <p:nvPr/>
        </p:nvSpPr>
        <p:spPr>
          <a:xfrm>
            <a:off x="0" y="6336000"/>
            <a:ext cx="4480666" cy="400110"/>
          </a:xfrm>
          <a:prstGeom prst="rect">
            <a:avLst/>
          </a:prstGeom>
          <a:noFill/>
        </p:spPr>
        <p:txBody>
          <a:bodyPr wrap="square">
            <a:spAutoFit/>
          </a:bodyPr>
          <a:lstStyle/>
          <a:p>
            <a:r>
              <a:rPr lang="en-AU" sz="1000" i="1" dirty="0"/>
              <a:t>Screenshots of Canva reproduced for non-commercial, educational purposes under the </a:t>
            </a:r>
            <a:r>
              <a:rPr lang="en-AU" sz="1000" i="1" dirty="0">
                <a:hlinkClick r:id="rId3" tooltip="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a:rPr>
              <a:t>Canva for Education</a:t>
            </a:r>
            <a:r>
              <a:rPr lang="en-AU" sz="1000" i="1" dirty="0"/>
              <a:t> terms.</a:t>
            </a:r>
          </a:p>
        </p:txBody>
      </p:sp>
      <p:sp>
        <p:nvSpPr>
          <p:cNvPr id="9" name="Text Placeholder 8">
            <a:extLst>
              <a:ext uri="{FF2B5EF4-FFF2-40B4-BE49-F238E27FC236}">
                <a16:creationId xmlns:a16="http://schemas.microsoft.com/office/drawing/2014/main" id="{2A4D5B01-4FDC-96A5-102D-811267392D4D}"/>
              </a:ext>
            </a:extLst>
          </p:cNvPr>
          <p:cNvSpPr>
            <a:spLocks noGrp="1"/>
          </p:cNvSpPr>
          <p:nvPr>
            <p:ph type="body" sz="quarter" idx="17"/>
          </p:nvPr>
        </p:nvSpPr>
        <p:spPr/>
        <p:txBody>
          <a:bodyPr/>
          <a:lstStyle/>
          <a:p>
            <a:pPr lvl="0"/>
            <a:r>
              <a:rPr lang="en-AU" dirty="0"/>
              <a:t>Consider:</a:t>
            </a:r>
          </a:p>
          <a:p>
            <a:pPr marL="342900" lvl="0" indent="-342900">
              <a:buFont typeface="Arial" panose="020B0604020202020204" pitchFamily="34" charset="0"/>
              <a:buChar char="•"/>
            </a:pPr>
            <a:r>
              <a:rPr lang="en-AU" dirty="0"/>
              <a:t>layout</a:t>
            </a:r>
          </a:p>
          <a:p>
            <a:pPr marL="342900" lvl="0" indent="-342900">
              <a:buFont typeface="Arial" panose="020B0604020202020204" pitchFamily="34" charset="0"/>
              <a:buChar char="•"/>
            </a:pPr>
            <a:r>
              <a:rPr lang="en-AU" dirty="0"/>
              <a:t>visual hierarchy</a:t>
            </a:r>
          </a:p>
          <a:p>
            <a:pPr marL="342900" lvl="0" indent="-342900">
              <a:buFont typeface="Arial" panose="020B0604020202020204" pitchFamily="34" charset="0"/>
              <a:buChar char="•"/>
            </a:pPr>
            <a:r>
              <a:rPr lang="en-AU" dirty="0"/>
              <a:t>colour palette</a:t>
            </a:r>
          </a:p>
          <a:p>
            <a:pPr marL="342900" lvl="0" indent="-342900">
              <a:buFont typeface="Arial" panose="020B0604020202020204" pitchFamily="34" charset="0"/>
              <a:buChar char="•"/>
            </a:pPr>
            <a:r>
              <a:rPr lang="en-AU" dirty="0"/>
              <a:t>white/negative space</a:t>
            </a:r>
          </a:p>
          <a:p>
            <a:pPr marL="342900" lvl="0" indent="-342900">
              <a:buFont typeface="Arial" panose="020B0604020202020204" pitchFamily="34" charset="0"/>
              <a:buChar char="•"/>
            </a:pPr>
            <a:r>
              <a:rPr lang="en-AU" dirty="0"/>
              <a:t>contrast</a:t>
            </a:r>
          </a:p>
          <a:p>
            <a:pPr marL="342900" lvl="0" indent="-342900">
              <a:buFont typeface="Arial" panose="020B0604020202020204" pitchFamily="34" charset="0"/>
              <a:buChar char="•"/>
            </a:pPr>
            <a:r>
              <a:rPr lang="en-AU" dirty="0"/>
              <a:t>font pairing</a:t>
            </a:r>
          </a:p>
        </p:txBody>
      </p:sp>
      <p:sp>
        <p:nvSpPr>
          <p:cNvPr id="2" name="Slide Number Placeholder 1">
            <a:extLst>
              <a:ext uri="{FF2B5EF4-FFF2-40B4-BE49-F238E27FC236}">
                <a16:creationId xmlns:a16="http://schemas.microsoft.com/office/drawing/2014/main" id="{DCA6959C-0B01-159B-E1A0-9A401A1B5E2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71069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A1DDED-F8CF-DB7B-9F17-981279D19A39}"/>
              </a:ext>
            </a:extLst>
          </p:cNvPr>
          <p:cNvSpPr>
            <a:spLocks noGrp="1"/>
          </p:cNvSpPr>
          <p:nvPr>
            <p:ph type="title"/>
          </p:nvPr>
        </p:nvSpPr>
        <p:spPr/>
        <p:txBody>
          <a:bodyPr/>
          <a:lstStyle/>
          <a:p>
            <a:r>
              <a:rPr lang="en-AU" dirty="0"/>
              <a:t>Infographic example 3</a:t>
            </a:r>
            <a:endParaRPr lang="en-US" dirty="0"/>
          </a:p>
        </p:txBody>
      </p:sp>
      <p:sp>
        <p:nvSpPr>
          <p:cNvPr id="10" name="Text Placeholder 9">
            <a:extLst>
              <a:ext uri="{FF2B5EF4-FFF2-40B4-BE49-F238E27FC236}">
                <a16:creationId xmlns:a16="http://schemas.microsoft.com/office/drawing/2014/main" id="{0790046B-4236-CF7F-DD25-0A047903DE61}"/>
              </a:ext>
            </a:extLst>
          </p:cNvPr>
          <p:cNvSpPr>
            <a:spLocks noGrp="1"/>
          </p:cNvSpPr>
          <p:nvPr>
            <p:ph type="body" sz="quarter" idx="18"/>
          </p:nvPr>
        </p:nvSpPr>
        <p:spPr/>
        <p:txBody>
          <a:bodyPr/>
          <a:lstStyle/>
          <a:p>
            <a:r>
              <a:rPr lang="en-AU" dirty="0"/>
              <a:t>Process flows example</a:t>
            </a:r>
          </a:p>
        </p:txBody>
      </p:sp>
      <p:grpSp>
        <p:nvGrpSpPr>
          <p:cNvPr id="5" name="Group 4" descr="An infographic explaining how to create a process infographic, with tips like focusing on one topic, outlining steps, choosing a clear layout, using visual styles, and including references.">
            <a:extLst>
              <a:ext uri="{FF2B5EF4-FFF2-40B4-BE49-F238E27FC236}">
                <a16:creationId xmlns:a16="http://schemas.microsoft.com/office/drawing/2014/main" id="{00E1BFE7-9EC7-8B20-DECE-4433A0162E77}"/>
              </a:ext>
            </a:extLst>
          </p:cNvPr>
          <p:cNvGrpSpPr/>
          <p:nvPr/>
        </p:nvGrpSpPr>
        <p:grpSpPr>
          <a:xfrm>
            <a:off x="0" y="0"/>
            <a:ext cx="5042263" cy="6336000"/>
            <a:chOff x="0" y="0"/>
            <a:chExt cx="5042263" cy="6336000"/>
          </a:xfrm>
        </p:grpSpPr>
        <p:sp>
          <p:nvSpPr>
            <p:cNvPr id="4" name="Rectangle 3" descr="An infographic explaining how to create a process infographic, with tips like focusing on one topic, outlining steps, choosing a clear layout, using visual styles, and including references.">
              <a:extLst>
                <a:ext uri="{FF2B5EF4-FFF2-40B4-BE49-F238E27FC236}">
                  <a16:creationId xmlns:a16="http://schemas.microsoft.com/office/drawing/2014/main" id="{4DD30F47-8855-9C59-8C41-BC8C913FC991}"/>
                </a:ext>
              </a:extLst>
            </p:cNvPr>
            <p:cNvSpPr/>
            <p:nvPr/>
          </p:nvSpPr>
          <p:spPr>
            <a:xfrm>
              <a:off x="0" y="0"/>
              <a:ext cx="5042263" cy="6336000"/>
            </a:xfrm>
            <a:prstGeom prst="rect">
              <a:avLst/>
            </a:prstGeom>
            <a:solidFill>
              <a:srgbClr val="F1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n infographic explaining how to create a process infographic, with tips like focusing on one topic, outlining steps, choosing a clear layout, using visual styles, and including references.">
              <a:extLst>
                <a:ext uri="{FF2B5EF4-FFF2-40B4-BE49-F238E27FC236}">
                  <a16:creationId xmlns:a16="http://schemas.microsoft.com/office/drawing/2014/main" id="{548C2888-A671-ACF6-D501-EFB828FA6106}"/>
                </a:ext>
              </a:extLst>
            </p:cNvPr>
            <p:cNvPicPr>
              <a:picLocks noChangeAspect="1"/>
            </p:cNvPicPr>
            <p:nvPr/>
          </p:nvPicPr>
          <p:blipFill>
            <a:blip r:embed="rId2" cstate="screen">
              <a:extLst>
                <a:ext uri="{28A0092B-C50C-407E-A947-70E740481C1C}">
                  <a14:useLocalDpi xmlns:a14="http://schemas.microsoft.com/office/drawing/2010/main"/>
                </a:ext>
              </a:extLst>
            </a:blip>
            <a:srcRect r="2618"/>
            <a:stretch>
              <a:fillRect/>
            </a:stretch>
          </p:blipFill>
          <p:spPr>
            <a:xfrm>
              <a:off x="492533" y="0"/>
              <a:ext cx="4057196" cy="6336000"/>
            </a:xfrm>
            <a:prstGeom prst="rect">
              <a:avLst/>
            </a:prstGeom>
          </p:spPr>
        </p:pic>
      </p:grpSp>
      <p:sp>
        <p:nvSpPr>
          <p:cNvPr id="3" name="TextBox 2">
            <a:extLst>
              <a:ext uri="{FF2B5EF4-FFF2-40B4-BE49-F238E27FC236}">
                <a16:creationId xmlns:a16="http://schemas.microsoft.com/office/drawing/2014/main" id="{77557627-D6ED-9FBF-9093-563C30C7B684}"/>
              </a:ext>
            </a:extLst>
          </p:cNvPr>
          <p:cNvSpPr txBox="1"/>
          <p:nvPr/>
        </p:nvSpPr>
        <p:spPr>
          <a:xfrm>
            <a:off x="-1" y="6336000"/>
            <a:ext cx="5042263" cy="400110"/>
          </a:xfrm>
          <a:prstGeom prst="rect">
            <a:avLst/>
          </a:prstGeom>
          <a:noFill/>
        </p:spPr>
        <p:txBody>
          <a:bodyPr wrap="square">
            <a:spAutoFit/>
          </a:bodyPr>
          <a:lstStyle/>
          <a:p>
            <a:r>
              <a:rPr lang="en-AU" sz="1000" i="1" dirty="0"/>
              <a:t>Screenshots of Canva reproduced for non-commercial, educational purposes under the </a:t>
            </a:r>
            <a:r>
              <a:rPr lang="en-AU" sz="1000" i="1" dirty="0">
                <a:hlinkClick r:id="rId3" tooltip="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a:rPr>
              <a:t>Canva for Education</a:t>
            </a:r>
            <a:r>
              <a:rPr lang="en-AU" sz="1000" i="1" dirty="0"/>
              <a:t> terms.</a:t>
            </a:r>
          </a:p>
        </p:txBody>
      </p:sp>
      <p:sp>
        <p:nvSpPr>
          <p:cNvPr id="9" name="Text Placeholder 8">
            <a:extLst>
              <a:ext uri="{FF2B5EF4-FFF2-40B4-BE49-F238E27FC236}">
                <a16:creationId xmlns:a16="http://schemas.microsoft.com/office/drawing/2014/main" id="{1A034CF4-F288-AF22-B7DB-82D6E4AB1468}"/>
              </a:ext>
            </a:extLst>
          </p:cNvPr>
          <p:cNvSpPr>
            <a:spLocks noGrp="1"/>
          </p:cNvSpPr>
          <p:nvPr>
            <p:ph type="body" sz="quarter" idx="17"/>
          </p:nvPr>
        </p:nvSpPr>
        <p:spPr/>
        <p:txBody>
          <a:bodyPr/>
          <a:lstStyle/>
          <a:p>
            <a:pPr lvl="0"/>
            <a:r>
              <a:rPr lang="en-AU" dirty="0"/>
              <a:t>Consider:</a:t>
            </a:r>
          </a:p>
          <a:p>
            <a:pPr marL="342900" lvl="0" indent="-342900">
              <a:buFont typeface="Arial" panose="020B0604020202020204" pitchFamily="34" charset="0"/>
              <a:buChar char="•"/>
            </a:pPr>
            <a:r>
              <a:rPr lang="en-AU" dirty="0"/>
              <a:t>layout</a:t>
            </a:r>
          </a:p>
          <a:p>
            <a:pPr marL="342900" lvl="0" indent="-342900">
              <a:buFont typeface="Arial" panose="020B0604020202020204" pitchFamily="34" charset="0"/>
              <a:buChar char="•"/>
            </a:pPr>
            <a:r>
              <a:rPr lang="en-AU" dirty="0"/>
              <a:t>visual hierarchy</a:t>
            </a:r>
          </a:p>
          <a:p>
            <a:pPr marL="342900" lvl="0" indent="-342900">
              <a:buFont typeface="Arial" panose="020B0604020202020204" pitchFamily="34" charset="0"/>
              <a:buChar char="•"/>
            </a:pPr>
            <a:r>
              <a:rPr lang="en-AU" dirty="0"/>
              <a:t>colour palette</a:t>
            </a:r>
          </a:p>
          <a:p>
            <a:pPr marL="342900" lvl="0" indent="-342900">
              <a:buFont typeface="Arial" panose="020B0604020202020204" pitchFamily="34" charset="0"/>
              <a:buChar char="•"/>
            </a:pPr>
            <a:r>
              <a:rPr lang="en-AU" dirty="0"/>
              <a:t>white/negative space</a:t>
            </a:r>
          </a:p>
          <a:p>
            <a:pPr marL="342900" lvl="0" indent="-342900">
              <a:buFont typeface="Arial" panose="020B0604020202020204" pitchFamily="34" charset="0"/>
              <a:buChar char="•"/>
            </a:pPr>
            <a:r>
              <a:rPr lang="en-AU" dirty="0"/>
              <a:t>contrast</a:t>
            </a:r>
          </a:p>
          <a:p>
            <a:pPr marL="342900" lvl="0" indent="-342900">
              <a:buFont typeface="Arial" panose="020B0604020202020204" pitchFamily="34" charset="0"/>
              <a:buChar char="•"/>
            </a:pPr>
            <a:r>
              <a:rPr lang="en-AU" dirty="0"/>
              <a:t>font pairing</a:t>
            </a:r>
          </a:p>
        </p:txBody>
      </p:sp>
      <p:sp>
        <p:nvSpPr>
          <p:cNvPr id="2" name="Slide Number Placeholder 1">
            <a:extLst>
              <a:ext uri="{FF2B5EF4-FFF2-40B4-BE49-F238E27FC236}">
                <a16:creationId xmlns:a16="http://schemas.microsoft.com/office/drawing/2014/main" id="{04AB352F-C5C9-A695-6971-45A5BB92952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55066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rPr>
              <a:t>Lessons</a:t>
            </a:r>
          </a:p>
        </p:txBody>
      </p:sp>
      <p:grpSp>
        <p:nvGrpSpPr>
          <p:cNvPr id="2" name="Group 1" descr="1. Digital platforms">
            <a:extLst>
              <a:ext uri="{FF2B5EF4-FFF2-40B4-BE49-F238E27FC236}">
                <a16:creationId xmlns:a16="http://schemas.microsoft.com/office/drawing/2014/main" id="{936DF825-93DA-F314-D0D0-DF9A028BF3CF}"/>
              </a:ext>
            </a:extLst>
          </p:cNvPr>
          <p:cNvGrpSpPr/>
          <p:nvPr/>
        </p:nvGrpSpPr>
        <p:grpSpPr>
          <a:xfrm>
            <a:off x="360000" y="1266959"/>
            <a:ext cx="4775638" cy="1045440"/>
            <a:chOff x="360000" y="1266959"/>
            <a:chExt cx="4775638"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2"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Digital platforms</a:t>
              </a:r>
              <a:endParaRPr lang="en-AU" dirty="0">
                <a:solidFill>
                  <a:schemeClr val="accent1"/>
                </a:solidFill>
                <a:latin typeface="+mj-lt"/>
              </a:endParaRPr>
            </a:p>
          </p:txBody>
        </p:sp>
        <p:sp>
          <p:nvSpPr>
            <p:cNvPr id="8" name="Oval 7">
              <a:hlinkClick r:id="rId3"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1</a:t>
              </a:r>
            </a:p>
          </p:txBody>
        </p:sp>
      </p:grpSp>
      <p:grpSp>
        <p:nvGrpSpPr>
          <p:cNvPr id="5" name="Group 4" descr="2. Artificial intelligence">
            <a:extLst>
              <a:ext uri="{FF2B5EF4-FFF2-40B4-BE49-F238E27FC236}">
                <a16:creationId xmlns:a16="http://schemas.microsoft.com/office/drawing/2014/main" id="{1DC85863-D1C5-6048-7F85-EF8494D4E75C}"/>
              </a:ext>
            </a:extLst>
          </p:cNvPr>
          <p:cNvGrpSpPr/>
          <p:nvPr/>
        </p:nvGrpSpPr>
        <p:grpSpPr>
          <a:xfrm>
            <a:off x="360000" y="2362859"/>
            <a:ext cx="4775638" cy="1045440"/>
            <a:chOff x="360000" y="2362859"/>
            <a:chExt cx="4775638"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Artificial intelligence</a:t>
              </a:r>
              <a:endParaRPr lang="en-AU" dirty="0">
                <a:solidFill>
                  <a:schemeClr val="accent1"/>
                </a:solidFill>
                <a:latin typeface="+mj-lt"/>
              </a:endParaRP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7" name="Group 6" descr="3. Aboriginal communication practices">
            <a:extLst>
              <a:ext uri="{FF2B5EF4-FFF2-40B4-BE49-F238E27FC236}">
                <a16:creationId xmlns:a16="http://schemas.microsoft.com/office/drawing/2014/main" id="{D4670512-21BD-00E3-6E11-685A358FEF6A}"/>
              </a:ext>
            </a:extLst>
          </p:cNvPr>
          <p:cNvGrpSpPr/>
          <p:nvPr/>
        </p:nvGrpSpPr>
        <p:grpSpPr>
          <a:xfrm>
            <a:off x="360000" y="3458759"/>
            <a:ext cx="4775638" cy="1045440"/>
            <a:chOff x="360000" y="3458759"/>
            <a:chExt cx="4775638"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Aboriginal communication practices</a:t>
              </a:r>
              <a:endParaRPr lang="en-AU" dirty="0">
                <a:solidFill>
                  <a:schemeClr val="accent1"/>
                </a:solidFill>
                <a:latin typeface="+mj-lt"/>
              </a:endParaRPr>
            </a:p>
          </p:txBody>
        </p:sp>
        <p:sp>
          <p:nvSpPr>
            <p:cNvPr id="12" name="Oval 11">
              <a:hlinkClick r:id="rId5"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0" name="Group 19" descr="4. Infographic design cont.">
            <a:extLst>
              <a:ext uri="{FF2B5EF4-FFF2-40B4-BE49-F238E27FC236}">
                <a16:creationId xmlns:a16="http://schemas.microsoft.com/office/drawing/2014/main" id="{048D511A-41A5-98A1-B071-A3DD06C25326}"/>
              </a:ext>
            </a:extLst>
          </p:cNvPr>
          <p:cNvGrpSpPr/>
          <p:nvPr/>
        </p:nvGrpSpPr>
        <p:grpSpPr>
          <a:xfrm>
            <a:off x="360000" y="4554659"/>
            <a:ext cx="4775638" cy="1045440"/>
            <a:chOff x="360000" y="4554659"/>
            <a:chExt cx="4775638"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2" y="46186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Infographic design cont.</a:t>
              </a:r>
              <a:endParaRPr lang="en-AU" dirty="0">
                <a:solidFill>
                  <a:schemeClr val="accent1"/>
                </a:solidFill>
                <a:latin typeface="+mj-lt"/>
              </a:endParaRPr>
            </a:p>
          </p:txBody>
        </p:sp>
        <p:sp>
          <p:nvSpPr>
            <p:cNvPr id="14" name="Oval 13">
              <a:hlinkClick r:id="rId6" action="ppaction://hlinksldjump"/>
              <a:extLst>
                <a:ext uri="{FF2B5EF4-FFF2-40B4-BE49-F238E27FC236}">
                  <a16:creationId xmlns:a16="http://schemas.microsoft.com/office/drawing/2014/main" id="{5E3BDA7D-774E-1AFE-D5E4-2D1C3D64D737}"/>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5. Scripting">
            <a:extLst>
              <a:ext uri="{FF2B5EF4-FFF2-40B4-BE49-F238E27FC236}">
                <a16:creationId xmlns:a16="http://schemas.microsoft.com/office/drawing/2014/main" id="{992564E8-D2D4-6144-6BB0-6248473C6312}"/>
              </a:ext>
            </a:extLst>
          </p:cNvPr>
          <p:cNvGrpSpPr/>
          <p:nvPr/>
        </p:nvGrpSpPr>
        <p:grpSpPr>
          <a:xfrm>
            <a:off x="360000" y="5650560"/>
            <a:ext cx="4775638" cy="1045440"/>
            <a:chOff x="360000" y="5650560"/>
            <a:chExt cx="4775638" cy="1045440"/>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2" y="571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Scripting</a:t>
              </a:r>
              <a:endParaRPr lang="en-AU" dirty="0">
                <a:solidFill>
                  <a:schemeClr val="accent1"/>
                </a:solidFill>
                <a:latin typeface="+mj-lt"/>
              </a:endParaRPr>
            </a:p>
          </p:txBody>
        </p:sp>
        <p:sp>
          <p:nvSpPr>
            <p:cNvPr id="16" name="Oval 15">
              <a:hlinkClick r:id="rId7" action="ppaction://hlinksldjump"/>
              <a:extLst>
                <a:ext uri="{FF2B5EF4-FFF2-40B4-BE49-F238E27FC236}">
                  <a16:creationId xmlns:a16="http://schemas.microsoft.com/office/drawing/2014/main" id="{4586D2B7-00F3-614C-54F5-BFD4956B3175}"/>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grpSp>
        <p:nvGrpSpPr>
          <p:cNvPr id="22" name="Group 21" descr="6. Voiceover">
            <a:extLst>
              <a:ext uri="{FF2B5EF4-FFF2-40B4-BE49-F238E27FC236}">
                <a16:creationId xmlns:a16="http://schemas.microsoft.com/office/drawing/2014/main" id="{10BC788B-414C-2A0E-CA3D-C6997DD22DDC}"/>
              </a:ext>
            </a:extLst>
          </p:cNvPr>
          <p:cNvGrpSpPr/>
          <p:nvPr/>
        </p:nvGrpSpPr>
        <p:grpSpPr>
          <a:xfrm>
            <a:off x="6096000" y="1266959"/>
            <a:ext cx="4775638" cy="1045440"/>
            <a:chOff x="6096000" y="1266959"/>
            <a:chExt cx="4775638" cy="1045440"/>
          </a:xfrm>
        </p:grpSpPr>
        <p:sp>
          <p:nvSpPr>
            <p:cNvPr id="17" name="Rectangle: Rounded Corners 16">
              <a:extLst>
                <a:ext uri="{FF2B5EF4-FFF2-40B4-BE49-F238E27FC236}">
                  <a16:creationId xmlns:a16="http://schemas.microsoft.com/office/drawing/2014/main" id="{19748DAD-4AFC-E27C-5968-41EA58C96AB6}"/>
                </a:ext>
                <a:ext uri="{C183D7F6-B498-43B3-948B-1728B52AA6E4}">
                  <adec:decorative xmlns:adec="http://schemas.microsoft.com/office/drawing/2017/decorative" val="1"/>
                </a:ext>
              </a:extLst>
            </p:cNvPr>
            <p:cNvSpPr/>
            <p:nvPr/>
          </p:nvSpPr>
          <p:spPr>
            <a:xfrm>
              <a:off x="6773782" y="1330679"/>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Voiceover</a:t>
              </a:r>
              <a:endParaRPr lang="en-AU" dirty="0">
                <a:solidFill>
                  <a:schemeClr val="accent1"/>
                </a:solidFill>
                <a:latin typeface="+mj-lt"/>
              </a:endParaRPr>
            </a:p>
          </p:txBody>
        </p:sp>
        <p:sp>
          <p:nvSpPr>
            <p:cNvPr id="18" name="Oval 17">
              <a:hlinkClick r:id="rId8" action="ppaction://hlinksldjump"/>
              <a:extLst>
                <a:ext uri="{FF2B5EF4-FFF2-40B4-BE49-F238E27FC236}">
                  <a16:creationId xmlns:a16="http://schemas.microsoft.com/office/drawing/2014/main" id="{AF3C6A53-EEBA-D284-1A97-EF81F80309D8}"/>
                </a:ext>
              </a:extLst>
            </p:cNvPr>
            <p:cNvSpPr/>
            <p:nvPr/>
          </p:nvSpPr>
          <p:spPr>
            <a:xfrm>
              <a:off x="6096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6</a:t>
              </a:r>
            </a:p>
          </p:txBody>
        </p:sp>
      </p:grpSp>
      <p:grpSp>
        <p:nvGrpSpPr>
          <p:cNvPr id="23" name="Group 22" descr="7. Motion graphics">
            <a:extLst>
              <a:ext uri="{FF2B5EF4-FFF2-40B4-BE49-F238E27FC236}">
                <a16:creationId xmlns:a16="http://schemas.microsoft.com/office/drawing/2014/main" id="{55CCC472-A087-D6E5-D7AE-F1AD8E46A924}"/>
              </a:ext>
            </a:extLst>
          </p:cNvPr>
          <p:cNvGrpSpPr/>
          <p:nvPr/>
        </p:nvGrpSpPr>
        <p:grpSpPr>
          <a:xfrm>
            <a:off x="6096000" y="2362859"/>
            <a:ext cx="4775638" cy="1045440"/>
            <a:chOff x="6096000" y="2362859"/>
            <a:chExt cx="4775638" cy="1045440"/>
          </a:xfrm>
        </p:grpSpPr>
        <p:sp>
          <p:nvSpPr>
            <p:cNvPr id="19" name="Rectangle: Rounded Corners 18">
              <a:extLst>
                <a:ext uri="{FF2B5EF4-FFF2-40B4-BE49-F238E27FC236}">
                  <a16:creationId xmlns:a16="http://schemas.microsoft.com/office/drawing/2014/main" id="{23DF5B06-C771-DF8B-6E74-3ADA81269D37}"/>
                </a:ext>
                <a:ext uri="{C183D7F6-B498-43B3-948B-1728B52AA6E4}">
                  <adec:decorative xmlns:adec="http://schemas.microsoft.com/office/drawing/2017/decorative" val="1"/>
                </a:ext>
              </a:extLst>
            </p:cNvPr>
            <p:cNvSpPr/>
            <p:nvPr/>
          </p:nvSpPr>
          <p:spPr>
            <a:xfrm>
              <a:off x="6773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Motion graphics</a:t>
              </a:r>
              <a:endParaRPr lang="en-AU" dirty="0">
                <a:solidFill>
                  <a:schemeClr val="accent1"/>
                </a:solidFill>
                <a:latin typeface="+mj-lt"/>
              </a:endParaRPr>
            </a:p>
          </p:txBody>
        </p:sp>
        <p:sp>
          <p:nvSpPr>
            <p:cNvPr id="47" name="Oval 46">
              <a:hlinkClick r:id="rId9" action="ppaction://hlinksldjump"/>
              <a:extLst>
                <a:ext uri="{FF2B5EF4-FFF2-40B4-BE49-F238E27FC236}">
                  <a16:creationId xmlns:a16="http://schemas.microsoft.com/office/drawing/2014/main" id="{D496C7F7-D41B-BB14-E038-DBEED9278654}"/>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7</a:t>
              </a:r>
            </a:p>
          </p:txBody>
        </p:sp>
      </p:grpSp>
      <p:grpSp>
        <p:nvGrpSpPr>
          <p:cNvPr id="24" name="Group 23" descr="8. Motion graphics cont.">
            <a:extLst>
              <a:ext uri="{FF2B5EF4-FFF2-40B4-BE49-F238E27FC236}">
                <a16:creationId xmlns:a16="http://schemas.microsoft.com/office/drawing/2014/main" id="{319C6C6C-E3CC-DB16-AF0E-00F3F6F45706}"/>
              </a:ext>
            </a:extLst>
          </p:cNvPr>
          <p:cNvGrpSpPr/>
          <p:nvPr/>
        </p:nvGrpSpPr>
        <p:grpSpPr>
          <a:xfrm>
            <a:off x="6096000" y="3458759"/>
            <a:ext cx="4775638" cy="1045440"/>
            <a:chOff x="6096000" y="3458759"/>
            <a:chExt cx="4775638" cy="1045440"/>
          </a:xfrm>
        </p:grpSpPr>
        <p:sp>
          <p:nvSpPr>
            <p:cNvPr id="48" name="Rectangle: Rounded Corners 47">
              <a:extLst>
                <a:ext uri="{FF2B5EF4-FFF2-40B4-BE49-F238E27FC236}">
                  <a16:creationId xmlns:a16="http://schemas.microsoft.com/office/drawing/2014/main" id="{EFF69CFF-321D-80BB-8ED8-6DE30C3F17CF}"/>
                </a:ext>
                <a:ext uri="{C183D7F6-B498-43B3-948B-1728B52AA6E4}">
                  <adec:decorative xmlns:adec="http://schemas.microsoft.com/office/drawing/2017/decorative" val="1"/>
                </a:ext>
              </a:extLst>
            </p:cNvPr>
            <p:cNvSpPr/>
            <p:nvPr/>
          </p:nvSpPr>
          <p:spPr>
            <a:xfrm>
              <a:off x="6773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Motion graphics cont.</a:t>
              </a:r>
              <a:endParaRPr lang="en-AU" dirty="0">
                <a:solidFill>
                  <a:schemeClr val="accent1"/>
                </a:solidFill>
                <a:latin typeface="+mj-lt"/>
              </a:endParaRPr>
            </a:p>
          </p:txBody>
        </p:sp>
        <p:sp>
          <p:nvSpPr>
            <p:cNvPr id="49" name="Oval 48">
              <a:hlinkClick r:id="rId10" action="ppaction://hlinksldjump"/>
              <a:extLst>
                <a:ext uri="{FF2B5EF4-FFF2-40B4-BE49-F238E27FC236}">
                  <a16:creationId xmlns:a16="http://schemas.microsoft.com/office/drawing/2014/main" id="{F1927FD1-4F0B-659D-6910-47AB39BE35DA}"/>
                </a:ext>
              </a:extLst>
            </p:cNvPr>
            <p:cNvSpPr/>
            <p:nvPr/>
          </p:nvSpPr>
          <p:spPr>
            <a:xfrm>
              <a:off x="6096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8</a:t>
              </a:r>
            </a:p>
          </p:txBody>
        </p:sp>
      </p:grpSp>
      <p:grpSp>
        <p:nvGrpSpPr>
          <p:cNvPr id="25" name="Group 24" descr="9. Finalisation of the project">
            <a:extLst>
              <a:ext uri="{FF2B5EF4-FFF2-40B4-BE49-F238E27FC236}">
                <a16:creationId xmlns:a16="http://schemas.microsoft.com/office/drawing/2014/main" id="{FC6C1D0F-7D49-ED24-5309-AC6F347B1FC7}"/>
              </a:ext>
            </a:extLst>
          </p:cNvPr>
          <p:cNvGrpSpPr/>
          <p:nvPr/>
        </p:nvGrpSpPr>
        <p:grpSpPr>
          <a:xfrm>
            <a:off x="6096000" y="4554659"/>
            <a:ext cx="4775638" cy="1045440"/>
            <a:chOff x="6096000" y="4554659"/>
            <a:chExt cx="4775638" cy="1045440"/>
          </a:xfrm>
        </p:grpSpPr>
        <p:sp>
          <p:nvSpPr>
            <p:cNvPr id="50" name="Rectangle: Rounded Corners 49">
              <a:extLst>
                <a:ext uri="{FF2B5EF4-FFF2-40B4-BE49-F238E27FC236}">
                  <a16:creationId xmlns:a16="http://schemas.microsoft.com/office/drawing/2014/main" id="{A5577CCE-13E4-FEF0-71DB-46FA075C8079}"/>
                </a:ext>
                <a:ext uri="{C183D7F6-B498-43B3-948B-1728B52AA6E4}">
                  <adec:decorative xmlns:adec="http://schemas.microsoft.com/office/drawing/2017/decorative" val="1"/>
                </a:ext>
              </a:extLst>
            </p:cNvPr>
            <p:cNvSpPr/>
            <p:nvPr/>
          </p:nvSpPr>
          <p:spPr>
            <a:xfrm>
              <a:off x="6773782" y="46186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err="1">
                  <a:solidFill>
                    <a:schemeClr val="accent1"/>
                  </a:solidFill>
                  <a:latin typeface="+mj-lt"/>
                </a:rPr>
                <a:t>Finalisation</a:t>
              </a:r>
              <a:r>
                <a:rPr lang="en-US" dirty="0">
                  <a:solidFill>
                    <a:schemeClr val="accent1"/>
                  </a:solidFill>
                  <a:latin typeface="+mj-lt"/>
                </a:rPr>
                <a:t> of the project</a:t>
              </a:r>
              <a:endParaRPr lang="en-AU" dirty="0">
                <a:solidFill>
                  <a:schemeClr val="accent1"/>
                </a:solidFill>
                <a:latin typeface="+mj-lt"/>
              </a:endParaRPr>
            </a:p>
          </p:txBody>
        </p:sp>
        <p:sp>
          <p:nvSpPr>
            <p:cNvPr id="51" name="Oval 50">
              <a:hlinkClick r:id="rId11" action="ppaction://hlinksldjump"/>
              <a:extLst>
                <a:ext uri="{FF2B5EF4-FFF2-40B4-BE49-F238E27FC236}">
                  <a16:creationId xmlns:a16="http://schemas.microsoft.com/office/drawing/2014/main" id="{046FB8FF-C717-7223-49FC-3B72E3005445}"/>
                </a:ext>
              </a:extLst>
            </p:cNvPr>
            <p:cNvSpPr/>
            <p:nvPr/>
          </p:nvSpPr>
          <p:spPr>
            <a:xfrm>
              <a:off x="6096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9</a:t>
              </a:r>
            </a:p>
          </p:txBody>
        </p:sp>
      </p:grpSp>
      <p:grpSp>
        <p:nvGrpSpPr>
          <p:cNvPr id="26" name="Group 25" descr="10. Presentation and reflection">
            <a:extLst>
              <a:ext uri="{FF2B5EF4-FFF2-40B4-BE49-F238E27FC236}">
                <a16:creationId xmlns:a16="http://schemas.microsoft.com/office/drawing/2014/main" id="{0B8120F1-A9A0-2907-ABAA-E08DDAE1290E}"/>
              </a:ext>
            </a:extLst>
          </p:cNvPr>
          <p:cNvGrpSpPr/>
          <p:nvPr/>
        </p:nvGrpSpPr>
        <p:grpSpPr>
          <a:xfrm>
            <a:off x="6096001" y="5650560"/>
            <a:ext cx="4775637" cy="1045440"/>
            <a:chOff x="6096001" y="5650560"/>
            <a:chExt cx="4775637" cy="1045440"/>
          </a:xfrm>
        </p:grpSpPr>
        <p:sp>
          <p:nvSpPr>
            <p:cNvPr id="52" name="Rectangle: Rounded Corners 51">
              <a:extLst>
                <a:ext uri="{FF2B5EF4-FFF2-40B4-BE49-F238E27FC236}">
                  <a16:creationId xmlns:a16="http://schemas.microsoft.com/office/drawing/2014/main" id="{A2C0CE3D-FA9B-452D-74A6-7D2661E77D6E}"/>
                </a:ext>
                <a:ext uri="{C183D7F6-B498-43B3-948B-1728B52AA6E4}">
                  <adec:decorative xmlns:adec="http://schemas.microsoft.com/office/drawing/2017/decorative" val="1"/>
                </a:ext>
              </a:extLst>
            </p:cNvPr>
            <p:cNvSpPr/>
            <p:nvPr/>
          </p:nvSpPr>
          <p:spPr>
            <a:xfrm>
              <a:off x="6773782" y="571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rPr>
                <a:t>Presentation and reflection</a:t>
              </a:r>
              <a:endParaRPr lang="en-AU" dirty="0">
                <a:solidFill>
                  <a:schemeClr val="accent1"/>
                </a:solidFill>
                <a:latin typeface="+mj-lt"/>
              </a:endParaRPr>
            </a:p>
          </p:txBody>
        </p:sp>
        <p:sp>
          <p:nvSpPr>
            <p:cNvPr id="53" name="Oval 52">
              <a:hlinkClick r:id="rId12" action="ppaction://hlinksldjump"/>
              <a:extLst>
                <a:ext uri="{FF2B5EF4-FFF2-40B4-BE49-F238E27FC236}">
                  <a16:creationId xmlns:a16="http://schemas.microsoft.com/office/drawing/2014/main" id="{3B0EF56E-8102-E17D-734C-0DC712C328FD}"/>
                </a:ext>
              </a:extLst>
            </p:cNvPr>
            <p:cNvSpPr/>
            <p:nvPr/>
          </p:nvSpPr>
          <p:spPr>
            <a:xfrm>
              <a:off x="6096001"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10</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5E148C-B21F-0061-FB50-11712BCC600A}"/>
              </a:ext>
            </a:extLst>
          </p:cNvPr>
          <p:cNvSpPr>
            <a:spLocks noGrp="1"/>
          </p:cNvSpPr>
          <p:nvPr>
            <p:ph type="title"/>
          </p:nvPr>
        </p:nvSpPr>
        <p:spPr/>
        <p:txBody>
          <a:bodyPr/>
          <a:lstStyle/>
          <a:p>
            <a:r>
              <a:rPr lang="en-AU" dirty="0"/>
              <a:t>Infographic example 4</a:t>
            </a:r>
            <a:endParaRPr lang="en-US" dirty="0"/>
          </a:p>
        </p:txBody>
      </p:sp>
      <p:sp>
        <p:nvSpPr>
          <p:cNvPr id="10" name="Text Placeholder 9">
            <a:extLst>
              <a:ext uri="{FF2B5EF4-FFF2-40B4-BE49-F238E27FC236}">
                <a16:creationId xmlns:a16="http://schemas.microsoft.com/office/drawing/2014/main" id="{C9A3F03E-EADC-EFE6-920B-FF673A33C8F8}"/>
              </a:ext>
            </a:extLst>
          </p:cNvPr>
          <p:cNvSpPr>
            <a:spLocks noGrp="1"/>
          </p:cNvSpPr>
          <p:nvPr>
            <p:ph type="body" sz="quarter" idx="18"/>
          </p:nvPr>
        </p:nvSpPr>
        <p:spPr/>
        <p:txBody>
          <a:bodyPr/>
          <a:lstStyle/>
          <a:p>
            <a:r>
              <a:rPr lang="en-AU" dirty="0"/>
              <a:t>Timeline example</a:t>
            </a:r>
          </a:p>
        </p:txBody>
      </p:sp>
      <p:grpSp>
        <p:nvGrpSpPr>
          <p:cNvPr id="5" name="Group 4" descr="An infographic timeline showing key technology advances from 1900 to 2000, including the telegraph, radio, television, space race, personal computers, and smartphones.">
            <a:extLst>
              <a:ext uri="{FF2B5EF4-FFF2-40B4-BE49-F238E27FC236}">
                <a16:creationId xmlns:a16="http://schemas.microsoft.com/office/drawing/2014/main" id="{89B667A2-8825-F9F9-B138-9BFBF1FBAA7A}"/>
              </a:ext>
            </a:extLst>
          </p:cNvPr>
          <p:cNvGrpSpPr/>
          <p:nvPr/>
        </p:nvGrpSpPr>
        <p:grpSpPr>
          <a:xfrm>
            <a:off x="0" y="0"/>
            <a:ext cx="5042263" cy="6336000"/>
            <a:chOff x="0" y="0"/>
            <a:chExt cx="5042263" cy="6336000"/>
          </a:xfrm>
        </p:grpSpPr>
        <p:sp>
          <p:nvSpPr>
            <p:cNvPr id="4" name="Rectangle 3">
              <a:extLst>
                <a:ext uri="{FF2B5EF4-FFF2-40B4-BE49-F238E27FC236}">
                  <a16:creationId xmlns:a16="http://schemas.microsoft.com/office/drawing/2014/main" id="{F1615698-D8AE-87D2-7AD0-3C6030E87E08}"/>
                </a:ext>
              </a:extLst>
            </p:cNvPr>
            <p:cNvSpPr/>
            <p:nvPr/>
          </p:nvSpPr>
          <p:spPr>
            <a:xfrm>
              <a:off x="0" y="0"/>
              <a:ext cx="5042263" cy="6336000"/>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n infographic timeline showing key technology advances from 1900 to 2000, including the telegraph, radio, television, space race, personal computers, and smartphones.">
              <a:extLst>
                <a:ext uri="{FF2B5EF4-FFF2-40B4-BE49-F238E27FC236}">
                  <a16:creationId xmlns:a16="http://schemas.microsoft.com/office/drawing/2014/main" id="{B651272A-7E71-2529-6087-E8328B41613B}"/>
                </a:ext>
              </a:extLst>
            </p:cNvPr>
            <p:cNvPicPr>
              <a:picLocks noChangeAspect="1"/>
            </p:cNvPicPr>
            <p:nvPr/>
          </p:nvPicPr>
          <p:blipFill>
            <a:blip r:embed="rId2"/>
            <a:srcRect r="1619"/>
            <a:stretch>
              <a:fillRect/>
            </a:stretch>
          </p:blipFill>
          <p:spPr>
            <a:xfrm>
              <a:off x="394562" y="0"/>
              <a:ext cx="4253139" cy="6336000"/>
            </a:xfrm>
            <a:prstGeom prst="rect">
              <a:avLst/>
            </a:prstGeom>
          </p:spPr>
        </p:pic>
      </p:grpSp>
      <p:sp>
        <p:nvSpPr>
          <p:cNvPr id="3" name="TextBox 2">
            <a:extLst>
              <a:ext uri="{FF2B5EF4-FFF2-40B4-BE49-F238E27FC236}">
                <a16:creationId xmlns:a16="http://schemas.microsoft.com/office/drawing/2014/main" id="{FD22EF4C-9993-AD67-87E9-40D616EB6883}"/>
              </a:ext>
            </a:extLst>
          </p:cNvPr>
          <p:cNvSpPr txBox="1"/>
          <p:nvPr/>
        </p:nvSpPr>
        <p:spPr>
          <a:xfrm>
            <a:off x="0" y="6336000"/>
            <a:ext cx="5042263" cy="400110"/>
          </a:xfrm>
          <a:prstGeom prst="rect">
            <a:avLst/>
          </a:prstGeom>
          <a:noFill/>
        </p:spPr>
        <p:txBody>
          <a:bodyPr wrap="square">
            <a:spAutoFit/>
          </a:bodyPr>
          <a:lstStyle/>
          <a:p>
            <a:r>
              <a:rPr lang="en-AU" sz="1000" i="1" dirty="0"/>
              <a:t>Screenshots of Canva reproduced for non-commercial, educational purposes under the </a:t>
            </a:r>
            <a:r>
              <a:rPr lang="en-AU" sz="1000" i="1" dirty="0">
                <a:hlinkClick r:id="rId3" tooltip="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a:rPr>
              <a:t>Canva for Education</a:t>
            </a:r>
            <a:r>
              <a:rPr lang="en-AU" sz="1000" i="1" dirty="0"/>
              <a:t> terms.</a:t>
            </a:r>
          </a:p>
        </p:txBody>
      </p:sp>
      <p:sp>
        <p:nvSpPr>
          <p:cNvPr id="9" name="Text Placeholder 8">
            <a:extLst>
              <a:ext uri="{FF2B5EF4-FFF2-40B4-BE49-F238E27FC236}">
                <a16:creationId xmlns:a16="http://schemas.microsoft.com/office/drawing/2014/main" id="{DC00FE3D-6BE5-7A0F-D96D-0E185F08B200}"/>
              </a:ext>
            </a:extLst>
          </p:cNvPr>
          <p:cNvSpPr>
            <a:spLocks noGrp="1"/>
          </p:cNvSpPr>
          <p:nvPr>
            <p:ph type="body" sz="quarter" idx="17"/>
          </p:nvPr>
        </p:nvSpPr>
        <p:spPr/>
        <p:txBody>
          <a:bodyPr/>
          <a:lstStyle/>
          <a:p>
            <a:pPr lvl="0"/>
            <a:r>
              <a:rPr lang="en-AU" dirty="0"/>
              <a:t>Consider:</a:t>
            </a:r>
          </a:p>
          <a:p>
            <a:pPr marL="342900" lvl="0" indent="-342900">
              <a:buFont typeface="Arial" panose="020B0604020202020204" pitchFamily="34" charset="0"/>
              <a:buChar char="•"/>
            </a:pPr>
            <a:r>
              <a:rPr lang="en-AU" dirty="0"/>
              <a:t>layout</a:t>
            </a:r>
          </a:p>
          <a:p>
            <a:pPr marL="342900" lvl="0" indent="-342900">
              <a:buFont typeface="Arial" panose="020B0604020202020204" pitchFamily="34" charset="0"/>
              <a:buChar char="•"/>
            </a:pPr>
            <a:r>
              <a:rPr lang="en-AU" dirty="0"/>
              <a:t>visual hierarchy</a:t>
            </a:r>
          </a:p>
          <a:p>
            <a:pPr marL="342900" lvl="0" indent="-342900">
              <a:buFont typeface="Arial" panose="020B0604020202020204" pitchFamily="34" charset="0"/>
              <a:buChar char="•"/>
            </a:pPr>
            <a:r>
              <a:rPr lang="en-AU" dirty="0"/>
              <a:t>colour palette</a:t>
            </a:r>
          </a:p>
          <a:p>
            <a:pPr marL="342900" lvl="0" indent="-342900">
              <a:buFont typeface="Arial" panose="020B0604020202020204" pitchFamily="34" charset="0"/>
              <a:buChar char="•"/>
            </a:pPr>
            <a:r>
              <a:rPr lang="en-AU" dirty="0"/>
              <a:t>white/negative space</a:t>
            </a:r>
          </a:p>
          <a:p>
            <a:pPr marL="342900" lvl="0" indent="-342900">
              <a:buFont typeface="Arial" panose="020B0604020202020204" pitchFamily="34" charset="0"/>
              <a:buChar char="•"/>
            </a:pPr>
            <a:r>
              <a:rPr lang="en-AU" dirty="0"/>
              <a:t>contrast</a:t>
            </a:r>
          </a:p>
          <a:p>
            <a:pPr marL="342900" lvl="0" indent="-342900">
              <a:buFont typeface="Arial" panose="020B0604020202020204" pitchFamily="34" charset="0"/>
              <a:buChar char="•"/>
            </a:pPr>
            <a:r>
              <a:rPr lang="en-AU" dirty="0"/>
              <a:t>font pairing</a:t>
            </a:r>
          </a:p>
        </p:txBody>
      </p:sp>
      <p:sp>
        <p:nvSpPr>
          <p:cNvPr id="2" name="Slide Number Placeholder 1">
            <a:extLst>
              <a:ext uri="{FF2B5EF4-FFF2-40B4-BE49-F238E27FC236}">
                <a16:creationId xmlns:a16="http://schemas.microsoft.com/office/drawing/2014/main" id="{B0797453-1009-2DCC-8128-B3D9123EE99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332832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DCC8D-291C-73E7-AD53-7CD8E4A179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22FA06-096F-5B72-900B-68EB8D2FBF22}"/>
              </a:ext>
            </a:extLst>
          </p:cNvPr>
          <p:cNvSpPr>
            <a:spLocks noGrp="1"/>
          </p:cNvSpPr>
          <p:nvPr>
            <p:ph type="title"/>
          </p:nvPr>
        </p:nvSpPr>
        <p:spPr/>
        <p:txBody>
          <a:bodyPr/>
          <a:lstStyle/>
          <a:p>
            <a:r>
              <a:rPr lang="en-AU" dirty="0">
                <a:latin typeface="+mj-lt"/>
              </a:rPr>
              <a:t>Digital Portfolio – key insights</a:t>
            </a:r>
          </a:p>
        </p:txBody>
      </p:sp>
      <p:sp>
        <p:nvSpPr>
          <p:cNvPr id="15" name="Text Placeholder 12">
            <a:extLst>
              <a:ext uri="{FF2B5EF4-FFF2-40B4-BE49-F238E27FC236}">
                <a16:creationId xmlns:a16="http://schemas.microsoft.com/office/drawing/2014/main" id="{ADE853B5-569D-A2F5-784E-193027ACC854}"/>
              </a:ext>
            </a:extLst>
          </p:cNvPr>
          <p:cNvSpPr>
            <a:spLocks noGrp="1"/>
          </p:cNvSpPr>
          <p:nvPr>
            <p:ph type="body" sz="quarter" idx="18"/>
          </p:nvPr>
        </p:nvSpPr>
        <p:spPr>
          <a:xfrm>
            <a:off x="360000" y="982520"/>
            <a:ext cx="11483998" cy="356423"/>
          </a:xfrm>
        </p:spPr>
        <p:txBody>
          <a:bodyPr/>
          <a:lstStyle/>
          <a:p>
            <a:r>
              <a:rPr lang="en-AU" dirty="0">
                <a:latin typeface="+mj-lt"/>
              </a:rPr>
              <a:t>Extracting key insights</a:t>
            </a:r>
          </a:p>
        </p:txBody>
      </p:sp>
      <p:sp>
        <p:nvSpPr>
          <p:cNvPr id="12" name="Text Placeholder 11">
            <a:extLst>
              <a:ext uri="{FF2B5EF4-FFF2-40B4-BE49-F238E27FC236}">
                <a16:creationId xmlns:a16="http://schemas.microsoft.com/office/drawing/2014/main" id="{53705A33-ABF6-7943-297C-C2E43AE0BAB8}"/>
              </a:ext>
            </a:extLst>
          </p:cNvPr>
          <p:cNvSpPr>
            <a:spLocks noGrp="1"/>
          </p:cNvSpPr>
          <p:nvPr>
            <p:ph type="body" sz="quarter" idx="17"/>
          </p:nvPr>
        </p:nvSpPr>
        <p:spPr>
          <a:xfrm>
            <a:off x="360000" y="1587260"/>
            <a:ext cx="5736000" cy="4527458"/>
          </a:xfrm>
        </p:spPr>
        <p:txBody>
          <a:bodyPr/>
          <a:lstStyle/>
          <a:p>
            <a:r>
              <a:rPr lang="en-AU" dirty="0">
                <a:latin typeface="+mn-lt"/>
              </a:rPr>
              <a:t>Select 8–10 key insights from your digital portfolio research and organise content into a logical, visual narrative.</a:t>
            </a:r>
          </a:p>
        </p:txBody>
      </p:sp>
      <p:pic>
        <p:nvPicPr>
          <p:cNvPr id="14" name="Picture 13" descr="Screen shot of digital portfolio - key insights">
            <a:extLst>
              <a:ext uri="{FF2B5EF4-FFF2-40B4-BE49-F238E27FC236}">
                <a16:creationId xmlns:a16="http://schemas.microsoft.com/office/drawing/2014/main" id="{4A3697E1-B670-2ECE-F8CA-5BFC9C46D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9081" y="360000"/>
            <a:ext cx="3934919" cy="5952399"/>
          </a:xfrm>
          <a:prstGeom prst="rect">
            <a:avLst/>
          </a:prstGeom>
        </p:spPr>
      </p:pic>
      <p:sp>
        <p:nvSpPr>
          <p:cNvPr id="3" name="Slide Number Placeholder 2">
            <a:extLst>
              <a:ext uri="{FF2B5EF4-FFF2-40B4-BE49-F238E27FC236}">
                <a16:creationId xmlns:a16="http://schemas.microsoft.com/office/drawing/2014/main" id="{17F9A757-8DE1-3E46-C5DA-178A11D3B0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12951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F6DDF9-2F57-D76C-79E5-6A88EA1CDE1A}"/>
              </a:ext>
            </a:extLst>
          </p:cNvPr>
          <p:cNvSpPr>
            <a:spLocks noGrp="1"/>
          </p:cNvSpPr>
          <p:nvPr>
            <p:ph type="title"/>
          </p:nvPr>
        </p:nvSpPr>
        <p:spPr/>
        <p:txBody>
          <a:bodyPr/>
          <a:lstStyle/>
          <a:p>
            <a:r>
              <a:rPr lang="en-AU" dirty="0"/>
              <a:t>Infographic layout example</a:t>
            </a:r>
            <a:endParaRPr lang="en-US" dirty="0"/>
          </a:p>
        </p:txBody>
      </p:sp>
      <p:sp>
        <p:nvSpPr>
          <p:cNvPr id="10" name="Text Placeholder 9">
            <a:extLst>
              <a:ext uri="{FF2B5EF4-FFF2-40B4-BE49-F238E27FC236}">
                <a16:creationId xmlns:a16="http://schemas.microsoft.com/office/drawing/2014/main" id="{519A6376-1209-9FAF-557F-B5640F83DDB5}"/>
              </a:ext>
            </a:extLst>
          </p:cNvPr>
          <p:cNvSpPr>
            <a:spLocks noGrp="1"/>
          </p:cNvSpPr>
          <p:nvPr>
            <p:ph type="body" sz="quarter" idx="18"/>
          </p:nvPr>
        </p:nvSpPr>
        <p:spPr/>
        <p:txBody>
          <a:bodyPr/>
          <a:lstStyle/>
          <a:p>
            <a:r>
              <a:rPr lang="en-AU" dirty="0"/>
              <a:t>Netflix example</a:t>
            </a:r>
          </a:p>
        </p:txBody>
      </p:sp>
      <p:pic>
        <p:nvPicPr>
          <p:cNvPr id="11" name="Picture 10" descr="Sample layout for Netflix infographic using simple greyscale text boxes, sample fonts and basic decorative elements like lines.">
            <a:extLst>
              <a:ext uri="{FF2B5EF4-FFF2-40B4-BE49-F238E27FC236}">
                <a16:creationId xmlns:a16="http://schemas.microsoft.com/office/drawing/2014/main" id="{BB7A1FBA-B9B1-96DD-8D87-88254807CC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847949" cy="6858000"/>
          </a:xfrm>
          <a:prstGeom prst="rect">
            <a:avLst/>
          </a:prstGeom>
        </p:spPr>
      </p:pic>
      <p:sp>
        <p:nvSpPr>
          <p:cNvPr id="9" name="Text Placeholder 8">
            <a:extLst>
              <a:ext uri="{FF2B5EF4-FFF2-40B4-BE49-F238E27FC236}">
                <a16:creationId xmlns:a16="http://schemas.microsoft.com/office/drawing/2014/main" id="{E647E8FB-029F-2ECC-5D07-0C4B76563A89}"/>
              </a:ext>
            </a:extLst>
          </p:cNvPr>
          <p:cNvSpPr>
            <a:spLocks noGrp="1"/>
          </p:cNvSpPr>
          <p:nvPr>
            <p:ph type="body" sz="quarter" idx="17"/>
          </p:nvPr>
        </p:nvSpPr>
        <p:spPr/>
        <p:txBody>
          <a:bodyPr/>
          <a:lstStyle/>
          <a:p>
            <a:pPr lvl="0"/>
            <a:r>
              <a:rPr lang="en-AU" dirty="0"/>
              <a:t>Consider:</a:t>
            </a:r>
          </a:p>
          <a:p>
            <a:pPr marL="342900" lvl="0" indent="-342900">
              <a:buFont typeface="Arial" panose="020B0604020202020204" pitchFamily="34" charset="0"/>
              <a:buChar char="•"/>
            </a:pPr>
            <a:r>
              <a:rPr lang="en-AU" dirty="0"/>
              <a:t>layout</a:t>
            </a:r>
          </a:p>
          <a:p>
            <a:pPr marL="342900" lvl="0" indent="-342900">
              <a:buFont typeface="Arial" panose="020B0604020202020204" pitchFamily="34" charset="0"/>
              <a:buChar char="•"/>
            </a:pPr>
            <a:r>
              <a:rPr lang="en-AU" dirty="0"/>
              <a:t>visual hierarchy</a:t>
            </a:r>
          </a:p>
          <a:p>
            <a:pPr marL="342900" lvl="0" indent="-342900">
              <a:buFont typeface="Arial" panose="020B0604020202020204" pitchFamily="34" charset="0"/>
              <a:buChar char="•"/>
            </a:pPr>
            <a:r>
              <a:rPr lang="en-AU" dirty="0"/>
              <a:t>colour palette</a:t>
            </a:r>
          </a:p>
          <a:p>
            <a:pPr marL="342900" lvl="0" indent="-342900">
              <a:buFont typeface="Arial" panose="020B0604020202020204" pitchFamily="34" charset="0"/>
              <a:buChar char="•"/>
            </a:pPr>
            <a:r>
              <a:rPr lang="en-AU" dirty="0"/>
              <a:t>white/negative space</a:t>
            </a:r>
          </a:p>
          <a:p>
            <a:pPr marL="342900" lvl="0" indent="-342900">
              <a:buFont typeface="Arial" panose="020B0604020202020204" pitchFamily="34" charset="0"/>
              <a:buChar char="•"/>
            </a:pPr>
            <a:r>
              <a:rPr lang="en-AU" dirty="0"/>
              <a:t>contrast</a:t>
            </a:r>
          </a:p>
          <a:p>
            <a:pPr marL="342900" lvl="0" indent="-342900">
              <a:buFont typeface="Arial" panose="020B0604020202020204" pitchFamily="34" charset="0"/>
              <a:buChar char="•"/>
            </a:pPr>
            <a:r>
              <a:rPr lang="en-AU" dirty="0"/>
              <a:t>font pairing</a:t>
            </a:r>
          </a:p>
        </p:txBody>
      </p:sp>
      <p:sp>
        <p:nvSpPr>
          <p:cNvPr id="2" name="Slide Number Placeholder 1">
            <a:extLst>
              <a:ext uri="{FF2B5EF4-FFF2-40B4-BE49-F238E27FC236}">
                <a16:creationId xmlns:a16="http://schemas.microsoft.com/office/drawing/2014/main" id="{70B85BFD-F90E-2CC8-A900-A7118EC72CE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246975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769D-4942-7828-E501-8442D980D3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73E30C-0511-C229-B9F4-FA4BFF501C8D}"/>
              </a:ext>
            </a:extLst>
          </p:cNvPr>
          <p:cNvSpPr>
            <a:spLocks noGrp="1"/>
          </p:cNvSpPr>
          <p:nvPr>
            <p:ph type="title"/>
          </p:nvPr>
        </p:nvSpPr>
        <p:spPr/>
        <p:txBody>
          <a:bodyPr/>
          <a:lstStyle/>
          <a:p>
            <a:r>
              <a:rPr lang="en-AU" dirty="0">
                <a:latin typeface="+mj-lt"/>
              </a:rPr>
              <a:t>Digital Portfolio – drafting infographic layout</a:t>
            </a:r>
          </a:p>
        </p:txBody>
      </p:sp>
      <p:sp>
        <p:nvSpPr>
          <p:cNvPr id="7" name="Text Placeholder 12">
            <a:extLst>
              <a:ext uri="{FF2B5EF4-FFF2-40B4-BE49-F238E27FC236}">
                <a16:creationId xmlns:a16="http://schemas.microsoft.com/office/drawing/2014/main" id="{9E55327F-8ED7-8BDA-9DFC-26BFC9E8C01B}"/>
              </a:ext>
            </a:extLst>
          </p:cNvPr>
          <p:cNvSpPr>
            <a:spLocks noGrp="1"/>
          </p:cNvSpPr>
          <p:nvPr>
            <p:ph type="body" sz="quarter" idx="18"/>
          </p:nvPr>
        </p:nvSpPr>
        <p:spPr>
          <a:xfrm>
            <a:off x="360000" y="982520"/>
            <a:ext cx="11483998" cy="356423"/>
          </a:xfrm>
        </p:spPr>
        <p:txBody>
          <a:bodyPr/>
          <a:lstStyle/>
          <a:p>
            <a:r>
              <a:rPr lang="en-AU" dirty="0">
                <a:latin typeface="+mj-lt"/>
              </a:rPr>
              <a:t>Layout design</a:t>
            </a:r>
          </a:p>
        </p:txBody>
      </p:sp>
      <p:sp>
        <p:nvSpPr>
          <p:cNvPr id="12" name="Text Placeholder 11">
            <a:extLst>
              <a:ext uri="{FF2B5EF4-FFF2-40B4-BE49-F238E27FC236}">
                <a16:creationId xmlns:a16="http://schemas.microsoft.com/office/drawing/2014/main" id="{189580A2-DEF1-87C4-16AE-CD4B69C885AE}"/>
              </a:ext>
            </a:extLst>
          </p:cNvPr>
          <p:cNvSpPr>
            <a:spLocks noGrp="1"/>
          </p:cNvSpPr>
          <p:nvPr>
            <p:ph type="body" sz="quarter" idx="17"/>
          </p:nvPr>
        </p:nvSpPr>
        <p:spPr>
          <a:xfrm>
            <a:off x="360000" y="1410401"/>
            <a:ext cx="5736000" cy="4807835"/>
          </a:xfrm>
        </p:spPr>
        <p:txBody>
          <a:bodyPr/>
          <a:lstStyle/>
          <a:p>
            <a:r>
              <a:rPr lang="en-AU" dirty="0">
                <a:latin typeface="+mn-lt"/>
              </a:rPr>
              <a:t>Draft an infographic layout on Canva or Adobe Express considering the qualities of an effective infographic, including:</a:t>
            </a:r>
          </a:p>
          <a:p>
            <a:pPr marL="342900" lvl="0" indent="-342900">
              <a:buFont typeface="Arial" panose="020B0604020202020204" pitchFamily="34" charset="0"/>
              <a:buChar char="•"/>
            </a:pPr>
            <a:r>
              <a:rPr lang="en-AU" dirty="0">
                <a:latin typeface="+mn-lt"/>
              </a:rPr>
              <a:t>layout</a:t>
            </a:r>
          </a:p>
          <a:p>
            <a:pPr marL="342900" lvl="0" indent="-342900">
              <a:buFont typeface="Arial" panose="020B0604020202020204" pitchFamily="34" charset="0"/>
              <a:buChar char="•"/>
            </a:pPr>
            <a:r>
              <a:rPr lang="en-AU" dirty="0">
                <a:latin typeface="+mn-lt"/>
              </a:rPr>
              <a:t>visual hierarchy</a:t>
            </a:r>
          </a:p>
          <a:p>
            <a:pPr marL="342900" lvl="0" indent="-342900">
              <a:buFont typeface="Arial" panose="020B0604020202020204" pitchFamily="34" charset="0"/>
              <a:buChar char="•"/>
            </a:pPr>
            <a:r>
              <a:rPr lang="en-AU" dirty="0">
                <a:latin typeface="+mn-lt"/>
              </a:rPr>
              <a:t>colour palette</a:t>
            </a:r>
          </a:p>
          <a:p>
            <a:pPr marL="342900" lvl="0" indent="-342900">
              <a:buFont typeface="Arial" panose="020B0604020202020204" pitchFamily="34" charset="0"/>
              <a:buChar char="•"/>
            </a:pPr>
            <a:r>
              <a:rPr lang="en-AU" dirty="0">
                <a:latin typeface="+mn-lt"/>
              </a:rPr>
              <a:t>white/negative space</a:t>
            </a:r>
          </a:p>
          <a:p>
            <a:pPr marL="342900" lvl="0" indent="-342900">
              <a:buFont typeface="Arial" panose="020B0604020202020204" pitchFamily="34" charset="0"/>
              <a:buChar char="•"/>
            </a:pPr>
            <a:r>
              <a:rPr lang="en-AU" dirty="0">
                <a:latin typeface="+mn-lt"/>
              </a:rPr>
              <a:t>contrast</a:t>
            </a:r>
          </a:p>
          <a:p>
            <a:pPr marL="342900" lvl="0" indent="-342900">
              <a:buFont typeface="Arial" panose="020B0604020202020204" pitchFamily="34" charset="0"/>
              <a:buChar char="•"/>
            </a:pPr>
            <a:r>
              <a:rPr lang="en-AU" dirty="0">
                <a:latin typeface="+mn-lt"/>
              </a:rPr>
              <a:t>font pairing</a:t>
            </a:r>
          </a:p>
        </p:txBody>
      </p:sp>
      <p:pic>
        <p:nvPicPr>
          <p:cNvPr id="5" name="Picture 4" descr="Screen shot of digital portfolio - drafting infographic layout">
            <a:extLst>
              <a:ext uri="{FF2B5EF4-FFF2-40B4-BE49-F238E27FC236}">
                <a16:creationId xmlns:a16="http://schemas.microsoft.com/office/drawing/2014/main" id="{B482BEF7-AE78-8A28-DB6E-DF872E40A5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3038" y="1023671"/>
            <a:ext cx="3572774" cy="5374257"/>
          </a:xfrm>
          <a:prstGeom prst="rect">
            <a:avLst/>
          </a:prstGeom>
        </p:spPr>
      </p:pic>
      <p:sp>
        <p:nvSpPr>
          <p:cNvPr id="3" name="Slide Number Placeholder 2">
            <a:extLst>
              <a:ext uri="{FF2B5EF4-FFF2-40B4-BE49-F238E27FC236}">
                <a16:creationId xmlns:a16="http://schemas.microsoft.com/office/drawing/2014/main" id="{2695EE20-C8A5-B793-2FC9-A111CF2C43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45866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
          <a:extLst>
            <a:ext uri="{FF2B5EF4-FFF2-40B4-BE49-F238E27FC236}">
              <a16:creationId xmlns:a16="http://schemas.microsoft.com/office/drawing/2014/main" id="{544CC203-825B-E537-92CC-8F2D0DAA6D3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1E2829F-286E-ECA0-08A2-AEB4254BE1D3}"/>
              </a:ext>
            </a:extLst>
          </p:cNvPr>
          <p:cNvSpPr>
            <a:spLocks noGrp="1"/>
          </p:cNvSpPr>
          <p:nvPr>
            <p:ph type="title"/>
          </p:nvPr>
        </p:nvSpPr>
        <p:spPr/>
        <p:txBody>
          <a:bodyPr/>
          <a:lstStyle/>
          <a:p>
            <a:r>
              <a:rPr lang="en-US" dirty="0">
                <a:latin typeface="+mj-lt"/>
              </a:rPr>
              <a:t>Think-Pair-Share (3)</a:t>
            </a:r>
          </a:p>
        </p:txBody>
      </p:sp>
      <p:sp>
        <p:nvSpPr>
          <p:cNvPr id="11" name="Text Placeholder 10">
            <a:extLst>
              <a:ext uri="{FF2B5EF4-FFF2-40B4-BE49-F238E27FC236}">
                <a16:creationId xmlns:a16="http://schemas.microsoft.com/office/drawing/2014/main" id="{0ABE62B4-C4DD-7104-B840-611B1544DBD5}"/>
              </a:ext>
            </a:extLst>
          </p:cNvPr>
          <p:cNvSpPr>
            <a:spLocks noGrp="1"/>
          </p:cNvSpPr>
          <p:nvPr>
            <p:ph type="body" sz="quarter" idx="18"/>
          </p:nvPr>
        </p:nvSpPr>
        <p:spPr/>
        <p:txBody>
          <a:bodyPr/>
          <a:lstStyle/>
          <a:p>
            <a:r>
              <a:rPr lang="en-US" dirty="0">
                <a:latin typeface="+mj-lt"/>
              </a:rPr>
              <a:t>Topic – What are the qualities of an effective infographic?</a:t>
            </a:r>
          </a:p>
        </p:txBody>
      </p:sp>
      <p:grpSp>
        <p:nvGrpSpPr>
          <p:cNvPr id="35" name="Group 34" descr="My thoughts">
            <a:extLst>
              <a:ext uri="{FF2B5EF4-FFF2-40B4-BE49-F238E27FC236}">
                <a16:creationId xmlns:a16="http://schemas.microsoft.com/office/drawing/2014/main" id="{94EA4FE1-ACE2-9D54-55B3-C4BCBE87001D}"/>
              </a:ext>
            </a:extLst>
          </p:cNvPr>
          <p:cNvGrpSpPr/>
          <p:nvPr/>
        </p:nvGrpSpPr>
        <p:grpSpPr>
          <a:xfrm>
            <a:off x="361067" y="1369454"/>
            <a:ext cx="3666000" cy="4949325"/>
            <a:chOff x="361067" y="1369454"/>
            <a:chExt cx="3666000" cy="4949325"/>
          </a:xfrm>
          <a:effectLst>
            <a:outerShdw blurRad="50800" dist="38100" dir="2700000" algn="tl" rotWithShape="0">
              <a:prstClr val="black">
                <a:alpha val="40000"/>
              </a:prstClr>
            </a:outerShdw>
          </a:effectLst>
        </p:grpSpPr>
        <p:sp>
          <p:nvSpPr>
            <p:cNvPr id="12" name="Google Shape;247;p32">
              <a:extLst>
                <a:ext uri="{FF2B5EF4-FFF2-40B4-BE49-F238E27FC236}">
                  <a16:creationId xmlns:a16="http://schemas.microsoft.com/office/drawing/2014/main" id="{5ACF69E3-8175-EBB2-97B9-01037A85D178}"/>
                </a:ext>
              </a:extLst>
            </p:cNvPr>
            <p:cNvSpPr/>
            <p:nvPr/>
          </p:nvSpPr>
          <p:spPr>
            <a:xfrm>
              <a:off x="361067" y="1369454"/>
              <a:ext cx="3666000" cy="4949325"/>
            </a:xfrm>
            <a:prstGeom prst="rect">
              <a:avLst/>
            </a:prstGeom>
            <a:solidFill>
              <a:srgbClr val="B4A7D6"/>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2000" dirty="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dirty="0">
                <a:latin typeface="+mj-lt"/>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2000" dirty="0">
                <a:latin typeface="+mj-lt"/>
                <a:ea typeface="Covered By Your Grace"/>
                <a:cs typeface="Covered By Your Grace"/>
                <a:sym typeface="Covered By Your Grace"/>
              </a:endParaRPr>
            </a:p>
          </p:txBody>
        </p:sp>
        <p:sp>
          <p:nvSpPr>
            <p:cNvPr id="19" name="Google Shape;274;p34">
              <a:extLst>
                <a:ext uri="{FF2B5EF4-FFF2-40B4-BE49-F238E27FC236}">
                  <a16:creationId xmlns:a16="http://schemas.microsoft.com/office/drawing/2014/main" id="{9E9F59E7-7114-7EA2-585A-2FE3E02B285C}"/>
                </a:ext>
              </a:extLst>
            </p:cNvPr>
            <p:cNvSpPr txBox="1">
              <a:spLocks/>
            </p:cNvSpPr>
            <p:nvPr/>
          </p:nvSpPr>
          <p:spPr>
            <a:xfrm>
              <a:off x="663367" y="1513952"/>
              <a:ext cx="3061400" cy="451671"/>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My thoughts</a:t>
              </a:r>
            </a:p>
          </p:txBody>
        </p:sp>
      </p:grpSp>
      <p:sp>
        <p:nvSpPr>
          <p:cNvPr id="22" name="Google Shape;277;p34">
            <a:extLst>
              <a:ext uri="{FF2B5EF4-FFF2-40B4-BE49-F238E27FC236}">
                <a16:creationId xmlns:a16="http://schemas.microsoft.com/office/drawing/2014/main" id="{64D55AB8-F731-F7BF-0CF6-8DDFCCB01BDF}"/>
              </a:ext>
            </a:extLst>
          </p:cNvPr>
          <p:cNvSpPr txBox="1"/>
          <p:nvPr/>
        </p:nvSpPr>
        <p:spPr>
          <a:xfrm>
            <a:off x="360000" y="23600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dirty="0">
                <a:solidFill>
                  <a:schemeClr val="dk1"/>
                </a:solidFill>
                <a:ea typeface="Montserrat"/>
                <a:cs typeface="Montserrat"/>
                <a:sym typeface="Montserrat"/>
              </a:rPr>
              <a:t>Click to add text</a:t>
            </a:r>
            <a:endParaRPr sz="1600" dirty="0">
              <a:solidFill>
                <a:schemeClr val="dk1"/>
              </a:solidFill>
              <a:ea typeface="Montserrat"/>
              <a:cs typeface="Montserrat"/>
              <a:sym typeface="Montserrat"/>
            </a:endParaRPr>
          </a:p>
        </p:txBody>
      </p:sp>
      <p:grpSp>
        <p:nvGrpSpPr>
          <p:cNvPr id="33" name="Group 32" descr="My partner's thoughts">
            <a:extLst>
              <a:ext uri="{FF2B5EF4-FFF2-40B4-BE49-F238E27FC236}">
                <a16:creationId xmlns:a16="http://schemas.microsoft.com/office/drawing/2014/main" id="{ED962E66-9334-0A6B-6815-050017676475}"/>
              </a:ext>
            </a:extLst>
          </p:cNvPr>
          <p:cNvGrpSpPr/>
          <p:nvPr/>
        </p:nvGrpSpPr>
        <p:grpSpPr>
          <a:xfrm>
            <a:off x="4268067" y="1369454"/>
            <a:ext cx="3666000" cy="4949325"/>
            <a:chOff x="4268067" y="1369454"/>
            <a:chExt cx="3666000" cy="4949325"/>
          </a:xfrm>
          <a:effectLst>
            <a:outerShdw blurRad="50800" dist="38100" dir="2700000" algn="tl" rotWithShape="0">
              <a:prstClr val="black">
                <a:alpha val="40000"/>
              </a:prstClr>
            </a:outerShdw>
          </a:effectLst>
        </p:grpSpPr>
        <p:sp>
          <p:nvSpPr>
            <p:cNvPr id="13" name="Google Shape;252;p32">
              <a:extLst>
                <a:ext uri="{FF2B5EF4-FFF2-40B4-BE49-F238E27FC236}">
                  <a16:creationId xmlns:a16="http://schemas.microsoft.com/office/drawing/2014/main" id="{39572391-E58D-7937-B51D-8246BB0B27E6}"/>
                </a:ext>
              </a:extLst>
            </p:cNvPr>
            <p:cNvSpPr/>
            <p:nvPr/>
          </p:nvSpPr>
          <p:spPr>
            <a:xfrm>
              <a:off x="4268067" y="1369454"/>
              <a:ext cx="3666000" cy="4949325"/>
            </a:xfrm>
            <a:prstGeom prst="rect">
              <a:avLst/>
            </a:prstGeom>
            <a:solidFill>
              <a:srgbClr val="F9CB9C"/>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200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2000">
                <a:latin typeface="+mj-lt"/>
                <a:ea typeface="Covered By Your Grace"/>
                <a:cs typeface="Covered By Your Grace"/>
                <a:sym typeface="Covered By Your Grace"/>
              </a:endParaRPr>
            </a:p>
          </p:txBody>
        </p:sp>
        <p:sp>
          <p:nvSpPr>
            <p:cNvPr id="20" name="Google Shape;275;p34">
              <a:extLst>
                <a:ext uri="{FF2B5EF4-FFF2-40B4-BE49-F238E27FC236}">
                  <a16:creationId xmlns:a16="http://schemas.microsoft.com/office/drawing/2014/main" id="{9DC916B3-FAB0-53B3-9D41-B48BF96E0EF6}"/>
                </a:ext>
              </a:extLst>
            </p:cNvPr>
            <p:cNvSpPr txBox="1">
              <a:spLocks/>
            </p:cNvSpPr>
            <p:nvPr/>
          </p:nvSpPr>
          <p:spPr>
            <a:xfrm>
              <a:off x="4441717" y="1524476"/>
              <a:ext cx="3318700" cy="430623"/>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My partner’s thoughts</a:t>
              </a:r>
            </a:p>
          </p:txBody>
        </p:sp>
      </p:grpSp>
      <p:sp>
        <p:nvSpPr>
          <p:cNvPr id="23" name="Google Shape;278;p34">
            <a:extLst>
              <a:ext uri="{FF2B5EF4-FFF2-40B4-BE49-F238E27FC236}">
                <a16:creationId xmlns:a16="http://schemas.microsoft.com/office/drawing/2014/main" id="{EC5EB433-E0DA-CC70-41A5-C1609991A063}"/>
              </a:ext>
            </a:extLst>
          </p:cNvPr>
          <p:cNvSpPr txBox="1"/>
          <p:nvPr/>
        </p:nvSpPr>
        <p:spPr>
          <a:xfrm>
            <a:off x="4289001" y="23597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a:solidFill>
                  <a:schemeClr val="dk1"/>
                </a:solidFill>
                <a:ea typeface="Montserrat"/>
                <a:cs typeface="Montserrat"/>
                <a:sym typeface="Montserrat"/>
              </a:rPr>
              <a:t>Click to add text</a:t>
            </a:r>
            <a:endParaRPr lang="en-US" sz="1600" dirty="0">
              <a:solidFill>
                <a:schemeClr val="dk1"/>
              </a:solidFill>
              <a:ea typeface="Montserrat"/>
              <a:cs typeface="Montserrat"/>
              <a:sym typeface="Montserrat"/>
            </a:endParaRPr>
          </a:p>
        </p:txBody>
      </p:sp>
      <p:grpSp>
        <p:nvGrpSpPr>
          <p:cNvPr id="34" name="Group 33" descr="What we will share">
            <a:extLst>
              <a:ext uri="{FF2B5EF4-FFF2-40B4-BE49-F238E27FC236}">
                <a16:creationId xmlns:a16="http://schemas.microsoft.com/office/drawing/2014/main" id="{8FD9B211-5841-71B9-BECE-A0930EB169A8}"/>
              </a:ext>
            </a:extLst>
          </p:cNvPr>
          <p:cNvGrpSpPr/>
          <p:nvPr/>
        </p:nvGrpSpPr>
        <p:grpSpPr>
          <a:xfrm>
            <a:off x="8178000" y="1369454"/>
            <a:ext cx="3666000" cy="4949325"/>
            <a:chOff x="8178000" y="1369454"/>
            <a:chExt cx="3666000" cy="4949325"/>
          </a:xfrm>
          <a:effectLst>
            <a:outerShdw blurRad="50800" dist="38100" dir="2700000" algn="tl" rotWithShape="0">
              <a:prstClr val="black">
                <a:alpha val="40000"/>
              </a:prstClr>
            </a:outerShdw>
          </a:effectLst>
        </p:grpSpPr>
        <p:sp>
          <p:nvSpPr>
            <p:cNvPr id="14" name="Google Shape;253;p32">
              <a:extLst>
                <a:ext uri="{FF2B5EF4-FFF2-40B4-BE49-F238E27FC236}">
                  <a16:creationId xmlns:a16="http://schemas.microsoft.com/office/drawing/2014/main" id="{8BFAEDB2-A64C-9AB8-1CE8-BFF5DF183FC5}"/>
                </a:ext>
              </a:extLst>
            </p:cNvPr>
            <p:cNvSpPr/>
            <p:nvPr/>
          </p:nvSpPr>
          <p:spPr>
            <a:xfrm>
              <a:off x="8178000" y="1369454"/>
              <a:ext cx="3666000" cy="4949325"/>
            </a:xfrm>
            <a:prstGeom prst="rect">
              <a:avLst/>
            </a:prstGeom>
            <a:solidFill>
              <a:srgbClr val="B6D7A8"/>
            </a:solidFill>
            <a:ln>
              <a:noFill/>
            </a:ln>
            <a:effectLst/>
          </p:spPr>
          <p:txBody>
            <a:bodyPr spcFirstLastPara="1" wrap="square" lIns="327600" tIns="163767" rIns="327600" bIns="163767" anchor="ctr" anchorCtr="0">
              <a:noAutofit/>
            </a:bodyPr>
            <a:lstStyle/>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a:p>
              <a:pPr marL="609585" marR="0" lvl="0" indent="0" algn="ctr" rtl="0">
                <a:lnSpc>
                  <a:spcPct val="100000"/>
                </a:lnSpc>
                <a:spcBef>
                  <a:spcPts val="0"/>
                </a:spcBef>
                <a:spcAft>
                  <a:spcPts val="0"/>
                </a:spcAft>
                <a:buNone/>
              </a:pPr>
              <a:endParaRPr sz="2000">
                <a:latin typeface="+mj-lt"/>
                <a:ea typeface="Covered By Your Grace"/>
                <a:cs typeface="Covered By Your Grace"/>
                <a:sym typeface="Covered By Your Grace"/>
              </a:endParaRPr>
            </a:p>
          </p:txBody>
        </p:sp>
        <p:sp>
          <p:nvSpPr>
            <p:cNvPr id="21" name="Google Shape;276;p34">
              <a:extLst>
                <a:ext uri="{FF2B5EF4-FFF2-40B4-BE49-F238E27FC236}">
                  <a16:creationId xmlns:a16="http://schemas.microsoft.com/office/drawing/2014/main" id="{5AB74942-008A-170B-3F5E-51BAFE44A871}"/>
                </a:ext>
              </a:extLst>
            </p:cNvPr>
            <p:cNvSpPr txBox="1">
              <a:spLocks/>
            </p:cNvSpPr>
            <p:nvPr/>
          </p:nvSpPr>
          <p:spPr>
            <a:xfrm>
              <a:off x="8325696" y="1524476"/>
              <a:ext cx="3370608" cy="430623"/>
            </a:xfrm>
            <a:prstGeom prst="rect">
              <a:avLst/>
            </a:prstGeom>
          </p:spPr>
          <p:txBody>
            <a:bodyPr spcFirstLastPara="1" vert="horz" wrap="square" lIns="121900" tIns="121900" rIns="121900" bIns="121900" rtlCol="0" anchor="t" anchorCtr="0">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dirty="0">
                  <a:latin typeface="+mj-lt"/>
                  <a:ea typeface="Montserrat"/>
                  <a:cs typeface="Montserrat"/>
                  <a:sym typeface="Montserrat"/>
                </a:rPr>
                <a:t>What we will share</a:t>
              </a:r>
            </a:p>
          </p:txBody>
        </p:sp>
      </p:grpSp>
      <p:sp>
        <p:nvSpPr>
          <p:cNvPr id="24" name="Google Shape;279;p34">
            <a:extLst>
              <a:ext uri="{FF2B5EF4-FFF2-40B4-BE49-F238E27FC236}">
                <a16:creationId xmlns:a16="http://schemas.microsoft.com/office/drawing/2014/main" id="{E6E269AB-74DD-6C59-32E2-E3A90918AD63}"/>
              </a:ext>
            </a:extLst>
          </p:cNvPr>
          <p:cNvSpPr txBox="1"/>
          <p:nvPr/>
        </p:nvSpPr>
        <p:spPr>
          <a:xfrm>
            <a:off x="8176000" y="2359754"/>
            <a:ext cx="3646000" cy="4098400"/>
          </a:xfrm>
          <a:prstGeom prst="rect">
            <a:avLst/>
          </a:prstGeom>
          <a:noFill/>
          <a:ln>
            <a:noFill/>
          </a:ln>
        </p:spPr>
        <p:txBody>
          <a:bodyPr spcFirstLastPara="1" wrap="square" lIns="121900" tIns="121900" rIns="121900" bIns="121900" anchor="t" anchorCtr="0">
            <a:noAutofit/>
          </a:bodyPr>
          <a:lstStyle/>
          <a:p>
            <a:pPr marL="203195">
              <a:lnSpc>
                <a:spcPct val="150000"/>
              </a:lnSpc>
              <a:spcAft>
                <a:spcPts val="1200"/>
              </a:spcAft>
              <a:buClr>
                <a:schemeClr val="dk1"/>
              </a:buClr>
              <a:buSzPts val="1200"/>
            </a:pPr>
            <a:r>
              <a:rPr lang="en-US" sz="1600">
                <a:solidFill>
                  <a:schemeClr val="dk1"/>
                </a:solidFill>
                <a:ea typeface="Montserrat"/>
                <a:cs typeface="Montserrat"/>
                <a:sym typeface="Montserrat"/>
              </a:rPr>
              <a:t>Click to add text</a:t>
            </a:r>
            <a:endParaRPr lang="en-US" sz="1600" dirty="0">
              <a:solidFill>
                <a:schemeClr val="dk1"/>
              </a:solidFill>
              <a:ea typeface="Montserrat"/>
              <a:cs typeface="Montserrat"/>
              <a:sym typeface="Montserrat"/>
            </a:endParaRPr>
          </a:p>
        </p:txBody>
      </p:sp>
      <p:sp>
        <p:nvSpPr>
          <p:cNvPr id="25" name="Slide Number Placeholder 24">
            <a:extLst>
              <a:ext uri="{FF2B5EF4-FFF2-40B4-BE49-F238E27FC236}">
                <a16:creationId xmlns:a16="http://schemas.microsoft.com/office/drawing/2014/main" id="{2D7C0171-AC7A-9CE3-3C5E-17723788DD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159843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5DB18E-7784-B86C-0A1A-3DF47D22385B}"/>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Canva Design School – Color Theory</a:t>
            </a:r>
          </a:p>
        </p:txBody>
      </p:sp>
      <p:pic>
        <p:nvPicPr>
          <p:cNvPr id="3" name="Online Media 2" title="What's Color Theory | Graphic Design Basic">
            <a:hlinkClick r:id="" action="ppaction://media"/>
            <a:extLst>
              <a:ext uri="{FF2B5EF4-FFF2-40B4-BE49-F238E27FC236}">
                <a16:creationId xmlns:a16="http://schemas.microsoft.com/office/drawing/2014/main" id="{6455D06A-38F5-1B7F-B332-E04CA1D62B6D}"/>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54CD2A5E-C81E-2DCD-AFD9-71707D26CA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35</a:t>
            </a:fld>
            <a:endParaRPr lang="en-AU" dirty="0">
              <a:solidFill>
                <a:schemeClr val="bg1"/>
              </a:solidFill>
            </a:endParaRPr>
          </a:p>
        </p:txBody>
      </p:sp>
    </p:spTree>
    <p:extLst>
      <p:ext uri="{BB962C8B-B14F-4D97-AF65-F5344CB8AC3E}">
        <p14:creationId xmlns:p14="http://schemas.microsoft.com/office/powerpoint/2010/main" val="30310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BAB80-5F7B-2E7E-BEE5-DE44626CE14E}"/>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Canva Design School – How to use Color Theory</a:t>
            </a:r>
          </a:p>
        </p:txBody>
      </p:sp>
      <p:pic>
        <p:nvPicPr>
          <p:cNvPr id="4" name="Online Media 3" title="How to use Color Theory | Graphic Design Basic">
            <a:hlinkClick r:id="" action="ppaction://media"/>
            <a:extLst>
              <a:ext uri="{FF2B5EF4-FFF2-40B4-BE49-F238E27FC236}">
                <a16:creationId xmlns:a16="http://schemas.microsoft.com/office/drawing/2014/main" id="{7C67BE15-01EB-F380-9005-2D42CD972733}"/>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54CD2A5E-C81E-2DCD-AFD9-71707D26CA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36</a:t>
            </a:fld>
            <a:endParaRPr lang="en-AU" dirty="0">
              <a:solidFill>
                <a:schemeClr val="bg1"/>
              </a:solidFill>
            </a:endParaRPr>
          </a:p>
        </p:txBody>
      </p:sp>
    </p:spTree>
    <p:extLst>
      <p:ext uri="{BB962C8B-B14F-4D97-AF65-F5344CB8AC3E}">
        <p14:creationId xmlns:p14="http://schemas.microsoft.com/office/powerpoint/2010/main" val="374339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45A1C0-37E0-2912-9C53-5180D4D2BDFF}"/>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Canva Design School – The Principles of Design</a:t>
            </a:r>
          </a:p>
        </p:txBody>
      </p:sp>
      <p:pic>
        <p:nvPicPr>
          <p:cNvPr id="3" name="Online Media 2" title="Understanding the Principles of Design | Graphic Design Basic">
            <a:hlinkClick r:id="" action="ppaction://media"/>
            <a:extLst>
              <a:ext uri="{FF2B5EF4-FFF2-40B4-BE49-F238E27FC236}">
                <a16:creationId xmlns:a16="http://schemas.microsoft.com/office/drawing/2014/main" id="{57E22197-10E3-00C0-31CB-F00D1F567B2C}"/>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54CD2A5E-C81E-2DCD-AFD9-71707D26CA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37</a:t>
            </a:fld>
            <a:endParaRPr lang="en-AU" dirty="0">
              <a:solidFill>
                <a:schemeClr val="bg1"/>
              </a:solidFill>
            </a:endParaRPr>
          </a:p>
        </p:txBody>
      </p:sp>
    </p:spTree>
    <p:extLst>
      <p:ext uri="{BB962C8B-B14F-4D97-AF65-F5344CB8AC3E}">
        <p14:creationId xmlns:p14="http://schemas.microsoft.com/office/powerpoint/2010/main" val="174603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F5F2A-539D-8487-B8CD-1D4C46DF1468}"/>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Canva Design School – How to use Principles of Design</a:t>
            </a:r>
          </a:p>
        </p:txBody>
      </p:sp>
      <p:pic>
        <p:nvPicPr>
          <p:cNvPr id="4" name="Online Media 3" title="How to use Principles of Design | Graphic Design Basic">
            <a:hlinkClick r:id="" action="ppaction://media"/>
            <a:extLst>
              <a:ext uri="{FF2B5EF4-FFF2-40B4-BE49-F238E27FC236}">
                <a16:creationId xmlns:a16="http://schemas.microsoft.com/office/drawing/2014/main" id="{76675D7A-2D8C-66D0-C3A9-F76922B219F5}"/>
              </a:ext>
            </a:extLst>
          </p:cNvPr>
          <p:cNvPicPr>
            <a:picLocks noRot="1" noChangeAspect="1"/>
          </p:cNvPicPr>
          <p:nvPr>
            <a:videoFile r:link="rId1"/>
          </p:nvPr>
        </p:nvPicPr>
        <p:blipFill>
          <a:blip r:embed="rId3"/>
          <a:stretch>
            <a:fillRect/>
          </a:stretch>
        </p:blipFill>
        <p:spPr>
          <a:xfrm>
            <a:off x="-114300" y="0"/>
            <a:ext cx="12306300" cy="6953060"/>
          </a:xfrm>
          <a:prstGeom prst="rect">
            <a:avLst/>
          </a:prstGeom>
        </p:spPr>
      </p:pic>
      <p:sp>
        <p:nvSpPr>
          <p:cNvPr id="2" name="Slide Number Placeholder 1">
            <a:extLst>
              <a:ext uri="{FF2B5EF4-FFF2-40B4-BE49-F238E27FC236}">
                <a16:creationId xmlns:a16="http://schemas.microsoft.com/office/drawing/2014/main" id="{54CD2A5E-C81E-2DCD-AFD9-71707D26CA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dirty="0"/>
          </a:p>
        </p:txBody>
      </p:sp>
    </p:spTree>
    <p:extLst>
      <p:ext uri="{BB962C8B-B14F-4D97-AF65-F5344CB8AC3E}">
        <p14:creationId xmlns:p14="http://schemas.microsoft.com/office/powerpoint/2010/main" val="94738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3A451-8B32-8A2A-BD3A-F5D6F9C40F4B}"/>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How to use Canva</a:t>
            </a:r>
          </a:p>
        </p:txBody>
      </p:sp>
      <p:pic>
        <p:nvPicPr>
          <p:cNvPr id="6" name="Online Media 5" title="Canva for Beginners: Opening Canva (1/10)">
            <a:hlinkClick r:id="" action="ppaction://media"/>
            <a:extLst>
              <a:ext uri="{FF2B5EF4-FFF2-40B4-BE49-F238E27FC236}">
                <a16:creationId xmlns:a16="http://schemas.microsoft.com/office/drawing/2014/main" id="{F68CCE60-6CDA-557B-8900-86FADE1B79A0}"/>
              </a:ext>
            </a:extLst>
          </p:cNvPr>
          <p:cNvPicPr>
            <a:picLocks noRot="1" noChangeAspect="1"/>
          </p:cNvPicPr>
          <p:nvPr>
            <a:videoFile r:link="rId1"/>
          </p:nvPr>
        </p:nvPicPr>
        <p:blipFill>
          <a:blip r:embed="rId3"/>
          <a:stretch>
            <a:fillRect/>
          </a:stretch>
        </p:blipFill>
        <p:spPr>
          <a:xfrm>
            <a:off x="0" y="0"/>
            <a:ext cx="12192000" cy="6888481"/>
          </a:xfrm>
          <a:prstGeom prst="rect">
            <a:avLst/>
          </a:prstGeom>
        </p:spPr>
      </p:pic>
      <p:sp>
        <p:nvSpPr>
          <p:cNvPr id="2" name="Slide Number Placeholder 1">
            <a:extLst>
              <a:ext uri="{FF2B5EF4-FFF2-40B4-BE49-F238E27FC236}">
                <a16:creationId xmlns:a16="http://schemas.microsoft.com/office/drawing/2014/main" id="{54CD2A5E-C81E-2DCD-AFD9-71707D26CA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99728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 1 – Digital platforms</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DB8B6D-20DB-7128-1650-4FA8A8A89E4F}"/>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How to use templates</a:t>
            </a:r>
          </a:p>
        </p:txBody>
      </p:sp>
      <p:pic>
        <p:nvPicPr>
          <p:cNvPr id="6" name="Online Media 5" title="Canva for Beginners: Using Templates (2/10)">
            <a:hlinkClick r:id="" action="ppaction://media"/>
            <a:extLst>
              <a:ext uri="{FF2B5EF4-FFF2-40B4-BE49-F238E27FC236}">
                <a16:creationId xmlns:a16="http://schemas.microsoft.com/office/drawing/2014/main" id="{593430EA-7270-3560-3C09-A840975A039B}"/>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
        <p:nvSpPr>
          <p:cNvPr id="2" name="Slide Number Placeholder 1">
            <a:extLst>
              <a:ext uri="{FF2B5EF4-FFF2-40B4-BE49-F238E27FC236}">
                <a16:creationId xmlns:a16="http://schemas.microsoft.com/office/drawing/2014/main" id="{5F40C5A4-68FD-62EB-273E-484231391B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40</a:t>
            </a:fld>
            <a:endParaRPr lang="en-AU">
              <a:solidFill>
                <a:schemeClr val="bg1"/>
              </a:solidFill>
            </a:endParaRPr>
          </a:p>
        </p:txBody>
      </p:sp>
    </p:spTree>
    <p:extLst>
      <p:ext uri="{BB962C8B-B14F-4D97-AF65-F5344CB8AC3E}">
        <p14:creationId xmlns:p14="http://schemas.microsoft.com/office/powerpoint/2010/main" val="89801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C232C-2271-326C-5A42-4B468A119C9E}"/>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How to use search</a:t>
            </a:r>
          </a:p>
        </p:txBody>
      </p:sp>
      <p:pic>
        <p:nvPicPr>
          <p:cNvPr id="6" name="Online Media 5" title="Canva for Beginners: Using Search (3/10)">
            <a:hlinkClick r:id="" action="ppaction://media"/>
            <a:extLst>
              <a:ext uri="{FF2B5EF4-FFF2-40B4-BE49-F238E27FC236}">
                <a16:creationId xmlns:a16="http://schemas.microsoft.com/office/drawing/2014/main" id="{9C669A69-3FB5-FC16-24B5-2AC48FB8E2D1}"/>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D8313AA4-6BFF-33CB-3D4B-69C4EDAA93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7718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F0045-731F-E119-C7F5-DF0E49D1659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5930FD8-2971-34BF-4D29-C737285DE516}"/>
              </a:ext>
            </a:extLst>
          </p:cNvPr>
          <p:cNvSpPr>
            <a:spLocks noGrp="1"/>
          </p:cNvSpPr>
          <p:nvPr>
            <p:ph type="ctrTitle"/>
          </p:nvPr>
        </p:nvSpPr>
        <p:spPr/>
        <p:txBody>
          <a:bodyPr/>
          <a:lstStyle/>
          <a:p>
            <a:r>
              <a:rPr lang="en-AU" dirty="0">
                <a:latin typeface="+mj-lt"/>
              </a:rPr>
              <a:t>Week 4 – Infographic design continued</a:t>
            </a:r>
          </a:p>
        </p:txBody>
      </p:sp>
    </p:spTree>
    <p:extLst>
      <p:ext uri="{BB962C8B-B14F-4D97-AF65-F5344CB8AC3E}">
        <p14:creationId xmlns:p14="http://schemas.microsoft.com/office/powerpoint/2010/main" val="73945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96894-CAF8-84A3-3C94-1F5954E497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B2A794-AE8F-631F-3C75-0744ECD21A53}"/>
              </a:ext>
            </a:extLst>
          </p:cNvPr>
          <p:cNvSpPr>
            <a:spLocks noGrp="1"/>
          </p:cNvSpPr>
          <p:nvPr>
            <p:ph type="title"/>
          </p:nvPr>
        </p:nvSpPr>
        <p:spPr/>
        <p:txBody>
          <a:bodyPr/>
          <a:lstStyle/>
          <a:p>
            <a:r>
              <a:rPr lang="en-AU" dirty="0">
                <a:latin typeface="+mj-lt"/>
              </a:rPr>
              <a:t>Learning intentions and success criteria (4)</a:t>
            </a:r>
          </a:p>
        </p:txBody>
      </p:sp>
      <p:sp>
        <p:nvSpPr>
          <p:cNvPr id="3" name="TextBox 2">
            <a:extLst>
              <a:ext uri="{FF2B5EF4-FFF2-40B4-BE49-F238E27FC236}">
                <a16:creationId xmlns:a16="http://schemas.microsoft.com/office/drawing/2014/main" id="{F3144D10-6BA4-C63C-E3F4-3C6C70409FA5}"/>
              </a:ext>
            </a:extLst>
          </p:cNvPr>
          <p:cNvSpPr txBox="1"/>
          <p:nvPr/>
        </p:nvSpPr>
        <p:spPr>
          <a:xfrm>
            <a:off x="370416" y="1894417"/>
            <a:ext cx="11303000" cy="42518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2000" b="1" dirty="0">
                <a:solidFill>
                  <a:schemeClr val="accent1"/>
                </a:solidFill>
                <a:latin typeface="+mj-lt"/>
                <a:cs typeface="Arial" panose="020B0604020202020204" pitchFamily="34" charset="0"/>
              </a:rPr>
              <a:t>We are learning how to use digital tools safely and effectively to design a clear, purposeful infographic that communicates our research. </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Bef>
                <a:spcPts val="1200"/>
              </a:spcBef>
              <a:spcAft>
                <a:spcPts val="1200"/>
              </a:spcAft>
              <a:buFont typeface="Arial" panose="020B0604020202020204" pitchFamily="34" charset="0"/>
              <a:buChar char="•"/>
            </a:pPr>
            <a:r>
              <a:rPr lang="en-AU" sz="2000" dirty="0"/>
              <a:t>use digital design software to create an infographic layout</a:t>
            </a:r>
          </a:p>
          <a:p>
            <a:pPr marL="342900" lvl="0" indent="-342900">
              <a:lnSpc>
                <a:spcPct val="150000"/>
              </a:lnSpc>
              <a:spcBef>
                <a:spcPts val="1200"/>
              </a:spcBef>
              <a:spcAft>
                <a:spcPts val="1200"/>
              </a:spcAft>
              <a:buFont typeface="Arial" panose="020B0604020202020204" pitchFamily="34" charset="0"/>
              <a:buChar char="•"/>
            </a:pPr>
            <a:r>
              <a:rPr lang="en-AU" sz="2000" dirty="0">
                <a:ea typeface="Calibri" panose="020F0502020204030204" pitchFamily="34" charset="0"/>
              </a:rPr>
              <a:t>apply safe and ethical digital design practices</a:t>
            </a:r>
          </a:p>
          <a:p>
            <a:pPr marL="342900" lvl="0" indent="-342900">
              <a:lnSpc>
                <a:spcPct val="150000"/>
              </a:lnSpc>
              <a:spcBef>
                <a:spcPts val="1200"/>
              </a:spcBef>
              <a:spcAft>
                <a:spcPts val="1200"/>
              </a:spcAft>
              <a:buFont typeface="Arial" panose="020B0604020202020204" pitchFamily="34" charset="0"/>
              <a:buChar char="•"/>
            </a:pPr>
            <a:r>
              <a:rPr lang="en-AU" sz="2000" dirty="0">
                <a:ea typeface="Calibri" panose="020F0502020204030204" pitchFamily="34" charset="0"/>
              </a:rPr>
              <a:t>follow their plan to begin producing an effective infographic.</a:t>
            </a:r>
          </a:p>
        </p:txBody>
      </p:sp>
      <p:sp>
        <p:nvSpPr>
          <p:cNvPr id="2" name="Slide Number Placeholder 1">
            <a:extLst>
              <a:ext uri="{FF2B5EF4-FFF2-40B4-BE49-F238E27FC236}">
                <a16:creationId xmlns:a16="http://schemas.microsoft.com/office/drawing/2014/main" id="{B11DA9AF-9E3D-F1FC-4D0C-D507A14BDD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3379474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1168-8E41-F822-41B0-7AB422434F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660888-B653-7E99-BCA6-897D3AC33AF3}"/>
              </a:ext>
            </a:extLst>
          </p:cNvPr>
          <p:cNvSpPr>
            <a:spLocks noGrp="1"/>
          </p:cNvSpPr>
          <p:nvPr>
            <p:ph type="title"/>
          </p:nvPr>
        </p:nvSpPr>
        <p:spPr/>
        <p:txBody>
          <a:bodyPr/>
          <a:lstStyle/>
          <a:p>
            <a:r>
              <a:rPr lang="en-AU">
                <a:latin typeface="+mj-lt"/>
              </a:rPr>
              <a:t>Safe and ethical use of digital tools</a:t>
            </a:r>
          </a:p>
        </p:txBody>
      </p:sp>
      <p:sp>
        <p:nvSpPr>
          <p:cNvPr id="13" name="Text Placeholder 12">
            <a:extLst>
              <a:ext uri="{FF2B5EF4-FFF2-40B4-BE49-F238E27FC236}">
                <a16:creationId xmlns:a16="http://schemas.microsoft.com/office/drawing/2014/main" id="{32187856-E12A-7EEF-4996-3B92424150DB}"/>
              </a:ext>
            </a:extLst>
          </p:cNvPr>
          <p:cNvSpPr>
            <a:spLocks noGrp="1"/>
          </p:cNvSpPr>
          <p:nvPr>
            <p:ph type="body" sz="quarter" idx="18"/>
          </p:nvPr>
        </p:nvSpPr>
        <p:spPr>
          <a:xfrm>
            <a:off x="360000" y="982520"/>
            <a:ext cx="11483998" cy="356423"/>
          </a:xfrm>
        </p:spPr>
        <p:txBody>
          <a:bodyPr/>
          <a:lstStyle/>
          <a:p>
            <a:r>
              <a:rPr lang="en-AU">
                <a:latin typeface="+mj-lt"/>
              </a:rPr>
              <a:t>Tips to remember</a:t>
            </a:r>
          </a:p>
        </p:txBody>
      </p:sp>
      <p:sp>
        <p:nvSpPr>
          <p:cNvPr id="12" name="Text Placeholder 11">
            <a:extLst>
              <a:ext uri="{FF2B5EF4-FFF2-40B4-BE49-F238E27FC236}">
                <a16:creationId xmlns:a16="http://schemas.microsoft.com/office/drawing/2014/main" id="{2D95353D-994A-A366-8B8A-CEF1E7692AC5}"/>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latin typeface="+mn-lt"/>
              </a:rPr>
              <a:t>sourcing icons and images with appropriate permissions for example using Creative Commons</a:t>
            </a:r>
          </a:p>
          <a:p>
            <a:pPr marL="342900" lvl="0" indent="-342900">
              <a:buFont typeface="Arial" panose="020B0604020202020204" pitchFamily="34" charset="0"/>
              <a:buChar char="•"/>
            </a:pPr>
            <a:r>
              <a:rPr lang="en-AU" dirty="0">
                <a:latin typeface="+mn-lt"/>
              </a:rPr>
              <a:t>storing and backing up files responsibly for example using OneDrive, Google Drive or a suitable alternative</a:t>
            </a:r>
          </a:p>
          <a:p>
            <a:pPr marL="342900" lvl="0" indent="-342900">
              <a:buFont typeface="Arial" panose="020B0604020202020204" pitchFamily="34" charset="0"/>
              <a:buChar char="•"/>
            </a:pPr>
            <a:r>
              <a:rPr lang="en-AU" dirty="0">
                <a:latin typeface="+mn-lt"/>
              </a:rPr>
              <a:t>saving or exporting work in appropriate file types and versions</a:t>
            </a:r>
          </a:p>
          <a:p>
            <a:pPr marL="342900" lvl="0" indent="-342900">
              <a:buFont typeface="Arial" panose="020B0604020202020204" pitchFamily="34" charset="0"/>
              <a:buChar char="•"/>
            </a:pPr>
            <a:r>
              <a:rPr lang="en-AU" dirty="0">
                <a:latin typeface="+mn-lt"/>
              </a:rPr>
              <a:t>checking accessibility for example contrast and readability</a:t>
            </a:r>
          </a:p>
        </p:txBody>
      </p:sp>
      <p:sp>
        <p:nvSpPr>
          <p:cNvPr id="3" name="Slide Number Placeholder 2">
            <a:extLst>
              <a:ext uri="{FF2B5EF4-FFF2-40B4-BE49-F238E27FC236}">
                <a16:creationId xmlns:a16="http://schemas.microsoft.com/office/drawing/2014/main" id="{A3EEE000-492C-918C-48E3-4719AFDAC5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373606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4D275-AD0B-92DB-17E0-080E4C0D89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158878-EA0F-1041-1C4E-6BDFD3F2AA14}"/>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How to edit photos</a:t>
            </a:r>
          </a:p>
        </p:txBody>
      </p:sp>
      <p:pic>
        <p:nvPicPr>
          <p:cNvPr id="3" name="Online Media 2" title="How to upload and edit photos in Canva (4/10)">
            <a:hlinkClick r:id="" action="ppaction://media"/>
            <a:extLst>
              <a:ext uri="{FF2B5EF4-FFF2-40B4-BE49-F238E27FC236}">
                <a16:creationId xmlns:a16="http://schemas.microsoft.com/office/drawing/2014/main" id="{52F078B6-C889-7D56-B041-D1C5D47FF54E}"/>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F796BED4-0E0F-7643-21FD-3635D76A09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29058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812CE-3340-C29E-703E-9E7C2FDF84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42FBCE-7F8F-FDDB-C4DC-77D67ED57B89}"/>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How to use elements</a:t>
            </a:r>
          </a:p>
        </p:txBody>
      </p:sp>
      <p:pic>
        <p:nvPicPr>
          <p:cNvPr id="3" name="Online Media 2" title="How to use lines, shapes, graphics, charts and more in Canva (5/10)">
            <a:hlinkClick r:id="" action="ppaction://media"/>
            <a:extLst>
              <a:ext uri="{FF2B5EF4-FFF2-40B4-BE49-F238E27FC236}">
                <a16:creationId xmlns:a16="http://schemas.microsoft.com/office/drawing/2014/main" id="{7D3E5786-9A6C-F838-5590-1050834C0B56}"/>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91312615-415E-46A1-723A-DC572413EED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210832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2DC9-2350-0511-37B8-B430E712E0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93EA6D-4036-74C4-ECE7-512D81D6BAA2}"/>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How to find fonts and edit text</a:t>
            </a:r>
          </a:p>
        </p:txBody>
      </p:sp>
      <p:pic>
        <p:nvPicPr>
          <p:cNvPr id="3" name="Online Media 2" title="How to find fonts and format text in Canva (6/10)">
            <a:hlinkClick r:id="" action="ppaction://media"/>
            <a:extLst>
              <a:ext uri="{FF2B5EF4-FFF2-40B4-BE49-F238E27FC236}">
                <a16:creationId xmlns:a16="http://schemas.microsoft.com/office/drawing/2014/main" id="{C2DD66A9-B5F9-592C-704B-924294B4437B}"/>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0DF5474E-12AF-6D2E-A5AC-B77654F92E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46524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A044D-9547-9E5F-F9C3-73AC18B8D5C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7BA660D-653D-E43B-8615-176F76E28318}"/>
              </a:ext>
            </a:extLst>
          </p:cNvPr>
          <p:cNvSpPr>
            <a:spLocks noGrp="1"/>
          </p:cNvSpPr>
          <p:nvPr>
            <p:ph type="ctrTitle"/>
          </p:nvPr>
        </p:nvSpPr>
        <p:spPr/>
        <p:txBody>
          <a:bodyPr/>
          <a:lstStyle/>
          <a:p>
            <a:r>
              <a:rPr lang="en-AU" dirty="0">
                <a:latin typeface="+mj-lt"/>
              </a:rPr>
              <a:t>Week 5 – Scripting</a:t>
            </a:r>
          </a:p>
        </p:txBody>
      </p:sp>
    </p:spTree>
    <p:extLst>
      <p:ext uri="{BB962C8B-B14F-4D97-AF65-F5344CB8AC3E}">
        <p14:creationId xmlns:p14="http://schemas.microsoft.com/office/powerpoint/2010/main" val="29697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A323-8B81-C7E7-4F4C-0EBDB02A162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48A890-CCCE-1C1E-C763-118C2A993A7A}"/>
              </a:ext>
            </a:extLst>
          </p:cNvPr>
          <p:cNvSpPr>
            <a:spLocks noGrp="1"/>
          </p:cNvSpPr>
          <p:nvPr>
            <p:ph type="title"/>
          </p:nvPr>
        </p:nvSpPr>
        <p:spPr/>
        <p:txBody>
          <a:bodyPr/>
          <a:lstStyle/>
          <a:p>
            <a:r>
              <a:rPr lang="en-AU" dirty="0">
                <a:latin typeface="+mj-lt"/>
              </a:rPr>
              <a:t>Learning intentions and success criteria (5)</a:t>
            </a:r>
          </a:p>
        </p:txBody>
      </p:sp>
      <p:sp>
        <p:nvSpPr>
          <p:cNvPr id="3" name="TextBox 2">
            <a:extLst>
              <a:ext uri="{FF2B5EF4-FFF2-40B4-BE49-F238E27FC236}">
                <a16:creationId xmlns:a16="http://schemas.microsoft.com/office/drawing/2014/main" id="{D8C3E46D-3B54-1549-FFAD-E9AF47789EE3}"/>
              </a:ext>
            </a:extLst>
          </p:cNvPr>
          <p:cNvSpPr txBox="1"/>
          <p:nvPr/>
        </p:nvSpPr>
        <p:spPr>
          <a:xfrm>
            <a:off x="359998" y="1892466"/>
            <a:ext cx="11303000" cy="47135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3600"/>
              </a:spcAft>
            </a:pPr>
            <a:r>
              <a:rPr lang="en-AU" sz="2000" b="1" dirty="0">
                <a:solidFill>
                  <a:schemeClr val="accent1"/>
                </a:solidFill>
                <a:latin typeface="+mj-lt"/>
                <a:cs typeface="Arial" panose="020B0604020202020204" pitchFamily="34" charset="0"/>
              </a:rPr>
              <a:t>We are learning how to write a script that communicates the key ideas from our infographic in a clear and engaging way, and how to incorporate AI tools (if available) ethically to support our script writing process. </a:t>
            </a:r>
          </a:p>
          <a:p>
            <a:pPr>
              <a:lnSpc>
                <a:spcPct val="150000"/>
              </a:lnSpc>
              <a:spcAft>
                <a:spcPts val="1200"/>
              </a:spcAft>
            </a:pPr>
            <a:r>
              <a:rPr lang="en-AU" sz="2000" b="1" dirty="0">
                <a:solidFill>
                  <a:schemeClr val="accent1"/>
                </a:solidFill>
                <a:latin typeface="+mj-lt"/>
                <a:cs typeface="Arial" panose="020B0604020202020204" pitchFamily="34" charset="0"/>
              </a:rPr>
              <a:t>We can</a:t>
            </a:r>
          </a:p>
          <a:p>
            <a:pPr marL="342900" indent="-342900">
              <a:lnSpc>
                <a:spcPct val="150000"/>
              </a:lnSpc>
              <a:spcAft>
                <a:spcPts val="1200"/>
              </a:spcAft>
              <a:buFont typeface="Arial" panose="020B0604020202020204" pitchFamily="34" charset="0"/>
              <a:buChar char="•"/>
            </a:pPr>
            <a:r>
              <a:rPr lang="en-AU" sz="2000" dirty="0"/>
              <a:t>draft a short script that aligns with the structure and message of our infographic</a:t>
            </a:r>
          </a:p>
          <a:p>
            <a:pPr marL="342900" lvl="0" indent="-342900">
              <a:lnSpc>
                <a:spcPct val="150000"/>
              </a:lnSpc>
              <a:spcAft>
                <a:spcPts val="1200"/>
              </a:spcAft>
              <a:buFont typeface="Arial" panose="020B0604020202020204" pitchFamily="34" charset="0"/>
              <a:buChar char="•"/>
            </a:pPr>
            <a:r>
              <a:rPr lang="en-AU" sz="2000" dirty="0"/>
              <a:t>improve our script using peer feedback</a:t>
            </a:r>
          </a:p>
          <a:p>
            <a:pPr marL="342900" lvl="0" indent="-342900">
              <a:lnSpc>
                <a:spcPct val="150000"/>
              </a:lnSpc>
              <a:spcAft>
                <a:spcPts val="1200"/>
              </a:spcAft>
              <a:buFont typeface="Arial" panose="020B0604020202020204" pitchFamily="34" charset="0"/>
              <a:buChar char="•"/>
            </a:pPr>
            <a:r>
              <a:rPr lang="en-AU" sz="2000" dirty="0"/>
              <a:t>document our scripting and planning process in our digital portfolio</a:t>
            </a:r>
          </a:p>
          <a:p>
            <a:pPr marL="342900" lvl="0" indent="-342900">
              <a:lnSpc>
                <a:spcPct val="150000"/>
              </a:lnSpc>
              <a:spcAft>
                <a:spcPts val="1200"/>
              </a:spcAft>
              <a:buFont typeface="Arial" panose="020B0604020202020204" pitchFamily="34" charset="0"/>
              <a:buChar char="•"/>
            </a:pPr>
            <a:r>
              <a:rPr lang="en-AU" sz="2000" dirty="0"/>
              <a:t>use an AI tool to refine, clarify or structure ideas in our script if it is available</a:t>
            </a:r>
          </a:p>
        </p:txBody>
      </p:sp>
      <p:sp>
        <p:nvSpPr>
          <p:cNvPr id="2" name="Slide Number Placeholder 1">
            <a:extLst>
              <a:ext uri="{FF2B5EF4-FFF2-40B4-BE49-F238E27FC236}">
                <a16:creationId xmlns:a16="http://schemas.microsoft.com/office/drawing/2014/main" id="{60D32D92-54BE-E5A4-EFE4-180DFCAF50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283559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2518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2000" b="1" dirty="0">
                <a:solidFill>
                  <a:schemeClr val="accent1"/>
                </a:solidFill>
                <a:latin typeface="+mj-lt"/>
                <a:cs typeface="Arial" panose="020B0604020202020204" pitchFamily="34" charset="0"/>
              </a:rPr>
              <a:t>We are learning how digital media platforms began, how they collect and use our data, and how we can protect our privacy and interact safely online. </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Bef>
                <a:spcPts val="1200"/>
              </a:spcBef>
              <a:spcAft>
                <a:spcPts val="1200"/>
              </a:spcAft>
              <a:buFont typeface="Arial" panose="020B0604020202020204" pitchFamily="34" charset="0"/>
              <a:buChar char="•"/>
            </a:pPr>
            <a:r>
              <a:rPr lang="en-AU" sz="2000" dirty="0"/>
              <a:t>identify when and why a digital platform was created</a:t>
            </a:r>
          </a:p>
          <a:p>
            <a:pPr marL="342900" lvl="0" indent="-342900">
              <a:lnSpc>
                <a:spcPct val="150000"/>
              </a:lnSpc>
              <a:spcBef>
                <a:spcPts val="1200"/>
              </a:spcBef>
              <a:spcAft>
                <a:spcPts val="1200"/>
              </a:spcAft>
              <a:buFont typeface="Arial" panose="020B0604020202020204" pitchFamily="34" charset="0"/>
              <a:buChar char="•"/>
            </a:pPr>
            <a:r>
              <a:rPr lang="en-AU" sz="2000" dirty="0"/>
              <a:t>describe how platforms collect and use user data</a:t>
            </a:r>
          </a:p>
          <a:p>
            <a:pPr marL="342900" lvl="0" indent="-342900">
              <a:lnSpc>
                <a:spcPct val="150000"/>
              </a:lnSpc>
              <a:spcBef>
                <a:spcPts val="1200"/>
              </a:spcBef>
              <a:spcAft>
                <a:spcPts val="1200"/>
              </a:spcAft>
              <a:buFont typeface="Arial" panose="020B0604020202020204" pitchFamily="34" charset="0"/>
              <a:buChar char="•"/>
            </a:pPr>
            <a:r>
              <a:rPr lang="en-AU" sz="2000" dirty="0"/>
              <a:t>recognise risks to privacy and how to stay safe online.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EFF96-9C69-40AE-73BE-14ADCEEFBD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D8D4DC-401D-07D4-3FA5-F4F3979AAA2B}"/>
              </a:ext>
            </a:extLst>
          </p:cNvPr>
          <p:cNvSpPr>
            <a:spLocks noGrp="1"/>
          </p:cNvSpPr>
          <p:nvPr>
            <p:ph type="title"/>
          </p:nvPr>
        </p:nvSpPr>
        <p:spPr/>
        <p:txBody>
          <a:bodyPr/>
          <a:lstStyle/>
          <a:p>
            <a:r>
              <a:rPr lang="en-AU" dirty="0">
                <a:latin typeface="+mj-lt"/>
              </a:rPr>
              <a:t>Digital Portfolio – script</a:t>
            </a:r>
          </a:p>
        </p:txBody>
      </p:sp>
      <p:sp>
        <p:nvSpPr>
          <p:cNvPr id="6" name="Text Placeholder 12">
            <a:extLst>
              <a:ext uri="{FF2B5EF4-FFF2-40B4-BE49-F238E27FC236}">
                <a16:creationId xmlns:a16="http://schemas.microsoft.com/office/drawing/2014/main" id="{2636B79A-ABEA-C3E6-ECAD-E8E46026279D}"/>
              </a:ext>
            </a:extLst>
          </p:cNvPr>
          <p:cNvSpPr>
            <a:spLocks noGrp="1"/>
          </p:cNvSpPr>
          <p:nvPr>
            <p:ph type="body" sz="quarter" idx="18"/>
          </p:nvPr>
        </p:nvSpPr>
        <p:spPr>
          <a:xfrm>
            <a:off x="360000" y="982520"/>
            <a:ext cx="11483998" cy="356423"/>
          </a:xfrm>
        </p:spPr>
        <p:txBody>
          <a:bodyPr/>
          <a:lstStyle/>
          <a:p>
            <a:r>
              <a:rPr lang="en-AU" dirty="0">
                <a:latin typeface="+mj-lt"/>
              </a:rPr>
              <a:t>Writing your script</a:t>
            </a:r>
          </a:p>
        </p:txBody>
      </p:sp>
      <p:sp>
        <p:nvSpPr>
          <p:cNvPr id="12" name="Text Placeholder 11">
            <a:extLst>
              <a:ext uri="{FF2B5EF4-FFF2-40B4-BE49-F238E27FC236}">
                <a16:creationId xmlns:a16="http://schemas.microsoft.com/office/drawing/2014/main" id="{87C6722A-12E8-92CE-0923-7E852DF1B766}"/>
              </a:ext>
            </a:extLst>
          </p:cNvPr>
          <p:cNvSpPr>
            <a:spLocks noGrp="1"/>
          </p:cNvSpPr>
          <p:nvPr>
            <p:ph type="body" sz="quarter" idx="17"/>
          </p:nvPr>
        </p:nvSpPr>
        <p:spPr>
          <a:xfrm>
            <a:off x="360000" y="1667033"/>
            <a:ext cx="5736000" cy="4807835"/>
          </a:xfrm>
        </p:spPr>
        <p:txBody>
          <a:bodyPr/>
          <a:lstStyle/>
          <a:p>
            <a:pPr lvl="0"/>
            <a:r>
              <a:rPr lang="en-AU" dirty="0">
                <a:latin typeface="+mn-lt"/>
              </a:rPr>
              <a:t>Begin drafting your script:</a:t>
            </a:r>
          </a:p>
          <a:p>
            <a:pPr marL="342900" lvl="0" indent="-342900">
              <a:buFont typeface="Arial" panose="020B0604020202020204" pitchFamily="34" charset="0"/>
              <a:buChar char="•"/>
            </a:pPr>
            <a:r>
              <a:rPr lang="en-AU" dirty="0">
                <a:latin typeface="+mn-lt"/>
              </a:rPr>
              <a:t>writing independently and referring to the sample script and scaffold</a:t>
            </a:r>
          </a:p>
          <a:p>
            <a:pPr marL="342900" lvl="0" indent="-342900">
              <a:buFont typeface="Arial" panose="020B0604020202020204" pitchFamily="34" charset="0"/>
              <a:buChar char="•"/>
            </a:pPr>
            <a:r>
              <a:rPr lang="en-AU" dirty="0">
                <a:latin typeface="+mn-lt"/>
              </a:rPr>
              <a:t>using AI to help structure or revise their ideas</a:t>
            </a:r>
          </a:p>
          <a:p>
            <a:pPr marL="342900" lvl="0" indent="-342900">
              <a:buFont typeface="Arial" panose="020B0604020202020204" pitchFamily="34" charset="0"/>
              <a:buChar char="•"/>
            </a:pPr>
            <a:r>
              <a:rPr lang="en-AU" dirty="0">
                <a:latin typeface="+mn-lt"/>
              </a:rPr>
              <a:t>or combining both approaches</a:t>
            </a:r>
          </a:p>
          <a:p>
            <a:pPr lvl="0"/>
            <a:r>
              <a:rPr lang="en-AU" dirty="0">
                <a:latin typeface="+mn-lt"/>
              </a:rPr>
              <a:t>Consider the tone, length, clarity and purpose of your script.</a:t>
            </a:r>
          </a:p>
        </p:txBody>
      </p:sp>
      <p:pic>
        <p:nvPicPr>
          <p:cNvPr id="5" name="Picture 4" descr="Screenshot of digital portfolio - script writing.">
            <a:extLst>
              <a:ext uri="{FF2B5EF4-FFF2-40B4-BE49-F238E27FC236}">
                <a16:creationId xmlns:a16="http://schemas.microsoft.com/office/drawing/2014/main" id="{52CA0EFD-1D19-8EFC-8604-96C10868D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2414" y="261102"/>
            <a:ext cx="4081586" cy="6236898"/>
          </a:xfrm>
          <a:prstGeom prst="rect">
            <a:avLst/>
          </a:prstGeom>
        </p:spPr>
      </p:pic>
      <p:sp>
        <p:nvSpPr>
          <p:cNvPr id="3" name="Slide Number Placeholder 2">
            <a:extLst>
              <a:ext uri="{FF2B5EF4-FFF2-40B4-BE49-F238E27FC236}">
                <a16:creationId xmlns:a16="http://schemas.microsoft.com/office/drawing/2014/main" id="{D2B04891-F1C1-E4AF-7B42-2A4170D21D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166300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2F2A1C-1603-3F41-31FC-30C490598722}"/>
              </a:ext>
            </a:extLst>
          </p:cNvPr>
          <p:cNvSpPr>
            <a:spLocks noGrp="1"/>
          </p:cNvSpPr>
          <p:nvPr>
            <p:ph type="title"/>
          </p:nvPr>
        </p:nvSpPr>
        <p:spPr/>
        <p:txBody>
          <a:bodyPr/>
          <a:lstStyle/>
          <a:p>
            <a:r>
              <a:rPr lang="en-AU" dirty="0">
                <a:latin typeface="+mj-lt"/>
              </a:rPr>
              <a:t>Sample script (1)</a:t>
            </a:r>
          </a:p>
        </p:txBody>
      </p:sp>
      <p:sp>
        <p:nvSpPr>
          <p:cNvPr id="4" name="Text Placeholder 3">
            <a:extLst>
              <a:ext uri="{FF2B5EF4-FFF2-40B4-BE49-F238E27FC236}">
                <a16:creationId xmlns:a16="http://schemas.microsoft.com/office/drawing/2014/main" id="{0B09CBEF-FD30-FDDA-4A4C-61CF970C1872}"/>
              </a:ext>
            </a:extLst>
          </p:cNvPr>
          <p:cNvSpPr>
            <a:spLocks noGrp="1"/>
          </p:cNvSpPr>
          <p:nvPr>
            <p:ph type="body" sz="quarter" idx="18"/>
          </p:nvPr>
        </p:nvSpPr>
        <p:spPr/>
        <p:txBody>
          <a:bodyPr/>
          <a:lstStyle/>
          <a:p>
            <a:r>
              <a:rPr lang="en-AU" dirty="0">
                <a:latin typeface="+mj-lt"/>
              </a:rPr>
              <a:t>Sample script from the Netflix motion graphics video example.</a:t>
            </a:r>
          </a:p>
        </p:txBody>
      </p:sp>
      <p:pic>
        <p:nvPicPr>
          <p:cNvPr id="22" name="Picture 21" descr="In 1997, two guys mailed out DVDs…&#10;and unknowingly sparked a global revolution.&#10;By 2007, the disc was dead, streaming had begun.&#10;Instant. Limitless. Addictive.&#10;Then in 2015, Australia hit play.&#10;And the binge was on.&#10;10 years on, Netflix isn't just a platform,&#10;it's part of the planet's daily rhythm,&#10;with over 300 million people pressing play.&#10;Age doesn’t matter.&#10;Borders don’t matter.&#10;">
            <a:extLst>
              <a:ext uri="{FF2B5EF4-FFF2-40B4-BE49-F238E27FC236}">
                <a16:creationId xmlns:a16="http://schemas.microsoft.com/office/drawing/2014/main" id="{B95DA7F7-D7A3-9A60-7C9E-6B928AF442B4}"/>
              </a:ext>
            </a:extLst>
          </p:cNvPr>
          <p:cNvPicPr>
            <a:picLocks noChangeAspect="1"/>
          </p:cNvPicPr>
          <p:nvPr/>
        </p:nvPicPr>
        <p:blipFill>
          <a:blip r:embed="rId2"/>
          <a:stretch>
            <a:fillRect/>
          </a:stretch>
        </p:blipFill>
        <p:spPr>
          <a:xfrm>
            <a:off x="359999" y="1644874"/>
            <a:ext cx="5627096" cy="4871126"/>
          </a:xfrm>
          <a:prstGeom prst="rect">
            <a:avLst/>
          </a:prstGeom>
        </p:spPr>
      </p:pic>
      <p:cxnSp>
        <p:nvCxnSpPr>
          <p:cNvPr id="21" name="Straight Connector 20">
            <a:extLst>
              <a:ext uri="{FF2B5EF4-FFF2-40B4-BE49-F238E27FC236}">
                <a16:creationId xmlns:a16="http://schemas.microsoft.com/office/drawing/2014/main" id="{EEA3E1E3-853F-F01B-1A63-46E61D07B745}"/>
              </a:ext>
              <a:ext uri="{C183D7F6-B498-43B3-948B-1728B52AA6E4}">
                <adec:decorative xmlns:adec="http://schemas.microsoft.com/office/drawing/2017/decorative" val="1"/>
              </a:ext>
            </a:extLst>
          </p:cNvPr>
          <p:cNvCxnSpPr/>
          <p:nvPr/>
        </p:nvCxnSpPr>
        <p:spPr>
          <a:xfrm>
            <a:off x="6215035" y="1567086"/>
            <a:ext cx="0" cy="4948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The algorithm knows you better than you know yourself.&#10;Two hours a day.&#10;One more episode.&#10;And another.&#10;And another.&#10;The stories. The obsession. The global takeover.&#10;This… is Netflix.&#10;So… are you still watching?&#10;">
            <a:extLst>
              <a:ext uri="{FF2B5EF4-FFF2-40B4-BE49-F238E27FC236}">
                <a16:creationId xmlns:a16="http://schemas.microsoft.com/office/drawing/2014/main" id="{6A3B8C20-E695-E9EA-DC97-128601D4A464}"/>
              </a:ext>
            </a:extLst>
          </p:cNvPr>
          <p:cNvPicPr>
            <a:picLocks noChangeAspect="1"/>
          </p:cNvPicPr>
          <p:nvPr/>
        </p:nvPicPr>
        <p:blipFill>
          <a:blip r:embed="rId3"/>
          <a:stretch>
            <a:fillRect/>
          </a:stretch>
        </p:blipFill>
        <p:spPr>
          <a:xfrm>
            <a:off x="6442974" y="1644874"/>
            <a:ext cx="5749026" cy="4871126"/>
          </a:xfrm>
          <a:prstGeom prst="rect">
            <a:avLst/>
          </a:prstGeom>
        </p:spPr>
      </p:pic>
      <p:sp>
        <p:nvSpPr>
          <p:cNvPr id="2" name="Slide Number Placeholder 1">
            <a:extLst>
              <a:ext uri="{FF2B5EF4-FFF2-40B4-BE49-F238E27FC236}">
                <a16:creationId xmlns:a16="http://schemas.microsoft.com/office/drawing/2014/main" id="{E60A6FEE-771A-0632-5841-EABE3AE852A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367756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0958F-3049-95EC-3B8B-2539897B96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2AB8E4-9C51-1832-13EB-F123BE9A6076}"/>
              </a:ext>
            </a:extLst>
          </p:cNvPr>
          <p:cNvSpPr>
            <a:spLocks noGrp="1"/>
          </p:cNvSpPr>
          <p:nvPr>
            <p:ph type="title"/>
          </p:nvPr>
        </p:nvSpPr>
        <p:spPr/>
        <p:txBody>
          <a:bodyPr/>
          <a:lstStyle/>
          <a:p>
            <a:r>
              <a:rPr lang="en-AU" dirty="0">
                <a:latin typeface="+mj-lt"/>
              </a:rPr>
              <a:t>Sample script (2)</a:t>
            </a:r>
          </a:p>
        </p:txBody>
      </p:sp>
      <p:sp>
        <p:nvSpPr>
          <p:cNvPr id="4" name="Text Placeholder 3">
            <a:extLst>
              <a:ext uri="{FF2B5EF4-FFF2-40B4-BE49-F238E27FC236}">
                <a16:creationId xmlns:a16="http://schemas.microsoft.com/office/drawing/2014/main" id="{E153FC2E-8CDA-3CF1-7D3E-AE2F7147E9ED}"/>
              </a:ext>
            </a:extLst>
          </p:cNvPr>
          <p:cNvSpPr>
            <a:spLocks noGrp="1"/>
          </p:cNvSpPr>
          <p:nvPr>
            <p:ph type="body" sz="quarter" idx="18"/>
          </p:nvPr>
        </p:nvSpPr>
        <p:spPr/>
        <p:txBody>
          <a:bodyPr/>
          <a:lstStyle/>
          <a:p>
            <a:r>
              <a:rPr lang="en-AU">
                <a:latin typeface="+mj-lt"/>
              </a:rPr>
              <a:t>Sample scaffold</a:t>
            </a:r>
          </a:p>
        </p:txBody>
      </p:sp>
      <p:sp>
        <p:nvSpPr>
          <p:cNvPr id="5" name="Text Placeholder 4">
            <a:extLst>
              <a:ext uri="{FF2B5EF4-FFF2-40B4-BE49-F238E27FC236}">
                <a16:creationId xmlns:a16="http://schemas.microsoft.com/office/drawing/2014/main" id="{9F4BFFAC-9333-F7B1-A5FE-6E83668B7B3A}"/>
              </a:ext>
            </a:extLst>
          </p:cNvPr>
          <p:cNvSpPr>
            <a:spLocks noGrp="1"/>
          </p:cNvSpPr>
          <p:nvPr>
            <p:ph type="body" sz="quarter" idx="17"/>
          </p:nvPr>
        </p:nvSpPr>
        <p:spPr>
          <a:xfrm>
            <a:off x="360000" y="1567086"/>
            <a:ext cx="11483998" cy="4807835"/>
          </a:xfrm>
        </p:spPr>
        <p:txBody>
          <a:bodyPr/>
          <a:lstStyle/>
          <a:p>
            <a:pPr fontAlgn="base"/>
            <a:r>
              <a:rPr lang="en-US" sz="1800" b="1" dirty="0">
                <a:latin typeface="+mn-lt"/>
              </a:rPr>
              <a:t>Introduction –</a:t>
            </a:r>
            <a:r>
              <a:rPr lang="en-US" sz="1800" dirty="0">
                <a:latin typeface="+mn-lt"/>
              </a:rPr>
              <a:t> ‘In 2004, a simple idea changed how we connect and share online.’</a:t>
            </a:r>
          </a:p>
          <a:p>
            <a:pPr fontAlgn="base"/>
            <a:r>
              <a:rPr lang="en-US" sz="1800" b="1" dirty="0">
                <a:latin typeface="+mn-lt"/>
              </a:rPr>
              <a:t>The Beginning –</a:t>
            </a:r>
            <a:r>
              <a:rPr lang="en-US" sz="1800" dirty="0">
                <a:latin typeface="+mn-lt"/>
              </a:rPr>
              <a:t> ‘It all started when a group of friends decided to create a platform for sharing photos. This marked the beginning of something big.’</a:t>
            </a:r>
          </a:p>
          <a:p>
            <a:pPr fontAlgn="base"/>
            <a:r>
              <a:rPr lang="en-US" sz="1800" b="1" dirty="0">
                <a:latin typeface="+mn-lt"/>
              </a:rPr>
              <a:t>The Rise –</a:t>
            </a:r>
            <a:r>
              <a:rPr lang="en-US" sz="1800" dirty="0">
                <a:latin typeface="+mn-lt"/>
              </a:rPr>
              <a:t> ‘By 2010, social media was on the rise, and it quickly became the go-to way to communicate.’</a:t>
            </a:r>
          </a:p>
          <a:p>
            <a:pPr fontAlgn="base"/>
            <a:r>
              <a:rPr lang="en-US" sz="1800" dirty="0">
                <a:latin typeface="+mn-lt"/>
              </a:rPr>
              <a:t>The Current Situation – ‘Today, Instagram has millions of users worldwide. It’s more than just an app; it’s part of our everyday lives.’</a:t>
            </a:r>
          </a:p>
          <a:p>
            <a:pPr fontAlgn="base"/>
            <a:r>
              <a:rPr lang="en-US" sz="1800" dirty="0">
                <a:latin typeface="+mn-lt"/>
              </a:rPr>
              <a:t>The Audience – ‘People of all ages and backgrounds are using it. It appeals to everyone!’</a:t>
            </a:r>
          </a:p>
          <a:p>
            <a:pPr fontAlgn="base"/>
            <a:r>
              <a:rPr lang="en-US" sz="1800" dirty="0">
                <a:latin typeface="+mn-lt"/>
              </a:rPr>
              <a:t>The Impact –</a:t>
            </a:r>
          </a:p>
          <a:p>
            <a:pPr fontAlgn="base"/>
            <a:r>
              <a:rPr lang="en-US" sz="1800" dirty="0">
                <a:latin typeface="+mn-lt"/>
              </a:rPr>
              <a:t>Conclusion – ‘So, what will you explore next?’</a:t>
            </a:r>
          </a:p>
          <a:p>
            <a:pPr fontAlgn="base"/>
            <a:endParaRPr lang="en-US" sz="1800" dirty="0">
              <a:latin typeface="+mn-lt"/>
            </a:endParaRPr>
          </a:p>
        </p:txBody>
      </p:sp>
      <p:sp>
        <p:nvSpPr>
          <p:cNvPr id="2" name="Slide Number Placeholder 1">
            <a:extLst>
              <a:ext uri="{FF2B5EF4-FFF2-40B4-BE49-F238E27FC236}">
                <a16:creationId xmlns:a16="http://schemas.microsoft.com/office/drawing/2014/main" id="{988A63DA-1387-CE56-BEBC-546DC307C9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354231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7FD79-08DD-2DFC-23C6-C581CFBE0F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C261F8-09A1-51EB-6D56-24CE21E19001}"/>
              </a:ext>
            </a:extLst>
          </p:cNvPr>
          <p:cNvSpPr>
            <a:spLocks noGrp="1"/>
          </p:cNvSpPr>
          <p:nvPr>
            <p:ph type="title"/>
          </p:nvPr>
        </p:nvSpPr>
        <p:spPr/>
        <p:txBody>
          <a:bodyPr/>
          <a:lstStyle/>
          <a:p>
            <a:r>
              <a:rPr lang="en-AU" err="1">
                <a:latin typeface="+mj-lt"/>
              </a:rPr>
              <a:t>NSWEduChat</a:t>
            </a:r>
            <a:endParaRPr lang="en-AU">
              <a:latin typeface="+mj-lt"/>
            </a:endParaRPr>
          </a:p>
        </p:txBody>
      </p:sp>
      <p:sp>
        <p:nvSpPr>
          <p:cNvPr id="13" name="Text Placeholder 12">
            <a:extLst>
              <a:ext uri="{FF2B5EF4-FFF2-40B4-BE49-F238E27FC236}">
                <a16:creationId xmlns:a16="http://schemas.microsoft.com/office/drawing/2014/main" id="{9F095976-722E-8BD4-2086-ABF4DB0CAE6B}"/>
              </a:ext>
            </a:extLst>
          </p:cNvPr>
          <p:cNvSpPr>
            <a:spLocks noGrp="1"/>
          </p:cNvSpPr>
          <p:nvPr>
            <p:ph type="body" sz="quarter" idx="18"/>
          </p:nvPr>
        </p:nvSpPr>
        <p:spPr>
          <a:xfrm>
            <a:off x="360000" y="982520"/>
            <a:ext cx="11483998" cy="356423"/>
          </a:xfrm>
        </p:spPr>
        <p:txBody>
          <a:bodyPr/>
          <a:lstStyle/>
          <a:p>
            <a:r>
              <a:rPr lang="en-AU">
                <a:latin typeface="+mj-lt"/>
              </a:rPr>
              <a:t>Support the scripting process</a:t>
            </a:r>
          </a:p>
        </p:txBody>
      </p:sp>
      <p:sp>
        <p:nvSpPr>
          <p:cNvPr id="12" name="Text Placeholder 11">
            <a:extLst>
              <a:ext uri="{FF2B5EF4-FFF2-40B4-BE49-F238E27FC236}">
                <a16:creationId xmlns:a16="http://schemas.microsoft.com/office/drawing/2014/main" id="{92C83A9D-DC68-E27A-28F2-D7A67FFC8CCB}"/>
              </a:ext>
            </a:extLst>
          </p:cNvPr>
          <p:cNvSpPr>
            <a:spLocks noGrp="1"/>
          </p:cNvSpPr>
          <p:nvPr>
            <p:ph type="body" sz="quarter" idx="17"/>
          </p:nvPr>
        </p:nvSpPr>
        <p:spPr/>
        <p:txBody>
          <a:bodyPr vert="horz" lIns="0" tIns="0" rIns="0" bIns="0" rtlCol="0" anchor="t">
            <a:noAutofit/>
          </a:bodyPr>
          <a:lstStyle/>
          <a:p>
            <a:pPr marL="342900" lvl="0" indent="-342900">
              <a:buFont typeface="Arial" panose="020B0604020202020204" pitchFamily="34" charset="0"/>
              <a:buChar char="•"/>
            </a:pPr>
            <a:r>
              <a:rPr lang="en-AU" dirty="0">
                <a:latin typeface="+mn-lt"/>
                <a:cs typeface="Arial"/>
              </a:rPr>
              <a:t>how to input a clear prompt for example 'Write a short, professional and engaging voiceover script for a 45 second animated video that addresses...'</a:t>
            </a:r>
          </a:p>
          <a:p>
            <a:pPr marL="342900" lvl="0" indent="-342900">
              <a:buFont typeface="Arial" panose="020B0604020202020204" pitchFamily="34" charset="0"/>
              <a:buChar char="•"/>
            </a:pPr>
            <a:r>
              <a:rPr lang="en-AU" dirty="0">
                <a:latin typeface="+mn-lt"/>
              </a:rPr>
              <a:t>how to review and adapt AI-generated text</a:t>
            </a:r>
          </a:p>
          <a:p>
            <a:pPr marL="342900" lvl="0" indent="-342900">
              <a:buFont typeface="Arial" panose="020B0604020202020204" pitchFamily="34" charset="0"/>
              <a:buChar char="•"/>
            </a:pPr>
            <a:r>
              <a:rPr lang="en-AU" dirty="0">
                <a:latin typeface="+mn-lt"/>
              </a:rPr>
              <a:t>the importance of ethical use: verifying facts, ensuring originality and not relying solely on AI to do the creative thinking.</a:t>
            </a:r>
          </a:p>
        </p:txBody>
      </p:sp>
      <p:sp>
        <p:nvSpPr>
          <p:cNvPr id="3" name="Slide Number Placeholder 2">
            <a:extLst>
              <a:ext uri="{FF2B5EF4-FFF2-40B4-BE49-F238E27FC236}">
                <a16:creationId xmlns:a16="http://schemas.microsoft.com/office/drawing/2014/main" id="{97EBF39B-A9C3-3575-DA1F-8E242267D5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301175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57EF1-FAE4-B3A4-13AB-F48D8B29B0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EBFFA8-D6A7-2A67-1472-A37742964274}"/>
              </a:ext>
            </a:extLst>
          </p:cNvPr>
          <p:cNvSpPr>
            <a:spLocks noGrp="1"/>
          </p:cNvSpPr>
          <p:nvPr>
            <p:ph type="title"/>
          </p:nvPr>
        </p:nvSpPr>
        <p:spPr/>
        <p:txBody>
          <a:bodyPr/>
          <a:lstStyle/>
          <a:p>
            <a:r>
              <a:rPr lang="en-AU" dirty="0">
                <a:latin typeface="+mj-lt"/>
              </a:rPr>
              <a:t>Digital Portfolio – storyboard</a:t>
            </a:r>
          </a:p>
        </p:txBody>
      </p:sp>
      <p:sp>
        <p:nvSpPr>
          <p:cNvPr id="7" name="Text Placeholder 12">
            <a:extLst>
              <a:ext uri="{FF2B5EF4-FFF2-40B4-BE49-F238E27FC236}">
                <a16:creationId xmlns:a16="http://schemas.microsoft.com/office/drawing/2014/main" id="{48084CBA-5C89-3B4C-52CE-E00DE0208EFD}"/>
              </a:ext>
            </a:extLst>
          </p:cNvPr>
          <p:cNvSpPr>
            <a:spLocks noGrp="1"/>
          </p:cNvSpPr>
          <p:nvPr>
            <p:ph type="body" sz="quarter" idx="18"/>
          </p:nvPr>
        </p:nvSpPr>
        <p:spPr>
          <a:xfrm>
            <a:off x="360000" y="982520"/>
            <a:ext cx="11483998" cy="356423"/>
          </a:xfrm>
        </p:spPr>
        <p:txBody>
          <a:bodyPr/>
          <a:lstStyle/>
          <a:p>
            <a:r>
              <a:rPr lang="en-AU" dirty="0">
                <a:latin typeface="+mj-lt"/>
              </a:rPr>
              <a:t>Creating a simple storyboard</a:t>
            </a:r>
          </a:p>
        </p:txBody>
      </p:sp>
      <p:sp>
        <p:nvSpPr>
          <p:cNvPr id="12" name="Text Placeholder 11">
            <a:extLst>
              <a:ext uri="{FF2B5EF4-FFF2-40B4-BE49-F238E27FC236}">
                <a16:creationId xmlns:a16="http://schemas.microsoft.com/office/drawing/2014/main" id="{391C78DE-431F-7954-162B-BC9CFDEC2749}"/>
              </a:ext>
            </a:extLst>
          </p:cNvPr>
          <p:cNvSpPr>
            <a:spLocks noGrp="1"/>
          </p:cNvSpPr>
          <p:nvPr>
            <p:ph type="body" sz="quarter" idx="17"/>
          </p:nvPr>
        </p:nvSpPr>
        <p:spPr>
          <a:xfrm>
            <a:off x="360000" y="1393148"/>
            <a:ext cx="5736000" cy="4807835"/>
          </a:xfrm>
        </p:spPr>
        <p:txBody>
          <a:bodyPr/>
          <a:lstStyle/>
          <a:p>
            <a:pPr lvl="0"/>
            <a:r>
              <a:rPr lang="en-AU" dirty="0">
                <a:latin typeface="+mn-lt"/>
              </a:rPr>
              <a:t>Create a storyboard using the infographic and match it to the relevant sections of the script.</a:t>
            </a:r>
          </a:p>
          <a:p>
            <a:pPr lvl="0"/>
            <a:r>
              <a:rPr lang="en-AU" dirty="0">
                <a:latin typeface="+mn-lt"/>
              </a:rPr>
              <a:t>Include script on the left column and a screenshot from your infographic that matches the lines in the script.</a:t>
            </a:r>
          </a:p>
        </p:txBody>
      </p:sp>
      <p:pic>
        <p:nvPicPr>
          <p:cNvPr id="6" name="Picture 5">
            <a:extLst>
              <a:ext uri="{FF2B5EF4-FFF2-40B4-BE49-F238E27FC236}">
                <a16:creationId xmlns:a16="http://schemas.microsoft.com/office/drawing/2014/main" id="{BD0B4B7D-A079-7D3B-D147-0C0F96B293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5182" y="488309"/>
            <a:ext cx="3816289" cy="5881381"/>
          </a:xfrm>
          <a:prstGeom prst="rect">
            <a:avLst/>
          </a:prstGeom>
        </p:spPr>
      </p:pic>
      <p:sp>
        <p:nvSpPr>
          <p:cNvPr id="3" name="Slide Number Placeholder 2">
            <a:extLst>
              <a:ext uri="{FF2B5EF4-FFF2-40B4-BE49-F238E27FC236}">
                <a16:creationId xmlns:a16="http://schemas.microsoft.com/office/drawing/2014/main" id="{A91E64B3-438A-D7DB-688A-50BE7C5EBB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53566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7394D-4B1A-6D2B-9CC5-43516263AD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F3E795-461C-2178-B517-B1B65B789CB2}"/>
              </a:ext>
            </a:extLst>
          </p:cNvPr>
          <p:cNvSpPr>
            <a:spLocks noGrp="1"/>
          </p:cNvSpPr>
          <p:nvPr>
            <p:ph type="title"/>
          </p:nvPr>
        </p:nvSpPr>
        <p:spPr/>
        <p:txBody>
          <a:bodyPr/>
          <a:lstStyle/>
          <a:p>
            <a:r>
              <a:rPr lang="en-AU" dirty="0">
                <a:latin typeface="+mj-lt"/>
              </a:rPr>
              <a:t>Sample storyboard</a:t>
            </a:r>
          </a:p>
        </p:txBody>
      </p:sp>
      <p:sp>
        <p:nvSpPr>
          <p:cNvPr id="4" name="Text Placeholder 3">
            <a:extLst>
              <a:ext uri="{FF2B5EF4-FFF2-40B4-BE49-F238E27FC236}">
                <a16:creationId xmlns:a16="http://schemas.microsoft.com/office/drawing/2014/main" id="{B3A5D7A0-56DF-179F-915E-0AD78CCFAE44}"/>
              </a:ext>
            </a:extLst>
          </p:cNvPr>
          <p:cNvSpPr>
            <a:spLocks noGrp="1"/>
          </p:cNvSpPr>
          <p:nvPr>
            <p:ph type="body" sz="quarter" idx="18"/>
          </p:nvPr>
        </p:nvSpPr>
        <p:spPr/>
        <p:txBody>
          <a:bodyPr/>
          <a:lstStyle/>
          <a:p>
            <a:r>
              <a:rPr lang="en-AU">
                <a:latin typeface="+mj-lt"/>
              </a:rPr>
              <a:t>Sample storyboard from using the infographic as a reference point</a:t>
            </a:r>
          </a:p>
        </p:txBody>
      </p:sp>
      <p:graphicFrame>
        <p:nvGraphicFramePr>
          <p:cNvPr id="11" name="Table 10">
            <a:extLst>
              <a:ext uri="{FF2B5EF4-FFF2-40B4-BE49-F238E27FC236}">
                <a16:creationId xmlns:a16="http://schemas.microsoft.com/office/drawing/2014/main" id="{65E4ACBE-FE87-2FCF-3661-55980B2E4AB7}"/>
              </a:ext>
            </a:extLst>
          </p:cNvPr>
          <p:cNvGraphicFramePr>
            <a:graphicFrameLocks noGrp="1"/>
          </p:cNvGraphicFramePr>
          <p:nvPr>
            <p:extLst>
              <p:ext uri="{D42A27DB-BD31-4B8C-83A1-F6EECF244321}">
                <p14:modId xmlns:p14="http://schemas.microsoft.com/office/powerpoint/2010/main" val="957894115"/>
              </p:ext>
            </p:extLst>
          </p:nvPr>
        </p:nvGraphicFramePr>
        <p:xfrm>
          <a:off x="359999" y="1586325"/>
          <a:ext cx="5164502" cy="4635884"/>
        </p:xfrm>
        <a:graphic>
          <a:graphicData uri="http://schemas.openxmlformats.org/drawingml/2006/table">
            <a:tbl>
              <a:tblPr firstRow="1" bandRow="1">
                <a:tableStyleId>{B301B821-A1FF-4177-AEE7-76D212191A09}</a:tableStyleId>
              </a:tblPr>
              <a:tblGrid>
                <a:gridCol w="2582251">
                  <a:extLst>
                    <a:ext uri="{9D8B030D-6E8A-4147-A177-3AD203B41FA5}">
                      <a16:colId xmlns:a16="http://schemas.microsoft.com/office/drawing/2014/main" val="1805856215"/>
                    </a:ext>
                  </a:extLst>
                </a:gridCol>
                <a:gridCol w="2582251">
                  <a:extLst>
                    <a:ext uri="{9D8B030D-6E8A-4147-A177-3AD203B41FA5}">
                      <a16:colId xmlns:a16="http://schemas.microsoft.com/office/drawing/2014/main" val="2190966468"/>
                    </a:ext>
                  </a:extLst>
                </a:gridCol>
              </a:tblGrid>
              <a:tr h="625597">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dirty="0"/>
                        <a:t>Script</a:t>
                      </a:r>
                    </a:p>
                    <a:p>
                      <a:pPr>
                        <a:lnSpc>
                          <a:spcPct val="150000"/>
                        </a:lnSpc>
                      </a:pPr>
                      <a:endParaRPr lang="en-US" sz="1600" dirty="0">
                        <a:latin typeface="+mj-lt"/>
                      </a:endParaRPr>
                    </a:p>
                  </a:txBody>
                  <a:tcPr>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dirty="0"/>
                        <a:t>Visual reference from infographic</a:t>
                      </a:r>
                      <a:endParaRPr lang="en-US" sz="1600" dirty="0">
                        <a:latin typeface="+mj-lt"/>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74235531"/>
                  </a:ext>
                </a:extLst>
              </a:tr>
              <a:tr h="1830708">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US" sz="1600" dirty="0"/>
                        <a:t>In 1997, two guys mailed out DVDs… and unknowingly sparked a global revolution</a:t>
                      </a:r>
                    </a:p>
                  </a:txBody>
                  <a:tcPr>
                    <a:lnR w="12700" cap="flat" cmpd="sng" algn="ctr">
                      <a:solidFill>
                        <a:schemeClr val="bg1"/>
                      </a:solidFill>
                      <a:prstDash val="solid"/>
                      <a:round/>
                      <a:headEnd type="none" w="med" len="med"/>
                      <a:tailEnd type="none" w="med" len="med"/>
                    </a:lnR>
                  </a:tcPr>
                </a:tc>
                <a:tc>
                  <a:txBody>
                    <a:bodyPr/>
                    <a:lstStyle/>
                    <a:p>
                      <a:endParaRPr lang="en-US" dirty="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98907340"/>
                  </a:ext>
                </a:extLst>
              </a:tr>
              <a:tr h="1830708">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US" sz="1600" dirty="0"/>
                        <a:t>By 2007, the disc was dead, streaming had begun.</a:t>
                      </a:r>
                    </a:p>
                    <a:p>
                      <a:pPr marL="0" marR="0" lvl="0" indent="0" algn="l" defTabSz="914377" rtl="0" eaLnBrk="1" fontAlgn="auto" latinLnBrk="0" hangingPunct="1">
                        <a:lnSpc>
                          <a:spcPct val="150000"/>
                        </a:lnSpc>
                        <a:spcBef>
                          <a:spcPts val="0"/>
                        </a:spcBef>
                        <a:spcAft>
                          <a:spcPts val="1200"/>
                        </a:spcAft>
                        <a:buClrTx/>
                        <a:buSzTx/>
                        <a:buFontTx/>
                        <a:buNone/>
                        <a:tabLst/>
                        <a:defRPr/>
                      </a:pPr>
                      <a:r>
                        <a:rPr lang="en-US" sz="1600" dirty="0"/>
                        <a:t>Instant. Limitless. Addictive</a:t>
                      </a:r>
                    </a:p>
                  </a:txBody>
                  <a:tcPr>
                    <a:lnR w="12700" cap="flat" cmpd="sng" algn="ctr">
                      <a:solidFill>
                        <a:schemeClr val="bg2"/>
                      </a:solidFill>
                      <a:prstDash val="solid"/>
                      <a:round/>
                      <a:headEnd type="none" w="med" len="med"/>
                      <a:tailEnd type="none" w="med" len="med"/>
                    </a:lnR>
                  </a:tcPr>
                </a:tc>
                <a:tc>
                  <a:txBody>
                    <a:bodyPr/>
                    <a:lstStyle/>
                    <a:p>
                      <a:endParaRPr lang="en-US" dirty="0"/>
                    </a:p>
                  </a:txBody>
                  <a:tcPr>
                    <a:lnL w="12700" cap="flat" cmpd="sng" algn="ctr">
                      <a:solidFill>
                        <a:schemeClr val="bg2"/>
                      </a:solidFill>
                      <a:prstDash val="solid"/>
                      <a:round/>
                      <a:headEnd type="none" w="med" len="med"/>
                      <a:tailEnd type="none" w="med" len="med"/>
                    </a:lnL>
                  </a:tcPr>
                </a:tc>
                <a:extLst>
                  <a:ext uri="{0D108BD9-81ED-4DB2-BD59-A6C34878D82A}">
                    <a16:rowId xmlns:a16="http://schemas.microsoft.com/office/drawing/2014/main" val="2236823836"/>
                  </a:ext>
                </a:extLst>
              </a:tr>
            </a:tbl>
          </a:graphicData>
        </a:graphic>
      </p:graphicFrame>
      <p:pic>
        <p:nvPicPr>
          <p:cNvPr id="12" name="Picture 11">
            <a:extLst>
              <a:ext uri="{FF2B5EF4-FFF2-40B4-BE49-F238E27FC236}">
                <a16:creationId xmlns:a16="http://schemas.microsoft.com/office/drawing/2014/main" id="{7A384789-22A2-FCAE-B334-798B6C13E4B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l="53066" t="13717" r="4807" b="48025"/>
          <a:stretch>
            <a:fillRect/>
          </a:stretch>
        </p:blipFill>
        <p:spPr>
          <a:xfrm>
            <a:off x="3488794" y="2450484"/>
            <a:ext cx="1473731" cy="1647825"/>
          </a:xfrm>
          <a:prstGeom prst="rect">
            <a:avLst/>
          </a:prstGeom>
        </p:spPr>
      </p:pic>
      <p:pic>
        <p:nvPicPr>
          <p:cNvPr id="33" name="Picture 32">
            <a:extLst>
              <a:ext uri="{FF2B5EF4-FFF2-40B4-BE49-F238E27FC236}">
                <a16:creationId xmlns:a16="http://schemas.microsoft.com/office/drawing/2014/main" id="{1A5027AC-8052-6FE8-E502-A6664C969AF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l="52885" t="56502" r="3260" b="2294"/>
          <a:stretch>
            <a:fillRect/>
          </a:stretch>
        </p:blipFill>
        <p:spPr>
          <a:xfrm>
            <a:off x="3431229" y="4308567"/>
            <a:ext cx="1566751" cy="1812391"/>
          </a:xfrm>
          <a:prstGeom prst="rect">
            <a:avLst/>
          </a:prstGeom>
        </p:spPr>
      </p:pic>
      <p:graphicFrame>
        <p:nvGraphicFramePr>
          <p:cNvPr id="37" name="Table 36">
            <a:extLst>
              <a:ext uri="{FF2B5EF4-FFF2-40B4-BE49-F238E27FC236}">
                <a16:creationId xmlns:a16="http://schemas.microsoft.com/office/drawing/2014/main" id="{AC83620A-61CB-C848-01FF-E56B2885B9FB}"/>
              </a:ext>
            </a:extLst>
          </p:cNvPr>
          <p:cNvGraphicFramePr>
            <a:graphicFrameLocks noGrp="1"/>
          </p:cNvGraphicFramePr>
          <p:nvPr>
            <p:extLst>
              <p:ext uri="{D42A27DB-BD31-4B8C-83A1-F6EECF244321}">
                <p14:modId xmlns:p14="http://schemas.microsoft.com/office/powerpoint/2010/main" val="2069844532"/>
              </p:ext>
            </p:extLst>
          </p:nvPr>
        </p:nvGraphicFramePr>
        <p:xfrm>
          <a:off x="5798774" y="1586324"/>
          <a:ext cx="5164502" cy="4635883"/>
        </p:xfrm>
        <a:graphic>
          <a:graphicData uri="http://schemas.openxmlformats.org/drawingml/2006/table">
            <a:tbl>
              <a:tblPr firstRow="1" bandRow="1">
                <a:tableStyleId>{B301B821-A1FF-4177-AEE7-76D212191A09}</a:tableStyleId>
              </a:tblPr>
              <a:tblGrid>
                <a:gridCol w="2582251">
                  <a:extLst>
                    <a:ext uri="{9D8B030D-6E8A-4147-A177-3AD203B41FA5}">
                      <a16:colId xmlns:a16="http://schemas.microsoft.com/office/drawing/2014/main" val="1805856215"/>
                    </a:ext>
                  </a:extLst>
                </a:gridCol>
                <a:gridCol w="2582251">
                  <a:extLst>
                    <a:ext uri="{9D8B030D-6E8A-4147-A177-3AD203B41FA5}">
                      <a16:colId xmlns:a16="http://schemas.microsoft.com/office/drawing/2014/main" val="2190966468"/>
                    </a:ext>
                  </a:extLst>
                </a:gridCol>
              </a:tblGrid>
              <a:tr h="804185">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dirty="0"/>
                        <a:t>Script</a:t>
                      </a:r>
                    </a:p>
                  </a:txBody>
                  <a:tcPr>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US" sz="1600" dirty="0"/>
                        <a:t>Visual reference from infographic</a:t>
                      </a:r>
                      <a:endParaRPr lang="en-US" sz="1600" dirty="0">
                        <a:latin typeface="+mj-lt"/>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74235531"/>
                  </a:ext>
                </a:extLst>
              </a:tr>
              <a:tr h="1892936">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US" sz="1600" dirty="0"/>
                        <a:t>Then in 2015, Australia hit play.</a:t>
                      </a:r>
                    </a:p>
                    <a:p>
                      <a:pPr marL="0" marR="0" lvl="0" indent="0" algn="l" defTabSz="914377" rtl="0" eaLnBrk="1" fontAlgn="auto" latinLnBrk="0" hangingPunct="1">
                        <a:lnSpc>
                          <a:spcPct val="150000"/>
                        </a:lnSpc>
                        <a:spcBef>
                          <a:spcPts val="0"/>
                        </a:spcBef>
                        <a:spcAft>
                          <a:spcPts val="1200"/>
                        </a:spcAft>
                        <a:buClrTx/>
                        <a:buSzTx/>
                        <a:buFontTx/>
                        <a:buNone/>
                        <a:tabLst/>
                        <a:defRPr/>
                      </a:pPr>
                      <a:r>
                        <a:rPr lang="en-US" sz="1600" dirty="0"/>
                        <a:t>And the binge was on.</a:t>
                      </a:r>
                    </a:p>
                  </a:txBody>
                  <a:tcPr>
                    <a:lnR w="12700" cap="flat" cmpd="sng" algn="ctr">
                      <a:solidFill>
                        <a:schemeClr val="bg1"/>
                      </a:solidFill>
                      <a:prstDash val="solid"/>
                      <a:round/>
                      <a:headEnd type="none" w="med" len="med"/>
                      <a:tailEnd type="none" w="med" len="med"/>
                    </a:lnR>
                  </a:tcPr>
                </a:tc>
                <a:tc>
                  <a:txBody>
                    <a:bodyPr/>
                    <a:lstStyle/>
                    <a:p>
                      <a:endParaRPr lang="en-US" dirty="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98907340"/>
                  </a:ext>
                </a:extLst>
              </a:tr>
              <a:tr h="1938762">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US" sz="1600" dirty="0"/>
                        <a:t>10 years on, Netflix isn’t just a platform, it’s part of the planet’s daily rhythm, with over 300 million people pressing play</a:t>
                      </a:r>
                    </a:p>
                  </a:txBody>
                  <a:tcPr>
                    <a:lnR w="12700" cap="flat" cmpd="sng" algn="ctr">
                      <a:solidFill>
                        <a:schemeClr val="bg2"/>
                      </a:solidFill>
                      <a:prstDash val="solid"/>
                      <a:round/>
                      <a:headEnd type="none" w="med" len="med"/>
                      <a:tailEnd type="none" w="med" len="med"/>
                    </a:lnR>
                  </a:tcPr>
                </a:tc>
                <a:tc>
                  <a:txBody>
                    <a:bodyPr/>
                    <a:lstStyle/>
                    <a:p>
                      <a:endParaRPr lang="en-US" dirty="0"/>
                    </a:p>
                  </a:txBody>
                  <a:tcPr>
                    <a:lnL w="12700" cap="flat" cmpd="sng" algn="ctr">
                      <a:solidFill>
                        <a:schemeClr val="bg2"/>
                      </a:solidFill>
                      <a:prstDash val="solid"/>
                      <a:round/>
                      <a:headEnd type="none" w="med" len="med"/>
                      <a:tailEnd type="none" w="med" len="med"/>
                    </a:lnL>
                  </a:tcPr>
                </a:tc>
                <a:extLst>
                  <a:ext uri="{0D108BD9-81ED-4DB2-BD59-A6C34878D82A}">
                    <a16:rowId xmlns:a16="http://schemas.microsoft.com/office/drawing/2014/main" val="2236823836"/>
                  </a:ext>
                </a:extLst>
              </a:tr>
            </a:tbl>
          </a:graphicData>
        </a:graphic>
      </p:graphicFrame>
      <p:pic>
        <p:nvPicPr>
          <p:cNvPr id="40" name="Picture 39">
            <a:extLst>
              <a:ext uri="{FF2B5EF4-FFF2-40B4-BE49-F238E27FC236}">
                <a16:creationId xmlns:a16="http://schemas.microsoft.com/office/drawing/2014/main" id="{A12470C9-6486-2EBB-C9A5-975AC501B9B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52696" t="3173" r="4419" b="52691"/>
          <a:stretch>
            <a:fillRect/>
          </a:stretch>
        </p:blipFill>
        <p:spPr>
          <a:xfrm>
            <a:off x="8898992" y="2450484"/>
            <a:ext cx="1505483" cy="1742386"/>
          </a:xfrm>
          <a:prstGeom prst="rect">
            <a:avLst/>
          </a:prstGeom>
        </p:spPr>
      </p:pic>
      <p:pic>
        <p:nvPicPr>
          <p:cNvPr id="41" name="Picture 40">
            <a:extLst>
              <a:ext uri="{FF2B5EF4-FFF2-40B4-BE49-F238E27FC236}">
                <a16:creationId xmlns:a16="http://schemas.microsoft.com/office/drawing/2014/main" id="{C59FB9D5-4C1F-C8D3-7AA9-04620A73F2A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52922" t="52281" r="4775" b="3712"/>
          <a:stretch>
            <a:fillRect/>
          </a:stretch>
        </p:blipFill>
        <p:spPr>
          <a:xfrm>
            <a:off x="8898992" y="4359825"/>
            <a:ext cx="1505483" cy="1761133"/>
          </a:xfrm>
          <a:prstGeom prst="rect">
            <a:avLst/>
          </a:prstGeom>
        </p:spPr>
      </p:pic>
      <p:sp>
        <p:nvSpPr>
          <p:cNvPr id="2" name="Slide Number Placeholder 1">
            <a:extLst>
              <a:ext uri="{FF2B5EF4-FFF2-40B4-BE49-F238E27FC236}">
                <a16:creationId xmlns:a16="http://schemas.microsoft.com/office/drawing/2014/main" id="{87C0BE77-70EB-CEAD-125C-8FB5C053DDD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77616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0A5FF-EA52-B30C-3200-8FF5F951D66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2885481-4856-5CB2-E015-0ECD8B47749D}"/>
              </a:ext>
            </a:extLst>
          </p:cNvPr>
          <p:cNvSpPr>
            <a:spLocks noGrp="1"/>
          </p:cNvSpPr>
          <p:nvPr>
            <p:ph type="ctrTitle"/>
          </p:nvPr>
        </p:nvSpPr>
        <p:spPr/>
        <p:txBody>
          <a:bodyPr/>
          <a:lstStyle/>
          <a:p>
            <a:r>
              <a:rPr lang="en-AU" dirty="0">
                <a:latin typeface="+mj-lt"/>
              </a:rPr>
              <a:t>Week 6 – Voiceover</a:t>
            </a:r>
          </a:p>
        </p:txBody>
      </p:sp>
    </p:spTree>
    <p:extLst>
      <p:ext uri="{BB962C8B-B14F-4D97-AF65-F5344CB8AC3E}">
        <p14:creationId xmlns:p14="http://schemas.microsoft.com/office/powerpoint/2010/main" val="306804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E9745-46C6-D1B2-EB2D-3ACD36FD63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85AC603-2F8E-6B0F-07CF-7E5D415B3F63}"/>
              </a:ext>
            </a:extLst>
          </p:cNvPr>
          <p:cNvSpPr>
            <a:spLocks noGrp="1"/>
          </p:cNvSpPr>
          <p:nvPr>
            <p:ph type="title"/>
          </p:nvPr>
        </p:nvSpPr>
        <p:spPr/>
        <p:txBody>
          <a:bodyPr/>
          <a:lstStyle/>
          <a:p>
            <a:r>
              <a:rPr lang="en-AU" dirty="0">
                <a:latin typeface="+mj-lt"/>
              </a:rPr>
              <a:t>Learning intentions and success criteria (6)</a:t>
            </a:r>
          </a:p>
        </p:txBody>
      </p:sp>
      <p:sp>
        <p:nvSpPr>
          <p:cNvPr id="3" name="TextBox 2">
            <a:extLst>
              <a:ext uri="{FF2B5EF4-FFF2-40B4-BE49-F238E27FC236}">
                <a16:creationId xmlns:a16="http://schemas.microsoft.com/office/drawing/2014/main" id="{44E3BA0A-CFF9-0D7A-0F83-1AE3873614C6}"/>
              </a:ext>
            </a:extLst>
          </p:cNvPr>
          <p:cNvSpPr txBox="1"/>
          <p:nvPr/>
        </p:nvSpPr>
        <p:spPr>
          <a:xfrm>
            <a:off x="370416" y="1894417"/>
            <a:ext cx="11303000" cy="37902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2000" b="1" dirty="0">
                <a:solidFill>
                  <a:schemeClr val="accent1"/>
                </a:solidFill>
                <a:latin typeface="+mj-lt"/>
                <a:cs typeface="Arial" panose="020B0604020202020204" pitchFamily="34" charset="0"/>
              </a:rPr>
              <a:t>We are learning how to record or generate a voiceover for our motion graphics video and how to use digital tools responsibly and effectively to manage audio production. </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dirty="0"/>
              <a:t>apply best practices for recording voiceover audio in a shared learning environment</a:t>
            </a:r>
          </a:p>
          <a:p>
            <a:pPr marL="342900" lvl="0" indent="-342900">
              <a:lnSpc>
                <a:spcPct val="150000"/>
              </a:lnSpc>
              <a:spcAft>
                <a:spcPts val="1200"/>
              </a:spcAft>
              <a:buFont typeface="Arial" panose="020B0604020202020204" pitchFamily="34" charset="0"/>
              <a:buChar char="•"/>
            </a:pPr>
            <a:r>
              <a:rPr lang="en-AU" sz="2000" dirty="0"/>
              <a:t>record or generate a voiceover that matches their infographic message</a:t>
            </a:r>
          </a:p>
          <a:p>
            <a:pPr marL="342900" lvl="0" indent="-342900">
              <a:lnSpc>
                <a:spcPct val="150000"/>
              </a:lnSpc>
              <a:spcAft>
                <a:spcPts val="1200"/>
              </a:spcAft>
              <a:buFont typeface="Arial" panose="020B0604020202020204" pitchFamily="34" charset="0"/>
              <a:buChar char="•"/>
            </a:pPr>
            <a:r>
              <a:rPr lang="en-AU" sz="2000" dirty="0"/>
              <a:t>store and share audio files using safe and ethical digital workflows.</a:t>
            </a:r>
          </a:p>
        </p:txBody>
      </p:sp>
      <p:sp>
        <p:nvSpPr>
          <p:cNvPr id="2" name="Slide Number Placeholder 1">
            <a:extLst>
              <a:ext uri="{FF2B5EF4-FFF2-40B4-BE49-F238E27FC236}">
                <a16:creationId xmlns:a16="http://schemas.microsoft.com/office/drawing/2014/main" id="{A29202FC-F9DA-2A89-A47D-6C00B6928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746535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CCC45-445B-24C1-BD07-43C826822E56}"/>
              </a:ext>
            </a:extLst>
          </p:cNvPr>
          <p:cNvSpPr>
            <a:spLocks noGrp="1"/>
          </p:cNvSpPr>
          <p:nvPr>
            <p:ph type="title"/>
          </p:nvPr>
        </p:nvSpPr>
        <p:spPr>
          <a:xfrm>
            <a:off x="359998" y="360000"/>
            <a:ext cx="10260002" cy="522000"/>
          </a:xfrm>
        </p:spPr>
        <p:txBody>
          <a:bodyPr anchor="t">
            <a:normAutofit/>
          </a:bodyPr>
          <a:lstStyle/>
          <a:p>
            <a:r>
              <a:rPr lang="en-AU">
                <a:latin typeface="+mj-lt"/>
              </a:rPr>
              <a:t>Netflix example</a:t>
            </a:r>
          </a:p>
        </p:txBody>
      </p:sp>
      <p:sp>
        <p:nvSpPr>
          <p:cNvPr id="4" name="Text Placeholder 3">
            <a:extLst>
              <a:ext uri="{FF2B5EF4-FFF2-40B4-BE49-F238E27FC236}">
                <a16:creationId xmlns:a16="http://schemas.microsoft.com/office/drawing/2014/main" id="{8E6DDD30-5059-2AA3-2134-59B89A332610}"/>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latin typeface="+mj-lt"/>
              </a:rPr>
              <a:t>Listen to the audio</a:t>
            </a:r>
          </a:p>
        </p:txBody>
      </p:sp>
      <p:pic>
        <p:nvPicPr>
          <p:cNvPr id="6" name="Netflix voiceover sample" descr="Netflix example audio.&#10;">
            <a:hlinkClick r:id="" action="ppaction://media"/>
            <a:extLst>
              <a:ext uri="{FF2B5EF4-FFF2-40B4-BE49-F238E27FC236}">
                <a16:creationId xmlns:a16="http://schemas.microsoft.com/office/drawing/2014/main" id="{0231D14F-E4F3-E780-95AA-5FD5B8E075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31618" y="2907568"/>
            <a:ext cx="2528764" cy="2528764"/>
          </a:xfrm>
          <a:prstGeom prst="rect">
            <a:avLst/>
          </a:prstGeom>
        </p:spPr>
      </p:pic>
      <p:sp>
        <p:nvSpPr>
          <p:cNvPr id="2" name="Slide Number Placeholder 1">
            <a:extLst>
              <a:ext uri="{FF2B5EF4-FFF2-40B4-BE49-F238E27FC236}">
                <a16:creationId xmlns:a16="http://schemas.microsoft.com/office/drawing/2014/main" id="{5F58B215-FFF8-4093-C345-24CCB03A693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58</a:t>
            </a:fld>
            <a:endParaRPr lang="en-AU"/>
          </a:p>
        </p:txBody>
      </p:sp>
    </p:spTree>
    <p:extLst>
      <p:ext uri="{BB962C8B-B14F-4D97-AF65-F5344CB8AC3E}">
        <p14:creationId xmlns:p14="http://schemas.microsoft.com/office/powerpoint/2010/main" val="399961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CCC45-445B-24C1-BD07-43C826822E56}"/>
              </a:ext>
            </a:extLst>
          </p:cNvPr>
          <p:cNvSpPr>
            <a:spLocks noGrp="1"/>
          </p:cNvSpPr>
          <p:nvPr>
            <p:ph type="title"/>
          </p:nvPr>
        </p:nvSpPr>
        <p:spPr>
          <a:xfrm>
            <a:off x="359998" y="360000"/>
            <a:ext cx="10260002" cy="522000"/>
          </a:xfrm>
        </p:spPr>
        <p:txBody>
          <a:bodyPr anchor="t">
            <a:normAutofit/>
          </a:bodyPr>
          <a:lstStyle/>
          <a:p>
            <a:r>
              <a:rPr lang="en-AU">
                <a:latin typeface="+mj-lt"/>
              </a:rPr>
              <a:t>Every product is carbon neutral by 2030 | Apple</a:t>
            </a:r>
          </a:p>
        </p:txBody>
      </p:sp>
      <p:sp>
        <p:nvSpPr>
          <p:cNvPr id="4" name="Text Placeholder 3">
            <a:extLst>
              <a:ext uri="{FF2B5EF4-FFF2-40B4-BE49-F238E27FC236}">
                <a16:creationId xmlns:a16="http://schemas.microsoft.com/office/drawing/2014/main" id="{8E6DDD30-5059-2AA3-2134-59B89A332610}"/>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latin typeface="+mj-lt"/>
              </a:rPr>
              <a:t>Listen to the audio</a:t>
            </a:r>
          </a:p>
        </p:txBody>
      </p:sp>
      <p:pic>
        <p:nvPicPr>
          <p:cNvPr id="7" name="Online Media 6" title="Every product carbon neutral by 2030 | Apple">
            <a:hlinkClick r:id="" action="ppaction://media"/>
            <a:extLst>
              <a:ext uri="{FF2B5EF4-FFF2-40B4-BE49-F238E27FC236}">
                <a16:creationId xmlns:a16="http://schemas.microsoft.com/office/drawing/2014/main" id="{B9A7B312-30DD-E9CA-ABBD-1283DC28BA6D}"/>
              </a:ext>
            </a:extLst>
          </p:cNvPr>
          <p:cNvPicPr>
            <a:picLocks noRot="1" noChangeAspect="1"/>
          </p:cNvPicPr>
          <p:nvPr>
            <a:videoFile r:link="rId1"/>
          </p:nvPr>
        </p:nvPicPr>
        <p:blipFill>
          <a:blip r:embed="rId3"/>
          <a:stretch>
            <a:fillRect/>
          </a:stretch>
        </p:blipFill>
        <p:spPr>
          <a:xfrm>
            <a:off x="2369701" y="1909282"/>
            <a:ext cx="7452598" cy="4210718"/>
          </a:xfrm>
          <a:prstGeom prst="rect">
            <a:avLst/>
          </a:prstGeom>
          <a:noFill/>
        </p:spPr>
      </p:pic>
      <p:sp>
        <p:nvSpPr>
          <p:cNvPr id="2" name="Slide Number Placeholder 1">
            <a:extLst>
              <a:ext uri="{FF2B5EF4-FFF2-40B4-BE49-F238E27FC236}">
                <a16:creationId xmlns:a16="http://schemas.microsoft.com/office/drawing/2014/main" id="{5F58B215-FFF8-4093-C345-24CCB03A693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59</a:t>
            </a:fld>
            <a:endParaRPr lang="en-AU"/>
          </a:p>
        </p:txBody>
      </p:sp>
    </p:spTree>
    <p:extLst>
      <p:ext uri="{BB962C8B-B14F-4D97-AF65-F5344CB8AC3E}">
        <p14:creationId xmlns:p14="http://schemas.microsoft.com/office/powerpoint/2010/main" val="7629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3E2745-5A94-2C06-9D06-EE4B4D653CA6}"/>
              </a:ext>
              <a:ext uri="{C183D7F6-B498-43B3-948B-1728B52AA6E4}">
                <adec:decorative xmlns:adec="http://schemas.microsoft.com/office/drawing/2017/decorative" val="1"/>
              </a:ext>
            </a:extLst>
          </p:cNvPr>
          <p:cNvGrpSpPr/>
          <p:nvPr/>
        </p:nvGrpSpPr>
        <p:grpSpPr>
          <a:xfrm>
            <a:off x="2619079" y="1823471"/>
            <a:ext cx="6825351" cy="3531878"/>
            <a:chOff x="2619079" y="1823471"/>
            <a:chExt cx="6825351" cy="3531878"/>
          </a:xfrm>
        </p:grpSpPr>
        <p:cxnSp>
          <p:nvCxnSpPr>
            <p:cNvPr id="20" name="Google Shape;194;p19">
              <a:extLst>
                <a:ext uri="{FF2B5EF4-FFF2-40B4-BE49-F238E27FC236}">
                  <a16:creationId xmlns:a16="http://schemas.microsoft.com/office/drawing/2014/main" id="{A69BBA5E-3816-7352-8B57-9107CC38309F}"/>
                </a:ext>
                <a:ext uri="{C183D7F6-B498-43B3-948B-1728B52AA6E4}">
                  <adec:decorative xmlns:adec="http://schemas.microsoft.com/office/drawing/2017/decorative" val="1"/>
                </a:ext>
              </a:extLst>
            </p:cNvPr>
            <p:cNvCxnSpPr>
              <a:stCxn id="10" idx="1"/>
            </p:cNvCxnSpPr>
            <p:nvPr/>
          </p:nvCxnSpPr>
          <p:spPr>
            <a:xfrm rot="10800000">
              <a:off x="6897933" y="3951515"/>
              <a:ext cx="573947" cy="571560"/>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7D0C5E3B-B108-AC2F-075B-7158DA9819F3}"/>
                </a:ext>
                <a:ext uri="{C183D7F6-B498-43B3-948B-1728B52AA6E4}">
                  <adec:decorative xmlns:adec="http://schemas.microsoft.com/office/drawing/2017/decorative" val="1"/>
                </a:ext>
              </a:extLst>
            </p:cNvPr>
            <p:cNvCxnSpPr>
              <a:cxnSpLocks/>
            </p:cNvCxnSpPr>
            <p:nvPr/>
          </p:nvCxnSpPr>
          <p:spPr>
            <a:xfrm rot="10800000">
              <a:off x="4572860" y="2870008"/>
              <a:ext cx="541549" cy="223372"/>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0EE634F9-C212-3398-05A2-A3E3A795F004}"/>
                </a:ext>
                <a:ext uri="{C183D7F6-B498-43B3-948B-1728B52AA6E4}">
                  <adec:decorative xmlns:adec="http://schemas.microsoft.com/office/drawing/2017/decorative" val="1"/>
                </a:ext>
              </a:extLst>
            </p:cNvPr>
            <p:cNvCxnSpPr>
              <a:cxnSpLocks/>
            </p:cNvCxnSpPr>
            <p:nvPr/>
          </p:nvCxnSpPr>
          <p:spPr>
            <a:xfrm flipH="1">
              <a:off x="6973271" y="2870008"/>
              <a:ext cx="511198" cy="229511"/>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29801793-91BA-91AD-A8A2-D90974F4CA6D}"/>
                </a:ext>
                <a:ext uri="{C183D7F6-B498-43B3-948B-1728B52AA6E4}">
                  <adec:decorative xmlns:adec="http://schemas.microsoft.com/office/drawing/2017/decorative" val="1"/>
                </a:ext>
              </a:extLst>
            </p:cNvPr>
            <p:cNvCxnSpPr>
              <a:endCxn id="8" idx="3"/>
            </p:cNvCxnSpPr>
            <p:nvPr/>
          </p:nvCxnSpPr>
          <p:spPr>
            <a:xfrm flipH="1">
              <a:off x="4572817" y="3971977"/>
              <a:ext cx="642834" cy="551098"/>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6A9DF9DA-7C81-28D4-0648-BE2D9CBEF9EA}"/>
                </a:ext>
                <a:ext uri="{C183D7F6-B498-43B3-948B-1728B52AA6E4}">
                  <adec:decorative xmlns:adec="http://schemas.microsoft.com/office/drawing/2017/decorative" val="1"/>
                </a:ext>
              </a:extLst>
            </p:cNvPr>
            <p:cNvCxnSpPr>
              <a:stCxn id="7" idx="0"/>
              <a:endCxn id="12" idx="2"/>
            </p:cNvCxnSpPr>
            <p:nvPr/>
          </p:nvCxnSpPr>
          <p:spPr>
            <a:xfrm flipH="1" flipV="1">
              <a:off x="3534581" y="1854268"/>
              <a:ext cx="295141" cy="517928"/>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B8B7C823-DB33-8BDF-768F-78DE4A58A60E}"/>
                </a:ext>
                <a:ext uri="{C183D7F6-B498-43B3-948B-1728B52AA6E4}">
                  <adec:decorative xmlns:adec="http://schemas.microsoft.com/office/drawing/2017/decorative" val="1"/>
                </a:ext>
              </a:extLst>
            </p:cNvPr>
            <p:cNvCxnSpPr>
              <a:stCxn id="7" idx="1"/>
              <a:endCxn id="11" idx="3"/>
            </p:cNvCxnSpPr>
            <p:nvPr/>
          </p:nvCxnSpPr>
          <p:spPr>
            <a:xfrm flipH="1">
              <a:off x="2742190" y="2659169"/>
              <a:ext cx="344436" cy="311357"/>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9377F7BE-34A0-770F-5A70-4626EC43FAFB}"/>
                </a:ext>
                <a:ext uri="{C183D7F6-B498-43B3-948B-1728B52AA6E4}">
                  <adec:decorative xmlns:adec="http://schemas.microsoft.com/office/drawing/2017/decorative" val="1"/>
                </a:ext>
              </a:extLst>
            </p:cNvPr>
            <p:cNvCxnSpPr>
              <a:stCxn id="8" idx="1"/>
              <a:endCxn id="18" idx="3"/>
            </p:cNvCxnSpPr>
            <p:nvPr/>
          </p:nvCxnSpPr>
          <p:spPr>
            <a:xfrm flipH="1">
              <a:off x="2619079" y="4523075"/>
              <a:ext cx="467547" cy="102649"/>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201;p19">
              <a:extLst>
                <a:ext uri="{FF2B5EF4-FFF2-40B4-BE49-F238E27FC236}">
                  <a16:creationId xmlns:a16="http://schemas.microsoft.com/office/drawing/2014/main" id="{B43A41F2-3EB4-15B9-D30F-CAAD498BEA0C}"/>
                </a:ext>
                <a:ext uri="{C183D7F6-B498-43B3-948B-1728B52AA6E4}">
                  <adec:decorative xmlns:adec="http://schemas.microsoft.com/office/drawing/2017/decorative" val="1"/>
                </a:ext>
              </a:extLst>
            </p:cNvPr>
            <p:cNvCxnSpPr>
              <a:stCxn id="8" idx="2"/>
              <a:endCxn id="19" idx="0"/>
            </p:cNvCxnSpPr>
            <p:nvPr/>
          </p:nvCxnSpPr>
          <p:spPr>
            <a:xfrm flipH="1">
              <a:off x="2821649" y="4810048"/>
              <a:ext cx="1008073" cy="545301"/>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F4090464-225E-31EC-CF24-83EAD51C690B}"/>
                </a:ext>
                <a:ext uri="{C183D7F6-B498-43B3-948B-1728B52AA6E4}">
                  <adec:decorative xmlns:adec="http://schemas.microsoft.com/office/drawing/2017/decorative" val="1"/>
                </a:ext>
              </a:extLst>
            </p:cNvPr>
            <p:cNvCxnSpPr>
              <a:stCxn id="9" idx="0"/>
              <a:endCxn id="13" idx="2"/>
            </p:cNvCxnSpPr>
            <p:nvPr/>
          </p:nvCxnSpPr>
          <p:spPr>
            <a:xfrm rot="10800000" flipH="1">
              <a:off x="8214975" y="1823471"/>
              <a:ext cx="486303" cy="548711"/>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A8CDB383-1A44-A130-EF02-B75C44DCAD2C}"/>
                </a:ext>
                <a:ext uri="{C183D7F6-B498-43B3-948B-1728B52AA6E4}">
                  <adec:decorative xmlns:adec="http://schemas.microsoft.com/office/drawing/2017/decorative" val="1"/>
                </a:ext>
              </a:extLst>
            </p:cNvPr>
            <p:cNvCxnSpPr>
              <a:stCxn id="9" idx="3"/>
              <a:endCxn id="14" idx="1"/>
            </p:cNvCxnSpPr>
            <p:nvPr/>
          </p:nvCxnSpPr>
          <p:spPr>
            <a:xfrm rot="10800000" flipH="1">
              <a:off x="8958071" y="2555142"/>
              <a:ext cx="486303" cy="104013"/>
            </a:xfrm>
            <a:prstGeom prst="straightConnector1">
              <a:avLst/>
            </a:prstGeom>
            <a:noFill/>
            <a:ln w="19050" cap="flat" cmpd="sng">
              <a:solidFill>
                <a:srgbClr val="B51458"/>
              </a:solidFill>
              <a:prstDash val="solid"/>
              <a:round/>
              <a:headEnd type="none" w="med" len="med"/>
              <a:tailEnd type="none" w="med" len="med"/>
            </a:ln>
          </p:spPr>
        </p:cxnSp>
        <p:cxnSp>
          <p:nvCxnSpPr>
            <p:cNvPr id="30" name="Google Shape;204;p19">
              <a:extLst>
                <a:ext uri="{FF2B5EF4-FFF2-40B4-BE49-F238E27FC236}">
                  <a16:creationId xmlns:a16="http://schemas.microsoft.com/office/drawing/2014/main" id="{462890C4-5816-1D71-FD9D-B9E9B41B5E53}"/>
                </a:ext>
                <a:ext uri="{C183D7F6-B498-43B3-948B-1728B52AA6E4}">
                  <adec:decorative xmlns:adec="http://schemas.microsoft.com/office/drawing/2017/decorative" val="1"/>
                </a:ext>
              </a:extLst>
            </p:cNvPr>
            <p:cNvCxnSpPr>
              <a:stCxn id="10" idx="3"/>
              <a:endCxn id="15" idx="1"/>
            </p:cNvCxnSpPr>
            <p:nvPr/>
          </p:nvCxnSpPr>
          <p:spPr>
            <a:xfrm rot="10800000" flipH="1">
              <a:off x="8958071" y="3834544"/>
              <a:ext cx="486303" cy="688532"/>
            </a:xfrm>
            <a:prstGeom prst="straightConnector1">
              <a:avLst/>
            </a:prstGeom>
            <a:noFill/>
            <a:ln w="19050" cap="flat" cmpd="sng">
              <a:solidFill>
                <a:srgbClr val="9B680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9D127DC8-0F14-36A8-89FB-C4A9564E5DFA}"/>
                </a:ext>
                <a:ext uri="{C183D7F6-B498-43B3-948B-1728B52AA6E4}">
                  <adec:decorative xmlns:adec="http://schemas.microsoft.com/office/drawing/2017/decorative" val="1"/>
                </a:ext>
              </a:extLst>
            </p:cNvPr>
            <p:cNvCxnSpPr>
              <a:endCxn id="16" idx="1"/>
            </p:cNvCxnSpPr>
            <p:nvPr/>
          </p:nvCxnSpPr>
          <p:spPr>
            <a:xfrm>
              <a:off x="8903904" y="4790241"/>
              <a:ext cx="540526" cy="480506"/>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661E619A-4B6E-55AE-A39B-A39A86B96F8E}"/>
                </a:ext>
                <a:ext uri="{C183D7F6-B498-43B3-948B-1728B52AA6E4}">
                  <adec:decorative xmlns:adec="http://schemas.microsoft.com/office/drawing/2017/decorative" val="1"/>
                </a:ext>
              </a:extLst>
            </p:cNvPr>
            <p:cNvCxnSpPr>
              <a:stCxn id="10" idx="2"/>
              <a:endCxn id="17" idx="0"/>
            </p:cNvCxnSpPr>
            <p:nvPr/>
          </p:nvCxnSpPr>
          <p:spPr>
            <a:xfrm flipH="1">
              <a:off x="7720487" y="4810048"/>
              <a:ext cx="494488" cy="545301"/>
            </a:xfrm>
            <a:prstGeom prst="straightConnector1">
              <a:avLst/>
            </a:prstGeom>
            <a:noFill/>
            <a:ln w="19050" cap="flat" cmpd="sng">
              <a:solidFill>
                <a:srgbClr val="9B6808"/>
              </a:solidFill>
              <a:prstDash val="solid"/>
              <a:round/>
              <a:headEnd type="none" w="med" len="med"/>
              <a:tailEnd type="none" w="med" len="med"/>
            </a:ln>
          </p:spPr>
        </p:cxnSp>
      </p:grpSp>
      <p:sp>
        <p:nvSpPr>
          <p:cNvPr id="3" name="Title 2">
            <a:extLst>
              <a:ext uri="{FF2B5EF4-FFF2-40B4-BE49-F238E27FC236}">
                <a16:creationId xmlns:a16="http://schemas.microsoft.com/office/drawing/2014/main" id="{A043208B-6BF2-C65E-D4AF-ECD978662E75}"/>
              </a:ext>
            </a:extLst>
          </p:cNvPr>
          <p:cNvSpPr>
            <a:spLocks noGrp="1"/>
          </p:cNvSpPr>
          <p:nvPr>
            <p:ph type="title"/>
          </p:nvPr>
        </p:nvSpPr>
        <p:spPr/>
        <p:txBody>
          <a:bodyPr/>
          <a:lstStyle/>
          <a:p>
            <a:r>
              <a:rPr lang="en-AU">
                <a:latin typeface="+mj-lt"/>
              </a:rPr>
              <a:t>Concept map</a:t>
            </a:r>
          </a:p>
        </p:txBody>
      </p:sp>
      <p:sp>
        <p:nvSpPr>
          <p:cNvPr id="5" name="Google Shape;179;p19" descr="Topic">
            <a:extLst>
              <a:ext uri="{FF2B5EF4-FFF2-40B4-BE49-F238E27FC236}">
                <a16:creationId xmlns:a16="http://schemas.microsoft.com/office/drawing/2014/main" id="{6469DD7E-986E-7D3A-7ED2-E3C4A2D5064C}"/>
              </a:ext>
            </a:extLst>
          </p:cNvPr>
          <p:cNvSpPr/>
          <p:nvPr/>
        </p:nvSpPr>
        <p:spPr>
          <a:xfrm>
            <a:off x="5132073" y="2946142"/>
            <a:ext cx="1845292" cy="1043540"/>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a:solidFill>
                  <a:schemeClr val="tx1"/>
                </a:solidFill>
                <a:latin typeface="+mj-lt"/>
                <a:ea typeface="Montserrat"/>
                <a:cs typeface="Arial" panose="020B0604020202020204" pitchFamily="34" charset="0"/>
                <a:sym typeface="Montserrat"/>
              </a:rPr>
              <a:t>Digital </a:t>
            </a:r>
            <a:r>
              <a:rPr lang="en" sz="2000" b="1" dirty="0">
                <a:solidFill>
                  <a:schemeClr val="tx1"/>
                </a:solidFill>
                <a:latin typeface="+mj-lt"/>
                <a:ea typeface="Montserrat"/>
                <a:cs typeface="Arial" panose="020B0604020202020204" pitchFamily="34" charset="0"/>
                <a:sym typeface="Montserrat"/>
              </a:rPr>
              <a:t>platforms</a:t>
            </a:r>
            <a:endParaRPr sz="2000">
              <a:solidFill>
                <a:schemeClr val="tx1"/>
              </a:solidFill>
              <a:latin typeface="+mj-lt"/>
              <a:ea typeface="Rockwell"/>
              <a:cs typeface="Arial" panose="020B0604020202020204" pitchFamily="34" charset="0"/>
              <a:sym typeface="Rockwell"/>
            </a:endParaRPr>
          </a:p>
        </p:txBody>
      </p:sp>
      <p:sp>
        <p:nvSpPr>
          <p:cNvPr id="7" name="Google Shape;181;p19">
            <a:extLst>
              <a:ext uri="{FF2B5EF4-FFF2-40B4-BE49-F238E27FC236}">
                <a16:creationId xmlns:a16="http://schemas.microsoft.com/office/drawing/2014/main" id="{75E3D10C-530E-F966-96C3-72A3F12688A7}"/>
              </a:ext>
            </a:extLst>
          </p:cNvPr>
          <p:cNvSpPr/>
          <p:nvPr/>
        </p:nvSpPr>
        <p:spPr>
          <a:xfrm>
            <a:off x="3086626" y="2372196"/>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a:solidFill>
                  <a:schemeClr val="tx1"/>
                </a:solidFill>
                <a:latin typeface="+mn-lt"/>
                <a:ea typeface="Montserrat"/>
                <a:cs typeface="Arial" panose="020B0604020202020204" pitchFamily="34" charset="0"/>
                <a:sym typeface="Montserrat"/>
              </a:rPr>
              <a:t>Click to add text</a:t>
            </a:r>
          </a:p>
        </p:txBody>
      </p:sp>
      <p:sp>
        <p:nvSpPr>
          <p:cNvPr id="12" name="Google Shape;186;p19">
            <a:extLst>
              <a:ext uri="{FF2B5EF4-FFF2-40B4-BE49-F238E27FC236}">
                <a16:creationId xmlns:a16="http://schemas.microsoft.com/office/drawing/2014/main" id="{FAAA8363-6838-6C56-F2B7-AB1AF414C757}"/>
              </a:ext>
            </a:extLst>
          </p:cNvPr>
          <p:cNvSpPr/>
          <p:nvPr/>
        </p:nvSpPr>
        <p:spPr>
          <a:xfrm>
            <a:off x="2791485" y="1280321"/>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latin typeface="+mn-lt"/>
                <a:cs typeface="Arial" panose="020B0604020202020204" pitchFamily="34" charset="0"/>
                <a:sym typeface="Montserrat"/>
              </a:rPr>
              <a:t>Click to add text</a:t>
            </a:r>
            <a:endParaRPr dirty="0">
              <a:latin typeface="+mn-lt"/>
              <a:cs typeface="Arial" panose="020B0604020202020204" pitchFamily="34" charset="0"/>
              <a:sym typeface="Montserrat"/>
            </a:endParaRPr>
          </a:p>
        </p:txBody>
      </p:sp>
      <p:sp>
        <p:nvSpPr>
          <p:cNvPr id="11" name="Google Shape;185;p19">
            <a:extLst>
              <a:ext uri="{FF2B5EF4-FFF2-40B4-BE49-F238E27FC236}">
                <a16:creationId xmlns:a16="http://schemas.microsoft.com/office/drawing/2014/main" id="{E5C870DB-0EA5-C5BB-9CEB-B421F0ABB54B}"/>
              </a:ext>
            </a:extLst>
          </p:cNvPr>
          <p:cNvSpPr/>
          <p:nvPr/>
        </p:nvSpPr>
        <p:spPr>
          <a:xfrm>
            <a:off x="1256112" y="2683609"/>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9" name="Google Shape;183;p19">
            <a:extLst>
              <a:ext uri="{FF2B5EF4-FFF2-40B4-BE49-F238E27FC236}">
                <a16:creationId xmlns:a16="http://schemas.microsoft.com/office/drawing/2014/main" id="{AED79210-45A0-6D20-7977-F60B205D9E3C}"/>
              </a:ext>
            </a:extLst>
          </p:cNvPr>
          <p:cNvSpPr/>
          <p:nvPr/>
        </p:nvSpPr>
        <p:spPr>
          <a:xfrm>
            <a:off x="7471879" y="2372182"/>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3" name="Google Shape;187;p19">
            <a:extLst>
              <a:ext uri="{FF2B5EF4-FFF2-40B4-BE49-F238E27FC236}">
                <a16:creationId xmlns:a16="http://schemas.microsoft.com/office/drawing/2014/main" id="{07AFBD37-DBBB-4D93-6566-51192537A30C}"/>
              </a:ext>
            </a:extLst>
          </p:cNvPr>
          <p:cNvSpPr/>
          <p:nvPr/>
        </p:nvSpPr>
        <p:spPr>
          <a:xfrm>
            <a:off x="7958239" y="1249680"/>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4" name="Google Shape;188;p19">
            <a:extLst>
              <a:ext uri="{FF2B5EF4-FFF2-40B4-BE49-F238E27FC236}">
                <a16:creationId xmlns:a16="http://schemas.microsoft.com/office/drawing/2014/main" id="{92BE4334-1429-4814-D1E9-EDB11B7A034A}"/>
              </a:ext>
            </a:extLst>
          </p:cNvPr>
          <p:cNvSpPr/>
          <p:nvPr/>
        </p:nvSpPr>
        <p:spPr>
          <a:xfrm>
            <a:off x="9444431" y="2268239"/>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8" name="Google Shape;182;p19">
            <a:extLst>
              <a:ext uri="{FF2B5EF4-FFF2-40B4-BE49-F238E27FC236}">
                <a16:creationId xmlns:a16="http://schemas.microsoft.com/office/drawing/2014/main" id="{D356BC70-BCD8-C57F-6B33-EEEB9B8EA188}"/>
              </a:ext>
            </a:extLst>
          </p:cNvPr>
          <p:cNvSpPr/>
          <p:nvPr/>
        </p:nvSpPr>
        <p:spPr>
          <a:xfrm>
            <a:off x="3086626" y="423610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8" name="Google Shape;192;p19">
            <a:extLst>
              <a:ext uri="{FF2B5EF4-FFF2-40B4-BE49-F238E27FC236}">
                <a16:creationId xmlns:a16="http://schemas.microsoft.com/office/drawing/2014/main" id="{EFF0FEE6-F3B2-6916-7D03-1BF632A54CBF}"/>
              </a:ext>
            </a:extLst>
          </p:cNvPr>
          <p:cNvSpPr/>
          <p:nvPr/>
        </p:nvSpPr>
        <p:spPr>
          <a:xfrm>
            <a:off x="1132973" y="433880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9" name="Google Shape;193;p19">
            <a:extLst>
              <a:ext uri="{FF2B5EF4-FFF2-40B4-BE49-F238E27FC236}">
                <a16:creationId xmlns:a16="http://schemas.microsoft.com/office/drawing/2014/main" id="{BCF68AF6-BA4B-3654-04BF-1B3A415273C0}"/>
              </a:ext>
            </a:extLst>
          </p:cNvPr>
          <p:cNvSpPr/>
          <p:nvPr/>
        </p:nvSpPr>
        <p:spPr>
          <a:xfrm>
            <a:off x="2078496" y="535529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0" name="Google Shape;184;p19">
            <a:extLst>
              <a:ext uri="{FF2B5EF4-FFF2-40B4-BE49-F238E27FC236}">
                <a16:creationId xmlns:a16="http://schemas.microsoft.com/office/drawing/2014/main" id="{F8CB1843-B8EB-756A-C389-36A0409BBF5B}"/>
              </a:ext>
            </a:extLst>
          </p:cNvPr>
          <p:cNvSpPr/>
          <p:nvPr/>
        </p:nvSpPr>
        <p:spPr>
          <a:xfrm>
            <a:off x="7471879" y="423610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5" name="Google Shape;189;p19">
            <a:extLst>
              <a:ext uri="{FF2B5EF4-FFF2-40B4-BE49-F238E27FC236}">
                <a16:creationId xmlns:a16="http://schemas.microsoft.com/office/drawing/2014/main" id="{42862DE4-E1ED-B35A-808B-C711FA876A09}"/>
              </a:ext>
            </a:extLst>
          </p:cNvPr>
          <p:cNvSpPr/>
          <p:nvPr/>
        </p:nvSpPr>
        <p:spPr>
          <a:xfrm>
            <a:off x="9444431" y="354771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6" name="Google Shape;190;p19">
            <a:extLst>
              <a:ext uri="{FF2B5EF4-FFF2-40B4-BE49-F238E27FC236}">
                <a16:creationId xmlns:a16="http://schemas.microsoft.com/office/drawing/2014/main" id="{D92042C3-58D4-A650-F5E1-D15BA430F8C6}"/>
              </a:ext>
            </a:extLst>
          </p:cNvPr>
          <p:cNvSpPr/>
          <p:nvPr/>
        </p:nvSpPr>
        <p:spPr>
          <a:xfrm>
            <a:off x="9444431" y="4983773"/>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17" name="Google Shape;191;p19">
            <a:extLst>
              <a:ext uri="{FF2B5EF4-FFF2-40B4-BE49-F238E27FC236}">
                <a16:creationId xmlns:a16="http://schemas.microsoft.com/office/drawing/2014/main" id="{F738CB4C-71CD-4EDD-FEA6-25A996543EB9}"/>
              </a:ext>
            </a:extLst>
          </p:cNvPr>
          <p:cNvSpPr/>
          <p:nvPr/>
        </p:nvSpPr>
        <p:spPr>
          <a:xfrm>
            <a:off x="6977363" y="535529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atin typeface="+mn-lt"/>
                <a:cs typeface="Arial" panose="020B0604020202020204" pitchFamily="34" charset="0"/>
                <a:sym typeface="Montserrat"/>
              </a:rPr>
              <a:t>Click to add text</a:t>
            </a:r>
          </a:p>
        </p:txBody>
      </p: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18166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CCC45-445B-24C1-BD07-43C826822E56}"/>
              </a:ext>
            </a:extLst>
          </p:cNvPr>
          <p:cNvSpPr>
            <a:spLocks noGrp="1"/>
          </p:cNvSpPr>
          <p:nvPr>
            <p:ph type="title"/>
          </p:nvPr>
        </p:nvSpPr>
        <p:spPr>
          <a:xfrm>
            <a:off x="359998" y="360000"/>
            <a:ext cx="10260002" cy="522000"/>
          </a:xfrm>
        </p:spPr>
        <p:txBody>
          <a:bodyPr anchor="t">
            <a:normAutofit/>
          </a:bodyPr>
          <a:lstStyle/>
          <a:p>
            <a:r>
              <a:rPr lang="en-AU">
                <a:latin typeface="+mj-lt"/>
              </a:rPr>
              <a:t>Just Ask Google</a:t>
            </a:r>
          </a:p>
        </p:txBody>
      </p:sp>
      <p:sp>
        <p:nvSpPr>
          <p:cNvPr id="4" name="Text Placeholder 3">
            <a:extLst>
              <a:ext uri="{FF2B5EF4-FFF2-40B4-BE49-F238E27FC236}">
                <a16:creationId xmlns:a16="http://schemas.microsoft.com/office/drawing/2014/main" id="{8E6DDD30-5059-2AA3-2134-59B89A332610}"/>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latin typeface="+mj-lt"/>
              </a:rPr>
              <a:t>Listen to the audio</a:t>
            </a:r>
          </a:p>
        </p:txBody>
      </p:sp>
      <p:pic>
        <p:nvPicPr>
          <p:cNvPr id="6" name="Online Media 5" title="Just Ask Google">
            <a:hlinkClick r:id="" action="ppaction://media"/>
            <a:extLst>
              <a:ext uri="{FF2B5EF4-FFF2-40B4-BE49-F238E27FC236}">
                <a16:creationId xmlns:a16="http://schemas.microsoft.com/office/drawing/2014/main" id="{EC8033C1-E658-DE52-7C8C-42E982E47C63}"/>
              </a:ext>
            </a:extLst>
          </p:cNvPr>
          <p:cNvPicPr>
            <a:picLocks noRot="1" noChangeAspect="1"/>
          </p:cNvPicPr>
          <p:nvPr>
            <a:videoFile r:link="rId1"/>
          </p:nvPr>
        </p:nvPicPr>
        <p:blipFill>
          <a:blip r:embed="rId3"/>
          <a:stretch>
            <a:fillRect/>
          </a:stretch>
        </p:blipFill>
        <p:spPr>
          <a:xfrm>
            <a:off x="2369701" y="1909282"/>
            <a:ext cx="7452598" cy="4210718"/>
          </a:xfrm>
          <a:prstGeom prst="rect">
            <a:avLst/>
          </a:prstGeom>
          <a:noFill/>
        </p:spPr>
      </p:pic>
      <p:sp>
        <p:nvSpPr>
          <p:cNvPr id="2" name="Slide Number Placeholder 1">
            <a:extLst>
              <a:ext uri="{FF2B5EF4-FFF2-40B4-BE49-F238E27FC236}">
                <a16:creationId xmlns:a16="http://schemas.microsoft.com/office/drawing/2014/main" id="{5F58B215-FFF8-4093-C345-24CCB03A693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60</a:t>
            </a:fld>
            <a:endParaRPr lang="en-AU"/>
          </a:p>
        </p:txBody>
      </p:sp>
    </p:spTree>
    <p:extLst>
      <p:ext uri="{BB962C8B-B14F-4D97-AF65-F5344CB8AC3E}">
        <p14:creationId xmlns:p14="http://schemas.microsoft.com/office/powerpoint/2010/main" val="46372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CCC45-445B-24C1-BD07-43C826822E56}"/>
              </a:ext>
            </a:extLst>
          </p:cNvPr>
          <p:cNvSpPr>
            <a:spLocks noGrp="1"/>
          </p:cNvSpPr>
          <p:nvPr>
            <p:ph type="title"/>
          </p:nvPr>
        </p:nvSpPr>
        <p:spPr>
          <a:xfrm>
            <a:off x="359998" y="360000"/>
            <a:ext cx="10260002" cy="522000"/>
          </a:xfrm>
        </p:spPr>
        <p:txBody>
          <a:bodyPr anchor="t">
            <a:normAutofit/>
          </a:bodyPr>
          <a:lstStyle/>
          <a:p>
            <a:r>
              <a:rPr lang="en-AU">
                <a:latin typeface="+mj-lt"/>
              </a:rPr>
              <a:t>The Story of Roblox</a:t>
            </a:r>
          </a:p>
        </p:txBody>
      </p:sp>
      <p:sp>
        <p:nvSpPr>
          <p:cNvPr id="4" name="Text Placeholder 3">
            <a:extLst>
              <a:ext uri="{FF2B5EF4-FFF2-40B4-BE49-F238E27FC236}">
                <a16:creationId xmlns:a16="http://schemas.microsoft.com/office/drawing/2014/main" id="{8E6DDD30-5059-2AA3-2134-59B89A332610}"/>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latin typeface="+mj-lt"/>
              </a:rPr>
              <a:t>Listen to the audio</a:t>
            </a:r>
          </a:p>
        </p:txBody>
      </p:sp>
      <p:pic>
        <p:nvPicPr>
          <p:cNvPr id="7" name="Online Media 6" title="The Story of Roblox">
            <a:hlinkClick r:id="" action="ppaction://media"/>
            <a:extLst>
              <a:ext uri="{FF2B5EF4-FFF2-40B4-BE49-F238E27FC236}">
                <a16:creationId xmlns:a16="http://schemas.microsoft.com/office/drawing/2014/main" id="{C8F962D7-00B6-7640-A1AC-E1D341B37FD8}"/>
              </a:ext>
            </a:extLst>
          </p:cNvPr>
          <p:cNvPicPr>
            <a:picLocks noRot="1" noChangeAspect="1"/>
          </p:cNvPicPr>
          <p:nvPr>
            <a:videoFile r:link="rId1"/>
          </p:nvPr>
        </p:nvPicPr>
        <p:blipFill>
          <a:blip r:embed="rId3"/>
          <a:stretch>
            <a:fillRect/>
          </a:stretch>
        </p:blipFill>
        <p:spPr>
          <a:xfrm>
            <a:off x="2369701" y="1909282"/>
            <a:ext cx="7452598" cy="4210718"/>
          </a:xfrm>
          <a:prstGeom prst="rect">
            <a:avLst/>
          </a:prstGeom>
          <a:noFill/>
        </p:spPr>
      </p:pic>
      <p:sp>
        <p:nvSpPr>
          <p:cNvPr id="2" name="Slide Number Placeholder 1">
            <a:extLst>
              <a:ext uri="{FF2B5EF4-FFF2-40B4-BE49-F238E27FC236}">
                <a16:creationId xmlns:a16="http://schemas.microsoft.com/office/drawing/2014/main" id="{5F58B215-FFF8-4093-C345-24CCB03A693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61</a:t>
            </a:fld>
            <a:endParaRPr lang="en-AU"/>
          </a:p>
        </p:txBody>
      </p:sp>
    </p:spTree>
    <p:extLst>
      <p:ext uri="{BB962C8B-B14F-4D97-AF65-F5344CB8AC3E}">
        <p14:creationId xmlns:p14="http://schemas.microsoft.com/office/powerpoint/2010/main" val="294406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BAEDD-0D1B-6826-1709-437482EF84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A31F6A-5A25-613B-5643-53272E1B53ED}"/>
              </a:ext>
            </a:extLst>
          </p:cNvPr>
          <p:cNvSpPr>
            <a:spLocks noGrp="1"/>
          </p:cNvSpPr>
          <p:nvPr>
            <p:ph type="title"/>
          </p:nvPr>
        </p:nvSpPr>
        <p:spPr/>
        <p:txBody>
          <a:bodyPr/>
          <a:lstStyle/>
          <a:p>
            <a:r>
              <a:rPr lang="en-AU">
                <a:latin typeface="+mj-lt"/>
              </a:rPr>
              <a:t>Voiceover</a:t>
            </a:r>
          </a:p>
        </p:txBody>
      </p:sp>
      <p:sp>
        <p:nvSpPr>
          <p:cNvPr id="13" name="Text Placeholder 12">
            <a:extLst>
              <a:ext uri="{FF2B5EF4-FFF2-40B4-BE49-F238E27FC236}">
                <a16:creationId xmlns:a16="http://schemas.microsoft.com/office/drawing/2014/main" id="{248525B4-72C7-A6C8-3AAD-12C4774B5630}"/>
              </a:ext>
            </a:extLst>
          </p:cNvPr>
          <p:cNvSpPr>
            <a:spLocks noGrp="1"/>
          </p:cNvSpPr>
          <p:nvPr>
            <p:ph type="body" sz="quarter" idx="18"/>
          </p:nvPr>
        </p:nvSpPr>
        <p:spPr>
          <a:xfrm>
            <a:off x="360000" y="982520"/>
            <a:ext cx="11483998" cy="356423"/>
          </a:xfrm>
        </p:spPr>
        <p:txBody>
          <a:bodyPr/>
          <a:lstStyle/>
          <a:p>
            <a:r>
              <a:rPr lang="en-AU" dirty="0">
                <a:latin typeface="+mj-lt"/>
              </a:rPr>
              <a:t>How does it use….</a:t>
            </a:r>
          </a:p>
        </p:txBody>
      </p:sp>
      <p:sp>
        <p:nvSpPr>
          <p:cNvPr id="12" name="Text Placeholder 11">
            <a:extLst>
              <a:ext uri="{FF2B5EF4-FFF2-40B4-BE49-F238E27FC236}">
                <a16:creationId xmlns:a16="http://schemas.microsoft.com/office/drawing/2014/main" id="{E8C51838-0BA4-0BC9-517A-0B25F4462016}"/>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latin typeface="+mn-lt"/>
              </a:rPr>
              <a:t>pace (rate of speech, slow, fast)</a:t>
            </a:r>
          </a:p>
          <a:p>
            <a:pPr marL="342900" lvl="0" indent="-342900">
              <a:buFont typeface="Arial" panose="020B0604020202020204" pitchFamily="34" charset="0"/>
              <a:buChar char="•"/>
            </a:pPr>
            <a:r>
              <a:rPr lang="en-AU" dirty="0">
                <a:latin typeface="+mn-lt"/>
              </a:rPr>
              <a:t>volume (soft, loud, ascending, descending)</a:t>
            </a:r>
          </a:p>
          <a:p>
            <a:pPr marL="342900" lvl="0" indent="-342900">
              <a:buFont typeface="Arial" panose="020B0604020202020204" pitchFamily="34" charset="0"/>
              <a:buChar char="•"/>
            </a:pPr>
            <a:r>
              <a:rPr lang="en-AU" dirty="0">
                <a:latin typeface="+mn-lt"/>
              </a:rPr>
              <a:t>pitch (low, high)</a:t>
            </a:r>
          </a:p>
          <a:p>
            <a:pPr marL="342900" lvl="0" indent="-342900">
              <a:buFont typeface="Arial" panose="020B0604020202020204" pitchFamily="34" charset="0"/>
              <a:buChar char="•"/>
            </a:pPr>
            <a:r>
              <a:rPr lang="en-AU" dirty="0">
                <a:latin typeface="+mn-lt"/>
              </a:rPr>
              <a:t>melody (combination of pitches)</a:t>
            </a:r>
          </a:p>
          <a:p>
            <a:pPr marL="342900" lvl="0" indent="-342900">
              <a:buFont typeface="Arial" panose="020B0604020202020204" pitchFamily="34" charset="0"/>
              <a:buChar char="•"/>
            </a:pPr>
            <a:r>
              <a:rPr lang="en-AU" dirty="0">
                <a:latin typeface="+mn-lt"/>
              </a:rPr>
              <a:t>tonality (the emotion)</a:t>
            </a:r>
          </a:p>
          <a:p>
            <a:pPr marL="342900" lvl="0" indent="-342900">
              <a:buFont typeface="Arial" panose="020B0604020202020204" pitchFamily="34" charset="0"/>
              <a:buChar char="•"/>
            </a:pPr>
            <a:r>
              <a:rPr lang="en-AU" dirty="0">
                <a:latin typeface="+mn-lt"/>
              </a:rPr>
              <a:t>pauses (to create rhythm and tension)</a:t>
            </a:r>
          </a:p>
        </p:txBody>
      </p:sp>
      <p:sp>
        <p:nvSpPr>
          <p:cNvPr id="3" name="Slide Number Placeholder 2">
            <a:extLst>
              <a:ext uri="{FF2B5EF4-FFF2-40B4-BE49-F238E27FC236}">
                <a16:creationId xmlns:a16="http://schemas.microsoft.com/office/drawing/2014/main" id="{15268AE9-CD1A-6045-5C23-A28BEFAFF4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368503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7033A-37D8-C7F7-014D-42AAA567BD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6D6248-9F52-2DDB-7DF8-FA95DCD56E15}"/>
              </a:ext>
            </a:extLst>
          </p:cNvPr>
          <p:cNvSpPr>
            <a:spLocks noGrp="1"/>
          </p:cNvSpPr>
          <p:nvPr>
            <p:ph type="title"/>
          </p:nvPr>
        </p:nvSpPr>
        <p:spPr/>
        <p:txBody>
          <a:bodyPr/>
          <a:lstStyle/>
          <a:p>
            <a:r>
              <a:rPr lang="en-AU" dirty="0">
                <a:latin typeface="+mj-lt"/>
              </a:rPr>
              <a:t>Digital Portfolio – voiceover (extension activity)</a:t>
            </a:r>
          </a:p>
        </p:txBody>
      </p:sp>
      <p:sp>
        <p:nvSpPr>
          <p:cNvPr id="7" name="Text Placeholder 12">
            <a:extLst>
              <a:ext uri="{FF2B5EF4-FFF2-40B4-BE49-F238E27FC236}">
                <a16:creationId xmlns:a16="http://schemas.microsoft.com/office/drawing/2014/main" id="{46E56868-24FE-C913-7677-7DE52F0559BC}"/>
              </a:ext>
            </a:extLst>
          </p:cNvPr>
          <p:cNvSpPr>
            <a:spLocks noGrp="1"/>
          </p:cNvSpPr>
          <p:nvPr>
            <p:ph type="body" sz="quarter" idx="18"/>
          </p:nvPr>
        </p:nvSpPr>
        <p:spPr>
          <a:xfrm>
            <a:off x="360000" y="982520"/>
            <a:ext cx="11483998" cy="356423"/>
          </a:xfrm>
        </p:spPr>
        <p:txBody>
          <a:bodyPr/>
          <a:lstStyle/>
          <a:p>
            <a:r>
              <a:rPr lang="en-AU" dirty="0">
                <a:latin typeface="+mj-lt"/>
              </a:rPr>
              <a:t>Recording a voiceover for video</a:t>
            </a:r>
          </a:p>
        </p:txBody>
      </p:sp>
      <p:sp>
        <p:nvSpPr>
          <p:cNvPr id="12" name="Text Placeholder 11">
            <a:extLst>
              <a:ext uri="{FF2B5EF4-FFF2-40B4-BE49-F238E27FC236}">
                <a16:creationId xmlns:a16="http://schemas.microsoft.com/office/drawing/2014/main" id="{4CA98E3E-37B9-BF09-359B-C56FF15472B7}"/>
              </a:ext>
            </a:extLst>
          </p:cNvPr>
          <p:cNvSpPr>
            <a:spLocks noGrp="1"/>
          </p:cNvSpPr>
          <p:nvPr>
            <p:ph type="body" sz="quarter" idx="17"/>
          </p:nvPr>
        </p:nvSpPr>
        <p:spPr>
          <a:xfrm>
            <a:off x="360000" y="1306883"/>
            <a:ext cx="5736000" cy="4807835"/>
          </a:xfrm>
        </p:spPr>
        <p:txBody>
          <a:bodyPr/>
          <a:lstStyle/>
          <a:p>
            <a:pPr lvl="0"/>
            <a:r>
              <a:rPr lang="en-AU" dirty="0">
                <a:latin typeface="+mn-lt"/>
              </a:rPr>
              <a:t>Document your process and choices in the digital portfolio, including:</a:t>
            </a:r>
          </a:p>
          <a:p>
            <a:pPr marL="342900" lvl="0" indent="-342900">
              <a:buFont typeface="Arial" panose="020B0604020202020204" pitchFamily="34" charset="0"/>
              <a:buChar char="•"/>
            </a:pPr>
            <a:r>
              <a:rPr lang="en-AU" dirty="0">
                <a:latin typeface="+mn-lt"/>
              </a:rPr>
              <a:t>the tool or method used</a:t>
            </a:r>
          </a:p>
          <a:p>
            <a:pPr marL="342900" lvl="0" indent="-342900">
              <a:buFont typeface="Arial" panose="020B0604020202020204" pitchFamily="34" charset="0"/>
              <a:buChar char="•"/>
            </a:pPr>
            <a:r>
              <a:rPr lang="en-AU" dirty="0">
                <a:latin typeface="+mn-lt"/>
              </a:rPr>
              <a:t>explain how they used elements such as pace, volume, pitch, melody, tonality and pauses.</a:t>
            </a:r>
          </a:p>
        </p:txBody>
      </p:sp>
      <p:pic>
        <p:nvPicPr>
          <p:cNvPr id="5" name="Picture 4" descr="Screenshot of digital portfolio - voiceover (extension activity)">
            <a:extLst>
              <a:ext uri="{FF2B5EF4-FFF2-40B4-BE49-F238E27FC236}">
                <a16:creationId xmlns:a16="http://schemas.microsoft.com/office/drawing/2014/main" id="{F4696CE1-732B-58E5-6484-F0A064B97D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6554" y="1114139"/>
            <a:ext cx="3497446" cy="5193323"/>
          </a:xfrm>
          <a:prstGeom prst="rect">
            <a:avLst/>
          </a:prstGeom>
        </p:spPr>
      </p:pic>
      <p:sp>
        <p:nvSpPr>
          <p:cNvPr id="3" name="Slide Number Placeholder 2">
            <a:extLst>
              <a:ext uri="{FF2B5EF4-FFF2-40B4-BE49-F238E27FC236}">
                <a16:creationId xmlns:a16="http://schemas.microsoft.com/office/drawing/2014/main" id="{3F867AB1-E7FF-F125-F5F5-3A813A29F1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212843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84CD3-0D5A-B144-9A89-3E6035CF36C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9D0168D-B9D4-D2FD-5F3D-F5A53779BD64}"/>
              </a:ext>
            </a:extLst>
          </p:cNvPr>
          <p:cNvSpPr>
            <a:spLocks noGrp="1"/>
          </p:cNvSpPr>
          <p:nvPr>
            <p:ph type="ctrTitle"/>
          </p:nvPr>
        </p:nvSpPr>
        <p:spPr/>
        <p:txBody>
          <a:bodyPr/>
          <a:lstStyle/>
          <a:p>
            <a:r>
              <a:rPr lang="en-AU">
                <a:latin typeface="+mj-lt"/>
              </a:rPr>
              <a:t>Week 7 – Motion graphics</a:t>
            </a:r>
          </a:p>
        </p:txBody>
      </p:sp>
    </p:spTree>
    <p:extLst>
      <p:ext uri="{BB962C8B-B14F-4D97-AF65-F5344CB8AC3E}">
        <p14:creationId xmlns:p14="http://schemas.microsoft.com/office/powerpoint/2010/main" val="33240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09C-1FB1-47D9-9C43-0C3E8E694C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A34BAA-D69F-D916-7892-5A3280160A2D}"/>
              </a:ext>
            </a:extLst>
          </p:cNvPr>
          <p:cNvSpPr>
            <a:spLocks noGrp="1"/>
          </p:cNvSpPr>
          <p:nvPr>
            <p:ph type="title"/>
          </p:nvPr>
        </p:nvSpPr>
        <p:spPr/>
        <p:txBody>
          <a:bodyPr/>
          <a:lstStyle/>
          <a:p>
            <a:r>
              <a:rPr lang="en-AU" dirty="0">
                <a:latin typeface="+mj-lt"/>
              </a:rPr>
              <a:t>Learning intentions and success criteria (7)</a:t>
            </a:r>
          </a:p>
        </p:txBody>
      </p:sp>
      <p:sp>
        <p:nvSpPr>
          <p:cNvPr id="3" name="TextBox 2">
            <a:extLst>
              <a:ext uri="{FF2B5EF4-FFF2-40B4-BE49-F238E27FC236}">
                <a16:creationId xmlns:a16="http://schemas.microsoft.com/office/drawing/2014/main" id="{DD45D9C4-6CB9-BC3F-260C-DE57AF552C67}"/>
              </a:ext>
            </a:extLst>
          </p:cNvPr>
          <p:cNvSpPr txBox="1"/>
          <p:nvPr/>
        </p:nvSpPr>
        <p:spPr>
          <a:xfrm>
            <a:off x="370416" y="1894417"/>
            <a:ext cx="11303000" cy="425187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2000" b="1" dirty="0">
                <a:solidFill>
                  <a:schemeClr val="accent1"/>
                </a:solidFill>
                <a:latin typeface="+mj-lt"/>
                <a:cs typeface="Arial" panose="020B0604020202020204" pitchFamily="34" charset="0"/>
              </a:rPr>
              <a:t>We are learning how to combine visuals, audio and motion using digital tools to produce a professional-style motion graphics video that communicates our message clearly and effectively. </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dirty="0"/>
              <a:t>apply motion design techniques to communicate key messages using visuals and audio</a:t>
            </a:r>
          </a:p>
          <a:p>
            <a:pPr marL="342900" lvl="0" indent="-342900">
              <a:lnSpc>
                <a:spcPct val="150000"/>
              </a:lnSpc>
              <a:spcAft>
                <a:spcPts val="1200"/>
              </a:spcAft>
              <a:buFont typeface="Arial" panose="020B0604020202020204" pitchFamily="34" charset="0"/>
              <a:buChar char="•"/>
            </a:pPr>
            <a:r>
              <a:rPr lang="en-AU" sz="2000" dirty="0">
                <a:ea typeface="Calibri" panose="020F0502020204030204" pitchFamily="34" charset="0"/>
              </a:rPr>
              <a:t>follow a structured digital production workflow inspired by industry practices</a:t>
            </a:r>
          </a:p>
          <a:p>
            <a:pPr marL="342900" lvl="0" indent="-342900">
              <a:lnSpc>
                <a:spcPct val="150000"/>
              </a:lnSpc>
              <a:spcAft>
                <a:spcPts val="1200"/>
              </a:spcAft>
              <a:buFont typeface="Arial" panose="020B0604020202020204" pitchFamily="34" charset="0"/>
              <a:buChar char="•"/>
            </a:pPr>
            <a:r>
              <a:rPr lang="en-AU" sz="2000" dirty="0">
                <a:ea typeface="Calibri" panose="020F0502020204030204" pitchFamily="34" charset="0"/>
              </a:rPr>
              <a:t>document and reflect on design decisions throughout the video editing process.</a:t>
            </a:r>
          </a:p>
        </p:txBody>
      </p:sp>
      <p:sp>
        <p:nvSpPr>
          <p:cNvPr id="2" name="Slide Number Placeholder 1">
            <a:extLst>
              <a:ext uri="{FF2B5EF4-FFF2-40B4-BE49-F238E27FC236}">
                <a16:creationId xmlns:a16="http://schemas.microsoft.com/office/drawing/2014/main" id="{150F011F-31A7-B887-C657-29A529B563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1839300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ECD7-91F8-EBCA-4998-DA28E66309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B6D730-BAE6-AA0A-15CD-A0C4913DC15C}"/>
              </a:ext>
            </a:extLst>
          </p:cNvPr>
          <p:cNvSpPr>
            <a:spLocks noGrp="1"/>
          </p:cNvSpPr>
          <p:nvPr>
            <p:ph type="title"/>
          </p:nvPr>
        </p:nvSpPr>
        <p:spPr>
          <a:xfrm>
            <a:off x="359998" y="360000"/>
            <a:ext cx="10260002" cy="522000"/>
          </a:xfrm>
        </p:spPr>
        <p:txBody>
          <a:bodyPr anchor="t">
            <a:normAutofit/>
          </a:bodyPr>
          <a:lstStyle/>
          <a:p>
            <a:r>
              <a:rPr lang="en-AU">
                <a:latin typeface="+mj-lt"/>
              </a:rPr>
              <a:t>ChatGPT | The Intelligence Age </a:t>
            </a:r>
          </a:p>
        </p:txBody>
      </p:sp>
      <p:sp>
        <p:nvSpPr>
          <p:cNvPr id="4" name="Text Placeholder 3">
            <a:extLst>
              <a:ext uri="{FF2B5EF4-FFF2-40B4-BE49-F238E27FC236}">
                <a16:creationId xmlns:a16="http://schemas.microsoft.com/office/drawing/2014/main" id="{ECB690EC-C9A7-B949-8B6E-AD2C92460541}"/>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a:latin typeface="+mj-lt"/>
              </a:rPr>
              <a:t>Consider the use of visuals, audio and motion</a:t>
            </a:r>
          </a:p>
        </p:txBody>
      </p:sp>
      <p:pic>
        <p:nvPicPr>
          <p:cNvPr id="5" name="Online Media 4" title="ChatGPT | The Intelligence Age">
            <a:hlinkClick r:id="" action="ppaction://media"/>
            <a:extLst>
              <a:ext uri="{FF2B5EF4-FFF2-40B4-BE49-F238E27FC236}">
                <a16:creationId xmlns:a16="http://schemas.microsoft.com/office/drawing/2014/main" id="{B8BB5F44-B8BE-E189-09A4-271346C79830}"/>
              </a:ext>
            </a:extLst>
          </p:cNvPr>
          <p:cNvPicPr>
            <a:picLocks noRot="1" noChangeAspect="1"/>
          </p:cNvPicPr>
          <p:nvPr>
            <a:videoFile r:link="rId1"/>
          </p:nvPr>
        </p:nvPicPr>
        <p:blipFill>
          <a:blip r:embed="rId3"/>
          <a:stretch>
            <a:fillRect/>
          </a:stretch>
        </p:blipFill>
        <p:spPr>
          <a:xfrm>
            <a:off x="2286000" y="2063750"/>
            <a:ext cx="7620000" cy="4305300"/>
          </a:xfrm>
          <a:prstGeom prst="rect">
            <a:avLst/>
          </a:prstGeom>
        </p:spPr>
      </p:pic>
      <p:sp>
        <p:nvSpPr>
          <p:cNvPr id="2" name="Slide Number Placeholder 1">
            <a:extLst>
              <a:ext uri="{FF2B5EF4-FFF2-40B4-BE49-F238E27FC236}">
                <a16:creationId xmlns:a16="http://schemas.microsoft.com/office/drawing/2014/main" id="{331EF1CA-541F-4509-98AA-15A6B656415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66</a:t>
            </a:fld>
            <a:endParaRPr lang="en-AU"/>
          </a:p>
        </p:txBody>
      </p:sp>
    </p:spTree>
    <p:extLst>
      <p:ext uri="{BB962C8B-B14F-4D97-AF65-F5344CB8AC3E}">
        <p14:creationId xmlns:p14="http://schemas.microsoft.com/office/powerpoint/2010/main" val="17598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79D75-4A17-4327-50A7-5436ABBE3D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621207-F263-2748-3284-60ADE04A8B25}"/>
              </a:ext>
            </a:extLst>
          </p:cNvPr>
          <p:cNvSpPr>
            <a:spLocks noGrp="1"/>
          </p:cNvSpPr>
          <p:nvPr>
            <p:ph type="title"/>
          </p:nvPr>
        </p:nvSpPr>
        <p:spPr>
          <a:xfrm>
            <a:off x="359998" y="360000"/>
            <a:ext cx="10260002" cy="522000"/>
          </a:xfrm>
        </p:spPr>
        <p:txBody>
          <a:bodyPr anchor="t">
            <a:normAutofit/>
          </a:bodyPr>
          <a:lstStyle/>
          <a:p>
            <a:r>
              <a:rPr lang="en-AU">
                <a:latin typeface="+mj-lt"/>
              </a:rPr>
              <a:t>Google – Welcome to the Gemini era</a:t>
            </a:r>
          </a:p>
        </p:txBody>
      </p:sp>
      <p:sp>
        <p:nvSpPr>
          <p:cNvPr id="4" name="Text Placeholder 3">
            <a:extLst>
              <a:ext uri="{FF2B5EF4-FFF2-40B4-BE49-F238E27FC236}">
                <a16:creationId xmlns:a16="http://schemas.microsoft.com/office/drawing/2014/main" id="{DA1AB5AD-E150-E350-2E73-4C3B05CA6548}"/>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latin typeface="+mj-lt"/>
              </a:rPr>
              <a:t>Consider the use of visuals, audio and motion</a:t>
            </a:r>
          </a:p>
        </p:txBody>
      </p:sp>
      <p:pic>
        <p:nvPicPr>
          <p:cNvPr id="5" name="Online Media 4" title="Google – Welcome to the Gemini era">
            <a:hlinkClick r:id="" action="ppaction://media"/>
            <a:extLst>
              <a:ext uri="{FF2B5EF4-FFF2-40B4-BE49-F238E27FC236}">
                <a16:creationId xmlns:a16="http://schemas.microsoft.com/office/drawing/2014/main" id="{40695594-DF14-DD62-DF54-FA4029BB6BA3}"/>
              </a:ext>
            </a:extLst>
          </p:cNvPr>
          <p:cNvPicPr>
            <a:picLocks noRot="1" noChangeAspect="1"/>
          </p:cNvPicPr>
          <p:nvPr>
            <a:videoFile r:link="rId1"/>
          </p:nvPr>
        </p:nvPicPr>
        <p:blipFill>
          <a:blip r:embed="rId3"/>
          <a:stretch>
            <a:fillRect/>
          </a:stretch>
        </p:blipFill>
        <p:spPr>
          <a:xfrm>
            <a:off x="2286000" y="2038350"/>
            <a:ext cx="7620000" cy="4305300"/>
          </a:xfrm>
          <a:prstGeom prst="rect">
            <a:avLst/>
          </a:prstGeom>
        </p:spPr>
      </p:pic>
      <p:sp>
        <p:nvSpPr>
          <p:cNvPr id="2" name="Slide Number Placeholder 1">
            <a:extLst>
              <a:ext uri="{FF2B5EF4-FFF2-40B4-BE49-F238E27FC236}">
                <a16:creationId xmlns:a16="http://schemas.microsoft.com/office/drawing/2014/main" id="{AE056B14-3749-053D-571F-273371C0ED8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67</a:t>
            </a:fld>
            <a:endParaRPr lang="en-AU"/>
          </a:p>
        </p:txBody>
      </p:sp>
    </p:spTree>
    <p:extLst>
      <p:ext uri="{BB962C8B-B14F-4D97-AF65-F5344CB8AC3E}">
        <p14:creationId xmlns:p14="http://schemas.microsoft.com/office/powerpoint/2010/main" val="400288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D1D0F-CB8B-B486-2CE7-5FAD744DC0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EEFE6D-114A-3170-D4BB-1676F31776A9}"/>
              </a:ext>
            </a:extLst>
          </p:cNvPr>
          <p:cNvSpPr>
            <a:spLocks noGrp="1"/>
          </p:cNvSpPr>
          <p:nvPr>
            <p:ph type="title"/>
          </p:nvPr>
        </p:nvSpPr>
        <p:spPr>
          <a:xfrm>
            <a:off x="359998" y="360000"/>
            <a:ext cx="10260002" cy="522000"/>
          </a:xfrm>
        </p:spPr>
        <p:txBody>
          <a:bodyPr anchor="t">
            <a:normAutofit/>
          </a:bodyPr>
          <a:lstStyle/>
          <a:p>
            <a:r>
              <a:rPr lang="en-AU">
                <a:latin typeface="+mj-lt"/>
              </a:rPr>
              <a:t>Introducing Canva’s Brand Refresh </a:t>
            </a:r>
          </a:p>
        </p:txBody>
      </p:sp>
      <p:sp>
        <p:nvSpPr>
          <p:cNvPr id="4" name="Text Placeholder 3">
            <a:extLst>
              <a:ext uri="{FF2B5EF4-FFF2-40B4-BE49-F238E27FC236}">
                <a16:creationId xmlns:a16="http://schemas.microsoft.com/office/drawing/2014/main" id="{ACC39552-2719-8EB5-CB1F-3EE4F222E76F}"/>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latin typeface="+mj-lt"/>
              </a:rPr>
              <a:t>Consider the use of visuals, audio and motion</a:t>
            </a:r>
          </a:p>
        </p:txBody>
      </p:sp>
      <p:pic>
        <p:nvPicPr>
          <p:cNvPr id="5" name="Online Media 4" title="Introducing Canva’s Brand Refresh">
            <a:hlinkClick r:id="" action="ppaction://media"/>
            <a:extLst>
              <a:ext uri="{FF2B5EF4-FFF2-40B4-BE49-F238E27FC236}">
                <a16:creationId xmlns:a16="http://schemas.microsoft.com/office/drawing/2014/main" id="{F4FFD2DF-5A90-BBC2-F01E-E53F9923D02A}"/>
              </a:ext>
            </a:extLst>
          </p:cNvPr>
          <p:cNvPicPr>
            <a:picLocks noRot="1" noChangeAspect="1"/>
          </p:cNvPicPr>
          <p:nvPr>
            <a:videoFile r:link="rId1"/>
          </p:nvPr>
        </p:nvPicPr>
        <p:blipFill>
          <a:blip r:embed="rId3"/>
          <a:stretch>
            <a:fillRect/>
          </a:stretch>
        </p:blipFill>
        <p:spPr>
          <a:xfrm>
            <a:off x="2286000" y="1987550"/>
            <a:ext cx="7620000" cy="4305300"/>
          </a:xfrm>
          <a:prstGeom prst="rect">
            <a:avLst/>
          </a:prstGeom>
        </p:spPr>
      </p:pic>
      <p:sp>
        <p:nvSpPr>
          <p:cNvPr id="2" name="Slide Number Placeholder 1">
            <a:extLst>
              <a:ext uri="{FF2B5EF4-FFF2-40B4-BE49-F238E27FC236}">
                <a16:creationId xmlns:a16="http://schemas.microsoft.com/office/drawing/2014/main" id="{D5A90031-FF84-E334-F3D9-D50DEA4CB6E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68</a:t>
            </a:fld>
            <a:endParaRPr lang="en-AU"/>
          </a:p>
        </p:txBody>
      </p:sp>
    </p:spTree>
    <p:extLst>
      <p:ext uri="{BB962C8B-B14F-4D97-AF65-F5344CB8AC3E}">
        <p14:creationId xmlns:p14="http://schemas.microsoft.com/office/powerpoint/2010/main" val="25882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96218A-3F1D-EE9F-CF5E-72CD816D8F71}"/>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How to edit video and audio</a:t>
            </a:r>
          </a:p>
        </p:txBody>
      </p:sp>
      <p:pic>
        <p:nvPicPr>
          <p:cNvPr id="6" name="Online Media 5" title="How to upload and edit video and audio in Canva (7/10)">
            <a:hlinkClick r:id="" action="ppaction://media"/>
            <a:extLst>
              <a:ext uri="{FF2B5EF4-FFF2-40B4-BE49-F238E27FC236}">
                <a16:creationId xmlns:a16="http://schemas.microsoft.com/office/drawing/2014/main" id="{34DACF2F-6BE2-7901-FF2E-2256E6445B51}"/>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01155200-A6BF-F26B-6465-A933EFE860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6041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941FF0-7666-5E8F-EFBF-BC99D1E66820}"/>
              </a:ext>
            </a:extLst>
          </p:cNvPr>
          <p:cNvSpPr>
            <a:spLocks noGrp="1"/>
          </p:cNvSpPr>
          <p:nvPr>
            <p:ph type="title"/>
          </p:nvPr>
        </p:nvSpPr>
        <p:spPr/>
        <p:txBody>
          <a:bodyPr/>
          <a:lstStyle/>
          <a:p>
            <a:r>
              <a:rPr lang="en-AU" dirty="0"/>
              <a:t>Practical project – sample</a:t>
            </a:r>
            <a:endParaRPr lang="en-US" dirty="0"/>
          </a:p>
        </p:txBody>
      </p:sp>
      <p:sp>
        <p:nvSpPr>
          <p:cNvPr id="9" name="Text Placeholder 8">
            <a:extLst>
              <a:ext uri="{FF2B5EF4-FFF2-40B4-BE49-F238E27FC236}">
                <a16:creationId xmlns:a16="http://schemas.microsoft.com/office/drawing/2014/main" id="{F3C7709C-96E6-3335-07AC-D925BC572CF5}"/>
              </a:ext>
            </a:extLst>
          </p:cNvPr>
          <p:cNvSpPr>
            <a:spLocks noGrp="1"/>
          </p:cNvSpPr>
          <p:nvPr>
            <p:ph type="body" sz="quarter" idx="18"/>
          </p:nvPr>
        </p:nvSpPr>
        <p:spPr/>
        <p:txBody>
          <a:bodyPr/>
          <a:lstStyle/>
          <a:p>
            <a:r>
              <a:rPr lang="en-AU" dirty="0"/>
              <a:t>What will I make this term?</a:t>
            </a:r>
          </a:p>
        </p:txBody>
      </p:sp>
      <p:grpSp>
        <p:nvGrpSpPr>
          <p:cNvPr id="7" name="Group 6" descr="An infographic showing Netflix's growth to 301 million users by 2025, with most viewers in the US, strong reach in Australia, and most popular shows.">
            <a:extLst>
              <a:ext uri="{FF2B5EF4-FFF2-40B4-BE49-F238E27FC236}">
                <a16:creationId xmlns:a16="http://schemas.microsoft.com/office/drawing/2014/main" id="{272324EC-03F5-7DA6-C7B8-41DEFFEC88F5}"/>
              </a:ext>
            </a:extLst>
          </p:cNvPr>
          <p:cNvGrpSpPr/>
          <p:nvPr/>
        </p:nvGrpSpPr>
        <p:grpSpPr>
          <a:xfrm>
            <a:off x="1" y="0"/>
            <a:ext cx="4996542" cy="6344267"/>
            <a:chOff x="0" y="0"/>
            <a:chExt cx="5068501" cy="6453051"/>
          </a:xfrm>
        </p:grpSpPr>
        <p:sp>
          <p:nvSpPr>
            <p:cNvPr id="11" name="Rectangle 10">
              <a:extLst>
                <a:ext uri="{FF2B5EF4-FFF2-40B4-BE49-F238E27FC236}">
                  <a16:creationId xmlns:a16="http://schemas.microsoft.com/office/drawing/2014/main" id="{35E6D4D5-77C7-5D5E-EA4F-52BA8D845FC8}"/>
                </a:ext>
              </a:extLst>
            </p:cNvPr>
            <p:cNvSpPr/>
            <p:nvPr/>
          </p:nvSpPr>
          <p:spPr>
            <a:xfrm>
              <a:off x="0" y="0"/>
              <a:ext cx="5068501" cy="6453051"/>
            </a:xfrm>
            <a:prstGeom prst="rect">
              <a:avLst/>
            </a:prstGeom>
            <a:solidFill>
              <a:srgbClr val="171414"/>
            </a:solidFill>
            <a:ln>
              <a:solidFill>
                <a:srgbClr val="1714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FD2D8F9-A754-1DB9-69EB-E17DA23F34A0}"/>
                </a:ext>
                <a:ext uri="{C183D7F6-B498-43B3-948B-1728B52AA6E4}">
                  <adec:decorative xmlns:adec="http://schemas.microsoft.com/office/drawing/2017/decorative" val="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870"/>
            <a:stretch>
              <a:fillRect/>
            </a:stretch>
          </p:blipFill>
          <p:spPr bwMode="auto">
            <a:xfrm>
              <a:off x="295948" y="0"/>
              <a:ext cx="4476607" cy="6453051"/>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6A8F1C41-EBAA-D43D-81B1-E4AA654D28BA}"/>
              </a:ext>
            </a:extLst>
          </p:cNvPr>
          <p:cNvSpPr txBox="1"/>
          <p:nvPr/>
        </p:nvSpPr>
        <p:spPr>
          <a:xfrm>
            <a:off x="0" y="6344267"/>
            <a:ext cx="4909489" cy="400110"/>
          </a:xfrm>
          <a:prstGeom prst="rect">
            <a:avLst/>
          </a:prstGeom>
          <a:noFill/>
        </p:spPr>
        <p:txBody>
          <a:bodyPr wrap="square">
            <a:spAutoFit/>
          </a:bodyPr>
          <a:lstStyle/>
          <a:p>
            <a:r>
              <a:rPr lang="en-AU" sz="1000" i="1" dirty="0"/>
              <a:t>Screenshots of Canva reproduced for non-commercial, educational purposes under the </a:t>
            </a:r>
            <a:r>
              <a:rPr lang="en-AU" sz="1000" i="1" dirty="0">
                <a:hlinkClick r:id="rId3" tooltip="https://aus01.safelinks.protection.outlook.com/?url=https%3a%2f%2fwww.canva.com%2fpolicies%2fedu-additional-terms%2f&amp;data=05%7c02%7celizabeth.rose5%40det.nsw.edu.au%7ce985d6f4d6564f03a12208dd0a01071a%7c05a0e69a418a47c19c259387261bf991%7c0%7c0%7c638677721733578221%7cunknown%7ctwfpbgzsb3d8eyjfbxb0eu1hcgkionrydwusilyioiiwljaumdawmcisilaioijxaw4zmiisikfoijoitwfpbcisilduijoyfq%3d%3d%7c0%7c%7c%7c&amp;sdata=tpqnl8ffhw2q47lwwydzafv7dbcoobwitj8a1zytndg%3d&amp;reserved=0"/>
              </a:rPr>
              <a:t>Canva for Education</a:t>
            </a:r>
            <a:r>
              <a:rPr lang="en-AU" sz="1000" i="1" dirty="0"/>
              <a:t> terms.</a:t>
            </a:r>
          </a:p>
        </p:txBody>
      </p:sp>
      <p:sp>
        <p:nvSpPr>
          <p:cNvPr id="8" name="Text Placeholder 7">
            <a:extLst>
              <a:ext uri="{FF2B5EF4-FFF2-40B4-BE49-F238E27FC236}">
                <a16:creationId xmlns:a16="http://schemas.microsoft.com/office/drawing/2014/main" id="{210ED64D-3D69-078B-63AE-035E806EA915}"/>
              </a:ext>
            </a:extLst>
          </p:cNvPr>
          <p:cNvSpPr>
            <a:spLocks noGrp="1"/>
          </p:cNvSpPr>
          <p:nvPr>
            <p:ph type="body" sz="quarter" idx="17"/>
          </p:nvPr>
        </p:nvSpPr>
        <p:spPr/>
        <p:txBody>
          <a:bodyPr/>
          <a:lstStyle/>
          <a:p>
            <a:r>
              <a:rPr lang="en-AU" sz="1800" b="1" dirty="0"/>
              <a:t>Task – </a:t>
            </a:r>
            <a:r>
              <a:rPr lang="en-AU" sz="1800" dirty="0"/>
              <a:t>Design an infographic and produce a motion graphics video that promotes awareness around the history, development and impacts of a chosen digital platform.</a:t>
            </a:r>
          </a:p>
          <a:p>
            <a:r>
              <a:rPr lang="en-AU" sz="1800" b="1" dirty="0"/>
              <a:t>Part 1 – Infographic</a:t>
            </a:r>
          </a:p>
          <a:p>
            <a:r>
              <a:rPr lang="en-AU" sz="1800" dirty="0"/>
              <a:t>This example demonstrates key insights presented as an infographic incorporating text and graphics. </a:t>
            </a:r>
          </a:p>
          <a:p>
            <a:r>
              <a:rPr lang="en-AU" sz="1800" b="1" dirty="0"/>
              <a:t>Part 2 – Motion graphics video</a:t>
            </a:r>
          </a:p>
          <a:p>
            <a:r>
              <a:rPr lang="en-AU" sz="1800" dirty="0"/>
              <a:t>The next slide is an example of a motion graphics video based on the infographic incorporating text, graphics, audio, video and animation.</a:t>
            </a:r>
          </a:p>
        </p:txBody>
      </p:sp>
      <p:sp>
        <p:nvSpPr>
          <p:cNvPr id="2" name="Slide Number Placeholder 1">
            <a:extLst>
              <a:ext uri="{FF2B5EF4-FFF2-40B4-BE49-F238E27FC236}">
                <a16:creationId xmlns:a16="http://schemas.microsoft.com/office/drawing/2014/main" id="{B2F2CBA0-074C-7131-7FF2-0F0E48C3B80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198815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60055-DAC4-A0E1-DCBD-B9DC0902FF90}"/>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Canva Design School – Animating your design</a:t>
            </a:r>
          </a:p>
        </p:txBody>
      </p:sp>
      <p:pic>
        <p:nvPicPr>
          <p:cNvPr id="3" name="Online Media 2" title="2. How to Animate your Designs with Canva | Skill">
            <a:hlinkClick r:id="" action="ppaction://media"/>
            <a:extLst>
              <a:ext uri="{FF2B5EF4-FFF2-40B4-BE49-F238E27FC236}">
                <a16:creationId xmlns:a16="http://schemas.microsoft.com/office/drawing/2014/main" id="{1572111F-DDBE-928E-6260-81B88C2F200B}"/>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3F6D5D4E-CAA1-A741-F3EB-E87DCB1350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359544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79C84-E269-10ED-B785-70E7C97DEBBD}"/>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Make it Move</a:t>
            </a:r>
          </a:p>
        </p:txBody>
      </p:sp>
      <p:pic>
        <p:nvPicPr>
          <p:cNvPr id="4" name="Online Media 3" title="Make it move with animation | Canva">
            <a:hlinkClick r:id="" action="ppaction://media"/>
            <a:extLst>
              <a:ext uri="{FF2B5EF4-FFF2-40B4-BE49-F238E27FC236}">
                <a16:creationId xmlns:a16="http://schemas.microsoft.com/office/drawing/2014/main" id="{9435F12F-192B-6FBE-4892-EE55AA490D7E}"/>
              </a:ext>
            </a:extLst>
          </p:cNvPr>
          <p:cNvPicPr>
            <a:picLocks noRot="1" noChangeAspect="1"/>
          </p:cNvPicPr>
          <p:nvPr>
            <a:videoFile r:link="rId1"/>
          </p:nvPr>
        </p:nvPicPr>
        <p:blipFill>
          <a:blip r:embed="rId3"/>
          <a:srcRect b="443"/>
          <a:stretch>
            <a:fillRect/>
          </a:stretch>
        </p:blipFill>
        <p:spPr>
          <a:xfrm>
            <a:off x="0" y="0"/>
            <a:ext cx="12192000" cy="6858001"/>
          </a:xfrm>
          <a:prstGeom prst="rect">
            <a:avLst/>
          </a:prstGeom>
          <a:noFill/>
        </p:spPr>
      </p:pic>
      <p:sp>
        <p:nvSpPr>
          <p:cNvPr id="2" name="Slide Number Placeholder 1">
            <a:extLst>
              <a:ext uri="{FF2B5EF4-FFF2-40B4-BE49-F238E27FC236}">
                <a16:creationId xmlns:a16="http://schemas.microsoft.com/office/drawing/2014/main" id="{3F6D5D4E-CAA1-A741-F3EB-E87DCB135047}"/>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solidFill>
                  <a:schemeClr val="bg1"/>
                </a:solidFill>
              </a:rPr>
              <a:pPr>
                <a:spcAft>
                  <a:spcPts val="600"/>
                </a:spcAft>
              </a:pPr>
              <a:t>71</a:t>
            </a:fld>
            <a:endParaRPr lang="en-AU">
              <a:solidFill>
                <a:schemeClr val="bg1"/>
              </a:solidFill>
            </a:endParaRPr>
          </a:p>
        </p:txBody>
      </p:sp>
    </p:spTree>
    <p:extLst>
      <p:ext uri="{BB962C8B-B14F-4D97-AF65-F5344CB8AC3E}">
        <p14:creationId xmlns:p14="http://schemas.microsoft.com/office/powerpoint/2010/main" val="323293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CB44-8B2E-13A1-3F59-7ACE113D52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1029C0-AA98-2377-62FA-CCBF2213D9C0}"/>
              </a:ext>
            </a:extLst>
          </p:cNvPr>
          <p:cNvSpPr>
            <a:spLocks noGrp="1"/>
          </p:cNvSpPr>
          <p:nvPr>
            <p:ph type="title"/>
          </p:nvPr>
        </p:nvSpPr>
        <p:spPr/>
        <p:txBody>
          <a:bodyPr/>
          <a:lstStyle/>
          <a:p>
            <a:r>
              <a:rPr lang="en-AU">
                <a:latin typeface="+mj-lt"/>
              </a:rPr>
              <a:t>Visual hierarchy and branding</a:t>
            </a:r>
          </a:p>
        </p:txBody>
      </p:sp>
      <p:sp>
        <p:nvSpPr>
          <p:cNvPr id="13" name="Text Placeholder 12">
            <a:extLst>
              <a:ext uri="{FF2B5EF4-FFF2-40B4-BE49-F238E27FC236}">
                <a16:creationId xmlns:a16="http://schemas.microsoft.com/office/drawing/2014/main" id="{3C907F90-81D7-A336-B900-CB55B85E399E}"/>
              </a:ext>
            </a:extLst>
          </p:cNvPr>
          <p:cNvSpPr>
            <a:spLocks noGrp="1"/>
          </p:cNvSpPr>
          <p:nvPr>
            <p:ph type="body" sz="quarter" idx="18"/>
          </p:nvPr>
        </p:nvSpPr>
        <p:spPr>
          <a:xfrm>
            <a:off x="360000" y="982520"/>
            <a:ext cx="11483998" cy="356423"/>
          </a:xfrm>
        </p:spPr>
        <p:txBody>
          <a:bodyPr/>
          <a:lstStyle/>
          <a:p>
            <a:r>
              <a:rPr lang="en-AU">
                <a:latin typeface="+mj-lt"/>
              </a:rPr>
              <a:t>Check your video to ensure you…</a:t>
            </a:r>
          </a:p>
        </p:txBody>
      </p:sp>
      <p:sp>
        <p:nvSpPr>
          <p:cNvPr id="12" name="Text Placeholder 11">
            <a:extLst>
              <a:ext uri="{FF2B5EF4-FFF2-40B4-BE49-F238E27FC236}">
                <a16:creationId xmlns:a16="http://schemas.microsoft.com/office/drawing/2014/main" id="{9AC028D8-C393-C011-8D4D-6994E6EA9809}"/>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latin typeface="+mn-lt"/>
              </a:rPr>
              <a:t>Maintain consistent font styles, colours and layouts</a:t>
            </a:r>
          </a:p>
          <a:p>
            <a:pPr marL="342900" lvl="0" indent="-342900">
              <a:buFont typeface="Arial" panose="020B0604020202020204" pitchFamily="34" charset="0"/>
              <a:buChar char="•"/>
            </a:pPr>
            <a:r>
              <a:rPr lang="en-AU" dirty="0">
                <a:latin typeface="+mn-lt"/>
              </a:rPr>
              <a:t>Use contrast and alignment to guide the viewer’s eye</a:t>
            </a:r>
          </a:p>
          <a:p>
            <a:pPr marL="342900" lvl="0" indent="-342900">
              <a:buFont typeface="Arial" panose="020B0604020202020204" pitchFamily="34" charset="0"/>
              <a:buChar char="•"/>
            </a:pPr>
            <a:r>
              <a:rPr lang="en-AU" dirty="0">
                <a:latin typeface="+mn-lt"/>
              </a:rPr>
              <a:t>Emphasise key statistics or insights</a:t>
            </a:r>
          </a:p>
          <a:p>
            <a:pPr marL="342900" lvl="0" indent="-342900">
              <a:buFont typeface="Arial" panose="020B0604020202020204" pitchFamily="34" charset="0"/>
              <a:buChar char="•"/>
            </a:pPr>
            <a:r>
              <a:rPr lang="en-AU" dirty="0">
                <a:latin typeface="+mn-lt"/>
              </a:rPr>
              <a:t>Use the rule of thirds or centre focus to frame content visually</a:t>
            </a:r>
          </a:p>
          <a:p>
            <a:endParaRPr lang="en-AU" dirty="0">
              <a:latin typeface="+mn-lt"/>
            </a:endParaRPr>
          </a:p>
        </p:txBody>
      </p:sp>
      <p:sp>
        <p:nvSpPr>
          <p:cNvPr id="3" name="Slide Number Placeholder 2">
            <a:extLst>
              <a:ext uri="{FF2B5EF4-FFF2-40B4-BE49-F238E27FC236}">
                <a16:creationId xmlns:a16="http://schemas.microsoft.com/office/drawing/2014/main" id="{E046D976-58D4-4C9C-D14A-E490B26339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382523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CBE27-D4D0-7B17-B67D-E641AE4D49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F2DA34-0610-4531-0F82-37E47AE801C5}"/>
              </a:ext>
            </a:extLst>
          </p:cNvPr>
          <p:cNvSpPr>
            <a:spLocks noGrp="1"/>
          </p:cNvSpPr>
          <p:nvPr>
            <p:ph type="title"/>
          </p:nvPr>
        </p:nvSpPr>
        <p:spPr/>
        <p:txBody>
          <a:bodyPr/>
          <a:lstStyle/>
          <a:p>
            <a:r>
              <a:rPr lang="en-AU" dirty="0">
                <a:latin typeface="+mj-lt"/>
              </a:rPr>
              <a:t>Digital portfolio – production (extension activity)</a:t>
            </a:r>
          </a:p>
        </p:txBody>
      </p:sp>
      <p:sp>
        <p:nvSpPr>
          <p:cNvPr id="8" name="Text Placeholder 12">
            <a:extLst>
              <a:ext uri="{FF2B5EF4-FFF2-40B4-BE49-F238E27FC236}">
                <a16:creationId xmlns:a16="http://schemas.microsoft.com/office/drawing/2014/main" id="{5D0477E0-81A5-3678-CB75-CE1A90E8EA52}"/>
              </a:ext>
            </a:extLst>
          </p:cNvPr>
          <p:cNvSpPr>
            <a:spLocks noGrp="1"/>
          </p:cNvSpPr>
          <p:nvPr>
            <p:ph type="body" sz="quarter" idx="18"/>
          </p:nvPr>
        </p:nvSpPr>
        <p:spPr>
          <a:xfrm>
            <a:off x="360000" y="982520"/>
            <a:ext cx="11483998" cy="356423"/>
          </a:xfrm>
        </p:spPr>
        <p:txBody>
          <a:bodyPr/>
          <a:lstStyle/>
          <a:p>
            <a:r>
              <a:rPr lang="en-AU" dirty="0">
                <a:latin typeface="+mj-lt"/>
              </a:rPr>
              <a:t>Documenting your production</a:t>
            </a:r>
          </a:p>
        </p:txBody>
      </p:sp>
      <p:sp>
        <p:nvSpPr>
          <p:cNvPr id="12" name="Text Placeholder 11">
            <a:extLst>
              <a:ext uri="{FF2B5EF4-FFF2-40B4-BE49-F238E27FC236}">
                <a16:creationId xmlns:a16="http://schemas.microsoft.com/office/drawing/2014/main" id="{25A3ADEF-E5B1-EBC6-84F6-D48DF0AD4CEC}"/>
              </a:ext>
            </a:extLst>
          </p:cNvPr>
          <p:cNvSpPr>
            <a:spLocks noGrp="1"/>
          </p:cNvSpPr>
          <p:nvPr>
            <p:ph type="body" sz="quarter" idx="17"/>
          </p:nvPr>
        </p:nvSpPr>
        <p:spPr>
          <a:xfrm>
            <a:off x="360000" y="1393148"/>
            <a:ext cx="5736000" cy="4807835"/>
          </a:xfrm>
        </p:spPr>
        <p:txBody>
          <a:bodyPr/>
          <a:lstStyle/>
          <a:p>
            <a:r>
              <a:rPr lang="en-AU" dirty="0">
                <a:latin typeface="+mn-lt"/>
              </a:rPr>
              <a:t>Document your design decisions in their digital portfolio, noting:</a:t>
            </a:r>
          </a:p>
          <a:p>
            <a:pPr marL="342900" lvl="0" indent="-342900">
              <a:buFont typeface="Arial" panose="020B0604020202020204" pitchFamily="34" charset="0"/>
              <a:buChar char="•"/>
            </a:pPr>
            <a:r>
              <a:rPr lang="en-AU" dirty="0">
                <a:latin typeface="+mn-lt"/>
              </a:rPr>
              <a:t>Which frames worked best and why?</a:t>
            </a:r>
          </a:p>
          <a:p>
            <a:pPr marL="342900" lvl="0" indent="-342900">
              <a:buFont typeface="Arial" panose="020B0604020202020204" pitchFamily="34" charset="0"/>
              <a:buChar char="•"/>
            </a:pPr>
            <a:r>
              <a:rPr lang="en-AU" dirty="0">
                <a:latin typeface="+mn-lt"/>
              </a:rPr>
              <a:t>What timing or visuals they adjusted after seeing/hearing it in action?</a:t>
            </a:r>
          </a:p>
          <a:p>
            <a:pPr marL="342900" lvl="0" indent="-342900">
              <a:buFont typeface="Arial" panose="020B0604020202020204" pitchFamily="34" charset="0"/>
              <a:buChar char="•"/>
            </a:pPr>
            <a:r>
              <a:rPr lang="en-AU" dirty="0">
                <a:latin typeface="+mn-lt"/>
              </a:rPr>
              <a:t>How the design supports the tone and purpose of their message?</a:t>
            </a:r>
          </a:p>
        </p:txBody>
      </p:sp>
      <p:pic>
        <p:nvPicPr>
          <p:cNvPr id="5" name="Picture 4" descr="Screenshot of digital portfolio - production (extension activity)">
            <a:extLst>
              <a:ext uri="{FF2B5EF4-FFF2-40B4-BE49-F238E27FC236}">
                <a16:creationId xmlns:a16="http://schemas.microsoft.com/office/drawing/2014/main" id="{F95302A1-31F9-EF08-2729-46CE71E3C7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6554" y="1114139"/>
            <a:ext cx="3497446" cy="5193323"/>
          </a:xfrm>
          <a:prstGeom prst="rect">
            <a:avLst/>
          </a:prstGeom>
        </p:spPr>
      </p:pic>
      <p:sp>
        <p:nvSpPr>
          <p:cNvPr id="3" name="Slide Number Placeholder 2">
            <a:extLst>
              <a:ext uri="{FF2B5EF4-FFF2-40B4-BE49-F238E27FC236}">
                <a16:creationId xmlns:a16="http://schemas.microsoft.com/office/drawing/2014/main" id="{0AB8AA6C-B30B-EA2D-A951-44B6E81D2F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395951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9F2F-EDC1-6D9A-116F-AC281B0DDCC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5B0DB1B-9A47-8D34-6123-34CB0BE9EA89}"/>
              </a:ext>
            </a:extLst>
          </p:cNvPr>
          <p:cNvSpPr>
            <a:spLocks noGrp="1"/>
          </p:cNvSpPr>
          <p:nvPr>
            <p:ph type="ctrTitle"/>
          </p:nvPr>
        </p:nvSpPr>
        <p:spPr/>
        <p:txBody>
          <a:bodyPr/>
          <a:lstStyle/>
          <a:p>
            <a:r>
              <a:rPr lang="en-AU">
                <a:latin typeface="+mj-lt"/>
              </a:rPr>
              <a:t>Week 8 – Motion graphics cont.</a:t>
            </a:r>
          </a:p>
        </p:txBody>
      </p:sp>
    </p:spTree>
    <p:extLst>
      <p:ext uri="{BB962C8B-B14F-4D97-AF65-F5344CB8AC3E}">
        <p14:creationId xmlns:p14="http://schemas.microsoft.com/office/powerpoint/2010/main" val="85548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DC781-969E-ECA9-CCEF-2C7D4F8F5C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A2927C-1B20-7E73-758C-D1948228FA5E}"/>
              </a:ext>
            </a:extLst>
          </p:cNvPr>
          <p:cNvSpPr>
            <a:spLocks noGrp="1"/>
          </p:cNvSpPr>
          <p:nvPr>
            <p:ph type="title"/>
          </p:nvPr>
        </p:nvSpPr>
        <p:spPr/>
        <p:txBody>
          <a:bodyPr/>
          <a:lstStyle/>
          <a:p>
            <a:r>
              <a:rPr lang="en-AU" dirty="0">
                <a:latin typeface="+mj-lt"/>
              </a:rPr>
              <a:t>Learning intentions and success criteria (8)</a:t>
            </a:r>
          </a:p>
        </p:txBody>
      </p:sp>
      <p:sp>
        <p:nvSpPr>
          <p:cNvPr id="3" name="TextBox 2">
            <a:extLst>
              <a:ext uri="{FF2B5EF4-FFF2-40B4-BE49-F238E27FC236}">
                <a16:creationId xmlns:a16="http://schemas.microsoft.com/office/drawing/2014/main" id="{2F0213A1-5B06-BC45-13CF-CBF88D1E8B04}"/>
              </a:ext>
            </a:extLst>
          </p:cNvPr>
          <p:cNvSpPr txBox="1"/>
          <p:nvPr/>
        </p:nvSpPr>
        <p:spPr>
          <a:xfrm>
            <a:off x="370416" y="1894417"/>
            <a:ext cx="11303000" cy="44057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2000" b="1" dirty="0">
                <a:solidFill>
                  <a:schemeClr val="accent1"/>
                </a:solidFill>
                <a:latin typeface="+mj-lt"/>
                <a:cs typeface="Arial" panose="020B0604020202020204" pitchFamily="34" charset="0"/>
              </a:rPr>
              <a:t>We are learning how to refine and enhance our motion graphics video using editing techniques, audio layering, and feedback to improve communication and impact. </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dirty="0"/>
              <a:t>refine their motion graphic using video editing features</a:t>
            </a:r>
          </a:p>
          <a:p>
            <a:pPr marL="342900" lvl="0" indent="-342900">
              <a:lnSpc>
                <a:spcPct val="150000"/>
              </a:lnSpc>
              <a:spcAft>
                <a:spcPts val="1200"/>
              </a:spcAft>
              <a:buFont typeface="Arial" panose="020B0604020202020204" pitchFamily="34" charset="0"/>
              <a:buChar char="•"/>
            </a:pPr>
            <a:r>
              <a:rPr lang="en-AU" sz="2000" dirty="0"/>
              <a:t>add background music or audio effects to enhance meaning and mood</a:t>
            </a:r>
          </a:p>
          <a:p>
            <a:pPr marL="342900" lvl="0" indent="-342900">
              <a:lnSpc>
                <a:spcPct val="150000"/>
              </a:lnSpc>
              <a:spcAft>
                <a:spcPts val="1200"/>
              </a:spcAft>
              <a:buFont typeface="Arial" panose="020B0604020202020204" pitchFamily="34" charset="0"/>
              <a:buChar char="•"/>
            </a:pPr>
            <a:r>
              <a:rPr lang="en-AU" sz="2000" dirty="0"/>
              <a:t>manage audio layering and file types responsibly </a:t>
            </a:r>
          </a:p>
          <a:p>
            <a:pPr marL="342900" lvl="0" indent="-342900">
              <a:lnSpc>
                <a:spcPct val="150000"/>
              </a:lnSpc>
              <a:spcAft>
                <a:spcPts val="1200"/>
              </a:spcAft>
              <a:buFont typeface="Arial" panose="020B0604020202020204" pitchFamily="34" charset="0"/>
              <a:buChar char="•"/>
            </a:pPr>
            <a:r>
              <a:rPr lang="en-AU" sz="2000" dirty="0"/>
              <a:t>reflect on changes made and document their development process.</a:t>
            </a:r>
          </a:p>
        </p:txBody>
      </p:sp>
      <p:sp>
        <p:nvSpPr>
          <p:cNvPr id="2" name="Slide Number Placeholder 1">
            <a:extLst>
              <a:ext uri="{FF2B5EF4-FFF2-40B4-BE49-F238E27FC236}">
                <a16:creationId xmlns:a16="http://schemas.microsoft.com/office/drawing/2014/main" id="{5235F376-17F6-C191-8345-CC438DE9C6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912553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62A5E-B91A-CCB6-A2B1-DEB09DCB5A9E}"/>
              </a:ext>
            </a:extLst>
          </p:cNvPr>
          <p:cNvSpPr>
            <a:spLocks noGrp="1"/>
          </p:cNvSpPr>
          <p:nvPr>
            <p:ph type="title"/>
          </p:nvPr>
        </p:nvSpPr>
        <p:spPr>
          <a:xfrm>
            <a:off x="360000" y="-545601"/>
            <a:ext cx="11484000" cy="545601"/>
          </a:xfrm>
        </p:spPr>
        <p:txBody>
          <a:bodyPr vert="horz" lIns="0" tIns="0" rIns="0" bIns="0" rtlCol="0" anchor="b">
            <a:noAutofit/>
          </a:bodyPr>
          <a:lstStyle/>
          <a:p>
            <a:r>
              <a:rPr lang="en-US" dirty="0"/>
              <a:t>Audio essentials</a:t>
            </a:r>
          </a:p>
        </p:txBody>
      </p:sp>
      <p:pic>
        <p:nvPicPr>
          <p:cNvPr id="4" name="Online Media 3" title="Audio essentials | Canva">
            <a:hlinkClick r:id="" action="ppaction://media"/>
            <a:extLst>
              <a:ext uri="{FF2B5EF4-FFF2-40B4-BE49-F238E27FC236}">
                <a16:creationId xmlns:a16="http://schemas.microsoft.com/office/drawing/2014/main" id="{1F322D65-988F-AB1F-F40A-57C860935E5A}"/>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
        <p:nvSpPr>
          <p:cNvPr id="2" name="Slide Number Placeholder 1">
            <a:extLst>
              <a:ext uri="{FF2B5EF4-FFF2-40B4-BE49-F238E27FC236}">
                <a16:creationId xmlns:a16="http://schemas.microsoft.com/office/drawing/2014/main" id="{3F6D5D4E-CAA1-A741-F3EB-E87DCB1350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76</a:t>
            </a:fld>
            <a:endParaRPr lang="en-AU">
              <a:solidFill>
                <a:schemeClr val="bg1"/>
              </a:solidFill>
            </a:endParaRPr>
          </a:p>
        </p:txBody>
      </p:sp>
    </p:spTree>
    <p:extLst>
      <p:ext uri="{BB962C8B-B14F-4D97-AF65-F5344CB8AC3E}">
        <p14:creationId xmlns:p14="http://schemas.microsoft.com/office/powerpoint/2010/main" val="230178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80D9E-BFCB-0BAF-58C9-C4563D9542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287DD7-6425-0225-D38B-B9577AB3CF2B}"/>
              </a:ext>
            </a:extLst>
          </p:cNvPr>
          <p:cNvSpPr>
            <a:spLocks noGrp="1"/>
          </p:cNvSpPr>
          <p:nvPr>
            <p:ph type="title"/>
          </p:nvPr>
        </p:nvSpPr>
        <p:spPr/>
        <p:txBody>
          <a:bodyPr/>
          <a:lstStyle/>
          <a:p>
            <a:r>
              <a:rPr lang="en-AU" dirty="0">
                <a:latin typeface="+mj-lt"/>
              </a:rPr>
              <a:t>Layering music</a:t>
            </a:r>
          </a:p>
        </p:txBody>
      </p:sp>
      <p:sp>
        <p:nvSpPr>
          <p:cNvPr id="13" name="Text Placeholder 12">
            <a:extLst>
              <a:ext uri="{FF2B5EF4-FFF2-40B4-BE49-F238E27FC236}">
                <a16:creationId xmlns:a16="http://schemas.microsoft.com/office/drawing/2014/main" id="{20408515-9042-2D72-69AD-463280EFF249}"/>
              </a:ext>
            </a:extLst>
          </p:cNvPr>
          <p:cNvSpPr>
            <a:spLocks noGrp="1"/>
          </p:cNvSpPr>
          <p:nvPr>
            <p:ph type="body" sz="quarter" idx="18"/>
          </p:nvPr>
        </p:nvSpPr>
        <p:spPr>
          <a:xfrm>
            <a:off x="360000" y="982520"/>
            <a:ext cx="11483998" cy="356423"/>
          </a:xfrm>
        </p:spPr>
        <p:txBody>
          <a:bodyPr/>
          <a:lstStyle/>
          <a:p>
            <a:r>
              <a:rPr lang="en-AU">
                <a:latin typeface="+mj-lt"/>
              </a:rPr>
              <a:t>Best practice </a:t>
            </a:r>
          </a:p>
        </p:txBody>
      </p:sp>
      <p:sp>
        <p:nvSpPr>
          <p:cNvPr id="12" name="Text Placeholder 11">
            <a:extLst>
              <a:ext uri="{FF2B5EF4-FFF2-40B4-BE49-F238E27FC236}">
                <a16:creationId xmlns:a16="http://schemas.microsoft.com/office/drawing/2014/main" id="{D0E88DD0-C419-3CB7-B838-9C77D810E79C}"/>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latin typeface="+mn-lt"/>
              </a:rPr>
              <a:t>Keep music instrumental and mood-appropriate</a:t>
            </a:r>
          </a:p>
          <a:p>
            <a:pPr marL="342900" lvl="0" indent="-342900">
              <a:buFont typeface="Arial" panose="020B0604020202020204" pitchFamily="34" charset="0"/>
              <a:buChar char="•"/>
            </a:pPr>
            <a:r>
              <a:rPr lang="en-AU" dirty="0">
                <a:latin typeface="+mn-lt"/>
              </a:rPr>
              <a:t>Avoid lyrics or overused audio effects</a:t>
            </a:r>
          </a:p>
          <a:p>
            <a:pPr marL="342900" lvl="0" indent="-342900">
              <a:buFont typeface="Arial" panose="020B0604020202020204" pitchFamily="34" charset="0"/>
              <a:buChar char="•"/>
            </a:pPr>
            <a:r>
              <a:rPr lang="en-AU" dirty="0">
                <a:latin typeface="+mn-lt"/>
              </a:rPr>
              <a:t>Ensure all audio is royalty-free and acknowledged if required</a:t>
            </a:r>
          </a:p>
          <a:p>
            <a:pPr marL="342900" lvl="0" indent="-342900">
              <a:buFont typeface="Arial" panose="020B0604020202020204" pitchFamily="34" charset="0"/>
              <a:buChar char="•"/>
            </a:pPr>
            <a:r>
              <a:rPr lang="en-AU" dirty="0">
                <a:latin typeface="+mn-lt"/>
              </a:rPr>
              <a:t>Balance voice and music ensuring that the voiceover is clear throughout the entire video</a:t>
            </a:r>
          </a:p>
        </p:txBody>
      </p:sp>
      <p:sp>
        <p:nvSpPr>
          <p:cNvPr id="3" name="Slide Number Placeholder 2">
            <a:extLst>
              <a:ext uri="{FF2B5EF4-FFF2-40B4-BE49-F238E27FC236}">
                <a16:creationId xmlns:a16="http://schemas.microsoft.com/office/drawing/2014/main" id="{BCAF7357-170D-FA43-D9D0-6EBBB5488E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2514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7A342-CC0F-EE66-7D60-DD7BCEB0B2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A78973-FC62-DE02-6EB2-803E02A9807F}"/>
              </a:ext>
            </a:extLst>
          </p:cNvPr>
          <p:cNvSpPr>
            <a:spLocks noGrp="1"/>
          </p:cNvSpPr>
          <p:nvPr>
            <p:ph type="title"/>
          </p:nvPr>
        </p:nvSpPr>
        <p:spPr/>
        <p:txBody>
          <a:bodyPr/>
          <a:lstStyle/>
          <a:p>
            <a:r>
              <a:rPr lang="en-AU" dirty="0">
                <a:latin typeface="+mj-lt"/>
              </a:rPr>
              <a:t>Digital portfolio – post-production (extension)</a:t>
            </a:r>
          </a:p>
        </p:txBody>
      </p:sp>
      <p:sp>
        <p:nvSpPr>
          <p:cNvPr id="8" name="Text Placeholder 12">
            <a:extLst>
              <a:ext uri="{FF2B5EF4-FFF2-40B4-BE49-F238E27FC236}">
                <a16:creationId xmlns:a16="http://schemas.microsoft.com/office/drawing/2014/main" id="{9C9EBD61-88DD-EA0A-4C53-EB4AE657B512}"/>
              </a:ext>
            </a:extLst>
          </p:cNvPr>
          <p:cNvSpPr>
            <a:spLocks noGrp="1"/>
          </p:cNvSpPr>
          <p:nvPr>
            <p:ph type="body" sz="quarter" idx="18"/>
          </p:nvPr>
        </p:nvSpPr>
        <p:spPr>
          <a:xfrm>
            <a:off x="360000" y="982520"/>
            <a:ext cx="11483998" cy="356423"/>
          </a:xfrm>
        </p:spPr>
        <p:txBody>
          <a:bodyPr/>
          <a:lstStyle/>
          <a:p>
            <a:r>
              <a:rPr lang="en-AU" dirty="0">
                <a:latin typeface="+mj-lt"/>
              </a:rPr>
              <a:t>Documenting your reflections on the post-production process</a:t>
            </a:r>
          </a:p>
        </p:txBody>
      </p:sp>
      <p:sp>
        <p:nvSpPr>
          <p:cNvPr id="12" name="Text Placeholder 11">
            <a:extLst>
              <a:ext uri="{FF2B5EF4-FFF2-40B4-BE49-F238E27FC236}">
                <a16:creationId xmlns:a16="http://schemas.microsoft.com/office/drawing/2014/main" id="{6824B8FA-CC59-DC64-ECF0-7309F74A69C0}"/>
              </a:ext>
            </a:extLst>
          </p:cNvPr>
          <p:cNvSpPr>
            <a:spLocks noGrp="1"/>
          </p:cNvSpPr>
          <p:nvPr>
            <p:ph type="body" sz="quarter" idx="17"/>
          </p:nvPr>
        </p:nvSpPr>
        <p:spPr>
          <a:xfrm>
            <a:off x="360000" y="1567086"/>
            <a:ext cx="5736000" cy="4807835"/>
          </a:xfrm>
        </p:spPr>
        <p:txBody>
          <a:bodyPr/>
          <a:lstStyle/>
          <a:p>
            <a:r>
              <a:rPr lang="en-AU" dirty="0">
                <a:latin typeface="+mn-lt"/>
              </a:rPr>
              <a:t>Document post-production reflections, including:</a:t>
            </a:r>
          </a:p>
          <a:p>
            <a:pPr marL="342900" lvl="0" indent="-342900">
              <a:buFont typeface="Arial" panose="020B0604020202020204" pitchFamily="34" charset="0"/>
              <a:buChar char="•"/>
            </a:pPr>
            <a:r>
              <a:rPr lang="en-AU" dirty="0">
                <a:latin typeface="+mn-lt"/>
              </a:rPr>
              <a:t>audio decisions (for example, selection of background music and sound effects)</a:t>
            </a:r>
          </a:p>
          <a:p>
            <a:pPr marL="342900" lvl="0" indent="-342900">
              <a:buFont typeface="Arial" panose="020B0604020202020204" pitchFamily="34" charset="0"/>
              <a:buChar char="•"/>
            </a:pPr>
            <a:r>
              <a:rPr lang="en-AU" dirty="0">
                <a:latin typeface="+mn-lt"/>
              </a:rPr>
              <a:t>visual refinements made</a:t>
            </a:r>
          </a:p>
          <a:p>
            <a:pPr marL="342900" lvl="0" indent="-342900">
              <a:buFont typeface="Arial" panose="020B0604020202020204" pitchFamily="34" charset="0"/>
              <a:buChar char="•"/>
            </a:pPr>
            <a:r>
              <a:rPr lang="en-AU" dirty="0">
                <a:latin typeface="+mn-lt"/>
              </a:rPr>
              <a:t>challenges encountered and how they resolved them</a:t>
            </a:r>
          </a:p>
          <a:p>
            <a:pPr marL="342900" lvl="0" indent="-342900">
              <a:buFont typeface="Arial" panose="020B0604020202020204" pitchFamily="34" charset="0"/>
              <a:buChar char="•"/>
            </a:pPr>
            <a:r>
              <a:rPr lang="en-AU" dirty="0">
                <a:latin typeface="+mn-lt"/>
              </a:rPr>
              <a:t>how sound changes improved tone or audience engagement</a:t>
            </a:r>
          </a:p>
        </p:txBody>
      </p:sp>
      <p:pic>
        <p:nvPicPr>
          <p:cNvPr id="5" name="Picture 4" descr="Screenshot of digital portfolio - post-production (extension activity)">
            <a:extLst>
              <a:ext uri="{FF2B5EF4-FFF2-40B4-BE49-F238E27FC236}">
                <a16:creationId xmlns:a16="http://schemas.microsoft.com/office/drawing/2014/main" id="{14D253A0-BEF5-547E-5BAA-0AB18391C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6235" y="1046680"/>
            <a:ext cx="3665908" cy="5328241"/>
          </a:xfrm>
          <a:prstGeom prst="rect">
            <a:avLst/>
          </a:prstGeom>
        </p:spPr>
      </p:pic>
      <p:sp>
        <p:nvSpPr>
          <p:cNvPr id="3" name="Slide Number Placeholder 2">
            <a:extLst>
              <a:ext uri="{FF2B5EF4-FFF2-40B4-BE49-F238E27FC236}">
                <a16:creationId xmlns:a16="http://schemas.microsoft.com/office/drawing/2014/main" id="{8DE22F36-2A82-E5B7-7865-00273AC0BE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227022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BD9AC-E5B9-AC0B-33BC-046B47F471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ECC1B6A-6A48-BD94-9D96-EBD1CA73C004}"/>
              </a:ext>
            </a:extLst>
          </p:cNvPr>
          <p:cNvSpPr>
            <a:spLocks noGrp="1"/>
          </p:cNvSpPr>
          <p:nvPr>
            <p:ph type="ctrTitle"/>
          </p:nvPr>
        </p:nvSpPr>
        <p:spPr/>
        <p:txBody>
          <a:bodyPr/>
          <a:lstStyle/>
          <a:p>
            <a:r>
              <a:rPr lang="en-AU">
                <a:latin typeface="+mj-lt"/>
              </a:rPr>
              <a:t>Week 9 – Finalisation of project</a:t>
            </a:r>
          </a:p>
        </p:txBody>
      </p:sp>
    </p:spTree>
    <p:extLst>
      <p:ext uri="{BB962C8B-B14F-4D97-AF65-F5344CB8AC3E}">
        <p14:creationId xmlns:p14="http://schemas.microsoft.com/office/powerpoint/2010/main" val="184042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6580-E734-81F5-0423-C3DD4C347DD7}"/>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EFD2FF12-6528-D4BE-4CE7-C2B8FD3DD2A5}"/>
              </a:ext>
            </a:extLst>
          </p:cNvPr>
          <p:cNvSpPr>
            <a:spLocks noGrp="1"/>
          </p:cNvSpPr>
          <p:nvPr>
            <p:ph type="title"/>
          </p:nvPr>
        </p:nvSpPr>
        <p:spPr>
          <a:xfrm>
            <a:off x="359998" y="360000"/>
            <a:ext cx="10260002" cy="522000"/>
          </a:xfrm>
        </p:spPr>
        <p:txBody>
          <a:bodyPr/>
          <a:lstStyle/>
          <a:p>
            <a:r>
              <a:rPr lang="en-US">
                <a:latin typeface="+mj-lt"/>
              </a:rPr>
              <a:t>Netflix motion graphics video</a:t>
            </a:r>
          </a:p>
        </p:txBody>
      </p:sp>
      <p:sp>
        <p:nvSpPr>
          <p:cNvPr id="13" name="Text Placeholder 4">
            <a:extLst>
              <a:ext uri="{FF2B5EF4-FFF2-40B4-BE49-F238E27FC236}">
                <a16:creationId xmlns:a16="http://schemas.microsoft.com/office/drawing/2014/main" id="{93C729B2-102C-DC1E-479A-1E75CB0B8114}"/>
              </a:ext>
            </a:extLst>
          </p:cNvPr>
          <p:cNvSpPr>
            <a:spLocks noGrp="1"/>
          </p:cNvSpPr>
          <p:nvPr>
            <p:ph type="body" sz="quarter" idx="18"/>
          </p:nvPr>
        </p:nvSpPr>
        <p:spPr>
          <a:xfrm>
            <a:off x="360000" y="1016704"/>
            <a:ext cx="10080000" cy="310015"/>
          </a:xfrm>
        </p:spPr>
        <p:txBody>
          <a:bodyPr/>
          <a:lstStyle/>
          <a:p>
            <a:r>
              <a:rPr lang="en-US">
                <a:latin typeface="+mj-lt"/>
              </a:rPr>
              <a:t>Project sample</a:t>
            </a:r>
          </a:p>
        </p:txBody>
      </p:sp>
      <p:pic>
        <p:nvPicPr>
          <p:cNvPr id="6" name="NETFLIX - motion graphics video" descr="graphics video">
            <a:hlinkClick r:id="" action="ppaction://media"/>
            <a:extLst>
              <a:ext uri="{FF2B5EF4-FFF2-40B4-BE49-F238E27FC236}">
                <a16:creationId xmlns:a16="http://schemas.microsoft.com/office/drawing/2014/main" id="{C3E5D764-8366-6A0E-E95A-80D9515B64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9137" y="1909282"/>
            <a:ext cx="7485720" cy="4210718"/>
          </a:xfrm>
          <a:prstGeom prst="rect">
            <a:avLst/>
          </a:prstGeom>
          <a:noFill/>
        </p:spPr>
      </p:pic>
      <p:sp>
        <p:nvSpPr>
          <p:cNvPr id="2" name="Slide Number Placeholder 1">
            <a:extLst>
              <a:ext uri="{FF2B5EF4-FFF2-40B4-BE49-F238E27FC236}">
                <a16:creationId xmlns:a16="http://schemas.microsoft.com/office/drawing/2014/main" id="{5743696D-9A55-1D5E-9211-8A108F9B984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a:t>
            </a:fld>
            <a:endParaRPr lang="en-AU"/>
          </a:p>
        </p:txBody>
      </p:sp>
    </p:spTree>
    <p:extLst>
      <p:ext uri="{BB962C8B-B14F-4D97-AF65-F5344CB8AC3E}">
        <p14:creationId xmlns:p14="http://schemas.microsoft.com/office/powerpoint/2010/main" val="15147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72727">
                <p:cTn id="12" fill="hold" display="0">
                  <p:stCondLst>
                    <p:cond delay="indefinite"/>
                  </p:st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451B0-CC3A-B406-8021-C566C23EC5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0F93F2-CF27-DF25-255F-1E1FD8EEEE21}"/>
              </a:ext>
            </a:extLst>
          </p:cNvPr>
          <p:cNvSpPr>
            <a:spLocks noGrp="1"/>
          </p:cNvSpPr>
          <p:nvPr>
            <p:ph type="title"/>
          </p:nvPr>
        </p:nvSpPr>
        <p:spPr/>
        <p:txBody>
          <a:bodyPr/>
          <a:lstStyle/>
          <a:p>
            <a:r>
              <a:rPr lang="en-AU" dirty="0">
                <a:latin typeface="+mj-lt"/>
              </a:rPr>
              <a:t>Learning intentions and success criteria (9)</a:t>
            </a:r>
          </a:p>
        </p:txBody>
      </p:sp>
      <p:sp>
        <p:nvSpPr>
          <p:cNvPr id="3" name="TextBox 2">
            <a:extLst>
              <a:ext uri="{FF2B5EF4-FFF2-40B4-BE49-F238E27FC236}">
                <a16:creationId xmlns:a16="http://schemas.microsoft.com/office/drawing/2014/main" id="{2AD99F1F-D1DE-22CD-90BA-0FD045426A7B}"/>
              </a:ext>
            </a:extLst>
          </p:cNvPr>
          <p:cNvSpPr txBox="1"/>
          <p:nvPr/>
        </p:nvSpPr>
        <p:spPr>
          <a:xfrm>
            <a:off x="370416" y="1894417"/>
            <a:ext cx="11303000" cy="39440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dirty="0">
                <a:solidFill>
                  <a:schemeClr val="accent1"/>
                </a:solidFill>
                <a:latin typeface="+mj-lt"/>
                <a:cs typeface="Arial" panose="020B0604020202020204" pitchFamily="34" charset="0"/>
              </a:rPr>
              <a:t>We are learning how to present our motion graphics video and evaluate its effectiveness by reflecting on our design process and choices. </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2000" dirty="0"/>
              <a:t>present and explain the key messages of their motion graphics video</a:t>
            </a:r>
          </a:p>
          <a:p>
            <a:pPr marL="342900" indent="-342900">
              <a:lnSpc>
                <a:spcPct val="150000"/>
              </a:lnSpc>
              <a:spcAft>
                <a:spcPts val="1200"/>
              </a:spcAft>
              <a:buFont typeface="Arial" panose="020B0604020202020204" pitchFamily="34" charset="0"/>
              <a:buChar char="•"/>
            </a:pPr>
            <a:r>
              <a:rPr lang="en-AU" sz="2000" dirty="0"/>
              <a:t>give and receive constructive feedback using design language</a:t>
            </a:r>
          </a:p>
          <a:p>
            <a:pPr marL="342900" indent="-342900">
              <a:lnSpc>
                <a:spcPct val="150000"/>
              </a:lnSpc>
              <a:spcAft>
                <a:spcPts val="1200"/>
              </a:spcAft>
              <a:buFont typeface="Arial" panose="020B0604020202020204" pitchFamily="34" charset="0"/>
              <a:buChar char="•"/>
            </a:pPr>
            <a:r>
              <a:rPr lang="en-AU" sz="2000" dirty="0"/>
              <a:t>evaluate how effectively their design communicates to an audience</a:t>
            </a:r>
          </a:p>
          <a:p>
            <a:pPr marL="342900" indent="-342900">
              <a:lnSpc>
                <a:spcPct val="150000"/>
              </a:lnSpc>
              <a:spcAft>
                <a:spcPts val="1200"/>
              </a:spcAft>
              <a:buFont typeface="Arial" panose="020B0604020202020204" pitchFamily="34" charset="0"/>
              <a:buChar char="•"/>
            </a:pPr>
            <a:r>
              <a:rPr lang="en-AU" sz="2000" dirty="0"/>
              <a:t>reflect on strengths, challenges and next steps in their design process</a:t>
            </a:r>
          </a:p>
        </p:txBody>
      </p:sp>
      <p:sp>
        <p:nvSpPr>
          <p:cNvPr id="2" name="Slide Number Placeholder 1">
            <a:extLst>
              <a:ext uri="{FF2B5EF4-FFF2-40B4-BE49-F238E27FC236}">
                <a16:creationId xmlns:a16="http://schemas.microsoft.com/office/drawing/2014/main" id="{869AD1FC-EDA9-4F6D-4F54-847D403CF2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796884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ADCA-0428-58F3-D7B0-D08AD93448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BE3BC1-1383-82B8-4DF2-572DC42B39AF}"/>
              </a:ext>
            </a:extLst>
          </p:cNvPr>
          <p:cNvSpPr>
            <a:spLocks noGrp="1"/>
          </p:cNvSpPr>
          <p:nvPr>
            <p:ph type="title"/>
          </p:nvPr>
        </p:nvSpPr>
        <p:spPr/>
        <p:txBody>
          <a:bodyPr/>
          <a:lstStyle/>
          <a:p>
            <a:r>
              <a:rPr lang="en-AU" dirty="0">
                <a:latin typeface="+mj-lt"/>
              </a:rPr>
              <a:t>Peer review</a:t>
            </a:r>
          </a:p>
        </p:txBody>
      </p:sp>
      <p:sp>
        <p:nvSpPr>
          <p:cNvPr id="13" name="Text Placeholder 12">
            <a:extLst>
              <a:ext uri="{FF2B5EF4-FFF2-40B4-BE49-F238E27FC236}">
                <a16:creationId xmlns:a16="http://schemas.microsoft.com/office/drawing/2014/main" id="{817522E8-51B0-4495-5678-C65465EFBF61}"/>
              </a:ext>
            </a:extLst>
          </p:cNvPr>
          <p:cNvSpPr>
            <a:spLocks noGrp="1"/>
          </p:cNvSpPr>
          <p:nvPr>
            <p:ph type="body" sz="quarter" idx="18"/>
          </p:nvPr>
        </p:nvSpPr>
        <p:spPr>
          <a:xfrm>
            <a:off x="360000" y="982520"/>
            <a:ext cx="11483998" cy="356423"/>
          </a:xfrm>
        </p:spPr>
        <p:txBody>
          <a:bodyPr/>
          <a:lstStyle/>
          <a:p>
            <a:r>
              <a:rPr lang="en-AU">
                <a:latin typeface="+mj-lt"/>
              </a:rPr>
              <a:t>Review a </a:t>
            </a:r>
            <a:r>
              <a:rPr lang="en-AU" dirty="0">
                <a:latin typeface="+mj-lt"/>
              </a:rPr>
              <a:t>peer's</a:t>
            </a:r>
            <a:r>
              <a:rPr lang="en-AU">
                <a:latin typeface="+mj-lt"/>
              </a:rPr>
              <a:t> work and answer the following questions</a:t>
            </a:r>
          </a:p>
        </p:txBody>
      </p:sp>
      <p:sp>
        <p:nvSpPr>
          <p:cNvPr id="12" name="Text Placeholder 11">
            <a:extLst>
              <a:ext uri="{FF2B5EF4-FFF2-40B4-BE49-F238E27FC236}">
                <a16:creationId xmlns:a16="http://schemas.microsoft.com/office/drawing/2014/main" id="{C53023BF-675E-0AE4-5CF1-9148691E1631}"/>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latin typeface="+mn-lt"/>
              </a:rPr>
              <a:t>How does the video communicate its message visually?</a:t>
            </a:r>
          </a:p>
          <a:p>
            <a:pPr marL="342900" lvl="0" indent="-342900">
              <a:buFont typeface="Arial" panose="020B0604020202020204" pitchFamily="34" charset="0"/>
              <a:buChar char="•"/>
            </a:pPr>
            <a:r>
              <a:rPr lang="en-AU" dirty="0">
                <a:latin typeface="+mn-lt"/>
              </a:rPr>
              <a:t>What did you notice about the pacing and voiceover tone?</a:t>
            </a:r>
          </a:p>
          <a:p>
            <a:pPr marL="342900" lvl="0" indent="-342900">
              <a:buFont typeface="Arial" panose="020B0604020202020204" pitchFamily="34" charset="0"/>
              <a:buChar char="•"/>
            </a:pPr>
            <a:r>
              <a:rPr lang="en-AU" dirty="0">
                <a:latin typeface="+mn-lt"/>
              </a:rPr>
              <a:t>Was there a scene or technique that stood out? Why?</a:t>
            </a:r>
          </a:p>
          <a:p>
            <a:pPr marL="342900" lvl="0" indent="-342900">
              <a:buFont typeface="Arial" panose="020B0604020202020204" pitchFamily="34" charset="0"/>
              <a:buChar char="•"/>
            </a:pPr>
            <a:r>
              <a:rPr lang="en-AU" dirty="0">
                <a:latin typeface="+mn-lt"/>
              </a:rPr>
              <a:t>What would you do differently next time and why?</a:t>
            </a:r>
          </a:p>
          <a:p>
            <a:r>
              <a:rPr lang="en-AU" dirty="0">
                <a:latin typeface="+mn-lt"/>
              </a:rPr>
              <a:t>Peers provide feedback in the form:</a:t>
            </a:r>
          </a:p>
          <a:p>
            <a:pPr marL="342900" lvl="0" indent="-342900">
              <a:buFont typeface="Arial" panose="020B0604020202020204" pitchFamily="34" charset="0"/>
              <a:buChar char="•"/>
            </a:pPr>
            <a:r>
              <a:rPr lang="en-AU" dirty="0">
                <a:latin typeface="+mn-lt"/>
              </a:rPr>
              <a:t>One strength</a:t>
            </a:r>
          </a:p>
          <a:p>
            <a:pPr marL="342900" lvl="0" indent="-342900">
              <a:buFont typeface="Arial" panose="020B0604020202020204" pitchFamily="34" charset="0"/>
              <a:buChar char="•"/>
            </a:pPr>
            <a:r>
              <a:rPr lang="en-AU" dirty="0">
                <a:latin typeface="+mn-lt"/>
              </a:rPr>
              <a:t>One suggestion</a:t>
            </a:r>
          </a:p>
          <a:p>
            <a:pPr marL="342900" lvl="0" indent="-342900">
              <a:buFont typeface="Arial" panose="020B0604020202020204" pitchFamily="34" charset="0"/>
              <a:buChar char="•"/>
            </a:pPr>
            <a:r>
              <a:rPr lang="en-AU" dirty="0">
                <a:latin typeface="+mn-lt"/>
              </a:rPr>
              <a:t>One question</a:t>
            </a:r>
          </a:p>
        </p:txBody>
      </p:sp>
      <p:sp>
        <p:nvSpPr>
          <p:cNvPr id="3" name="Slide Number Placeholder 2">
            <a:extLst>
              <a:ext uri="{FF2B5EF4-FFF2-40B4-BE49-F238E27FC236}">
                <a16:creationId xmlns:a16="http://schemas.microsoft.com/office/drawing/2014/main" id="{0A293046-0C23-884A-C548-6D4869F31A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267448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421E7-43A0-4363-56AB-220C1A8447C9}"/>
              </a:ext>
            </a:extLst>
          </p:cNvPr>
          <p:cNvSpPr>
            <a:spLocks noGrp="1"/>
          </p:cNvSpPr>
          <p:nvPr>
            <p:ph type="title"/>
          </p:nvPr>
        </p:nvSpPr>
        <p:spPr/>
        <p:txBody>
          <a:bodyPr/>
          <a:lstStyle/>
          <a:p>
            <a:r>
              <a:rPr lang="en-AU" dirty="0">
                <a:latin typeface="+mj-lt"/>
              </a:rPr>
              <a:t>Digital portfolio – self-reflection and evaluation</a:t>
            </a:r>
          </a:p>
        </p:txBody>
      </p:sp>
      <p:sp>
        <p:nvSpPr>
          <p:cNvPr id="4" name="Text Placeholder 3">
            <a:extLst>
              <a:ext uri="{FF2B5EF4-FFF2-40B4-BE49-F238E27FC236}">
                <a16:creationId xmlns:a16="http://schemas.microsoft.com/office/drawing/2014/main" id="{ED4A989A-9A86-9050-79BD-65FB5F5AF6A6}"/>
              </a:ext>
            </a:extLst>
          </p:cNvPr>
          <p:cNvSpPr>
            <a:spLocks noGrp="1"/>
          </p:cNvSpPr>
          <p:nvPr>
            <p:ph type="body" sz="quarter" idx="18"/>
          </p:nvPr>
        </p:nvSpPr>
        <p:spPr/>
        <p:txBody>
          <a:bodyPr/>
          <a:lstStyle/>
          <a:p>
            <a:r>
              <a:rPr lang="en-AU" dirty="0">
                <a:latin typeface="+mj-lt"/>
              </a:rPr>
              <a:t>Reflecting on the project</a:t>
            </a:r>
            <a:endParaRPr lang="en-AU">
              <a:latin typeface="+mj-lt"/>
            </a:endParaRPr>
          </a:p>
        </p:txBody>
      </p:sp>
      <p:sp>
        <p:nvSpPr>
          <p:cNvPr id="5" name="Text Placeholder 4">
            <a:extLst>
              <a:ext uri="{FF2B5EF4-FFF2-40B4-BE49-F238E27FC236}">
                <a16:creationId xmlns:a16="http://schemas.microsoft.com/office/drawing/2014/main" id="{E22F148F-D889-0F80-FFE1-44764DB043B9}"/>
              </a:ext>
            </a:extLst>
          </p:cNvPr>
          <p:cNvSpPr>
            <a:spLocks noGrp="1"/>
          </p:cNvSpPr>
          <p:nvPr>
            <p:ph type="body" sz="quarter" idx="17"/>
          </p:nvPr>
        </p:nvSpPr>
        <p:spPr>
          <a:xfrm>
            <a:off x="360000" y="1567086"/>
            <a:ext cx="7440975" cy="4807835"/>
          </a:xfrm>
        </p:spPr>
        <p:txBody>
          <a:bodyPr/>
          <a:lstStyle/>
          <a:p>
            <a:pPr marL="342900" lvl="0" indent="-342900">
              <a:buFont typeface="Arial" panose="020B0604020202020204" pitchFamily="34" charset="0"/>
              <a:buChar char="•"/>
            </a:pPr>
            <a:r>
              <a:rPr lang="en-AU" dirty="0">
                <a:latin typeface="+mn-lt"/>
              </a:rPr>
              <a:t>What they are most proud of</a:t>
            </a:r>
          </a:p>
          <a:p>
            <a:pPr marL="342900" lvl="0" indent="-342900">
              <a:buFont typeface="Arial" panose="020B0604020202020204" pitchFamily="34" charset="0"/>
              <a:buChar char="•"/>
            </a:pPr>
            <a:r>
              <a:rPr lang="en-AU" dirty="0">
                <a:latin typeface="+mn-lt"/>
              </a:rPr>
              <a:t>How well their video met the criteria</a:t>
            </a:r>
          </a:p>
          <a:p>
            <a:pPr marL="342900" lvl="0" indent="-342900">
              <a:buFont typeface="Arial" panose="020B0604020202020204" pitchFamily="34" charset="0"/>
              <a:buChar char="•"/>
            </a:pPr>
            <a:r>
              <a:rPr lang="en-AU" dirty="0">
                <a:latin typeface="+mn-lt"/>
              </a:rPr>
              <a:t>What part of the project they found most challenging</a:t>
            </a:r>
          </a:p>
          <a:p>
            <a:pPr marL="342900" lvl="0" indent="-342900">
              <a:buFont typeface="Arial" panose="020B0604020202020204" pitchFamily="34" charset="0"/>
              <a:buChar char="•"/>
            </a:pPr>
            <a:r>
              <a:rPr lang="en-AU" dirty="0">
                <a:latin typeface="+mn-lt"/>
              </a:rPr>
              <a:t>How they used feedback or iteration to improve their work</a:t>
            </a:r>
          </a:p>
          <a:p>
            <a:pPr marL="342900" lvl="0" indent="-342900">
              <a:buFont typeface="Arial" panose="020B0604020202020204" pitchFamily="34" charset="0"/>
              <a:buChar char="•"/>
            </a:pPr>
            <a:r>
              <a:rPr lang="en-AU" dirty="0">
                <a:latin typeface="+mn-lt"/>
              </a:rPr>
              <a:t>What they would do differently if they had more time</a:t>
            </a:r>
          </a:p>
        </p:txBody>
      </p:sp>
      <p:pic>
        <p:nvPicPr>
          <p:cNvPr id="9" name="Picture 8" descr="Screenshot of digital portfolio - self-reflection and evaluation">
            <a:extLst>
              <a:ext uri="{FF2B5EF4-FFF2-40B4-BE49-F238E27FC236}">
                <a16:creationId xmlns:a16="http://schemas.microsoft.com/office/drawing/2014/main" id="{EA238F3E-49A2-27B3-DF2B-D890228FE7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19326" y="982520"/>
            <a:ext cx="3464674" cy="5279265"/>
          </a:xfrm>
          <a:prstGeom prst="rect">
            <a:avLst/>
          </a:prstGeom>
        </p:spPr>
      </p:pic>
      <p:sp>
        <p:nvSpPr>
          <p:cNvPr id="2" name="Slide Number Placeholder 1">
            <a:extLst>
              <a:ext uri="{FF2B5EF4-FFF2-40B4-BE49-F238E27FC236}">
                <a16:creationId xmlns:a16="http://schemas.microsoft.com/office/drawing/2014/main" id="{A28EC776-1532-C57B-CB13-6B5648DBD43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13600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latin typeface="+mj-lt"/>
              </a:rPr>
              <a:t>PMI – Self evaluation</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mj-lt"/>
                <a:cs typeface="Arial" panose="020B0604020202020204" pitchFamily="34" charset="0"/>
              </a:rPr>
              <a:t>Plus</a:t>
            </a:r>
          </a:p>
          <a:p>
            <a:r>
              <a:rPr lang="en-AU" sz="2400" dirty="0">
                <a:solidFill>
                  <a:schemeClr val="accent1"/>
                </a:solidFill>
                <a:cs typeface="Arial" panose="020B0604020202020204" pitchFamily="34" charset="0"/>
              </a:rPr>
              <a:t> </a:t>
            </a:r>
          </a:p>
          <a:p>
            <a:pPr marL="342900" indent="-342900">
              <a:buFont typeface="Arial" panose="020B0604020202020204" pitchFamily="34" charset="0"/>
              <a:buChar char="•"/>
            </a:pPr>
            <a:r>
              <a:rPr lang="en-AU" sz="1800" dirty="0">
                <a:solidFill>
                  <a:schemeClr val="accent1"/>
                </a:solidFill>
                <a:cs typeface="Arial" panose="020B0604020202020204" pitchFamily="34" charset="0"/>
              </a:rPr>
              <a:t>Click to add text</a:t>
            </a:r>
          </a:p>
          <a:p>
            <a:pPr marL="342900" indent="-342900">
              <a:buFont typeface="Arial" panose="020B0604020202020204" pitchFamily="34" charset="0"/>
              <a:buChar char="•"/>
            </a:pPr>
            <a:endParaRPr lang="en-AU" sz="1800" dirty="0">
              <a:solidFill>
                <a:schemeClr val="accent1"/>
              </a:solidFill>
              <a:cs typeface="Arial" panose="020B0604020202020204" pitchFamily="34" charset="0"/>
            </a:endParaRP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mj-lt"/>
                <a:cs typeface="Arial" panose="020B0604020202020204" pitchFamily="34" charset="0"/>
              </a:rPr>
              <a:t>Minus</a:t>
            </a:r>
          </a:p>
          <a:p>
            <a:r>
              <a:rPr lang="en-AU" sz="2400" dirty="0">
                <a:solidFill>
                  <a:schemeClr val="accent1"/>
                </a:solidFill>
                <a:cs typeface="Arial" panose="020B0604020202020204" pitchFamily="34" charset="0"/>
              </a:rPr>
              <a:t> </a:t>
            </a:r>
          </a:p>
          <a:p>
            <a:pPr marL="342900" indent="-342900">
              <a:buFont typeface="Arial" panose="020B0604020202020204" pitchFamily="34" charset="0"/>
              <a:buChar char="•"/>
            </a:pPr>
            <a:r>
              <a:rPr lang="en-AU" sz="1800" dirty="0">
                <a:solidFill>
                  <a:schemeClr val="accent1"/>
                </a:solidFill>
                <a:cs typeface="Arial" panose="020B0604020202020204" pitchFamily="34" charset="0"/>
              </a:rPr>
              <a:t>Click to add text</a:t>
            </a:r>
          </a:p>
          <a:p>
            <a:pPr marL="342900" indent="-342900">
              <a:buFont typeface="Arial" panose="020B0604020202020204" pitchFamily="34" charset="0"/>
              <a:buChar char="•"/>
            </a:pPr>
            <a:endParaRPr lang="en-AU" sz="1800" dirty="0">
              <a:solidFill>
                <a:schemeClr val="accent1"/>
              </a:solidFill>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mj-lt"/>
                <a:cs typeface="Arial" panose="020B0604020202020204" pitchFamily="34" charset="0"/>
              </a:rPr>
              <a:t>Interesting</a:t>
            </a:r>
          </a:p>
          <a:p>
            <a:r>
              <a:rPr lang="en-AU" sz="2400" dirty="0">
                <a:solidFill>
                  <a:schemeClr val="accent1"/>
                </a:solidFill>
                <a:cs typeface="Arial" panose="020B0604020202020204" pitchFamily="34" charset="0"/>
              </a:rPr>
              <a:t> </a:t>
            </a:r>
          </a:p>
          <a:p>
            <a:pPr marL="342900" indent="-342900">
              <a:buFont typeface="Arial" panose="020B0604020202020204" pitchFamily="34" charset="0"/>
              <a:buChar char="•"/>
            </a:pPr>
            <a:r>
              <a:rPr lang="en-AU" sz="1800" dirty="0">
                <a:solidFill>
                  <a:schemeClr val="accent1"/>
                </a:solidFill>
                <a:cs typeface="Arial" panose="020B0604020202020204" pitchFamily="34" charset="0"/>
              </a:rPr>
              <a:t>Click to add text</a:t>
            </a: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2" name="Straight Connector 21">
            <a:extLst>
              <a:ext uri="{FF2B5EF4-FFF2-40B4-BE49-F238E27FC236}">
                <a16:creationId xmlns:a16="http://schemas.microsoft.com/office/drawing/2014/main" id="{ACBDF305-3C4F-981A-C3E0-3139AD15CBE4}"/>
              </a:ext>
              <a:ext uri="{C183D7F6-B498-43B3-948B-1728B52AA6E4}">
                <adec:decorative xmlns:adec="http://schemas.microsoft.com/office/drawing/2017/decorative" val="1"/>
              </a:ext>
            </a:extLst>
          </p:cNvPr>
          <p:cNvCxnSpPr/>
          <p:nvPr/>
        </p:nvCxnSpPr>
        <p:spPr>
          <a:xfrm>
            <a:off x="4433209" y="1567543"/>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6203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AFBBF-EFE7-698F-4D29-C406DFE0062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89F61AC-33F9-9E1B-243B-92FEFFDFAACB}"/>
              </a:ext>
            </a:extLst>
          </p:cNvPr>
          <p:cNvSpPr>
            <a:spLocks noGrp="1"/>
          </p:cNvSpPr>
          <p:nvPr>
            <p:ph type="ctrTitle"/>
          </p:nvPr>
        </p:nvSpPr>
        <p:spPr/>
        <p:txBody>
          <a:bodyPr/>
          <a:lstStyle/>
          <a:p>
            <a:r>
              <a:rPr lang="en-AU" dirty="0">
                <a:latin typeface="+mj-lt"/>
              </a:rPr>
              <a:t>Week 10 – Presentation and reflection</a:t>
            </a:r>
          </a:p>
        </p:txBody>
      </p:sp>
    </p:spTree>
    <p:extLst>
      <p:ext uri="{BB962C8B-B14F-4D97-AF65-F5344CB8AC3E}">
        <p14:creationId xmlns:p14="http://schemas.microsoft.com/office/powerpoint/2010/main" val="27608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F915-25CE-CCDE-726F-EED08F4AD5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5869937-573C-8E8B-7575-97FF8687BED9}"/>
              </a:ext>
            </a:extLst>
          </p:cNvPr>
          <p:cNvSpPr>
            <a:spLocks noGrp="1"/>
          </p:cNvSpPr>
          <p:nvPr>
            <p:ph type="title"/>
          </p:nvPr>
        </p:nvSpPr>
        <p:spPr/>
        <p:txBody>
          <a:bodyPr/>
          <a:lstStyle/>
          <a:p>
            <a:r>
              <a:rPr lang="en-AU" dirty="0">
                <a:latin typeface="+mj-lt"/>
              </a:rPr>
              <a:t>Learning intentions and success criteria (10)</a:t>
            </a:r>
          </a:p>
        </p:txBody>
      </p:sp>
      <p:sp>
        <p:nvSpPr>
          <p:cNvPr id="3" name="TextBox 2">
            <a:extLst>
              <a:ext uri="{FF2B5EF4-FFF2-40B4-BE49-F238E27FC236}">
                <a16:creationId xmlns:a16="http://schemas.microsoft.com/office/drawing/2014/main" id="{9912CFE3-0DB9-5EA0-C671-AED34066F29F}"/>
              </a:ext>
            </a:extLst>
          </p:cNvPr>
          <p:cNvSpPr txBox="1"/>
          <p:nvPr/>
        </p:nvSpPr>
        <p:spPr>
          <a:xfrm>
            <a:off x="370416" y="1894417"/>
            <a:ext cx="11303000" cy="31746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4800"/>
              </a:spcAft>
            </a:pPr>
            <a:r>
              <a:rPr lang="en-AU" sz="2000" b="1" dirty="0">
                <a:solidFill>
                  <a:schemeClr val="accent1"/>
                </a:solidFill>
                <a:latin typeface="+mj-lt"/>
                <a:cs typeface="Arial" panose="020B0604020202020204" pitchFamily="34" charset="0"/>
              </a:rPr>
              <a:t>We are learning to reflect on the purpose of our digital solution and how it connects to our responsibilities as digital citizens, creators and critical users of technology. </a:t>
            </a:r>
          </a:p>
          <a:p>
            <a:pPr>
              <a:lnSpc>
                <a:spcPct val="150000"/>
              </a:lnSpc>
              <a:spcAft>
                <a:spcPts val="12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lvl="0" indent="-342900">
              <a:lnSpc>
                <a:spcPct val="150000"/>
              </a:lnSpc>
              <a:spcAft>
                <a:spcPts val="1200"/>
              </a:spcAft>
              <a:buFont typeface="Arial"/>
              <a:buChar char="•"/>
            </a:pPr>
            <a:r>
              <a:rPr lang="en-AU" sz="2000" dirty="0">
                <a:cs typeface="Arial" panose="020B0604020202020204" pitchFamily="34" charset="0"/>
              </a:rPr>
              <a:t>reflect on how their understanding of digital media platforms has changed</a:t>
            </a:r>
          </a:p>
          <a:p>
            <a:pPr marL="342900" lvl="0" indent="-342900">
              <a:lnSpc>
                <a:spcPct val="150000"/>
              </a:lnSpc>
              <a:spcAft>
                <a:spcPts val="1200"/>
              </a:spcAft>
              <a:buFont typeface="Arial"/>
              <a:buChar char="•"/>
            </a:pPr>
            <a:r>
              <a:rPr lang="en-AU" sz="2000" dirty="0">
                <a:cs typeface="Arial" panose="020B0604020202020204" pitchFamily="34" charset="0"/>
              </a:rPr>
              <a:t>connect their learning to everyday technology use and future digital choices.</a:t>
            </a:r>
          </a:p>
        </p:txBody>
      </p:sp>
      <p:sp>
        <p:nvSpPr>
          <p:cNvPr id="2" name="Slide Number Placeholder 1">
            <a:extLst>
              <a:ext uri="{FF2B5EF4-FFF2-40B4-BE49-F238E27FC236}">
                <a16:creationId xmlns:a16="http://schemas.microsoft.com/office/drawing/2014/main" id="{3A712FDB-3298-3EF8-53AF-0500FC4AE9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85</a:t>
            </a:fld>
            <a:endParaRPr lang="en-AU"/>
          </a:p>
        </p:txBody>
      </p:sp>
    </p:spTree>
    <p:extLst>
      <p:ext uri="{BB962C8B-B14F-4D97-AF65-F5344CB8AC3E}">
        <p14:creationId xmlns:p14="http://schemas.microsoft.com/office/powerpoint/2010/main" val="2488176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B6BB6-48AE-9E44-B560-FFEF56AD85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C57488-8E75-1FA4-4343-FF5DB40EFBC5}"/>
              </a:ext>
            </a:extLst>
          </p:cNvPr>
          <p:cNvSpPr>
            <a:spLocks noGrp="1"/>
          </p:cNvSpPr>
          <p:nvPr>
            <p:ph type="title"/>
          </p:nvPr>
        </p:nvSpPr>
        <p:spPr/>
        <p:txBody>
          <a:bodyPr/>
          <a:lstStyle/>
          <a:p>
            <a:r>
              <a:rPr lang="en-AU" dirty="0">
                <a:latin typeface="+mj-lt"/>
              </a:rPr>
              <a:t>Questions</a:t>
            </a:r>
          </a:p>
        </p:txBody>
      </p:sp>
      <p:sp>
        <p:nvSpPr>
          <p:cNvPr id="13" name="Text Placeholder 12">
            <a:extLst>
              <a:ext uri="{FF2B5EF4-FFF2-40B4-BE49-F238E27FC236}">
                <a16:creationId xmlns:a16="http://schemas.microsoft.com/office/drawing/2014/main" id="{AFD5F987-94B2-C6B6-70FD-E8F0D0C38E8F}"/>
              </a:ext>
            </a:extLst>
          </p:cNvPr>
          <p:cNvSpPr>
            <a:spLocks noGrp="1"/>
          </p:cNvSpPr>
          <p:nvPr>
            <p:ph type="body" sz="quarter" idx="18"/>
          </p:nvPr>
        </p:nvSpPr>
        <p:spPr>
          <a:xfrm>
            <a:off x="360000" y="982520"/>
            <a:ext cx="11483998" cy="356423"/>
          </a:xfrm>
        </p:spPr>
        <p:txBody>
          <a:bodyPr/>
          <a:lstStyle/>
          <a:p>
            <a:r>
              <a:rPr lang="en-AU">
                <a:latin typeface="+mj-lt"/>
              </a:rPr>
              <a:t>Discussion points</a:t>
            </a:r>
          </a:p>
        </p:txBody>
      </p:sp>
      <p:sp>
        <p:nvSpPr>
          <p:cNvPr id="12" name="Text Placeholder 11">
            <a:extLst>
              <a:ext uri="{FF2B5EF4-FFF2-40B4-BE49-F238E27FC236}">
                <a16:creationId xmlns:a16="http://schemas.microsoft.com/office/drawing/2014/main" id="{336E0245-B65E-343B-E39F-BF768717434C}"/>
              </a:ext>
            </a:extLst>
          </p:cNvPr>
          <p:cNvSpPr>
            <a:spLocks noGrp="1"/>
          </p:cNvSpPr>
          <p:nvPr>
            <p:ph type="body" sz="quarter" idx="17"/>
          </p:nvPr>
        </p:nvSpPr>
        <p:spPr/>
        <p:txBody>
          <a:bodyPr/>
          <a:lstStyle/>
          <a:p>
            <a:pPr marL="342900" lvl="0" indent="-342900">
              <a:buFont typeface="Arial" panose="020B0604020202020204" pitchFamily="34" charset="0"/>
              <a:buChar char="•"/>
            </a:pPr>
            <a:r>
              <a:rPr lang="en-AU" dirty="0">
                <a:latin typeface="+mn-lt"/>
              </a:rPr>
              <a:t>What kind of stories have we told through our motion graphics? </a:t>
            </a:r>
          </a:p>
          <a:p>
            <a:pPr marL="342900" lvl="0" indent="-342900">
              <a:buFont typeface="Arial" panose="020B0604020202020204" pitchFamily="34" charset="0"/>
              <a:buChar char="•"/>
            </a:pPr>
            <a:r>
              <a:rPr lang="en-AU" dirty="0">
                <a:latin typeface="+mn-lt"/>
              </a:rPr>
              <a:t>What values or messages have we shared</a:t>
            </a:r>
          </a:p>
          <a:p>
            <a:pPr marL="342900" lvl="0" indent="-342900">
              <a:buFont typeface="Arial" panose="020B0604020202020204" pitchFamily="34" charset="0"/>
              <a:buChar char="•"/>
            </a:pPr>
            <a:r>
              <a:rPr lang="en-AU" dirty="0">
                <a:latin typeface="+mn-lt"/>
              </a:rPr>
              <a:t>What are the long-term effects of the platforms we use every day? </a:t>
            </a:r>
          </a:p>
          <a:p>
            <a:pPr marL="342900" lvl="0" indent="-342900">
              <a:buFont typeface="Arial" panose="020B0604020202020204" pitchFamily="34" charset="0"/>
              <a:buChar char="•"/>
            </a:pPr>
            <a:r>
              <a:rPr lang="en-AU" dirty="0">
                <a:latin typeface="+mn-lt"/>
              </a:rPr>
              <a:t>How do we balance convenience with responsibility?</a:t>
            </a:r>
          </a:p>
          <a:p>
            <a:pPr marL="342900" lvl="0" indent="-342900">
              <a:buFont typeface="Arial" panose="020B0604020202020204" pitchFamily="34" charset="0"/>
              <a:buChar char="•"/>
            </a:pPr>
            <a:r>
              <a:rPr lang="en-AU" dirty="0">
                <a:latin typeface="+mn-lt"/>
              </a:rPr>
              <a:t>One thing I learned about the impact of digital technologies is...</a:t>
            </a:r>
          </a:p>
          <a:p>
            <a:pPr marL="342900" lvl="0" indent="-342900">
              <a:buFont typeface="Arial" panose="020B0604020202020204" pitchFamily="34" charset="0"/>
              <a:buChar char="•"/>
            </a:pPr>
            <a:r>
              <a:rPr lang="en-AU" dirty="0">
                <a:latin typeface="+mn-lt"/>
              </a:rPr>
              <a:t>I think designers have a responsibility to...</a:t>
            </a:r>
          </a:p>
          <a:p>
            <a:pPr marL="342900" lvl="0" indent="-342900">
              <a:buFont typeface="Arial" panose="020B0604020202020204" pitchFamily="34" charset="0"/>
              <a:buChar char="•"/>
            </a:pPr>
            <a:r>
              <a:rPr lang="en-AU" dirty="0">
                <a:latin typeface="+mn-lt"/>
              </a:rPr>
              <a:t>Next time I create digital content, I will...</a:t>
            </a:r>
          </a:p>
          <a:p>
            <a:endParaRPr lang="en-AU" dirty="0">
              <a:latin typeface="+mn-lt"/>
            </a:endParaRPr>
          </a:p>
        </p:txBody>
      </p:sp>
      <p:sp>
        <p:nvSpPr>
          <p:cNvPr id="3" name="Slide Number Placeholder 2">
            <a:extLst>
              <a:ext uri="{FF2B5EF4-FFF2-40B4-BE49-F238E27FC236}">
                <a16:creationId xmlns:a16="http://schemas.microsoft.com/office/drawing/2014/main" id="{1BE29EC0-A7C1-104D-CB51-C6D3C2179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86</a:t>
            </a:fld>
            <a:endParaRPr lang="en-AU"/>
          </a:p>
        </p:txBody>
      </p:sp>
    </p:spTree>
    <p:extLst>
      <p:ext uri="{BB962C8B-B14F-4D97-AF65-F5344CB8AC3E}">
        <p14:creationId xmlns:p14="http://schemas.microsoft.com/office/powerpoint/2010/main" val="388047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u="sng" dirty="0">
                <a:latin typeface="+mn-lt"/>
                <a:hlinkClick r:id="rId6"/>
              </a:rPr>
              <a:t>Technology 7–8 Syllabus</a:t>
            </a:r>
            <a:r>
              <a:rPr lang="en-AU" dirty="0">
                <a:latin typeface="+mn-lt"/>
              </a:rPr>
              <a:t> © NSW Education Standards Authority (NESA) for and on behalf of the Crown in right of the State of New South Wales, 2023.</a:t>
            </a:r>
          </a:p>
          <a:p>
            <a:r>
              <a:rPr lang="en-AU" dirty="0">
                <a:latin typeface="+mn-lt"/>
              </a:rPr>
              <a:t>ABC Australia (12 august 2020) </a:t>
            </a:r>
            <a:r>
              <a:rPr lang="en-AU" u="sng" dirty="0">
                <a:latin typeface="+mn-lt"/>
                <a:hlinkClick r:id="rId7"/>
              </a:rPr>
              <a:t>The ancient Aboriginal art and culture of NSW's Sandstone Caves | Explore Aus | ABC Australia</a:t>
            </a:r>
            <a:r>
              <a:rPr lang="en-AU" dirty="0">
                <a:latin typeface="+mn-lt"/>
              </a:rPr>
              <a:t>, </a:t>
            </a:r>
            <a:r>
              <a:rPr lang="en-AU" i="1" dirty="0">
                <a:latin typeface="+mn-lt"/>
              </a:rPr>
              <a:t>ABC Australia,</a:t>
            </a:r>
            <a:r>
              <a:rPr lang="en-AU" dirty="0">
                <a:latin typeface="+mn-lt"/>
              </a:rPr>
              <a:t> YouTube, accessed 30 July 2025.</a:t>
            </a:r>
          </a:p>
          <a:p>
            <a:r>
              <a:rPr lang="en-AU" dirty="0">
                <a:latin typeface="+mn-lt"/>
              </a:rPr>
              <a:t>Apple (23 April 2021) </a:t>
            </a:r>
            <a:r>
              <a:rPr lang="en-AU" u="sng" dirty="0">
                <a:latin typeface="+mn-lt"/>
                <a:hlinkClick r:id="rId8"/>
              </a:rPr>
              <a:t>Every product carbon neutral by 2030 | Apple</a:t>
            </a:r>
            <a:r>
              <a:rPr lang="en-AU" dirty="0">
                <a:latin typeface="+mn-lt"/>
              </a:rPr>
              <a:t>, </a:t>
            </a:r>
            <a:r>
              <a:rPr lang="en-AU" i="1" dirty="0">
                <a:latin typeface="+mn-lt"/>
              </a:rPr>
              <a:t>Apple,</a:t>
            </a:r>
            <a:r>
              <a:rPr lang="en-AU" dirty="0">
                <a:latin typeface="+mn-lt"/>
              </a:rPr>
              <a:t> YouTube, accessed 30 July 2025.</a:t>
            </a:r>
          </a:p>
          <a:p>
            <a:r>
              <a:rPr lang="en-AU" dirty="0">
                <a:latin typeface="+mn-lt"/>
              </a:rPr>
              <a:t>Artist Bookings (7 July 2022) </a:t>
            </a:r>
            <a:r>
              <a:rPr lang="en-AU" u="sng" dirty="0">
                <a:latin typeface="+mn-lt"/>
                <a:hlinkClick r:id="rId9"/>
              </a:rPr>
              <a:t>LOWELL – Indigenous Sand Artist – Hire from Artist Bookings</a:t>
            </a:r>
            <a:r>
              <a:rPr lang="en-AU" dirty="0">
                <a:latin typeface="+mn-lt"/>
              </a:rPr>
              <a:t>, </a:t>
            </a:r>
            <a:r>
              <a:rPr lang="en-AU" i="1" dirty="0">
                <a:latin typeface="+mn-lt"/>
              </a:rPr>
              <a:t>Artist Bookings,</a:t>
            </a:r>
            <a:r>
              <a:rPr lang="en-AU" dirty="0">
                <a:latin typeface="+mn-lt"/>
              </a:rPr>
              <a:t> YouTube, accessed 30 July 2025.</a:t>
            </a:r>
          </a:p>
          <a:p>
            <a:r>
              <a:rPr lang="en-AU" dirty="0">
                <a:latin typeface="+mn-lt"/>
              </a:rPr>
              <a:t>Australian Rail Track Corporation (26 March 2022) </a:t>
            </a:r>
            <a:r>
              <a:rPr lang="en-AU" u="sng" dirty="0">
                <a:latin typeface="+mn-lt"/>
                <a:hlinkClick r:id="rId10"/>
              </a:rPr>
              <a:t>Elenore Binge teaches us the symbols in her artwork Journey: the heart of Reconciliation at ARTC</a:t>
            </a:r>
            <a:r>
              <a:rPr lang="en-AU" dirty="0">
                <a:latin typeface="+mn-lt"/>
              </a:rPr>
              <a:t>, </a:t>
            </a:r>
            <a:r>
              <a:rPr lang="en-AU" i="1" dirty="0">
                <a:latin typeface="+mn-lt"/>
              </a:rPr>
              <a:t>Australian Rail Track Corporation,</a:t>
            </a:r>
            <a:r>
              <a:rPr lang="en-AU" dirty="0">
                <a:latin typeface="+mn-lt"/>
              </a:rPr>
              <a:t> YouTube, accessed 30 July 2025.</a:t>
            </a:r>
          </a:p>
          <a:p>
            <a:r>
              <a:rPr lang="en-AU" dirty="0">
                <a:latin typeface="+mn-lt"/>
              </a:rPr>
              <a:t>Canva (2 August 2021) </a:t>
            </a:r>
            <a:r>
              <a:rPr lang="en-AU" u="sng" dirty="0">
                <a:latin typeface="+mn-lt"/>
                <a:hlinkClick r:id="rId11"/>
              </a:rPr>
              <a:t>Canva for Beginners: Opening Canva</a:t>
            </a:r>
            <a:r>
              <a:rPr lang="en-AU" dirty="0">
                <a:latin typeface="+mn-lt"/>
              </a:rPr>
              <a:t>, </a:t>
            </a:r>
            <a:r>
              <a:rPr lang="en-AU" i="1" dirty="0">
                <a:latin typeface="+mn-lt"/>
              </a:rPr>
              <a:t>Canva,</a:t>
            </a:r>
            <a:r>
              <a:rPr lang="en-AU" dirty="0">
                <a:latin typeface="+mn-lt"/>
              </a:rPr>
              <a:t> YouTube, accessed 30 July 2025.</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87</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2857-13AC-4700-1AA1-CFC5A7D73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8CF86A-E3D4-C234-5EA2-F4FC9D34F8B8}"/>
              </a:ext>
            </a:extLst>
          </p:cNvPr>
          <p:cNvSpPr>
            <a:spLocks noGrp="1"/>
          </p:cNvSpPr>
          <p:nvPr>
            <p:ph type="title"/>
          </p:nvPr>
        </p:nvSpPr>
        <p:spPr/>
        <p:txBody>
          <a:bodyPr/>
          <a:lstStyle/>
          <a:p>
            <a:r>
              <a:rPr lang="en-AU" dirty="0">
                <a:latin typeface="+mj-lt"/>
              </a:rPr>
              <a:t>References (2)</a:t>
            </a:r>
          </a:p>
        </p:txBody>
      </p:sp>
      <p:sp>
        <p:nvSpPr>
          <p:cNvPr id="5" name="Picture Placeholder 4">
            <a:extLst>
              <a:ext uri="{FF2B5EF4-FFF2-40B4-BE49-F238E27FC236}">
                <a16:creationId xmlns:a16="http://schemas.microsoft.com/office/drawing/2014/main" id="{9C3468EB-67A5-C537-CBD1-86851117C9A7}"/>
              </a:ext>
            </a:extLst>
          </p:cNvPr>
          <p:cNvSpPr>
            <a:spLocks noGrp="1"/>
          </p:cNvSpPr>
          <p:nvPr>
            <p:ph type="pic" sz="quarter" idx="13"/>
          </p:nvPr>
        </p:nvSpPr>
        <p:spPr/>
        <p:txBody>
          <a:bodyPr/>
          <a:lstStyle/>
          <a:p>
            <a:r>
              <a:rPr lang="en-AU" sz="1200" dirty="0">
                <a:latin typeface="+mn-lt"/>
              </a:rPr>
              <a:t>Canva (2 August 2021) </a:t>
            </a:r>
            <a:r>
              <a:rPr lang="en-AU" sz="1200" u="sng" dirty="0">
                <a:latin typeface="+mn-lt"/>
                <a:hlinkClick r:id="rId3"/>
              </a:rPr>
              <a:t>Canva for Beginners: Using Search</a:t>
            </a:r>
            <a:r>
              <a:rPr lang="en-AU" sz="1200" dirty="0">
                <a:latin typeface="+mn-lt"/>
              </a:rPr>
              <a:t>, </a:t>
            </a:r>
            <a:r>
              <a:rPr lang="en-AU" sz="1200" i="1" dirty="0">
                <a:latin typeface="+mn-lt"/>
              </a:rPr>
              <a:t>Canva,</a:t>
            </a:r>
            <a:r>
              <a:rPr lang="en-AU" sz="1200" dirty="0">
                <a:latin typeface="+mn-lt"/>
              </a:rPr>
              <a:t> YouTube, accessed 30 July 2025.</a:t>
            </a:r>
          </a:p>
          <a:p>
            <a:r>
              <a:rPr lang="en-AU" sz="1200" dirty="0">
                <a:latin typeface="+mn-lt"/>
              </a:rPr>
              <a:t>Canva (2 August 2021) </a:t>
            </a:r>
            <a:r>
              <a:rPr lang="en-AU" sz="1200" u="sng" dirty="0">
                <a:latin typeface="+mn-lt"/>
                <a:hlinkClick r:id="rId4"/>
              </a:rPr>
              <a:t>Canva for Beginners: Using Templates</a:t>
            </a:r>
            <a:r>
              <a:rPr lang="en-AU" sz="1200" dirty="0">
                <a:latin typeface="+mn-lt"/>
              </a:rPr>
              <a:t>, </a:t>
            </a:r>
            <a:r>
              <a:rPr lang="en-AU" sz="1200" i="1" dirty="0">
                <a:latin typeface="+mn-lt"/>
              </a:rPr>
              <a:t>Canva,</a:t>
            </a:r>
            <a:r>
              <a:rPr lang="en-AU" sz="1200" dirty="0">
                <a:latin typeface="+mn-lt"/>
              </a:rPr>
              <a:t> YouTube, accessed 30 July 2025.</a:t>
            </a:r>
          </a:p>
          <a:p>
            <a:r>
              <a:rPr lang="en-AU" sz="1200" dirty="0">
                <a:latin typeface="+mn-lt"/>
              </a:rPr>
              <a:t>Canva (2 August 2021) </a:t>
            </a:r>
            <a:r>
              <a:rPr lang="en-AU" sz="1200" u="sng" dirty="0">
                <a:latin typeface="+mn-lt"/>
                <a:hlinkClick r:id="rId5"/>
              </a:rPr>
              <a:t>How to find fonts and format text in Canva</a:t>
            </a:r>
            <a:r>
              <a:rPr lang="en-AU" sz="1200" dirty="0">
                <a:latin typeface="+mn-lt"/>
              </a:rPr>
              <a:t>, </a:t>
            </a:r>
            <a:r>
              <a:rPr lang="en-AU" sz="1200" i="1" dirty="0">
                <a:latin typeface="+mn-lt"/>
              </a:rPr>
              <a:t>Canva,</a:t>
            </a:r>
            <a:r>
              <a:rPr lang="en-AU" sz="1200" dirty="0">
                <a:latin typeface="+mn-lt"/>
              </a:rPr>
              <a:t> YouTube, accessed 30 July 2025.</a:t>
            </a:r>
          </a:p>
          <a:p>
            <a:r>
              <a:rPr lang="en-AU" sz="1200" dirty="0">
                <a:latin typeface="+mn-lt"/>
              </a:rPr>
              <a:t>Canva (2 August 2021) </a:t>
            </a:r>
            <a:r>
              <a:rPr lang="en-AU" sz="1200" u="sng" dirty="0">
                <a:latin typeface="+mn-lt"/>
                <a:hlinkClick r:id="rId6"/>
              </a:rPr>
              <a:t>How to upload and edit photos in Canva</a:t>
            </a:r>
            <a:r>
              <a:rPr lang="en-AU" sz="1200" dirty="0">
                <a:latin typeface="+mn-lt"/>
              </a:rPr>
              <a:t>, </a:t>
            </a:r>
            <a:r>
              <a:rPr lang="en-AU" sz="1200" i="1" dirty="0">
                <a:latin typeface="+mn-lt"/>
              </a:rPr>
              <a:t>Canva,</a:t>
            </a:r>
            <a:r>
              <a:rPr lang="en-AU" sz="1200" dirty="0">
                <a:latin typeface="+mn-lt"/>
              </a:rPr>
              <a:t> YouTube, accessed 30 July 2025.</a:t>
            </a:r>
          </a:p>
          <a:p>
            <a:r>
              <a:rPr lang="en-AU" sz="1200" dirty="0">
                <a:latin typeface="+mn-lt"/>
              </a:rPr>
              <a:t>Canva (2 August 2021) </a:t>
            </a:r>
            <a:r>
              <a:rPr lang="en-AU" sz="1200" u="sng" dirty="0">
                <a:latin typeface="+mn-lt"/>
                <a:hlinkClick r:id="rId7"/>
              </a:rPr>
              <a:t>How to use lines, shapes, graphics, charts and more in Canva</a:t>
            </a:r>
            <a:r>
              <a:rPr lang="en-AU" sz="1200" dirty="0">
                <a:latin typeface="+mn-lt"/>
              </a:rPr>
              <a:t> </a:t>
            </a:r>
            <a:r>
              <a:rPr lang="en-AU" sz="1200" u="sng" dirty="0">
                <a:latin typeface="+mn-lt"/>
                <a:hlinkClick r:id="rId8"/>
              </a:rPr>
              <a:t>How to upload and edit video and audio in Canva</a:t>
            </a:r>
            <a:r>
              <a:rPr lang="en-AU" sz="1200" dirty="0">
                <a:latin typeface="+mn-lt"/>
              </a:rPr>
              <a:t>, </a:t>
            </a:r>
            <a:r>
              <a:rPr lang="en-AU" sz="1200" i="1" dirty="0">
                <a:latin typeface="+mn-lt"/>
              </a:rPr>
              <a:t>Canva,</a:t>
            </a:r>
            <a:r>
              <a:rPr lang="en-AU" sz="1200" dirty="0">
                <a:latin typeface="+mn-lt"/>
              </a:rPr>
              <a:t> YouTube, accessed 30 July 2025.</a:t>
            </a:r>
          </a:p>
          <a:p>
            <a:r>
              <a:rPr lang="en-AU" sz="1200" dirty="0">
                <a:latin typeface="+mn-lt"/>
              </a:rPr>
              <a:t>Canva (2 August 2021) </a:t>
            </a:r>
            <a:r>
              <a:rPr lang="en-AU" sz="1200" u="sng" dirty="0">
                <a:latin typeface="+mn-lt"/>
                <a:hlinkClick r:id="rId7"/>
              </a:rPr>
              <a:t>How to use lines, shapes, graphics, charts and more in Canva</a:t>
            </a:r>
            <a:r>
              <a:rPr lang="en-AU" sz="1200" dirty="0">
                <a:latin typeface="+mn-lt"/>
              </a:rPr>
              <a:t> , </a:t>
            </a:r>
            <a:r>
              <a:rPr lang="en-AU" sz="1200" i="1" dirty="0">
                <a:latin typeface="+mn-lt"/>
              </a:rPr>
              <a:t>Canva,</a:t>
            </a:r>
            <a:r>
              <a:rPr lang="en-AU" sz="1200" dirty="0">
                <a:latin typeface="+mn-lt"/>
              </a:rPr>
              <a:t> YouTube, accessed 30 July 2025.</a:t>
            </a:r>
          </a:p>
          <a:p>
            <a:r>
              <a:rPr lang="en-AU" sz="1200" dirty="0">
                <a:latin typeface="+mn-lt"/>
              </a:rPr>
              <a:t>TED (April 2023) </a:t>
            </a:r>
            <a:r>
              <a:rPr lang="en-AU" sz="1200" u="sng" dirty="0">
                <a:latin typeface="+mn-lt"/>
                <a:hlinkClick r:id="rId9"/>
              </a:rPr>
              <a:t>TikTok's CEO on its future — and what makes its algorithm different</a:t>
            </a:r>
            <a:r>
              <a:rPr lang="en-AU" sz="1200" dirty="0">
                <a:latin typeface="+mn-lt"/>
              </a:rPr>
              <a:t>, </a:t>
            </a:r>
            <a:r>
              <a:rPr lang="en-AU" sz="1200" i="1" dirty="0">
                <a:latin typeface="+mn-lt"/>
              </a:rPr>
              <a:t>website</a:t>
            </a:r>
            <a:r>
              <a:rPr lang="en-AU" sz="1200" dirty="0">
                <a:latin typeface="+mn-lt"/>
              </a:rPr>
              <a:t>, accessed 30 July 2025.</a:t>
            </a:r>
          </a:p>
          <a:p>
            <a:r>
              <a:rPr lang="en-AU" sz="1200" dirty="0"/>
              <a:t>Canva (25 November 2021) </a:t>
            </a:r>
            <a:r>
              <a:rPr lang="en-AU" sz="1200" u="sng" dirty="0">
                <a:hlinkClick r:id="rId10"/>
              </a:rPr>
              <a:t>How to Animate your Designs with Canva | Skill</a:t>
            </a:r>
            <a:r>
              <a:rPr lang="en-AU" sz="1200" dirty="0"/>
              <a:t>, </a:t>
            </a:r>
            <a:r>
              <a:rPr lang="en-AU" sz="1200" i="1" dirty="0"/>
              <a:t>Canva,</a:t>
            </a:r>
            <a:r>
              <a:rPr lang="en-AU" sz="1200" dirty="0"/>
              <a:t> YouTube, accessed 30 July 2025.</a:t>
            </a:r>
          </a:p>
          <a:p>
            <a:r>
              <a:rPr lang="en-AU" sz="1200" dirty="0"/>
              <a:t>Canva (6 October 2021) </a:t>
            </a:r>
            <a:r>
              <a:rPr lang="en-AU" sz="1200" u="sng" dirty="0">
                <a:hlinkClick r:id="rId11"/>
              </a:rPr>
              <a:t>How to use Colour Theory | Graphic Design Basic</a:t>
            </a:r>
            <a:r>
              <a:rPr lang="en-AU" sz="1200" dirty="0"/>
              <a:t>, </a:t>
            </a:r>
            <a:r>
              <a:rPr lang="en-AU" sz="1200" i="1" dirty="0"/>
              <a:t>Canva,</a:t>
            </a:r>
            <a:r>
              <a:rPr lang="en-AU" sz="1200" dirty="0"/>
              <a:t> YouTube, accessed 30 July 2025.</a:t>
            </a:r>
          </a:p>
          <a:p>
            <a:r>
              <a:rPr lang="en-AU" sz="1200" dirty="0"/>
              <a:t>Canva (6 October 2021) </a:t>
            </a:r>
            <a:r>
              <a:rPr lang="en-AU" sz="1200" u="sng" dirty="0">
                <a:hlinkClick r:id="rId12"/>
              </a:rPr>
              <a:t>How to use Principles of Design | Graphic Design Basic</a:t>
            </a:r>
            <a:r>
              <a:rPr lang="en-AU" sz="1200" dirty="0"/>
              <a:t>, </a:t>
            </a:r>
            <a:r>
              <a:rPr lang="en-AU" sz="1200" i="1" dirty="0"/>
              <a:t>Canva,</a:t>
            </a:r>
            <a:r>
              <a:rPr lang="en-AU" sz="1200" dirty="0"/>
              <a:t> YouTube, accessed 30 July 2025.</a:t>
            </a:r>
          </a:p>
        </p:txBody>
      </p:sp>
      <p:sp>
        <p:nvSpPr>
          <p:cNvPr id="2" name="Slide Number Placeholder 1">
            <a:extLst>
              <a:ext uri="{FF2B5EF4-FFF2-40B4-BE49-F238E27FC236}">
                <a16:creationId xmlns:a16="http://schemas.microsoft.com/office/drawing/2014/main" id="{DCF15B82-69B7-E17B-B139-E0E8A43504D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88</a:t>
            </a:fld>
            <a:endParaRPr lang="en-AU"/>
          </a:p>
        </p:txBody>
      </p:sp>
    </p:spTree>
    <p:extLst>
      <p:ext uri="{BB962C8B-B14F-4D97-AF65-F5344CB8AC3E}">
        <p14:creationId xmlns:p14="http://schemas.microsoft.com/office/powerpoint/2010/main" val="28643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272EA-A1A0-3F1A-CE03-BF1962C03B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726561-8F7D-89BE-0625-4B9440F395CA}"/>
              </a:ext>
            </a:extLst>
          </p:cNvPr>
          <p:cNvSpPr>
            <a:spLocks noGrp="1"/>
          </p:cNvSpPr>
          <p:nvPr>
            <p:ph type="title"/>
          </p:nvPr>
        </p:nvSpPr>
        <p:spPr/>
        <p:txBody>
          <a:bodyPr/>
          <a:lstStyle/>
          <a:p>
            <a:r>
              <a:rPr lang="en-AU" dirty="0">
                <a:latin typeface="+mj-lt"/>
              </a:rPr>
              <a:t>References (3)</a:t>
            </a:r>
          </a:p>
        </p:txBody>
      </p:sp>
      <p:sp>
        <p:nvSpPr>
          <p:cNvPr id="5" name="Picture Placeholder 4">
            <a:extLst>
              <a:ext uri="{FF2B5EF4-FFF2-40B4-BE49-F238E27FC236}">
                <a16:creationId xmlns:a16="http://schemas.microsoft.com/office/drawing/2014/main" id="{116F7EE6-E965-CE63-B3E8-B8A17DB69C46}"/>
              </a:ext>
            </a:extLst>
          </p:cNvPr>
          <p:cNvSpPr>
            <a:spLocks noGrp="1"/>
          </p:cNvSpPr>
          <p:nvPr>
            <p:ph type="pic" sz="quarter" idx="13"/>
          </p:nvPr>
        </p:nvSpPr>
        <p:spPr/>
        <p:txBody>
          <a:bodyPr/>
          <a:lstStyle/>
          <a:p>
            <a:r>
              <a:rPr lang="en-AU" sz="1200" dirty="0"/>
              <a:t>Canva (6 October 2021) </a:t>
            </a:r>
            <a:r>
              <a:rPr lang="en-AU" sz="1200" u="sng" dirty="0">
                <a:hlinkClick r:id="rId3"/>
              </a:rPr>
              <a:t>Understanding the Principles of Design | Graphic Design Basic</a:t>
            </a:r>
            <a:r>
              <a:rPr lang="en-AU" sz="1200" dirty="0"/>
              <a:t>, </a:t>
            </a:r>
            <a:r>
              <a:rPr lang="en-AU" sz="1200" i="1" dirty="0"/>
              <a:t>Canva,</a:t>
            </a:r>
            <a:r>
              <a:rPr lang="en-AU" sz="1200" dirty="0"/>
              <a:t> YouTube, accessed 30 July 2025.</a:t>
            </a:r>
          </a:p>
          <a:p>
            <a:r>
              <a:rPr lang="en-AU" sz="1200" dirty="0"/>
              <a:t>Canva (6 October 2021) </a:t>
            </a:r>
            <a:r>
              <a:rPr lang="en-AU" sz="1200" u="sng" dirty="0">
                <a:hlinkClick r:id="rId4"/>
              </a:rPr>
              <a:t>What's Colour Theory | Graphic Design Basic</a:t>
            </a:r>
            <a:r>
              <a:rPr lang="en-AU" sz="1200" dirty="0"/>
              <a:t>, </a:t>
            </a:r>
            <a:r>
              <a:rPr lang="en-AU" sz="1200" i="1" dirty="0"/>
              <a:t>Canva,</a:t>
            </a:r>
            <a:r>
              <a:rPr lang="en-AU" sz="1200" dirty="0"/>
              <a:t> YouTube, accessed 30 July 2025.</a:t>
            </a:r>
          </a:p>
          <a:p>
            <a:r>
              <a:rPr lang="en-AU" sz="1200" dirty="0"/>
              <a:t>Canva (8 August 2024) </a:t>
            </a:r>
            <a:r>
              <a:rPr lang="en-AU" sz="1200" u="sng" dirty="0">
                <a:hlinkClick r:id="rId5"/>
              </a:rPr>
              <a:t>Introducing Canva’s Brand Refresh</a:t>
            </a:r>
            <a:r>
              <a:rPr lang="en-AU" sz="1200" dirty="0"/>
              <a:t>, </a:t>
            </a:r>
            <a:r>
              <a:rPr lang="en-AU" sz="1200" i="1" dirty="0"/>
              <a:t>Canva,</a:t>
            </a:r>
            <a:r>
              <a:rPr lang="en-AU" sz="1200" dirty="0"/>
              <a:t> YouTube, accessed 30 July 2025.</a:t>
            </a:r>
          </a:p>
          <a:p>
            <a:r>
              <a:rPr lang="en-AU" sz="1200" dirty="0"/>
              <a:t>Canva (9 February 2023) </a:t>
            </a:r>
            <a:r>
              <a:rPr lang="en-AU" sz="1200" u="sng" dirty="0">
                <a:hlinkClick r:id="rId6"/>
              </a:rPr>
              <a:t>Audio essentials | Canva</a:t>
            </a:r>
            <a:r>
              <a:rPr lang="en-AU" sz="1200" dirty="0"/>
              <a:t>, </a:t>
            </a:r>
            <a:r>
              <a:rPr lang="en-AU" sz="1200" i="1" dirty="0"/>
              <a:t>Canva,</a:t>
            </a:r>
            <a:r>
              <a:rPr lang="en-AU" sz="1200" dirty="0"/>
              <a:t> YouTube, accessed 30 July 2025.</a:t>
            </a:r>
          </a:p>
          <a:p>
            <a:r>
              <a:rPr lang="en-AU" sz="1200" dirty="0"/>
              <a:t>Canva (25 November 2021) </a:t>
            </a:r>
            <a:r>
              <a:rPr lang="en-AU" sz="1200" u="sng" dirty="0">
                <a:hlinkClick r:id="rId7"/>
              </a:rPr>
              <a:t>How to Animate your Designs with Canva | Skill</a:t>
            </a:r>
            <a:r>
              <a:rPr lang="en-AU" sz="1200" dirty="0"/>
              <a:t>, </a:t>
            </a:r>
            <a:r>
              <a:rPr lang="en-AU" sz="1200" i="1" dirty="0"/>
              <a:t>Canva,</a:t>
            </a:r>
            <a:r>
              <a:rPr lang="en-AU" sz="1200" dirty="0"/>
              <a:t> YouTube, accessed 30 July 2025.</a:t>
            </a:r>
          </a:p>
          <a:p>
            <a:r>
              <a:rPr lang="en-AU" sz="1200" dirty="0"/>
              <a:t>Canva (6 October 2021) </a:t>
            </a:r>
            <a:r>
              <a:rPr lang="en-AU" sz="1200" u="sng" dirty="0">
                <a:hlinkClick r:id="rId8"/>
              </a:rPr>
              <a:t>How to use Colour Theory | Graphic Design Basic</a:t>
            </a:r>
            <a:r>
              <a:rPr lang="en-AU" sz="1200" dirty="0"/>
              <a:t>, </a:t>
            </a:r>
            <a:r>
              <a:rPr lang="en-AU" sz="1200" i="1" dirty="0"/>
              <a:t>Canva,</a:t>
            </a:r>
            <a:r>
              <a:rPr lang="en-AU" sz="1200" dirty="0"/>
              <a:t> YouTube, accessed 30 July 2025.</a:t>
            </a:r>
          </a:p>
          <a:p>
            <a:r>
              <a:rPr lang="en-AU" sz="1200" dirty="0"/>
              <a:t>Canva (6 October 2021) </a:t>
            </a:r>
            <a:r>
              <a:rPr lang="en-AU" sz="1200" u="sng" dirty="0">
                <a:hlinkClick r:id="rId9"/>
              </a:rPr>
              <a:t>How to use Principles of Design | Graphic Design Basic</a:t>
            </a:r>
            <a:r>
              <a:rPr lang="en-AU" sz="1200" dirty="0"/>
              <a:t>, </a:t>
            </a:r>
            <a:r>
              <a:rPr lang="en-AU" sz="1200" i="1" dirty="0"/>
              <a:t>Canva,</a:t>
            </a:r>
            <a:r>
              <a:rPr lang="en-AU" sz="1200" dirty="0"/>
              <a:t> YouTube, accessed 30 July 2025.</a:t>
            </a:r>
          </a:p>
          <a:p>
            <a:r>
              <a:rPr lang="en-AU" sz="1200" dirty="0"/>
              <a:t>Canva (6 October 2021) </a:t>
            </a:r>
            <a:r>
              <a:rPr lang="en-AU" sz="1200" u="sng" dirty="0">
                <a:hlinkClick r:id="rId3"/>
              </a:rPr>
              <a:t>Understanding the Principles of Design | Graphic Design Basic</a:t>
            </a:r>
            <a:r>
              <a:rPr lang="en-AU" sz="1200" dirty="0"/>
              <a:t>, </a:t>
            </a:r>
            <a:r>
              <a:rPr lang="en-AU" sz="1200" i="1" dirty="0"/>
              <a:t>Canva,</a:t>
            </a:r>
            <a:r>
              <a:rPr lang="en-AU" sz="1200" dirty="0"/>
              <a:t> YouTube, accessed 30 July 2025.</a:t>
            </a:r>
          </a:p>
          <a:p>
            <a:r>
              <a:rPr lang="en-AU" sz="1200" dirty="0"/>
              <a:t>Canva (6 October 2021) </a:t>
            </a:r>
            <a:r>
              <a:rPr lang="en-AU" sz="1200" u="sng" dirty="0">
                <a:hlinkClick r:id="rId4"/>
              </a:rPr>
              <a:t>What's Colour Theory | Graphic Design Basic</a:t>
            </a:r>
            <a:r>
              <a:rPr lang="en-AU" sz="1200" dirty="0"/>
              <a:t>, </a:t>
            </a:r>
            <a:r>
              <a:rPr lang="en-AU" sz="1200" i="1" dirty="0"/>
              <a:t>Canva,</a:t>
            </a:r>
            <a:r>
              <a:rPr lang="en-AU" sz="1200" dirty="0"/>
              <a:t> YouTube, accessed 30 July 2025.</a:t>
            </a:r>
          </a:p>
          <a:p>
            <a:r>
              <a:rPr lang="en-AU" sz="1200" dirty="0"/>
              <a:t>Canva (8 August 2024) </a:t>
            </a:r>
            <a:r>
              <a:rPr lang="en-AU" sz="1200" u="sng" dirty="0">
                <a:hlinkClick r:id="rId5"/>
              </a:rPr>
              <a:t>Introducing Canva’s Brand Refresh</a:t>
            </a:r>
            <a:r>
              <a:rPr lang="en-AU" sz="1200" dirty="0"/>
              <a:t>, </a:t>
            </a:r>
            <a:r>
              <a:rPr lang="en-AU" sz="1200" i="1" dirty="0"/>
              <a:t>Canva,</a:t>
            </a:r>
            <a:r>
              <a:rPr lang="en-AU" sz="1200" dirty="0"/>
              <a:t> YouTube, accessed 30 July 2025.</a:t>
            </a:r>
          </a:p>
          <a:p>
            <a:r>
              <a:rPr lang="en-AU" sz="1200" dirty="0"/>
              <a:t>Canva (9 February 2023) </a:t>
            </a:r>
            <a:r>
              <a:rPr lang="en-AU" sz="1200" u="sng" dirty="0">
                <a:hlinkClick r:id="rId6"/>
              </a:rPr>
              <a:t>Audio essentials | Canva</a:t>
            </a:r>
            <a:r>
              <a:rPr lang="en-AU" sz="1200" dirty="0"/>
              <a:t>, </a:t>
            </a:r>
            <a:r>
              <a:rPr lang="en-AU" sz="1200" i="1" dirty="0"/>
              <a:t>Canva,</a:t>
            </a:r>
            <a:r>
              <a:rPr lang="en-AU" sz="1200" dirty="0"/>
              <a:t> YouTube, accessed 30 July 2025.</a:t>
            </a:r>
          </a:p>
          <a:p>
            <a:endParaRPr lang="en-AU" sz="1200" dirty="0"/>
          </a:p>
          <a:p>
            <a:endParaRPr lang="en-AU" sz="1200" dirty="0"/>
          </a:p>
        </p:txBody>
      </p:sp>
      <p:sp>
        <p:nvSpPr>
          <p:cNvPr id="2" name="Slide Number Placeholder 1">
            <a:extLst>
              <a:ext uri="{FF2B5EF4-FFF2-40B4-BE49-F238E27FC236}">
                <a16:creationId xmlns:a16="http://schemas.microsoft.com/office/drawing/2014/main" id="{AFDA401E-51CF-CE2D-56C7-A1DF8FBBC5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89</a:t>
            </a:fld>
            <a:endParaRPr lang="en-AU"/>
          </a:p>
        </p:txBody>
      </p:sp>
    </p:spTree>
    <p:extLst>
      <p:ext uri="{BB962C8B-B14F-4D97-AF65-F5344CB8AC3E}">
        <p14:creationId xmlns:p14="http://schemas.microsoft.com/office/powerpoint/2010/main" val="21788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Digital Portfolio – Research</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a:latin typeface="+mj-lt"/>
              </a:rPr>
              <a:t>Historical development of a platform</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6119381" cy="4807835"/>
          </a:xfrm>
        </p:spPr>
        <p:txBody>
          <a:bodyPr/>
          <a:lstStyle/>
          <a:p>
            <a:pPr marL="342900" lvl="0" indent="-342900">
              <a:buFont typeface="Arial" panose="020B0604020202020204" pitchFamily="34" charset="0"/>
              <a:buChar char="•"/>
            </a:pPr>
            <a:r>
              <a:rPr lang="en-AU" dirty="0">
                <a:latin typeface="+mn-lt"/>
              </a:rPr>
              <a:t>Name of the digital platform</a:t>
            </a:r>
          </a:p>
          <a:p>
            <a:pPr marL="342900" lvl="0" indent="-342900">
              <a:buFont typeface="Arial" panose="020B0604020202020204" pitchFamily="34" charset="0"/>
              <a:buChar char="•"/>
            </a:pPr>
            <a:r>
              <a:rPr lang="en-AU" dirty="0">
                <a:latin typeface="+mn-lt"/>
              </a:rPr>
              <a:t>Identify the founders and their original vision</a:t>
            </a:r>
          </a:p>
          <a:p>
            <a:pPr marL="342900" lvl="0" indent="-342900">
              <a:buFont typeface="Arial" panose="020B0604020202020204" pitchFamily="34" charset="0"/>
              <a:buChar char="•"/>
            </a:pPr>
            <a:r>
              <a:rPr lang="en-AU" dirty="0">
                <a:latin typeface="+mn-lt"/>
              </a:rPr>
              <a:t>Describe the key features of the platform</a:t>
            </a:r>
          </a:p>
          <a:p>
            <a:pPr marL="342900" lvl="0" indent="-342900">
              <a:buFont typeface="Arial" panose="020B0604020202020204" pitchFamily="34" charset="0"/>
              <a:buChar char="•"/>
            </a:pPr>
            <a:r>
              <a:rPr lang="en-AU" dirty="0">
                <a:latin typeface="+mn-lt"/>
              </a:rPr>
              <a:t>Explain the purpose and function of the platform</a:t>
            </a:r>
          </a:p>
          <a:p>
            <a:pPr marL="342900" lvl="0" indent="-342900">
              <a:buFont typeface="Arial" panose="020B0604020202020204" pitchFamily="34" charset="0"/>
              <a:buChar char="•"/>
            </a:pPr>
            <a:r>
              <a:rPr lang="en-AU" dirty="0">
                <a:latin typeface="+mn-lt"/>
              </a:rPr>
              <a:t>Outline 3 key historical developments</a:t>
            </a:r>
          </a:p>
          <a:p>
            <a:pPr marL="342900" lvl="0" indent="-342900">
              <a:buFont typeface="Arial" panose="020B0604020202020204" pitchFamily="34" charset="0"/>
              <a:buChar char="•"/>
            </a:pPr>
            <a:r>
              <a:rPr lang="en-AU" dirty="0">
                <a:latin typeface="+mn-lt"/>
              </a:rPr>
              <a:t>Record 6 key statistics, such as the number of users, where they are located, their demographic information, their average screen time and other insights unique to the platform.</a:t>
            </a:r>
          </a:p>
        </p:txBody>
      </p:sp>
      <p:pic>
        <p:nvPicPr>
          <p:cNvPr id="5" name="Picture 4" descr="Screen shot of digital portfolio - documenting research 1">
            <a:extLst>
              <a:ext uri="{FF2B5EF4-FFF2-40B4-BE49-F238E27FC236}">
                <a16:creationId xmlns:a16="http://schemas.microsoft.com/office/drawing/2014/main" id="{5693DABD-1A70-E906-9F79-BEF716E191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0927" y="360000"/>
            <a:ext cx="3994786" cy="5786913"/>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38D9-BAF4-AE37-1898-61DFE444F8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6157DF-86F7-44D7-4716-01E57F72E9BF}"/>
              </a:ext>
            </a:extLst>
          </p:cNvPr>
          <p:cNvSpPr>
            <a:spLocks noGrp="1"/>
          </p:cNvSpPr>
          <p:nvPr>
            <p:ph type="title"/>
          </p:nvPr>
        </p:nvSpPr>
        <p:spPr/>
        <p:txBody>
          <a:bodyPr/>
          <a:lstStyle/>
          <a:p>
            <a:r>
              <a:rPr lang="en-AU" dirty="0">
                <a:latin typeface="+mj-lt"/>
              </a:rPr>
              <a:t>References (4)</a:t>
            </a:r>
          </a:p>
        </p:txBody>
      </p:sp>
      <p:sp>
        <p:nvSpPr>
          <p:cNvPr id="5" name="Picture Placeholder 4">
            <a:extLst>
              <a:ext uri="{FF2B5EF4-FFF2-40B4-BE49-F238E27FC236}">
                <a16:creationId xmlns:a16="http://schemas.microsoft.com/office/drawing/2014/main" id="{30508313-E1B9-1F8B-CAF8-F7C0990F015B}"/>
              </a:ext>
            </a:extLst>
          </p:cNvPr>
          <p:cNvSpPr>
            <a:spLocks noGrp="1"/>
          </p:cNvSpPr>
          <p:nvPr>
            <p:ph type="pic" sz="quarter" idx="13"/>
          </p:nvPr>
        </p:nvSpPr>
        <p:spPr/>
        <p:txBody>
          <a:bodyPr/>
          <a:lstStyle/>
          <a:p>
            <a:r>
              <a:rPr lang="en-AU" sz="1200" dirty="0"/>
              <a:t>Canva (9 February 2023) </a:t>
            </a:r>
            <a:r>
              <a:rPr lang="en-AU" sz="1200" u="sng" dirty="0">
                <a:hlinkClick r:id="rId3"/>
              </a:rPr>
              <a:t>Make it move with animation | Canva</a:t>
            </a:r>
            <a:r>
              <a:rPr lang="en-AU" sz="1200" dirty="0"/>
              <a:t>, </a:t>
            </a:r>
            <a:r>
              <a:rPr lang="en-AU" sz="1200" i="1" dirty="0"/>
              <a:t>Canva,</a:t>
            </a:r>
            <a:r>
              <a:rPr lang="en-AU" sz="1200" dirty="0"/>
              <a:t> YouTube, accessed 30 July 2025.</a:t>
            </a:r>
          </a:p>
          <a:p>
            <a:r>
              <a:rPr lang="en-AU" sz="1200" dirty="0"/>
              <a:t>Creator Insider (24 January 2025) </a:t>
            </a:r>
            <a:r>
              <a:rPr lang="en-AU" sz="1200" u="sng" dirty="0">
                <a:hlinkClick r:id="rId4"/>
              </a:rPr>
              <a:t>The YouTube Algorithms in 2025 — Explained!</a:t>
            </a:r>
            <a:r>
              <a:rPr lang="en-AU" sz="1200" dirty="0"/>
              <a:t>, </a:t>
            </a:r>
            <a:r>
              <a:rPr lang="en-AU" sz="1200" i="1" dirty="0"/>
              <a:t>Creator Insider,</a:t>
            </a:r>
            <a:r>
              <a:rPr lang="en-AU" sz="1200" dirty="0"/>
              <a:t> YouTube, accessed 30 July 2025.</a:t>
            </a:r>
          </a:p>
          <a:p>
            <a:r>
              <a:rPr lang="en-AU" sz="1200" dirty="0"/>
              <a:t>Google (14 June 2025) </a:t>
            </a:r>
            <a:r>
              <a:rPr lang="en-AU" sz="1200" u="sng" dirty="0">
                <a:hlinkClick r:id="rId5"/>
              </a:rPr>
              <a:t>Just Ask Google</a:t>
            </a:r>
            <a:r>
              <a:rPr lang="en-AU" sz="1200" dirty="0"/>
              <a:t>, </a:t>
            </a:r>
            <a:r>
              <a:rPr lang="en-AU" sz="1200" i="1" dirty="0"/>
              <a:t>Google,</a:t>
            </a:r>
            <a:r>
              <a:rPr lang="en-AU" sz="1200" dirty="0"/>
              <a:t> YouTube, accessed 30 July 2025.</a:t>
            </a:r>
          </a:p>
          <a:p>
            <a:r>
              <a:rPr lang="en-AU" sz="1200" dirty="0"/>
              <a:t>Google (15 May 2024) </a:t>
            </a:r>
            <a:r>
              <a:rPr lang="en-AU" sz="1200" u="sng" dirty="0">
                <a:hlinkClick r:id="rId6"/>
              </a:rPr>
              <a:t>Google – Welcome to the Gemini era</a:t>
            </a:r>
            <a:r>
              <a:rPr lang="en-AU" sz="1200" dirty="0"/>
              <a:t>, </a:t>
            </a:r>
            <a:r>
              <a:rPr lang="en-AU" sz="1200" i="1" dirty="0"/>
              <a:t>Google,</a:t>
            </a:r>
            <a:r>
              <a:rPr lang="en-AU" sz="1200" dirty="0"/>
              <a:t> YouTube, accessed 30 July 2025.</a:t>
            </a:r>
          </a:p>
          <a:p>
            <a:r>
              <a:rPr lang="en-AU" sz="1200" dirty="0"/>
              <a:t>OpenAI (10 February 2025) </a:t>
            </a:r>
            <a:r>
              <a:rPr lang="en-AU" sz="1200" u="sng" dirty="0">
                <a:hlinkClick r:id="rId7"/>
              </a:rPr>
              <a:t>ChatGPT | The Intelligence Age</a:t>
            </a:r>
            <a:r>
              <a:rPr lang="en-AU" sz="1200" dirty="0"/>
              <a:t>, </a:t>
            </a:r>
            <a:r>
              <a:rPr lang="en-AU" sz="1200" i="1" dirty="0"/>
              <a:t>OpenAI,</a:t>
            </a:r>
            <a:r>
              <a:rPr lang="en-AU" sz="1200" dirty="0"/>
              <a:t> YouTube, accessed 30 July 2025.</a:t>
            </a:r>
          </a:p>
          <a:p>
            <a:r>
              <a:rPr lang="en-AU" sz="1200" dirty="0"/>
              <a:t>Roblox (16 October 2019) </a:t>
            </a:r>
            <a:r>
              <a:rPr lang="en-AU" sz="1200" u="sng" dirty="0">
                <a:hlinkClick r:id="rId8"/>
              </a:rPr>
              <a:t>The Story of Roblox</a:t>
            </a:r>
            <a:r>
              <a:rPr lang="en-AU" sz="1200" dirty="0"/>
              <a:t>, </a:t>
            </a:r>
            <a:r>
              <a:rPr lang="en-AU" sz="1200" i="1" dirty="0"/>
              <a:t>Roblox,</a:t>
            </a:r>
            <a:r>
              <a:rPr lang="en-AU" sz="1200" dirty="0"/>
              <a:t> YouTube, accessed 30 July 2025.</a:t>
            </a:r>
          </a:p>
          <a:p>
            <a:r>
              <a:rPr lang="en-AU" sz="1200" dirty="0"/>
              <a:t>Rural Medical Education Australia (18 October 2013) </a:t>
            </a:r>
            <a:r>
              <a:rPr lang="en-AU" sz="1200" u="sng" dirty="0">
                <a:hlinkClick r:id="rId9"/>
              </a:rPr>
              <a:t>What are song lines?</a:t>
            </a:r>
            <a:r>
              <a:rPr lang="en-AU" sz="1200" dirty="0"/>
              <a:t>, </a:t>
            </a:r>
            <a:r>
              <a:rPr lang="en-AU" sz="1200" i="1" dirty="0"/>
              <a:t>Rural Medical Education Australia,</a:t>
            </a:r>
            <a:r>
              <a:rPr lang="en-AU" sz="1200" dirty="0"/>
              <a:t> YouTube, accessed 30 July 2025. </a:t>
            </a:r>
          </a:p>
          <a:p>
            <a:r>
              <a:rPr lang="en-AU" sz="1200" dirty="0"/>
              <a:t>Sacred Australia (17 May 2017) </a:t>
            </a:r>
            <a:r>
              <a:rPr lang="en-AU" sz="1200" u="sng" dirty="0">
                <a:hlinkClick r:id="rId10"/>
              </a:rPr>
              <a:t>The Story of the Message Stick</a:t>
            </a:r>
            <a:r>
              <a:rPr lang="en-AU" sz="1200" dirty="0"/>
              <a:t>, </a:t>
            </a:r>
            <a:r>
              <a:rPr lang="en-AU" sz="1200" i="1" dirty="0"/>
              <a:t>Sacred Australia,</a:t>
            </a:r>
            <a:r>
              <a:rPr lang="en-AU" sz="1200" dirty="0"/>
              <a:t> YouTube, accessed 30 July 2025.</a:t>
            </a:r>
          </a:p>
          <a:p>
            <a:r>
              <a:rPr lang="en-AU" sz="1200" dirty="0" err="1"/>
              <a:t>WeAreNetflix</a:t>
            </a:r>
            <a:r>
              <a:rPr lang="en-AU" sz="1200" dirty="0"/>
              <a:t> (23 March 2024) </a:t>
            </a:r>
            <a:r>
              <a:rPr lang="en-AU" sz="1200" u="sng" dirty="0">
                <a:hlinkClick r:id="rId11"/>
              </a:rPr>
              <a:t>Netflix Research: Recommendations</a:t>
            </a:r>
            <a:r>
              <a:rPr lang="en-AU" sz="1200" dirty="0"/>
              <a:t> , </a:t>
            </a:r>
            <a:r>
              <a:rPr lang="en-AU" sz="1200" i="1" dirty="0" err="1"/>
              <a:t>WeAreNetflix</a:t>
            </a:r>
            <a:r>
              <a:rPr lang="en-AU" sz="1200" i="1" dirty="0"/>
              <a:t>,</a:t>
            </a:r>
            <a:r>
              <a:rPr lang="en-AU" sz="1200" dirty="0"/>
              <a:t> YouTube, accessed 30 July 2025.</a:t>
            </a:r>
          </a:p>
          <a:p>
            <a:endParaRPr lang="en-AU" sz="1200" dirty="0"/>
          </a:p>
        </p:txBody>
      </p:sp>
      <p:sp>
        <p:nvSpPr>
          <p:cNvPr id="2" name="Slide Number Placeholder 1">
            <a:extLst>
              <a:ext uri="{FF2B5EF4-FFF2-40B4-BE49-F238E27FC236}">
                <a16:creationId xmlns:a16="http://schemas.microsoft.com/office/drawing/2014/main" id="{8719DD4A-D6D3-EB0A-0BBF-E6BEF76D81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289331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82AB61-D3A2-4125-B0B7-2FDDFEB9A780}">
  <ds:schemaRefs>
    <ds:schemaRef ds:uri="http://schemas.microsoft.com/sharepoint/v3/contenttype/forms"/>
  </ds:schemaRefs>
</ds:datastoreItem>
</file>

<file path=customXml/itemProps2.xml><?xml version="1.0" encoding="utf-8"?>
<ds:datastoreItem xmlns:ds="http://schemas.openxmlformats.org/officeDocument/2006/customXml" ds:itemID="{5FF6DCA0-9D69-4123-BA9E-F76C402CA297}">
  <ds:schemaRefs>
    <ds:schemaRef ds:uri="98740c54-966f-451d-a76c-e38eb7fddd55"/>
    <ds:schemaRef ds:uri="http://www.w3.org/XML/1998/namespace"/>
    <ds:schemaRef ds:uri="http://purl.org/dc/elements/1.1/"/>
    <ds:schemaRef ds:uri="http://schemas.microsoft.com/office/2006/metadata/properties"/>
    <ds:schemaRef ds:uri="http://purl.org/dc/dcmitype/"/>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13B95A4-CFED-42D3-BA9F-3B5C19A8D3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student-facing-secondary-template-2025-v1 (1)</Template>
  <TotalTime>8</TotalTime>
  <Words>5321</Words>
  <Application>Microsoft Office PowerPoint</Application>
  <PresentationFormat>Widescreen</PresentationFormat>
  <Paragraphs>649</Paragraphs>
  <Slides>91</Slides>
  <Notes>52</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91</vt:i4>
      </vt:variant>
    </vt:vector>
  </HeadingPairs>
  <TitlesOfParts>
    <vt:vector size="97" baseType="lpstr">
      <vt:lpstr>Times New Roman</vt:lpstr>
      <vt:lpstr>Calibri</vt:lpstr>
      <vt:lpstr>Arial</vt:lpstr>
      <vt:lpstr>Public Sans</vt:lpstr>
      <vt:lpstr>Montserrat</vt:lpstr>
      <vt:lpstr>NSWG Corporate</vt:lpstr>
      <vt:lpstr>Instructions for use</vt:lpstr>
      <vt:lpstr>Learning sequence</vt:lpstr>
      <vt:lpstr>Lessons</vt:lpstr>
      <vt:lpstr>Week 1 – Digital platforms</vt:lpstr>
      <vt:lpstr>Learning intentions and success criteria (1)</vt:lpstr>
      <vt:lpstr>Concept map</vt:lpstr>
      <vt:lpstr>Practical project – sample</vt:lpstr>
      <vt:lpstr>Netflix motion graphics video</vt:lpstr>
      <vt:lpstr>Digital Portfolio – Research</vt:lpstr>
      <vt:lpstr>Think-Pair-Share (1)</vt:lpstr>
      <vt:lpstr>Think-Pair-Share (2)</vt:lpstr>
      <vt:lpstr>Week 2 – Artificial intelligence</vt:lpstr>
      <vt:lpstr>Learning intentions and success criteria (2)</vt:lpstr>
      <vt:lpstr>Netflix Research: Recommendations</vt:lpstr>
      <vt:lpstr>Tik Tok’s CEO on its future</vt:lpstr>
      <vt:lpstr>The YouTube Algorithms in 2025</vt:lpstr>
      <vt:lpstr>Digital Portfolio – Research continued</vt:lpstr>
      <vt:lpstr>Week 3 – Infographic design and Aboriginal communication practices</vt:lpstr>
      <vt:lpstr>Learning intentions and success criteria (3)</vt:lpstr>
      <vt:lpstr>Indigenous Cultural Intellectual Property (ICIP) (1)</vt:lpstr>
      <vt:lpstr>The Story of the Message Stick</vt:lpstr>
      <vt:lpstr>Indigenous Sand Artist</vt:lpstr>
      <vt:lpstr>What are song lines?</vt:lpstr>
      <vt:lpstr>Elenore Binge teaches us the symbols in her artwork</vt:lpstr>
      <vt:lpstr>The ancient Aboriginal art and culture of NSW’s Sandstone Caves</vt:lpstr>
      <vt:lpstr>Indigenous Cultural Intellectual Property (ICIP) (2)</vt:lpstr>
      <vt:lpstr>Infographic example 1</vt:lpstr>
      <vt:lpstr>Infographic example 2</vt:lpstr>
      <vt:lpstr>Infographic example 3</vt:lpstr>
      <vt:lpstr>Infographic example 4</vt:lpstr>
      <vt:lpstr>Digital Portfolio – key insights</vt:lpstr>
      <vt:lpstr>Infographic layout example</vt:lpstr>
      <vt:lpstr>Digital Portfolio – drafting infographic layout</vt:lpstr>
      <vt:lpstr>Think-Pair-Share (3)</vt:lpstr>
      <vt:lpstr>Canva Design School – Color Theory</vt:lpstr>
      <vt:lpstr>Canva Design School – How to use Color Theory</vt:lpstr>
      <vt:lpstr>Canva Design School – The Principles of Design</vt:lpstr>
      <vt:lpstr>Canva Design School – How to use Principles of Design</vt:lpstr>
      <vt:lpstr>How to use Canva</vt:lpstr>
      <vt:lpstr>How to use templates</vt:lpstr>
      <vt:lpstr>How to use search</vt:lpstr>
      <vt:lpstr>Week 4 – Infographic design continued</vt:lpstr>
      <vt:lpstr>Learning intentions and success criteria (4)</vt:lpstr>
      <vt:lpstr>Safe and ethical use of digital tools</vt:lpstr>
      <vt:lpstr>How to edit photos</vt:lpstr>
      <vt:lpstr>How to use elements</vt:lpstr>
      <vt:lpstr>How to find fonts and edit text</vt:lpstr>
      <vt:lpstr>Week 5 – Scripting</vt:lpstr>
      <vt:lpstr>Learning intentions and success criteria (5)</vt:lpstr>
      <vt:lpstr>Digital Portfolio – script</vt:lpstr>
      <vt:lpstr>Sample script (1)</vt:lpstr>
      <vt:lpstr>Sample script (2)</vt:lpstr>
      <vt:lpstr>NSWEduChat</vt:lpstr>
      <vt:lpstr>Digital Portfolio – storyboard</vt:lpstr>
      <vt:lpstr>Sample storyboard</vt:lpstr>
      <vt:lpstr>Week 6 – Voiceover</vt:lpstr>
      <vt:lpstr>Learning intentions and success criteria (6)</vt:lpstr>
      <vt:lpstr>Netflix example</vt:lpstr>
      <vt:lpstr>Every product is carbon neutral by 2030 | Apple</vt:lpstr>
      <vt:lpstr>Just Ask Google</vt:lpstr>
      <vt:lpstr>The Story of Roblox</vt:lpstr>
      <vt:lpstr>Voiceover</vt:lpstr>
      <vt:lpstr>Digital Portfolio – voiceover (extension activity)</vt:lpstr>
      <vt:lpstr>Week 7 – Motion graphics</vt:lpstr>
      <vt:lpstr>Learning intentions and success criteria (7)</vt:lpstr>
      <vt:lpstr>ChatGPT | The Intelligence Age </vt:lpstr>
      <vt:lpstr>Google – Welcome to the Gemini era</vt:lpstr>
      <vt:lpstr>Introducing Canva’s Brand Refresh </vt:lpstr>
      <vt:lpstr>How to edit video and audio</vt:lpstr>
      <vt:lpstr>Canva Design School – Animating your design</vt:lpstr>
      <vt:lpstr>Make it Move</vt:lpstr>
      <vt:lpstr>Visual hierarchy and branding</vt:lpstr>
      <vt:lpstr>Digital portfolio – production (extension activity)</vt:lpstr>
      <vt:lpstr>Week 8 – Motion graphics cont.</vt:lpstr>
      <vt:lpstr>Learning intentions and success criteria (8)</vt:lpstr>
      <vt:lpstr>Audio essentials</vt:lpstr>
      <vt:lpstr>Layering music</vt:lpstr>
      <vt:lpstr>Digital portfolio – post-production (extension)</vt:lpstr>
      <vt:lpstr>Week 9 – Finalisation of project</vt:lpstr>
      <vt:lpstr>Learning intentions and success criteria (9)</vt:lpstr>
      <vt:lpstr>Peer review</vt:lpstr>
      <vt:lpstr>Digital portfolio – self-reflection and evaluation</vt:lpstr>
      <vt:lpstr>PMI – Self evaluation</vt:lpstr>
      <vt:lpstr>Week 10 – Presentation and reflection</vt:lpstr>
      <vt:lpstr>Learning intentions and success criteria (10)</vt:lpstr>
      <vt:lpstr>Questions</vt:lpstr>
      <vt:lpstr>References (1)</vt:lpstr>
      <vt:lpstr>References (2)</vt:lpstr>
      <vt:lpstr>References (3)</vt:lpstr>
      <vt:lpstr>References (4)</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screen – slide deck – Digital multimedia, Stage 4</dc:title>
  <dc:creator>NSW Department of Education</dc:creator>
  <dcterms:created xsi:type="dcterms:W3CDTF">2025-10-01T04:40:47Z</dcterms:created>
  <dcterms:modified xsi:type="dcterms:W3CDTF">2025-10-17T04:37:57Z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2025-10-01T04:40:58Z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177b7265-a04b-471c-8e0f-70aa4a736a14</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0x010100C6BC20BCFB223D4189F17F47419ECBA2</vt:lpwstr>
  </property>
  <property fmtid="{D5CDD505-2E9C-101B-9397-08002B2CF9AE}" pid="11" name="MediaServiceImageTags">
    <vt:lpwstr/>
  </property>
</Properties>
</file>