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73"/>
  </p:notesMasterIdLst>
  <p:handoutMasterIdLst>
    <p:handoutMasterId r:id="rId74"/>
  </p:handoutMasterIdLst>
  <p:sldIdLst>
    <p:sldId id="26381" r:id="rId2"/>
    <p:sldId id="266" r:id="rId3"/>
    <p:sldId id="26393" r:id="rId4"/>
    <p:sldId id="271" r:id="rId5"/>
    <p:sldId id="26411" r:id="rId6"/>
    <p:sldId id="289" r:id="rId7"/>
    <p:sldId id="26375" r:id="rId8"/>
    <p:sldId id="26421" r:id="rId9"/>
    <p:sldId id="26383" r:id="rId10"/>
    <p:sldId id="26423" r:id="rId11"/>
    <p:sldId id="26382" r:id="rId12"/>
    <p:sldId id="26396" r:id="rId13"/>
    <p:sldId id="26410" r:id="rId14"/>
    <p:sldId id="26425" r:id="rId15"/>
    <p:sldId id="26426" r:id="rId16"/>
    <p:sldId id="26427" r:id="rId17"/>
    <p:sldId id="26428" r:id="rId18"/>
    <p:sldId id="26395" r:id="rId19"/>
    <p:sldId id="26409" r:id="rId20"/>
    <p:sldId id="26389" r:id="rId21"/>
    <p:sldId id="26417" r:id="rId22"/>
    <p:sldId id="26420" r:id="rId23"/>
    <p:sldId id="26407" r:id="rId24"/>
    <p:sldId id="26419" r:id="rId25"/>
    <p:sldId id="26431" r:id="rId26"/>
    <p:sldId id="26424" r:id="rId27"/>
    <p:sldId id="26394" r:id="rId28"/>
    <p:sldId id="26408" r:id="rId29"/>
    <p:sldId id="26434" r:id="rId30"/>
    <p:sldId id="26436" r:id="rId31"/>
    <p:sldId id="26406" r:id="rId32"/>
    <p:sldId id="26437" r:id="rId33"/>
    <p:sldId id="26429" r:id="rId34"/>
    <p:sldId id="26397" r:id="rId35"/>
    <p:sldId id="26404" r:id="rId36"/>
    <p:sldId id="26439" r:id="rId37"/>
    <p:sldId id="26430" r:id="rId38"/>
    <p:sldId id="26441" r:id="rId39"/>
    <p:sldId id="26442" r:id="rId40"/>
    <p:sldId id="26445" r:id="rId41"/>
    <p:sldId id="26443" r:id="rId42"/>
    <p:sldId id="26446" r:id="rId43"/>
    <p:sldId id="26447" r:id="rId44"/>
    <p:sldId id="26444" r:id="rId45"/>
    <p:sldId id="26398" r:id="rId46"/>
    <p:sldId id="26405" r:id="rId47"/>
    <p:sldId id="26448" r:id="rId48"/>
    <p:sldId id="26449" r:id="rId49"/>
    <p:sldId id="26399" r:id="rId50"/>
    <p:sldId id="26414" r:id="rId51"/>
    <p:sldId id="26450" r:id="rId52"/>
    <p:sldId id="26435" r:id="rId53"/>
    <p:sldId id="26384" r:id="rId54"/>
    <p:sldId id="26451" r:id="rId55"/>
    <p:sldId id="26452" r:id="rId56"/>
    <p:sldId id="26400" r:id="rId57"/>
    <p:sldId id="26413" r:id="rId58"/>
    <p:sldId id="26433" r:id="rId59"/>
    <p:sldId id="26418" r:id="rId60"/>
    <p:sldId id="26401" r:id="rId61"/>
    <p:sldId id="26412" r:id="rId62"/>
    <p:sldId id="26453" r:id="rId63"/>
    <p:sldId id="26403" r:id="rId64"/>
    <p:sldId id="26416" r:id="rId65"/>
    <p:sldId id="26454" r:id="rId66"/>
    <p:sldId id="26440" r:id="rId67"/>
    <p:sldId id="26432" r:id="rId68"/>
    <p:sldId id="26456" r:id="rId69"/>
    <p:sldId id="360" r:id="rId70"/>
    <p:sldId id="26457" r:id="rId71"/>
    <p:sldId id="361" r:id="rId72"/>
  </p:sldIdLst>
  <p:sldSz cx="12192000" cy="6858000"/>
  <p:notesSz cx="6858000" cy="9144000"/>
  <p:embeddedFontLst>
    <p:embeddedFont>
      <p:font typeface="Cambria Math" panose="02040503050406030204" pitchFamily="18" charset="0"/>
      <p:regular r:id="rId75"/>
    </p:embeddedFont>
    <p:embeddedFont>
      <p:font typeface="Montserrat" panose="00000500000000000000" pitchFamily="2" charset="0"/>
      <p:regular r:id="rId76"/>
      <p:bold r:id="rId77"/>
      <p:italic r:id="rId78"/>
      <p:boldItalic r:id="rId79"/>
    </p:embeddedFont>
    <p:embeddedFont>
      <p:font typeface="Roboto" panose="02000000000000000000" pitchFamily="2" charset="0"/>
      <p:regular r:id="rId80"/>
      <p:bold r:id="rId81"/>
      <p:italic r:id="rId82"/>
      <p:boldItalic r:id="rId83"/>
    </p:embeddedFont>
    <p:embeddedFont>
      <p:font typeface="Segoe UI Emoji" panose="020B0502040204020203" pitchFamily="34" charset="0"/>
      <p:regular r:id="rId84"/>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A4B0E007-FE83-27A4-0A68-0FD55D2CE9BD}" name="Caitlin Gomez" initials="CG" userId="S::Caitlin.Gomez@det.nsw.edu.au::45b48bc0-dd90-485f-846b-c9880ccc9375" providerId="AD"/>
  <p188:author id="{0370C784-7104-4587-1C03-A4A0A6D07F3E}" name="Alyana Marave" initials="AM" userId="S::Alyana.Marave1@det.nsw.edu.au::dd6e8313-0bdf-4d22-8f0f-323573363137" providerId="AD"/>
  <p188:author id="{03DE43D0-681E-6016-7B4F-3CAD78C0CDF0}" name="Sam Jarrett" initials="SJ" userId="S::Samantha.McAuliffe1@det.nsw.edu.au::0df6a689-d684-4761-8a77-bd63e91cbf13" providerId="AD"/>
  <p188:author id="{A29880FB-22F1-2FCE-171F-45F93F7D7947}" name="Christopher Farlow" initials="CF" userId="S::Christopher.Farlow2@det.nsw.edu.au::1d6e7c80-f391-4c69-991c-b443ceeb163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1458"/>
    <a:srgbClr val="FBDBE7"/>
    <a:srgbClr val="E5F7FC"/>
    <a:srgbClr val="EDF9E0"/>
    <a:srgbClr val="00ACC2"/>
    <a:srgbClr val="64BB47"/>
    <a:srgbClr val="FFFFFF"/>
    <a:srgbClr val="63E2EF"/>
    <a:srgbClr val="00296C"/>
    <a:srgbClr val="146C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34"/>
    <p:restoredTop sz="66883" autoAdjust="0"/>
  </p:normalViewPr>
  <p:slideViewPr>
    <p:cSldViewPr snapToGrid="0">
      <p:cViewPr varScale="1">
        <p:scale>
          <a:sx n="68" d="100"/>
          <a:sy n="68" d="100"/>
        </p:scale>
        <p:origin x="1554" y="60"/>
      </p:cViewPr>
      <p:guideLst>
        <p:guide orient="horz" pos="2160"/>
        <p:guide pos="3863"/>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0.fntdata"/><Relationship Id="rId89" Type="http://schemas.microsoft.com/office/2016/11/relationships/changesInfo" Target="changesInfos/changesInfo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handoutMaster" Target="handoutMasters/handoutMaster1.xml"/><Relationship Id="rId79" Type="http://schemas.openxmlformats.org/officeDocument/2006/relationships/font" Target="fonts/font5.fntdata"/><Relationship Id="rId5" Type="http://schemas.openxmlformats.org/officeDocument/2006/relationships/slide" Target="slides/slide4.xml"/><Relationship Id="rId90" Type="http://schemas.microsoft.com/office/2018/10/relationships/authors" Target="author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6.fntdata"/><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1.fntdata"/><Relationship Id="rId83" Type="http://schemas.openxmlformats.org/officeDocument/2006/relationships/font" Target="fonts/font9.fnt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font" Target="fonts/font4.fntdata"/><Relationship Id="rId81" Type="http://schemas.openxmlformats.org/officeDocument/2006/relationships/font" Target="fonts/font7.fntdata"/><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2.fntdata"/><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font" Target="fonts/font8.fntdata"/><Relationship Id="rId19" Type="http://schemas.openxmlformats.org/officeDocument/2006/relationships/slide" Target="slides/slide1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opher Farlow" userId="1d6e7c80-f391-4c69-991c-b443ceeb1639" providerId="ADAL" clId="{055F4303-36CA-4799-8D66-E003D5F12233}"/>
    <pc:docChg chg="modSld">
      <pc:chgData name="Christopher Farlow" userId="1d6e7c80-f391-4c69-991c-b443ceeb1639" providerId="ADAL" clId="{055F4303-36CA-4799-8D66-E003D5F12233}" dt="2024-09-20T05:33:45.112" v="9" actId="13244"/>
      <pc:docMkLst>
        <pc:docMk/>
      </pc:docMkLst>
      <pc:sldChg chg="modSp mod">
        <pc:chgData name="Christopher Farlow" userId="1d6e7c80-f391-4c69-991c-b443ceeb1639" providerId="ADAL" clId="{055F4303-36CA-4799-8D66-E003D5F12233}" dt="2024-09-20T05:32:55.216" v="0" actId="13244"/>
        <pc:sldMkLst>
          <pc:docMk/>
          <pc:sldMk cId="2589967339" sldId="26419"/>
        </pc:sldMkLst>
        <pc:picChg chg="ord">
          <ac:chgData name="Christopher Farlow" userId="1d6e7c80-f391-4c69-991c-b443ceeb1639" providerId="ADAL" clId="{055F4303-36CA-4799-8D66-E003D5F12233}" dt="2024-09-20T05:32:55.216" v="0" actId="13244"/>
          <ac:picMkLst>
            <pc:docMk/>
            <pc:sldMk cId="2589967339" sldId="26419"/>
            <ac:picMk id="2" creationId="{62A4C294-B83B-FB94-2ABB-073551104A31}"/>
          </ac:picMkLst>
        </pc:picChg>
      </pc:sldChg>
      <pc:sldChg chg="modSp mod">
        <pc:chgData name="Christopher Farlow" userId="1d6e7c80-f391-4c69-991c-b443ceeb1639" providerId="ADAL" clId="{055F4303-36CA-4799-8D66-E003D5F12233}" dt="2024-09-20T05:33:03.235" v="1" actId="13244"/>
        <pc:sldMkLst>
          <pc:docMk/>
          <pc:sldMk cId="2566137418" sldId="26434"/>
        </pc:sldMkLst>
        <pc:picChg chg="ord">
          <ac:chgData name="Christopher Farlow" userId="1d6e7c80-f391-4c69-991c-b443ceeb1639" providerId="ADAL" clId="{055F4303-36CA-4799-8D66-E003D5F12233}" dt="2024-09-20T05:33:03.235" v="1" actId="13244"/>
          <ac:picMkLst>
            <pc:docMk/>
            <pc:sldMk cId="2566137418" sldId="26434"/>
            <ac:picMk id="2" creationId="{7DAABEDF-F4F1-4BAA-393E-9F7932D2EBDD}"/>
          </ac:picMkLst>
        </pc:picChg>
      </pc:sldChg>
      <pc:sldChg chg="modSp mod">
        <pc:chgData name="Christopher Farlow" userId="1d6e7c80-f391-4c69-991c-b443ceeb1639" providerId="ADAL" clId="{055F4303-36CA-4799-8D66-E003D5F12233}" dt="2024-09-20T05:33:12.798" v="2" actId="13244"/>
        <pc:sldMkLst>
          <pc:docMk/>
          <pc:sldMk cId="2375951136" sldId="26441"/>
        </pc:sldMkLst>
        <pc:picChg chg="ord">
          <ac:chgData name="Christopher Farlow" userId="1d6e7c80-f391-4c69-991c-b443ceeb1639" providerId="ADAL" clId="{055F4303-36CA-4799-8D66-E003D5F12233}" dt="2024-09-20T05:33:12.798" v="2" actId="13244"/>
          <ac:picMkLst>
            <pc:docMk/>
            <pc:sldMk cId="2375951136" sldId="26441"/>
            <ac:picMk id="2" creationId="{C901EA0E-E9F6-A606-C796-011E23F980F5}"/>
          </ac:picMkLst>
        </pc:picChg>
      </pc:sldChg>
      <pc:sldChg chg="modSp mod">
        <pc:chgData name="Christopher Farlow" userId="1d6e7c80-f391-4c69-991c-b443ceeb1639" providerId="ADAL" clId="{055F4303-36CA-4799-8D66-E003D5F12233}" dt="2024-09-20T05:33:16.275" v="3" actId="13244"/>
        <pc:sldMkLst>
          <pc:docMk/>
          <pc:sldMk cId="2109492231" sldId="26442"/>
        </pc:sldMkLst>
        <pc:picChg chg="ord">
          <ac:chgData name="Christopher Farlow" userId="1d6e7c80-f391-4c69-991c-b443ceeb1639" providerId="ADAL" clId="{055F4303-36CA-4799-8D66-E003D5F12233}" dt="2024-09-20T05:33:16.275" v="3" actId="13244"/>
          <ac:picMkLst>
            <pc:docMk/>
            <pc:sldMk cId="2109492231" sldId="26442"/>
            <ac:picMk id="2" creationId="{D70692EF-B14A-570B-7F9B-A5A20BA6B237}"/>
          </ac:picMkLst>
        </pc:picChg>
      </pc:sldChg>
      <pc:sldChg chg="modSp mod">
        <pc:chgData name="Christopher Farlow" userId="1d6e7c80-f391-4c69-991c-b443ceeb1639" providerId="ADAL" clId="{055F4303-36CA-4799-8D66-E003D5F12233}" dt="2024-09-20T05:33:22.963" v="5" actId="13244"/>
        <pc:sldMkLst>
          <pc:docMk/>
          <pc:sldMk cId="1987074483" sldId="26443"/>
        </pc:sldMkLst>
        <pc:picChg chg="ord">
          <ac:chgData name="Christopher Farlow" userId="1d6e7c80-f391-4c69-991c-b443ceeb1639" providerId="ADAL" clId="{055F4303-36CA-4799-8D66-E003D5F12233}" dt="2024-09-20T05:33:22.963" v="5" actId="13244"/>
          <ac:picMkLst>
            <pc:docMk/>
            <pc:sldMk cId="1987074483" sldId="26443"/>
            <ac:picMk id="2" creationId="{B77DDC76-DEBF-8E2E-C256-BDA500A53C0F}"/>
          </ac:picMkLst>
        </pc:picChg>
      </pc:sldChg>
      <pc:sldChg chg="modSp mod">
        <pc:chgData name="Christopher Farlow" userId="1d6e7c80-f391-4c69-991c-b443ceeb1639" providerId="ADAL" clId="{055F4303-36CA-4799-8D66-E003D5F12233}" dt="2024-09-20T05:33:31.499" v="7" actId="13244"/>
        <pc:sldMkLst>
          <pc:docMk/>
          <pc:sldMk cId="2515841267" sldId="26444"/>
        </pc:sldMkLst>
        <pc:picChg chg="ord">
          <ac:chgData name="Christopher Farlow" userId="1d6e7c80-f391-4c69-991c-b443ceeb1639" providerId="ADAL" clId="{055F4303-36CA-4799-8D66-E003D5F12233}" dt="2024-09-20T05:33:31.499" v="7" actId="13244"/>
          <ac:picMkLst>
            <pc:docMk/>
            <pc:sldMk cId="2515841267" sldId="26444"/>
            <ac:picMk id="2" creationId="{398BB693-D972-59EB-ABFE-576921744616}"/>
          </ac:picMkLst>
        </pc:picChg>
      </pc:sldChg>
      <pc:sldChg chg="modSp mod">
        <pc:chgData name="Christopher Farlow" userId="1d6e7c80-f391-4c69-991c-b443ceeb1639" providerId="ADAL" clId="{055F4303-36CA-4799-8D66-E003D5F12233}" dt="2024-09-20T05:33:19.294" v="4" actId="13244"/>
        <pc:sldMkLst>
          <pc:docMk/>
          <pc:sldMk cId="2839530926" sldId="26445"/>
        </pc:sldMkLst>
        <pc:picChg chg="ord">
          <ac:chgData name="Christopher Farlow" userId="1d6e7c80-f391-4c69-991c-b443ceeb1639" providerId="ADAL" clId="{055F4303-36CA-4799-8D66-E003D5F12233}" dt="2024-09-20T05:33:19.294" v="4" actId="13244"/>
          <ac:picMkLst>
            <pc:docMk/>
            <pc:sldMk cId="2839530926" sldId="26445"/>
            <ac:picMk id="2" creationId="{17A7F77A-EE2A-20F1-5490-59882D26939C}"/>
          </ac:picMkLst>
        </pc:picChg>
      </pc:sldChg>
      <pc:sldChg chg="modSp mod">
        <pc:chgData name="Christopher Farlow" userId="1d6e7c80-f391-4c69-991c-b443ceeb1639" providerId="ADAL" clId="{055F4303-36CA-4799-8D66-E003D5F12233}" dt="2024-09-20T05:33:26.028" v="6" actId="13244"/>
        <pc:sldMkLst>
          <pc:docMk/>
          <pc:sldMk cId="4094880403" sldId="26446"/>
        </pc:sldMkLst>
        <pc:picChg chg="ord">
          <ac:chgData name="Christopher Farlow" userId="1d6e7c80-f391-4c69-991c-b443ceeb1639" providerId="ADAL" clId="{055F4303-36CA-4799-8D66-E003D5F12233}" dt="2024-09-20T05:33:26.028" v="6" actId="13244"/>
          <ac:picMkLst>
            <pc:docMk/>
            <pc:sldMk cId="4094880403" sldId="26446"/>
            <ac:picMk id="2" creationId="{64231A61-AA2D-F6AD-2731-09BE3D002C9E}"/>
          </ac:picMkLst>
        </pc:picChg>
      </pc:sldChg>
      <pc:sldChg chg="modSp mod">
        <pc:chgData name="Christopher Farlow" userId="1d6e7c80-f391-4c69-991c-b443ceeb1639" providerId="ADAL" clId="{055F4303-36CA-4799-8D66-E003D5F12233}" dt="2024-09-20T05:33:41.683" v="8" actId="13244"/>
        <pc:sldMkLst>
          <pc:docMk/>
          <pc:sldMk cId="2552368419" sldId="26451"/>
        </pc:sldMkLst>
        <pc:picChg chg="ord">
          <ac:chgData name="Christopher Farlow" userId="1d6e7c80-f391-4c69-991c-b443ceeb1639" providerId="ADAL" clId="{055F4303-36CA-4799-8D66-E003D5F12233}" dt="2024-09-20T05:33:41.683" v="8" actId="13244"/>
          <ac:picMkLst>
            <pc:docMk/>
            <pc:sldMk cId="2552368419" sldId="26451"/>
            <ac:picMk id="2" creationId="{9125866B-AA61-D750-1F46-EF4E9EFB48F2}"/>
          </ac:picMkLst>
        </pc:picChg>
      </pc:sldChg>
      <pc:sldChg chg="modSp mod">
        <pc:chgData name="Christopher Farlow" userId="1d6e7c80-f391-4c69-991c-b443ceeb1639" providerId="ADAL" clId="{055F4303-36CA-4799-8D66-E003D5F12233}" dt="2024-09-20T05:33:45.112" v="9" actId="13244"/>
        <pc:sldMkLst>
          <pc:docMk/>
          <pc:sldMk cId="91690474" sldId="26452"/>
        </pc:sldMkLst>
        <pc:picChg chg="ord">
          <ac:chgData name="Christopher Farlow" userId="1d6e7c80-f391-4c69-991c-b443ceeb1639" providerId="ADAL" clId="{055F4303-36CA-4799-8D66-E003D5F12233}" dt="2024-09-20T05:33:45.112" v="9" actId="13244"/>
          <ac:picMkLst>
            <pc:docMk/>
            <pc:sldMk cId="91690474" sldId="26452"/>
            <ac:picMk id="2" creationId="{79B7E65F-746D-F0FA-2FE0-1D8744B2AB9A}"/>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dirty="0">
              <a:latin typeface="Arial" panose="020B0604020202020204" pitchFamily="34"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Arial" panose="020B0604020202020204" pitchFamily="34" charset="0"/>
              </a:rPr>
              <a:t>20/09/2024</a:t>
            </a:fld>
            <a:endParaRPr lang="en-AU" dirty="0">
              <a:latin typeface="Arial" panose="020B0604020202020204" pitchFamily="34"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dirty="0">
              <a:latin typeface="Arial" panose="020B0604020202020204" pitchFamily="34"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Arial" panose="020B0604020202020204" pitchFamily="34" charset="0"/>
              </a:rPr>
              <a:t>‹#›</a:t>
            </a:fld>
            <a:endParaRPr lang="en-AU" dirty="0">
              <a:latin typeface="Arial" panose="020B0604020202020204" pitchFamily="34"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A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EC6F825C-382E-4C1A-82AB-BCE4AFD21ABE}" type="datetimeFigureOut">
              <a:rPr lang="en-AU" smtClean="0"/>
              <a:pPr/>
              <a:t>20/09/2024</a:t>
            </a:fld>
            <a:endParaRPr lang="en-AU"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A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B07158C4-A119-4B78-9DE8-A50001BC31DC}" type="slidenum">
              <a:rPr lang="en-AU" smtClean="0"/>
              <a:pPr/>
              <a:t>‹#›</a:t>
            </a:fld>
            <a:endParaRPr lang="en-AU" dirty="0"/>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b="0" i="0" kern="1200">
        <a:solidFill>
          <a:schemeClr val="tx1"/>
        </a:solidFill>
        <a:latin typeface="Arial" panose="020B0604020202020204" pitchFamily="34" charset="0"/>
        <a:ea typeface="+mn-ea"/>
        <a:cs typeface="+mn-cs"/>
      </a:defRPr>
    </a:lvl1pPr>
    <a:lvl2pPr marL="609585" algn="l" defTabSz="1219170" rtl="0" eaLnBrk="1" latinLnBrk="0" hangingPunct="1">
      <a:defRPr sz="1600" b="0" i="0" kern="1200">
        <a:solidFill>
          <a:schemeClr val="tx1"/>
        </a:solidFill>
        <a:latin typeface="Arial" panose="020B0604020202020204" pitchFamily="34" charset="0"/>
        <a:ea typeface="+mn-ea"/>
        <a:cs typeface="+mn-cs"/>
      </a:defRPr>
    </a:lvl2pPr>
    <a:lvl3pPr marL="1219170" algn="l" defTabSz="1219170" rtl="0" eaLnBrk="1" latinLnBrk="0" hangingPunct="1">
      <a:defRPr sz="1600" b="0" i="0" kern="1200">
        <a:solidFill>
          <a:schemeClr val="tx1"/>
        </a:solidFill>
        <a:latin typeface="Arial" panose="020B0604020202020204" pitchFamily="34" charset="0"/>
        <a:ea typeface="+mn-ea"/>
        <a:cs typeface="+mn-cs"/>
      </a:defRPr>
    </a:lvl3pPr>
    <a:lvl4pPr marL="1828754" algn="l" defTabSz="1219170" rtl="0" eaLnBrk="1" latinLnBrk="0" hangingPunct="1">
      <a:defRPr sz="1600" b="0" i="0" kern="1200">
        <a:solidFill>
          <a:schemeClr val="tx1"/>
        </a:solidFill>
        <a:latin typeface="Arial" panose="020B0604020202020204" pitchFamily="34" charset="0"/>
        <a:ea typeface="+mn-ea"/>
        <a:cs typeface="+mn-cs"/>
      </a:defRPr>
    </a:lvl4pPr>
    <a:lvl5pPr marL="2438339" algn="l" defTabSz="1219170" rtl="0" eaLnBrk="1" latinLnBrk="0" hangingPunct="1">
      <a:defRPr sz="1600" b="0" i="0" kern="1200">
        <a:solidFill>
          <a:schemeClr val="tx1"/>
        </a:solidFill>
        <a:latin typeface="Arial" panose="020B0604020202020204" pitchFamily="34"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23.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28.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35.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46.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50.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57.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61.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64.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19.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a:t>
            </a:fld>
            <a:endParaRPr lang="en-AU"/>
          </a:p>
        </p:txBody>
      </p:sp>
    </p:spTree>
    <p:extLst>
      <p:ext uri="{BB962C8B-B14F-4D97-AF65-F5344CB8AC3E}">
        <p14:creationId xmlns:p14="http://schemas.microsoft.com/office/powerpoint/2010/main" val="1933589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20</a:t>
            </a:fld>
            <a:endParaRPr lang="en-AU"/>
          </a:p>
        </p:txBody>
      </p:sp>
    </p:spTree>
    <p:extLst>
      <p:ext uri="{BB962C8B-B14F-4D97-AF65-F5344CB8AC3E}">
        <p14:creationId xmlns:p14="http://schemas.microsoft.com/office/powerpoint/2010/main" val="37625578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Notes for teachers:</a:t>
            </a:r>
            <a:endParaRPr lang="en-AU" dirty="0"/>
          </a:p>
          <a:p>
            <a:pPr marL="171450" indent="-171450">
              <a:buFont typeface="Arial"/>
              <a:buChar char="•"/>
            </a:pPr>
            <a:r>
              <a:rPr lang="en-AU" dirty="0"/>
              <a:t>Learning intentions and success are best co-constructed with students. Adapt the learning intention as required and add matching success criteria.</a:t>
            </a:r>
          </a:p>
          <a:p>
            <a:pPr marL="171450" indent="-171450">
              <a:buFont typeface="Arial"/>
              <a:buChar char="•"/>
            </a:pPr>
            <a:r>
              <a:rPr lang="en-AU" dirty="0"/>
              <a:t>For more information See ⁠</a:t>
            </a:r>
            <a:r>
              <a:rPr lang="en-AU" dirty="0">
                <a:hlinkClick r:id="rId3" tooltip="https://www.aitsl.edu.au/docs/default-source/feedback/aitsl-learning-intentions-and-success-criteria-strategy.pdf?sfvrsn=382dec3c_2"/>
              </a:rPr>
              <a:t>AITSL</a:t>
            </a:r>
            <a:r>
              <a:rPr lang="en-AU" dirty="0"/>
              <a:t> or the NSW Department of Education explicit teaching strategies, ⁠</a:t>
            </a:r>
            <a:r>
              <a:rPr lang="en-AU" dirty="0">
                <a:hlinkClick r:id="rId4" tooltip="https://education.nsw.gov.au/teaching-and-learning/curriculum/explicit-teaching/explicit-teaching-strategies/sharing-learning-intentions"/>
              </a:rPr>
              <a:t>Sharing learning intentions</a:t>
            </a:r>
            <a:r>
              <a:rPr lang="en-AU" dirty="0"/>
              <a:t> and ⁠</a:t>
            </a:r>
            <a:r>
              <a:rPr lang="en-AU" dirty="0">
                <a:hlinkClick r:id="rId5" tooltip="https://education.nsw.gov.au/teaching-and-learning/curriculum/explicit-teaching/explicit-teaching-strategies/sharing-success-criteria"/>
              </a:rPr>
              <a:t>Sharing success criteria</a:t>
            </a:r>
            <a:endParaRPr lang="en-AU" dirty="0"/>
          </a:p>
          <a:p>
            <a:pPr marL="171450" indent="-171450">
              <a:buFont typeface="Arial"/>
              <a:buChar char="•"/>
            </a:pPr>
            <a:r>
              <a:rPr lang="en-AU" dirty="0"/>
              <a:t>LISC is not necessarily presented at the beginning of the lesson. Teacher needs to consider most effectual time to introduce </a:t>
            </a:r>
          </a:p>
          <a:p>
            <a:pPr marL="171450" indent="-171450">
              <a:buFont typeface="Arial"/>
              <a:buChar char="•"/>
            </a:pPr>
            <a:r>
              <a:rPr lang="en-AU" dirty="0"/>
              <a:t>LISC should be revisited during the lesson to support students' evaluation of their learning</a:t>
            </a:r>
          </a:p>
          <a:p>
            <a:endParaRPr lang="en-AU" b="1"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23</a:t>
            </a:fld>
            <a:endParaRPr lang="en-AU"/>
          </a:p>
        </p:txBody>
      </p:sp>
    </p:spTree>
    <p:extLst>
      <p:ext uri="{BB962C8B-B14F-4D97-AF65-F5344CB8AC3E}">
        <p14:creationId xmlns:p14="http://schemas.microsoft.com/office/powerpoint/2010/main" val="11068056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Notes for teachers:</a:t>
            </a:r>
            <a:endParaRPr lang="en-AU" dirty="0"/>
          </a:p>
          <a:p>
            <a:pPr marL="171450" indent="-171450">
              <a:buFont typeface="Arial"/>
              <a:buChar char="•"/>
            </a:pPr>
            <a:r>
              <a:rPr lang="en-AU" dirty="0"/>
              <a:t>Learning intentions and success are best co-constructed with students. Adapt the learning intention as required and add matching success criteria.</a:t>
            </a:r>
          </a:p>
          <a:p>
            <a:pPr marL="171450" indent="-171450">
              <a:buFont typeface="Arial"/>
              <a:buChar char="•"/>
            </a:pPr>
            <a:r>
              <a:rPr lang="en-AU" dirty="0"/>
              <a:t>For more information See ⁠</a:t>
            </a:r>
            <a:r>
              <a:rPr lang="en-AU" dirty="0">
                <a:hlinkClick r:id="rId3" tooltip="https://www.aitsl.edu.au/docs/default-source/feedback/aitsl-learning-intentions-and-success-criteria-strategy.pdf?sfvrsn=382dec3c_2"/>
              </a:rPr>
              <a:t>AITSL</a:t>
            </a:r>
            <a:r>
              <a:rPr lang="en-AU" dirty="0"/>
              <a:t> or the NSW Department of Education explicit teaching strategies, ⁠</a:t>
            </a:r>
            <a:r>
              <a:rPr lang="en-AU" dirty="0">
                <a:hlinkClick r:id="rId4" tooltip="https://education.nsw.gov.au/teaching-and-learning/curriculum/explicit-teaching/explicit-teaching-strategies/sharing-learning-intentions"/>
              </a:rPr>
              <a:t>Sharing learning intentions</a:t>
            </a:r>
            <a:r>
              <a:rPr lang="en-AU" dirty="0"/>
              <a:t> and ⁠</a:t>
            </a:r>
            <a:r>
              <a:rPr lang="en-AU" dirty="0">
                <a:hlinkClick r:id="rId5" tooltip="https://education.nsw.gov.au/teaching-and-learning/curriculum/explicit-teaching/explicit-teaching-strategies/sharing-success-criteria"/>
              </a:rPr>
              <a:t>Sharing success criteria</a:t>
            </a:r>
            <a:endParaRPr lang="en-AU" dirty="0"/>
          </a:p>
          <a:p>
            <a:pPr marL="171450" indent="-171450">
              <a:buFont typeface="Arial"/>
              <a:buChar char="•"/>
            </a:pPr>
            <a:r>
              <a:rPr lang="en-AU" dirty="0"/>
              <a:t>LISC is not necessarily presented at the beginning of the lesson. Teacher needs to consider most effectual time to introduce </a:t>
            </a:r>
          </a:p>
          <a:p>
            <a:pPr marL="171450" indent="-171450">
              <a:buFont typeface="Arial"/>
              <a:buChar char="•"/>
            </a:pPr>
            <a:r>
              <a:rPr lang="en-AU" dirty="0"/>
              <a:t>LISC should be revisited during the lesson to support students' evaluation of their learning</a:t>
            </a:r>
          </a:p>
          <a:p>
            <a:endParaRPr lang="en-AU" b="1"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28</a:t>
            </a:fld>
            <a:endParaRPr lang="en-AU"/>
          </a:p>
        </p:txBody>
      </p:sp>
    </p:spTree>
    <p:extLst>
      <p:ext uri="{BB962C8B-B14F-4D97-AF65-F5344CB8AC3E}">
        <p14:creationId xmlns:p14="http://schemas.microsoft.com/office/powerpoint/2010/main" val="1802256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Notes for teachers:</a:t>
            </a:r>
            <a:endParaRPr lang="en-AU" dirty="0"/>
          </a:p>
          <a:p>
            <a:pPr marL="171450" indent="-171450">
              <a:buFont typeface="Arial"/>
              <a:buChar char="•"/>
            </a:pPr>
            <a:r>
              <a:rPr lang="en-AU" dirty="0"/>
              <a:t>Learning intentions and success are best co-constructed with students. Adapt the learning intention as required and add matching success criteria.</a:t>
            </a:r>
          </a:p>
          <a:p>
            <a:pPr marL="171450" indent="-171450">
              <a:buFont typeface="Arial"/>
              <a:buChar char="•"/>
            </a:pPr>
            <a:r>
              <a:rPr lang="en-AU" dirty="0"/>
              <a:t>For more information See ⁠</a:t>
            </a:r>
            <a:r>
              <a:rPr lang="en-AU" dirty="0">
                <a:hlinkClick r:id="rId3" tooltip="https://www.aitsl.edu.au/docs/default-source/feedback/aitsl-learning-intentions-and-success-criteria-strategy.pdf?sfvrsn=382dec3c_2"/>
              </a:rPr>
              <a:t>AITSL</a:t>
            </a:r>
            <a:r>
              <a:rPr lang="en-AU" dirty="0"/>
              <a:t> or the NSW Department of Education explicit teaching strategies, ⁠</a:t>
            </a:r>
            <a:r>
              <a:rPr lang="en-AU" dirty="0">
                <a:hlinkClick r:id="rId4" tooltip="https://education.nsw.gov.au/teaching-and-learning/curriculum/explicit-teaching/explicit-teaching-strategies/sharing-learning-intentions"/>
              </a:rPr>
              <a:t>Sharing learning intentions</a:t>
            </a:r>
            <a:r>
              <a:rPr lang="en-AU" dirty="0"/>
              <a:t> and ⁠</a:t>
            </a:r>
            <a:r>
              <a:rPr lang="en-AU" dirty="0">
                <a:hlinkClick r:id="rId5" tooltip="https://education.nsw.gov.au/teaching-and-learning/curriculum/explicit-teaching/explicit-teaching-strategies/sharing-success-criteria"/>
              </a:rPr>
              <a:t>Sharing success criteria</a:t>
            </a:r>
            <a:endParaRPr lang="en-AU" dirty="0"/>
          </a:p>
          <a:p>
            <a:pPr marL="171450" indent="-171450">
              <a:buFont typeface="Arial"/>
              <a:buChar char="•"/>
            </a:pPr>
            <a:r>
              <a:rPr lang="en-AU" dirty="0"/>
              <a:t>LISC is not necessarily presented at the beginning of the lesson. Teacher needs to consider most effectual time to introduce </a:t>
            </a:r>
          </a:p>
          <a:p>
            <a:pPr marL="171450" indent="-171450">
              <a:buFont typeface="Arial"/>
              <a:buChar char="•"/>
            </a:pPr>
            <a:r>
              <a:rPr lang="en-AU" dirty="0"/>
              <a:t>LISC should be revisited during the lesson to support students' evaluation of their learning</a:t>
            </a:r>
          </a:p>
          <a:p>
            <a:endParaRPr lang="en-AU" b="1"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31</a:t>
            </a:fld>
            <a:endParaRPr lang="en-AU"/>
          </a:p>
        </p:txBody>
      </p:sp>
    </p:spTree>
    <p:extLst>
      <p:ext uri="{BB962C8B-B14F-4D97-AF65-F5344CB8AC3E}">
        <p14:creationId xmlns:p14="http://schemas.microsoft.com/office/powerpoint/2010/main" val="25157549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33</a:t>
            </a:fld>
            <a:endParaRPr lang="en-AU"/>
          </a:p>
        </p:txBody>
      </p:sp>
    </p:spTree>
    <p:extLst>
      <p:ext uri="{BB962C8B-B14F-4D97-AF65-F5344CB8AC3E}">
        <p14:creationId xmlns:p14="http://schemas.microsoft.com/office/powerpoint/2010/main" val="29110582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Notes for teachers:</a:t>
            </a:r>
            <a:endParaRPr lang="en-AU" dirty="0"/>
          </a:p>
          <a:p>
            <a:pPr marL="171450" indent="-171450">
              <a:buFont typeface="Arial"/>
              <a:buChar char="•"/>
            </a:pPr>
            <a:r>
              <a:rPr lang="en-AU" dirty="0"/>
              <a:t>Learning intentions and success are best co-constructed with students. Adapt the learning intention as required and add matching success criteria.</a:t>
            </a:r>
          </a:p>
          <a:p>
            <a:pPr marL="171450" indent="-171450">
              <a:buFont typeface="Arial"/>
              <a:buChar char="•"/>
            </a:pPr>
            <a:r>
              <a:rPr lang="en-AU" dirty="0"/>
              <a:t>For more information See ⁠</a:t>
            </a:r>
            <a:r>
              <a:rPr lang="en-AU" dirty="0">
                <a:hlinkClick r:id="rId3" tooltip="https://www.aitsl.edu.au/docs/default-source/feedback/aitsl-learning-intentions-and-success-criteria-strategy.pdf?sfvrsn=382dec3c_2"/>
              </a:rPr>
              <a:t>AITSL</a:t>
            </a:r>
            <a:r>
              <a:rPr lang="en-AU" dirty="0"/>
              <a:t> or the NSW Department of Education explicit teaching strategies, ⁠</a:t>
            </a:r>
            <a:r>
              <a:rPr lang="en-AU" dirty="0">
                <a:hlinkClick r:id="rId4" tooltip="https://education.nsw.gov.au/teaching-and-learning/curriculum/explicit-teaching/explicit-teaching-strategies/sharing-learning-intentions"/>
              </a:rPr>
              <a:t>Sharing learning intentions</a:t>
            </a:r>
            <a:r>
              <a:rPr lang="en-AU" dirty="0"/>
              <a:t> and ⁠</a:t>
            </a:r>
            <a:r>
              <a:rPr lang="en-AU" dirty="0">
                <a:hlinkClick r:id="rId5" tooltip="https://education.nsw.gov.au/teaching-and-learning/curriculum/explicit-teaching/explicit-teaching-strategies/sharing-success-criteria"/>
              </a:rPr>
              <a:t>Sharing success criteria</a:t>
            </a:r>
            <a:endParaRPr lang="en-AU" dirty="0"/>
          </a:p>
          <a:p>
            <a:pPr marL="171450" indent="-171450">
              <a:buFont typeface="Arial"/>
              <a:buChar char="•"/>
            </a:pPr>
            <a:r>
              <a:rPr lang="en-AU" dirty="0"/>
              <a:t>LISC is not necessarily presented at the beginning of the lesson. Teacher needs to consider most effectual time to introduce </a:t>
            </a:r>
          </a:p>
          <a:p>
            <a:pPr marL="171450" indent="-171450">
              <a:buFont typeface="Arial"/>
              <a:buChar char="•"/>
            </a:pPr>
            <a:r>
              <a:rPr lang="en-AU" dirty="0"/>
              <a:t>LISC should be revisited during the lesson to support students' evaluation of their learning</a:t>
            </a:r>
          </a:p>
          <a:p>
            <a:endParaRPr lang="en-AU" b="1"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35</a:t>
            </a:fld>
            <a:endParaRPr lang="en-AU"/>
          </a:p>
        </p:txBody>
      </p:sp>
    </p:spTree>
    <p:extLst>
      <p:ext uri="{BB962C8B-B14F-4D97-AF65-F5344CB8AC3E}">
        <p14:creationId xmlns:p14="http://schemas.microsoft.com/office/powerpoint/2010/main" val="7066442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36</a:t>
            </a:fld>
            <a:endParaRPr lang="en-AU"/>
          </a:p>
        </p:txBody>
      </p:sp>
    </p:spTree>
    <p:extLst>
      <p:ext uri="{BB962C8B-B14F-4D97-AF65-F5344CB8AC3E}">
        <p14:creationId xmlns:p14="http://schemas.microsoft.com/office/powerpoint/2010/main" val="29337396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Notes for teachers:</a:t>
            </a:r>
            <a:endParaRPr lang="en-AU" dirty="0"/>
          </a:p>
          <a:p>
            <a:pPr marL="171450" indent="-171450">
              <a:buFont typeface="Arial"/>
              <a:buChar char="•"/>
            </a:pPr>
            <a:r>
              <a:rPr lang="en-AU" dirty="0"/>
              <a:t>Learning intentions and success are best co-constructed with students. Adapt the learning intention as required and add matching success criteria.</a:t>
            </a:r>
          </a:p>
          <a:p>
            <a:pPr marL="171450" indent="-171450">
              <a:buFont typeface="Arial"/>
              <a:buChar char="•"/>
            </a:pPr>
            <a:r>
              <a:rPr lang="en-AU" dirty="0"/>
              <a:t>For more information See ⁠</a:t>
            </a:r>
            <a:r>
              <a:rPr lang="en-AU" dirty="0">
                <a:hlinkClick r:id="rId3" tooltip="https://www.aitsl.edu.au/docs/default-source/feedback/aitsl-learning-intentions-and-success-criteria-strategy.pdf?sfvrsn=382dec3c_2"/>
              </a:rPr>
              <a:t>AITSL</a:t>
            </a:r>
            <a:r>
              <a:rPr lang="en-AU" dirty="0"/>
              <a:t> or the NSW Department of Education explicit teaching strategies, ⁠</a:t>
            </a:r>
            <a:r>
              <a:rPr lang="en-AU" dirty="0">
                <a:hlinkClick r:id="rId4" tooltip="https://education.nsw.gov.au/teaching-and-learning/curriculum/explicit-teaching/explicit-teaching-strategies/sharing-learning-intentions"/>
              </a:rPr>
              <a:t>Sharing learning intentions</a:t>
            </a:r>
            <a:r>
              <a:rPr lang="en-AU" dirty="0"/>
              <a:t> and ⁠</a:t>
            </a:r>
            <a:r>
              <a:rPr lang="en-AU" dirty="0">
                <a:hlinkClick r:id="rId5" tooltip="https://education.nsw.gov.au/teaching-and-learning/curriculum/explicit-teaching/explicit-teaching-strategies/sharing-success-criteria"/>
              </a:rPr>
              <a:t>Sharing success criteria</a:t>
            </a:r>
            <a:endParaRPr lang="en-AU" dirty="0"/>
          </a:p>
          <a:p>
            <a:pPr marL="171450" indent="-171450">
              <a:buFont typeface="Arial"/>
              <a:buChar char="•"/>
            </a:pPr>
            <a:r>
              <a:rPr lang="en-AU" dirty="0"/>
              <a:t>LISC is not necessarily presented at the beginning of the lesson. Teacher needs to consider most effectual time to introduce </a:t>
            </a:r>
          </a:p>
          <a:p>
            <a:pPr marL="171450" indent="-171450">
              <a:buFont typeface="Arial"/>
              <a:buChar char="•"/>
            </a:pPr>
            <a:r>
              <a:rPr lang="en-AU" dirty="0"/>
              <a:t>LISC should be revisited during the lesson to support students' evaluation of their learning</a:t>
            </a:r>
          </a:p>
          <a:p>
            <a:endParaRPr lang="en-AU" b="1"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46</a:t>
            </a:fld>
            <a:endParaRPr lang="en-AU"/>
          </a:p>
        </p:txBody>
      </p:sp>
    </p:spTree>
    <p:extLst>
      <p:ext uri="{BB962C8B-B14F-4D97-AF65-F5344CB8AC3E}">
        <p14:creationId xmlns:p14="http://schemas.microsoft.com/office/powerpoint/2010/main" val="25600035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Notes for teachers:</a:t>
            </a:r>
            <a:endParaRPr lang="en-AU" dirty="0"/>
          </a:p>
          <a:p>
            <a:pPr marL="171450" indent="-171450">
              <a:buFont typeface="Arial"/>
              <a:buChar char="•"/>
            </a:pPr>
            <a:r>
              <a:rPr lang="en-AU" dirty="0"/>
              <a:t>Learning intentions and success are best co-constructed with students. Adapt the learning intention as required and add matching success criteria.</a:t>
            </a:r>
          </a:p>
          <a:p>
            <a:pPr marL="171450" indent="-171450">
              <a:buFont typeface="Arial"/>
              <a:buChar char="•"/>
            </a:pPr>
            <a:r>
              <a:rPr lang="en-AU" dirty="0"/>
              <a:t>For more information See ⁠</a:t>
            </a:r>
            <a:r>
              <a:rPr lang="en-AU" dirty="0">
                <a:hlinkClick r:id="rId3" tooltip="https://www.aitsl.edu.au/docs/default-source/feedback/aitsl-learning-intentions-and-success-criteria-strategy.pdf?sfvrsn=382dec3c_2"/>
              </a:rPr>
              <a:t>AITSL</a:t>
            </a:r>
            <a:r>
              <a:rPr lang="en-AU" dirty="0"/>
              <a:t> or the NSW Department of Education explicit teaching strategies, ⁠</a:t>
            </a:r>
            <a:r>
              <a:rPr lang="en-AU" dirty="0">
                <a:hlinkClick r:id="rId4" tooltip="https://education.nsw.gov.au/teaching-and-learning/curriculum/explicit-teaching/explicit-teaching-strategies/sharing-learning-intentions"/>
              </a:rPr>
              <a:t>Sharing learning intentions</a:t>
            </a:r>
            <a:r>
              <a:rPr lang="en-AU" dirty="0"/>
              <a:t> and ⁠</a:t>
            </a:r>
            <a:r>
              <a:rPr lang="en-AU" dirty="0">
                <a:hlinkClick r:id="rId5" tooltip="https://education.nsw.gov.au/teaching-and-learning/curriculum/explicit-teaching/explicit-teaching-strategies/sharing-success-criteria"/>
              </a:rPr>
              <a:t>Sharing success criteria</a:t>
            </a:r>
            <a:endParaRPr lang="en-AU" dirty="0"/>
          </a:p>
          <a:p>
            <a:pPr marL="171450" indent="-171450">
              <a:buFont typeface="Arial"/>
              <a:buChar char="•"/>
            </a:pPr>
            <a:r>
              <a:rPr lang="en-AU" dirty="0"/>
              <a:t>LISC is not necessarily presented at the beginning of the lesson. Teacher needs to consider most effectual time to introduce </a:t>
            </a:r>
          </a:p>
          <a:p>
            <a:pPr marL="171450" indent="-171450">
              <a:buFont typeface="Arial"/>
              <a:buChar char="•"/>
            </a:pPr>
            <a:r>
              <a:rPr lang="en-AU" dirty="0"/>
              <a:t>LISC should be revisited during the lesson to support students' evaluation of their learning</a:t>
            </a:r>
          </a:p>
          <a:p>
            <a:endParaRPr lang="en-AU" b="1"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50</a:t>
            </a:fld>
            <a:endParaRPr lang="en-AU"/>
          </a:p>
        </p:txBody>
      </p:sp>
    </p:spTree>
    <p:extLst>
      <p:ext uri="{BB962C8B-B14F-4D97-AF65-F5344CB8AC3E}">
        <p14:creationId xmlns:p14="http://schemas.microsoft.com/office/powerpoint/2010/main" val="14003835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Notes for teachers:</a:t>
            </a:r>
            <a:endParaRPr lang="en-AU" dirty="0"/>
          </a:p>
          <a:p>
            <a:pPr marL="171450" indent="-171450">
              <a:buFont typeface="Arial"/>
              <a:buChar char="•"/>
            </a:pPr>
            <a:r>
              <a:rPr lang="en-AU" dirty="0"/>
              <a:t>Learning intentions and success are best co-constructed with students. Adapt the learning intention as required and add matching success criteria.</a:t>
            </a:r>
          </a:p>
          <a:p>
            <a:pPr marL="171450" indent="-171450">
              <a:buFont typeface="Arial"/>
              <a:buChar char="•"/>
            </a:pPr>
            <a:r>
              <a:rPr lang="en-AU" dirty="0"/>
              <a:t>For more information See ⁠</a:t>
            </a:r>
            <a:r>
              <a:rPr lang="en-AU" dirty="0">
                <a:hlinkClick r:id="rId3" tooltip="https://www.aitsl.edu.au/docs/default-source/feedback/aitsl-learning-intentions-and-success-criteria-strategy.pdf?sfvrsn=382dec3c_2"/>
              </a:rPr>
              <a:t>AITSL</a:t>
            </a:r>
            <a:r>
              <a:rPr lang="en-AU" dirty="0"/>
              <a:t> or the NSW Department of Education explicit teaching strategies, ⁠</a:t>
            </a:r>
            <a:r>
              <a:rPr lang="en-AU" dirty="0">
                <a:hlinkClick r:id="rId4" tooltip="https://education.nsw.gov.au/teaching-and-learning/curriculum/explicit-teaching/explicit-teaching-strategies/sharing-learning-intentions"/>
              </a:rPr>
              <a:t>Sharing learning intentions</a:t>
            </a:r>
            <a:r>
              <a:rPr lang="en-AU" dirty="0"/>
              <a:t> and ⁠</a:t>
            </a:r>
            <a:r>
              <a:rPr lang="en-AU" dirty="0">
                <a:hlinkClick r:id="rId5" tooltip="https://education.nsw.gov.au/teaching-and-learning/curriculum/explicit-teaching/explicit-teaching-strategies/sharing-success-criteria"/>
              </a:rPr>
              <a:t>Sharing success criteria</a:t>
            </a:r>
            <a:endParaRPr lang="en-AU" dirty="0"/>
          </a:p>
          <a:p>
            <a:pPr marL="171450" indent="-171450">
              <a:buFont typeface="Arial"/>
              <a:buChar char="•"/>
            </a:pPr>
            <a:r>
              <a:rPr lang="en-AU" dirty="0"/>
              <a:t>LISC is not necessarily presented at the beginning of the lesson. Teacher needs to consider most effectual time to introduce </a:t>
            </a:r>
          </a:p>
          <a:p>
            <a:pPr marL="171450" indent="-171450">
              <a:buFont typeface="Arial"/>
              <a:buChar char="•"/>
            </a:pPr>
            <a:r>
              <a:rPr lang="en-AU" dirty="0"/>
              <a:t>LISC should be revisited during the lesson to support students' evaluation of their learning</a:t>
            </a:r>
          </a:p>
          <a:p>
            <a:endParaRPr lang="en-AU" b="1"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57</a:t>
            </a:fld>
            <a:endParaRPr lang="en-AU"/>
          </a:p>
        </p:txBody>
      </p:sp>
    </p:spTree>
    <p:extLst>
      <p:ext uri="{BB962C8B-B14F-4D97-AF65-F5344CB8AC3E}">
        <p14:creationId xmlns:p14="http://schemas.microsoft.com/office/powerpoint/2010/main" val="2341696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a:t>
            </a:fld>
            <a:endParaRPr lang="en-AU"/>
          </a:p>
        </p:txBody>
      </p:sp>
    </p:spTree>
    <p:extLst>
      <p:ext uri="{BB962C8B-B14F-4D97-AF65-F5344CB8AC3E}">
        <p14:creationId xmlns:p14="http://schemas.microsoft.com/office/powerpoint/2010/main" val="38511293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Notes for teachers:</a:t>
            </a:r>
            <a:endParaRPr lang="en-AU" dirty="0"/>
          </a:p>
          <a:p>
            <a:pPr marL="171450" indent="-171450">
              <a:buFont typeface="Arial"/>
              <a:buChar char="•"/>
            </a:pPr>
            <a:r>
              <a:rPr lang="en-AU" dirty="0"/>
              <a:t>Learning intentions and success are best co-constructed with students. Adapt the learning intention as required and add matching success criteria.</a:t>
            </a:r>
          </a:p>
          <a:p>
            <a:pPr marL="171450" indent="-171450">
              <a:buFont typeface="Arial"/>
              <a:buChar char="•"/>
            </a:pPr>
            <a:r>
              <a:rPr lang="en-AU" dirty="0"/>
              <a:t>For more information See ⁠</a:t>
            </a:r>
            <a:r>
              <a:rPr lang="en-AU" dirty="0">
                <a:hlinkClick r:id="rId3" tooltip="https://www.aitsl.edu.au/docs/default-source/feedback/aitsl-learning-intentions-and-success-criteria-strategy.pdf?sfvrsn=382dec3c_2"/>
              </a:rPr>
              <a:t>AITSL</a:t>
            </a:r>
            <a:r>
              <a:rPr lang="en-AU" dirty="0"/>
              <a:t> or the NSW Department of Education explicit teaching strategies, ⁠</a:t>
            </a:r>
            <a:r>
              <a:rPr lang="en-AU" dirty="0">
                <a:hlinkClick r:id="rId4" tooltip="https://education.nsw.gov.au/teaching-and-learning/curriculum/explicit-teaching/explicit-teaching-strategies/sharing-learning-intentions"/>
              </a:rPr>
              <a:t>Sharing learning intentions</a:t>
            </a:r>
            <a:r>
              <a:rPr lang="en-AU" dirty="0"/>
              <a:t> and ⁠</a:t>
            </a:r>
            <a:r>
              <a:rPr lang="en-AU" dirty="0">
                <a:hlinkClick r:id="rId5" tooltip="https://education.nsw.gov.au/teaching-and-learning/curriculum/explicit-teaching/explicit-teaching-strategies/sharing-success-criteria"/>
              </a:rPr>
              <a:t>Sharing success criteria</a:t>
            </a:r>
            <a:endParaRPr lang="en-AU" dirty="0"/>
          </a:p>
          <a:p>
            <a:pPr marL="171450" indent="-171450">
              <a:buFont typeface="Arial"/>
              <a:buChar char="•"/>
            </a:pPr>
            <a:r>
              <a:rPr lang="en-AU" dirty="0"/>
              <a:t>LISC is not necessarily presented at the beginning of the lesson. Teacher needs to consider most effectual time to introduce </a:t>
            </a:r>
          </a:p>
          <a:p>
            <a:pPr marL="171450" indent="-171450">
              <a:buFont typeface="Arial"/>
              <a:buChar char="•"/>
            </a:pPr>
            <a:r>
              <a:rPr lang="en-AU" dirty="0"/>
              <a:t>LISC should be revisited during the lesson to support students' evaluation of their learning</a:t>
            </a:r>
          </a:p>
          <a:p>
            <a:endParaRPr lang="en-AU" b="1"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61</a:t>
            </a:fld>
            <a:endParaRPr lang="en-AU"/>
          </a:p>
        </p:txBody>
      </p:sp>
    </p:spTree>
    <p:extLst>
      <p:ext uri="{BB962C8B-B14F-4D97-AF65-F5344CB8AC3E}">
        <p14:creationId xmlns:p14="http://schemas.microsoft.com/office/powerpoint/2010/main" val="8917137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62</a:t>
            </a:fld>
            <a:endParaRPr lang="en-AU"/>
          </a:p>
        </p:txBody>
      </p:sp>
    </p:spTree>
    <p:extLst>
      <p:ext uri="{BB962C8B-B14F-4D97-AF65-F5344CB8AC3E}">
        <p14:creationId xmlns:p14="http://schemas.microsoft.com/office/powerpoint/2010/main" val="9891329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Notes for teachers:</a:t>
            </a:r>
            <a:endParaRPr lang="en-AU" dirty="0"/>
          </a:p>
          <a:p>
            <a:pPr marL="171450" indent="-171450">
              <a:buFont typeface="Arial"/>
              <a:buChar char="•"/>
            </a:pPr>
            <a:r>
              <a:rPr lang="en-AU" dirty="0"/>
              <a:t>Learning intentions and success are best co-constructed with students. Adapt the learning intention as required and add matching success criteria.</a:t>
            </a:r>
          </a:p>
          <a:p>
            <a:pPr marL="171450" indent="-171450">
              <a:buFont typeface="Arial"/>
              <a:buChar char="•"/>
            </a:pPr>
            <a:r>
              <a:rPr lang="en-AU" dirty="0"/>
              <a:t>For more information See ⁠</a:t>
            </a:r>
            <a:r>
              <a:rPr lang="en-AU" dirty="0">
                <a:hlinkClick r:id="rId3" tooltip="https://www.aitsl.edu.au/docs/default-source/feedback/aitsl-learning-intentions-and-success-criteria-strategy.pdf?sfvrsn=382dec3c_2"/>
              </a:rPr>
              <a:t>AITSL</a:t>
            </a:r>
            <a:r>
              <a:rPr lang="en-AU" dirty="0"/>
              <a:t> or the NSW Department of Education explicit teaching strategies, ⁠</a:t>
            </a:r>
            <a:r>
              <a:rPr lang="en-AU" dirty="0">
                <a:hlinkClick r:id="rId4" tooltip="https://education.nsw.gov.au/teaching-and-learning/curriculum/explicit-teaching/explicit-teaching-strategies/sharing-learning-intentions"/>
              </a:rPr>
              <a:t>Sharing learning intentions</a:t>
            </a:r>
            <a:r>
              <a:rPr lang="en-AU" dirty="0"/>
              <a:t> and ⁠</a:t>
            </a:r>
            <a:r>
              <a:rPr lang="en-AU" dirty="0">
                <a:hlinkClick r:id="rId5" tooltip="https://education.nsw.gov.au/teaching-and-learning/curriculum/explicit-teaching/explicit-teaching-strategies/sharing-success-criteria"/>
              </a:rPr>
              <a:t>Sharing success criteria</a:t>
            </a:r>
            <a:endParaRPr lang="en-AU" dirty="0"/>
          </a:p>
          <a:p>
            <a:pPr marL="171450" indent="-171450">
              <a:buFont typeface="Arial"/>
              <a:buChar char="•"/>
            </a:pPr>
            <a:r>
              <a:rPr lang="en-AU" dirty="0"/>
              <a:t>LISC is not necessarily presented at the beginning of the lesson. Teacher needs to consider most effectual time to introduce </a:t>
            </a:r>
          </a:p>
          <a:p>
            <a:pPr marL="171450" indent="-171450">
              <a:buFont typeface="Arial"/>
              <a:buChar char="•"/>
            </a:pPr>
            <a:r>
              <a:rPr lang="en-AU" dirty="0"/>
              <a:t>LISC should be revisited during the lesson to support students' evaluation of their learning</a:t>
            </a:r>
          </a:p>
          <a:p>
            <a:endParaRPr lang="en-AU" b="1"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64</a:t>
            </a:fld>
            <a:endParaRPr lang="en-AU"/>
          </a:p>
        </p:txBody>
      </p:sp>
    </p:spTree>
    <p:extLst>
      <p:ext uri="{BB962C8B-B14F-4D97-AF65-F5344CB8AC3E}">
        <p14:creationId xmlns:p14="http://schemas.microsoft.com/office/powerpoint/2010/main" val="23196001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65</a:t>
            </a:fld>
            <a:endParaRPr lang="en-AU"/>
          </a:p>
        </p:txBody>
      </p:sp>
    </p:spTree>
    <p:extLst>
      <p:ext uri="{BB962C8B-B14F-4D97-AF65-F5344CB8AC3E}">
        <p14:creationId xmlns:p14="http://schemas.microsoft.com/office/powerpoint/2010/main" val="946269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notes:</a:t>
            </a:r>
            <a:endParaRPr lang="en-US" dirty="0"/>
          </a:p>
          <a:p>
            <a:pPr marL="171450" indent="-171450">
              <a:buFont typeface="Arial"/>
              <a:buChar char="•"/>
            </a:pPr>
            <a:r>
              <a:rPr lang="en-AU" dirty="0"/>
              <a:t>Click lesson numbers to go to specific lessons</a:t>
            </a:r>
          </a:p>
          <a:p>
            <a:pPr marL="171450" indent="-171450">
              <a:buFont typeface="Arial"/>
              <a:buChar char="•"/>
            </a:pPr>
            <a:r>
              <a:rPr lang="en-AU" dirty="0">
                <a:cs typeface="Calibri"/>
              </a:rPr>
              <a:t>Interactive features can be viewed in </a:t>
            </a:r>
            <a:r>
              <a:rPr lang="en-AU">
                <a:cs typeface="Calibri"/>
              </a:rPr>
              <a:t>slide show</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3</a:t>
            </a:fld>
            <a:endParaRPr lang="en-AU"/>
          </a:p>
        </p:txBody>
      </p:sp>
    </p:spTree>
    <p:extLst>
      <p:ext uri="{BB962C8B-B14F-4D97-AF65-F5344CB8AC3E}">
        <p14:creationId xmlns:p14="http://schemas.microsoft.com/office/powerpoint/2010/main" val="3242764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Notes for teachers:</a:t>
            </a:r>
            <a:endParaRPr lang="en-AU" dirty="0"/>
          </a:p>
          <a:p>
            <a:pPr marL="171450" indent="-171450">
              <a:buFont typeface="Arial"/>
              <a:buChar char="•"/>
            </a:pPr>
            <a:r>
              <a:rPr lang="en-AU" dirty="0"/>
              <a:t>Learning intentions and success are best co-constructed with students. Adapt the learning intention as required and add matching success criteria.</a:t>
            </a:r>
          </a:p>
          <a:p>
            <a:pPr marL="171450" indent="-171450">
              <a:buFont typeface="Arial"/>
              <a:buChar char="•"/>
            </a:pPr>
            <a:r>
              <a:rPr lang="en-AU" dirty="0"/>
              <a:t>For more information See ⁠</a:t>
            </a:r>
            <a:r>
              <a:rPr lang="en-AU" dirty="0">
                <a:hlinkClick r:id="rId3" tooltip="https://www.aitsl.edu.au/docs/default-source/feedback/aitsl-learning-intentions-and-success-criteria-strategy.pdf?sfvrsn=382dec3c_2"/>
              </a:rPr>
              <a:t>AITSL</a:t>
            </a:r>
            <a:r>
              <a:rPr lang="en-AU" dirty="0"/>
              <a:t> or the NSW Department of Education explicit teaching strategies, ⁠</a:t>
            </a:r>
            <a:r>
              <a:rPr lang="en-AU" dirty="0">
                <a:hlinkClick r:id="rId4" tooltip="https://education.nsw.gov.au/teaching-and-learning/curriculum/explicit-teaching/explicit-teaching-strategies/sharing-learning-intentions"/>
              </a:rPr>
              <a:t>Sharing learning intentions</a:t>
            </a:r>
            <a:r>
              <a:rPr lang="en-AU" dirty="0"/>
              <a:t> and ⁠</a:t>
            </a:r>
            <a:r>
              <a:rPr lang="en-AU" dirty="0">
                <a:hlinkClick r:id="rId5" tooltip="https://education.nsw.gov.au/teaching-and-learning/curriculum/explicit-teaching/explicit-teaching-strategies/sharing-success-criteria"/>
              </a:rPr>
              <a:t>Sharing success criteria</a:t>
            </a:r>
            <a:endParaRPr lang="en-AU" dirty="0"/>
          </a:p>
          <a:p>
            <a:pPr marL="171450" indent="-171450">
              <a:buFont typeface="Arial"/>
              <a:buChar char="•"/>
            </a:pPr>
            <a:r>
              <a:rPr lang="en-AU" dirty="0"/>
              <a:t>LISC is not necessarily presented at the beginning of the lesson. Teacher needs to consider most effectual time to introduce </a:t>
            </a:r>
          </a:p>
          <a:p>
            <a:pPr marL="171450" indent="-171450">
              <a:buFont typeface="Arial"/>
              <a:buChar char="•"/>
            </a:pPr>
            <a:r>
              <a:rPr lang="en-AU" dirty="0"/>
              <a:t>LISC should be revisited during the lesson to support students' evaluation of their learning</a:t>
            </a:r>
          </a:p>
          <a:p>
            <a:endParaRPr lang="en-AU" b="1"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5</a:t>
            </a:fld>
            <a:endParaRPr lang="en-AU"/>
          </a:p>
        </p:txBody>
      </p:sp>
    </p:spTree>
    <p:extLst>
      <p:ext uri="{BB962C8B-B14F-4D97-AF65-F5344CB8AC3E}">
        <p14:creationId xmlns:p14="http://schemas.microsoft.com/office/powerpoint/2010/main" val="3696943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Notes for teachers:</a:t>
            </a:r>
            <a:endParaRPr lang="en-AU" dirty="0"/>
          </a:p>
          <a:p>
            <a:pPr marL="171450" indent="-171450">
              <a:buFont typeface="Arial"/>
              <a:buChar char="•"/>
            </a:pPr>
            <a:r>
              <a:rPr lang="en-AU" dirty="0"/>
              <a:t>Learning intentions and success are best co-constructed with students. Adapt the learning intention as required and add matching success criteria.</a:t>
            </a:r>
          </a:p>
          <a:p>
            <a:pPr marL="171450" indent="-171450">
              <a:buFont typeface="Arial"/>
              <a:buChar char="•"/>
            </a:pPr>
            <a:r>
              <a:rPr lang="en-AU" dirty="0"/>
              <a:t>For more information See ⁠</a:t>
            </a:r>
            <a:r>
              <a:rPr lang="en-AU" dirty="0">
                <a:hlinkClick r:id="rId3" tooltip="https://www.aitsl.edu.au/docs/default-source/feedback/aitsl-learning-intentions-and-success-criteria-strategy.pdf?sfvrsn=382dec3c_2"/>
              </a:rPr>
              <a:t>AITSL</a:t>
            </a:r>
            <a:r>
              <a:rPr lang="en-AU" dirty="0"/>
              <a:t> or the NSW Department of Education explicit teaching strategies, ⁠</a:t>
            </a:r>
            <a:r>
              <a:rPr lang="en-AU" dirty="0">
                <a:hlinkClick r:id="rId4" tooltip="https://education.nsw.gov.au/teaching-and-learning/curriculum/explicit-teaching/explicit-teaching-strategies/sharing-learning-intentions"/>
              </a:rPr>
              <a:t>Sharing learning intentions</a:t>
            </a:r>
            <a:r>
              <a:rPr lang="en-AU" dirty="0"/>
              <a:t> and ⁠</a:t>
            </a:r>
            <a:r>
              <a:rPr lang="en-AU" dirty="0">
                <a:hlinkClick r:id="rId5" tooltip="https://education.nsw.gov.au/teaching-and-learning/curriculum/explicit-teaching/explicit-teaching-strategies/sharing-success-criteria"/>
              </a:rPr>
              <a:t>Sharing success criteria</a:t>
            </a:r>
            <a:endParaRPr lang="en-AU" dirty="0"/>
          </a:p>
          <a:p>
            <a:pPr marL="171450" indent="-171450">
              <a:buFont typeface="Arial"/>
              <a:buChar char="•"/>
            </a:pPr>
            <a:r>
              <a:rPr lang="en-AU" dirty="0"/>
              <a:t>LISC is not necessarily presented at the beginning of the lesson. Teacher needs to consider most effectual time to introduce </a:t>
            </a:r>
          </a:p>
          <a:p>
            <a:pPr marL="171450" indent="-171450">
              <a:buFont typeface="Arial"/>
              <a:buChar char="•"/>
            </a:pPr>
            <a:r>
              <a:rPr lang="en-AU" dirty="0"/>
              <a:t>LISC should be revisited during the lesson to support students' evaluation of their learning</a:t>
            </a:r>
          </a:p>
          <a:p>
            <a:endParaRPr lang="en-AU" b="1"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9</a:t>
            </a:fld>
            <a:endParaRPr lang="en-AU"/>
          </a:p>
        </p:txBody>
      </p:sp>
    </p:spTree>
    <p:extLst>
      <p:ext uri="{BB962C8B-B14F-4D97-AF65-F5344CB8AC3E}">
        <p14:creationId xmlns:p14="http://schemas.microsoft.com/office/powerpoint/2010/main" val="1915126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10</a:t>
            </a:fld>
            <a:endParaRPr lang="en-AU"/>
          </a:p>
        </p:txBody>
      </p:sp>
    </p:spTree>
    <p:extLst>
      <p:ext uri="{BB962C8B-B14F-4D97-AF65-F5344CB8AC3E}">
        <p14:creationId xmlns:p14="http://schemas.microsoft.com/office/powerpoint/2010/main" val="3542381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Notes for teachers:</a:t>
            </a:r>
            <a:endParaRPr lang="en-AU" dirty="0"/>
          </a:p>
          <a:p>
            <a:pPr marL="171450" indent="-171450">
              <a:buFont typeface="Arial"/>
              <a:buChar char="•"/>
            </a:pPr>
            <a:r>
              <a:rPr lang="en-AU" dirty="0"/>
              <a:t>Learning intentions and success are best co-constructed with students. Adapt the learning intention as required and add matching success criteria.</a:t>
            </a:r>
          </a:p>
          <a:p>
            <a:pPr marL="171450" indent="-171450">
              <a:buFont typeface="Arial"/>
              <a:buChar char="•"/>
            </a:pPr>
            <a:r>
              <a:rPr lang="en-AU" dirty="0"/>
              <a:t>For more information See ⁠</a:t>
            </a:r>
            <a:r>
              <a:rPr lang="en-AU" dirty="0">
                <a:hlinkClick r:id="rId3" tooltip="https://www.aitsl.edu.au/docs/default-source/feedback/aitsl-learning-intentions-and-success-criteria-strategy.pdf?sfvrsn=382dec3c_2"/>
              </a:rPr>
              <a:t>AITSL</a:t>
            </a:r>
            <a:r>
              <a:rPr lang="en-AU" dirty="0"/>
              <a:t> or the NSW Department of Education explicit teaching strategies, ⁠</a:t>
            </a:r>
            <a:r>
              <a:rPr lang="en-AU" dirty="0">
                <a:hlinkClick r:id="rId4" tooltip="https://education.nsw.gov.au/teaching-and-learning/curriculum/explicit-teaching/explicit-teaching-strategies/sharing-learning-intentions"/>
              </a:rPr>
              <a:t>Sharing learning intentions</a:t>
            </a:r>
            <a:r>
              <a:rPr lang="en-AU" dirty="0"/>
              <a:t> and ⁠</a:t>
            </a:r>
            <a:r>
              <a:rPr lang="en-AU" dirty="0">
                <a:hlinkClick r:id="rId5" tooltip="https://education.nsw.gov.au/teaching-and-learning/curriculum/explicit-teaching/explicit-teaching-strategies/sharing-success-criteria"/>
              </a:rPr>
              <a:t>Sharing success criteria</a:t>
            </a:r>
            <a:endParaRPr lang="en-AU" dirty="0"/>
          </a:p>
          <a:p>
            <a:pPr marL="171450" indent="-171450">
              <a:buFont typeface="Arial"/>
              <a:buChar char="•"/>
            </a:pPr>
            <a:r>
              <a:rPr lang="en-AU" dirty="0"/>
              <a:t>LISC is not necessarily presented at the beginning of the lesson. Teacher needs to consider most effectual time to introduce </a:t>
            </a:r>
          </a:p>
          <a:p>
            <a:pPr marL="171450" indent="-171450">
              <a:buFont typeface="Arial"/>
              <a:buChar char="•"/>
            </a:pPr>
            <a:r>
              <a:rPr lang="en-AU" dirty="0"/>
              <a:t>LISC should be revisited during the lesson to support students' evaluation of their learning</a:t>
            </a:r>
          </a:p>
          <a:p>
            <a:endParaRPr lang="en-AU" b="1"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13</a:t>
            </a:fld>
            <a:endParaRPr lang="en-AU"/>
          </a:p>
        </p:txBody>
      </p:sp>
    </p:spTree>
    <p:extLst>
      <p:ext uri="{BB962C8B-B14F-4D97-AF65-F5344CB8AC3E}">
        <p14:creationId xmlns:p14="http://schemas.microsoft.com/office/powerpoint/2010/main" val="4704768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17</a:t>
            </a:fld>
            <a:endParaRPr lang="en-AU"/>
          </a:p>
        </p:txBody>
      </p:sp>
    </p:spTree>
    <p:extLst>
      <p:ext uri="{BB962C8B-B14F-4D97-AF65-F5344CB8AC3E}">
        <p14:creationId xmlns:p14="http://schemas.microsoft.com/office/powerpoint/2010/main" val="791053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Notes for teachers:</a:t>
            </a:r>
            <a:endParaRPr lang="en-AU" dirty="0"/>
          </a:p>
          <a:p>
            <a:pPr marL="171450" indent="-171450">
              <a:buFont typeface="Arial"/>
              <a:buChar char="•"/>
            </a:pPr>
            <a:r>
              <a:rPr lang="en-AU" dirty="0"/>
              <a:t>Learning intentions and success are best co-constructed with students. Adapt the learning intention as required and add matching success criteria.</a:t>
            </a:r>
          </a:p>
          <a:p>
            <a:pPr marL="171450" indent="-171450">
              <a:buFont typeface="Arial"/>
              <a:buChar char="•"/>
            </a:pPr>
            <a:r>
              <a:rPr lang="en-AU" dirty="0"/>
              <a:t>For more information See ⁠</a:t>
            </a:r>
            <a:r>
              <a:rPr lang="en-AU" dirty="0">
                <a:hlinkClick r:id="rId3" tooltip="https://www.aitsl.edu.au/docs/default-source/feedback/aitsl-learning-intentions-and-success-criteria-strategy.pdf?sfvrsn=382dec3c_2"/>
              </a:rPr>
              <a:t>AITSL</a:t>
            </a:r>
            <a:r>
              <a:rPr lang="en-AU" dirty="0"/>
              <a:t> or the NSW Department of Education explicit teaching strategies, ⁠</a:t>
            </a:r>
            <a:r>
              <a:rPr lang="en-AU" dirty="0">
                <a:hlinkClick r:id="rId4" tooltip="https://education.nsw.gov.au/teaching-and-learning/curriculum/explicit-teaching/explicit-teaching-strategies/sharing-learning-intentions"/>
              </a:rPr>
              <a:t>Sharing learning intentions</a:t>
            </a:r>
            <a:r>
              <a:rPr lang="en-AU" dirty="0"/>
              <a:t> and ⁠</a:t>
            </a:r>
            <a:r>
              <a:rPr lang="en-AU" dirty="0">
                <a:hlinkClick r:id="rId5" tooltip="https://education.nsw.gov.au/teaching-and-learning/curriculum/explicit-teaching/explicit-teaching-strategies/sharing-success-criteria"/>
              </a:rPr>
              <a:t>Sharing success criteria</a:t>
            </a:r>
            <a:endParaRPr lang="en-AU" dirty="0"/>
          </a:p>
          <a:p>
            <a:pPr marL="171450" indent="-171450">
              <a:buFont typeface="Arial"/>
              <a:buChar char="•"/>
            </a:pPr>
            <a:r>
              <a:rPr lang="en-AU" dirty="0"/>
              <a:t>LISC is not necessarily presented at the beginning of the lesson. Teacher needs to consider most effectual time to introduce </a:t>
            </a:r>
          </a:p>
          <a:p>
            <a:pPr marL="171450" indent="-171450">
              <a:buFont typeface="Arial"/>
              <a:buChar char="•"/>
            </a:pPr>
            <a:r>
              <a:rPr lang="en-AU" dirty="0"/>
              <a:t>LISC should be revisited during the lesson to support students' evaluation of their learning</a:t>
            </a:r>
          </a:p>
          <a:p>
            <a:endParaRPr lang="en-AU" b="1"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19</a:t>
            </a:fld>
            <a:endParaRPr lang="en-AU"/>
          </a:p>
        </p:txBody>
      </p:sp>
    </p:spTree>
    <p:extLst>
      <p:ext uri="{BB962C8B-B14F-4D97-AF65-F5344CB8AC3E}">
        <p14:creationId xmlns:p14="http://schemas.microsoft.com/office/powerpoint/2010/main" val="29223422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Arial" panose="020B0604020202020204" pitchFamily="34" charset="0"/>
            </a:endParaRPr>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0" i="0" dirty="0">
              <a:solidFill>
                <a:schemeClr val="bg1"/>
              </a:solidFill>
              <a:latin typeface="Arial" panose="020B0604020202020204" pitchFamily="34"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2240968"/>
            <a:ext cx="6255979" cy="2033997"/>
          </a:xfrm>
          <a:ln>
            <a:noFill/>
          </a:ln>
        </p:spPr>
        <p:txBody>
          <a:bodyPr anchor="b">
            <a:noAutofit/>
          </a:bodyPr>
          <a:lstStyle>
            <a:lvl1pPr algn="l">
              <a:lnSpc>
                <a:spcPct val="100000"/>
              </a:lnSpc>
              <a:defRPr sz="4800">
                <a:solidFill>
                  <a:schemeClr val="bg1"/>
                </a:solidFill>
                <a:latin typeface="Arial" panose="020B0604020202020204" pitchFamily="34" charset="0"/>
                <a:cs typeface="Arial" panose="020B0604020202020204" pitchFamily="34" charset="0"/>
              </a:defRPr>
            </a:lvl1pPr>
          </a:lstStyle>
          <a:p>
            <a:r>
              <a:rPr lang="en-US"/>
              <a:t>Learning sequence/lesson/ activity 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4385568"/>
            <a:ext cx="6255977" cy="426611"/>
          </a:xfrm>
        </p:spPr>
        <p:txBody>
          <a:bodyPr anchor="t">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Stage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Arial" panose="020B0604020202020204" pitchFamily="34" charset="0"/>
                <a:cs typeface="Arial" panose="020B0604020202020204" pitchFamily="34" charset="0"/>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Module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Arial" panose="020B0604020202020204" pitchFamily="34" charset="0"/>
                <a:cs typeface="Arial" panose="020B0604020202020204" pitchFamily="34" charset="0"/>
              </a:defRPr>
            </a:lvl1pPr>
          </a:lstStyle>
          <a:p>
            <a:pPr lvl="0"/>
            <a:r>
              <a:rPr lang="en-US"/>
              <a:t>Presenter name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Arial" panose="020B0604020202020204" pitchFamily="34" charset="0"/>
                <a:cs typeface="Arial" panose="020B0604020202020204" pitchFamily="34" charset="0"/>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spTree>
    <p:extLst>
      <p:ext uri="{BB962C8B-B14F-4D97-AF65-F5344CB8AC3E}">
        <p14:creationId xmlns:p14="http://schemas.microsoft.com/office/powerpoint/2010/main" val="157840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b="0" i="0" smtClean="0">
                <a:latin typeface="Arial" panose="020B0604020202020204" pitchFamily="34" charset="0"/>
              </a:rPr>
              <a:pPr/>
              <a:t>‹#›</a:t>
            </a:fld>
            <a:endParaRPr lang="en-AU" b="0" i="0" dirty="0">
              <a:latin typeface="Arial" panose="020B0604020202020204" pitchFamily="34" charset="0"/>
            </a:endParaRPr>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0" i="0" dirty="0">
              <a:latin typeface="Arial" panose="020B0604020202020204" pitchFamily="34" charset="0"/>
            </a:endParaRPr>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076037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Arial" panose="020B0604020202020204" pitchFamily="34" charset="0"/>
                <a:cs typeface="Arial" panose="020B0604020202020204" pitchFamily="34" charset="0"/>
              </a:defRPr>
            </a:lvl1pPr>
          </a:lstStyle>
          <a:p>
            <a:pPr>
              <a:lnSpc>
                <a:spcPct val="100000"/>
              </a:lnSpc>
            </a:pPr>
            <a:r>
              <a:rPr lang="en-AU"/>
              <a:t>Lesson title</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Arial" panose="020B0604020202020204" pitchFamily="34" charset="0"/>
            </a:endParaRPr>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286467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ue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0" i="0" dirty="0">
              <a:latin typeface="Arial" panose="020B0604020202020204" pitchFamily="34" charset="0"/>
            </a:endParaRPr>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US"/>
              <a:t>Click icon to add picture</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0" name="Title 4">
            <a:extLst>
              <a:ext uri="{FF2B5EF4-FFF2-40B4-BE49-F238E27FC236}">
                <a16:creationId xmlns:a16="http://schemas.microsoft.com/office/drawing/2014/main" id="{4B69FB63-5913-44B0-9BCA-4B6E66CE48BF}"/>
              </a:ext>
            </a:extLst>
          </p:cNvPr>
          <p:cNvSpPr>
            <a:spLocks noGrp="1"/>
          </p:cNvSpPr>
          <p:nvPr>
            <p:ph type="title"/>
          </p:nvPr>
        </p:nvSpPr>
        <p:spPr>
          <a:xfrm>
            <a:off x="359998" y="360000"/>
            <a:ext cx="10260002" cy="522000"/>
          </a:xfrm>
        </p:spPr>
        <p:txBody>
          <a:bodyPr/>
          <a:lstStyle>
            <a:lvl1pPr>
              <a:defRPr>
                <a:solidFill>
                  <a:schemeClr val="accent1"/>
                </a:solidFill>
              </a:defRPr>
            </a:lvl1pPr>
          </a:lstStyle>
          <a:p>
            <a:r>
              <a:rPr lang="en-US"/>
              <a:t>Click to edit Master title style</a:t>
            </a:r>
            <a:endParaRPr lang="en-AU"/>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297222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947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3" name="Content Placeholder 2">
            <a:extLst>
              <a:ext uri="{FF2B5EF4-FFF2-40B4-BE49-F238E27FC236}">
                <a16:creationId xmlns:a16="http://schemas.microsoft.com/office/drawing/2014/main" id="{EAC13D79-FA01-577F-AC79-E39D6DCCC806}"/>
              </a:ext>
            </a:extLst>
          </p:cNvPr>
          <p:cNvSpPr>
            <a:spLocks noGrp="1"/>
          </p:cNvSpPr>
          <p:nvPr>
            <p:ph sz="quarter" idx="19" hasCustomPrompt="1"/>
          </p:nvPr>
        </p:nvSpPr>
        <p:spPr>
          <a:xfrm>
            <a:off x="360363" y="1562471"/>
            <a:ext cx="5735637" cy="4814518"/>
          </a:xfrm>
        </p:spPr>
        <p:txBody>
          <a:body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F0C3D212-D9E6-5651-0336-B3898E36FBA5}"/>
              </a:ext>
            </a:extLst>
          </p:cNvPr>
          <p:cNvSpPr>
            <a:spLocks noGrp="1"/>
          </p:cNvSpPr>
          <p:nvPr>
            <p:ph type="pic" sz="quarter" idx="20"/>
          </p:nvPr>
        </p:nvSpPr>
        <p:spPr>
          <a:xfrm>
            <a:off x="6324599" y="1562470"/>
            <a:ext cx="5507038" cy="4814518"/>
          </a:xfrm>
        </p:spPr>
        <p:txBody>
          <a:bodyPr/>
          <a:lstStyle/>
          <a:p>
            <a:r>
              <a:rPr lang="en-US"/>
              <a:t>Click icon to add picture</a:t>
            </a:r>
            <a:endParaRPr lang="en-AU"/>
          </a:p>
        </p:txBody>
      </p:sp>
    </p:spTree>
    <p:extLst>
      <p:ext uri="{BB962C8B-B14F-4D97-AF65-F5344CB8AC3E}">
        <p14:creationId xmlns:p14="http://schemas.microsoft.com/office/powerpoint/2010/main" val="4283855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eature image and text">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hasCustomPrompt="1"/>
          </p:nvPr>
        </p:nvSpPr>
        <p:spPr>
          <a:xfrm>
            <a:off x="5400000" y="360000"/>
            <a:ext cx="6407150" cy="554400"/>
          </a:xfrm>
        </p:spPr>
        <p:txBody>
          <a:bodyPr/>
          <a:lstStyle>
            <a:lvl1pPr>
              <a:defRPr>
                <a:solidFill>
                  <a:schemeClr val="accent1"/>
                </a:solidFill>
              </a:defRPr>
            </a:lvl1pPr>
          </a:lstStyle>
          <a:p>
            <a:r>
              <a:rPr lang="en-US"/>
              <a:t>Title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6407150" cy="294189"/>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72199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4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78147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58680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0" i="0" dirty="0">
              <a:latin typeface="Arial" panose="020B0604020202020204" pitchFamily="34" charset="0"/>
            </a:endParaRP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Arial" panose="020B0604020202020204" pitchFamily="34" charset="0"/>
                <a:cs typeface="Arial" panose="020B0604020202020204" pitchFamily="34" charset="0"/>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593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b="0" i="0">
                <a:solidFill>
                  <a:schemeClr val="tx1"/>
                </a:solidFill>
                <a:latin typeface="Arial" panose="020B0604020202020204" pitchFamily="34" charset="0"/>
              </a:defRPr>
            </a:lvl1p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728" r:id="rId1"/>
    <p:sldLayoutId id="2147483731" r:id="rId2"/>
    <p:sldLayoutId id="2147483747" r:id="rId3"/>
    <p:sldLayoutId id="2147483724" r:id="rId4"/>
    <p:sldLayoutId id="2147483762" r:id="rId5"/>
    <p:sldLayoutId id="2147483723" r:id="rId6"/>
    <p:sldLayoutId id="2147483746" r:id="rId7"/>
    <p:sldLayoutId id="2147483725" r:id="rId8"/>
    <p:sldLayoutId id="2147483743" r:id="rId9"/>
    <p:sldLayoutId id="2147483744"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www.dpi.nsw.gov.au/about-us/publications/pdi/2022/regional-output" TargetMode="External"/><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s://techcommunity.microsoft.com/t5/business-applications-for/introducing-the-microsoft-copilot-copyright-commitment/td-p/3922303" TargetMode="External"/><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youtu.be/GddBstDVXJE" TargetMode="Externa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youtu.be/eiaog6ctM1Q" TargetMode="External"/><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openxmlformats.org/officeDocument/2006/relationships/slide" Target="slide34.xml"/><Relationship Id="rId13" Type="http://schemas.openxmlformats.org/officeDocument/2006/relationships/slide" Target="slide63.xml"/><Relationship Id="rId3" Type="http://schemas.openxmlformats.org/officeDocument/2006/relationships/slide" Target="slide2.xml"/><Relationship Id="rId7" Type="http://schemas.openxmlformats.org/officeDocument/2006/relationships/slide" Target="slide27.xml"/><Relationship Id="rId12" Type="http://schemas.openxmlformats.org/officeDocument/2006/relationships/slide" Target="slide60.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slide" Target="slide18.xml"/><Relationship Id="rId11" Type="http://schemas.openxmlformats.org/officeDocument/2006/relationships/slide" Target="slide56.xml"/><Relationship Id="rId5" Type="http://schemas.openxmlformats.org/officeDocument/2006/relationships/slide" Target="slide12.xml"/><Relationship Id="rId10" Type="http://schemas.openxmlformats.org/officeDocument/2006/relationships/slide" Target="slide49.xml"/><Relationship Id="rId4" Type="http://schemas.openxmlformats.org/officeDocument/2006/relationships/slide" Target="slide4.xml"/><Relationship Id="rId9" Type="http://schemas.openxmlformats.org/officeDocument/2006/relationships/slide" Target="slide4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image" Target="../media/image25.png"/><Relationship Id="rId1" Type="http://schemas.openxmlformats.org/officeDocument/2006/relationships/slideLayout" Target="../slideLayouts/slideLayout5.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jpe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youtu.be/oGgCaFTcbHk" TargetMode="External"/><Relationship Id="rId1" Type="http://schemas.openxmlformats.org/officeDocument/2006/relationships/slideLayout" Target="../slideLayouts/slideLayout4.xml"/><Relationship Id="rId5" Type="http://schemas.microsoft.com/office/2007/relationships/hdphoto" Target="../media/hdphoto3.wdp"/><Relationship Id="rId4" Type="http://schemas.openxmlformats.org/officeDocument/2006/relationships/image" Target="../media/image22.png"/></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youtu.be/qfz3quQD8gg?si=DaWcMI7BwfqaacDY" TargetMode="External"/><Relationship Id="rId1" Type="http://schemas.openxmlformats.org/officeDocument/2006/relationships/slideLayout" Target="../slideLayouts/slideLayout4.xml"/><Relationship Id="rId5" Type="http://schemas.microsoft.com/office/2007/relationships/hdphoto" Target="../media/hdphoto4.wdp"/><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youtu.be/ndSLU6Kq2NY?si=vj_1sGOifSaPhf4Y" TargetMode="External"/><Relationship Id="rId1" Type="http://schemas.openxmlformats.org/officeDocument/2006/relationships/slideLayout" Target="../slideLayouts/slideLayout4.xml"/><Relationship Id="rId5" Type="http://schemas.microsoft.com/office/2007/relationships/hdphoto" Target="../media/hdphoto5.wdp"/><Relationship Id="rId4" Type="http://schemas.openxmlformats.org/officeDocument/2006/relationships/image" Target="../media/image22.png"/></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youtube.com/shorts/cdgO-ojbGtM?feature=share" TargetMode="External"/><Relationship Id="rId1" Type="http://schemas.openxmlformats.org/officeDocument/2006/relationships/slideLayout" Target="../slideLayouts/slideLayout4.xml"/><Relationship Id="rId5" Type="http://schemas.microsoft.com/office/2007/relationships/hdphoto" Target="../media/hdphoto6.wdp"/><Relationship Id="rId4" Type="http://schemas.openxmlformats.org/officeDocument/2006/relationships/image" Target="../media/image22.png"/></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youtu.be/MjeiWeu9y-Q?si=kUWd1Jqfal-IKv-y" TargetMode="External"/><Relationship Id="rId1" Type="http://schemas.openxmlformats.org/officeDocument/2006/relationships/slideLayout" Target="../slideLayouts/slideLayout4.xml"/><Relationship Id="rId5" Type="http://schemas.microsoft.com/office/2007/relationships/hdphoto" Target="../media/hdphoto5.wdp"/><Relationship Id="rId4" Type="http://schemas.openxmlformats.org/officeDocument/2006/relationships/image" Target="../media/image22.png"/></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youtu.be/_PoTXPwSc4g" TargetMode="External"/><Relationship Id="rId1" Type="http://schemas.openxmlformats.org/officeDocument/2006/relationships/slideLayout" Target="../slideLayouts/slideLayout4.xml"/><Relationship Id="rId5" Type="http://schemas.microsoft.com/office/2007/relationships/hdphoto" Target="../media/hdphoto4.wdp"/><Relationship Id="rId4" Type="http://schemas.openxmlformats.org/officeDocument/2006/relationships/image" Target="../media/image2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youtu.be/LNg3IOqlCXw" TargetMode="External"/><Relationship Id="rId1" Type="http://schemas.openxmlformats.org/officeDocument/2006/relationships/slideLayout" Target="../slideLayouts/slideLayout4.xml"/><Relationship Id="rId5" Type="http://schemas.microsoft.com/office/2007/relationships/hdphoto" Target="../media/hdphoto5.wdp"/><Relationship Id="rId4" Type="http://schemas.openxmlformats.org/officeDocument/2006/relationships/image" Target="../media/image2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youtu.be/IqjquW7Yo_M" TargetMode="External"/><Relationship Id="rId1" Type="http://schemas.openxmlformats.org/officeDocument/2006/relationships/slideLayout" Target="../slideLayouts/slideLayout4.xml"/><Relationship Id="rId5" Type="http://schemas.microsoft.com/office/2007/relationships/hdphoto" Target="../media/hdphoto7.wdp"/><Relationship Id="rId4" Type="http://schemas.openxmlformats.org/officeDocument/2006/relationships/image" Target="../media/image22.png"/></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www.youtube.com/watch?v=UpTlIqjNOwQ" TargetMode="External"/><Relationship Id="rId1" Type="http://schemas.openxmlformats.org/officeDocument/2006/relationships/slideLayout" Target="../slideLayouts/slideLayout4.xml"/><Relationship Id="rId5" Type="http://schemas.microsoft.com/office/2007/relationships/hdphoto" Target="../media/hdphoto5.wdp"/><Relationship Id="rId4" Type="http://schemas.openxmlformats.org/officeDocument/2006/relationships/image" Target="../media/image2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8" Type="http://schemas.openxmlformats.org/officeDocument/2006/relationships/hyperlink" Target="https://www.youtube.com/watch?v=UpTlIqjNOwQ" TargetMode="External"/><Relationship Id="rId3" Type="http://schemas.openxmlformats.org/officeDocument/2006/relationships/hyperlink" Target="https://educationstandards.nsw.edu.au/wps/portal/nesa/home" TargetMode="External"/><Relationship Id="rId7" Type="http://schemas.openxmlformats.org/officeDocument/2006/relationships/hyperlink" Target="https://www.youtube.com/watch?v=LNg3IOqlCXw" TargetMode="External"/><Relationship Id="rId2" Type="http://schemas.openxmlformats.org/officeDocument/2006/relationships/hyperlink" Target="https://educationstandards.nsw.edu.au/wps/portal/nesa/mini-footer/copyright" TargetMode="External"/><Relationship Id="rId1" Type="http://schemas.openxmlformats.org/officeDocument/2006/relationships/slideLayout" Target="../slideLayouts/slideLayout9.xml"/><Relationship Id="rId6" Type="http://schemas.openxmlformats.org/officeDocument/2006/relationships/hyperlink" Target="https://www.youtube.com/watch?v=IqjquW7Yo_M" TargetMode="External"/><Relationship Id="rId5" Type="http://schemas.openxmlformats.org/officeDocument/2006/relationships/hyperlink" Target="https://curriculum.nsw.edu.au/learning-areas/tas/technology-7-8-2023/overview" TargetMode="External"/><Relationship Id="rId10" Type="http://schemas.openxmlformats.org/officeDocument/2006/relationships/hyperlink" Target="https://youtu.be/MjeiWeu9y-Q?si=kUWd1Jqfal-IKv-y" TargetMode="External"/><Relationship Id="rId4" Type="http://schemas.openxmlformats.org/officeDocument/2006/relationships/hyperlink" Target="https://curriculum.nsw.edu.au/" TargetMode="External"/><Relationship Id="rId9" Type="http://schemas.openxmlformats.org/officeDocument/2006/relationships/hyperlink" Target="https://www.youtube.com/watch?v=GddBstDVXJE"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8" Type="http://schemas.openxmlformats.org/officeDocument/2006/relationships/hyperlink" Target="https://www.youtube.com/watch?v=eiaog6ctM1Q" TargetMode="External"/><Relationship Id="rId3" Type="http://schemas.openxmlformats.org/officeDocument/2006/relationships/hyperlink" Target="https://educationstandards.nsw.edu.au/wps/portal/nesa/home" TargetMode="External"/><Relationship Id="rId7" Type="http://schemas.openxmlformats.org/officeDocument/2006/relationships/hyperlink" Target="https://www.youtube.com/watch?v=_PoTXPwSc4g" TargetMode="External"/><Relationship Id="rId2" Type="http://schemas.openxmlformats.org/officeDocument/2006/relationships/hyperlink" Target="https://educationstandards.nsw.edu.au/wps/portal/nesa/mini-footer/copyright" TargetMode="External"/><Relationship Id="rId1" Type="http://schemas.openxmlformats.org/officeDocument/2006/relationships/slideLayout" Target="../slideLayouts/slideLayout9.xml"/><Relationship Id="rId6" Type="http://schemas.openxmlformats.org/officeDocument/2006/relationships/hyperlink" Target="https://youtu.be/oGgCaFTcbHk" TargetMode="External"/><Relationship Id="rId5" Type="http://schemas.openxmlformats.org/officeDocument/2006/relationships/hyperlink" Target="https://youtu.be/ndSLU6Kq2NY?si=vj_1sGOifSaPhf4Y" TargetMode="External"/><Relationship Id="rId4" Type="http://schemas.openxmlformats.org/officeDocument/2006/relationships/hyperlink" Target="https://curriculum.nsw.edu.au/" TargetMode="External"/><Relationship Id="rId9" Type="http://schemas.openxmlformats.org/officeDocument/2006/relationships/hyperlink" Target="https://youtu.be/qfz3quQD8gg?si=DaWcMI7BwfqaacDY" TargetMode="External"/></Relationships>
</file>

<file path=ppt/slides/_rels/slide71.xml.rels><?xml version="1.0" encoding="UTF-8" standalone="yes"?>
<Relationships xmlns="http://schemas.openxmlformats.org/package/2006/relationships"><Relationship Id="rId2" Type="http://schemas.openxmlformats.org/officeDocument/2006/relationships/hyperlink" Target="https://creativecommons.org/licenses/by/4.0/" TargetMode="Externa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998069-8808-F7B7-147A-0D45AF051C4E}"/>
              </a:ext>
            </a:extLst>
          </p:cNvPr>
          <p:cNvSpPr>
            <a:spLocks noGrp="1"/>
          </p:cNvSpPr>
          <p:nvPr>
            <p:ph type="title"/>
          </p:nvPr>
        </p:nvSpPr>
        <p:spPr/>
        <p:txBody>
          <a:bodyPr/>
          <a:lstStyle/>
          <a:p>
            <a:r>
              <a:rPr lang="en-AU" dirty="0"/>
              <a:t>Instructions for use</a:t>
            </a:r>
          </a:p>
        </p:txBody>
      </p:sp>
      <p:sp>
        <p:nvSpPr>
          <p:cNvPr id="7" name="Picture Placeholder 6">
            <a:extLst>
              <a:ext uri="{FF2B5EF4-FFF2-40B4-BE49-F238E27FC236}">
                <a16:creationId xmlns:a16="http://schemas.microsoft.com/office/drawing/2014/main" id="{41E659CE-3503-CAAB-868D-643BC7328B29}"/>
              </a:ext>
            </a:extLst>
          </p:cNvPr>
          <p:cNvSpPr>
            <a:spLocks noGrp="1"/>
          </p:cNvSpPr>
          <p:nvPr>
            <p:ph type="pic" sz="quarter" idx="13"/>
          </p:nvPr>
        </p:nvSpPr>
        <p:spPr>
          <a:xfrm>
            <a:off x="354000" y="1931625"/>
            <a:ext cx="11483999" cy="4498641"/>
          </a:xfrm>
        </p:spPr>
        <p:txBody>
          <a:bodyPr/>
          <a:lstStyle/>
          <a:p>
            <a:pPr marL="342900" indent="-342900">
              <a:lnSpc>
                <a:spcPct val="150000"/>
              </a:lnSpc>
              <a:buFont typeface="Arial"/>
              <a:buChar char="•"/>
            </a:pPr>
            <a:r>
              <a:rPr lang="en-AU" sz="1800" dirty="0"/>
              <a:t>This resource is not a teaching and learning program. It should be used in conjunction with the program and teacher resource Grow up!  – vertical garden adventure.</a:t>
            </a:r>
          </a:p>
          <a:p>
            <a:pPr marL="342900" indent="-342900">
              <a:lnSpc>
                <a:spcPct val="150000"/>
              </a:lnSpc>
              <a:buFont typeface="Arial"/>
              <a:buChar char="•"/>
            </a:pPr>
            <a:r>
              <a:rPr lang="en-AU" sz="1800" dirty="0">
                <a:solidFill>
                  <a:srgbClr val="22272B"/>
                </a:solidFill>
              </a:rPr>
              <a:t>Classroom teachers are encouraged to </a:t>
            </a:r>
            <a:r>
              <a:rPr lang="en-AU" sz="1800" b="1" dirty="0">
                <a:solidFill>
                  <a:srgbClr val="22272B"/>
                </a:solidFill>
              </a:rPr>
              <a:t>add and adapt</a:t>
            </a:r>
            <a:r>
              <a:rPr lang="en-AU" sz="1800" dirty="0">
                <a:solidFill>
                  <a:srgbClr val="22272B"/>
                </a:solidFill>
              </a:rPr>
              <a:t> slides as required to meet the needs of their students.</a:t>
            </a:r>
          </a:p>
          <a:p>
            <a:pPr marL="342900" indent="-342900">
              <a:lnSpc>
                <a:spcPct val="150000"/>
              </a:lnSpc>
              <a:buFont typeface="Arial"/>
              <a:buChar char="•"/>
            </a:pPr>
            <a:r>
              <a:rPr lang="en-AU" sz="1800" dirty="0">
                <a:solidFill>
                  <a:srgbClr val="22272B"/>
                </a:solidFill>
              </a:rPr>
              <a:t>Save a copy of the file to make changes to the slide deck. Go to </a:t>
            </a:r>
            <a:r>
              <a:rPr lang="en-AU" sz="1800" b="1" dirty="0">
                <a:solidFill>
                  <a:srgbClr val="22272B"/>
                </a:solidFill>
              </a:rPr>
              <a:t>File</a:t>
            </a:r>
            <a:r>
              <a:rPr lang="en-AU" sz="1800" dirty="0">
                <a:solidFill>
                  <a:srgbClr val="22272B"/>
                </a:solidFill>
              </a:rPr>
              <a:t> &gt; </a:t>
            </a:r>
            <a:r>
              <a:rPr lang="en-AU" sz="1800" b="1" dirty="0">
                <a:solidFill>
                  <a:srgbClr val="22272B"/>
                </a:solidFill>
              </a:rPr>
              <a:t>Download a Copy </a:t>
            </a:r>
            <a:r>
              <a:rPr lang="en-AU" sz="1800" dirty="0">
                <a:solidFill>
                  <a:srgbClr val="22272B"/>
                </a:solidFill>
              </a:rPr>
              <a:t>(this downloads a copy to the computer to edit in the PowerPoint app).</a:t>
            </a:r>
          </a:p>
          <a:p>
            <a:pPr marL="342900" indent="-342900">
              <a:lnSpc>
                <a:spcPct val="150000"/>
              </a:lnSpc>
              <a:buFont typeface="Arial"/>
              <a:buChar char="•"/>
            </a:pPr>
            <a:r>
              <a:rPr lang="en-AU" sz="1800" dirty="0">
                <a:solidFill>
                  <a:srgbClr val="22272B"/>
                </a:solidFill>
              </a:rPr>
              <a:t>To convert the PowerPoint to Google Slides:</a:t>
            </a:r>
          </a:p>
          <a:p>
            <a:pPr marL="913765" lvl="1" indent="-457200">
              <a:lnSpc>
                <a:spcPct val="150000"/>
              </a:lnSpc>
              <a:buFont typeface="+mj-lt"/>
              <a:buAutoNum type="arabicPeriod"/>
            </a:pPr>
            <a:r>
              <a:rPr lang="en-AU" dirty="0">
                <a:solidFill>
                  <a:srgbClr val="22272B"/>
                </a:solidFill>
              </a:rPr>
              <a:t>Upload the file into Google Drive and open it.</a:t>
            </a:r>
          </a:p>
          <a:p>
            <a:pPr marL="913765" lvl="1" indent="-457200">
              <a:lnSpc>
                <a:spcPct val="150000"/>
              </a:lnSpc>
              <a:buFont typeface="+mj-lt"/>
              <a:buAutoNum type="arabicPeriod"/>
            </a:pPr>
            <a:r>
              <a:rPr lang="en-AU" dirty="0">
                <a:solidFill>
                  <a:srgbClr val="22272B"/>
                </a:solidFill>
              </a:rPr>
              <a:t>Go to </a:t>
            </a:r>
            <a:r>
              <a:rPr lang="en-AU" b="1" dirty="0">
                <a:solidFill>
                  <a:srgbClr val="22272B"/>
                </a:solidFill>
              </a:rPr>
              <a:t>File</a:t>
            </a:r>
            <a:r>
              <a:rPr lang="en-AU" dirty="0">
                <a:solidFill>
                  <a:srgbClr val="22272B"/>
                </a:solidFill>
              </a:rPr>
              <a:t> &gt; </a:t>
            </a:r>
            <a:r>
              <a:rPr lang="en-AU" b="1" dirty="0">
                <a:solidFill>
                  <a:srgbClr val="22272B"/>
                </a:solidFill>
              </a:rPr>
              <a:t>Save as Google Slides</a:t>
            </a:r>
            <a:r>
              <a:rPr lang="en-AU" dirty="0">
                <a:solidFill>
                  <a:srgbClr val="22272B"/>
                </a:solidFill>
              </a:rPr>
              <a:t>.</a:t>
            </a:r>
          </a:p>
          <a:p>
            <a:pPr marL="456565" lvl="1">
              <a:lnSpc>
                <a:spcPct val="150000"/>
              </a:lnSpc>
            </a:pPr>
            <a:r>
              <a:rPr lang="en-AU" sz="1600" dirty="0">
                <a:solidFill>
                  <a:srgbClr val="22272B"/>
                </a:solidFill>
              </a:rPr>
              <a:t>(Note: conversion may cause formatting changes in the slides.)</a:t>
            </a:r>
          </a:p>
          <a:p>
            <a:endParaRPr lang="en-AU" sz="1800" dirty="0"/>
          </a:p>
        </p:txBody>
      </p:sp>
      <p:sp>
        <p:nvSpPr>
          <p:cNvPr id="2" name="Slide Number Placeholder 1">
            <a:extLst>
              <a:ext uri="{FF2B5EF4-FFF2-40B4-BE49-F238E27FC236}">
                <a16:creationId xmlns:a16="http://schemas.microsoft.com/office/drawing/2014/main" id="{CD087911-6789-4356-F538-4C4ABF1219E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a:t>
            </a:fld>
            <a:endParaRPr lang="en-AU" dirty="0"/>
          </a:p>
        </p:txBody>
      </p:sp>
    </p:spTree>
    <p:extLst>
      <p:ext uri="{BB962C8B-B14F-4D97-AF65-F5344CB8AC3E}">
        <p14:creationId xmlns:p14="http://schemas.microsoft.com/office/powerpoint/2010/main" val="397706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EF16494D-7C9B-805A-614B-CD6BB941ABBF}"/>
              </a:ext>
              <a:ext uri="{C183D7F6-B498-43B3-948B-1728B52AA6E4}">
                <adec:decorative xmlns:adec="http://schemas.microsoft.com/office/drawing/2017/decorative" val="1"/>
              </a:ext>
            </a:extLst>
          </p:cNvPr>
          <p:cNvSpPr/>
          <p:nvPr/>
        </p:nvSpPr>
        <p:spPr>
          <a:xfrm>
            <a:off x="804077" y="1186664"/>
            <a:ext cx="10908345" cy="1595675"/>
          </a:xfrm>
          <a:prstGeom prst="roundRect">
            <a:avLst/>
          </a:prstGeom>
          <a:solidFill>
            <a:schemeClr val="accent4"/>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a:endParaRPr lang="en-AU" sz="3200" b="1" dirty="0">
              <a:solidFill>
                <a:schemeClr val="tx1"/>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5F481AA6-9FE2-4645-406C-FBD4BD99BA1D}"/>
              </a:ext>
              <a:ext uri="{C183D7F6-B498-43B3-948B-1728B52AA6E4}">
                <adec:decorative xmlns:adec="http://schemas.microsoft.com/office/drawing/2017/decorative" val="1"/>
              </a:ext>
            </a:extLst>
          </p:cNvPr>
          <p:cNvSpPr/>
          <p:nvPr/>
        </p:nvSpPr>
        <p:spPr>
          <a:xfrm>
            <a:off x="788475" y="4920921"/>
            <a:ext cx="10908345" cy="1622242"/>
          </a:xfrm>
          <a:prstGeom prst="roundRect">
            <a:avLst/>
          </a:prstGeom>
          <a:solidFill>
            <a:schemeClr val="accent5">
              <a:lumMod val="20000"/>
              <a:lumOff val="80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a:endParaRPr lang="en-AU" sz="3200" b="1">
              <a:solidFill>
                <a:schemeClr val="tx1"/>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54C1E855-FE35-4023-154D-792099412C25}"/>
              </a:ext>
              <a:ext uri="{C183D7F6-B498-43B3-948B-1728B52AA6E4}">
                <adec:decorative xmlns:adec="http://schemas.microsoft.com/office/drawing/2017/decorative" val="1"/>
              </a:ext>
            </a:extLst>
          </p:cNvPr>
          <p:cNvSpPr/>
          <p:nvPr/>
        </p:nvSpPr>
        <p:spPr>
          <a:xfrm>
            <a:off x="788475" y="2994312"/>
            <a:ext cx="10908345" cy="1734572"/>
          </a:xfrm>
          <a:prstGeom prst="roundRect">
            <a:avLst/>
          </a:prstGeom>
          <a:solidFill>
            <a:schemeClr val="tx2">
              <a:lumMod val="20000"/>
              <a:lumOff val="80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a:endParaRPr lang="en-AU" sz="3200" b="1">
              <a:solidFill>
                <a:schemeClr val="tx1"/>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6BFB4A71-FB7A-EF84-8877-38FAB4E1BEF5}"/>
              </a:ext>
            </a:extLst>
          </p:cNvPr>
          <p:cNvSpPr>
            <a:spLocks noGrp="1"/>
          </p:cNvSpPr>
          <p:nvPr>
            <p:ph type="title"/>
          </p:nvPr>
        </p:nvSpPr>
        <p:spPr/>
        <p:txBody>
          <a:bodyPr/>
          <a:lstStyle/>
          <a:p>
            <a:r>
              <a:rPr lang="en-AU" dirty="0"/>
              <a:t>Recap opportunity</a:t>
            </a:r>
          </a:p>
        </p:txBody>
      </p:sp>
      <p:sp>
        <p:nvSpPr>
          <p:cNvPr id="6" name="Oval 5">
            <a:extLst>
              <a:ext uri="{FF2B5EF4-FFF2-40B4-BE49-F238E27FC236}">
                <a16:creationId xmlns:a16="http://schemas.microsoft.com/office/drawing/2014/main" id="{5FD5EFF0-764F-863F-0FBD-67B120FD2D34}"/>
              </a:ext>
              <a:ext uri="{C183D7F6-B498-43B3-948B-1728B52AA6E4}">
                <adec:decorative xmlns:adec="http://schemas.microsoft.com/office/drawing/2017/decorative" val="1"/>
              </a:ext>
            </a:extLst>
          </p:cNvPr>
          <p:cNvSpPr/>
          <p:nvPr/>
        </p:nvSpPr>
        <p:spPr>
          <a:xfrm>
            <a:off x="224568" y="1290160"/>
            <a:ext cx="1362119" cy="136211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6600" b="1" dirty="0">
                <a:latin typeface="Arial" panose="020B0604020202020204" pitchFamily="34" charset="0"/>
                <a:cs typeface="Arial" panose="020B0604020202020204" pitchFamily="34" charset="0"/>
              </a:rPr>
              <a:t>?</a:t>
            </a:r>
          </a:p>
        </p:txBody>
      </p:sp>
      <p:sp>
        <p:nvSpPr>
          <p:cNvPr id="25" name="Google Shape;91;p15">
            <a:extLst>
              <a:ext uri="{FF2B5EF4-FFF2-40B4-BE49-F238E27FC236}">
                <a16:creationId xmlns:a16="http://schemas.microsoft.com/office/drawing/2014/main" id="{6059574B-D602-B315-6BAB-E35B76ADBFF3}"/>
              </a:ext>
            </a:extLst>
          </p:cNvPr>
          <p:cNvSpPr txBox="1"/>
          <p:nvPr/>
        </p:nvSpPr>
        <p:spPr>
          <a:xfrm>
            <a:off x="1688956" y="1735341"/>
            <a:ext cx="4358276" cy="447849"/>
          </a:xfrm>
          <a:prstGeom prst="rect">
            <a:avLst/>
          </a:prstGeom>
          <a:noFill/>
          <a:ln>
            <a:noFill/>
          </a:ln>
        </p:spPr>
        <p:txBody>
          <a:bodyPr spcFirstLastPara="1" wrap="square" lIns="121900" tIns="121900" rIns="121900" bIns="121900" anchor="t" anchorCtr="0">
            <a:noAutofit/>
          </a:bodyPr>
          <a:lstStyle/>
          <a:p>
            <a:r>
              <a:rPr lang="en" sz="1800" dirty="0">
                <a:latin typeface="Arial" panose="020B0604020202020204" pitchFamily="34" charset="0"/>
                <a:ea typeface="Montserrat"/>
                <a:cs typeface="Arial" panose="020B0604020202020204" pitchFamily="34" charset="0"/>
                <a:sym typeface="Montserrat"/>
              </a:rPr>
              <a:t>What have we already learnt?</a:t>
            </a:r>
            <a:endParaRPr sz="1800" dirty="0">
              <a:latin typeface="Roboto"/>
              <a:ea typeface="Roboto"/>
              <a:cs typeface="Roboto"/>
              <a:sym typeface="Roboto"/>
            </a:endParaRPr>
          </a:p>
        </p:txBody>
      </p:sp>
      <p:sp>
        <p:nvSpPr>
          <p:cNvPr id="4" name="Oval 3">
            <a:extLst>
              <a:ext uri="{FF2B5EF4-FFF2-40B4-BE49-F238E27FC236}">
                <a16:creationId xmlns:a16="http://schemas.microsoft.com/office/drawing/2014/main" id="{F6713399-4E93-FA0D-F7D9-914B524BC640}"/>
              </a:ext>
              <a:ext uri="{C183D7F6-B498-43B3-948B-1728B52AA6E4}">
                <adec:decorative xmlns:adec="http://schemas.microsoft.com/office/drawing/2017/decorative" val="1"/>
              </a:ext>
            </a:extLst>
          </p:cNvPr>
          <p:cNvSpPr/>
          <p:nvPr/>
        </p:nvSpPr>
        <p:spPr>
          <a:xfrm>
            <a:off x="208967" y="3143842"/>
            <a:ext cx="1362119" cy="1362119"/>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6600" b="1" dirty="0">
                <a:latin typeface="Arial" panose="020B0604020202020204" pitchFamily="34" charset="0"/>
                <a:cs typeface="Arial" panose="020B0604020202020204" pitchFamily="34" charset="0"/>
              </a:rPr>
              <a:t>3</a:t>
            </a:r>
          </a:p>
        </p:txBody>
      </p:sp>
      <p:sp>
        <p:nvSpPr>
          <p:cNvPr id="21" name="Google Shape;91;p15">
            <a:extLst>
              <a:ext uri="{FF2B5EF4-FFF2-40B4-BE49-F238E27FC236}">
                <a16:creationId xmlns:a16="http://schemas.microsoft.com/office/drawing/2014/main" id="{2401BCF4-5099-C8CA-2E02-0D76934D9FA3}"/>
              </a:ext>
            </a:extLst>
          </p:cNvPr>
          <p:cNvSpPr txBox="1"/>
          <p:nvPr/>
        </p:nvSpPr>
        <p:spPr>
          <a:xfrm>
            <a:off x="1625875" y="3049957"/>
            <a:ext cx="6837642" cy="431395"/>
          </a:xfrm>
          <a:prstGeom prst="rect">
            <a:avLst/>
          </a:prstGeom>
          <a:noFill/>
          <a:ln>
            <a:noFill/>
          </a:ln>
        </p:spPr>
        <p:txBody>
          <a:bodyPr spcFirstLastPara="1" wrap="square" lIns="121900" tIns="121900" rIns="121900" bIns="121900" anchor="t" anchorCtr="0">
            <a:noAutofit/>
          </a:bodyPr>
          <a:lstStyle/>
          <a:p>
            <a:r>
              <a:rPr lang="en" sz="1600" dirty="0">
                <a:latin typeface="Arial" panose="020B0604020202020204" pitchFamily="34" charset="0"/>
                <a:ea typeface="Montserrat"/>
                <a:cs typeface="Arial" panose="020B0604020202020204" pitchFamily="34" charset="0"/>
                <a:sym typeface="Montserrat"/>
              </a:rPr>
              <a:t>Outline 3 ways agriculture or agricultural products impact your life.</a:t>
            </a:r>
            <a:endParaRPr sz="3200" dirty="0">
              <a:latin typeface="Roboto"/>
              <a:ea typeface="Roboto"/>
              <a:cs typeface="Roboto"/>
              <a:sym typeface="Roboto"/>
            </a:endParaRPr>
          </a:p>
        </p:txBody>
      </p:sp>
      <p:sp>
        <p:nvSpPr>
          <p:cNvPr id="18" name="Google Shape;92;p15">
            <a:extLst>
              <a:ext uri="{FF2B5EF4-FFF2-40B4-BE49-F238E27FC236}">
                <a16:creationId xmlns:a16="http://schemas.microsoft.com/office/drawing/2014/main" id="{6EFDC7AD-9B2C-F220-857F-5C8364B30A7C}"/>
              </a:ext>
            </a:extLst>
          </p:cNvPr>
          <p:cNvSpPr txBox="1"/>
          <p:nvPr/>
        </p:nvSpPr>
        <p:spPr>
          <a:xfrm>
            <a:off x="1766653" y="3506530"/>
            <a:ext cx="2724705" cy="993906"/>
          </a:xfrm>
          <a:prstGeom prst="rect">
            <a:avLst/>
          </a:prstGeom>
          <a:solidFill>
            <a:schemeClr val="bg1"/>
          </a:solidFill>
          <a:ln w="19050" cap="flat" cmpd="sng">
            <a:solidFill>
              <a:schemeClr val="tx2"/>
            </a:solidFill>
            <a:prstDash val="solid"/>
            <a:round/>
            <a:headEnd type="none" w="sm" len="sm"/>
            <a:tailEnd type="none" w="sm" len="sm"/>
          </a:ln>
        </p:spPr>
        <p:txBody>
          <a:bodyPr spcFirstLastPara="1" wrap="square" lIns="121900" tIns="121900" rIns="121900" bIns="121900" anchor="t" anchorCtr="0">
            <a:noAutofit/>
          </a:bodyPr>
          <a:lstStyle>
            <a:defPPr>
              <a:defRPr lang="en-US"/>
            </a:defPPr>
            <a:lvl1pPr>
              <a:defRPr sz="1600">
                <a:latin typeface="Arial" panose="020B0604020202020204" pitchFamily="34" charset="0"/>
                <a:ea typeface="Montserrat"/>
                <a:cs typeface="Arial" panose="020B0604020202020204" pitchFamily="34" charset="0"/>
              </a:defRPr>
            </a:lvl1pPr>
          </a:lstStyle>
          <a:p>
            <a:r>
              <a:rPr lang="en">
                <a:sym typeface="Montserrat"/>
              </a:rPr>
              <a:t>1. </a:t>
            </a:r>
            <a:endParaRPr>
              <a:sym typeface="Montserrat"/>
            </a:endParaRPr>
          </a:p>
        </p:txBody>
      </p:sp>
      <p:sp>
        <p:nvSpPr>
          <p:cNvPr id="19" name="Google Shape;93;p15">
            <a:extLst>
              <a:ext uri="{FF2B5EF4-FFF2-40B4-BE49-F238E27FC236}">
                <a16:creationId xmlns:a16="http://schemas.microsoft.com/office/drawing/2014/main" id="{FC74774B-0DA0-CB7E-DE68-E8F9B6F37CE7}"/>
              </a:ext>
            </a:extLst>
          </p:cNvPr>
          <p:cNvSpPr txBox="1"/>
          <p:nvPr/>
        </p:nvSpPr>
        <p:spPr>
          <a:xfrm>
            <a:off x="5029249" y="3506530"/>
            <a:ext cx="2724705" cy="993906"/>
          </a:xfrm>
          <a:prstGeom prst="rect">
            <a:avLst/>
          </a:prstGeom>
          <a:solidFill>
            <a:schemeClr val="bg1"/>
          </a:solidFill>
          <a:ln w="19050" cap="flat" cmpd="sng">
            <a:solidFill>
              <a:schemeClr val="tx2"/>
            </a:solidFill>
            <a:prstDash val="solid"/>
            <a:round/>
            <a:headEnd type="none" w="sm" len="sm"/>
            <a:tailEnd type="none" w="sm" len="sm"/>
          </a:ln>
        </p:spPr>
        <p:txBody>
          <a:bodyPr spcFirstLastPara="1" wrap="square" lIns="121900" tIns="121900" rIns="121900" bIns="121900" anchor="t" anchorCtr="0">
            <a:noAutofit/>
          </a:bodyPr>
          <a:lstStyle/>
          <a:p>
            <a:r>
              <a:rPr lang="en" sz="1600">
                <a:latin typeface="Arial" panose="020B0604020202020204" pitchFamily="34" charset="0"/>
                <a:ea typeface="Montserrat"/>
                <a:cs typeface="Arial" panose="020B0604020202020204" pitchFamily="34" charset="0"/>
                <a:sym typeface="Montserrat"/>
              </a:rPr>
              <a:t>2. </a:t>
            </a:r>
            <a:endParaRPr sz="1600">
              <a:latin typeface="Arial" panose="020B0604020202020204" pitchFamily="34" charset="0"/>
              <a:ea typeface="Montserrat"/>
              <a:cs typeface="Arial" panose="020B0604020202020204" pitchFamily="34" charset="0"/>
              <a:sym typeface="Montserrat"/>
            </a:endParaRPr>
          </a:p>
        </p:txBody>
      </p:sp>
      <p:sp>
        <p:nvSpPr>
          <p:cNvPr id="20" name="Google Shape;94;p15">
            <a:extLst>
              <a:ext uri="{FF2B5EF4-FFF2-40B4-BE49-F238E27FC236}">
                <a16:creationId xmlns:a16="http://schemas.microsoft.com/office/drawing/2014/main" id="{56C9B42B-5502-2D01-1F54-02EAD37D035F}"/>
              </a:ext>
            </a:extLst>
          </p:cNvPr>
          <p:cNvSpPr txBox="1"/>
          <p:nvPr/>
        </p:nvSpPr>
        <p:spPr>
          <a:xfrm>
            <a:off x="8291845" y="3506530"/>
            <a:ext cx="2724705" cy="993906"/>
          </a:xfrm>
          <a:prstGeom prst="rect">
            <a:avLst/>
          </a:prstGeom>
          <a:solidFill>
            <a:schemeClr val="bg1"/>
          </a:solidFill>
          <a:ln w="19050" cap="flat" cmpd="sng">
            <a:solidFill>
              <a:schemeClr val="tx2"/>
            </a:solidFill>
            <a:prstDash val="solid"/>
            <a:round/>
            <a:headEnd type="none" w="sm" len="sm"/>
            <a:tailEnd type="none" w="sm" len="sm"/>
          </a:ln>
        </p:spPr>
        <p:txBody>
          <a:bodyPr spcFirstLastPara="1" wrap="square" lIns="121900" tIns="121900" rIns="121900" bIns="121900" anchor="t" anchorCtr="0">
            <a:noAutofit/>
          </a:bodyPr>
          <a:lstStyle/>
          <a:p>
            <a:r>
              <a:rPr lang="en" sz="1600">
                <a:latin typeface="Arial" panose="020B0604020202020204" pitchFamily="34" charset="0"/>
                <a:ea typeface="Montserrat"/>
                <a:cs typeface="Arial" panose="020B0604020202020204" pitchFamily="34" charset="0"/>
                <a:sym typeface="Montserrat"/>
              </a:rPr>
              <a:t>3. </a:t>
            </a:r>
            <a:endParaRPr sz="1600">
              <a:latin typeface="Arial" panose="020B0604020202020204" pitchFamily="34" charset="0"/>
              <a:ea typeface="Montserrat"/>
              <a:cs typeface="Arial" panose="020B0604020202020204" pitchFamily="34" charset="0"/>
              <a:sym typeface="Montserrat"/>
            </a:endParaRPr>
          </a:p>
        </p:txBody>
      </p:sp>
      <p:sp>
        <p:nvSpPr>
          <p:cNvPr id="7" name="Oval 6">
            <a:extLst>
              <a:ext uri="{FF2B5EF4-FFF2-40B4-BE49-F238E27FC236}">
                <a16:creationId xmlns:a16="http://schemas.microsoft.com/office/drawing/2014/main" id="{0DC96485-95E7-FA78-5581-8832EA5A392D}"/>
              </a:ext>
              <a:ext uri="{C183D7F6-B498-43B3-948B-1728B52AA6E4}">
                <adec:decorative xmlns:adec="http://schemas.microsoft.com/office/drawing/2017/decorative" val="1"/>
              </a:ext>
            </a:extLst>
          </p:cNvPr>
          <p:cNvSpPr/>
          <p:nvPr/>
        </p:nvSpPr>
        <p:spPr>
          <a:xfrm>
            <a:off x="208967" y="4999674"/>
            <a:ext cx="1362119" cy="1362119"/>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6600" b="1" dirty="0">
                <a:latin typeface="Arial" panose="020B0604020202020204" pitchFamily="34" charset="0"/>
                <a:cs typeface="Arial" panose="020B0604020202020204" pitchFamily="34" charset="0"/>
              </a:rPr>
              <a:t>1</a:t>
            </a:r>
          </a:p>
        </p:txBody>
      </p:sp>
      <p:sp>
        <p:nvSpPr>
          <p:cNvPr id="29" name="Google Shape;91;p15">
            <a:extLst>
              <a:ext uri="{FF2B5EF4-FFF2-40B4-BE49-F238E27FC236}">
                <a16:creationId xmlns:a16="http://schemas.microsoft.com/office/drawing/2014/main" id="{8F677DED-B9DE-217A-6DC7-5FC5B8A275CD}"/>
              </a:ext>
            </a:extLst>
          </p:cNvPr>
          <p:cNvSpPr txBox="1"/>
          <p:nvPr/>
        </p:nvSpPr>
        <p:spPr>
          <a:xfrm>
            <a:off x="1641476" y="4949654"/>
            <a:ext cx="9762050" cy="389130"/>
          </a:xfrm>
          <a:prstGeom prst="rect">
            <a:avLst/>
          </a:prstGeom>
          <a:noFill/>
          <a:ln>
            <a:noFill/>
          </a:ln>
        </p:spPr>
        <p:txBody>
          <a:bodyPr spcFirstLastPara="1" wrap="square" lIns="121900" tIns="121900" rIns="121900" bIns="121900" anchor="t" anchorCtr="0">
            <a:noAutofit/>
          </a:bodyPr>
          <a:lstStyle/>
          <a:p>
            <a:r>
              <a:rPr lang="en" sz="1600" dirty="0">
                <a:latin typeface="Arial" panose="020B0604020202020204" pitchFamily="34" charset="0"/>
                <a:ea typeface="Montserrat"/>
                <a:cs typeface="Arial" panose="020B0604020202020204" pitchFamily="34" charset="0"/>
                <a:sym typeface="Montserrat"/>
              </a:rPr>
              <a:t>Name a local shop and one product it sells that comes from a farm. What type of farm does it come from?</a:t>
            </a:r>
            <a:endParaRPr sz="3200" dirty="0">
              <a:latin typeface="Roboto"/>
              <a:ea typeface="Roboto"/>
              <a:cs typeface="Roboto"/>
              <a:sym typeface="Roboto"/>
            </a:endParaRPr>
          </a:p>
        </p:txBody>
      </p:sp>
      <p:sp>
        <p:nvSpPr>
          <p:cNvPr id="26" name="Google Shape;92;p15">
            <a:extLst>
              <a:ext uri="{FF2B5EF4-FFF2-40B4-BE49-F238E27FC236}">
                <a16:creationId xmlns:a16="http://schemas.microsoft.com/office/drawing/2014/main" id="{A46D5317-47DD-BB2F-3559-AC948AF7A8FE}"/>
              </a:ext>
            </a:extLst>
          </p:cNvPr>
          <p:cNvSpPr txBox="1"/>
          <p:nvPr/>
        </p:nvSpPr>
        <p:spPr>
          <a:xfrm>
            <a:off x="1782255" y="5394524"/>
            <a:ext cx="2724705" cy="966876"/>
          </a:xfrm>
          <a:prstGeom prst="rect">
            <a:avLst/>
          </a:prstGeom>
          <a:solidFill>
            <a:schemeClr val="bg1"/>
          </a:solidFill>
          <a:ln w="19050" cap="flat" cmpd="sng">
            <a:solidFill>
              <a:schemeClr val="accent5"/>
            </a:solidFill>
            <a:prstDash val="solid"/>
            <a:round/>
            <a:headEnd type="none" w="sm" len="sm"/>
            <a:tailEnd type="none" w="sm" len="sm"/>
          </a:ln>
        </p:spPr>
        <p:txBody>
          <a:bodyPr spcFirstLastPara="1" wrap="square" lIns="121900" tIns="121900" rIns="121900" bIns="121900" anchor="t" anchorCtr="0">
            <a:noAutofit/>
          </a:bodyPr>
          <a:lstStyle/>
          <a:p>
            <a:r>
              <a:rPr lang="en" sz="1600">
                <a:latin typeface="Arial" panose="020B0604020202020204" pitchFamily="34" charset="0"/>
                <a:ea typeface="Montserrat"/>
                <a:cs typeface="Arial" panose="020B0604020202020204" pitchFamily="34" charset="0"/>
                <a:sym typeface="Montserrat"/>
              </a:rPr>
              <a:t>1. </a:t>
            </a:r>
            <a:endParaRPr sz="1600">
              <a:latin typeface="Arial" panose="020B0604020202020204" pitchFamily="34" charset="0"/>
              <a:ea typeface="Montserrat"/>
              <a:cs typeface="Arial" panose="020B0604020202020204" pitchFamily="34" charset="0"/>
              <a:sym typeface="Montserrat"/>
            </a:endParaRPr>
          </a:p>
        </p:txBody>
      </p:sp>
      <p:sp>
        <p:nvSpPr>
          <p:cNvPr id="2" name="Slide Number Placeholder 1">
            <a:extLst>
              <a:ext uri="{FF2B5EF4-FFF2-40B4-BE49-F238E27FC236}">
                <a16:creationId xmlns:a16="http://schemas.microsoft.com/office/drawing/2014/main" id="{2F9B91D8-D263-DC15-F49B-8DC67887CDB4}"/>
              </a:ext>
              <a:ext uri="{C183D7F6-B498-43B3-948B-1728B52AA6E4}">
                <adec:decorative xmlns:adec="http://schemas.microsoft.com/office/drawing/2017/decorative" val="1"/>
              </a:ext>
            </a:extLst>
          </p:cNvPr>
          <p:cNvSpPr>
            <a:spLocks noGrp="1"/>
          </p:cNvSpPr>
          <p:nvPr>
            <p:ph type="sldNum" sz="quarter" idx="12"/>
          </p:nvPr>
        </p:nvSpPr>
        <p:spPr>
          <a:xfrm>
            <a:off x="11163087" y="6520873"/>
            <a:ext cx="720000" cy="180000"/>
          </a:xfrm>
        </p:spPr>
        <p:txBody>
          <a:bodyPr/>
          <a:lstStyle/>
          <a:p>
            <a:fld id="{10A01DC5-1685-4615-8240-15192985C6A2}" type="slidenum">
              <a:rPr lang="en-AU" smtClean="0"/>
              <a:t>10</a:t>
            </a:fld>
            <a:endParaRPr lang="en-AU" dirty="0"/>
          </a:p>
        </p:txBody>
      </p:sp>
    </p:spTree>
    <p:extLst>
      <p:ext uri="{BB962C8B-B14F-4D97-AF65-F5344CB8AC3E}">
        <p14:creationId xmlns:p14="http://schemas.microsoft.com/office/powerpoint/2010/main" val="940095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B507211-8984-DE4D-A84A-92EF9009F063}"/>
              </a:ext>
            </a:extLst>
          </p:cNvPr>
          <p:cNvSpPr>
            <a:spLocks noGrp="1"/>
          </p:cNvSpPr>
          <p:nvPr>
            <p:ph type="title"/>
          </p:nvPr>
        </p:nvSpPr>
        <p:spPr>
          <a:xfrm>
            <a:off x="5400000" y="360000"/>
            <a:ext cx="6444000" cy="554400"/>
          </a:xfrm>
        </p:spPr>
        <p:txBody>
          <a:bodyPr/>
          <a:lstStyle/>
          <a:p>
            <a:r>
              <a:rPr lang="en-AU" dirty="0"/>
              <a:t>Product postcard</a:t>
            </a:r>
          </a:p>
        </p:txBody>
      </p:sp>
      <p:pic>
        <p:nvPicPr>
          <p:cNvPr id="5" name="Picture 4" descr="Canva poster image showing cotton in the North West NSW as the title. Images of sheep, shirts, leaves, jeans, coffee filters and baby clothing spread across the page. Information about cottons data also included, 54% of NSW output, $490 million output.">
            <a:extLst>
              <a:ext uri="{FF2B5EF4-FFF2-40B4-BE49-F238E27FC236}">
                <a16:creationId xmlns:a16="http://schemas.microsoft.com/office/drawing/2014/main" id="{A255195A-9506-5676-D3FE-411DBF06BCE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3169" y="66258"/>
            <a:ext cx="4798016" cy="6725483"/>
          </a:xfrm>
          <a:prstGeom prst="rect">
            <a:avLst/>
          </a:prstGeom>
        </p:spPr>
      </p:pic>
      <p:sp>
        <p:nvSpPr>
          <p:cNvPr id="9" name="Text Placeholder 8">
            <a:extLst>
              <a:ext uri="{FF2B5EF4-FFF2-40B4-BE49-F238E27FC236}">
                <a16:creationId xmlns:a16="http://schemas.microsoft.com/office/drawing/2014/main" id="{6CD3E6A7-2FB8-5956-FBB7-69D845C6A4B8}"/>
              </a:ext>
            </a:extLst>
          </p:cNvPr>
          <p:cNvSpPr>
            <a:spLocks noGrp="1"/>
          </p:cNvSpPr>
          <p:nvPr>
            <p:ph type="body" sz="quarter" idx="17"/>
          </p:nvPr>
        </p:nvSpPr>
        <p:spPr>
          <a:xfrm>
            <a:off x="5400675" y="1800000"/>
            <a:ext cx="6407150" cy="3026442"/>
          </a:xfrm>
        </p:spPr>
        <p:txBody>
          <a:bodyPr/>
          <a:lstStyle/>
          <a:p>
            <a:r>
              <a:rPr lang="en-AU" sz="1800" dirty="0"/>
              <a:t>Example postcard to display at the Sydney Royal Easter Show, teaching people about Cotton production in Northwest NSW.</a:t>
            </a:r>
          </a:p>
          <a:p>
            <a:endParaRPr lang="en-AU" sz="1800" dirty="0"/>
          </a:p>
          <a:p>
            <a:r>
              <a:rPr lang="en-AU" sz="1800" dirty="0"/>
              <a:t>Information from NSW Department of Primary Industries, </a:t>
            </a:r>
            <a:r>
              <a:rPr lang="en-AU" sz="1800" dirty="0">
                <a:hlinkClick r:id="rId3"/>
              </a:rPr>
              <a:t>Regional Output.</a:t>
            </a:r>
            <a:endParaRPr lang="en-AU" sz="1800" dirty="0"/>
          </a:p>
        </p:txBody>
      </p:sp>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11</a:t>
            </a:fld>
            <a:endParaRPr lang="en-AU"/>
          </a:p>
        </p:txBody>
      </p:sp>
    </p:spTree>
    <p:extLst>
      <p:ext uri="{BB962C8B-B14F-4D97-AF65-F5344CB8AC3E}">
        <p14:creationId xmlns:p14="http://schemas.microsoft.com/office/powerpoint/2010/main" val="2729786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p:txBody>
          <a:bodyPr/>
          <a:lstStyle/>
          <a:p>
            <a:r>
              <a:rPr lang="en-AU" dirty="0"/>
              <a:t>Horticulture – fresh herbs</a:t>
            </a:r>
          </a:p>
        </p:txBody>
      </p:sp>
    </p:spTree>
    <p:extLst>
      <p:ext uri="{BB962C8B-B14F-4D97-AF65-F5344CB8AC3E}">
        <p14:creationId xmlns:p14="http://schemas.microsoft.com/office/powerpoint/2010/main" val="411286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t>Learning intention and success criteria </a:t>
            </a:r>
            <a:r>
              <a:rPr lang="en-AU" dirty="0">
                <a:solidFill>
                  <a:schemeClr val="bg1"/>
                </a:solidFill>
              </a:rPr>
              <a:t>3</a:t>
            </a:r>
            <a:endParaRPr lang="en-AU" dirty="0"/>
          </a:p>
        </p:txBody>
      </p:sp>
      <p:sp>
        <p:nvSpPr>
          <p:cNvPr id="3" name="TextBox 2">
            <a:extLst>
              <a:ext uri="{FF2B5EF4-FFF2-40B4-BE49-F238E27FC236}">
                <a16:creationId xmlns:a16="http://schemas.microsoft.com/office/drawing/2014/main" id="{DF637BA9-DB5E-2457-A795-0B300DBA6F82}"/>
              </a:ext>
            </a:extLst>
          </p:cNvPr>
          <p:cNvSpPr txBox="1"/>
          <p:nvPr/>
        </p:nvSpPr>
        <p:spPr>
          <a:xfrm>
            <a:off x="370416" y="1894417"/>
            <a:ext cx="10570579" cy="368812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pPr>
            <a:r>
              <a:rPr lang="en-AU" sz="1800" b="1" dirty="0">
                <a:solidFill>
                  <a:schemeClr val="accent1"/>
                </a:solidFill>
                <a:latin typeface="Arial" panose="020B0604020202020204" pitchFamily="34" charset="0"/>
                <a:cs typeface="Arial" panose="020B0604020202020204" pitchFamily="34" charset="0"/>
              </a:rPr>
              <a:t>We are learning to</a:t>
            </a:r>
            <a:r>
              <a:rPr lang="en-AU" sz="1800" dirty="0">
                <a:solidFill>
                  <a:schemeClr val="accent1"/>
                </a:solidFill>
                <a:latin typeface="Arial" panose="020B0604020202020204" pitchFamily="34" charset="0"/>
                <a:ea typeface="+mn-lt"/>
                <a:cs typeface="Arial" panose="020B0604020202020204" pitchFamily="34" charset="0"/>
              </a:rPr>
              <a:t>:</a:t>
            </a:r>
          </a:p>
          <a:p>
            <a:pPr marL="342900" indent="-342900">
              <a:lnSpc>
                <a:spcPct val="150000"/>
              </a:lnSpc>
              <a:buFont typeface="Arial" panose="020B0604020202020204" pitchFamily="34" charset="0"/>
              <a:buChar char="•"/>
            </a:pPr>
            <a:r>
              <a:rPr lang="en-AU" sz="1800" dirty="0">
                <a:latin typeface="Arial" panose="020B0604020202020204" pitchFamily="34" charset="0"/>
                <a:cs typeface="Arial" panose="020B0604020202020204" pitchFamily="34" charset="0"/>
              </a:rPr>
              <a:t>understand the basics of growing plants, especially herbs, and how we use them so that we can use this knowledge in cooking and horticulture.</a:t>
            </a:r>
          </a:p>
          <a:p>
            <a:pPr>
              <a:lnSpc>
                <a:spcPct val="150000"/>
              </a:lnSpc>
            </a:pPr>
            <a:endParaRPr lang="en-AU" sz="1800" dirty="0">
              <a:latin typeface="Arial" panose="020B0604020202020204" pitchFamily="34" charset="0"/>
              <a:cs typeface="Arial" panose="020B0604020202020204" pitchFamily="34" charset="0"/>
            </a:endParaRPr>
          </a:p>
          <a:p>
            <a:pPr>
              <a:lnSpc>
                <a:spcPct val="150000"/>
              </a:lnSpc>
            </a:pPr>
            <a:r>
              <a:rPr lang="en-AU" sz="1800" b="1" dirty="0">
                <a:solidFill>
                  <a:schemeClr val="accent1"/>
                </a:solidFill>
                <a:latin typeface="Arial" panose="020B0604020202020204" pitchFamily="34" charset="0"/>
                <a:cs typeface="Arial" panose="020B0604020202020204" pitchFamily="34" charset="0"/>
              </a:rPr>
              <a:t>We can:</a:t>
            </a:r>
            <a:endParaRPr lang="en-US" sz="1800" dirty="0">
              <a:solidFill>
                <a:schemeClr val="accent1"/>
              </a:solidFill>
              <a:latin typeface="Arial" panose="020B0604020202020204" pitchFamily="34" charset="0"/>
              <a:cs typeface="Arial" panose="020B0604020202020204" pitchFamily="34" charset="0"/>
            </a:endParaRPr>
          </a:p>
          <a:p>
            <a:pPr marL="342900" indent="-342900">
              <a:lnSpc>
                <a:spcPct val="150000"/>
              </a:lnSpc>
              <a:buFont typeface="Arial"/>
              <a:buChar char="•"/>
            </a:pPr>
            <a:r>
              <a:rPr lang="en-AU" sz="1800" dirty="0">
                <a:latin typeface="Arial" panose="020B0604020202020204" pitchFamily="34" charset="0"/>
                <a:cs typeface="Arial" panose="020B0604020202020204" pitchFamily="34" charset="0"/>
              </a:rPr>
              <a:t>identify and list various types of herbs commonly grown in horticulture</a:t>
            </a:r>
          </a:p>
          <a:p>
            <a:pPr marL="342900" indent="-342900">
              <a:lnSpc>
                <a:spcPct val="150000"/>
              </a:lnSpc>
              <a:buFont typeface="Arial"/>
              <a:buChar char="•"/>
            </a:pPr>
            <a:r>
              <a:rPr lang="en-AU" sz="1800" dirty="0">
                <a:latin typeface="Arial" panose="020B0604020202020204" pitchFamily="34" charset="0"/>
                <a:cs typeface="Arial" panose="020B0604020202020204" pitchFamily="34" charset="0"/>
              </a:rPr>
              <a:t>describe the properties of different herb samples and explain their uses in food preparation</a:t>
            </a:r>
          </a:p>
          <a:p>
            <a:pPr marL="342900" indent="-342900">
              <a:lnSpc>
                <a:spcPct val="150000"/>
              </a:lnSpc>
              <a:buFont typeface="Arial"/>
              <a:buChar char="•"/>
            </a:pPr>
            <a:r>
              <a:rPr lang="en-AU" sz="1800" dirty="0">
                <a:latin typeface="Arial" panose="020B0604020202020204" pitchFamily="34" charset="0"/>
                <a:cs typeface="Arial" panose="020B0604020202020204" pitchFamily="34" charset="0"/>
              </a:rPr>
              <a:t>create a scale sketch of a plant, labelling its main structures and identify the parts of the plant that are consumed.</a:t>
            </a: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13</a:t>
            </a:fld>
            <a:endParaRPr lang="en-AU" dirty="0"/>
          </a:p>
        </p:txBody>
      </p:sp>
    </p:spTree>
    <p:extLst>
      <p:ext uri="{BB962C8B-B14F-4D97-AF65-F5344CB8AC3E}">
        <p14:creationId xmlns:p14="http://schemas.microsoft.com/office/powerpoint/2010/main" val="39878987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48BF457-4C25-4E7B-A9E9-66A25363E959}"/>
              </a:ext>
            </a:extLst>
          </p:cNvPr>
          <p:cNvSpPr>
            <a:spLocks noGrp="1"/>
          </p:cNvSpPr>
          <p:nvPr>
            <p:ph type="title"/>
          </p:nvPr>
        </p:nvSpPr>
        <p:spPr>
          <a:xfrm>
            <a:off x="359999" y="360000"/>
            <a:ext cx="11483999" cy="545601"/>
          </a:xfrm>
        </p:spPr>
        <p:txBody>
          <a:bodyPr/>
          <a:lstStyle/>
          <a:p>
            <a:r>
              <a:rPr lang="en-AU" dirty="0"/>
              <a:t>What do you already know?</a:t>
            </a:r>
          </a:p>
        </p:txBody>
      </p:sp>
      <p:sp>
        <p:nvSpPr>
          <p:cNvPr id="13" name="Text Placeholder 12">
            <a:extLst>
              <a:ext uri="{FF2B5EF4-FFF2-40B4-BE49-F238E27FC236}">
                <a16:creationId xmlns:a16="http://schemas.microsoft.com/office/drawing/2014/main" id="{8AAB25FA-A5B5-093F-A0C9-EAE7963EEB09}"/>
              </a:ext>
            </a:extLst>
          </p:cNvPr>
          <p:cNvSpPr>
            <a:spLocks noGrp="1"/>
          </p:cNvSpPr>
          <p:nvPr>
            <p:ph type="body" sz="quarter" idx="18"/>
          </p:nvPr>
        </p:nvSpPr>
        <p:spPr>
          <a:xfrm>
            <a:off x="360000" y="982520"/>
            <a:ext cx="11483998" cy="356423"/>
          </a:xfrm>
        </p:spPr>
        <p:txBody>
          <a:bodyPr/>
          <a:lstStyle/>
          <a:p>
            <a:r>
              <a:rPr lang="en-AU" dirty="0"/>
              <a:t>Circle the picture that best represents the agricultural industry ‘horticulture’.</a:t>
            </a:r>
          </a:p>
        </p:txBody>
      </p:sp>
      <p:pic>
        <p:nvPicPr>
          <p:cNvPr id="5" name="Picture 4" descr="Three photographs in a row. Image 1 is a broadacre sorghum crop, image 2 is a herd of black cattle being moved by 3 people and image 3 is a row of black pots with green plants growing in them.">
            <a:extLst>
              <a:ext uri="{FF2B5EF4-FFF2-40B4-BE49-F238E27FC236}">
                <a16:creationId xmlns:a16="http://schemas.microsoft.com/office/drawing/2014/main" id="{5817B63D-C342-9EBE-2000-A3F922A61E1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0500" y="2289216"/>
            <a:ext cx="11811000" cy="3152775"/>
          </a:xfrm>
          <a:prstGeom prst="rect">
            <a:avLst/>
          </a:prstGeom>
        </p:spPr>
      </p:pic>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14</a:t>
            </a:fld>
            <a:endParaRPr lang="en-AU"/>
          </a:p>
        </p:txBody>
      </p:sp>
    </p:spTree>
    <p:extLst>
      <p:ext uri="{BB962C8B-B14F-4D97-AF65-F5344CB8AC3E}">
        <p14:creationId xmlns:p14="http://schemas.microsoft.com/office/powerpoint/2010/main" val="1676364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C69B4ED-C190-0D50-D68B-A624ABE6A280}"/>
              </a:ext>
            </a:extLst>
          </p:cNvPr>
          <p:cNvSpPr>
            <a:spLocks noGrp="1"/>
          </p:cNvSpPr>
          <p:nvPr>
            <p:ph type="title"/>
          </p:nvPr>
        </p:nvSpPr>
        <p:spPr>
          <a:xfrm>
            <a:off x="360000" y="360000"/>
            <a:ext cx="11483998" cy="545601"/>
          </a:xfrm>
        </p:spPr>
        <p:txBody>
          <a:bodyPr/>
          <a:lstStyle/>
          <a:p>
            <a:r>
              <a:rPr lang="en-AU" dirty="0"/>
              <a:t>What do you already know? </a:t>
            </a:r>
            <a:r>
              <a:rPr lang="en-AU" dirty="0">
                <a:solidFill>
                  <a:schemeClr val="bg1"/>
                </a:solidFill>
              </a:rPr>
              <a:t>Part 2</a:t>
            </a:r>
          </a:p>
        </p:txBody>
      </p:sp>
      <p:pic>
        <p:nvPicPr>
          <p:cNvPr id="11" name="Content Placeholder 13">
            <a:extLst>
              <a:ext uri="{FF2B5EF4-FFF2-40B4-BE49-F238E27FC236}">
                <a16:creationId xmlns:a16="http://schemas.microsoft.com/office/drawing/2014/main" id="{02157187-687A-C3EC-1478-92FB2D81C8FD}"/>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01277" y="1428818"/>
            <a:ext cx="5069712" cy="5011426"/>
          </a:xfrm>
          <a:prstGeom prst="rect">
            <a:avLst/>
          </a:prstGeom>
          <a:solidFill>
            <a:srgbClr val="FFFFFF">
              <a:shade val="85000"/>
            </a:srgbClr>
          </a:solidFill>
          <a:ln w="190500" cap="rnd">
            <a:solidFill>
              <a:srgbClr val="E5F7FC"/>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Rectangle: Rounded Corners 4">
            <a:extLst>
              <a:ext uri="{FF2B5EF4-FFF2-40B4-BE49-F238E27FC236}">
                <a16:creationId xmlns:a16="http://schemas.microsoft.com/office/drawing/2014/main" id="{F29A1A5F-3F9E-174D-0BBC-720475CDA7A4}"/>
              </a:ext>
            </a:extLst>
          </p:cNvPr>
          <p:cNvSpPr/>
          <p:nvPr/>
        </p:nvSpPr>
        <p:spPr>
          <a:xfrm>
            <a:off x="6183854" y="2214143"/>
            <a:ext cx="5069712" cy="1377388"/>
          </a:xfrm>
          <a:prstGeom prst="round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dirty="0">
                <a:solidFill>
                  <a:schemeClr val="tx1"/>
                </a:solidFill>
                <a:latin typeface="Arial" panose="020B0604020202020204" pitchFamily="34" charset="0"/>
                <a:cs typeface="Arial" panose="020B0604020202020204" pitchFamily="34" charset="0"/>
              </a:rPr>
              <a:t>What is horticulture?</a:t>
            </a:r>
          </a:p>
        </p:txBody>
      </p:sp>
      <p:sp>
        <p:nvSpPr>
          <p:cNvPr id="7" name="Rectangle: Rounded Corners 6">
            <a:extLst>
              <a:ext uri="{FF2B5EF4-FFF2-40B4-BE49-F238E27FC236}">
                <a16:creationId xmlns:a16="http://schemas.microsoft.com/office/drawing/2014/main" id="{D2133634-92F2-4077-5A67-2C0CE25DA9C1}"/>
              </a:ext>
            </a:extLst>
          </p:cNvPr>
          <p:cNvSpPr/>
          <p:nvPr/>
        </p:nvSpPr>
        <p:spPr>
          <a:xfrm>
            <a:off x="6183854" y="4211379"/>
            <a:ext cx="5069712" cy="1377388"/>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dirty="0">
                <a:solidFill>
                  <a:schemeClr val="tx1"/>
                </a:solidFill>
                <a:latin typeface="Arial" panose="020B0604020202020204" pitchFamily="34" charset="0"/>
                <a:cs typeface="Arial" panose="020B0604020202020204" pitchFamily="34" charset="0"/>
              </a:rPr>
              <a:t>What types of produce are grown on horticulture farms?</a:t>
            </a:r>
          </a:p>
        </p:txBody>
      </p:sp>
      <p:sp>
        <p:nvSpPr>
          <p:cNvPr id="2" name="Slide Number Placeholder 1">
            <a:extLst>
              <a:ext uri="{FF2B5EF4-FFF2-40B4-BE49-F238E27FC236}">
                <a16:creationId xmlns:a16="http://schemas.microsoft.com/office/drawing/2014/main" id="{E9B076CA-71E0-AD90-CD8E-813CE7213A4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15</a:t>
            </a:fld>
            <a:endParaRPr lang="en-AU"/>
          </a:p>
        </p:txBody>
      </p:sp>
    </p:spTree>
    <p:extLst>
      <p:ext uri="{BB962C8B-B14F-4D97-AF65-F5344CB8AC3E}">
        <p14:creationId xmlns:p14="http://schemas.microsoft.com/office/powerpoint/2010/main" val="2594275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48BF457-4C25-4E7B-A9E9-66A25363E959}"/>
              </a:ext>
            </a:extLst>
          </p:cNvPr>
          <p:cNvSpPr>
            <a:spLocks noGrp="1"/>
          </p:cNvSpPr>
          <p:nvPr>
            <p:ph type="title"/>
          </p:nvPr>
        </p:nvSpPr>
        <p:spPr/>
        <p:txBody>
          <a:bodyPr/>
          <a:lstStyle/>
          <a:p>
            <a:r>
              <a:rPr lang="en-AU" dirty="0"/>
              <a:t>Parts and functions of a typical flowering plant</a:t>
            </a:r>
          </a:p>
        </p:txBody>
      </p:sp>
      <p:sp>
        <p:nvSpPr>
          <p:cNvPr id="13" name="Text Placeholder 12">
            <a:extLst>
              <a:ext uri="{FF2B5EF4-FFF2-40B4-BE49-F238E27FC236}">
                <a16:creationId xmlns:a16="http://schemas.microsoft.com/office/drawing/2014/main" id="{8AAB25FA-A5B5-093F-A0C9-EAE7963EEB09}"/>
              </a:ext>
            </a:extLst>
          </p:cNvPr>
          <p:cNvSpPr>
            <a:spLocks noGrp="1"/>
          </p:cNvSpPr>
          <p:nvPr>
            <p:ph type="body" sz="quarter" idx="18"/>
          </p:nvPr>
        </p:nvSpPr>
        <p:spPr/>
        <p:txBody>
          <a:bodyPr/>
          <a:lstStyle/>
          <a:p>
            <a:r>
              <a:rPr lang="en-AU" dirty="0"/>
              <a:t>Sample answer with annotations</a:t>
            </a:r>
          </a:p>
        </p:txBody>
      </p:sp>
      <p:pic>
        <p:nvPicPr>
          <p:cNvPr id="4" name="Picture 3" descr="A labelled diagram of a flowering plant.">
            <a:extLst>
              <a:ext uri="{FF2B5EF4-FFF2-40B4-BE49-F238E27FC236}">
                <a16:creationId xmlns:a16="http://schemas.microsoft.com/office/drawing/2014/main" id="{07F16D75-CB4B-A51B-E200-A1C8E103869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359998" y="1389910"/>
            <a:ext cx="6785081" cy="5183522"/>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27357258-4F87-99E8-0B56-758C54F9689C}"/>
              </a:ext>
            </a:extLst>
          </p:cNvPr>
          <p:cNvSpPr txBox="1"/>
          <p:nvPr/>
        </p:nvSpPr>
        <p:spPr>
          <a:xfrm>
            <a:off x="7305091" y="5875480"/>
            <a:ext cx="3658897" cy="461665"/>
          </a:xfrm>
          <a:prstGeom prst="rect">
            <a:avLst/>
          </a:prstGeom>
          <a:noFill/>
        </p:spPr>
        <p:txBody>
          <a:bodyPr wrap="square">
            <a:spAutoFit/>
          </a:bodyPr>
          <a:lstStyle/>
          <a:p>
            <a:r>
              <a:rPr lang="en-AU" sz="1200" b="0" i="0" dirty="0">
                <a:solidFill>
                  <a:srgbClr val="000000"/>
                </a:solidFill>
                <a:effectLst/>
                <a:latin typeface="Arial" panose="020B0604020202020204" pitchFamily="34" charset="0"/>
                <a:cs typeface="Arial" panose="020B0604020202020204" pitchFamily="34" charset="0"/>
              </a:rPr>
              <a:t>Image </a:t>
            </a:r>
            <a:r>
              <a:rPr lang="en-AU" sz="1200" dirty="0">
                <a:solidFill>
                  <a:srgbClr val="000000"/>
                </a:solidFill>
                <a:latin typeface="Arial" panose="020B0604020202020204" pitchFamily="34" charset="0"/>
                <a:cs typeface="Arial" panose="020B0604020202020204" pitchFamily="34" charset="0"/>
              </a:rPr>
              <a:t>partially</a:t>
            </a:r>
            <a:r>
              <a:rPr lang="en-AU" sz="1200" b="0" i="0" dirty="0">
                <a:solidFill>
                  <a:srgbClr val="000000"/>
                </a:solidFill>
                <a:effectLst/>
                <a:latin typeface="Arial" panose="020B0604020202020204" pitchFamily="34" charset="0"/>
                <a:cs typeface="Arial" panose="020B0604020202020204" pitchFamily="34" charset="0"/>
              </a:rPr>
              <a:t> generated using Copilot and used in accordance with </a:t>
            </a:r>
            <a:r>
              <a:rPr lang="en-AU" sz="1200" b="0" i="0" dirty="0">
                <a:solidFill>
                  <a:srgbClr val="000000"/>
                </a:solidFill>
                <a:effectLst/>
                <a:latin typeface="Arial" panose="020B0604020202020204" pitchFamily="34" charset="0"/>
                <a:cs typeface="Arial" panose="020B0604020202020204" pitchFamily="34" charset="0"/>
                <a:hlinkClick r:id="rId3"/>
              </a:rPr>
              <a:t>Copilot copyright commitment</a:t>
            </a:r>
            <a:r>
              <a:rPr lang="en-AU" sz="1200" b="0" i="0" dirty="0">
                <a:solidFill>
                  <a:srgbClr val="000000"/>
                </a:solidFill>
                <a:effectLst/>
                <a:latin typeface="Arial" panose="020B0604020202020204" pitchFamily="34" charset="0"/>
                <a:cs typeface="Arial" panose="020B0604020202020204" pitchFamily="34" charset="0"/>
              </a:rPr>
              <a:t>.</a:t>
            </a:r>
            <a:endParaRPr lang="en-AU" sz="1600" dirty="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16</a:t>
            </a:fld>
            <a:endParaRPr lang="en-AU"/>
          </a:p>
        </p:txBody>
      </p:sp>
    </p:spTree>
    <p:extLst>
      <p:ext uri="{BB962C8B-B14F-4D97-AF65-F5344CB8AC3E}">
        <p14:creationId xmlns:p14="http://schemas.microsoft.com/office/powerpoint/2010/main" val="911821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EF16494D-7C9B-805A-614B-CD6BB941ABBF}"/>
              </a:ext>
              <a:ext uri="{C183D7F6-B498-43B3-948B-1728B52AA6E4}">
                <adec:decorative xmlns:adec="http://schemas.microsoft.com/office/drawing/2017/decorative" val="1"/>
              </a:ext>
            </a:extLst>
          </p:cNvPr>
          <p:cNvSpPr/>
          <p:nvPr/>
        </p:nvSpPr>
        <p:spPr>
          <a:xfrm>
            <a:off x="804078" y="1164124"/>
            <a:ext cx="10686884" cy="1652057"/>
          </a:xfrm>
          <a:prstGeom prst="roundRect">
            <a:avLst/>
          </a:prstGeom>
          <a:solidFill>
            <a:schemeClr val="accent4"/>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a:endParaRPr lang="en-AU" sz="3200" b="1">
              <a:solidFill>
                <a:schemeClr val="tx1"/>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5F481AA6-9FE2-4645-406C-FBD4BD99BA1D}"/>
              </a:ext>
              <a:ext uri="{C183D7F6-B498-43B3-948B-1728B52AA6E4}">
                <adec:decorative xmlns:adec="http://schemas.microsoft.com/office/drawing/2017/decorative" val="1"/>
              </a:ext>
            </a:extLst>
          </p:cNvPr>
          <p:cNvSpPr/>
          <p:nvPr/>
        </p:nvSpPr>
        <p:spPr>
          <a:xfrm>
            <a:off x="804077" y="4845742"/>
            <a:ext cx="10686884" cy="1652057"/>
          </a:xfrm>
          <a:prstGeom prst="roundRect">
            <a:avLst/>
          </a:prstGeom>
          <a:solidFill>
            <a:schemeClr val="accent5">
              <a:lumMod val="20000"/>
              <a:lumOff val="80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a:endParaRPr lang="en-AU" sz="3200" b="1">
              <a:solidFill>
                <a:schemeClr val="tx1"/>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54C1E855-FE35-4023-154D-792099412C25}"/>
              </a:ext>
              <a:ext uri="{C183D7F6-B498-43B3-948B-1728B52AA6E4}">
                <adec:decorative xmlns:adec="http://schemas.microsoft.com/office/drawing/2017/decorative" val="1"/>
              </a:ext>
            </a:extLst>
          </p:cNvPr>
          <p:cNvSpPr/>
          <p:nvPr/>
        </p:nvSpPr>
        <p:spPr>
          <a:xfrm>
            <a:off x="804077" y="2984998"/>
            <a:ext cx="10686884" cy="1652057"/>
          </a:xfrm>
          <a:prstGeom prst="roundRect">
            <a:avLst/>
          </a:prstGeom>
          <a:solidFill>
            <a:schemeClr val="tx2">
              <a:lumMod val="20000"/>
              <a:lumOff val="80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a:endParaRPr lang="en-AU" sz="3200" b="1">
              <a:solidFill>
                <a:schemeClr val="tx1"/>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6BFB4A71-FB7A-EF84-8877-38FAB4E1BEF5}"/>
              </a:ext>
            </a:extLst>
          </p:cNvPr>
          <p:cNvSpPr>
            <a:spLocks noGrp="1"/>
          </p:cNvSpPr>
          <p:nvPr>
            <p:ph type="title"/>
          </p:nvPr>
        </p:nvSpPr>
        <p:spPr/>
        <p:txBody>
          <a:bodyPr/>
          <a:lstStyle/>
          <a:p>
            <a:r>
              <a:rPr lang="en-AU" dirty="0"/>
              <a:t>Recap opportunity 2</a:t>
            </a:r>
          </a:p>
        </p:txBody>
      </p:sp>
      <p:sp>
        <p:nvSpPr>
          <p:cNvPr id="6" name="Oval 5">
            <a:extLst>
              <a:ext uri="{FF2B5EF4-FFF2-40B4-BE49-F238E27FC236}">
                <a16:creationId xmlns:a16="http://schemas.microsoft.com/office/drawing/2014/main" id="{5FD5EFF0-764F-863F-0FBD-67B120FD2D34}"/>
              </a:ext>
              <a:ext uri="{C183D7F6-B498-43B3-948B-1728B52AA6E4}">
                <adec:decorative xmlns:adec="http://schemas.microsoft.com/office/drawing/2017/decorative" val="1"/>
              </a:ext>
            </a:extLst>
          </p:cNvPr>
          <p:cNvSpPr/>
          <p:nvPr/>
        </p:nvSpPr>
        <p:spPr>
          <a:xfrm>
            <a:off x="224568" y="1279886"/>
            <a:ext cx="1362119" cy="136211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6600" b="1" dirty="0">
                <a:latin typeface="Arial" panose="020B0604020202020204" pitchFamily="34" charset="0"/>
                <a:cs typeface="Arial" panose="020B0604020202020204" pitchFamily="34" charset="0"/>
              </a:rPr>
              <a:t>?</a:t>
            </a:r>
          </a:p>
        </p:txBody>
      </p:sp>
      <p:sp>
        <p:nvSpPr>
          <p:cNvPr id="25" name="Google Shape;91;p15">
            <a:extLst>
              <a:ext uri="{FF2B5EF4-FFF2-40B4-BE49-F238E27FC236}">
                <a16:creationId xmlns:a16="http://schemas.microsoft.com/office/drawing/2014/main" id="{6059574B-D602-B315-6BAB-E35B76ADBFF3}"/>
              </a:ext>
            </a:extLst>
          </p:cNvPr>
          <p:cNvSpPr txBox="1"/>
          <p:nvPr/>
        </p:nvSpPr>
        <p:spPr>
          <a:xfrm>
            <a:off x="1671724" y="1667825"/>
            <a:ext cx="9716199" cy="554000"/>
          </a:xfrm>
          <a:prstGeom prst="rect">
            <a:avLst/>
          </a:prstGeom>
          <a:noFill/>
          <a:ln>
            <a:noFill/>
          </a:ln>
        </p:spPr>
        <p:txBody>
          <a:bodyPr spcFirstLastPara="1" wrap="square" lIns="121900" tIns="121900" rIns="121900" bIns="121900" anchor="t" anchorCtr="0">
            <a:noAutofit/>
          </a:bodyPr>
          <a:lstStyle/>
          <a:p>
            <a:r>
              <a:rPr lang="en" sz="2000" dirty="0">
                <a:latin typeface="Arial" panose="020B0604020202020204" pitchFamily="34" charset="0"/>
                <a:ea typeface="Roboto"/>
                <a:cs typeface="Arial" panose="020B0604020202020204" pitchFamily="34" charset="0"/>
                <a:sym typeface="Montserrat"/>
              </a:rPr>
              <a:t>Checking for understanding – end of lesson</a:t>
            </a:r>
            <a:endParaRPr sz="2000" dirty="0">
              <a:latin typeface="Roboto"/>
              <a:ea typeface="Roboto"/>
              <a:cs typeface="Roboto"/>
              <a:sym typeface="Roboto"/>
            </a:endParaRPr>
          </a:p>
        </p:txBody>
      </p:sp>
      <p:grpSp>
        <p:nvGrpSpPr>
          <p:cNvPr id="10" name="Group 9">
            <a:extLst>
              <a:ext uri="{FF2B5EF4-FFF2-40B4-BE49-F238E27FC236}">
                <a16:creationId xmlns:a16="http://schemas.microsoft.com/office/drawing/2014/main" id="{884F3371-4EE6-5AAE-095B-1339AC4C115F}"/>
              </a:ext>
              <a:ext uri="{C183D7F6-B498-43B3-948B-1728B52AA6E4}">
                <adec:decorative xmlns:adec="http://schemas.microsoft.com/office/drawing/2017/decorative" val="1"/>
              </a:ext>
            </a:extLst>
          </p:cNvPr>
          <p:cNvGrpSpPr/>
          <p:nvPr/>
        </p:nvGrpSpPr>
        <p:grpSpPr>
          <a:xfrm>
            <a:off x="208967" y="3143842"/>
            <a:ext cx="1362119" cy="1362119"/>
            <a:chOff x="208967" y="3143842"/>
            <a:chExt cx="1362119" cy="1362119"/>
          </a:xfrm>
        </p:grpSpPr>
        <p:sp>
          <p:nvSpPr>
            <p:cNvPr id="4" name="Oval 3">
              <a:extLst>
                <a:ext uri="{FF2B5EF4-FFF2-40B4-BE49-F238E27FC236}">
                  <a16:creationId xmlns:a16="http://schemas.microsoft.com/office/drawing/2014/main" id="{F6713399-4E93-FA0D-F7D9-914B524BC640}"/>
                </a:ext>
                <a:ext uri="{C183D7F6-B498-43B3-948B-1728B52AA6E4}">
                  <adec:decorative xmlns:adec="http://schemas.microsoft.com/office/drawing/2017/decorative" val="1"/>
                </a:ext>
              </a:extLst>
            </p:cNvPr>
            <p:cNvSpPr/>
            <p:nvPr/>
          </p:nvSpPr>
          <p:spPr>
            <a:xfrm>
              <a:off x="208967" y="3143842"/>
              <a:ext cx="1362119" cy="1362119"/>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6600" b="1">
                <a:latin typeface="Arial" panose="020B0604020202020204" pitchFamily="34" charset="0"/>
                <a:cs typeface="Arial" panose="020B0604020202020204" pitchFamily="34" charset="0"/>
              </a:endParaRPr>
            </a:p>
          </p:txBody>
        </p:sp>
        <p:sp>
          <p:nvSpPr>
            <p:cNvPr id="5" name="Thought Bubble: Cloud 4">
              <a:extLst>
                <a:ext uri="{FF2B5EF4-FFF2-40B4-BE49-F238E27FC236}">
                  <a16:creationId xmlns:a16="http://schemas.microsoft.com/office/drawing/2014/main" id="{74F9B1E9-34FC-B09F-2936-4BCBEFC73C78}"/>
                </a:ext>
                <a:ext uri="{C183D7F6-B498-43B3-948B-1728B52AA6E4}">
                  <adec:decorative xmlns:adec="http://schemas.microsoft.com/office/drawing/2017/decorative" val="1"/>
                </a:ext>
              </a:extLst>
            </p:cNvPr>
            <p:cNvSpPr/>
            <p:nvPr/>
          </p:nvSpPr>
          <p:spPr>
            <a:xfrm>
              <a:off x="547096" y="3483623"/>
              <a:ext cx="723417" cy="674431"/>
            </a:xfrm>
            <a:prstGeom prst="cloud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AU" dirty="0">
                <a:latin typeface="Arial" panose="020B0604020202020204" pitchFamily="34" charset="0"/>
              </a:endParaRPr>
            </a:p>
          </p:txBody>
        </p:sp>
      </p:grpSp>
      <p:sp>
        <p:nvSpPr>
          <p:cNvPr id="21" name="Google Shape;91;p15">
            <a:extLst>
              <a:ext uri="{FF2B5EF4-FFF2-40B4-BE49-F238E27FC236}">
                <a16:creationId xmlns:a16="http://schemas.microsoft.com/office/drawing/2014/main" id="{2401BCF4-5099-C8CA-2E02-0D76934D9FA3}"/>
              </a:ext>
            </a:extLst>
          </p:cNvPr>
          <p:cNvSpPr txBox="1"/>
          <p:nvPr/>
        </p:nvSpPr>
        <p:spPr>
          <a:xfrm>
            <a:off x="1608642" y="3543838"/>
            <a:ext cx="9638788" cy="554000"/>
          </a:xfrm>
          <a:prstGeom prst="rect">
            <a:avLst/>
          </a:prstGeom>
          <a:noFill/>
          <a:ln>
            <a:noFill/>
          </a:ln>
        </p:spPr>
        <p:txBody>
          <a:bodyPr spcFirstLastPara="1" wrap="square" lIns="121900" tIns="121900" rIns="121900" bIns="121900" anchor="t" anchorCtr="0">
            <a:noAutofit/>
          </a:bodyPr>
          <a:lstStyle/>
          <a:p>
            <a:r>
              <a:rPr lang="en" sz="2000" dirty="0">
                <a:latin typeface="Arial" panose="020B0604020202020204" pitchFamily="34" charset="0"/>
                <a:ea typeface="Montserrat"/>
                <a:cs typeface="Arial" panose="020B0604020202020204" pitchFamily="34" charset="0"/>
                <a:sym typeface="Montserrat"/>
              </a:rPr>
              <a:t>Work with a partner to brainstorm a range of common plants grown in horticulture.</a:t>
            </a:r>
            <a:endParaRPr sz="4000" dirty="0">
              <a:latin typeface="Roboto"/>
              <a:ea typeface="Roboto"/>
              <a:cs typeface="Roboto"/>
              <a:sym typeface="Roboto"/>
            </a:endParaRPr>
          </a:p>
        </p:txBody>
      </p:sp>
      <p:sp>
        <p:nvSpPr>
          <p:cNvPr id="7" name="Oval 6">
            <a:extLst>
              <a:ext uri="{FF2B5EF4-FFF2-40B4-BE49-F238E27FC236}">
                <a16:creationId xmlns:a16="http://schemas.microsoft.com/office/drawing/2014/main" id="{0DC96485-95E7-FA78-5581-8832EA5A392D}"/>
              </a:ext>
              <a:ext uri="{C183D7F6-B498-43B3-948B-1728B52AA6E4}">
                <adec:decorative xmlns:adec="http://schemas.microsoft.com/office/drawing/2017/decorative" val="1"/>
              </a:ext>
            </a:extLst>
          </p:cNvPr>
          <p:cNvSpPr/>
          <p:nvPr/>
        </p:nvSpPr>
        <p:spPr>
          <a:xfrm>
            <a:off x="208967" y="4999674"/>
            <a:ext cx="1362119" cy="1362119"/>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6600" b="1" dirty="0">
                <a:latin typeface="Arial" panose="020B0604020202020204" pitchFamily="34" charset="0"/>
                <a:cs typeface="Arial" panose="020B0604020202020204" pitchFamily="34" charset="0"/>
              </a:rPr>
              <a:t>!</a:t>
            </a:r>
          </a:p>
        </p:txBody>
      </p:sp>
      <p:sp>
        <p:nvSpPr>
          <p:cNvPr id="29" name="Google Shape;91;p15">
            <a:extLst>
              <a:ext uri="{FF2B5EF4-FFF2-40B4-BE49-F238E27FC236}">
                <a16:creationId xmlns:a16="http://schemas.microsoft.com/office/drawing/2014/main" id="{8F677DED-B9DE-217A-6DC7-5FC5B8A275CD}"/>
              </a:ext>
            </a:extLst>
          </p:cNvPr>
          <p:cNvSpPr txBox="1"/>
          <p:nvPr/>
        </p:nvSpPr>
        <p:spPr>
          <a:xfrm>
            <a:off x="1608643" y="5403733"/>
            <a:ext cx="9425118" cy="554000"/>
          </a:xfrm>
          <a:prstGeom prst="rect">
            <a:avLst/>
          </a:prstGeom>
          <a:noFill/>
          <a:ln>
            <a:noFill/>
          </a:ln>
        </p:spPr>
        <p:txBody>
          <a:bodyPr spcFirstLastPara="1" wrap="square" lIns="121900" tIns="121900" rIns="121900" bIns="121900" anchor="t" anchorCtr="0">
            <a:noAutofit/>
          </a:bodyPr>
          <a:lstStyle/>
          <a:p>
            <a:r>
              <a:rPr lang="en" sz="2000" dirty="0">
                <a:latin typeface="Arial" panose="020B0604020202020204" pitchFamily="34" charset="0"/>
                <a:ea typeface="Montserrat"/>
                <a:cs typeface="Arial" panose="020B0604020202020204" pitchFamily="34" charset="0"/>
                <a:sym typeface="Montserrat"/>
              </a:rPr>
              <a:t>For each of the plants listed above, identify the parts of the plant that are eaten.</a:t>
            </a:r>
            <a:endParaRPr sz="4000" dirty="0">
              <a:latin typeface="Roboto"/>
              <a:ea typeface="Roboto"/>
              <a:cs typeface="Roboto"/>
              <a:sym typeface="Roboto"/>
            </a:endParaRPr>
          </a:p>
        </p:txBody>
      </p:sp>
      <p:sp>
        <p:nvSpPr>
          <p:cNvPr id="2" name="Slide Number Placeholder 1">
            <a:extLst>
              <a:ext uri="{FF2B5EF4-FFF2-40B4-BE49-F238E27FC236}">
                <a16:creationId xmlns:a16="http://schemas.microsoft.com/office/drawing/2014/main" id="{2F9B91D8-D263-DC15-F49B-8DC67887CDB4}"/>
              </a:ext>
              <a:ext uri="{C183D7F6-B498-43B3-948B-1728B52AA6E4}">
                <adec:decorative xmlns:adec="http://schemas.microsoft.com/office/drawing/2017/decorative" val="1"/>
              </a:ext>
            </a:extLst>
          </p:cNvPr>
          <p:cNvSpPr>
            <a:spLocks noGrp="1"/>
          </p:cNvSpPr>
          <p:nvPr>
            <p:ph type="sldNum" sz="quarter" idx="12"/>
          </p:nvPr>
        </p:nvSpPr>
        <p:spPr>
          <a:xfrm>
            <a:off x="11247430" y="6587832"/>
            <a:ext cx="720000" cy="180000"/>
          </a:xfrm>
        </p:spPr>
        <p:txBody>
          <a:bodyPr/>
          <a:lstStyle/>
          <a:p>
            <a:fld id="{10A01DC5-1685-4615-8240-15192985C6A2}" type="slidenum">
              <a:rPr lang="en-AU" smtClean="0"/>
              <a:t>17</a:t>
            </a:fld>
            <a:endParaRPr lang="en-AU" dirty="0"/>
          </a:p>
        </p:txBody>
      </p:sp>
    </p:spTree>
    <p:extLst>
      <p:ext uri="{BB962C8B-B14F-4D97-AF65-F5344CB8AC3E}">
        <p14:creationId xmlns:p14="http://schemas.microsoft.com/office/powerpoint/2010/main" val="656902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a:xfrm>
            <a:off x="539639" y="3829342"/>
            <a:ext cx="11291998" cy="800681"/>
          </a:xfrm>
        </p:spPr>
        <p:txBody>
          <a:bodyPr/>
          <a:lstStyle/>
          <a:p>
            <a:r>
              <a:rPr lang="en-AU" dirty="0"/>
              <a:t>Grow up!</a:t>
            </a:r>
            <a:br>
              <a:rPr lang="en-AU" dirty="0"/>
            </a:br>
            <a:r>
              <a:rPr lang="en-AU" dirty="0"/>
              <a:t>Designing a vertical garden</a:t>
            </a:r>
          </a:p>
        </p:txBody>
      </p:sp>
    </p:spTree>
    <p:extLst>
      <p:ext uri="{BB962C8B-B14F-4D97-AF65-F5344CB8AC3E}">
        <p14:creationId xmlns:p14="http://schemas.microsoft.com/office/powerpoint/2010/main" val="3819673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t>Learning intention and success criteria </a:t>
            </a:r>
            <a:r>
              <a:rPr lang="en-AU" dirty="0">
                <a:solidFill>
                  <a:schemeClr val="bg1"/>
                </a:solidFill>
              </a:rPr>
              <a:t>4</a:t>
            </a:r>
            <a:endParaRPr lang="en-AU" dirty="0"/>
          </a:p>
        </p:txBody>
      </p:sp>
      <p:sp>
        <p:nvSpPr>
          <p:cNvPr id="3" name="TextBox 2">
            <a:extLst>
              <a:ext uri="{FF2B5EF4-FFF2-40B4-BE49-F238E27FC236}">
                <a16:creationId xmlns:a16="http://schemas.microsoft.com/office/drawing/2014/main" id="{DF637BA9-DB5E-2457-A795-0B300DBA6F82}"/>
              </a:ext>
            </a:extLst>
          </p:cNvPr>
          <p:cNvSpPr txBox="1"/>
          <p:nvPr/>
        </p:nvSpPr>
        <p:spPr>
          <a:xfrm>
            <a:off x="370416" y="1894417"/>
            <a:ext cx="11303000" cy="244163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pPr>
            <a:r>
              <a:rPr lang="en-AU" sz="1800" b="1" dirty="0">
                <a:solidFill>
                  <a:schemeClr val="accent1"/>
                </a:solidFill>
                <a:latin typeface="Arial" panose="020B0604020202020204" pitchFamily="34" charset="0"/>
                <a:cs typeface="Arial" panose="020B0604020202020204" pitchFamily="34" charset="0"/>
              </a:rPr>
              <a:t>We are learning to</a:t>
            </a:r>
            <a:r>
              <a:rPr lang="en-AU" sz="1800" dirty="0">
                <a:solidFill>
                  <a:schemeClr val="accent1"/>
                </a:solidFill>
                <a:latin typeface="Arial" panose="020B0604020202020204" pitchFamily="34" charset="0"/>
                <a:ea typeface="+mn-lt"/>
                <a:cs typeface="Arial" panose="020B0604020202020204" pitchFamily="34" charset="0"/>
              </a:rPr>
              <a:t>:</a:t>
            </a:r>
          </a:p>
          <a:p>
            <a:pPr marL="342900" indent="-342900">
              <a:lnSpc>
                <a:spcPct val="150000"/>
              </a:lnSpc>
              <a:buFont typeface="Arial" panose="020B0604020202020204" pitchFamily="34" charset="0"/>
              <a:buChar char="•"/>
            </a:pPr>
            <a:r>
              <a:rPr lang="en-AU" sz="1800" dirty="0">
                <a:latin typeface="Arial" panose="020B0604020202020204" pitchFamily="34" charset="0"/>
                <a:cs typeface="Arial" panose="020B0604020202020204" pitchFamily="34" charset="0"/>
              </a:rPr>
              <a:t>understand the design requirements and constraints for creating a simple vertical garden system for urban food production.</a:t>
            </a:r>
          </a:p>
          <a:p>
            <a:pPr>
              <a:lnSpc>
                <a:spcPct val="150000"/>
              </a:lnSpc>
            </a:pPr>
            <a:endParaRPr lang="en-AU" sz="1800" dirty="0">
              <a:latin typeface="Arial" panose="020B0604020202020204" pitchFamily="34" charset="0"/>
              <a:cs typeface="Arial" panose="020B0604020202020204" pitchFamily="34" charset="0"/>
            </a:endParaRPr>
          </a:p>
          <a:p>
            <a:pPr>
              <a:lnSpc>
                <a:spcPct val="150000"/>
              </a:lnSpc>
            </a:pPr>
            <a:r>
              <a:rPr lang="en-AU" sz="1800" b="1" dirty="0">
                <a:solidFill>
                  <a:schemeClr val="accent1"/>
                </a:solidFill>
                <a:latin typeface="Arial" panose="020B0604020202020204" pitchFamily="34" charset="0"/>
                <a:cs typeface="Arial" panose="020B0604020202020204" pitchFamily="34" charset="0"/>
              </a:rPr>
              <a:t>We can:</a:t>
            </a:r>
            <a:endParaRPr lang="en-US" sz="1800" dirty="0">
              <a:solidFill>
                <a:schemeClr val="accent1"/>
              </a:solidFill>
              <a:latin typeface="Arial" panose="020B0604020202020204" pitchFamily="34" charset="0"/>
              <a:cs typeface="Arial" panose="020B0604020202020204" pitchFamily="34" charset="0"/>
            </a:endParaRPr>
          </a:p>
          <a:p>
            <a:pPr marL="342900" indent="-342900">
              <a:lnSpc>
                <a:spcPct val="150000"/>
              </a:lnSpc>
              <a:buFont typeface="Arial"/>
              <a:buChar char="•"/>
            </a:pPr>
            <a:r>
              <a:rPr lang="en-AU" sz="1800" dirty="0">
                <a:latin typeface="Arial" panose="020B0604020202020204" pitchFamily="34" charset="0"/>
                <a:cs typeface="Arial" panose="020B0604020202020204" pitchFamily="34" charset="0"/>
              </a:rPr>
              <a:t>clearly articulate 3 criteria for success that demonstrates how I know if my design meets the brief.</a:t>
            </a: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19</a:t>
            </a:fld>
            <a:endParaRPr lang="en-AU" dirty="0"/>
          </a:p>
        </p:txBody>
      </p:sp>
    </p:spTree>
    <p:extLst>
      <p:ext uri="{BB962C8B-B14F-4D97-AF65-F5344CB8AC3E}">
        <p14:creationId xmlns:p14="http://schemas.microsoft.com/office/powerpoint/2010/main" val="539348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F38185-B00A-9878-8E80-7D55E5647711}"/>
              </a:ext>
            </a:extLst>
          </p:cNvPr>
          <p:cNvSpPr>
            <a:spLocks noGrp="1"/>
          </p:cNvSpPr>
          <p:nvPr>
            <p:ph type="ctrTitle"/>
          </p:nvPr>
        </p:nvSpPr>
        <p:spPr>
          <a:xfrm>
            <a:off x="539999" y="2240968"/>
            <a:ext cx="6255979" cy="2033997"/>
          </a:xfrm>
        </p:spPr>
        <p:txBody>
          <a:bodyPr anchor="b">
            <a:normAutofit/>
          </a:bodyPr>
          <a:lstStyle/>
          <a:p>
            <a:pPr>
              <a:lnSpc>
                <a:spcPct val="90000"/>
              </a:lnSpc>
            </a:pPr>
            <a:r>
              <a:rPr lang="en-AU" dirty="0">
                <a:effectLst/>
              </a:rPr>
              <a:t>Technology 7–8</a:t>
            </a:r>
            <a:br>
              <a:rPr lang="en-AU" dirty="0">
                <a:effectLst/>
              </a:rPr>
            </a:br>
            <a:r>
              <a:rPr lang="en-AU" dirty="0">
                <a:effectLst/>
              </a:rPr>
              <a:t>Food and agricultural practices</a:t>
            </a:r>
            <a:endParaRPr lang="en-AU" dirty="0"/>
          </a:p>
        </p:txBody>
      </p:sp>
      <p:sp>
        <p:nvSpPr>
          <p:cNvPr id="11" name="Text Placeholder 10">
            <a:extLst>
              <a:ext uri="{FF2B5EF4-FFF2-40B4-BE49-F238E27FC236}">
                <a16:creationId xmlns:a16="http://schemas.microsoft.com/office/drawing/2014/main" id="{3D12AD43-6748-1D46-1B69-DCBF45A45856}"/>
              </a:ext>
            </a:extLst>
          </p:cNvPr>
          <p:cNvSpPr>
            <a:spLocks noGrp="1"/>
          </p:cNvSpPr>
          <p:nvPr>
            <p:ph type="body" sz="quarter" idx="10"/>
          </p:nvPr>
        </p:nvSpPr>
        <p:spPr>
          <a:xfrm>
            <a:off x="539999" y="4385568"/>
            <a:ext cx="6255977" cy="426611"/>
          </a:xfrm>
        </p:spPr>
        <p:txBody>
          <a:bodyPr anchor="t">
            <a:normAutofit/>
          </a:bodyPr>
          <a:lstStyle/>
          <a:p>
            <a:r>
              <a:rPr lang="en-AU" dirty="0"/>
              <a:t>Stage 4</a:t>
            </a:r>
          </a:p>
        </p:txBody>
      </p:sp>
      <p:sp>
        <p:nvSpPr>
          <p:cNvPr id="10" name="Text Placeholder 9">
            <a:extLst>
              <a:ext uri="{FF2B5EF4-FFF2-40B4-BE49-F238E27FC236}">
                <a16:creationId xmlns:a16="http://schemas.microsoft.com/office/drawing/2014/main" id="{CA5E7E5A-B4C4-F5B9-98E5-6C838D018316}"/>
              </a:ext>
            </a:extLst>
          </p:cNvPr>
          <p:cNvSpPr>
            <a:spLocks noGrp="1"/>
          </p:cNvSpPr>
          <p:nvPr>
            <p:ph type="body" sz="quarter" idx="16"/>
          </p:nvPr>
        </p:nvSpPr>
        <p:spPr>
          <a:xfrm>
            <a:off x="540000" y="4925698"/>
            <a:ext cx="6255975" cy="360000"/>
          </a:xfrm>
        </p:spPr>
        <p:txBody>
          <a:bodyPr>
            <a:normAutofit/>
          </a:bodyPr>
          <a:lstStyle/>
          <a:p>
            <a:pPr>
              <a:lnSpc>
                <a:spcPct val="140000"/>
              </a:lnSpc>
              <a:spcAft>
                <a:spcPts val="600"/>
              </a:spcAft>
            </a:pPr>
            <a:r>
              <a:rPr lang="en-AU" dirty="0"/>
              <a:t>Grow up! Vertical garden adventure</a:t>
            </a:r>
          </a:p>
        </p:txBody>
      </p:sp>
      <p:pic>
        <p:nvPicPr>
          <p:cNvPr id="4" name="Picture 3" descr="photograph of basil plant">
            <a:extLst>
              <a:ext uri="{FF2B5EF4-FFF2-40B4-BE49-F238E27FC236}">
                <a16:creationId xmlns:a16="http://schemas.microsoft.com/office/drawing/2014/main" id="{8E1BF566-E73F-FAB5-652A-EB9BA8C2665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00515" y="-10"/>
            <a:ext cx="5091485" cy="6858000"/>
          </a:xfrm>
          <a:prstGeom prst="rect">
            <a:avLst/>
          </a:prstGeom>
        </p:spPr>
      </p:pic>
    </p:spTree>
    <p:extLst>
      <p:ext uri="{BB962C8B-B14F-4D97-AF65-F5344CB8AC3E}">
        <p14:creationId xmlns:p14="http://schemas.microsoft.com/office/powerpoint/2010/main" val="3218114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EF16494D-7C9B-805A-614B-CD6BB941ABBF}"/>
              </a:ext>
              <a:ext uri="{C183D7F6-B498-43B3-948B-1728B52AA6E4}">
                <adec:decorative xmlns:adec="http://schemas.microsoft.com/office/drawing/2017/decorative" val="1"/>
              </a:ext>
            </a:extLst>
          </p:cNvPr>
          <p:cNvSpPr/>
          <p:nvPr/>
        </p:nvSpPr>
        <p:spPr>
          <a:xfrm>
            <a:off x="804077" y="1163707"/>
            <a:ext cx="10842693" cy="1602274"/>
          </a:xfrm>
          <a:prstGeom prst="roundRect">
            <a:avLst/>
          </a:prstGeom>
          <a:solidFill>
            <a:schemeClr val="accent4"/>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a:endParaRPr lang="en-AU" sz="3200" b="1">
              <a:solidFill>
                <a:schemeClr val="tx1"/>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54C1E855-FE35-4023-154D-792099412C25}"/>
              </a:ext>
              <a:ext uri="{C183D7F6-B498-43B3-948B-1728B52AA6E4}">
                <adec:decorative xmlns:adec="http://schemas.microsoft.com/office/drawing/2017/decorative" val="1"/>
              </a:ext>
            </a:extLst>
          </p:cNvPr>
          <p:cNvSpPr/>
          <p:nvPr/>
        </p:nvSpPr>
        <p:spPr>
          <a:xfrm>
            <a:off x="788475" y="2960633"/>
            <a:ext cx="10842693" cy="3400414"/>
          </a:xfrm>
          <a:prstGeom prst="roundRect">
            <a:avLst>
              <a:gd name="adj" fmla="val 6397"/>
            </a:avLst>
          </a:prstGeom>
          <a:solidFill>
            <a:schemeClr val="accent5">
              <a:lumMod val="20000"/>
              <a:lumOff val="80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a:endParaRPr lang="en-AU" sz="3200" b="1">
              <a:solidFill>
                <a:schemeClr val="tx1"/>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6BFB4A71-FB7A-EF84-8877-38FAB4E1BEF5}"/>
              </a:ext>
            </a:extLst>
          </p:cNvPr>
          <p:cNvSpPr>
            <a:spLocks noGrp="1"/>
          </p:cNvSpPr>
          <p:nvPr>
            <p:ph type="title"/>
          </p:nvPr>
        </p:nvSpPr>
        <p:spPr/>
        <p:txBody>
          <a:bodyPr/>
          <a:lstStyle/>
          <a:p>
            <a:r>
              <a:rPr lang="en-AU" dirty="0"/>
              <a:t>Recap opportunity 3</a:t>
            </a:r>
          </a:p>
        </p:txBody>
      </p:sp>
      <p:sp>
        <p:nvSpPr>
          <p:cNvPr id="6" name="Oval 5">
            <a:extLst>
              <a:ext uri="{FF2B5EF4-FFF2-40B4-BE49-F238E27FC236}">
                <a16:creationId xmlns:a16="http://schemas.microsoft.com/office/drawing/2014/main" id="{5FD5EFF0-764F-863F-0FBD-67B120FD2D34}"/>
              </a:ext>
              <a:ext uri="{C183D7F6-B498-43B3-948B-1728B52AA6E4}">
                <adec:decorative xmlns:adec="http://schemas.microsoft.com/office/drawing/2017/decorative" val="1"/>
              </a:ext>
            </a:extLst>
          </p:cNvPr>
          <p:cNvSpPr/>
          <p:nvPr/>
        </p:nvSpPr>
        <p:spPr>
          <a:xfrm>
            <a:off x="224568" y="1279886"/>
            <a:ext cx="1362119" cy="136211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6600" b="1" dirty="0">
                <a:latin typeface="Arial" panose="020B0604020202020204" pitchFamily="34" charset="0"/>
                <a:cs typeface="Arial" panose="020B0604020202020204" pitchFamily="34" charset="0"/>
              </a:rPr>
              <a:t>?</a:t>
            </a:r>
          </a:p>
        </p:txBody>
      </p:sp>
      <p:sp>
        <p:nvSpPr>
          <p:cNvPr id="25" name="Google Shape;91;p15">
            <a:extLst>
              <a:ext uri="{FF2B5EF4-FFF2-40B4-BE49-F238E27FC236}">
                <a16:creationId xmlns:a16="http://schemas.microsoft.com/office/drawing/2014/main" id="{6059574B-D602-B315-6BAB-E35B76ADBFF3}"/>
              </a:ext>
            </a:extLst>
          </p:cNvPr>
          <p:cNvSpPr txBox="1"/>
          <p:nvPr/>
        </p:nvSpPr>
        <p:spPr>
          <a:xfrm>
            <a:off x="1641476" y="1683945"/>
            <a:ext cx="9944782" cy="447005"/>
          </a:xfrm>
          <a:prstGeom prst="rect">
            <a:avLst/>
          </a:prstGeom>
          <a:noFill/>
          <a:ln>
            <a:noFill/>
          </a:ln>
        </p:spPr>
        <p:txBody>
          <a:bodyPr spcFirstLastPara="1" wrap="square" lIns="121900" tIns="121900" rIns="121900" bIns="121900" anchor="t" anchorCtr="0">
            <a:noAutofit/>
          </a:bodyPr>
          <a:lstStyle/>
          <a:p>
            <a:r>
              <a:rPr lang="en" sz="1800" dirty="0">
                <a:latin typeface="Arial" panose="020B0604020202020204" pitchFamily="34" charset="0"/>
                <a:ea typeface="Montserrat"/>
                <a:cs typeface="Arial" panose="020B0604020202020204" pitchFamily="34" charset="0"/>
                <a:sym typeface="Montserrat"/>
              </a:rPr>
              <a:t>Fast 5 – What did we learn last lesson?</a:t>
            </a:r>
            <a:endParaRPr sz="1800" dirty="0">
              <a:latin typeface="Roboto"/>
              <a:ea typeface="Roboto"/>
              <a:cs typeface="Roboto"/>
              <a:sym typeface="Roboto"/>
            </a:endParaRPr>
          </a:p>
        </p:txBody>
      </p:sp>
      <p:sp>
        <p:nvSpPr>
          <p:cNvPr id="4" name="Oval 3">
            <a:extLst>
              <a:ext uri="{FF2B5EF4-FFF2-40B4-BE49-F238E27FC236}">
                <a16:creationId xmlns:a16="http://schemas.microsoft.com/office/drawing/2014/main" id="{F6713399-4E93-FA0D-F7D9-914B524BC640}"/>
              </a:ext>
              <a:ext uri="{C183D7F6-B498-43B3-948B-1728B52AA6E4}">
                <adec:decorative xmlns:adec="http://schemas.microsoft.com/office/drawing/2017/decorative" val="1"/>
              </a:ext>
            </a:extLst>
          </p:cNvPr>
          <p:cNvSpPr/>
          <p:nvPr/>
        </p:nvSpPr>
        <p:spPr>
          <a:xfrm>
            <a:off x="204993" y="3140266"/>
            <a:ext cx="1362119" cy="1362119"/>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6600" b="1" dirty="0">
                <a:latin typeface="Arial" panose="020B0604020202020204" pitchFamily="34" charset="0"/>
                <a:cs typeface="Arial" panose="020B0604020202020204" pitchFamily="34" charset="0"/>
              </a:rPr>
              <a:t>5</a:t>
            </a:r>
          </a:p>
        </p:txBody>
      </p:sp>
      <p:sp>
        <p:nvSpPr>
          <p:cNvPr id="21" name="Google Shape;91;p15">
            <a:extLst>
              <a:ext uri="{FF2B5EF4-FFF2-40B4-BE49-F238E27FC236}">
                <a16:creationId xmlns:a16="http://schemas.microsoft.com/office/drawing/2014/main" id="{2401BCF4-5099-C8CA-2E02-0D76934D9FA3}"/>
              </a:ext>
            </a:extLst>
          </p:cNvPr>
          <p:cNvSpPr txBox="1"/>
          <p:nvPr/>
        </p:nvSpPr>
        <p:spPr>
          <a:xfrm>
            <a:off x="1641476" y="3089772"/>
            <a:ext cx="9879361" cy="456509"/>
          </a:xfrm>
          <a:prstGeom prst="rect">
            <a:avLst/>
          </a:prstGeom>
          <a:noFill/>
          <a:ln>
            <a:noFill/>
          </a:ln>
        </p:spPr>
        <p:txBody>
          <a:bodyPr spcFirstLastPara="1" wrap="square" lIns="121900" tIns="121900" rIns="121900" bIns="121900" anchor="t" anchorCtr="0">
            <a:noAutofit/>
          </a:bodyPr>
          <a:lstStyle/>
          <a:p>
            <a:r>
              <a:rPr lang="en" sz="1800" dirty="0">
                <a:latin typeface="Arial" panose="020B0604020202020204" pitchFamily="34" charset="0"/>
                <a:ea typeface="Montserrat"/>
                <a:cs typeface="Arial" panose="020B0604020202020204" pitchFamily="34" charset="0"/>
                <a:sym typeface="Montserrat"/>
              </a:rPr>
              <a:t>For each of the following plants, name one part that is commonly eaten:</a:t>
            </a:r>
            <a:endParaRPr sz="1800" dirty="0">
              <a:latin typeface="Roboto"/>
              <a:ea typeface="Roboto"/>
              <a:cs typeface="Roboto"/>
              <a:sym typeface="Roboto"/>
            </a:endParaRPr>
          </a:p>
        </p:txBody>
      </p:sp>
      <p:sp>
        <p:nvSpPr>
          <p:cNvPr id="18" name="Google Shape;92;p15">
            <a:extLst>
              <a:ext uri="{FF2B5EF4-FFF2-40B4-BE49-F238E27FC236}">
                <a16:creationId xmlns:a16="http://schemas.microsoft.com/office/drawing/2014/main" id="{6EFDC7AD-9B2C-F220-857F-5C8364B30A7C}"/>
              </a:ext>
            </a:extLst>
          </p:cNvPr>
          <p:cNvSpPr txBox="1"/>
          <p:nvPr/>
        </p:nvSpPr>
        <p:spPr>
          <a:xfrm>
            <a:off x="1782254" y="3615257"/>
            <a:ext cx="3018000" cy="1168603"/>
          </a:xfrm>
          <a:prstGeom prst="rect">
            <a:avLst/>
          </a:prstGeom>
          <a:solidFill>
            <a:schemeClr val="bg1"/>
          </a:solidFill>
          <a:ln w="19050" cap="flat" cmpd="sng">
            <a:solidFill>
              <a:schemeClr val="accent5"/>
            </a:solidFill>
            <a:prstDash val="solid"/>
            <a:round/>
            <a:headEnd type="none" w="sm" len="sm"/>
            <a:tailEnd type="none" w="sm" len="sm"/>
          </a:ln>
        </p:spPr>
        <p:txBody>
          <a:bodyPr spcFirstLastPara="1" wrap="square" lIns="121900" tIns="121900" rIns="121900" bIns="121900" anchor="t" anchorCtr="0">
            <a:noAutofit/>
          </a:bodyPr>
          <a:lstStyle>
            <a:defPPr>
              <a:defRPr lang="en-US"/>
            </a:defPPr>
            <a:lvl1pPr>
              <a:defRPr sz="1600">
                <a:latin typeface="Arial" panose="020B0604020202020204" pitchFamily="34" charset="0"/>
                <a:ea typeface="Montserrat"/>
                <a:cs typeface="Arial" panose="020B0604020202020204" pitchFamily="34" charset="0"/>
              </a:defRPr>
            </a:lvl1pPr>
          </a:lstStyle>
          <a:p>
            <a:r>
              <a:rPr lang="en" dirty="0">
                <a:sym typeface="Montserrat"/>
              </a:rPr>
              <a:t>1. Zucchini</a:t>
            </a:r>
            <a:endParaRPr dirty="0">
              <a:sym typeface="Montserrat"/>
            </a:endParaRPr>
          </a:p>
        </p:txBody>
      </p:sp>
      <p:sp>
        <p:nvSpPr>
          <p:cNvPr id="19" name="Google Shape;93;p15">
            <a:extLst>
              <a:ext uri="{FF2B5EF4-FFF2-40B4-BE49-F238E27FC236}">
                <a16:creationId xmlns:a16="http://schemas.microsoft.com/office/drawing/2014/main" id="{FC74774B-0DA0-CB7E-DE68-E8F9B6F37CE7}"/>
              </a:ext>
            </a:extLst>
          </p:cNvPr>
          <p:cNvSpPr txBox="1"/>
          <p:nvPr/>
        </p:nvSpPr>
        <p:spPr>
          <a:xfrm>
            <a:off x="5063560" y="3615257"/>
            <a:ext cx="3018000" cy="1168603"/>
          </a:xfrm>
          <a:prstGeom prst="rect">
            <a:avLst/>
          </a:prstGeom>
          <a:solidFill>
            <a:schemeClr val="bg1"/>
          </a:solidFill>
          <a:ln w="19050" cap="flat" cmpd="sng">
            <a:solidFill>
              <a:schemeClr val="accent5"/>
            </a:solidFill>
            <a:prstDash val="solid"/>
            <a:round/>
            <a:headEnd type="none" w="sm" len="sm"/>
            <a:tailEnd type="none" w="sm" len="sm"/>
          </a:ln>
        </p:spPr>
        <p:txBody>
          <a:bodyPr spcFirstLastPara="1" wrap="square" lIns="121900" tIns="121900" rIns="121900" bIns="121900" anchor="t" anchorCtr="0">
            <a:noAutofit/>
          </a:bodyPr>
          <a:lstStyle/>
          <a:p>
            <a:r>
              <a:rPr lang="en" sz="1600" dirty="0">
                <a:latin typeface="Arial" panose="020B0604020202020204" pitchFamily="34" charset="0"/>
                <a:ea typeface="Montserrat"/>
                <a:cs typeface="Arial" panose="020B0604020202020204" pitchFamily="34" charset="0"/>
                <a:sym typeface="Montserrat"/>
              </a:rPr>
              <a:t>2. Spinach </a:t>
            </a:r>
            <a:endParaRPr sz="1600" dirty="0">
              <a:latin typeface="Arial" panose="020B0604020202020204" pitchFamily="34" charset="0"/>
              <a:ea typeface="Montserrat"/>
              <a:cs typeface="Arial" panose="020B0604020202020204" pitchFamily="34" charset="0"/>
              <a:sym typeface="Montserrat"/>
            </a:endParaRPr>
          </a:p>
        </p:txBody>
      </p:sp>
      <p:sp>
        <p:nvSpPr>
          <p:cNvPr id="20" name="Google Shape;94;p15">
            <a:extLst>
              <a:ext uri="{FF2B5EF4-FFF2-40B4-BE49-F238E27FC236}">
                <a16:creationId xmlns:a16="http://schemas.microsoft.com/office/drawing/2014/main" id="{56C9B42B-5502-2D01-1F54-02EAD37D035F}"/>
              </a:ext>
            </a:extLst>
          </p:cNvPr>
          <p:cNvSpPr txBox="1"/>
          <p:nvPr/>
        </p:nvSpPr>
        <p:spPr>
          <a:xfrm>
            <a:off x="8328964" y="3615256"/>
            <a:ext cx="3018000" cy="1168603"/>
          </a:xfrm>
          <a:prstGeom prst="rect">
            <a:avLst/>
          </a:prstGeom>
          <a:solidFill>
            <a:schemeClr val="bg1"/>
          </a:solidFill>
          <a:ln w="19050" cap="flat" cmpd="sng">
            <a:solidFill>
              <a:schemeClr val="accent5"/>
            </a:solidFill>
            <a:prstDash val="solid"/>
            <a:round/>
            <a:headEnd type="none" w="sm" len="sm"/>
            <a:tailEnd type="none" w="sm" len="sm"/>
          </a:ln>
        </p:spPr>
        <p:txBody>
          <a:bodyPr spcFirstLastPara="1" wrap="square" lIns="121900" tIns="121900" rIns="121900" bIns="121900" anchor="t" anchorCtr="0">
            <a:noAutofit/>
          </a:bodyPr>
          <a:lstStyle/>
          <a:p>
            <a:r>
              <a:rPr lang="en" sz="1600" dirty="0">
                <a:latin typeface="Arial" panose="020B0604020202020204" pitchFamily="34" charset="0"/>
                <a:ea typeface="Montserrat"/>
                <a:cs typeface="Arial" panose="020B0604020202020204" pitchFamily="34" charset="0"/>
                <a:sym typeface="Montserrat"/>
              </a:rPr>
              <a:t>3. Celery </a:t>
            </a:r>
            <a:endParaRPr sz="1600" dirty="0">
              <a:latin typeface="Arial" panose="020B0604020202020204" pitchFamily="34" charset="0"/>
              <a:ea typeface="Montserrat"/>
              <a:cs typeface="Arial" panose="020B0604020202020204" pitchFamily="34" charset="0"/>
              <a:sym typeface="Montserrat"/>
            </a:endParaRPr>
          </a:p>
        </p:txBody>
      </p:sp>
      <p:sp>
        <p:nvSpPr>
          <p:cNvPr id="10" name="Google Shape;94;p15">
            <a:extLst>
              <a:ext uri="{FF2B5EF4-FFF2-40B4-BE49-F238E27FC236}">
                <a16:creationId xmlns:a16="http://schemas.microsoft.com/office/drawing/2014/main" id="{716ABED4-6690-4125-F148-6CFF207CA375}"/>
              </a:ext>
            </a:extLst>
          </p:cNvPr>
          <p:cNvSpPr txBox="1"/>
          <p:nvPr/>
        </p:nvSpPr>
        <p:spPr>
          <a:xfrm>
            <a:off x="1782254" y="4950548"/>
            <a:ext cx="3018000" cy="1168603"/>
          </a:xfrm>
          <a:prstGeom prst="rect">
            <a:avLst/>
          </a:prstGeom>
          <a:solidFill>
            <a:schemeClr val="bg1"/>
          </a:solidFill>
          <a:ln w="19050" cap="flat" cmpd="sng">
            <a:solidFill>
              <a:schemeClr val="accent5"/>
            </a:solidFill>
            <a:prstDash val="solid"/>
            <a:round/>
            <a:headEnd type="none" w="sm" len="sm"/>
            <a:tailEnd type="none" w="sm" len="sm"/>
          </a:ln>
        </p:spPr>
        <p:txBody>
          <a:bodyPr spcFirstLastPara="1" wrap="square" lIns="121900" tIns="121900" rIns="121900" bIns="121900" anchor="t" anchorCtr="0">
            <a:noAutofit/>
          </a:bodyPr>
          <a:lstStyle/>
          <a:p>
            <a:r>
              <a:rPr lang="en" sz="1600" dirty="0">
                <a:latin typeface="Arial" panose="020B0604020202020204" pitchFamily="34" charset="0"/>
                <a:ea typeface="Montserrat"/>
                <a:cs typeface="Arial" panose="020B0604020202020204" pitchFamily="34" charset="0"/>
                <a:sym typeface="Montserrat"/>
              </a:rPr>
              <a:t>4. Peas </a:t>
            </a:r>
            <a:endParaRPr sz="1600" dirty="0">
              <a:latin typeface="Arial" panose="020B0604020202020204" pitchFamily="34" charset="0"/>
              <a:ea typeface="Montserrat"/>
              <a:cs typeface="Arial" panose="020B0604020202020204" pitchFamily="34" charset="0"/>
              <a:sym typeface="Montserrat"/>
            </a:endParaRPr>
          </a:p>
        </p:txBody>
      </p:sp>
      <p:sp>
        <p:nvSpPr>
          <p:cNvPr id="5" name="Google Shape;94;p15">
            <a:extLst>
              <a:ext uri="{FF2B5EF4-FFF2-40B4-BE49-F238E27FC236}">
                <a16:creationId xmlns:a16="http://schemas.microsoft.com/office/drawing/2014/main" id="{D75E5AC6-AACB-6FC5-BCD2-39116F41F3F9}"/>
              </a:ext>
            </a:extLst>
          </p:cNvPr>
          <p:cNvSpPr txBox="1"/>
          <p:nvPr/>
        </p:nvSpPr>
        <p:spPr>
          <a:xfrm>
            <a:off x="5060973" y="4950547"/>
            <a:ext cx="3018000" cy="1168603"/>
          </a:xfrm>
          <a:prstGeom prst="rect">
            <a:avLst/>
          </a:prstGeom>
          <a:solidFill>
            <a:schemeClr val="bg1"/>
          </a:solidFill>
          <a:ln w="19050" cap="flat" cmpd="sng">
            <a:solidFill>
              <a:schemeClr val="accent5"/>
            </a:solidFill>
            <a:prstDash val="solid"/>
            <a:round/>
            <a:headEnd type="none" w="sm" len="sm"/>
            <a:tailEnd type="none" w="sm" len="sm"/>
          </a:ln>
        </p:spPr>
        <p:txBody>
          <a:bodyPr spcFirstLastPara="1" wrap="square" lIns="121900" tIns="121900" rIns="121900" bIns="121900" anchor="t" anchorCtr="0">
            <a:noAutofit/>
          </a:bodyPr>
          <a:lstStyle/>
          <a:p>
            <a:r>
              <a:rPr lang="en" sz="1600" dirty="0">
                <a:latin typeface="Arial" panose="020B0604020202020204" pitchFamily="34" charset="0"/>
                <a:ea typeface="Montserrat"/>
                <a:cs typeface="Arial" panose="020B0604020202020204" pitchFamily="34" charset="0"/>
                <a:sym typeface="Montserrat"/>
              </a:rPr>
              <a:t>5. Potatoes </a:t>
            </a:r>
            <a:endParaRPr sz="1600" dirty="0">
              <a:latin typeface="Arial" panose="020B0604020202020204" pitchFamily="34" charset="0"/>
              <a:ea typeface="Montserrat"/>
              <a:cs typeface="Arial" panose="020B0604020202020204" pitchFamily="34" charset="0"/>
              <a:sym typeface="Montserrat"/>
            </a:endParaRPr>
          </a:p>
        </p:txBody>
      </p:sp>
      <p:sp>
        <p:nvSpPr>
          <p:cNvPr id="2" name="Slide Number Placeholder 1">
            <a:extLst>
              <a:ext uri="{FF2B5EF4-FFF2-40B4-BE49-F238E27FC236}">
                <a16:creationId xmlns:a16="http://schemas.microsoft.com/office/drawing/2014/main" id="{2F9B91D8-D263-DC15-F49B-8DC67887CDB4}"/>
              </a:ext>
              <a:ext uri="{C183D7F6-B498-43B3-948B-1728B52AA6E4}">
                <adec:decorative xmlns:adec="http://schemas.microsoft.com/office/drawing/2017/decorative" val="1"/>
              </a:ext>
            </a:extLst>
          </p:cNvPr>
          <p:cNvSpPr>
            <a:spLocks noGrp="1"/>
          </p:cNvSpPr>
          <p:nvPr>
            <p:ph type="sldNum" sz="quarter" idx="12"/>
          </p:nvPr>
        </p:nvSpPr>
        <p:spPr>
          <a:xfrm>
            <a:off x="11226258" y="6525663"/>
            <a:ext cx="720000" cy="180000"/>
          </a:xfrm>
        </p:spPr>
        <p:txBody>
          <a:bodyPr/>
          <a:lstStyle/>
          <a:p>
            <a:fld id="{10A01DC5-1685-4615-8240-15192985C6A2}" type="slidenum">
              <a:rPr lang="en-AU" smtClean="0"/>
              <a:t>20</a:t>
            </a:fld>
            <a:endParaRPr lang="en-AU"/>
          </a:p>
        </p:txBody>
      </p:sp>
    </p:spTree>
    <p:extLst>
      <p:ext uri="{BB962C8B-B14F-4D97-AF65-F5344CB8AC3E}">
        <p14:creationId xmlns:p14="http://schemas.microsoft.com/office/powerpoint/2010/main" val="2137746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48BF457-4C25-4E7B-A9E9-66A25363E959}"/>
              </a:ext>
            </a:extLst>
          </p:cNvPr>
          <p:cNvSpPr>
            <a:spLocks noGrp="1"/>
          </p:cNvSpPr>
          <p:nvPr>
            <p:ph type="title"/>
          </p:nvPr>
        </p:nvSpPr>
        <p:spPr>
          <a:xfrm>
            <a:off x="359999" y="360000"/>
            <a:ext cx="11483999" cy="545601"/>
          </a:xfrm>
        </p:spPr>
        <p:txBody>
          <a:bodyPr/>
          <a:lstStyle/>
          <a:p>
            <a:r>
              <a:rPr lang="en-AU" dirty="0"/>
              <a:t>Design and production process</a:t>
            </a:r>
          </a:p>
        </p:txBody>
      </p:sp>
      <p:pic>
        <p:nvPicPr>
          <p:cNvPr id="2" name="Picture 1" descr="The design and production process diagram. There are 4 vertical circles with arrows indicating it is a cyclical and iterative process. The names of the following 4 stages are each within a circle:&#10;&#10;1. Identifying and defining.&#10;2. Researching and planning.&#10;3. Producing and implementing.&#10;4. Testing and evaluating.&#10;&#10;The Identifying and defining stage contains 4 points with text that reads: ‘Identify the need and opportunities’, ‘Describe existing solutions’, ‘Outline factors affecting design’ and ‘Define key terms.&#10;&#10;The Researching and planning stage contains 4 points with text that reads: ‘Investigate and describe relevant equipment process and materials’, ‘Develop plans to safely manage production’, Create, evaluate, modify and apply ideas and solutions’, and ‘Explain social, ethical, legal and sustainability considerations’.&#10;&#10;The Producing and implementing stage contains 4 points with text that reads: ‘Select and use tools, materials, techniques, technologies and processes’, ‘Demonstrate and use safe practices’, ‘Apply project management processes’, and ‘Communicate and justify design choices’.&#10;&#10;The Testing and evaluating stage contains 4 points with text that reads: ‘Work collaboratively to improve solutions’, ‘Use factors affecting design to evaluate’, ‘Justify the use of components, equipment and processes’, and ‘Reflect on your own work and the work of others’.">
            <a:extLst>
              <a:ext uri="{FF2B5EF4-FFF2-40B4-BE49-F238E27FC236}">
                <a16:creationId xmlns:a16="http://schemas.microsoft.com/office/drawing/2014/main" id="{7EE91DA5-7DE6-317B-A21D-2AC7ED39A8C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572" b="2457"/>
          <a:stretch/>
        </p:blipFill>
        <p:spPr>
          <a:xfrm>
            <a:off x="3057933" y="1005109"/>
            <a:ext cx="5653251" cy="5510891"/>
          </a:xfrm>
          <a:prstGeom prst="rect">
            <a:avLst/>
          </a:prstGeom>
        </p:spPr>
      </p:pic>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21</a:t>
            </a:fld>
            <a:endParaRPr lang="en-AU"/>
          </a:p>
        </p:txBody>
      </p:sp>
    </p:spTree>
    <p:extLst>
      <p:ext uri="{BB962C8B-B14F-4D97-AF65-F5344CB8AC3E}">
        <p14:creationId xmlns:p14="http://schemas.microsoft.com/office/powerpoint/2010/main" val="81596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C69B4ED-C190-0D50-D68B-A624ABE6A280}"/>
              </a:ext>
            </a:extLst>
          </p:cNvPr>
          <p:cNvSpPr>
            <a:spLocks noGrp="1"/>
          </p:cNvSpPr>
          <p:nvPr>
            <p:ph type="title"/>
          </p:nvPr>
        </p:nvSpPr>
        <p:spPr>
          <a:xfrm>
            <a:off x="360000" y="360000"/>
            <a:ext cx="11483998" cy="545601"/>
          </a:xfrm>
        </p:spPr>
        <p:txBody>
          <a:bodyPr/>
          <a:lstStyle/>
          <a:p>
            <a:r>
              <a:rPr lang="en-AU" dirty="0"/>
              <a:t>How do I know if I understand the brief?</a:t>
            </a:r>
          </a:p>
        </p:txBody>
      </p:sp>
      <p:sp>
        <p:nvSpPr>
          <p:cNvPr id="8" name="Content Placeholder 7">
            <a:extLst>
              <a:ext uri="{FF2B5EF4-FFF2-40B4-BE49-F238E27FC236}">
                <a16:creationId xmlns:a16="http://schemas.microsoft.com/office/drawing/2014/main" id="{D9C1C5BB-3771-F56A-20EA-EB68C055F45C}"/>
              </a:ext>
            </a:extLst>
          </p:cNvPr>
          <p:cNvSpPr>
            <a:spLocks noGrp="1"/>
          </p:cNvSpPr>
          <p:nvPr>
            <p:ph sz="quarter" idx="19"/>
          </p:nvPr>
        </p:nvSpPr>
        <p:spPr>
          <a:xfrm>
            <a:off x="360363" y="1497013"/>
            <a:ext cx="5213501" cy="4879975"/>
          </a:xfrm>
        </p:spPr>
        <p:txBody>
          <a:bodyPr/>
          <a:lstStyle/>
          <a:p>
            <a:r>
              <a:rPr lang="en-AU" sz="1800" dirty="0"/>
              <a:t>What will a successful project design look like when it is complete?</a:t>
            </a:r>
          </a:p>
          <a:p>
            <a:endParaRPr lang="en-AU" sz="1800" dirty="0"/>
          </a:p>
          <a:p>
            <a:r>
              <a:rPr lang="en-AU" sz="1800" dirty="0"/>
              <a:t>Make a list of 3 things that can be measured or observed at the end that indicate success.</a:t>
            </a:r>
          </a:p>
          <a:p>
            <a:endParaRPr lang="en-AU" sz="1800" dirty="0"/>
          </a:p>
          <a:p>
            <a:r>
              <a:rPr lang="en-AU" sz="1800" b="1" dirty="0"/>
              <a:t>These are your criteria for success.</a:t>
            </a:r>
          </a:p>
          <a:p>
            <a:endParaRPr lang="en-AU" dirty="0"/>
          </a:p>
        </p:txBody>
      </p:sp>
      <p:pic>
        <p:nvPicPr>
          <p:cNvPr id="4" name="Picture Placeholder 3">
            <a:extLst>
              <a:ext uri="{FF2B5EF4-FFF2-40B4-BE49-F238E27FC236}">
                <a16:creationId xmlns:a16="http://schemas.microsoft.com/office/drawing/2014/main" id="{02F63EFD-A2FA-577A-9C5E-DCA574B8B8A8}"/>
              </a:ext>
              <a:ext uri="{C183D7F6-B498-43B3-948B-1728B52AA6E4}">
                <adec:decorative xmlns:adec="http://schemas.microsoft.com/office/drawing/2017/decorative" val="1"/>
              </a:ext>
            </a:extLst>
          </p:cNvPr>
          <p:cNvPicPr>
            <a:picLocks noGrp="1" noChangeAspect="1"/>
          </p:cNvPicPr>
          <p:nvPr>
            <p:ph type="pic" sz="quarter" idx="20"/>
          </p:nvPr>
        </p:nvPicPr>
        <p:blipFill>
          <a:blip r:embed="rId2" cstate="screen">
            <a:extLst>
              <a:ext uri="{28A0092B-C50C-407E-A947-70E740481C1C}">
                <a14:useLocalDpi xmlns:a14="http://schemas.microsoft.com/office/drawing/2010/main"/>
              </a:ext>
            </a:extLst>
          </a:blip>
          <a:srcRect t="5725" b="5725"/>
          <a:stretch>
            <a:fillRect/>
          </a:stretch>
        </p:blipFill>
        <p:spPr>
          <a:xfrm>
            <a:off x="6618138" y="1552001"/>
            <a:ext cx="4441673" cy="4317599"/>
          </a:xfrm>
          <a:prstGeom prst="ellipse">
            <a:avLst/>
          </a:prstGeom>
          <a:ln w="190500" cap="rnd">
            <a:solidFill>
              <a:srgbClr val="FBDBE7"/>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2" name="Slide Number Placeholder 1">
            <a:extLst>
              <a:ext uri="{FF2B5EF4-FFF2-40B4-BE49-F238E27FC236}">
                <a16:creationId xmlns:a16="http://schemas.microsoft.com/office/drawing/2014/main" id="{E9B076CA-71E0-AD90-CD8E-813CE7213A4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22</a:t>
            </a:fld>
            <a:endParaRPr lang="en-AU"/>
          </a:p>
        </p:txBody>
      </p:sp>
    </p:spTree>
    <p:extLst>
      <p:ext uri="{BB962C8B-B14F-4D97-AF65-F5344CB8AC3E}">
        <p14:creationId xmlns:p14="http://schemas.microsoft.com/office/powerpoint/2010/main" val="1385582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t>Learning intention and success criteria </a:t>
            </a:r>
            <a:r>
              <a:rPr lang="en-AU" dirty="0">
                <a:solidFill>
                  <a:schemeClr val="bg1"/>
                </a:solidFill>
              </a:rPr>
              <a:t>5</a:t>
            </a:r>
            <a:endParaRPr lang="en-AU" dirty="0"/>
          </a:p>
        </p:txBody>
      </p:sp>
      <p:sp>
        <p:nvSpPr>
          <p:cNvPr id="3" name="TextBox 2">
            <a:extLst>
              <a:ext uri="{FF2B5EF4-FFF2-40B4-BE49-F238E27FC236}">
                <a16:creationId xmlns:a16="http://schemas.microsoft.com/office/drawing/2014/main" id="{DF637BA9-DB5E-2457-A795-0B300DBA6F82}"/>
              </a:ext>
            </a:extLst>
          </p:cNvPr>
          <p:cNvSpPr txBox="1"/>
          <p:nvPr/>
        </p:nvSpPr>
        <p:spPr>
          <a:xfrm>
            <a:off x="370416" y="1894417"/>
            <a:ext cx="11303000" cy="285712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pPr>
            <a:r>
              <a:rPr lang="en-AU" sz="1800" b="1" dirty="0">
                <a:solidFill>
                  <a:schemeClr val="accent1"/>
                </a:solidFill>
                <a:latin typeface="Arial" panose="020B0604020202020204" pitchFamily="34" charset="0"/>
                <a:cs typeface="Arial" panose="020B0604020202020204" pitchFamily="34" charset="0"/>
              </a:rPr>
              <a:t>We are learning to</a:t>
            </a:r>
            <a:r>
              <a:rPr lang="en-AU" sz="1800" dirty="0">
                <a:solidFill>
                  <a:schemeClr val="accent1"/>
                </a:solidFill>
                <a:latin typeface="Arial" panose="020B0604020202020204" pitchFamily="34" charset="0"/>
                <a:ea typeface="+mn-lt"/>
                <a:cs typeface="Arial" panose="020B0604020202020204" pitchFamily="34" charset="0"/>
              </a:rPr>
              <a:t>:</a:t>
            </a:r>
          </a:p>
          <a:p>
            <a:pPr marL="342900" indent="-342900">
              <a:lnSpc>
                <a:spcPct val="150000"/>
              </a:lnSpc>
              <a:buFont typeface="Arial" panose="020B0604020202020204" pitchFamily="34" charset="0"/>
              <a:buChar char="•"/>
            </a:pPr>
            <a:r>
              <a:rPr lang="en-AU" sz="1800" dirty="0">
                <a:latin typeface="Arial" panose="020B0604020202020204" pitchFamily="34" charset="0"/>
                <a:cs typeface="Arial" panose="020B0604020202020204" pitchFamily="34" charset="0"/>
              </a:rPr>
              <a:t>explore how crops are grown in Australia and the steps involved – from planting to the product reaching consumers, so that we can understand how our food gets from the farm to our table.</a:t>
            </a:r>
          </a:p>
          <a:p>
            <a:pPr>
              <a:lnSpc>
                <a:spcPct val="150000"/>
              </a:lnSpc>
            </a:pPr>
            <a:endParaRPr lang="en-AU" sz="1800" dirty="0">
              <a:latin typeface="Arial" panose="020B0604020202020204" pitchFamily="34" charset="0"/>
              <a:cs typeface="Arial" panose="020B0604020202020204" pitchFamily="34" charset="0"/>
            </a:endParaRPr>
          </a:p>
          <a:p>
            <a:pPr>
              <a:lnSpc>
                <a:spcPct val="150000"/>
              </a:lnSpc>
            </a:pPr>
            <a:r>
              <a:rPr lang="en-AU" sz="1800" b="1" dirty="0">
                <a:solidFill>
                  <a:schemeClr val="accent1"/>
                </a:solidFill>
                <a:latin typeface="Arial" panose="020B0604020202020204" pitchFamily="34" charset="0"/>
                <a:cs typeface="Arial" panose="020B0604020202020204" pitchFamily="34" charset="0"/>
              </a:rPr>
              <a:t>We can:</a:t>
            </a:r>
            <a:endParaRPr lang="en-US" sz="1800" dirty="0">
              <a:solidFill>
                <a:schemeClr val="accent1"/>
              </a:solidFill>
              <a:latin typeface="Arial" panose="020B0604020202020204" pitchFamily="34" charset="0"/>
              <a:cs typeface="Arial" panose="020B0604020202020204" pitchFamily="34" charset="0"/>
            </a:endParaRPr>
          </a:p>
          <a:p>
            <a:pPr marL="342900" indent="-342900">
              <a:lnSpc>
                <a:spcPct val="150000"/>
              </a:lnSpc>
              <a:buFont typeface="Arial"/>
              <a:buChar char="•"/>
            </a:pPr>
            <a:r>
              <a:rPr lang="en-AU" sz="1800" dirty="0">
                <a:latin typeface="Arial" panose="020B0604020202020204" pitchFamily="34" charset="0"/>
                <a:cs typeface="Arial" panose="020B0604020202020204" pitchFamily="34" charset="0"/>
              </a:rPr>
              <a:t>identify the sequence of activities on a field-grown lettuce farm</a:t>
            </a:r>
          </a:p>
          <a:p>
            <a:pPr marL="342900" indent="-342900">
              <a:lnSpc>
                <a:spcPct val="150000"/>
              </a:lnSpc>
              <a:buFont typeface="Arial"/>
              <a:buChar char="•"/>
            </a:pPr>
            <a:r>
              <a:rPr lang="en-AU" sz="1800" dirty="0">
                <a:latin typeface="Arial" panose="020B0604020202020204" pitchFamily="34" charset="0"/>
                <a:cs typeface="Arial" panose="020B0604020202020204" pitchFamily="34" charset="0"/>
              </a:rPr>
              <a:t>create a flow chart that maps the supply chain for lettuce.</a:t>
            </a: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23</a:t>
            </a:fld>
            <a:endParaRPr lang="en-AU"/>
          </a:p>
        </p:txBody>
      </p:sp>
    </p:spTree>
    <p:extLst>
      <p:ext uri="{BB962C8B-B14F-4D97-AF65-F5344CB8AC3E}">
        <p14:creationId xmlns:p14="http://schemas.microsoft.com/office/powerpoint/2010/main" val="35433523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48BF457-4C25-4E7B-A9E9-66A25363E959}"/>
              </a:ext>
            </a:extLst>
          </p:cNvPr>
          <p:cNvSpPr>
            <a:spLocks noGrp="1"/>
          </p:cNvSpPr>
          <p:nvPr>
            <p:ph type="title"/>
          </p:nvPr>
        </p:nvSpPr>
        <p:spPr>
          <a:xfrm>
            <a:off x="359999" y="360000"/>
            <a:ext cx="11483999" cy="545601"/>
          </a:xfrm>
        </p:spPr>
        <p:txBody>
          <a:bodyPr/>
          <a:lstStyle/>
          <a:p>
            <a:r>
              <a:rPr lang="en-AU" dirty="0"/>
              <a:t>A day on a lettuce farm in Western Australia</a:t>
            </a:r>
          </a:p>
        </p:txBody>
      </p:sp>
      <p:sp>
        <p:nvSpPr>
          <p:cNvPr id="13" name="Text Placeholder 12">
            <a:extLst>
              <a:ext uri="{FF2B5EF4-FFF2-40B4-BE49-F238E27FC236}">
                <a16:creationId xmlns:a16="http://schemas.microsoft.com/office/drawing/2014/main" id="{8AAB25FA-A5B5-093F-A0C9-EAE7963EEB09}"/>
              </a:ext>
            </a:extLst>
          </p:cNvPr>
          <p:cNvSpPr>
            <a:spLocks noGrp="1"/>
          </p:cNvSpPr>
          <p:nvPr>
            <p:ph type="body" sz="quarter" idx="18"/>
          </p:nvPr>
        </p:nvSpPr>
        <p:spPr>
          <a:xfrm>
            <a:off x="360000" y="990684"/>
            <a:ext cx="11483998" cy="356423"/>
          </a:xfrm>
        </p:spPr>
        <p:txBody>
          <a:bodyPr/>
          <a:lstStyle/>
          <a:p>
            <a:r>
              <a:rPr lang="en-AU" dirty="0"/>
              <a:t>Click on the image – (duration 3:33)</a:t>
            </a:r>
          </a:p>
        </p:txBody>
      </p:sp>
      <p:pic>
        <p:nvPicPr>
          <p:cNvPr id="5" name="Picture 4" descr="Screenshot embedded in a laptop diagram, for direct video link. There is an image of a person on a tractor in a lettuce field.">
            <a:hlinkClick r:id="rId2"/>
            <a:extLst>
              <a:ext uri="{FF2B5EF4-FFF2-40B4-BE49-F238E27FC236}">
                <a16:creationId xmlns:a16="http://schemas.microsoft.com/office/drawing/2014/main" id="{936131D0-24F3-AB23-9B05-299439EC0DA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69146" y="1621864"/>
            <a:ext cx="7653708" cy="4620770"/>
          </a:xfrm>
          <a:prstGeom prst="rect">
            <a:avLst/>
          </a:prstGeom>
        </p:spPr>
      </p:pic>
      <p:pic>
        <p:nvPicPr>
          <p:cNvPr id="2" name="Picture 2" descr="Play button icon">
            <a:extLst>
              <a:ext uri="{FF2B5EF4-FFF2-40B4-BE49-F238E27FC236}">
                <a16:creationId xmlns:a16="http://schemas.microsoft.com/office/drawing/2014/main" id="{62A4C294-B83B-FB94-2ABB-073551104A31}"/>
              </a:ext>
              <a:ext uri="{C183D7F6-B498-43B3-948B-1728B52AA6E4}">
                <adec:decorative xmlns:adec="http://schemas.microsoft.com/office/drawing/2017/decorative" val="0"/>
              </a:ext>
            </a:extLst>
          </p:cNvPr>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6923" b="93462" l="10000" r="90000">
                        <a14:foregroundMark x1="47667" y1="44808" x2="47667" y2="44808"/>
                        <a14:foregroundMark x1="47667" y1="44808" x2="47667" y2="44808"/>
                        <a14:foregroundMark x1="43222" y1="36538" x2="57222" y2="52885"/>
                        <a14:foregroundMark x1="46778" y1="7885" x2="50444" y2="7115"/>
                        <a14:foregroundMark x1="45333" y1="91923" x2="52778" y2="93462"/>
                        <a14:foregroundMark x1="45444" y1="39038" x2="51000" y2="51346"/>
                      </a14:backgroundRemoval>
                    </a14:imgEffect>
                  </a14:imgLayer>
                </a14:imgProps>
              </a:ext>
              <a:ext uri="{28A0092B-C50C-407E-A947-70E740481C1C}">
                <a14:useLocalDpi xmlns:a14="http://schemas.microsoft.com/office/drawing/2010/main"/>
              </a:ext>
            </a:extLst>
          </a:blip>
          <a:srcRect/>
          <a:stretch>
            <a:fillRect/>
          </a:stretch>
        </p:blipFill>
        <p:spPr bwMode="auto">
          <a:xfrm>
            <a:off x="5662939" y="3341922"/>
            <a:ext cx="866121" cy="500426"/>
          </a:xfrm>
          <a:prstGeom prst="rect">
            <a:avLst/>
          </a:prstGeom>
          <a:noFill/>
        </p:spPr>
      </p:pic>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24</a:t>
            </a:fld>
            <a:endParaRPr lang="en-AU" dirty="0"/>
          </a:p>
        </p:txBody>
      </p:sp>
    </p:spTree>
    <p:extLst>
      <p:ext uri="{BB962C8B-B14F-4D97-AF65-F5344CB8AC3E}">
        <p14:creationId xmlns:p14="http://schemas.microsoft.com/office/powerpoint/2010/main" val="2589967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48BF457-4C25-4E7B-A9E9-66A25363E959}"/>
              </a:ext>
            </a:extLst>
          </p:cNvPr>
          <p:cNvSpPr>
            <a:spLocks noGrp="1"/>
          </p:cNvSpPr>
          <p:nvPr>
            <p:ph type="title"/>
          </p:nvPr>
        </p:nvSpPr>
        <p:spPr/>
        <p:txBody>
          <a:bodyPr/>
          <a:lstStyle/>
          <a:p>
            <a:r>
              <a:rPr lang="en-AU" dirty="0"/>
              <a:t>Flow charts</a:t>
            </a:r>
          </a:p>
        </p:txBody>
      </p:sp>
      <p:sp>
        <p:nvSpPr>
          <p:cNvPr id="13" name="Text Placeholder 12">
            <a:extLst>
              <a:ext uri="{FF2B5EF4-FFF2-40B4-BE49-F238E27FC236}">
                <a16:creationId xmlns:a16="http://schemas.microsoft.com/office/drawing/2014/main" id="{8AAB25FA-A5B5-093F-A0C9-EAE7963EEB09}"/>
              </a:ext>
            </a:extLst>
          </p:cNvPr>
          <p:cNvSpPr>
            <a:spLocks noGrp="1"/>
          </p:cNvSpPr>
          <p:nvPr>
            <p:ph type="body" sz="quarter" idx="18"/>
          </p:nvPr>
        </p:nvSpPr>
        <p:spPr>
          <a:xfrm>
            <a:off x="353999" y="1000048"/>
            <a:ext cx="9990648" cy="775700"/>
          </a:xfrm>
        </p:spPr>
        <p:txBody>
          <a:bodyPr/>
          <a:lstStyle/>
          <a:p>
            <a:r>
              <a:rPr lang="en-AU" dirty="0"/>
              <a:t>Draw a flow chart showing the steps in the supply chain, from planting on the farm through to your plate at home.</a:t>
            </a:r>
          </a:p>
        </p:txBody>
      </p:sp>
      <p:sp>
        <p:nvSpPr>
          <p:cNvPr id="5" name="Rectangle: Rounded Corners 3">
            <a:extLst>
              <a:ext uri="{FF2B5EF4-FFF2-40B4-BE49-F238E27FC236}">
                <a16:creationId xmlns:a16="http://schemas.microsoft.com/office/drawing/2014/main" id="{CFCC668F-50DF-224F-0ABB-E55F5BA32D3A}"/>
              </a:ext>
            </a:extLst>
          </p:cNvPr>
          <p:cNvSpPr/>
          <p:nvPr/>
        </p:nvSpPr>
        <p:spPr>
          <a:xfrm>
            <a:off x="353999" y="3211779"/>
            <a:ext cx="2897966" cy="1574906"/>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nSpc>
                <a:spcPct val="150000"/>
              </a:lnSpc>
            </a:pPr>
            <a:r>
              <a:rPr lang="en-AU" sz="1800" dirty="0">
                <a:solidFill>
                  <a:schemeClr val="bg1"/>
                </a:solidFill>
                <a:latin typeface="Arial" panose="020B0604020202020204" pitchFamily="34" charset="0"/>
                <a:cs typeface="Arial" panose="020B0604020202020204" pitchFamily="34" charset="0"/>
              </a:rPr>
              <a:t>Shows the steps of a process from beginning to end</a:t>
            </a:r>
          </a:p>
        </p:txBody>
      </p:sp>
      <p:sp>
        <p:nvSpPr>
          <p:cNvPr id="8" name="Right Arrow 7">
            <a:extLst>
              <a:ext uri="{FF2B5EF4-FFF2-40B4-BE49-F238E27FC236}">
                <a16:creationId xmlns:a16="http://schemas.microsoft.com/office/drawing/2014/main" id="{2A8E629E-DED9-644B-6AD9-DCBC1A458ADE}"/>
              </a:ext>
              <a:ext uri="{C183D7F6-B498-43B3-948B-1728B52AA6E4}">
                <adec:decorative xmlns:adec="http://schemas.microsoft.com/office/drawing/2017/decorative" val="1"/>
              </a:ext>
            </a:extLst>
          </p:cNvPr>
          <p:cNvSpPr/>
          <p:nvPr/>
        </p:nvSpPr>
        <p:spPr>
          <a:xfrm>
            <a:off x="3379186" y="3776975"/>
            <a:ext cx="1089328" cy="419228"/>
          </a:xfrm>
          <a:prstGeom prst="rightArrow">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6" name="Rectangle: Rounded Corners 3">
            <a:extLst>
              <a:ext uri="{FF2B5EF4-FFF2-40B4-BE49-F238E27FC236}">
                <a16:creationId xmlns:a16="http://schemas.microsoft.com/office/drawing/2014/main" id="{652F2C1D-6BAF-F61F-A37D-43F5DE737E03}"/>
              </a:ext>
            </a:extLst>
          </p:cNvPr>
          <p:cNvSpPr/>
          <p:nvPr/>
        </p:nvSpPr>
        <p:spPr>
          <a:xfrm>
            <a:off x="4577467" y="3211779"/>
            <a:ext cx="2897966" cy="1574906"/>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nSpc>
                <a:spcPct val="150000"/>
              </a:lnSpc>
            </a:pPr>
            <a:r>
              <a:rPr lang="en-AU" sz="1800" dirty="0">
                <a:solidFill>
                  <a:schemeClr val="bg1"/>
                </a:solidFill>
                <a:latin typeface="Arial" panose="020B0604020202020204" pitchFamily="34" charset="0"/>
                <a:cs typeface="Arial" panose="020B0604020202020204" pitchFamily="34" charset="0"/>
              </a:rPr>
              <a:t>using process boxes</a:t>
            </a:r>
          </a:p>
        </p:txBody>
      </p:sp>
      <p:sp>
        <p:nvSpPr>
          <p:cNvPr id="9" name="Right Arrow 8">
            <a:extLst>
              <a:ext uri="{FF2B5EF4-FFF2-40B4-BE49-F238E27FC236}">
                <a16:creationId xmlns:a16="http://schemas.microsoft.com/office/drawing/2014/main" id="{FE6991C5-53AF-E081-B4D3-382D21B1D48E}"/>
              </a:ext>
              <a:ext uri="{C183D7F6-B498-43B3-948B-1728B52AA6E4}">
                <adec:decorative xmlns:adec="http://schemas.microsoft.com/office/drawing/2017/decorative" val="1"/>
              </a:ext>
            </a:extLst>
          </p:cNvPr>
          <p:cNvSpPr/>
          <p:nvPr/>
        </p:nvSpPr>
        <p:spPr>
          <a:xfrm>
            <a:off x="7600288" y="3776975"/>
            <a:ext cx="1089328" cy="419228"/>
          </a:xfrm>
          <a:prstGeom prst="rightArrow">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7" name="Rectangle: Rounded Corners 3">
            <a:extLst>
              <a:ext uri="{FF2B5EF4-FFF2-40B4-BE49-F238E27FC236}">
                <a16:creationId xmlns:a16="http://schemas.microsoft.com/office/drawing/2014/main" id="{41FA21F1-9530-59DB-E0B3-30AC49AB68AD}"/>
              </a:ext>
            </a:extLst>
          </p:cNvPr>
          <p:cNvSpPr/>
          <p:nvPr/>
        </p:nvSpPr>
        <p:spPr>
          <a:xfrm>
            <a:off x="8816837" y="3211779"/>
            <a:ext cx="2897966" cy="1574906"/>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nSpc>
                <a:spcPct val="150000"/>
              </a:lnSpc>
            </a:pPr>
            <a:r>
              <a:rPr lang="en-AU" sz="1800" dirty="0">
                <a:solidFill>
                  <a:schemeClr val="bg1"/>
                </a:solidFill>
                <a:latin typeface="Arial" panose="020B0604020202020204" pitchFamily="34" charset="0"/>
                <a:cs typeface="Arial" panose="020B0604020202020204" pitchFamily="34" charset="0"/>
              </a:rPr>
              <a:t>and flow lines or arrows to show the order of operation.</a:t>
            </a:r>
          </a:p>
        </p:txBody>
      </p:sp>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25</a:t>
            </a:fld>
            <a:endParaRPr lang="en-AU"/>
          </a:p>
        </p:txBody>
      </p:sp>
    </p:spTree>
    <p:extLst>
      <p:ext uri="{BB962C8B-B14F-4D97-AF65-F5344CB8AC3E}">
        <p14:creationId xmlns:p14="http://schemas.microsoft.com/office/powerpoint/2010/main" val="2554841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B507211-8984-DE4D-A84A-92EF9009F063}"/>
              </a:ext>
            </a:extLst>
          </p:cNvPr>
          <p:cNvSpPr>
            <a:spLocks noGrp="1"/>
          </p:cNvSpPr>
          <p:nvPr>
            <p:ph type="title"/>
          </p:nvPr>
        </p:nvSpPr>
        <p:spPr>
          <a:xfrm>
            <a:off x="5613720" y="360000"/>
            <a:ext cx="6230279" cy="554400"/>
          </a:xfrm>
        </p:spPr>
        <p:txBody>
          <a:bodyPr/>
          <a:lstStyle/>
          <a:p>
            <a:r>
              <a:rPr lang="en-AU" dirty="0"/>
              <a:t>Discussion</a:t>
            </a:r>
          </a:p>
        </p:txBody>
      </p:sp>
      <p:pic>
        <p:nvPicPr>
          <p:cNvPr id="5" name="Picture 4" descr="A tractor pulling a seeder.&#10;">
            <a:extLst>
              <a:ext uri="{FF2B5EF4-FFF2-40B4-BE49-F238E27FC236}">
                <a16:creationId xmlns:a16="http://schemas.microsoft.com/office/drawing/2014/main" id="{D30A1699-21EB-8B9C-7EC4-F336D8F5297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9662" y="0"/>
            <a:ext cx="5322764" cy="6858000"/>
          </a:xfrm>
          <a:prstGeom prst="rect">
            <a:avLst/>
          </a:prstGeom>
        </p:spPr>
      </p:pic>
      <p:sp>
        <p:nvSpPr>
          <p:cNvPr id="9" name="Text Placeholder 8">
            <a:extLst>
              <a:ext uri="{FF2B5EF4-FFF2-40B4-BE49-F238E27FC236}">
                <a16:creationId xmlns:a16="http://schemas.microsoft.com/office/drawing/2014/main" id="{6CD3E6A7-2FB8-5956-FBB7-69D845C6A4B8}"/>
              </a:ext>
            </a:extLst>
          </p:cNvPr>
          <p:cNvSpPr>
            <a:spLocks noGrp="1"/>
          </p:cNvSpPr>
          <p:nvPr>
            <p:ph type="body" sz="quarter" idx="17"/>
          </p:nvPr>
        </p:nvSpPr>
        <p:spPr>
          <a:xfrm>
            <a:off x="5613720" y="1275214"/>
            <a:ext cx="6194103" cy="1483889"/>
          </a:xfrm>
        </p:spPr>
        <p:txBody>
          <a:bodyPr/>
          <a:lstStyle/>
          <a:p>
            <a:r>
              <a:rPr lang="en-AU" sz="1800" dirty="0"/>
              <a:t>Which steps do you think could be automated in the future?</a:t>
            </a:r>
          </a:p>
          <a:p>
            <a:endParaRPr lang="en-AU" sz="1800" dirty="0"/>
          </a:p>
          <a:p>
            <a:r>
              <a:rPr lang="en-AU" sz="1800" dirty="0"/>
              <a:t>How do you imagine this would look?</a:t>
            </a:r>
          </a:p>
        </p:txBody>
      </p:sp>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26</a:t>
            </a:fld>
            <a:endParaRPr lang="en-AU"/>
          </a:p>
        </p:txBody>
      </p:sp>
    </p:spTree>
    <p:extLst>
      <p:ext uri="{BB962C8B-B14F-4D97-AF65-F5344CB8AC3E}">
        <p14:creationId xmlns:p14="http://schemas.microsoft.com/office/powerpoint/2010/main" val="4097304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p:txBody>
          <a:bodyPr/>
          <a:lstStyle/>
          <a:p>
            <a:r>
              <a:rPr lang="en-AU" dirty="0"/>
              <a:t>Practical skills safety</a:t>
            </a:r>
          </a:p>
        </p:txBody>
      </p:sp>
    </p:spTree>
    <p:extLst>
      <p:ext uri="{BB962C8B-B14F-4D97-AF65-F5344CB8AC3E}">
        <p14:creationId xmlns:p14="http://schemas.microsoft.com/office/powerpoint/2010/main" val="13827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t>Learning intention and success criteria </a:t>
            </a:r>
            <a:r>
              <a:rPr lang="en-AU" dirty="0">
                <a:solidFill>
                  <a:schemeClr val="bg1"/>
                </a:solidFill>
              </a:rPr>
              <a:t>6</a:t>
            </a:r>
            <a:endParaRPr lang="en-AU" dirty="0"/>
          </a:p>
        </p:txBody>
      </p:sp>
      <p:sp>
        <p:nvSpPr>
          <p:cNvPr id="3" name="TextBox 2">
            <a:extLst>
              <a:ext uri="{FF2B5EF4-FFF2-40B4-BE49-F238E27FC236}">
                <a16:creationId xmlns:a16="http://schemas.microsoft.com/office/drawing/2014/main" id="{DF637BA9-DB5E-2457-A795-0B300DBA6F82}"/>
              </a:ext>
            </a:extLst>
          </p:cNvPr>
          <p:cNvSpPr txBox="1"/>
          <p:nvPr/>
        </p:nvSpPr>
        <p:spPr>
          <a:xfrm>
            <a:off x="370416" y="1894417"/>
            <a:ext cx="11303000" cy="244163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pPr>
            <a:r>
              <a:rPr lang="en-AU" sz="1800" b="1" dirty="0">
                <a:solidFill>
                  <a:schemeClr val="accent1"/>
                </a:solidFill>
                <a:latin typeface="Arial" panose="020B0604020202020204" pitchFamily="34" charset="0"/>
                <a:cs typeface="Arial" panose="020B0604020202020204" pitchFamily="34" charset="0"/>
              </a:rPr>
              <a:t>We are learning to</a:t>
            </a:r>
            <a:r>
              <a:rPr lang="en-AU" sz="1800" dirty="0">
                <a:solidFill>
                  <a:schemeClr val="accent1"/>
                </a:solidFill>
                <a:latin typeface="Arial" panose="020B0604020202020204" pitchFamily="34" charset="0"/>
                <a:ea typeface="+mn-lt"/>
                <a:cs typeface="Arial" panose="020B0604020202020204" pitchFamily="34" charset="0"/>
              </a:rPr>
              <a:t>:</a:t>
            </a:r>
          </a:p>
          <a:p>
            <a:pPr marL="342900" indent="-342900">
              <a:lnSpc>
                <a:spcPct val="150000"/>
              </a:lnSpc>
              <a:buFont typeface="Arial" panose="020B0604020202020204" pitchFamily="34" charset="0"/>
              <a:buChar char="•"/>
            </a:pPr>
            <a:r>
              <a:rPr lang="en-AU" sz="1800" dirty="0">
                <a:latin typeface="Arial" panose="020B0604020202020204" pitchFamily="34" charset="0"/>
                <a:cs typeface="Arial" panose="020B0604020202020204" pitchFamily="34" charset="0"/>
              </a:rPr>
              <a:t>understand the requirements for growing basil and the best practices for successful cultivation and harvest so that we can grow healthy basil plants.</a:t>
            </a:r>
          </a:p>
          <a:p>
            <a:pPr>
              <a:lnSpc>
                <a:spcPct val="150000"/>
              </a:lnSpc>
            </a:pPr>
            <a:endParaRPr lang="en-AU" sz="1800" dirty="0">
              <a:latin typeface="Arial" panose="020B0604020202020204" pitchFamily="34" charset="0"/>
              <a:cs typeface="Arial" panose="020B0604020202020204" pitchFamily="34" charset="0"/>
            </a:endParaRPr>
          </a:p>
          <a:p>
            <a:pPr>
              <a:lnSpc>
                <a:spcPct val="150000"/>
              </a:lnSpc>
            </a:pPr>
            <a:r>
              <a:rPr lang="en-AU" sz="1800" b="1" dirty="0">
                <a:solidFill>
                  <a:schemeClr val="accent1"/>
                </a:solidFill>
                <a:latin typeface="Arial" panose="020B0604020202020204" pitchFamily="34" charset="0"/>
                <a:cs typeface="Arial" panose="020B0604020202020204" pitchFamily="34" charset="0"/>
              </a:rPr>
              <a:t>We can:</a:t>
            </a:r>
            <a:endParaRPr lang="en-US" sz="1800" dirty="0">
              <a:solidFill>
                <a:schemeClr val="accent1"/>
              </a:solidFill>
              <a:latin typeface="Arial" panose="020B0604020202020204" pitchFamily="34" charset="0"/>
              <a:cs typeface="Arial" panose="020B0604020202020204" pitchFamily="34" charset="0"/>
            </a:endParaRPr>
          </a:p>
          <a:p>
            <a:pPr marL="342900" indent="-342900">
              <a:lnSpc>
                <a:spcPct val="150000"/>
              </a:lnSpc>
              <a:buFont typeface="Arial"/>
              <a:buChar char="•"/>
            </a:pPr>
            <a:r>
              <a:rPr lang="en-AU" sz="1800" dirty="0">
                <a:latin typeface="Arial" panose="020B0604020202020204" pitchFamily="34" charset="0"/>
                <a:cs typeface="Arial" panose="020B0604020202020204" pitchFamily="34" charset="0"/>
              </a:rPr>
              <a:t>collate information about optimal conditions for growing basil using secondary sources.</a:t>
            </a: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28</a:t>
            </a:fld>
            <a:endParaRPr lang="en-AU"/>
          </a:p>
        </p:txBody>
      </p:sp>
    </p:spTree>
    <p:extLst>
      <p:ext uri="{BB962C8B-B14F-4D97-AF65-F5344CB8AC3E}">
        <p14:creationId xmlns:p14="http://schemas.microsoft.com/office/powerpoint/2010/main" val="33636941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48BF457-4C25-4E7B-A9E9-66A25363E959}"/>
              </a:ext>
            </a:extLst>
          </p:cNvPr>
          <p:cNvSpPr>
            <a:spLocks noGrp="1"/>
          </p:cNvSpPr>
          <p:nvPr>
            <p:ph type="title"/>
          </p:nvPr>
        </p:nvSpPr>
        <p:spPr>
          <a:xfrm>
            <a:off x="359999" y="360000"/>
            <a:ext cx="11483999" cy="545601"/>
          </a:xfrm>
        </p:spPr>
        <p:txBody>
          <a:bodyPr/>
          <a:lstStyle/>
          <a:p>
            <a:r>
              <a:rPr lang="en-AU" dirty="0"/>
              <a:t>Growing The Best Basil – The Definitive Guide</a:t>
            </a:r>
          </a:p>
        </p:txBody>
      </p:sp>
      <p:sp>
        <p:nvSpPr>
          <p:cNvPr id="13" name="Text Placeholder 12">
            <a:extLst>
              <a:ext uri="{FF2B5EF4-FFF2-40B4-BE49-F238E27FC236}">
                <a16:creationId xmlns:a16="http://schemas.microsoft.com/office/drawing/2014/main" id="{8AAB25FA-A5B5-093F-A0C9-EAE7963EEB09}"/>
              </a:ext>
            </a:extLst>
          </p:cNvPr>
          <p:cNvSpPr>
            <a:spLocks noGrp="1"/>
          </p:cNvSpPr>
          <p:nvPr>
            <p:ph type="body" sz="quarter" idx="18"/>
          </p:nvPr>
        </p:nvSpPr>
        <p:spPr>
          <a:xfrm>
            <a:off x="360000" y="982520"/>
            <a:ext cx="11483998" cy="356423"/>
          </a:xfrm>
        </p:spPr>
        <p:txBody>
          <a:bodyPr/>
          <a:lstStyle/>
          <a:p>
            <a:r>
              <a:rPr lang="en-AU" dirty="0"/>
              <a:t>Click on the image – (duration 15:28)</a:t>
            </a:r>
          </a:p>
        </p:txBody>
      </p:sp>
      <p:pic>
        <p:nvPicPr>
          <p:cNvPr id="5" name="Picture 4" descr="Screenshot embedded in a laptop diagram with a direct link to the video resource. Photo is close up picture of basil leaves.">
            <a:hlinkClick r:id="rId2"/>
            <a:extLst>
              <a:ext uri="{FF2B5EF4-FFF2-40B4-BE49-F238E27FC236}">
                <a16:creationId xmlns:a16="http://schemas.microsoft.com/office/drawing/2014/main" id="{5EBC78C6-64A0-391E-14D5-697DBD219DE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35099" y="1564050"/>
            <a:ext cx="9121802" cy="4650683"/>
          </a:xfrm>
          <a:prstGeom prst="rect">
            <a:avLst/>
          </a:prstGeom>
        </p:spPr>
      </p:pic>
      <p:pic>
        <p:nvPicPr>
          <p:cNvPr id="2" name="Picture 2" descr="Play button icon">
            <a:extLst>
              <a:ext uri="{FF2B5EF4-FFF2-40B4-BE49-F238E27FC236}">
                <a16:creationId xmlns:a16="http://schemas.microsoft.com/office/drawing/2014/main" id="{7DAABEDF-F4F1-4BAA-393E-9F7932D2EBDD}"/>
              </a:ext>
            </a:extLst>
          </p:cNvPr>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6923" b="93462" l="10000" r="90000">
                        <a14:foregroundMark x1="47667" y1="44808" x2="47667" y2="44808"/>
                        <a14:foregroundMark x1="47667" y1="44808" x2="47667" y2="44808"/>
                        <a14:foregroundMark x1="43222" y1="36538" x2="57222" y2="52885"/>
                        <a14:foregroundMark x1="46778" y1="7885" x2="50444" y2="7115"/>
                        <a14:foregroundMark x1="45333" y1="91923" x2="52778" y2="93462"/>
                        <a14:foregroundMark x1="45444" y1="39038" x2="51000" y2="51346"/>
                      </a14:backgroundRemoval>
                    </a14:imgEffect>
                  </a14:imgLayer>
                </a14:imgProps>
              </a:ext>
              <a:ext uri="{28A0092B-C50C-407E-A947-70E740481C1C}">
                <a14:useLocalDpi xmlns:a14="http://schemas.microsoft.com/office/drawing/2010/main"/>
              </a:ext>
            </a:extLst>
          </a:blip>
          <a:srcRect/>
          <a:stretch>
            <a:fillRect/>
          </a:stretch>
        </p:blipFill>
        <p:spPr bwMode="auto">
          <a:xfrm>
            <a:off x="5662939" y="3299522"/>
            <a:ext cx="866121" cy="500426"/>
          </a:xfrm>
          <a:prstGeom prst="rect">
            <a:avLst/>
          </a:prstGeom>
          <a:noFill/>
        </p:spPr>
      </p:pic>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29</a:t>
            </a:fld>
            <a:endParaRPr lang="en-AU"/>
          </a:p>
        </p:txBody>
      </p:sp>
    </p:spTree>
    <p:extLst>
      <p:ext uri="{BB962C8B-B14F-4D97-AF65-F5344CB8AC3E}">
        <p14:creationId xmlns:p14="http://schemas.microsoft.com/office/powerpoint/2010/main" val="2566137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5D5059-5790-C707-5987-84856AF04ADB}"/>
              </a:ext>
              <a:ext uri="{C183D7F6-B498-43B3-948B-1728B52AA6E4}">
                <adec:decorative xmlns:adec="http://schemas.microsoft.com/office/drawing/2017/decorative" val="1"/>
              </a:ext>
            </a:extLst>
          </p:cNvPr>
          <p:cNvSpPr/>
          <p:nvPr/>
        </p:nvSpPr>
        <p:spPr>
          <a:xfrm>
            <a:off x="1657788" y="1274762"/>
            <a:ext cx="4097856" cy="917394"/>
          </a:xfrm>
          <a:prstGeom prst="roundRect">
            <a:avLst>
              <a:gd name="adj" fmla="val 17256"/>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dirty="0">
              <a:solidFill>
                <a:schemeClr val="accent4"/>
              </a:solidFill>
              <a:latin typeface="Arial" panose="020B0604020202020204" pitchFamily="34" charset="0"/>
            </a:endParaRPr>
          </a:p>
        </p:txBody>
      </p:sp>
      <p:sp>
        <p:nvSpPr>
          <p:cNvPr id="32" name="Rectangle: Rounded Corners 31">
            <a:extLst>
              <a:ext uri="{FF2B5EF4-FFF2-40B4-BE49-F238E27FC236}">
                <a16:creationId xmlns:a16="http://schemas.microsoft.com/office/drawing/2014/main" id="{549C53E4-8A1E-8124-098C-966B3266BCB6}"/>
              </a:ext>
              <a:ext uri="{C183D7F6-B498-43B3-948B-1728B52AA6E4}">
                <adec:decorative xmlns:adec="http://schemas.microsoft.com/office/drawing/2017/decorative" val="1"/>
              </a:ext>
            </a:extLst>
          </p:cNvPr>
          <p:cNvSpPr/>
          <p:nvPr/>
        </p:nvSpPr>
        <p:spPr>
          <a:xfrm>
            <a:off x="6804110" y="5268755"/>
            <a:ext cx="4097856" cy="917394"/>
          </a:xfrm>
          <a:prstGeom prst="roundRect">
            <a:avLst>
              <a:gd name="adj" fmla="val 17256"/>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dirty="0">
              <a:solidFill>
                <a:schemeClr val="accent4"/>
              </a:solidFill>
              <a:latin typeface="Arial" panose="020B0604020202020204" pitchFamily="34" charset="0"/>
            </a:endParaRPr>
          </a:p>
        </p:txBody>
      </p:sp>
      <p:sp>
        <p:nvSpPr>
          <p:cNvPr id="38" name="Rectangle: Rounded Corners 37">
            <a:extLst>
              <a:ext uri="{FF2B5EF4-FFF2-40B4-BE49-F238E27FC236}">
                <a16:creationId xmlns:a16="http://schemas.microsoft.com/office/drawing/2014/main" id="{22AE8CE5-94FD-CF39-4100-9EA79119BE34}"/>
              </a:ext>
              <a:ext uri="{C183D7F6-B498-43B3-948B-1728B52AA6E4}">
                <adec:decorative xmlns:adec="http://schemas.microsoft.com/office/drawing/2017/decorative" val="1"/>
              </a:ext>
            </a:extLst>
          </p:cNvPr>
          <p:cNvSpPr/>
          <p:nvPr/>
        </p:nvSpPr>
        <p:spPr>
          <a:xfrm>
            <a:off x="6804110" y="3249718"/>
            <a:ext cx="4097856" cy="917394"/>
          </a:xfrm>
          <a:prstGeom prst="roundRect">
            <a:avLst>
              <a:gd name="adj" fmla="val 17256"/>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dirty="0">
              <a:solidFill>
                <a:schemeClr val="accent4"/>
              </a:solidFill>
              <a:latin typeface="Arial" panose="020B0604020202020204" pitchFamily="34" charset="0"/>
            </a:endParaRPr>
          </a:p>
        </p:txBody>
      </p:sp>
      <p:sp>
        <p:nvSpPr>
          <p:cNvPr id="41" name="Rectangle: Rounded Corners 40">
            <a:extLst>
              <a:ext uri="{FF2B5EF4-FFF2-40B4-BE49-F238E27FC236}">
                <a16:creationId xmlns:a16="http://schemas.microsoft.com/office/drawing/2014/main" id="{D868B1C9-B182-2727-4865-6D5AC1780BED}"/>
              </a:ext>
              <a:ext uri="{C183D7F6-B498-43B3-948B-1728B52AA6E4}">
                <adec:decorative xmlns:adec="http://schemas.microsoft.com/office/drawing/2017/decorative" val="1"/>
              </a:ext>
            </a:extLst>
          </p:cNvPr>
          <p:cNvSpPr/>
          <p:nvPr/>
        </p:nvSpPr>
        <p:spPr>
          <a:xfrm>
            <a:off x="6804110" y="2249407"/>
            <a:ext cx="4097856" cy="917394"/>
          </a:xfrm>
          <a:prstGeom prst="roundRect">
            <a:avLst>
              <a:gd name="adj" fmla="val 17256"/>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dirty="0">
              <a:solidFill>
                <a:schemeClr val="accent4"/>
              </a:solidFill>
              <a:latin typeface="Arial" panose="020B0604020202020204" pitchFamily="34" charset="0"/>
            </a:endParaRPr>
          </a:p>
        </p:txBody>
      </p:sp>
      <p:sp>
        <p:nvSpPr>
          <p:cNvPr id="35" name="Rectangle: Rounded Corners 34">
            <a:extLst>
              <a:ext uri="{FF2B5EF4-FFF2-40B4-BE49-F238E27FC236}">
                <a16:creationId xmlns:a16="http://schemas.microsoft.com/office/drawing/2014/main" id="{DE456139-3B79-F320-885E-F40308F718C2}"/>
              </a:ext>
              <a:ext uri="{C183D7F6-B498-43B3-948B-1728B52AA6E4}">
                <adec:decorative xmlns:adec="http://schemas.microsoft.com/office/drawing/2017/decorative" val="1"/>
              </a:ext>
            </a:extLst>
          </p:cNvPr>
          <p:cNvSpPr/>
          <p:nvPr/>
        </p:nvSpPr>
        <p:spPr>
          <a:xfrm>
            <a:off x="6804110" y="4250029"/>
            <a:ext cx="4097856" cy="917394"/>
          </a:xfrm>
          <a:prstGeom prst="roundRect">
            <a:avLst>
              <a:gd name="adj" fmla="val 17256"/>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dirty="0">
              <a:solidFill>
                <a:schemeClr val="accent4"/>
              </a:solidFill>
              <a:latin typeface="Arial" panose="020B0604020202020204" pitchFamily="34" charset="0"/>
            </a:endParaRPr>
          </a:p>
        </p:txBody>
      </p:sp>
      <p:sp>
        <p:nvSpPr>
          <p:cNvPr id="26" name="Rectangle: Rounded Corners 25">
            <a:extLst>
              <a:ext uri="{FF2B5EF4-FFF2-40B4-BE49-F238E27FC236}">
                <a16:creationId xmlns:a16="http://schemas.microsoft.com/office/drawing/2014/main" id="{B1BC8FAB-0C07-84FE-204A-47391BBEAF64}"/>
              </a:ext>
              <a:ext uri="{C183D7F6-B498-43B3-948B-1728B52AA6E4}">
                <adec:decorative xmlns:adec="http://schemas.microsoft.com/office/drawing/2017/decorative" val="1"/>
              </a:ext>
            </a:extLst>
          </p:cNvPr>
          <p:cNvSpPr/>
          <p:nvPr/>
        </p:nvSpPr>
        <p:spPr>
          <a:xfrm>
            <a:off x="1677512" y="4245218"/>
            <a:ext cx="4097856" cy="917394"/>
          </a:xfrm>
          <a:prstGeom prst="roundRect">
            <a:avLst>
              <a:gd name="adj" fmla="val 17256"/>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dirty="0">
              <a:solidFill>
                <a:schemeClr val="accent4"/>
              </a:solidFill>
              <a:latin typeface="Arial" panose="020B0604020202020204" pitchFamily="34" charset="0"/>
            </a:endParaRPr>
          </a:p>
        </p:txBody>
      </p:sp>
      <p:sp>
        <p:nvSpPr>
          <p:cNvPr id="29" name="Rectangle: Rounded Corners 28">
            <a:extLst>
              <a:ext uri="{FF2B5EF4-FFF2-40B4-BE49-F238E27FC236}">
                <a16:creationId xmlns:a16="http://schemas.microsoft.com/office/drawing/2014/main" id="{0DBDB801-633E-823E-8888-ADEF0E80B36F}"/>
              </a:ext>
              <a:ext uri="{C183D7F6-B498-43B3-948B-1728B52AA6E4}">
                <adec:decorative xmlns:adec="http://schemas.microsoft.com/office/drawing/2017/decorative" val="1"/>
              </a:ext>
            </a:extLst>
          </p:cNvPr>
          <p:cNvSpPr/>
          <p:nvPr/>
        </p:nvSpPr>
        <p:spPr>
          <a:xfrm>
            <a:off x="1697980" y="5232257"/>
            <a:ext cx="4097856" cy="917394"/>
          </a:xfrm>
          <a:prstGeom prst="roundRect">
            <a:avLst>
              <a:gd name="adj" fmla="val 17256"/>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dirty="0">
              <a:solidFill>
                <a:schemeClr val="accent4"/>
              </a:solidFill>
              <a:latin typeface="Arial" panose="020B0604020202020204" pitchFamily="34" charset="0"/>
            </a:endParaRPr>
          </a:p>
        </p:txBody>
      </p:sp>
      <p:sp>
        <p:nvSpPr>
          <p:cNvPr id="20" name="Rectangle: Rounded Corners 19">
            <a:extLst>
              <a:ext uri="{FF2B5EF4-FFF2-40B4-BE49-F238E27FC236}">
                <a16:creationId xmlns:a16="http://schemas.microsoft.com/office/drawing/2014/main" id="{C3D97F66-221B-C853-0EA8-66E5F684D86A}"/>
              </a:ext>
              <a:ext uri="{C183D7F6-B498-43B3-948B-1728B52AA6E4}">
                <adec:decorative xmlns:adec="http://schemas.microsoft.com/office/drawing/2017/decorative" val="1"/>
              </a:ext>
            </a:extLst>
          </p:cNvPr>
          <p:cNvSpPr/>
          <p:nvPr/>
        </p:nvSpPr>
        <p:spPr>
          <a:xfrm>
            <a:off x="1672175" y="2268446"/>
            <a:ext cx="4097856" cy="917394"/>
          </a:xfrm>
          <a:prstGeom prst="roundRect">
            <a:avLst>
              <a:gd name="adj" fmla="val 17256"/>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dirty="0">
              <a:solidFill>
                <a:schemeClr val="accent4"/>
              </a:solidFill>
              <a:latin typeface="Arial" panose="020B0604020202020204" pitchFamily="34" charset="0"/>
            </a:endParaRPr>
          </a:p>
        </p:txBody>
      </p:sp>
      <p:sp>
        <p:nvSpPr>
          <p:cNvPr id="44" name="Rectangle: Rounded Corners 43">
            <a:extLst>
              <a:ext uri="{FF2B5EF4-FFF2-40B4-BE49-F238E27FC236}">
                <a16:creationId xmlns:a16="http://schemas.microsoft.com/office/drawing/2014/main" id="{872B6A74-D5FE-A9C3-5036-DA39A3F3AAA9}"/>
              </a:ext>
              <a:ext uri="{C183D7F6-B498-43B3-948B-1728B52AA6E4}">
                <adec:decorative xmlns:adec="http://schemas.microsoft.com/office/drawing/2017/decorative" val="1"/>
              </a:ext>
            </a:extLst>
          </p:cNvPr>
          <p:cNvSpPr/>
          <p:nvPr/>
        </p:nvSpPr>
        <p:spPr>
          <a:xfrm>
            <a:off x="6804110" y="1274761"/>
            <a:ext cx="4097856" cy="918000"/>
          </a:xfrm>
          <a:prstGeom prst="roundRect">
            <a:avLst>
              <a:gd name="adj" fmla="val 17256"/>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sz="1600" dirty="0">
              <a:solidFill>
                <a:schemeClr val="accent4"/>
              </a:solidFill>
              <a:latin typeface="Arial" panose="020B0604020202020204" pitchFamily="34" charset="0"/>
            </a:endParaRPr>
          </a:p>
        </p:txBody>
      </p:sp>
      <p:sp>
        <p:nvSpPr>
          <p:cNvPr id="23" name="Rectangle: Rounded Corners 22">
            <a:extLst>
              <a:ext uri="{FF2B5EF4-FFF2-40B4-BE49-F238E27FC236}">
                <a16:creationId xmlns:a16="http://schemas.microsoft.com/office/drawing/2014/main" id="{8EDEF762-D4E6-C43E-E98A-95D6A0AE4FC9}"/>
              </a:ext>
              <a:ext uri="{C183D7F6-B498-43B3-948B-1728B52AA6E4}">
                <adec:decorative xmlns:adec="http://schemas.microsoft.com/office/drawing/2017/decorative" val="1"/>
              </a:ext>
            </a:extLst>
          </p:cNvPr>
          <p:cNvSpPr/>
          <p:nvPr/>
        </p:nvSpPr>
        <p:spPr>
          <a:xfrm>
            <a:off x="1672175" y="3256548"/>
            <a:ext cx="4097856" cy="917394"/>
          </a:xfrm>
          <a:prstGeom prst="roundRect">
            <a:avLst>
              <a:gd name="adj" fmla="val 17256"/>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dirty="0">
              <a:solidFill>
                <a:schemeClr val="accent4"/>
              </a:solidFill>
              <a:latin typeface="Arial" panose="020B0604020202020204" pitchFamily="34" charset="0"/>
            </a:endParaRPr>
          </a:p>
        </p:txBody>
      </p:sp>
      <p:sp>
        <p:nvSpPr>
          <p:cNvPr id="4" name="Title 3">
            <a:extLst>
              <a:ext uri="{FF2B5EF4-FFF2-40B4-BE49-F238E27FC236}">
                <a16:creationId xmlns:a16="http://schemas.microsoft.com/office/drawing/2014/main" id="{67346830-A0C7-9D95-31DC-A77B445F770B}"/>
              </a:ext>
            </a:extLst>
          </p:cNvPr>
          <p:cNvSpPr>
            <a:spLocks noGrp="1"/>
          </p:cNvSpPr>
          <p:nvPr>
            <p:ph type="title"/>
          </p:nvPr>
        </p:nvSpPr>
        <p:spPr/>
        <p:txBody>
          <a:bodyPr/>
          <a:lstStyle/>
          <a:p>
            <a:r>
              <a:rPr lang="en-GB" dirty="0"/>
              <a:t>Lessons</a:t>
            </a:r>
          </a:p>
        </p:txBody>
      </p:sp>
      <p:sp>
        <p:nvSpPr>
          <p:cNvPr id="5" name="Oval 4">
            <a:hlinkClick r:id="rId3" action="ppaction://hlinksldjump"/>
            <a:extLst>
              <a:ext uri="{FF2B5EF4-FFF2-40B4-BE49-F238E27FC236}">
                <a16:creationId xmlns:a16="http://schemas.microsoft.com/office/drawing/2014/main" id="{56ACB92F-8289-CC4B-BE5A-A661A0C94E17}"/>
              </a:ext>
            </a:extLst>
          </p:cNvPr>
          <p:cNvSpPr/>
          <p:nvPr/>
        </p:nvSpPr>
        <p:spPr>
          <a:xfrm>
            <a:off x="1070726" y="1357679"/>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dirty="0">
                <a:solidFill>
                  <a:schemeClr val="bg1"/>
                </a:solidFill>
                <a:latin typeface="Arial" panose="020B0604020202020204" pitchFamily="34" charset="0"/>
                <a:cs typeface="Arial" panose="020B0604020202020204" pitchFamily="34" charset="0"/>
              </a:rPr>
              <a:t>1</a:t>
            </a:r>
          </a:p>
        </p:txBody>
      </p:sp>
      <p:sp>
        <p:nvSpPr>
          <p:cNvPr id="7" name="TextBox 25">
            <a:extLst>
              <a:ext uri="{FF2B5EF4-FFF2-40B4-BE49-F238E27FC236}">
                <a16:creationId xmlns:a16="http://schemas.microsoft.com/office/drawing/2014/main" id="{B8766759-8445-A95E-E4CE-416F8EB15D94}"/>
              </a:ext>
            </a:extLst>
          </p:cNvPr>
          <p:cNvSpPr txBox="1"/>
          <p:nvPr/>
        </p:nvSpPr>
        <p:spPr>
          <a:xfrm>
            <a:off x="2139846" y="1504746"/>
            <a:ext cx="3410054" cy="323678"/>
          </a:xfrm>
          <a:prstGeom prst="rect">
            <a:avLst/>
          </a:prstGeom>
          <a:no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600" dirty="0">
                <a:latin typeface="Arial" panose="020B0604020202020204" pitchFamily="34" charset="0"/>
                <a:cs typeface="Arial" panose="020B0604020202020204" pitchFamily="34" charset="0"/>
                <a:hlinkClick r:id="rId4" action="ppaction://hlinksldjump"/>
              </a:rPr>
              <a:t>Introduction to agricultural production</a:t>
            </a:r>
            <a:endParaRPr lang="en-GB" sz="1600" dirty="0">
              <a:latin typeface="Arial" panose="020B0604020202020204" pitchFamily="34" charset="0"/>
              <a:cs typeface="Arial" panose="020B0604020202020204" pitchFamily="34" charset="0"/>
            </a:endParaRPr>
          </a:p>
        </p:txBody>
      </p:sp>
      <p:sp>
        <p:nvSpPr>
          <p:cNvPr id="21" name="Oval 20">
            <a:hlinkClick r:id="rId3" action="ppaction://hlinksldjump"/>
            <a:extLst>
              <a:ext uri="{FF2B5EF4-FFF2-40B4-BE49-F238E27FC236}">
                <a16:creationId xmlns:a16="http://schemas.microsoft.com/office/drawing/2014/main" id="{D0A190BE-2B0B-2729-4549-D63712793CC2}"/>
              </a:ext>
            </a:extLst>
          </p:cNvPr>
          <p:cNvSpPr/>
          <p:nvPr/>
        </p:nvSpPr>
        <p:spPr>
          <a:xfrm>
            <a:off x="1085113" y="2351363"/>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dirty="0">
                <a:solidFill>
                  <a:schemeClr val="bg1"/>
                </a:solidFill>
                <a:latin typeface="Arial" panose="020B0604020202020204" pitchFamily="34" charset="0"/>
                <a:cs typeface="Arial" panose="020B0604020202020204" pitchFamily="34" charset="0"/>
              </a:rPr>
              <a:t>2</a:t>
            </a:r>
          </a:p>
        </p:txBody>
      </p:sp>
      <p:sp>
        <p:nvSpPr>
          <p:cNvPr id="22" name="TextBox 25">
            <a:extLst>
              <a:ext uri="{FF2B5EF4-FFF2-40B4-BE49-F238E27FC236}">
                <a16:creationId xmlns:a16="http://schemas.microsoft.com/office/drawing/2014/main" id="{B4A4C41F-6099-2469-B443-6D6E65FB27C7}"/>
              </a:ext>
            </a:extLst>
          </p:cNvPr>
          <p:cNvSpPr txBox="1"/>
          <p:nvPr/>
        </p:nvSpPr>
        <p:spPr>
          <a:xfrm>
            <a:off x="2139846" y="2492538"/>
            <a:ext cx="3323272" cy="323678"/>
          </a:xfrm>
          <a:prstGeom prst="rect">
            <a:avLst/>
          </a:prstGeom>
          <a:no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600" dirty="0">
                <a:latin typeface="Arial" panose="020B0604020202020204" pitchFamily="34" charset="0"/>
                <a:cs typeface="Arial" panose="020B0604020202020204" pitchFamily="34" charset="0"/>
                <a:hlinkClick r:id="rId5" action="ppaction://hlinksldjump"/>
              </a:rPr>
              <a:t>Horticulture – fresh herbs</a:t>
            </a:r>
            <a:endParaRPr lang="en-GB" sz="1600" dirty="0">
              <a:latin typeface="Arial" panose="020B0604020202020204" pitchFamily="34" charset="0"/>
              <a:cs typeface="Arial" panose="020B0604020202020204" pitchFamily="34" charset="0"/>
            </a:endParaRPr>
          </a:p>
        </p:txBody>
      </p:sp>
      <p:sp>
        <p:nvSpPr>
          <p:cNvPr id="24" name="Oval 23">
            <a:hlinkClick r:id="rId3" action="ppaction://hlinksldjump"/>
            <a:extLst>
              <a:ext uri="{FF2B5EF4-FFF2-40B4-BE49-F238E27FC236}">
                <a16:creationId xmlns:a16="http://schemas.microsoft.com/office/drawing/2014/main" id="{A6DDAD40-805E-049F-39FC-55094C6BA103}"/>
              </a:ext>
            </a:extLst>
          </p:cNvPr>
          <p:cNvSpPr/>
          <p:nvPr/>
        </p:nvSpPr>
        <p:spPr>
          <a:xfrm>
            <a:off x="1085113" y="3339465"/>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dirty="0">
                <a:solidFill>
                  <a:schemeClr val="bg1"/>
                </a:solidFill>
                <a:latin typeface="Arial" panose="020B0604020202020204" pitchFamily="34" charset="0"/>
                <a:cs typeface="Arial" panose="020B0604020202020204" pitchFamily="34" charset="0"/>
              </a:rPr>
              <a:t>3</a:t>
            </a:r>
          </a:p>
        </p:txBody>
      </p:sp>
      <p:sp>
        <p:nvSpPr>
          <p:cNvPr id="25" name="TextBox 25">
            <a:extLst>
              <a:ext uri="{FF2B5EF4-FFF2-40B4-BE49-F238E27FC236}">
                <a16:creationId xmlns:a16="http://schemas.microsoft.com/office/drawing/2014/main" id="{39581D8B-20B3-87D8-C1F2-A22C58CE7F43}"/>
              </a:ext>
            </a:extLst>
          </p:cNvPr>
          <p:cNvSpPr txBox="1"/>
          <p:nvPr/>
        </p:nvSpPr>
        <p:spPr>
          <a:xfrm>
            <a:off x="2139846" y="3504434"/>
            <a:ext cx="3410054" cy="323678"/>
          </a:xfrm>
          <a:prstGeom prst="rect">
            <a:avLst/>
          </a:prstGeom>
          <a:no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600" dirty="0">
                <a:latin typeface="Arial" panose="020B0604020202020204" pitchFamily="34" charset="0"/>
                <a:cs typeface="Arial" panose="020B0604020202020204" pitchFamily="34" charset="0"/>
                <a:hlinkClick r:id="rId6" action="ppaction://hlinksldjump"/>
              </a:rPr>
              <a:t>Grow up! Designing a vertical garden</a:t>
            </a:r>
            <a:endParaRPr lang="en-GB" sz="1600" dirty="0">
              <a:latin typeface="Arial" panose="020B0604020202020204" pitchFamily="34" charset="0"/>
              <a:cs typeface="Arial" panose="020B0604020202020204" pitchFamily="34" charset="0"/>
            </a:endParaRPr>
          </a:p>
        </p:txBody>
      </p:sp>
      <p:sp>
        <p:nvSpPr>
          <p:cNvPr id="27" name="Oval 26">
            <a:hlinkClick r:id="rId3" action="ppaction://hlinksldjump"/>
            <a:extLst>
              <a:ext uri="{FF2B5EF4-FFF2-40B4-BE49-F238E27FC236}">
                <a16:creationId xmlns:a16="http://schemas.microsoft.com/office/drawing/2014/main" id="{30E4BF03-C9A7-EAE3-FC01-51CE829A6E7A}"/>
              </a:ext>
            </a:extLst>
          </p:cNvPr>
          <p:cNvSpPr/>
          <p:nvPr/>
        </p:nvSpPr>
        <p:spPr>
          <a:xfrm>
            <a:off x="1090450" y="4328135"/>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dirty="0">
                <a:solidFill>
                  <a:schemeClr val="bg1"/>
                </a:solidFill>
                <a:latin typeface="Arial" panose="020B0604020202020204" pitchFamily="34" charset="0"/>
                <a:cs typeface="Arial" panose="020B0604020202020204" pitchFamily="34" charset="0"/>
              </a:rPr>
              <a:t>4</a:t>
            </a:r>
          </a:p>
        </p:txBody>
      </p:sp>
      <p:sp>
        <p:nvSpPr>
          <p:cNvPr id="28" name="TextBox 25">
            <a:extLst>
              <a:ext uri="{FF2B5EF4-FFF2-40B4-BE49-F238E27FC236}">
                <a16:creationId xmlns:a16="http://schemas.microsoft.com/office/drawing/2014/main" id="{E28B2236-ABD7-EC9D-39C6-357B29770348}"/>
              </a:ext>
            </a:extLst>
          </p:cNvPr>
          <p:cNvSpPr txBox="1"/>
          <p:nvPr/>
        </p:nvSpPr>
        <p:spPr>
          <a:xfrm>
            <a:off x="2159570" y="4488349"/>
            <a:ext cx="3323272" cy="323678"/>
          </a:xfrm>
          <a:prstGeom prst="rect">
            <a:avLst/>
          </a:prstGeom>
          <a:no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600" dirty="0">
                <a:latin typeface="Arial" panose="020B0604020202020204" pitchFamily="34" charset="0"/>
                <a:cs typeface="Arial" panose="020B0604020202020204" pitchFamily="34" charset="0"/>
                <a:hlinkClick r:id="rId7" action="ppaction://hlinksldjump"/>
              </a:rPr>
              <a:t>Practical skills safety</a:t>
            </a:r>
            <a:endParaRPr lang="en-GB" sz="1600" dirty="0">
              <a:latin typeface="Arial" panose="020B0604020202020204" pitchFamily="34" charset="0"/>
              <a:cs typeface="Arial" panose="020B0604020202020204" pitchFamily="34" charset="0"/>
            </a:endParaRPr>
          </a:p>
        </p:txBody>
      </p:sp>
      <p:sp>
        <p:nvSpPr>
          <p:cNvPr id="30" name="Oval 29">
            <a:hlinkClick r:id="rId3" action="ppaction://hlinksldjump"/>
            <a:extLst>
              <a:ext uri="{FF2B5EF4-FFF2-40B4-BE49-F238E27FC236}">
                <a16:creationId xmlns:a16="http://schemas.microsoft.com/office/drawing/2014/main" id="{B0E74290-D27C-AEF7-46E4-E1542A1B3C92}"/>
              </a:ext>
            </a:extLst>
          </p:cNvPr>
          <p:cNvSpPr/>
          <p:nvPr/>
        </p:nvSpPr>
        <p:spPr>
          <a:xfrm>
            <a:off x="1110918" y="5315174"/>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dirty="0">
                <a:solidFill>
                  <a:schemeClr val="bg1"/>
                </a:solidFill>
                <a:latin typeface="Arial" panose="020B0604020202020204" pitchFamily="34" charset="0"/>
                <a:cs typeface="Arial" panose="020B0604020202020204" pitchFamily="34" charset="0"/>
              </a:rPr>
              <a:t>5</a:t>
            </a:r>
          </a:p>
        </p:txBody>
      </p:sp>
      <p:sp>
        <p:nvSpPr>
          <p:cNvPr id="31" name="TextBox 25">
            <a:extLst>
              <a:ext uri="{FF2B5EF4-FFF2-40B4-BE49-F238E27FC236}">
                <a16:creationId xmlns:a16="http://schemas.microsoft.com/office/drawing/2014/main" id="{25FD3220-EFBB-BC89-7FB2-2347E854CB7B}"/>
              </a:ext>
            </a:extLst>
          </p:cNvPr>
          <p:cNvSpPr txBox="1"/>
          <p:nvPr/>
        </p:nvSpPr>
        <p:spPr>
          <a:xfrm>
            <a:off x="2139846" y="5467159"/>
            <a:ext cx="3323272" cy="323678"/>
          </a:xfrm>
          <a:prstGeom prst="rect">
            <a:avLst/>
          </a:prstGeom>
          <a:no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600" dirty="0">
                <a:latin typeface="Arial" panose="020B0604020202020204" pitchFamily="34" charset="0"/>
                <a:cs typeface="Arial" panose="020B0604020202020204" pitchFamily="34" charset="0"/>
                <a:hlinkClick r:id="rId8" action="ppaction://hlinksldjump"/>
              </a:rPr>
              <a:t>Building a working model</a:t>
            </a:r>
            <a:endParaRPr lang="en-GB" sz="1600" dirty="0">
              <a:latin typeface="Arial" panose="020B0604020202020204" pitchFamily="34" charset="0"/>
              <a:cs typeface="Arial" panose="020B0604020202020204" pitchFamily="34" charset="0"/>
            </a:endParaRPr>
          </a:p>
        </p:txBody>
      </p:sp>
      <p:sp>
        <p:nvSpPr>
          <p:cNvPr id="45" name="Oval 44">
            <a:hlinkClick r:id="rId3" action="ppaction://hlinksldjump"/>
            <a:extLst>
              <a:ext uri="{FF2B5EF4-FFF2-40B4-BE49-F238E27FC236}">
                <a16:creationId xmlns:a16="http://schemas.microsoft.com/office/drawing/2014/main" id="{440E2C2A-513E-2146-E110-A5C05774C27F}"/>
              </a:ext>
            </a:extLst>
          </p:cNvPr>
          <p:cNvSpPr/>
          <p:nvPr/>
        </p:nvSpPr>
        <p:spPr>
          <a:xfrm>
            <a:off x="6217048" y="1357679"/>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dirty="0">
                <a:solidFill>
                  <a:schemeClr val="bg1"/>
                </a:solidFill>
                <a:latin typeface="Arial" panose="020B0604020202020204" pitchFamily="34" charset="0"/>
                <a:cs typeface="Arial" panose="020B0604020202020204" pitchFamily="34" charset="0"/>
              </a:rPr>
              <a:t>6</a:t>
            </a:r>
          </a:p>
        </p:txBody>
      </p:sp>
      <p:sp>
        <p:nvSpPr>
          <p:cNvPr id="46" name="TextBox 25">
            <a:extLst>
              <a:ext uri="{FF2B5EF4-FFF2-40B4-BE49-F238E27FC236}">
                <a16:creationId xmlns:a16="http://schemas.microsoft.com/office/drawing/2014/main" id="{D02490FE-53ED-8487-0BD7-E87F24833020}"/>
              </a:ext>
            </a:extLst>
          </p:cNvPr>
          <p:cNvSpPr txBox="1"/>
          <p:nvPr/>
        </p:nvSpPr>
        <p:spPr>
          <a:xfrm>
            <a:off x="7286168" y="1517893"/>
            <a:ext cx="3323272" cy="323678"/>
          </a:xfrm>
          <a:prstGeom prst="rect">
            <a:avLst/>
          </a:prstGeom>
          <a:no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600" dirty="0">
                <a:latin typeface="Arial" panose="020B0604020202020204" pitchFamily="34" charset="0"/>
                <a:cs typeface="Arial" panose="020B0604020202020204" pitchFamily="34" charset="0"/>
                <a:hlinkClick r:id="rId9" action="ppaction://hlinksldjump"/>
              </a:rPr>
              <a:t>Looking at the markets</a:t>
            </a:r>
            <a:endParaRPr lang="en-GB" sz="1600" dirty="0">
              <a:latin typeface="Arial" panose="020B0604020202020204" pitchFamily="34" charset="0"/>
              <a:cs typeface="Arial" panose="020B0604020202020204" pitchFamily="34" charset="0"/>
            </a:endParaRPr>
          </a:p>
        </p:txBody>
      </p:sp>
      <p:sp>
        <p:nvSpPr>
          <p:cNvPr id="42" name="Oval 41">
            <a:hlinkClick r:id="rId3" action="ppaction://hlinksldjump"/>
            <a:extLst>
              <a:ext uri="{FF2B5EF4-FFF2-40B4-BE49-F238E27FC236}">
                <a16:creationId xmlns:a16="http://schemas.microsoft.com/office/drawing/2014/main" id="{193FCBC3-0E7A-2B7F-C738-F5F9ECEE27FE}"/>
              </a:ext>
            </a:extLst>
          </p:cNvPr>
          <p:cNvSpPr/>
          <p:nvPr/>
        </p:nvSpPr>
        <p:spPr>
          <a:xfrm>
            <a:off x="6217048" y="2332324"/>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dirty="0">
                <a:solidFill>
                  <a:schemeClr val="bg1"/>
                </a:solidFill>
                <a:latin typeface="Arial" panose="020B0604020202020204" pitchFamily="34" charset="0"/>
                <a:cs typeface="Arial" panose="020B0604020202020204" pitchFamily="34" charset="0"/>
              </a:rPr>
              <a:t>7</a:t>
            </a:r>
          </a:p>
        </p:txBody>
      </p:sp>
      <p:sp>
        <p:nvSpPr>
          <p:cNvPr id="43" name="TextBox 25">
            <a:extLst>
              <a:ext uri="{FF2B5EF4-FFF2-40B4-BE49-F238E27FC236}">
                <a16:creationId xmlns:a16="http://schemas.microsoft.com/office/drawing/2014/main" id="{01B14D85-E240-E3C6-279C-4A1257278E12}"/>
              </a:ext>
            </a:extLst>
          </p:cNvPr>
          <p:cNvSpPr txBox="1"/>
          <p:nvPr/>
        </p:nvSpPr>
        <p:spPr>
          <a:xfrm>
            <a:off x="7286169" y="2492538"/>
            <a:ext cx="3426282" cy="323678"/>
          </a:xfrm>
          <a:prstGeom prst="rect">
            <a:avLst/>
          </a:prstGeom>
          <a:no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600" dirty="0">
                <a:latin typeface="Arial" panose="020B0604020202020204" pitchFamily="34" charset="0"/>
                <a:cs typeface="Arial" panose="020B0604020202020204" pitchFamily="34" charset="0"/>
                <a:hlinkClick r:id="rId10" action="ppaction://hlinksldjump"/>
              </a:rPr>
              <a:t>Emerging technologies in horticulture</a:t>
            </a:r>
            <a:endParaRPr lang="en-GB" sz="1600" dirty="0">
              <a:latin typeface="Arial" panose="020B0604020202020204" pitchFamily="34" charset="0"/>
              <a:cs typeface="Arial" panose="020B0604020202020204" pitchFamily="34" charset="0"/>
            </a:endParaRPr>
          </a:p>
        </p:txBody>
      </p:sp>
      <p:sp>
        <p:nvSpPr>
          <p:cNvPr id="39" name="Oval 38">
            <a:hlinkClick r:id="rId3" action="ppaction://hlinksldjump"/>
            <a:extLst>
              <a:ext uri="{FF2B5EF4-FFF2-40B4-BE49-F238E27FC236}">
                <a16:creationId xmlns:a16="http://schemas.microsoft.com/office/drawing/2014/main" id="{EF49910F-1BBC-C179-B3E7-5FA3AE36CDDD}"/>
              </a:ext>
            </a:extLst>
          </p:cNvPr>
          <p:cNvSpPr/>
          <p:nvPr/>
        </p:nvSpPr>
        <p:spPr>
          <a:xfrm>
            <a:off x="6217048" y="3332635"/>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dirty="0">
                <a:solidFill>
                  <a:schemeClr val="bg1"/>
                </a:solidFill>
                <a:latin typeface="Arial" panose="020B0604020202020204" pitchFamily="34" charset="0"/>
                <a:cs typeface="Arial" panose="020B0604020202020204" pitchFamily="34" charset="0"/>
              </a:rPr>
              <a:t>8</a:t>
            </a:r>
          </a:p>
        </p:txBody>
      </p:sp>
      <p:sp>
        <p:nvSpPr>
          <p:cNvPr id="40" name="TextBox 25">
            <a:extLst>
              <a:ext uri="{FF2B5EF4-FFF2-40B4-BE49-F238E27FC236}">
                <a16:creationId xmlns:a16="http://schemas.microsoft.com/office/drawing/2014/main" id="{88968FF3-2444-A530-5DD8-187BB12DE936}"/>
              </a:ext>
            </a:extLst>
          </p:cNvPr>
          <p:cNvSpPr txBox="1"/>
          <p:nvPr/>
        </p:nvSpPr>
        <p:spPr>
          <a:xfrm>
            <a:off x="7286168" y="3492849"/>
            <a:ext cx="3323272" cy="323678"/>
          </a:xfrm>
          <a:prstGeom prst="rect">
            <a:avLst/>
          </a:prstGeom>
          <a:no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600" dirty="0">
                <a:latin typeface="Arial" panose="020B0604020202020204" pitchFamily="34" charset="0"/>
                <a:cs typeface="Arial" panose="020B0604020202020204" pitchFamily="34" charset="0"/>
                <a:hlinkClick r:id="rId11" action="ppaction://hlinksldjump"/>
              </a:rPr>
              <a:t>Record keeping</a:t>
            </a:r>
            <a:endParaRPr lang="en-GB" sz="1600" dirty="0">
              <a:latin typeface="Arial" panose="020B0604020202020204" pitchFamily="34" charset="0"/>
              <a:cs typeface="Arial" panose="020B0604020202020204" pitchFamily="34" charset="0"/>
            </a:endParaRPr>
          </a:p>
        </p:txBody>
      </p:sp>
      <p:sp>
        <p:nvSpPr>
          <p:cNvPr id="36" name="Oval 35">
            <a:hlinkClick r:id="rId3" action="ppaction://hlinksldjump"/>
            <a:extLst>
              <a:ext uri="{FF2B5EF4-FFF2-40B4-BE49-F238E27FC236}">
                <a16:creationId xmlns:a16="http://schemas.microsoft.com/office/drawing/2014/main" id="{7B7A8171-E86E-EC91-896D-5884F254D27A}"/>
              </a:ext>
            </a:extLst>
          </p:cNvPr>
          <p:cNvSpPr/>
          <p:nvPr/>
        </p:nvSpPr>
        <p:spPr>
          <a:xfrm>
            <a:off x="6217048" y="4332946"/>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dirty="0">
                <a:solidFill>
                  <a:schemeClr val="bg1"/>
                </a:solidFill>
                <a:latin typeface="Arial" panose="020B0604020202020204" pitchFamily="34" charset="0"/>
                <a:cs typeface="Arial" panose="020B0604020202020204" pitchFamily="34" charset="0"/>
              </a:rPr>
              <a:t>9</a:t>
            </a:r>
          </a:p>
        </p:txBody>
      </p:sp>
      <p:sp>
        <p:nvSpPr>
          <p:cNvPr id="37" name="TextBox 25">
            <a:extLst>
              <a:ext uri="{FF2B5EF4-FFF2-40B4-BE49-F238E27FC236}">
                <a16:creationId xmlns:a16="http://schemas.microsoft.com/office/drawing/2014/main" id="{77150DBA-E21C-56AE-ABAC-366B801C26DA}"/>
              </a:ext>
            </a:extLst>
          </p:cNvPr>
          <p:cNvSpPr txBox="1"/>
          <p:nvPr/>
        </p:nvSpPr>
        <p:spPr>
          <a:xfrm>
            <a:off x="7286169" y="4504834"/>
            <a:ext cx="3140532" cy="323678"/>
          </a:xfrm>
          <a:prstGeom prst="rect">
            <a:avLst/>
          </a:prstGeom>
          <a:no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600" dirty="0">
                <a:latin typeface="Arial" panose="020B0604020202020204" pitchFamily="34" charset="0"/>
                <a:cs typeface="Arial" panose="020B0604020202020204" pitchFamily="34" charset="0"/>
                <a:hlinkClick r:id="rId12" action="ppaction://hlinksldjump"/>
              </a:rPr>
              <a:t>Comparing management practices</a:t>
            </a:r>
            <a:endParaRPr lang="en-GB" sz="1600" dirty="0">
              <a:latin typeface="Arial" panose="020B0604020202020204" pitchFamily="34" charset="0"/>
              <a:cs typeface="Arial" panose="020B0604020202020204" pitchFamily="34" charset="0"/>
            </a:endParaRPr>
          </a:p>
        </p:txBody>
      </p:sp>
      <p:sp>
        <p:nvSpPr>
          <p:cNvPr id="33" name="Oval 32">
            <a:hlinkClick r:id="rId3" action="ppaction://hlinksldjump"/>
            <a:extLst>
              <a:ext uri="{FF2B5EF4-FFF2-40B4-BE49-F238E27FC236}">
                <a16:creationId xmlns:a16="http://schemas.microsoft.com/office/drawing/2014/main" id="{68CBF182-BF09-4322-A10D-F549BD135027}"/>
              </a:ext>
            </a:extLst>
          </p:cNvPr>
          <p:cNvSpPr/>
          <p:nvPr/>
        </p:nvSpPr>
        <p:spPr>
          <a:xfrm>
            <a:off x="6217049" y="5322149"/>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dirty="0">
                <a:solidFill>
                  <a:schemeClr val="bg1"/>
                </a:solidFill>
                <a:latin typeface="Arial" panose="020B0604020202020204" pitchFamily="34" charset="0"/>
                <a:cs typeface="Arial" panose="020B0604020202020204" pitchFamily="34" charset="0"/>
              </a:rPr>
              <a:t>10</a:t>
            </a:r>
          </a:p>
        </p:txBody>
      </p:sp>
      <p:sp>
        <p:nvSpPr>
          <p:cNvPr id="34" name="TextBox 25">
            <a:extLst>
              <a:ext uri="{FF2B5EF4-FFF2-40B4-BE49-F238E27FC236}">
                <a16:creationId xmlns:a16="http://schemas.microsoft.com/office/drawing/2014/main" id="{131DBC76-79F7-FBAD-09A4-C35AC8C06CE8}"/>
              </a:ext>
            </a:extLst>
          </p:cNvPr>
          <p:cNvSpPr txBox="1"/>
          <p:nvPr/>
        </p:nvSpPr>
        <p:spPr>
          <a:xfrm>
            <a:off x="7286168" y="5482364"/>
            <a:ext cx="3323272" cy="323678"/>
          </a:xfrm>
          <a:prstGeom prst="rect">
            <a:avLst/>
          </a:prstGeom>
          <a:no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600" dirty="0">
                <a:latin typeface="Arial" panose="020B0604020202020204" pitchFamily="34" charset="0"/>
                <a:cs typeface="Arial" panose="020B0604020202020204" pitchFamily="34" charset="0"/>
                <a:hlinkClick r:id="rId13" action="ppaction://hlinksldjump"/>
              </a:rPr>
              <a:t>Evaluation and feedback</a:t>
            </a:r>
            <a:endParaRPr lang="en-GB" sz="1600" dirty="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ECB95D0D-4DB2-95D7-03B3-689505E4E1B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a:t>
            </a:fld>
            <a:endParaRPr lang="en-AU"/>
          </a:p>
        </p:txBody>
      </p:sp>
    </p:spTree>
    <p:extLst>
      <p:ext uri="{BB962C8B-B14F-4D97-AF65-F5344CB8AC3E}">
        <p14:creationId xmlns:p14="http://schemas.microsoft.com/office/powerpoint/2010/main" val="898506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9AE4E-5584-8D82-F3C3-E0C7C11FCD3B}"/>
              </a:ext>
            </a:extLst>
          </p:cNvPr>
          <p:cNvSpPr>
            <a:spLocks noGrp="1"/>
          </p:cNvSpPr>
          <p:nvPr>
            <p:ph type="title"/>
          </p:nvPr>
        </p:nvSpPr>
        <p:spPr/>
        <p:txBody>
          <a:bodyPr/>
          <a:lstStyle/>
          <a:p>
            <a:r>
              <a:rPr lang="en-AU" dirty="0"/>
              <a:t>Converting Fahrenheit into Celsius</a:t>
            </a:r>
          </a:p>
        </p:txBody>
      </p:sp>
      <p:sp>
        <p:nvSpPr>
          <p:cNvPr id="5" name="Content Placeholder 4">
            <a:extLst>
              <a:ext uri="{FF2B5EF4-FFF2-40B4-BE49-F238E27FC236}">
                <a16:creationId xmlns:a16="http://schemas.microsoft.com/office/drawing/2014/main" id="{2A9E3B7E-6014-98B9-B84E-29AE96523B50}"/>
              </a:ext>
            </a:extLst>
          </p:cNvPr>
          <p:cNvSpPr>
            <a:spLocks noGrp="1"/>
          </p:cNvSpPr>
          <p:nvPr>
            <p:ph sz="quarter" idx="19"/>
          </p:nvPr>
        </p:nvSpPr>
        <p:spPr>
          <a:xfrm>
            <a:off x="360363" y="1562471"/>
            <a:ext cx="6358489" cy="4044245"/>
          </a:xfrm>
        </p:spPr>
        <p:txBody>
          <a:bodyPr/>
          <a:lstStyle/>
          <a:p>
            <a:r>
              <a:rPr lang="en-AU" sz="1800" dirty="0"/>
              <a:t>Use a simple formula to convert the temperatures into Celsius with students.</a:t>
            </a:r>
          </a:p>
          <a:p>
            <a:endParaRPr lang="en-AU" sz="1800" dirty="0"/>
          </a:p>
          <a:p>
            <a:r>
              <a:rPr lang="en-AU" sz="1800" b="1" dirty="0"/>
              <a:t>Step 1: </a:t>
            </a:r>
            <a:r>
              <a:rPr lang="en-AU" sz="1800" dirty="0"/>
              <a:t>Subtract 32 from the temperature given in Fahrenheit.</a:t>
            </a:r>
          </a:p>
          <a:p>
            <a:r>
              <a:rPr lang="en-AU" sz="1800" b="1" dirty="0"/>
              <a:t>Step 2: </a:t>
            </a:r>
            <a:r>
              <a:rPr lang="en-AU" sz="1800" dirty="0"/>
              <a:t>Multiply the difference value by 5.</a:t>
            </a:r>
          </a:p>
          <a:p>
            <a:r>
              <a:rPr lang="en-AU" sz="1800" b="1" dirty="0"/>
              <a:t>Step 3: </a:t>
            </a:r>
            <a:r>
              <a:rPr lang="en-AU" sz="1800" dirty="0"/>
              <a:t>Divide the product by 9.</a:t>
            </a:r>
          </a:p>
          <a:p>
            <a:endParaRPr lang="en-AU" dirty="0"/>
          </a:p>
        </p:txBody>
      </p:sp>
      <p:sp>
        <p:nvSpPr>
          <p:cNvPr id="6" name="Picture Placeholder 5">
            <a:extLst>
              <a:ext uri="{FF2B5EF4-FFF2-40B4-BE49-F238E27FC236}">
                <a16:creationId xmlns:a16="http://schemas.microsoft.com/office/drawing/2014/main" id="{4D89812F-B1EA-DA6F-7F7F-E71D9D78E933}"/>
              </a:ext>
            </a:extLst>
          </p:cNvPr>
          <p:cNvSpPr>
            <a:spLocks noGrp="1"/>
          </p:cNvSpPr>
          <p:nvPr>
            <p:ph type="pic" sz="quarter" idx="20"/>
          </p:nvPr>
        </p:nvSpPr>
        <p:spPr>
          <a:xfrm>
            <a:off x="7546694" y="1562470"/>
            <a:ext cx="3982697" cy="4114761"/>
          </a:xfrm>
          <a:prstGeom prst="roundRect">
            <a:avLst>
              <a:gd name="adj" fmla="val 9059"/>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a:lstStyle/>
          <a:p>
            <a:r>
              <a:rPr lang="en-AU" dirty="0">
                <a:latin typeface="Arial" panose="020B0604020202020204" pitchFamily="34" charset="0"/>
              </a:rPr>
              <a:t>  </a:t>
            </a:r>
            <a:r>
              <a:rPr lang="en-AU" b="1" dirty="0">
                <a:latin typeface="Arial" panose="020B0604020202020204" pitchFamily="34" charset="0"/>
                <a:cs typeface="Arial" panose="020B0604020202020204" pitchFamily="34" charset="0"/>
              </a:rPr>
              <a:t>Worked example</a:t>
            </a:r>
            <a:endParaRPr lang="en-AU" sz="1200"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  </a:t>
            </a:r>
            <a:r>
              <a:rPr lang="en-AU" u="sng" dirty="0">
                <a:latin typeface="Arial" panose="020B0604020202020204" pitchFamily="34" charset="0"/>
                <a:cs typeface="Arial" panose="020B0604020202020204" pitchFamily="34" charset="0"/>
              </a:rPr>
              <a:t>Fahrenheit temperature 212°F</a:t>
            </a:r>
          </a:p>
          <a:p>
            <a:r>
              <a:rPr lang="en-AU" b="1" dirty="0">
                <a:latin typeface="Arial" panose="020B0604020202020204" pitchFamily="34" charset="0"/>
                <a:cs typeface="Arial" panose="020B0604020202020204" pitchFamily="34" charset="0"/>
              </a:rPr>
              <a:t>  Step 1:    </a:t>
            </a:r>
            <a:r>
              <a:rPr lang="en-AU" dirty="0">
                <a:latin typeface="Arial" panose="020B0604020202020204" pitchFamily="34" charset="0"/>
                <a:cs typeface="Arial" panose="020B0604020202020204" pitchFamily="34" charset="0"/>
              </a:rPr>
              <a:t>212 - 32 = 180</a:t>
            </a:r>
          </a:p>
          <a:p>
            <a:r>
              <a:rPr lang="en-AU" b="1" dirty="0">
                <a:latin typeface="Arial" panose="020B0604020202020204" pitchFamily="34" charset="0"/>
                <a:cs typeface="Arial" panose="020B0604020202020204" pitchFamily="34" charset="0"/>
              </a:rPr>
              <a:t>  Step 2:    </a:t>
            </a:r>
            <a:r>
              <a:rPr lang="en-AU" dirty="0">
                <a:latin typeface="Arial" panose="020B0604020202020204" pitchFamily="34" charset="0"/>
                <a:cs typeface="Arial" panose="020B0604020202020204" pitchFamily="34" charset="0"/>
              </a:rPr>
              <a:t>180 × 5 = 900</a:t>
            </a:r>
          </a:p>
          <a:p>
            <a:r>
              <a:rPr lang="en-AU" b="1" dirty="0">
                <a:latin typeface="Arial" panose="020B0604020202020204" pitchFamily="34" charset="0"/>
                <a:cs typeface="Arial" panose="020B0604020202020204" pitchFamily="34" charset="0"/>
              </a:rPr>
              <a:t>  Step 3:    </a:t>
            </a:r>
            <a:r>
              <a:rPr lang="en-AU" dirty="0">
                <a:latin typeface="Arial" panose="020B0604020202020204" pitchFamily="34" charset="0"/>
                <a:cs typeface="Arial" panose="020B0604020202020204" pitchFamily="34" charset="0"/>
              </a:rPr>
              <a:t>900 </a:t>
            </a:r>
            <a:r>
              <a:rPr lang="en-AU" dirty="0">
                <a:latin typeface="Cambria Math" panose="02040503050406030204" pitchFamily="18" charset="0"/>
                <a:ea typeface="Cambria Math" panose="02040503050406030204" pitchFamily="18" charset="0"/>
                <a:cs typeface="Arial" panose="020B0604020202020204" pitchFamily="34" charset="0"/>
              </a:rPr>
              <a:t>÷</a:t>
            </a:r>
            <a:r>
              <a:rPr lang="en-AU" dirty="0">
                <a:latin typeface="Arial" panose="020B0604020202020204" pitchFamily="34" charset="0"/>
                <a:cs typeface="Arial" panose="020B0604020202020204" pitchFamily="34" charset="0"/>
              </a:rPr>
              <a:t> 9 = 100</a:t>
            </a:r>
          </a:p>
          <a:p>
            <a:r>
              <a:rPr lang="en-AU" b="1" dirty="0">
                <a:latin typeface="Arial" panose="020B0604020202020204" pitchFamily="34" charset="0"/>
                <a:cs typeface="Arial" panose="020B0604020202020204" pitchFamily="34" charset="0"/>
              </a:rPr>
              <a:t>  Answer:  </a:t>
            </a:r>
            <a:r>
              <a:rPr lang="en-AU" dirty="0">
                <a:latin typeface="Arial" panose="020B0604020202020204" pitchFamily="34" charset="0"/>
                <a:cs typeface="Arial" panose="020B0604020202020204" pitchFamily="34" charset="0"/>
              </a:rPr>
              <a:t>212°F = 100°C</a:t>
            </a:r>
          </a:p>
        </p:txBody>
      </p:sp>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30</a:t>
            </a:fld>
            <a:endParaRPr lang="en-AU"/>
          </a:p>
        </p:txBody>
      </p:sp>
    </p:spTree>
    <p:extLst>
      <p:ext uri="{BB962C8B-B14F-4D97-AF65-F5344CB8AC3E}">
        <p14:creationId xmlns:p14="http://schemas.microsoft.com/office/powerpoint/2010/main" val="2122424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t>Learning intention and success criteria </a:t>
            </a:r>
            <a:r>
              <a:rPr lang="en-AU" dirty="0">
                <a:solidFill>
                  <a:schemeClr val="bg1"/>
                </a:solidFill>
              </a:rPr>
              <a:t>7</a:t>
            </a:r>
            <a:endParaRPr lang="en-AU" dirty="0"/>
          </a:p>
        </p:txBody>
      </p:sp>
      <p:sp>
        <p:nvSpPr>
          <p:cNvPr id="3" name="TextBox 2">
            <a:extLst>
              <a:ext uri="{FF2B5EF4-FFF2-40B4-BE49-F238E27FC236}">
                <a16:creationId xmlns:a16="http://schemas.microsoft.com/office/drawing/2014/main" id="{DF637BA9-DB5E-2457-A795-0B300DBA6F82}"/>
              </a:ext>
            </a:extLst>
          </p:cNvPr>
          <p:cNvSpPr txBox="1"/>
          <p:nvPr/>
        </p:nvSpPr>
        <p:spPr>
          <a:xfrm>
            <a:off x="370416" y="1894417"/>
            <a:ext cx="10960193" cy="327262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pPr>
            <a:r>
              <a:rPr lang="en-AU" sz="1800" b="1" dirty="0">
                <a:solidFill>
                  <a:schemeClr val="accent1"/>
                </a:solidFill>
                <a:latin typeface="Arial" panose="020B0604020202020204" pitchFamily="34" charset="0"/>
                <a:cs typeface="Arial" panose="020B0604020202020204" pitchFamily="34" charset="0"/>
              </a:rPr>
              <a:t>We are learning to</a:t>
            </a:r>
            <a:r>
              <a:rPr lang="en-AU" sz="1800" dirty="0">
                <a:solidFill>
                  <a:schemeClr val="accent1"/>
                </a:solidFill>
                <a:latin typeface="Arial" panose="020B0604020202020204" pitchFamily="34" charset="0"/>
                <a:ea typeface="+mn-lt"/>
                <a:cs typeface="Arial" panose="020B0604020202020204" pitchFamily="34" charset="0"/>
              </a:rPr>
              <a:t>:</a:t>
            </a:r>
          </a:p>
          <a:p>
            <a:pPr marL="342900" indent="-342900">
              <a:lnSpc>
                <a:spcPct val="150000"/>
              </a:lnSpc>
              <a:buFont typeface="Arial" panose="020B0604020202020204" pitchFamily="34" charset="0"/>
              <a:buChar char="•"/>
            </a:pPr>
            <a:r>
              <a:rPr lang="en-AU" sz="1800" dirty="0">
                <a:latin typeface="Arial" panose="020B0604020202020204" pitchFamily="34" charset="0"/>
                <a:cs typeface="Arial" panose="020B0604020202020204" pitchFamily="34" charset="0"/>
              </a:rPr>
              <a:t>understand safety protocols and the proper use of personal protective equipment (PPE) when handling potting mix and horticultural tools so that we can stay safe while performing practical activities.</a:t>
            </a:r>
          </a:p>
          <a:p>
            <a:pPr>
              <a:lnSpc>
                <a:spcPct val="150000"/>
              </a:lnSpc>
            </a:pPr>
            <a:endParaRPr lang="en-AU" sz="1800" dirty="0">
              <a:latin typeface="Arial" panose="020B0604020202020204" pitchFamily="34" charset="0"/>
              <a:cs typeface="Arial" panose="020B0604020202020204" pitchFamily="34" charset="0"/>
            </a:endParaRPr>
          </a:p>
          <a:p>
            <a:pPr>
              <a:lnSpc>
                <a:spcPct val="150000"/>
              </a:lnSpc>
            </a:pPr>
            <a:r>
              <a:rPr lang="en-AU" sz="1800" b="1" dirty="0">
                <a:solidFill>
                  <a:schemeClr val="accent1"/>
                </a:solidFill>
                <a:latin typeface="Arial" panose="020B0604020202020204" pitchFamily="34" charset="0"/>
                <a:cs typeface="Arial" panose="020B0604020202020204" pitchFamily="34" charset="0"/>
              </a:rPr>
              <a:t>We can:</a:t>
            </a:r>
            <a:endParaRPr lang="en-US" sz="1800" dirty="0">
              <a:solidFill>
                <a:schemeClr val="accent1"/>
              </a:solidFill>
              <a:latin typeface="Arial" panose="020B0604020202020204" pitchFamily="34" charset="0"/>
              <a:cs typeface="Arial" panose="020B0604020202020204" pitchFamily="34" charset="0"/>
            </a:endParaRPr>
          </a:p>
          <a:p>
            <a:pPr marL="342900" indent="-342900">
              <a:lnSpc>
                <a:spcPct val="150000"/>
              </a:lnSpc>
              <a:buFont typeface="Arial"/>
              <a:buChar char="•"/>
            </a:pPr>
            <a:r>
              <a:rPr lang="en-AU" sz="1800" dirty="0">
                <a:latin typeface="Arial" panose="020B0604020202020204" pitchFamily="34" charset="0"/>
                <a:cs typeface="Arial" panose="020B0604020202020204" pitchFamily="34" charset="0"/>
              </a:rPr>
              <a:t>identify potential hazards associated with potting mix and list appropriate safety measures</a:t>
            </a:r>
          </a:p>
          <a:p>
            <a:pPr marL="342900" indent="-342900">
              <a:lnSpc>
                <a:spcPct val="150000"/>
              </a:lnSpc>
              <a:buFont typeface="Arial"/>
              <a:buChar char="•"/>
            </a:pPr>
            <a:r>
              <a:rPr lang="en-AU" sz="1800" dirty="0">
                <a:latin typeface="Arial" panose="020B0604020202020204" pitchFamily="34" charset="0"/>
                <a:cs typeface="Arial" panose="020B0604020202020204" pitchFamily="34" charset="0"/>
              </a:rPr>
              <a:t>demonstrate the correct use of various types of PPE</a:t>
            </a:r>
          </a:p>
          <a:p>
            <a:pPr marL="342900" indent="-342900">
              <a:lnSpc>
                <a:spcPct val="150000"/>
              </a:lnSpc>
              <a:buFont typeface="Arial"/>
              <a:buChar char="•"/>
            </a:pPr>
            <a:r>
              <a:rPr lang="en-AU" sz="1800" dirty="0">
                <a:latin typeface="Arial" panose="020B0604020202020204" pitchFamily="34" charset="0"/>
                <a:cs typeface="Arial" panose="020B0604020202020204" pitchFamily="34" charset="0"/>
              </a:rPr>
              <a:t>follow teacher instructions to safely sow seeds for germination.</a:t>
            </a: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31</a:t>
            </a:fld>
            <a:endParaRPr lang="en-AU"/>
          </a:p>
        </p:txBody>
      </p:sp>
    </p:spTree>
    <p:extLst>
      <p:ext uri="{BB962C8B-B14F-4D97-AF65-F5344CB8AC3E}">
        <p14:creationId xmlns:p14="http://schemas.microsoft.com/office/powerpoint/2010/main" val="41628646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C69B4ED-C190-0D50-D68B-A624ABE6A280}"/>
              </a:ext>
            </a:extLst>
          </p:cNvPr>
          <p:cNvSpPr>
            <a:spLocks noGrp="1"/>
          </p:cNvSpPr>
          <p:nvPr>
            <p:ph type="title"/>
          </p:nvPr>
        </p:nvSpPr>
        <p:spPr>
          <a:xfrm>
            <a:off x="360000" y="360000"/>
            <a:ext cx="11483998" cy="545601"/>
          </a:xfrm>
        </p:spPr>
        <p:txBody>
          <a:bodyPr/>
          <a:lstStyle/>
          <a:p>
            <a:r>
              <a:rPr lang="en-AU" dirty="0"/>
              <a:t>Examples of Personal Protective Equipment (PPE)</a:t>
            </a:r>
          </a:p>
        </p:txBody>
      </p:sp>
      <p:pic>
        <p:nvPicPr>
          <p:cNvPr id="8" name="Picture 7" descr="A pair of boots and a face shield, ear muffs and gloves.&#10;">
            <a:extLst>
              <a:ext uri="{FF2B5EF4-FFF2-40B4-BE49-F238E27FC236}">
                <a16:creationId xmlns:a16="http://schemas.microsoft.com/office/drawing/2014/main" id="{E495A92F-B8B0-5102-2272-A37D5A9748F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35814" y="1559680"/>
            <a:ext cx="4800600" cy="4714875"/>
          </a:xfrm>
          <a:prstGeom prst="rect">
            <a:avLst/>
          </a:prstGeom>
        </p:spPr>
      </p:pic>
      <p:pic>
        <p:nvPicPr>
          <p:cNvPr id="4" name="Picture 3" descr="PPE icon for gloves.">
            <a:extLst>
              <a:ext uri="{FF2B5EF4-FFF2-40B4-BE49-F238E27FC236}">
                <a16:creationId xmlns:a16="http://schemas.microsoft.com/office/drawing/2014/main" id="{387ECB98-AD75-7098-5028-5F8C4C492981}"/>
              </a:ext>
            </a:extLst>
          </p:cNvPr>
          <p:cNvPicPr>
            <a:picLocks noChangeAspect="1"/>
          </p:cNvPicPr>
          <p:nvPr/>
        </p:nvPicPr>
        <p:blipFill>
          <a:blip r:embed="rId3" cstate="screen">
            <a:extLst>
              <a:ext uri="{28A0092B-C50C-407E-A947-70E740481C1C}">
                <a14:useLocalDpi xmlns:a14="http://schemas.microsoft.com/office/drawing/2010/main"/>
              </a:ext>
            </a:extLst>
          </a:blip>
          <a:srcRect l="3944" t="4556" r="4005" b="3240"/>
          <a:stretch/>
        </p:blipFill>
        <p:spPr>
          <a:xfrm>
            <a:off x="5637897" y="1956020"/>
            <a:ext cx="1720346" cy="1759573"/>
          </a:xfrm>
          <a:prstGeom prst="rect">
            <a:avLst/>
          </a:prstGeom>
        </p:spPr>
      </p:pic>
      <p:pic>
        <p:nvPicPr>
          <p:cNvPr id="5" name="Picture 4" descr="Safety glasses.">
            <a:extLst>
              <a:ext uri="{FF2B5EF4-FFF2-40B4-BE49-F238E27FC236}">
                <a16:creationId xmlns:a16="http://schemas.microsoft.com/office/drawing/2014/main" id="{2A3B357E-D3D2-FB4C-D4DC-421BC394C79E}"/>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72958" y="1972396"/>
            <a:ext cx="1720346" cy="1643466"/>
          </a:xfrm>
          <a:prstGeom prst="rect">
            <a:avLst/>
          </a:prstGeom>
          <a:noFill/>
          <a:ln>
            <a:noFill/>
          </a:ln>
        </p:spPr>
      </p:pic>
      <p:pic>
        <p:nvPicPr>
          <p:cNvPr id="7" name="Picture 2" descr="PPE icon for sunscreen.">
            <a:extLst>
              <a:ext uri="{FF2B5EF4-FFF2-40B4-BE49-F238E27FC236}">
                <a16:creationId xmlns:a16="http://schemas.microsoft.com/office/drawing/2014/main" id="{C554DEEC-8781-0279-3716-4B4BB87A0CB8}"/>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3702" t="8309" r="7482" b="5073"/>
          <a:stretch/>
        </p:blipFill>
        <p:spPr bwMode="auto">
          <a:xfrm>
            <a:off x="9526649" y="1956020"/>
            <a:ext cx="1795329" cy="175957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Leather shoes.">
            <a:extLst>
              <a:ext uri="{FF2B5EF4-FFF2-40B4-BE49-F238E27FC236}">
                <a16:creationId xmlns:a16="http://schemas.microsoft.com/office/drawing/2014/main" id="{F5897717-342C-6487-ACBC-35F5749C851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37897" y="3917118"/>
            <a:ext cx="1720346" cy="1720346"/>
          </a:xfrm>
          <a:prstGeom prst="rect">
            <a:avLst/>
          </a:prstGeom>
        </p:spPr>
      </p:pic>
      <p:pic>
        <p:nvPicPr>
          <p:cNvPr id="11" name="Picture 10" descr="Hearing protection.">
            <a:extLst>
              <a:ext uri="{FF2B5EF4-FFF2-40B4-BE49-F238E27FC236}">
                <a16:creationId xmlns:a16="http://schemas.microsoft.com/office/drawing/2014/main" id="{075CD0A6-D906-7F09-C49F-105536695D10}"/>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584386" y="3917118"/>
            <a:ext cx="1691445" cy="1691445"/>
          </a:xfrm>
          <a:prstGeom prst="rect">
            <a:avLst/>
          </a:prstGeom>
          <a:noFill/>
          <a:ln>
            <a:noFill/>
          </a:ln>
        </p:spPr>
      </p:pic>
      <p:pic>
        <p:nvPicPr>
          <p:cNvPr id="12" name="Picture 11" descr="Dust mask.">
            <a:extLst>
              <a:ext uri="{FF2B5EF4-FFF2-40B4-BE49-F238E27FC236}">
                <a16:creationId xmlns:a16="http://schemas.microsoft.com/office/drawing/2014/main" id="{90BCD710-3B3D-6960-5A84-FE55D2426409}"/>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567725" y="3917118"/>
            <a:ext cx="1691445" cy="1691445"/>
          </a:xfrm>
          <a:prstGeom prst="rect">
            <a:avLst/>
          </a:prstGeom>
          <a:noFill/>
          <a:ln>
            <a:noFill/>
          </a:ln>
        </p:spPr>
      </p:pic>
      <p:sp>
        <p:nvSpPr>
          <p:cNvPr id="2" name="Slide Number Placeholder 1">
            <a:extLst>
              <a:ext uri="{FF2B5EF4-FFF2-40B4-BE49-F238E27FC236}">
                <a16:creationId xmlns:a16="http://schemas.microsoft.com/office/drawing/2014/main" id="{E9B076CA-71E0-AD90-CD8E-813CE7213A4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32</a:t>
            </a:fld>
            <a:endParaRPr lang="en-AU"/>
          </a:p>
        </p:txBody>
      </p:sp>
    </p:spTree>
    <p:extLst>
      <p:ext uri="{BB962C8B-B14F-4D97-AF65-F5344CB8AC3E}">
        <p14:creationId xmlns:p14="http://schemas.microsoft.com/office/powerpoint/2010/main" val="1655452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EF16494D-7C9B-805A-614B-CD6BB941ABBF}"/>
              </a:ext>
              <a:ext uri="{C183D7F6-B498-43B3-948B-1728B52AA6E4}">
                <adec:decorative xmlns:adec="http://schemas.microsoft.com/office/drawing/2017/decorative" val="1"/>
              </a:ext>
            </a:extLst>
          </p:cNvPr>
          <p:cNvSpPr/>
          <p:nvPr/>
        </p:nvSpPr>
        <p:spPr>
          <a:xfrm>
            <a:off x="804078" y="1351722"/>
            <a:ext cx="5564917" cy="2250219"/>
          </a:xfrm>
          <a:prstGeom prst="roundRect">
            <a:avLst>
              <a:gd name="adj" fmla="val 7126"/>
            </a:avLst>
          </a:prstGeom>
          <a:solidFill>
            <a:schemeClr val="accent4"/>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a:endParaRPr lang="en-AU" sz="3200" b="1">
              <a:solidFill>
                <a:schemeClr val="tx1"/>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6BFB4A71-FB7A-EF84-8877-38FAB4E1BEF5}"/>
              </a:ext>
            </a:extLst>
          </p:cNvPr>
          <p:cNvSpPr>
            <a:spLocks noGrp="1"/>
          </p:cNvSpPr>
          <p:nvPr>
            <p:ph type="title"/>
          </p:nvPr>
        </p:nvSpPr>
        <p:spPr/>
        <p:txBody>
          <a:bodyPr/>
          <a:lstStyle/>
          <a:p>
            <a:r>
              <a:rPr lang="en-AU" dirty="0"/>
              <a:t>Recap opportunity 4</a:t>
            </a:r>
          </a:p>
        </p:txBody>
      </p:sp>
      <p:sp>
        <p:nvSpPr>
          <p:cNvPr id="6" name="Oval 5">
            <a:extLst>
              <a:ext uri="{FF2B5EF4-FFF2-40B4-BE49-F238E27FC236}">
                <a16:creationId xmlns:a16="http://schemas.microsoft.com/office/drawing/2014/main" id="{5FD5EFF0-764F-863F-0FBD-67B120FD2D34}"/>
              </a:ext>
              <a:ext uri="{C183D7F6-B498-43B3-948B-1728B52AA6E4}">
                <adec:decorative xmlns:adec="http://schemas.microsoft.com/office/drawing/2017/decorative" val="1"/>
              </a:ext>
            </a:extLst>
          </p:cNvPr>
          <p:cNvSpPr/>
          <p:nvPr/>
        </p:nvSpPr>
        <p:spPr>
          <a:xfrm>
            <a:off x="224568" y="1279886"/>
            <a:ext cx="1362119" cy="136211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6600" b="1" dirty="0">
                <a:latin typeface="Arial" panose="020B0604020202020204" pitchFamily="34" charset="0"/>
                <a:cs typeface="Arial" panose="020B0604020202020204" pitchFamily="34" charset="0"/>
              </a:rPr>
              <a:t>?</a:t>
            </a:r>
          </a:p>
        </p:txBody>
      </p:sp>
      <p:sp>
        <p:nvSpPr>
          <p:cNvPr id="25" name="Google Shape;91;p15">
            <a:extLst>
              <a:ext uri="{FF2B5EF4-FFF2-40B4-BE49-F238E27FC236}">
                <a16:creationId xmlns:a16="http://schemas.microsoft.com/office/drawing/2014/main" id="{6059574B-D602-B315-6BAB-E35B76ADBFF3}"/>
              </a:ext>
            </a:extLst>
          </p:cNvPr>
          <p:cNvSpPr txBox="1"/>
          <p:nvPr/>
        </p:nvSpPr>
        <p:spPr>
          <a:xfrm>
            <a:off x="1697135" y="1630593"/>
            <a:ext cx="4398865" cy="1549928"/>
          </a:xfrm>
          <a:prstGeom prst="rect">
            <a:avLst/>
          </a:prstGeom>
          <a:noFill/>
          <a:ln>
            <a:noFill/>
          </a:ln>
        </p:spPr>
        <p:txBody>
          <a:bodyPr spcFirstLastPara="1" wrap="square" lIns="121900" tIns="121900" rIns="121900" bIns="121900" anchor="t" anchorCtr="0">
            <a:noAutofit/>
          </a:bodyPr>
          <a:lstStyle/>
          <a:p>
            <a:pPr>
              <a:lnSpc>
                <a:spcPct val="150000"/>
              </a:lnSpc>
            </a:pPr>
            <a:r>
              <a:rPr lang="en" sz="2000" b="1" dirty="0">
                <a:latin typeface="Arial" panose="020B0604020202020204" pitchFamily="34" charset="0"/>
                <a:ea typeface="Montserrat"/>
                <a:cs typeface="Arial" panose="020B0604020202020204" pitchFamily="34" charset="0"/>
                <a:sym typeface="Montserrat"/>
              </a:rPr>
              <a:t>Hinge question </a:t>
            </a:r>
            <a:r>
              <a:rPr lang="en" sz="2000" dirty="0">
                <a:latin typeface="Arial" panose="020B0604020202020204" pitchFamily="34" charset="0"/>
                <a:ea typeface="Montserrat"/>
                <a:cs typeface="Arial" panose="020B0604020202020204" pitchFamily="34" charset="0"/>
                <a:sym typeface="Montserrat"/>
              </a:rPr>
              <a:t>–</a:t>
            </a:r>
            <a:r>
              <a:rPr lang="en" sz="2000" b="1" dirty="0">
                <a:latin typeface="Arial" panose="020B0604020202020204" pitchFamily="34" charset="0"/>
                <a:ea typeface="Montserrat"/>
                <a:cs typeface="Arial" panose="020B0604020202020204" pitchFamily="34" charset="0"/>
                <a:sym typeface="Montserrat"/>
              </a:rPr>
              <a:t> </a:t>
            </a:r>
            <a:r>
              <a:rPr lang="en" sz="2000" dirty="0">
                <a:latin typeface="Arial" panose="020B0604020202020204" pitchFamily="34" charset="0"/>
                <a:ea typeface="Montserrat"/>
                <a:cs typeface="Arial" panose="020B0604020202020204" pitchFamily="34" charset="0"/>
                <a:sym typeface="Montserrat"/>
              </a:rPr>
              <a:t>Describe a simple scenario in agriculture where PPE might be required and why?</a:t>
            </a:r>
            <a:endParaRPr sz="2000" dirty="0">
              <a:latin typeface="Roboto"/>
              <a:ea typeface="Roboto"/>
              <a:cs typeface="Roboto"/>
              <a:sym typeface="Roboto"/>
            </a:endParaRPr>
          </a:p>
        </p:txBody>
      </p:sp>
      <p:pic>
        <p:nvPicPr>
          <p:cNvPr id="7" name="Picture 6" descr="A pair of brown boots.&#10;">
            <a:extLst>
              <a:ext uri="{FF2B5EF4-FFF2-40B4-BE49-F238E27FC236}">
                <a16:creationId xmlns:a16="http://schemas.microsoft.com/office/drawing/2014/main" id="{D3BE8ACC-9E47-9C74-3CBF-574551BF87C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27144" y="1351722"/>
            <a:ext cx="4419600" cy="4562475"/>
          </a:xfrm>
          <a:prstGeom prst="rect">
            <a:avLst/>
          </a:prstGeom>
        </p:spPr>
      </p:pic>
      <p:sp>
        <p:nvSpPr>
          <p:cNvPr id="2" name="Slide Number Placeholder 1">
            <a:extLst>
              <a:ext uri="{FF2B5EF4-FFF2-40B4-BE49-F238E27FC236}">
                <a16:creationId xmlns:a16="http://schemas.microsoft.com/office/drawing/2014/main" id="{2F9B91D8-D263-DC15-F49B-8DC67887CDB4}"/>
              </a:ext>
              <a:ext uri="{C183D7F6-B498-43B3-948B-1728B52AA6E4}">
                <adec:decorative xmlns:adec="http://schemas.microsoft.com/office/drawing/2017/decorative" val="1"/>
              </a:ext>
            </a:extLst>
          </p:cNvPr>
          <p:cNvSpPr>
            <a:spLocks noGrp="1"/>
          </p:cNvSpPr>
          <p:nvPr>
            <p:ph type="sldNum" sz="quarter" idx="12"/>
          </p:nvPr>
        </p:nvSpPr>
        <p:spPr>
          <a:xfrm>
            <a:off x="11175463" y="6498000"/>
            <a:ext cx="720000" cy="180000"/>
          </a:xfrm>
        </p:spPr>
        <p:txBody>
          <a:bodyPr/>
          <a:lstStyle/>
          <a:p>
            <a:fld id="{10A01DC5-1685-4615-8240-15192985C6A2}" type="slidenum">
              <a:rPr lang="en-AU" smtClean="0"/>
              <a:t>33</a:t>
            </a:fld>
            <a:endParaRPr lang="en-AU"/>
          </a:p>
        </p:txBody>
      </p:sp>
    </p:spTree>
    <p:extLst>
      <p:ext uri="{BB962C8B-B14F-4D97-AF65-F5344CB8AC3E}">
        <p14:creationId xmlns:p14="http://schemas.microsoft.com/office/powerpoint/2010/main" val="3115872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p:txBody>
          <a:bodyPr/>
          <a:lstStyle/>
          <a:p>
            <a:r>
              <a:rPr lang="en-AU" dirty="0"/>
              <a:t>Building a working model</a:t>
            </a:r>
          </a:p>
        </p:txBody>
      </p:sp>
    </p:spTree>
    <p:extLst>
      <p:ext uri="{BB962C8B-B14F-4D97-AF65-F5344CB8AC3E}">
        <p14:creationId xmlns:p14="http://schemas.microsoft.com/office/powerpoint/2010/main" val="2185842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t>Learning intention and success criteria </a:t>
            </a:r>
            <a:r>
              <a:rPr lang="en-AU" dirty="0">
                <a:solidFill>
                  <a:schemeClr val="bg1"/>
                </a:solidFill>
              </a:rPr>
              <a:t>8</a:t>
            </a:r>
            <a:endParaRPr lang="en-AU" dirty="0"/>
          </a:p>
        </p:txBody>
      </p:sp>
      <p:sp>
        <p:nvSpPr>
          <p:cNvPr id="3" name="TextBox 2">
            <a:extLst>
              <a:ext uri="{FF2B5EF4-FFF2-40B4-BE49-F238E27FC236}">
                <a16:creationId xmlns:a16="http://schemas.microsoft.com/office/drawing/2014/main" id="{DF637BA9-DB5E-2457-A795-0B300DBA6F82}"/>
              </a:ext>
            </a:extLst>
          </p:cNvPr>
          <p:cNvSpPr txBox="1"/>
          <p:nvPr/>
        </p:nvSpPr>
        <p:spPr>
          <a:xfrm>
            <a:off x="370416" y="1894417"/>
            <a:ext cx="11303000" cy="410362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pPr>
            <a:r>
              <a:rPr lang="en-AU" sz="1800" b="1" dirty="0">
                <a:solidFill>
                  <a:schemeClr val="accent1"/>
                </a:solidFill>
                <a:latin typeface="Arial" panose="020B0604020202020204" pitchFamily="34" charset="0"/>
                <a:cs typeface="Arial" panose="020B0604020202020204" pitchFamily="34" charset="0"/>
              </a:rPr>
              <a:t>We are learning to</a:t>
            </a:r>
            <a:r>
              <a:rPr lang="en-AU" sz="1800" dirty="0">
                <a:solidFill>
                  <a:schemeClr val="accent1"/>
                </a:solidFill>
                <a:latin typeface="Arial" panose="020B0604020202020204" pitchFamily="34" charset="0"/>
                <a:ea typeface="+mn-lt"/>
                <a:cs typeface="Arial" panose="020B0604020202020204" pitchFamily="34" charset="0"/>
              </a:rPr>
              <a:t>:</a:t>
            </a:r>
          </a:p>
          <a:p>
            <a:pPr marL="342900" indent="-342900">
              <a:lnSpc>
                <a:spcPct val="150000"/>
              </a:lnSpc>
              <a:buFont typeface="Arial" panose="020B0604020202020204" pitchFamily="34" charset="0"/>
              <a:buChar char="•"/>
            </a:pPr>
            <a:r>
              <a:rPr lang="en-AU" sz="1800" dirty="0">
                <a:latin typeface="Arial" panose="020B0604020202020204" pitchFamily="34" charset="0"/>
                <a:cs typeface="Arial" panose="020B0604020202020204" pitchFamily="34" charset="0"/>
              </a:rPr>
              <a:t>design a working model of a vertical garden, considering structure, planters and adjustable mechanisms so that we can create innovative gardening solutions in limited spaces.</a:t>
            </a:r>
          </a:p>
          <a:p>
            <a:pPr>
              <a:lnSpc>
                <a:spcPct val="150000"/>
              </a:lnSpc>
            </a:pPr>
            <a:endParaRPr lang="en-AU" sz="1800" dirty="0">
              <a:latin typeface="Arial" panose="020B0604020202020204" pitchFamily="34" charset="0"/>
              <a:cs typeface="Arial" panose="020B0604020202020204" pitchFamily="34" charset="0"/>
            </a:endParaRPr>
          </a:p>
          <a:p>
            <a:pPr>
              <a:lnSpc>
                <a:spcPct val="150000"/>
              </a:lnSpc>
            </a:pPr>
            <a:r>
              <a:rPr lang="en-AU" sz="1800" b="1" dirty="0">
                <a:solidFill>
                  <a:schemeClr val="accent1"/>
                </a:solidFill>
                <a:latin typeface="Arial" panose="020B0604020202020204" pitchFamily="34" charset="0"/>
                <a:cs typeface="Arial" panose="020B0604020202020204" pitchFamily="34" charset="0"/>
              </a:rPr>
              <a:t>We can:</a:t>
            </a:r>
            <a:endParaRPr lang="en-US" sz="1800" dirty="0">
              <a:solidFill>
                <a:schemeClr val="accent1"/>
              </a:solidFill>
              <a:latin typeface="Arial" panose="020B0604020202020204" pitchFamily="34" charset="0"/>
              <a:cs typeface="Arial" panose="020B0604020202020204" pitchFamily="34" charset="0"/>
            </a:endParaRPr>
          </a:p>
          <a:p>
            <a:pPr marL="342900" indent="-342900">
              <a:lnSpc>
                <a:spcPct val="150000"/>
              </a:lnSpc>
              <a:buFont typeface="Arial"/>
              <a:buChar char="•"/>
            </a:pPr>
            <a:r>
              <a:rPr lang="en-AU" sz="1800" dirty="0">
                <a:latin typeface="Arial" panose="020B0604020202020204" pitchFamily="34" charset="0"/>
                <a:cs typeface="Arial" panose="020B0604020202020204" pitchFamily="34" charset="0"/>
              </a:rPr>
              <a:t>create a sketch of a vertical garden structure, showing the materials used with consideration to stability, safety and space</a:t>
            </a:r>
          </a:p>
          <a:p>
            <a:pPr marL="342900" indent="-342900">
              <a:lnSpc>
                <a:spcPct val="150000"/>
              </a:lnSpc>
              <a:buFont typeface="Arial"/>
              <a:buChar char="•"/>
            </a:pPr>
            <a:r>
              <a:rPr lang="en-AU" sz="1800" dirty="0">
                <a:latin typeface="Arial" panose="020B0604020202020204" pitchFamily="34" charset="0"/>
                <a:cs typeface="Arial" panose="020B0604020202020204" pitchFamily="34" charset="0"/>
              </a:rPr>
              <a:t>identify various mechanisms for raising and lowering the vertical garden and asses their advantages and disadvantages</a:t>
            </a:r>
          </a:p>
          <a:p>
            <a:pPr marL="342900" indent="-342900">
              <a:lnSpc>
                <a:spcPct val="150000"/>
              </a:lnSpc>
              <a:buFont typeface="Arial"/>
              <a:buChar char="•"/>
            </a:pPr>
            <a:r>
              <a:rPr lang="en-AU" sz="1800" dirty="0">
                <a:latin typeface="Arial" panose="020B0604020202020204" pitchFamily="34" charset="0"/>
                <a:cs typeface="Arial" panose="020B0604020202020204" pitchFamily="34" charset="0"/>
              </a:rPr>
              <a:t>work collaboratively to build a working model of the design sketched for a vertical garden.</a:t>
            </a: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35</a:t>
            </a:fld>
            <a:endParaRPr lang="en-AU" dirty="0"/>
          </a:p>
        </p:txBody>
      </p:sp>
    </p:spTree>
    <p:extLst>
      <p:ext uri="{BB962C8B-B14F-4D97-AF65-F5344CB8AC3E}">
        <p14:creationId xmlns:p14="http://schemas.microsoft.com/office/powerpoint/2010/main" val="19664889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FB4A71-FB7A-EF84-8877-38FAB4E1BEF5}"/>
              </a:ext>
            </a:extLst>
          </p:cNvPr>
          <p:cNvSpPr>
            <a:spLocks noGrp="1"/>
          </p:cNvSpPr>
          <p:nvPr>
            <p:ph type="title"/>
          </p:nvPr>
        </p:nvSpPr>
        <p:spPr/>
        <p:txBody>
          <a:bodyPr/>
          <a:lstStyle/>
          <a:p>
            <a:r>
              <a:rPr lang="en-AU" dirty="0"/>
              <a:t>Recap opportunity 5</a:t>
            </a:r>
          </a:p>
        </p:txBody>
      </p:sp>
      <p:sp>
        <p:nvSpPr>
          <p:cNvPr id="4" name="Rectangle: Rounded Corners 8">
            <a:extLst>
              <a:ext uri="{FF2B5EF4-FFF2-40B4-BE49-F238E27FC236}">
                <a16:creationId xmlns:a16="http://schemas.microsoft.com/office/drawing/2014/main" id="{2D03DC32-4038-A2E1-E9AE-25DD9C6D314B}"/>
              </a:ext>
              <a:ext uri="{C183D7F6-B498-43B3-948B-1728B52AA6E4}">
                <adec:decorative xmlns:adec="http://schemas.microsoft.com/office/drawing/2017/decorative" val="1"/>
              </a:ext>
            </a:extLst>
          </p:cNvPr>
          <p:cNvSpPr/>
          <p:nvPr/>
        </p:nvSpPr>
        <p:spPr>
          <a:xfrm>
            <a:off x="804078" y="1351722"/>
            <a:ext cx="5668284" cy="3768918"/>
          </a:xfrm>
          <a:prstGeom prst="roundRect">
            <a:avLst>
              <a:gd name="adj" fmla="val 7126"/>
            </a:avLst>
          </a:prstGeom>
          <a:solidFill>
            <a:schemeClr val="accent4"/>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a:endParaRPr lang="en-AU" sz="3200" b="1">
              <a:solidFill>
                <a:schemeClr val="tx1"/>
              </a:solidFill>
              <a:latin typeface="Arial" panose="020B0604020202020204" pitchFamily="34" charset="0"/>
              <a:cs typeface="Arial" panose="020B0604020202020204" pitchFamily="34" charset="0"/>
            </a:endParaRPr>
          </a:p>
        </p:txBody>
      </p:sp>
      <p:sp>
        <p:nvSpPr>
          <p:cNvPr id="5" name="Oval 4">
            <a:extLst>
              <a:ext uri="{FF2B5EF4-FFF2-40B4-BE49-F238E27FC236}">
                <a16:creationId xmlns:a16="http://schemas.microsoft.com/office/drawing/2014/main" id="{BEB58C09-5F5C-1D8B-7593-E247F23C1E7B}"/>
              </a:ext>
              <a:ext uri="{C183D7F6-B498-43B3-948B-1728B52AA6E4}">
                <adec:decorative xmlns:adec="http://schemas.microsoft.com/office/drawing/2017/decorative" val="1"/>
              </a:ext>
            </a:extLst>
          </p:cNvPr>
          <p:cNvSpPr/>
          <p:nvPr/>
        </p:nvSpPr>
        <p:spPr>
          <a:xfrm>
            <a:off x="224568" y="1279886"/>
            <a:ext cx="1362119" cy="136211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6600" b="1" dirty="0">
                <a:latin typeface="Arial" panose="020B0604020202020204" pitchFamily="34" charset="0"/>
                <a:cs typeface="Arial" panose="020B0604020202020204" pitchFamily="34" charset="0"/>
              </a:rPr>
              <a:t>?</a:t>
            </a:r>
          </a:p>
        </p:txBody>
      </p:sp>
      <p:sp>
        <p:nvSpPr>
          <p:cNvPr id="25" name="Google Shape;91;p15">
            <a:extLst>
              <a:ext uri="{FF2B5EF4-FFF2-40B4-BE49-F238E27FC236}">
                <a16:creationId xmlns:a16="http://schemas.microsoft.com/office/drawing/2014/main" id="{6059574B-D602-B315-6BAB-E35B76ADBFF3}"/>
              </a:ext>
            </a:extLst>
          </p:cNvPr>
          <p:cNvSpPr txBox="1"/>
          <p:nvPr/>
        </p:nvSpPr>
        <p:spPr>
          <a:xfrm>
            <a:off x="1641477" y="1574357"/>
            <a:ext cx="4454524" cy="3140766"/>
          </a:xfrm>
          <a:prstGeom prst="rect">
            <a:avLst/>
          </a:prstGeom>
          <a:noFill/>
          <a:ln>
            <a:noFill/>
          </a:ln>
        </p:spPr>
        <p:txBody>
          <a:bodyPr spcFirstLastPara="1" wrap="square" lIns="121900" tIns="121900" rIns="121900" bIns="121900" anchor="t" anchorCtr="0">
            <a:noAutofit/>
          </a:bodyPr>
          <a:lstStyle/>
          <a:p>
            <a:pPr>
              <a:lnSpc>
                <a:spcPct val="150000"/>
              </a:lnSpc>
            </a:pPr>
            <a:r>
              <a:rPr lang="en" sz="1800" b="1" dirty="0">
                <a:latin typeface="Arial" panose="020B0604020202020204" pitchFamily="34" charset="0"/>
                <a:ea typeface="Montserrat"/>
                <a:cs typeface="Arial" panose="020B0604020202020204" pitchFamily="34" charset="0"/>
                <a:sym typeface="Montserrat"/>
              </a:rPr>
              <a:t>Entry ticket</a:t>
            </a:r>
          </a:p>
          <a:p>
            <a:pPr>
              <a:lnSpc>
                <a:spcPct val="150000"/>
              </a:lnSpc>
            </a:pPr>
            <a:r>
              <a:rPr lang="en" sz="1800" b="1" dirty="0">
                <a:latin typeface="Arial" panose="020B0604020202020204" pitchFamily="34" charset="0"/>
                <a:ea typeface="Montserrat"/>
                <a:cs typeface="Arial" panose="020B0604020202020204" pitchFamily="34" charset="0"/>
                <a:sym typeface="Montserrat"/>
              </a:rPr>
              <a:t>Check for understanding</a:t>
            </a:r>
            <a:endParaRPr lang="en" sz="1800" dirty="0">
              <a:latin typeface="Arial" panose="020B0604020202020204" pitchFamily="34" charset="0"/>
              <a:ea typeface="Montserrat"/>
              <a:cs typeface="Arial" panose="020B0604020202020204" pitchFamily="34" charset="0"/>
              <a:sym typeface="Montserrat"/>
            </a:endParaRPr>
          </a:p>
          <a:p>
            <a:pPr>
              <a:lnSpc>
                <a:spcPct val="150000"/>
              </a:lnSpc>
            </a:pPr>
            <a:r>
              <a:rPr lang="en" sz="1800" dirty="0">
                <a:latin typeface="Arial" panose="020B0604020202020204" pitchFamily="34" charset="0"/>
                <a:ea typeface="Montserrat"/>
                <a:cs typeface="Arial" panose="020B0604020202020204" pitchFamily="34" charset="0"/>
                <a:sym typeface="Montserrat"/>
              </a:rPr>
              <a:t>Describe the design brief for the project you are completing.</a:t>
            </a:r>
          </a:p>
          <a:p>
            <a:pPr marL="457200" indent="-457200">
              <a:lnSpc>
                <a:spcPct val="150000"/>
              </a:lnSpc>
              <a:buFont typeface="Arial" panose="020B0604020202020204" pitchFamily="34" charset="0"/>
              <a:buChar char="•"/>
            </a:pPr>
            <a:r>
              <a:rPr lang="en" sz="1800" dirty="0">
                <a:latin typeface="Arial" panose="020B0604020202020204" pitchFamily="34" charset="0"/>
                <a:ea typeface="Roboto"/>
                <a:cs typeface="Arial" panose="020B0604020202020204" pitchFamily="34" charset="0"/>
                <a:sym typeface="Montserrat"/>
              </a:rPr>
              <a:t>What is the end product?</a:t>
            </a:r>
          </a:p>
          <a:p>
            <a:pPr marL="457200" indent="-457200">
              <a:lnSpc>
                <a:spcPct val="150000"/>
              </a:lnSpc>
              <a:buFont typeface="Arial" panose="020B0604020202020204" pitchFamily="34" charset="0"/>
              <a:buChar char="•"/>
            </a:pPr>
            <a:r>
              <a:rPr lang="en" sz="1800" dirty="0">
                <a:latin typeface="Arial" panose="020B0604020202020204" pitchFamily="34" charset="0"/>
                <a:ea typeface="Roboto"/>
                <a:cs typeface="Arial" panose="020B0604020202020204" pitchFamily="34" charset="0"/>
                <a:sym typeface="Montserrat"/>
              </a:rPr>
              <a:t>How will you determine your project is successful?</a:t>
            </a:r>
            <a:endParaRPr sz="1800" dirty="0">
              <a:latin typeface="Roboto"/>
              <a:ea typeface="Roboto"/>
              <a:cs typeface="Roboto"/>
              <a:sym typeface="Roboto"/>
            </a:endParaRPr>
          </a:p>
        </p:txBody>
      </p:sp>
      <p:pic>
        <p:nvPicPr>
          <p:cNvPr id="7" name="Picture 6" descr="A group of green plants.&#10;">
            <a:extLst>
              <a:ext uri="{FF2B5EF4-FFF2-40B4-BE49-F238E27FC236}">
                <a16:creationId xmlns:a16="http://schemas.microsoft.com/office/drawing/2014/main" id="{2E356064-70E3-EA64-8006-622B3D0CFF9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30813" y="1375955"/>
            <a:ext cx="4696723" cy="3744685"/>
          </a:xfrm>
          <a:prstGeom prst="rect">
            <a:avLst/>
          </a:prstGeom>
        </p:spPr>
      </p:pic>
      <p:sp>
        <p:nvSpPr>
          <p:cNvPr id="2" name="Slide Number Placeholder 1">
            <a:extLst>
              <a:ext uri="{FF2B5EF4-FFF2-40B4-BE49-F238E27FC236}">
                <a16:creationId xmlns:a16="http://schemas.microsoft.com/office/drawing/2014/main" id="{2F9B91D8-D263-DC15-F49B-8DC67887CDB4}"/>
              </a:ext>
              <a:ext uri="{C183D7F6-B498-43B3-948B-1728B52AA6E4}">
                <adec:decorative xmlns:adec="http://schemas.microsoft.com/office/drawing/2017/decorative" val="1"/>
              </a:ext>
            </a:extLst>
          </p:cNvPr>
          <p:cNvSpPr>
            <a:spLocks noGrp="1"/>
          </p:cNvSpPr>
          <p:nvPr>
            <p:ph type="sldNum" sz="quarter" idx="12"/>
          </p:nvPr>
        </p:nvSpPr>
        <p:spPr>
          <a:xfrm>
            <a:off x="11175302" y="6498000"/>
            <a:ext cx="720000" cy="180000"/>
          </a:xfrm>
        </p:spPr>
        <p:txBody>
          <a:bodyPr/>
          <a:lstStyle/>
          <a:p>
            <a:fld id="{10A01DC5-1685-4615-8240-15192985C6A2}" type="slidenum">
              <a:rPr lang="en-AU" smtClean="0"/>
              <a:t>36</a:t>
            </a:fld>
            <a:endParaRPr lang="en-AU"/>
          </a:p>
        </p:txBody>
      </p:sp>
    </p:spTree>
    <p:extLst>
      <p:ext uri="{BB962C8B-B14F-4D97-AF65-F5344CB8AC3E}">
        <p14:creationId xmlns:p14="http://schemas.microsoft.com/office/powerpoint/2010/main" val="4292791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48BF457-4C25-4E7B-A9E9-66A25363E959}"/>
              </a:ext>
            </a:extLst>
          </p:cNvPr>
          <p:cNvSpPr>
            <a:spLocks noGrp="1"/>
          </p:cNvSpPr>
          <p:nvPr>
            <p:ph type="title"/>
          </p:nvPr>
        </p:nvSpPr>
        <p:spPr>
          <a:xfrm>
            <a:off x="359999" y="360000"/>
            <a:ext cx="11483999" cy="545601"/>
          </a:xfrm>
        </p:spPr>
        <p:txBody>
          <a:bodyPr/>
          <a:lstStyle/>
          <a:p>
            <a:r>
              <a:rPr lang="en-AU" dirty="0"/>
              <a:t>Research and planning</a:t>
            </a:r>
          </a:p>
        </p:txBody>
      </p:sp>
      <p:sp>
        <p:nvSpPr>
          <p:cNvPr id="13" name="Text Placeholder 12">
            <a:extLst>
              <a:ext uri="{FF2B5EF4-FFF2-40B4-BE49-F238E27FC236}">
                <a16:creationId xmlns:a16="http://schemas.microsoft.com/office/drawing/2014/main" id="{8AAB25FA-A5B5-093F-A0C9-EAE7963EEB09}"/>
              </a:ext>
            </a:extLst>
          </p:cNvPr>
          <p:cNvSpPr>
            <a:spLocks noGrp="1"/>
          </p:cNvSpPr>
          <p:nvPr>
            <p:ph type="body" sz="quarter" idx="18"/>
          </p:nvPr>
        </p:nvSpPr>
        <p:spPr>
          <a:xfrm>
            <a:off x="360000" y="982520"/>
            <a:ext cx="11483998" cy="356423"/>
          </a:xfrm>
        </p:spPr>
        <p:txBody>
          <a:bodyPr/>
          <a:lstStyle/>
          <a:p>
            <a:r>
              <a:rPr lang="en-AU" dirty="0"/>
              <a:t>Planter types</a:t>
            </a:r>
          </a:p>
        </p:txBody>
      </p:sp>
      <p:pic>
        <p:nvPicPr>
          <p:cNvPr id="6" name="Picture 5" descr="Three types of plastic pots.">
            <a:extLst>
              <a:ext uri="{FF2B5EF4-FFF2-40B4-BE49-F238E27FC236}">
                <a16:creationId xmlns:a16="http://schemas.microsoft.com/office/drawing/2014/main" id="{3119E935-FB27-12B2-C119-C94641F96D5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12412" y="1669853"/>
            <a:ext cx="3248025" cy="4333875"/>
          </a:xfrm>
          <a:prstGeom prst="rect">
            <a:avLst/>
          </a:prstGeom>
        </p:spPr>
      </p:pic>
      <p:pic>
        <p:nvPicPr>
          <p:cNvPr id="8" name="Picture 7" descr="Vertical garden fabric bag holder.">
            <a:extLst>
              <a:ext uri="{FF2B5EF4-FFF2-40B4-BE49-F238E27FC236}">
                <a16:creationId xmlns:a16="http://schemas.microsoft.com/office/drawing/2014/main" id="{75A51B94-ADD1-8E3C-FE87-E8FF1AE7A4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07866" y="1669853"/>
            <a:ext cx="3330742" cy="4439481"/>
          </a:xfrm>
          <a:prstGeom prst="rect">
            <a:avLst/>
          </a:prstGeom>
        </p:spPr>
      </p:pic>
      <p:pic>
        <p:nvPicPr>
          <p:cNvPr id="4" name="Picture 3" descr="Plastic bottle">
            <a:extLst>
              <a:ext uri="{FF2B5EF4-FFF2-40B4-BE49-F238E27FC236}">
                <a16:creationId xmlns:a16="http://schemas.microsoft.com/office/drawing/2014/main" id="{072F6D52-5E88-4200-C378-3CA96B563C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6024" y="1088827"/>
            <a:ext cx="4124325" cy="5495925"/>
          </a:xfrm>
          <a:prstGeom prst="rect">
            <a:avLst/>
          </a:prstGeom>
        </p:spPr>
      </p:pic>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37</a:t>
            </a:fld>
            <a:endParaRPr lang="en-AU" dirty="0"/>
          </a:p>
        </p:txBody>
      </p:sp>
    </p:spTree>
    <p:extLst>
      <p:ext uri="{BB962C8B-B14F-4D97-AF65-F5344CB8AC3E}">
        <p14:creationId xmlns:p14="http://schemas.microsoft.com/office/powerpoint/2010/main" val="456489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48BF457-4C25-4E7B-A9E9-66A25363E959}"/>
              </a:ext>
            </a:extLst>
          </p:cNvPr>
          <p:cNvSpPr>
            <a:spLocks noGrp="1"/>
          </p:cNvSpPr>
          <p:nvPr>
            <p:ph type="title"/>
          </p:nvPr>
        </p:nvSpPr>
        <p:spPr>
          <a:xfrm>
            <a:off x="359999" y="360000"/>
            <a:ext cx="11483999" cy="545601"/>
          </a:xfrm>
        </p:spPr>
        <p:txBody>
          <a:bodyPr/>
          <a:lstStyle/>
          <a:p>
            <a:r>
              <a:rPr lang="en-AU" dirty="0"/>
              <a:t>Raising and lowering mechanisms – pulley</a:t>
            </a:r>
          </a:p>
        </p:txBody>
      </p:sp>
      <p:sp>
        <p:nvSpPr>
          <p:cNvPr id="13" name="Text Placeholder 12">
            <a:extLst>
              <a:ext uri="{FF2B5EF4-FFF2-40B4-BE49-F238E27FC236}">
                <a16:creationId xmlns:a16="http://schemas.microsoft.com/office/drawing/2014/main" id="{8AAB25FA-A5B5-093F-A0C9-EAE7963EEB09}"/>
              </a:ext>
            </a:extLst>
          </p:cNvPr>
          <p:cNvSpPr>
            <a:spLocks noGrp="1"/>
          </p:cNvSpPr>
          <p:nvPr>
            <p:ph type="body" sz="quarter" idx="18"/>
          </p:nvPr>
        </p:nvSpPr>
        <p:spPr>
          <a:xfrm>
            <a:off x="360000" y="982520"/>
            <a:ext cx="11483998" cy="356423"/>
          </a:xfrm>
        </p:spPr>
        <p:txBody>
          <a:bodyPr/>
          <a:lstStyle/>
          <a:p>
            <a:r>
              <a:rPr lang="en-AU" dirty="0"/>
              <a:t>Click on the image – (duration 2:10) </a:t>
            </a:r>
          </a:p>
        </p:txBody>
      </p:sp>
      <p:pic>
        <p:nvPicPr>
          <p:cNvPr id="5" name="Picture 4" descr="Screenshot embedded in a laptop diagram with a direct link to the video resource. Photo is of a pully holding a tin.">
            <a:hlinkClick r:id="rId2"/>
            <a:extLst>
              <a:ext uri="{FF2B5EF4-FFF2-40B4-BE49-F238E27FC236}">
                <a16:creationId xmlns:a16="http://schemas.microsoft.com/office/drawing/2014/main" id="{9FEBE0C6-0A7A-767C-BE7A-D62626D5E21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85987" y="1415862"/>
            <a:ext cx="8174830" cy="4814948"/>
          </a:xfrm>
          <a:prstGeom prst="rect">
            <a:avLst/>
          </a:prstGeom>
        </p:spPr>
      </p:pic>
      <p:pic>
        <p:nvPicPr>
          <p:cNvPr id="2" name="Picture 2" descr="Play button icon">
            <a:extLst>
              <a:ext uri="{FF2B5EF4-FFF2-40B4-BE49-F238E27FC236}">
                <a16:creationId xmlns:a16="http://schemas.microsoft.com/office/drawing/2014/main" id="{C901EA0E-E9F6-A606-C796-011E23F980F5}"/>
              </a:ext>
            </a:extLst>
          </p:cNvPr>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6923" b="93462" l="10000" r="90000">
                        <a14:foregroundMark x1="47667" y1="44808" x2="47667" y2="44808"/>
                        <a14:foregroundMark x1="47667" y1="44808" x2="47667" y2="44808"/>
                        <a14:foregroundMark x1="43222" y1="36538" x2="57222" y2="52885"/>
                        <a14:foregroundMark x1="46778" y1="7885" x2="50444" y2="7115"/>
                        <a14:foregroundMark x1="45333" y1="91923" x2="52778" y2="93462"/>
                        <a14:foregroundMark x1="45444" y1="39038" x2="51000" y2="51346"/>
                      </a14:backgroundRemoval>
                    </a14:imgEffect>
                  </a14:imgLayer>
                </a14:imgProps>
              </a:ext>
              <a:ext uri="{28A0092B-C50C-407E-A947-70E740481C1C}">
                <a14:useLocalDpi xmlns:a14="http://schemas.microsoft.com/office/drawing/2010/main"/>
              </a:ext>
            </a:extLst>
          </a:blip>
          <a:srcRect/>
          <a:stretch>
            <a:fillRect/>
          </a:stretch>
        </p:blipFill>
        <p:spPr bwMode="auto">
          <a:xfrm>
            <a:off x="5577214" y="3272491"/>
            <a:ext cx="866121" cy="500426"/>
          </a:xfrm>
          <a:prstGeom prst="rect">
            <a:avLst/>
          </a:prstGeom>
          <a:noFill/>
        </p:spPr>
      </p:pic>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38</a:t>
            </a:fld>
            <a:endParaRPr lang="en-AU"/>
          </a:p>
        </p:txBody>
      </p:sp>
    </p:spTree>
    <p:extLst>
      <p:ext uri="{BB962C8B-B14F-4D97-AF65-F5344CB8AC3E}">
        <p14:creationId xmlns:p14="http://schemas.microsoft.com/office/powerpoint/2010/main" val="2375951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48BF457-4C25-4E7B-A9E9-66A25363E959}"/>
              </a:ext>
            </a:extLst>
          </p:cNvPr>
          <p:cNvSpPr>
            <a:spLocks noGrp="1"/>
          </p:cNvSpPr>
          <p:nvPr>
            <p:ph type="title"/>
          </p:nvPr>
        </p:nvSpPr>
        <p:spPr>
          <a:xfrm>
            <a:off x="359999" y="360000"/>
            <a:ext cx="11483999" cy="545601"/>
          </a:xfrm>
        </p:spPr>
        <p:txBody>
          <a:bodyPr/>
          <a:lstStyle/>
          <a:p>
            <a:r>
              <a:rPr lang="en-AU" dirty="0"/>
              <a:t>Raising and lowering mechanisms – drawbridge</a:t>
            </a:r>
          </a:p>
        </p:txBody>
      </p:sp>
      <p:sp>
        <p:nvSpPr>
          <p:cNvPr id="13" name="Text Placeholder 12">
            <a:extLst>
              <a:ext uri="{FF2B5EF4-FFF2-40B4-BE49-F238E27FC236}">
                <a16:creationId xmlns:a16="http://schemas.microsoft.com/office/drawing/2014/main" id="{8AAB25FA-A5B5-093F-A0C9-EAE7963EEB09}"/>
              </a:ext>
            </a:extLst>
          </p:cNvPr>
          <p:cNvSpPr>
            <a:spLocks noGrp="1"/>
          </p:cNvSpPr>
          <p:nvPr>
            <p:ph type="body" sz="quarter" idx="18"/>
          </p:nvPr>
        </p:nvSpPr>
        <p:spPr>
          <a:xfrm>
            <a:off x="360000" y="982520"/>
            <a:ext cx="11483998" cy="356423"/>
          </a:xfrm>
        </p:spPr>
        <p:txBody>
          <a:bodyPr/>
          <a:lstStyle/>
          <a:p>
            <a:r>
              <a:rPr lang="en-AU" dirty="0"/>
              <a:t>Click on the image – (duration 0:25)</a:t>
            </a:r>
          </a:p>
        </p:txBody>
      </p:sp>
      <p:pic>
        <p:nvPicPr>
          <p:cNvPr id="5" name="Picture 4" descr="Screenshot embedded in a laptop diagram with a direct link to the video resource. Photo is a simple cardboard drawbridge.">
            <a:hlinkClick r:id="rId2"/>
            <a:extLst>
              <a:ext uri="{FF2B5EF4-FFF2-40B4-BE49-F238E27FC236}">
                <a16:creationId xmlns:a16="http://schemas.microsoft.com/office/drawing/2014/main" id="{512BC0A0-B67F-FBC8-2C71-EBB5D6532AF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07430" y="1561632"/>
            <a:ext cx="8012905" cy="4594517"/>
          </a:xfrm>
          <a:prstGeom prst="rect">
            <a:avLst/>
          </a:prstGeom>
        </p:spPr>
      </p:pic>
      <p:pic>
        <p:nvPicPr>
          <p:cNvPr id="2" name="Picture 2" descr="Play button icon">
            <a:extLst>
              <a:ext uri="{FF2B5EF4-FFF2-40B4-BE49-F238E27FC236}">
                <a16:creationId xmlns:a16="http://schemas.microsoft.com/office/drawing/2014/main" id="{D70692EF-B14A-570B-7F9B-A5A20BA6B237}"/>
              </a:ext>
            </a:extLst>
          </p:cNvPr>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6923" b="93462" l="10000" r="90000">
                        <a14:foregroundMark x1="47667" y1="44808" x2="47667" y2="44808"/>
                        <a14:foregroundMark x1="47667" y1="44808" x2="47667" y2="44808"/>
                        <a14:foregroundMark x1="43222" y1="36538" x2="57222" y2="52885"/>
                        <a14:foregroundMark x1="46778" y1="7885" x2="50444" y2="7115"/>
                        <a14:foregroundMark x1="45333" y1="91923" x2="52778" y2="93462"/>
                        <a14:foregroundMark x1="45444" y1="39038" x2="51000" y2="51346"/>
                      </a14:backgroundRemoval>
                    </a14:imgEffect>
                  </a14:imgLayer>
                </a14:imgProps>
              </a:ext>
              <a:ext uri="{28A0092B-C50C-407E-A947-70E740481C1C}">
                <a14:useLocalDpi xmlns:a14="http://schemas.microsoft.com/office/drawing/2010/main"/>
              </a:ext>
            </a:extLst>
          </a:blip>
          <a:srcRect/>
          <a:stretch>
            <a:fillRect/>
          </a:stretch>
        </p:blipFill>
        <p:spPr bwMode="auto">
          <a:xfrm>
            <a:off x="5634363" y="3262317"/>
            <a:ext cx="866121" cy="500426"/>
          </a:xfrm>
          <a:prstGeom prst="rect">
            <a:avLst/>
          </a:prstGeom>
          <a:noFill/>
        </p:spPr>
      </p:pic>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39</a:t>
            </a:fld>
            <a:endParaRPr lang="en-AU"/>
          </a:p>
        </p:txBody>
      </p:sp>
    </p:spTree>
    <p:extLst>
      <p:ext uri="{BB962C8B-B14F-4D97-AF65-F5344CB8AC3E}">
        <p14:creationId xmlns:p14="http://schemas.microsoft.com/office/powerpoint/2010/main" val="2109492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p:txBody>
          <a:bodyPr/>
          <a:lstStyle/>
          <a:p>
            <a:r>
              <a:rPr lang="en-AU" dirty="0"/>
              <a:t>Introduction to agricultural production</a:t>
            </a:r>
          </a:p>
        </p:txBody>
      </p:sp>
    </p:spTree>
    <p:extLst>
      <p:ext uri="{BB962C8B-B14F-4D97-AF65-F5344CB8AC3E}">
        <p14:creationId xmlns:p14="http://schemas.microsoft.com/office/powerpoint/2010/main" val="2028193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48BF457-4C25-4E7B-A9E9-66A25363E959}"/>
              </a:ext>
            </a:extLst>
          </p:cNvPr>
          <p:cNvSpPr>
            <a:spLocks noGrp="1"/>
          </p:cNvSpPr>
          <p:nvPr>
            <p:ph type="title"/>
          </p:nvPr>
        </p:nvSpPr>
        <p:spPr>
          <a:xfrm>
            <a:off x="359999" y="360000"/>
            <a:ext cx="11483999" cy="545601"/>
          </a:xfrm>
        </p:spPr>
        <p:txBody>
          <a:bodyPr/>
          <a:lstStyle/>
          <a:p>
            <a:r>
              <a:rPr lang="en-AU" dirty="0"/>
              <a:t>Raising and lowering mechanisms – murphy bed</a:t>
            </a:r>
          </a:p>
        </p:txBody>
      </p:sp>
      <p:sp>
        <p:nvSpPr>
          <p:cNvPr id="13" name="Text Placeholder 12">
            <a:extLst>
              <a:ext uri="{FF2B5EF4-FFF2-40B4-BE49-F238E27FC236}">
                <a16:creationId xmlns:a16="http://schemas.microsoft.com/office/drawing/2014/main" id="{8AAB25FA-A5B5-093F-A0C9-EAE7963EEB09}"/>
              </a:ext>
            </a:extLst>
          </p:cNvPr>
          <p:cNvSpPr>
            <a:spLocks noGrp="1"/>
          </p:cNvSpPr>
          <p:nvPr>
            <p:ph type="body" sz="quarter" idx="18"/>
          </p:nvPr>
        </p:nvSpPr>
        <p:spPr>
          <a:xfrm>
            <a:off x="360000" y="982520"/>
            <a:ext cx="11483998" cy="356423"/>
          </a:xfrm>
        </p:spPr>
        <p:txBody>
          <a:bodyPr/>
          <a:lstStyle/>
          <a:p>
            <a:r>
              <a:rPr lang="en-AU" dirty="0"/>
              <a:t>Click on the image – (duration 18:50)</a:t>
            </a:r>
          </a:p>
        </p:txBody>
      </p:sp>
      <p:pic>
        <p:nvPicPr>
          <p:cNvPr id="5" name="Picture 4" descr="Screenshot embedded in a laptop diagram with a direct link to the video resource. Photo is a graphic design of a murphy bed part way opened.">
            <a:hlinkClick r:id="rId2"/>
            <a:extLst>
              <a:ext uri="{FF2B5EF4-FFF2-40B4-BE49-F238E27FC236}">
                <a16:creationId xmlns:a16="http://schemas.microsoft.com/office/drawing/2014/main" id="{AE83478D-33B0-E639-3CEB-B3BC049AEAA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55388" y="1612520"/>
            <a:ext cx="7655385" cy="4552538"/>
          </a:xfrm>
          <a:prstGeom prst="rect">
            <a:avLst/>
          </a:prstGeom>
        </p:spPr>
      </p:pic>
      <p:pic>
        <p:nvPicPr>
          <p:cNvPr id="2" name="Picture 2" descr="Play button icon">
            <a:extLst>
              <a:ext uri="{FF2B5EF4-FFF2-40B4-BE49-F238E27FC236}">
                <a16:creationId xmlns:a16="http://schemas.microsoft.com/office/drawing/2014/main" id="{17A7F77A-EE2A-20F1-5490-59882D26939C}"/>
              </a:ext>
            </a:extLst>
          </p:cNvPr>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6923" b="93462" l="10000" r="90000">
                        <a14:foregroundMark x1="47667" y1="44808" x2="47667" y2="44808"/>
                        <a14:foregroundMark x1="47667" y1="44808" x2="47667" y2="44808"/>
                        <a14:foregroundMark x1="43222" y1="36538" x2="57222" y2="52885"/>
                        <a14:foregroundMark x1="46778" y1="7885" x2="50444" y2="7115"/>
                        <a14:foregroundMark x1="45333" y1="91923" x2="52778" y2="93462"/>
                        <a14:foregroundMark x1="45444" y1="39038" x2="51000" y2="51346"/>
                      </a14:backgroundRemoval>
                    </a14:imgEffect>
                  </a14:imgLayer>
                </a14:imgProps>
              </a:ext>
              <a:ext uri="{28A0092B-C50C-407E-A947-70E740481C1C}">
                <a14:useLocalDpi xmlns:a14="http://schemas.microsoft.com/office/drawing/2010/main"/>
              </a:ext>
            </a:extLst>
          </a:blip>
          <a:srcRect/>
          <a:stretch>
            <a:fillRect/>
          </a:stretch>
        </p:blipFill>
        <p:spPr bwMode="auto">
          <a:xfrm>
            <a:off x="5570069" y="3388363"/>
            <a:ext cx="866121" cy="500426"/>
          </a:xfrm>
          <a:prstGeom prst="rect">
            <a:avLst/>
          </a:prstGeom>
          <a:noFill/>
        </p:spPr>
      </p:pic>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40</a:t>
            </a:fld>
            <a:endParaRPr lang="en-AU"/>
          </a:p>
        </p:txBody>
      </p:sp>
    </p:spTree>
    <p:extLst>
      <p:ext uri="{BB962C8B-B14F-4D97-AF65-F5344CB8AC3E}">
        <p14:creationId xmlns:p14="http://schemas.microsoft.com/office/powerpoint/2010/main" val="2839530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48BF457-4C25-4E7B-A9E9-66A25363E959}"/>
              </a:ext>
            </a:extLst>
          </p:cNvPr>
          <p:cNvSpPr>
            <a:spLocks noGrp="1"/>
          </p:cNvSpPr>
          <p:nvPr>
            <p:ph type="title"/>
          </p:nvPr>
        </p:nvSpPr>
        <p:spPr>
          <a:xfrm>
            <a:off x="359999" y="360000"/>
            <a:ext cx="11483999" cy="545601"/>
          </a:xfrm>
        </p:spPr>
        <p:txBody>
          <a:bodyPr/>
          <a:lstStyle/>
          <a:p>
            <a:r>
              <a:rPr lang="en-AU" dirty="0"/>
              <a:t>Raising and lowering mechanisms – inclined bucket</a:t>
            </a:r>
          </a:p>
        </p:txBody>
      </p:sp>
      <p:sp>
        <p:nvSpPr>
          <p:cNvPr id="13" name="Text Placeholder 12">
            <a:extLst>
              <a:ext uri="{FF2B5EF4-FFF2-40B4-BE49-F238E27FC236}">
                <a16:creationId xmlns:a16="http://schemas.microsoft.com/office/drawing/2014/main" id="{8AAB25FA-A5B5-093F-A0C9-EAE7963EEB09}"/>
              </a:ext>
            </a:extLst>
          </p:cNvPr>
          <p:cNvSpPr>
            <a:spLocks noGrp="1"/>
          </p:cNvSpPr>
          <p:nvPr>
            <p:ph type="body" sz="quarter" idx="18"/>
          </p:nvPr>
        </p:nvSpPr>
        <p:spPr>
          <a:xfrm>
            <a:off x="360000" y="982520"/>
            <a:ext cx="11483998" cy="356423"/>
          </a:xfrm>
        </p:spPr>
        <p:txBody>
          <a:bodyPr/>
          <a:lstStyle/>
          <a:p>
            <a:r>
              <a:rPr lang="en-AU" dirty="0"/>
              <a:t>Click on the image – (duration 0:07)</a:t>
            </a:r>
          </a:p>
        </p:txBody>
      </p:sp>
      <p:pic>
        <p:nvPicPr>
          <p:cNvPr id="5" name="Picture 4" descr="Screenshot embedded in a laptop diagram with a direct link to the video resource. Photo shows plastic buckets being filled with a green substance.">
            <a:hlinkClick r:id="rId2"/>
            <a:extLst>
              <a:ext uri="{FF2B5EF4-FFF2-40B4-BE49-F238E27FC236}">
                <a16:creationId xmlns:a16="http://schemas.microsoft.com/office/drawing/2014/main" id="{C1F055BE-8AEE-DC1A-7C79-F37EA60FD45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46685" y="1454898"/>
            <a:ext cx="8098630" cy="4803511"/>
          </a:xfrm>
          <a:prstGeom prst="rect">
            <a:avLst/>
          </a:prstGeom>
        </p:spPr>
      </p:pic>
      <p:pic>
        <p:nvPicPr>
          <p:cNvPr id="2" name="Picture 2" descr="Play button icon">
            <a:extLst>
              <a:ext uri="{FF2B5EF4-FFF2-40B4-BE49-F238E27FC236}">
                <a16:creationId xmlns:a16="http://schemas.microsoft.com/office/drawing/2014/main" id="{B77DDC76-DEBF-8E2E-C256-BDA500A53C0F}"/>
              </a:ext>
            </a:extLst>
          </p:cNvPr>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6923" b="93462" l="10000" r="90000">
                        <a14:foregroundMark x1="47667" y1="44808" x2="47667" y2="44808"/>
                        <a14:foregroundMark x1="47667" y1="44808" x2="47667" y2="44808"/>
                        <a14:foregroundMark x1="43222" y1="36538" x2="57222" y2="52885"/>
                        <a14:foregroundMark x1="46778" y1="7885" x2="50444" y2="7115"/>
                        <a14:foregroundMark x1="45333" y1="91923" x2="52778" y2="93462"/>
                        <a14:foregroundMark x1="45444" y1="39038" x2="51000" y2="51346"/>
                      </a14:backgroundRemoval>
                    </a14:imgEffect>
                  </a14:imgLayer>
                </a14:imgProps>
              </a:ext>
              <a:ext uri="{28A0092B-C50C-407E-A947-70E740481C1C}">
                <a14:useLocalDpi xmlns:a14="http://schemas.microsoft.com/office/drawing/2010/main"/>
              </a:ext>
            </a:extLst>
          </a:blip>
          <a:srcRect/>
          <a:stretch>
            <a:fillRect/>
          </a:stretch>
        </p:blipFill>
        <p:spPr bwMode="auto">
          <a:xfrm>
            <a:off x="5598645" y="3302399"/>
            <a:ext cx="866121" cy="500426"/>
          </a:xfrm>
          <a:prstGeom prst="rect">
            <a:avLst/>
          </a:prstGeom>
          <a:noFill/>
        </p:spPr>
      </p:pic>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41</a:t>
            </a:fld>
            <a:endParaRPr lang="en-AU"/>
          </a:p>
        </p:txBody>
      </p:sp>
    </p:spTree>
    <p:extLst>
      <p:ext uri="{BB962C8B-B14F-4D97-AF65-F5344CB8AC3E}">
        <p14:creationId xmlns:p14="http://schemas.microsoft.com/office/powerpoint/2010/main" val="1987074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48BF457-4C25-4E7B-A9E9-66A25363E959}"/>
              </a:ext>
            </a:extLst>
          </p:cNvPr>
          <p:cNvSpPr>
            <a:spLocks noGrp="1"/>
          </p:cNvSpPr>
          <p:nvPr>
            <p:ph type="title"/>
          </p:nvPr>
        </p:nvSpPr>
        <p:spPr>
          <a:xfrm>
            <a:off x="359999" y="360000"/>
            <a:ext cx="11483999" cy="545601"/>
          </a:xfrm>
        </p:spPr>
        <p:txBody>
          <a:bodyPr/>
          <a:lstStyle/>
          <a:p>
            <a:r>
              <a:rPr lang="en-AU" dirty="0"/>
              <a:t>Raising and lowering mechanisms – Ferris wheel</a:t>
            </a:r>
          </a:p>
        </p:txBody>
      </p:sp>
      <p:sp>
        <p:nvSpPr>
          <p:cNvPr id="13" name="Text Placeholder 12">
            <a:extLst>
              <a:ext uri="{FF2B5EF4-FFF2-40B4-BE49-F238E27FC236}">
                <a16:creationId xmlns:a16="http://schemas.microsoft.com/office/drawing/2014/main" id="{8AAB25FA-A5B5-093F-A0C9-EAE7963EEB09}"/>
              </a:ext>
            </a:extLst>
          </p:cNvPr>
          <p:cNvSpPr>
            <a:spLocks noGrp="1"/>
          </p:cNvSpPr>
          <p:nvPr>
            <p:ph type="body" sz="quarter" idx="18"/>
          </p:nvPr>
        </p:nvSpPr>
        <p:spPr>
          <a:xfrm>
            <a:off x="360000" y="982520"/>
            <a:ext cx="11483998" cy="356423"/>
          </a:xfrm>
        </p:spPr>
        <p:txBody>
          <a:bodyPr/>
          <a:lstStyle/>
          <a:p>
            <a:r>
              <a:rPr lang="en-AU" dirty="0"/>
              <a:t>Click on the image – (duration 3:24)</a:t>
            </a:r>
          </a:p>
        </p:txBody>
      </p:sp>
      <p:pic>
        <p:nvPicPr>
          <p:cNvPr id="5" name="Picture 4" descr="Screenshot embedded in a laptop diagram with a direct link to the video resource. Photo is a graphic design of a Ferris wheel and blue sky.">
            <a:hlinkClick r:id="rId2"/>
            <a:extLst>
              <a:ext uri="{FF2B5EF4-FFF2-40B4-BE49-F238E27FC236}">
                <a16:creationId xmlns:a16="http://schemas.microsoft.com/office/drawing/2014/main" id="{F89197F7-50D5-FF4E-2D6F-D6B5A6CE584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21681" y="1569168"/>
            <a:ext cx="8367711" cy="4791542"/>
          </a:xfrm>
          <a:prstGeom prst="rect">
            <a:avLst/>
          </a:prstGeom>
        </p:spPr>
      </p:pic>
      <p:pic>
        <p:nvPicPr>
          <p:cNvPr id="2" name="Picture 2" descr="Play button icon">
            <a:extLst>
              <a:ext uri="{FF2B5EF4-FFF2-40B4-BE49-F238E27FC236}">
                <a16:creationId xmlns:a16="http://schemas.microsoft.com/office/drawing/2014/main" id="{64231A61-AA2D-F6AD-2731-09BE3D002C9E}"/>
              </a:ext>
            </a:extLst>
          </p:cNvPr>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6923" b="93462" l="10000" r="90000">
                        <a14:foregroundMark x1="47667" y1="44808" x2="47667" y2="44808"/>
                        <a14:foregroundMark x1="47667" y1="44808" x2="47667" y2="44808"/>
                        <a14:foregroundMark x1="43222" y1="36538" x2="57222" y2="52885"/>
                        <a14:foregroundMark x1="46778" y1="7885" x2="50444" y2="7115"/>
                        <a14:foregroundMark x1="45333" y1="91923" x2="52778" y2="93462"/>
                        <a14:foregroundMark x1="45444" y1="39038" x2="51000" y2="51346"/>
                      </a14:backgroundRemoval>
                    </a14:imgEffect>
                  </a14:imgLayer>
                </a14:imgProps>
              </a:ext>
              <a:ext uri="{28A0092B-C50C-407E-A947-70E740481C1C}">
                <a14:useLocalDpi xmlns:a14="http://schemas.microsoft.com/office/drawing/2010/main"/>
              </a:ext>
            </a:extLst>
          </a:blip>
          <a:srcRect/>
          <a:stretch>
            <a:fillRect/>
          </a:stretch>
        </p:blipFill>
        <p:spPr bwMode="auto">
          <a:xfrm>
            <a:off x="5662939" y="3350855"/>
            <a:ext cx="866121" cy="500426"/>
          </a:xfrm>
          <a:prstGeom prst="rect">
            <a:avLst/>
          </a:prstGeom>
          <a:noFill/>
        </p:spPr>
      </p:pic>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42</a:t>
            </a:fld>
            <a:endParaRPr lang="en-AU"/>
          </a:p>
        </p:txBody>
      </p:sp>
    </p:spTree>
    <p:extLst>
      <p:ext uri="{BB962C8B-B14F-4D97-AF65-F5344CB8AC3E}">
        <p14:creationId xmlns:p14="http://schemas.microsoft.com/office/powerpoint/2010/main" val="4094880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C69B4ED-C190-0D50-D68B-A624ABE6A280}"/>
              </a:ext>
            </a:extLst>
          </p:cNvPr>
          <p:cNvSpPr>
            <a:spLocks noGrp="1"/>
          </p:cNvSpPr>
          <p:nvPr>
            <p:ph type="title"/>
          </p:nvPr>
        </p:nvSpPr>
        <p:spPr>
          <a:xfrm>
            <a:off x="360000" y="360000"/>
            <a:ext cx="11483998" cy="545601"/>
          </a:xfrm>
        </p:spPr>
        <p:txBody>
          <a:bodyPr/>
          <a:lstStyle/>
          <a:p>
            <a:r>
              <a:rPr lang="en-AU" dirty="0"/>
              <a:t>Sample sketches</a:t>
            </a:r>
          </a:p>
        </p:txBody>
      </p:sp>
      <p:pic>
        <p:nvPicPr>
          <p:cNvPr id="7" name="Picture 6" descr="Vertical garden sketch with 3 pots and 3 carabiner pulley system.">
            <a:extLst>
              <a:ext uri="{FF2B5EF4-FFF2-40B4-BE49-F238E27FC236}">
                <a16:creationId xmlns:a16="http://schemas.microsoft.com/office/drawing/2014/main" id="{33E530E2-3904-76F8-FCD4-58F5839709D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30116" y="1057645"/>
            <a:ext cx="4054727" cy="5494210"/>
          </a:xfrm>
          <a:prstGeom prst="rect">
            <a:avLst/>
          </a:prstGeom>
        </p:spPr>
      </p:pic>
      <p:pic>
        <p:nvPicPr>
          <p:cNvPr id="9" name="Picture 8" descr="Sketched diagram of a vertical garden on a demountable building wall, top picture is raised, bottom shows the design lowered.">
            <a:extLst>
              <a:ext uri="{FF2B5EF4-FFF2-40B4-BE49-F238E27FC236}">
                <a16:creationId xmlns:a16="http://schemas.microsoft.com/office/drawing/2014/main" id="{0A5C05AA-CD18-C245-95EC-552EAA292C4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02301" y="1057645"/>
            <a:ext cx="4396341" cy="5406680"/>
          </a:xfrm>
          <a:prstGeom prst="rect">
            <a:avLst/>
          </a:prstGeom>
        </p:spPr>
      </p:pic>
      <p:sp>
        <p:nvSpPr>
          <p:cNvPr id="2" name="Slide Number Placeholder 1">
            <a:extLst>
              <a:ext uri="{FF2B5EF4-FFF2-40B4-BE49-F238E27FC236}">
                <a16:creationId xmlns:a16="http://schemas.microsoft.com/office/drawing/2014/main" id="{E9B076CA-71E0-AD90-CD8E-813CE7213A4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43</a:t>
            </a:fld>
            <a:endParaRPr lang="en-AU"/>
          </a:p>
        </p:txBody>
      </p:sp>
    </p:spTree>
    <p:extLst>
      <p:ext uri="{BB962C8B-B14F-4D97-AF65-F5344CB8AC3E}">
        <p14:creationId xmlns:p14="http://schemas.microsoft.com/office/powerpoint/2010/main" val="1336281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48BF457-4C25-4E7B-A9E9-66A25363E959}"/>
              </a:ext>
            </a:extLst>
          </p:cNvPr>
          <p:cNvSpPr>
            <a:spLocks noGrp="1"/>
          </p:cNvSpPr>
          <p:nvPr>
            <p:ph type="title"/>
          </p:nvPr>
        </p:nvSpPr>
        <p:spPr>
          <a:xfrm>
            <a:off x="359999" y="360000"/>
            <a:ext cx="11483999" cy="545601"/>
          </a:xfrm>
        </p:spPr>
        <p:txBody>
          <a:bodyPr/>
          <a:lstStyle/>
          <a:p>
            <a:r>
              <a:rPr lang="en-AU" dirty="0"/>
              <a:t>Transplanting Basil Seedlings</a:t>
            </a:r>
          </a:p>
        </p:txBody>
      </p:sp>
      <p:sp>
        <p:nvSpPr>
          <p:cNvPr id="13" name="Text Placeholder 12">
            <a:extLst>
              <a:ext uri="{FF2B5EF4-FFF2-40B4-BE49-F238E27FC236}">
                <a16:creationId xmlns:a16="http://schemas.microsoft.com/office/drawing/2014/main" id="{8AAB25FA-A5B5-093F-A0C9-EAE7963EEB09}"/>
              </a:ext>
            </a:extLst>
          </p:cNvPr>
          <p:cNvSpPr>
            <a:spLocks noGrp="1"/>
          </p:cNvSpPr>
          <p:nvPr>
            <p:ph type="body" sz="quarter" idx="18"/>
          </p:nvPr>
        </p:nvSpPr>
        <p:spPr>
          <a:xfrm>
            <a:off x="360000" y="982520"/>
            <a:ext cx="11483998" cy="356423"/>
          </a:xfrm>
        </p:spPr>
        <p:txBody>
          <a:bodyPr/>
          <a:lstStyle/>
          <a:p>
            <a:r>
              <a:rPr lang="en-AU" dirty="0"/>
              <a:t>Click on the image – (duration 8:03)</a:t>
            </a:r>
          </a:p>
        </p:txBody>
      </p:sp>
      <p:pic>
        <p:nvPicPr>
          <p:cNvPr id="5" name="Picture 4" descr="Screenshot embedded in a laptop diagram with a direct link to the video resource. Photo is a hand planting a seedling.">
            <a:hlinkClick r:id="rId2"/>
            <a:extLst>
              <a:ext uri="{FF2B5EF4-FFF2-40B4-BE49-F238E27FC236}">
                <a16:creationId xmlns:a16="http://schemas.microsoft.com/office/drawing/2014/main" id="{60B6501F-92BD-AF24-B0E0-F57B2F019B3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99072" y="1577540"/>
            <a:ext cx="7993855" cy="4787229"/>
          </a:xfrm>
          <a:prstGeom prst="rect">
            <a:avLst/>
          </a:prstGeom>
        </p:spPr>
      </p:pic>
      <p:pic>
        <p:nvPicPr>
          <p:cNvPr id="2" name="Picture 2" descr="Play button icon">
            <a:extLst>
              <a:ext uri="{FF2B5EF4-FFF2-40B4-BE49-F238E27FC236}">
                <a16:creationId xmlns:a16="http://schemas.microsoft.com/office/drawing/2014/main" id="{398BB693-D972-59EB-ABFE-576921744616}"/>
              </a:ext>
            </a:extLst>
          </p:cNvPr>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6923" b="93462" l="10000" r="90000">
                        <a14:foregroundMark x1="47667" y1="44808" x2="47667" y2="44808"/>
                        <a14:foregroundMark x1="47667" y1="44808" x2="47667" y2="44808"/>
                        <a14:foregroundMark x1="43222" y1="36538" x2="57222" y2="52885"/>
                        <a14:foregroundMark x1="46778" y1="7885" x2="50444" y2="7115"/>
                        <a14:foregroundMark x1="45333" y1="91923" x2="52778" y2="93462"/>
                        <a14:foregroundMark x1="45444" y1="39038" x2="51000" y2="51346"/>
                      </a14:backgroundRemoval>
                    </a14:imgEffect>
                  </a14:imgLayer>
                </a14:imgProps>
              </a:ext>
              <a:ext uri="{28A0092B-C50C-407E-A947-70E740481C1C}">
                <a14:useLocalDpi xmlns:a14="http://schemas.microsoft.com/office/drawing/2010/main"/>
              </a:ext>
            </a:extLst>
          </a:blip>
          <a:srcRect/>
          <a:stretch>
            <a:fillRect/>
          </a:stretch>
        </p:blipFill>
        <p:spPr bwMode="auto">
          <a:xfrm>
            <a:off x="5612932" y="3344064"/>
            <a:ext cx="866121" cy="500426"/>
          </a:xfrm>
          <a:prstGeom prst="rect">
            <a:avLst/>
          </a:prstGeom>
          <a:noFill/>
        </p:spPr>
      </p:pic>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44</a:t>
            </a:fld>
            <a:endParaRPr lang="en-AU"/>
          </a:p>
        </p:txBody>
      </p:sp>
    </p:spTree>
    <p:extLst>
      <p:ext uri="{BB962C8B-B14F-4D97-AF65-F5344CB8AC3E}">
        <p14:creationId xmlns:p14="http://schemas.microsoft.com/office/powerpoint/2010/main" val="2515841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p:txBody>
          <a:bodyPr/>
          <a:lstStyle/>
          <a:p>
            <a:r>
              <a:rPr lang="en-AU" dirty="0"/>
              <a:t>Looking at the markets</a:t>
            </a:r>
          </a:p>
        </p:txBody>
      </p:sp>
    </p:spTree>
    <p:extLst>
      <p:ext uri="{BB962C8B-B14F-4D97-AF65-F5344CB8AC3E}">
        <p14:creationId xmlns:p14="http://schemas.microsoft.com/office/powerpoint/2010/main" val="1414071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t>Learning intention and success criteria </a:t>
            </a:r>
            <a:r>
              <a:rPr lang="en-AU" dirty="0">
                <a:solidFill>
                  <a:schemeClr val="bg1"/>
                </a:solidFill>
              </a:rPr>
              <a:t>9</a:t>
            </a:r>
            <a:endParaRPr lang="en-AU" dirty="0"/>
          </a:p>
        </p:txBody>
      </p:sp>
      <p:sp>
        <p:nvSpPr>
          <p:cNvPr id="3" name="TextBox 2">
            <a:extLst>
              <a:ext uri="{FF2B5EF4-FFF2-40B4-BE49-F238E27FC236}">
                <a16:creationId xmlns:a16="http://schemas.microsoft.com/office/drawing/2014/main" id="{DF637BA9-DB5E-2457-A795-0B300DBA6F82}"/>
              </a:ext>
            </a:extLst>
          </p:cNvPr>
          <p:cNvSpPr txBox="1"/>
          <p:nvPr/>
        </p:nvSpPr>
        <p:spPr>
          <a:xfrm>
            <a:off x="370416" y="1894417"/>
            <a:ext cx="11009578" cy="285712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pPr>
            <a:r>
              <a:rPr lang="en-AU" sz="1800" b="1" dirty="0">
                <a:solidFill>
                  <a:schemeClr val="accent1"/>
                </a:solidFill>
                <a:latin typeface="Arial" panose="020B0604020202020204" pitchFamily="34" charset="0"/>
                <a:cs typeface="Arial" panose="020B0604020202020204" pitchFamily="34" charset="0"/>
              </a:rPr>
              <a:t>We are learning to</a:t>
            </a:r>
            <a:r>
              <a:rPr lang="en-AU" sz="1800" dirty="0">
                <a:solidFill>
                  <a:schemeClr val="accent1"/>
                </a:solidFill>
                <a:latin typeface="Arial" panose="020B0604020202020204" pitchFamily="34" charset="0"/>
                <a:ea typeface="+mn-lt"/>
                <a:cs typeface="Arial" panose="020B0604020202020204" pitchFamily="34" charset="0"/>
              </a:rPr>
              <a:t>:</a:t>
            </a:r>
          </a:p>
          <a:p>
            <a:pPr marL="342900" indent="-342900">
              <a:lnSpc>
                <a:spcPct val="150000"/>
              </a:lnSpc>
              <a:buFont typeface="Arial" panose="020B0604020202020204" pitchFamily="34" charset="0"/>
              <a:buChar char="•"/>
            </a:pPr>
            <a:r>
              <a:rPr lang="en-AU" sz="1800" dirty="0">
                <a:latin typeface="Arial" panose="020B0604020202020204" pitchFamily="34" charset="0"/>
                <a:cs typeface="Arial" panose="020B0604020202020204" pitchFamily="34" charset="0"/>
              </a:rPr>
              <a:t>understand the role of wholesale markets in the distribution of fresh produce and explore the issues related to transporting food so that we can appreciate the journey our food takes to reach us.</a:t>
            </a:r>
          </a:p>
          <a:p>
            <a:pPr>
              <a:lnSpc>
                <a:spcPct val="150000"/>
              </a:lnSpc>
            </a:pPr>
            <a:endParaRPr lang="en-AU" sz="1800" dirty="0">
              <a:latin typeface="Arial" panose="020B0604020202020204" pitchFamily="34" charset="0"/>
              <a:cs typeface="Arial" panose="020B0604020202020204" pitchFamily="34" charset="0"/>
            </a:endParaRPr>
          </a:p>
          <a:p>
            <a:pPr>
              <a:lnSpc>
                <a:spcPct val="150000"/>
              </a:lnSpc>
            </a:pPr>
            <a:r>
              <a:rPr lang="en-AU" sz="1800" b="1" dirty="0">
                <a:solidFill>
                  <a:schemeClr val="accent1"/>
                </a:solidFill>
                <a:latin typeface="Arial" panose="020B0604020202020204" pitchFamily="34" charset="0"/>
                <a:cs typeface="Arial" panose="020B0604020202020204" pitchFamily="34" charset="0"/>
              </a:rPr>
              <a:t>We can:</a:t>
            </a:r>
            <a:endParaRPr lang="en-US" sz="1800" dirty="0">
              <a:solidFill>
                <a:schemeClr val="accent1"/>
              </a:solidFill>
              <a:latin typeface="Arial" panose="020B0604020202020204" pitchFamily="34" charset="0"/>
              <a:cs typeface="Arial" panose="020B0604020202020204" pitchFamily="34" charset="0"/>
            </a:endParaRPr>
          </a:p>
          <a:p>
            <a:pPr marL="342900" indent="-342900">
              <a:lnSpc>
                <a:spcPct val="150000"/>
              </a:lnSpc>
              <a:buFont typeface="Arial"/>
              <a:buChar char="•"/>
            </a:pPr>
            <a:r>
              <a:rPr lang="en-AU" sz="1800" dirty="0">
                <a:latin typeface="Arial" panose="020B0604020202020204" pitchFamily="34" charset="0"/>
                <a:cs typeface="Arial" panose="020B0604020202020204" pitchFamily="34" charset="0"/>
              </a:rPr>
              <a:t>calculate the distances between farms, wholesale markets and supermarkets</a:t>
            </a:r>
          </a:p>
          <a:p>
            <a:pPr marL="342900" indent="-342900">
              <a:lnSpc>
                <a:spcPct val="150000"/>
              </a:lnSpc>
              <a:buFont typeface="Arial"/>
              <a:buChar char="•"/>
            </a:pPr>
            <a:r>
              <a:rPr lang="en-AU" sz="1800" dirty="0">
                <a:latin typeface="Arial" panose="020B0604020202020204" pitchFamily="34" charset="0"/>
                <a:cs typeface="Arial" panose="020B0604020202020204" pitchFamily="34" charset="0"/>
              </a:rPr>
              <a:t>discuss issues related to food mileage.</a:t>
            </a: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46</a:t>
            </a:fld>
            <a:endParaRPr lang="en-AU"/>
          </a:p>
        </p:txBody>
      </p:sp>
    </p:spTree>
    <p:extLst>
      <p:ext uri="{BB962C8B-B14F-4D97-AF65-F5344CB8AC3E}">
        <p14:creationId xmlns:p14="http://schemas.microsoft.com/office/powerpoint/2010/main" val="22624668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48BF457-4C25-4E7B-A9E9-66A25363E959}"/>
              </a:ext>
            </a:extLst>
          </p:cNvPr>
          <p:cNvSpPr>
            <a:spLocks noGrp="1"/>
          </p:cNvSpPr>
          <p:nvPr>
            <p:ph type="title"/>
          </p:nvPr>
        </p:nvSpPr>
        <p:spPr>
          <a:xfrm>
            <a:off x="359999" y="360000"/>
            <a:ext cx="11483999" cy="545601"/>
          </a:xfrm>
        </p:spPr>
        <p:txBody>
          <a:bodyPr/>
          <a:lstStyle/>
          <a:p>
            <a:r>
              <a:rPr lang="en-AU" dirty="0"/>
              <a:t>Main wholesale market locations in Australia</a:t>
            </a:r>
          </a:p>
        </p:txBody>
      </p:sp>
      <p:pic>
        <p:nvPicPr>
          <p:cNvPr id="4" name="Picture 3" descr="Five main wholesale market locations on an Australian map.">
            <a:extLst>
              <a:ext uri="{FF2B5EF4-FFF2-40B4-BE49-F238E27FC236}">
                <a16:creationId xmlns:a16="http://schemas.microsoft.com/office/drawing/2014/main" id="{BD972BA3-EF48-49A6-2413-6536466C6C6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21794" y="1061963"/>
            <a:ext cx="6348412" cy="5338851"/>
          </a:xfrm>
          <a:prstGeom prst="rect">
            <a:avLst/>
          </a:prstGeom>
        </p:spPr>
      </p:pic>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47</a:t>
            </a:fld>
            <a:endParaRPr lang="en-AU" dirty="0"/>
          </a:p>
        </p:txBody>
      </p:sp>
    </p:spTree>
    <p:extLst>
      <p:ext uri="{BB962C8B-B14F-4D97-AF65-F5344CB8AC3E}">
        <p14:creationId xmlns:p14="http://schemas.microsoft.com/office/powerpoint/2010/main" val="2570405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C69B4ED-C190-0D50-D68B-A624ABE6A280}"/>
              </a:ext>
            </a:extLst>
          </p:cNvPr>
          <p:cNvSpPr>
            <a:spLocks noGrp="1"/>
          </p:cNvSpPr>
          <p:nvPr>
            <p:ph type="title"/>
          </p:nvPr>
        </p:nvSpPr>
        <p:spPr>
          <a:xfrm>
            <a:off x="360000" y="360000"/>
            <a:ext cx="4447744" cy="545601"/>
          </a:xfrm>
        </p:spPr>
        <p:txBody>
          <a:bodyPr/>
          <a:lstStyle/>
          <a:p>
            <a:r>
              <a:rPr lang="en-AU" dirty="0"/>
              <a:t>Class discussion</a:t>
            </a:r>
          </a:p>
        </p:txBody>
      </p:sp>
      <p:sp>
        <p:nvSpPr>
          <p:cNvPr id="8" name="Content Placeholder 7">
            <a:extLst>
              <a:ext uri="{FF2B5EF4-FFF2-40B4-BE49-F238E27FC236}">
                <a16:creationId xmlns:a16="http://schemas.microsoft.com/office/drawing/2014/main" id="{D9C1C5BB-3771-F56A-20EA-EB68C055F45C}"/>
              </a:ext>
            </a:extLst>
          </p:cNvPr>
          <p:cNvSpPr>
            <a:spLocks noGrp="1"/>
          </p:cNvSpPr>
          <p:nvPr>
            <p:ph sz="quarter" idx="19"/>
          </p:nvPr>
        </p:nvSpPr>
        <p:spPr>
          <a:xfrm>
            <a:off x="360363" y="1799864"/>
            <a:ext cx="5076031" cy="2529250"/>
          </a:xfrm>
        </p:spPr>
        <p:txBody>
          <a:bodyPr/>
          <a:lstStyle/>
          <a:p>
            <a:r>
              <a:rPr lang="en-AU" sz="1800" dirty="0"/>
              <a:t>What could be the consequences of increased food mileage on the environment?</a:t>
            </a:r>
          </a:p>
          <a:p>
            <a:endParaRPr lang="en-AU" sz="1800" dirty="0"/>
          </a:p>
          <a:p>
            <a:r>
              <a:rPr lang="en-AU" sz="1800" dirty="0"/>
              <a:t>What concerns might your local community have with access to food?</a:t>
            </a:r>
          </a:p>
        </p:txBody>
      </p:sp>
      <p:pic>
        <p:nvPicPr>
          <p:cNvPr id="7" name="Picture Placeholder 3">
            <a:extLst>
              <a:ext uri="{FF2B5EF4-FFF2-40B4-BE49-F238E27FC236}">
                <a16:creationId xmlns:a16="http://schemas.microsoft.com/office/drawing/2014/main" id="{AC061204-2276-2CAB-F84D-25D04181707F}"/>
              </a:ext>
              <a:ext uri="{C183D7F6-B498-43B3-948B-1728B52AA6E4}">
                <adec:decorative xmlns:adec="http://schemas.microsoft.com/office/drawing/2017/decorative" val="1"/>
              </a:ext>
            </a:extLst>
          </p:cNvPr>
          <p:cNvPicPr>
            <a:picLocks noGrp="1" noChangeAspect="1"/>
          </p:cNvPicPr>
          <p:nvPr>
            <p:ph type="pic" sz="quarter" idx="20"/>
          </p:nvPr>
        </p:nvPicPr>
        <p:blipFill>
          <a:blip r:embed="rId2" cstate="screen">
            <a:extLst>
              <a:ext uri="{28A0092B-C50C-407E-A947-70E740481C1C}">
                <a14:useLocalDpi xmlns:a14="http://schemas.microsoft.com/office/drawing/2010/main"/>
              </a:ext>
            </a:extLst>
          </a:blip>
          <a:srcRect t="5725" b="5725"/>
          <a:stretch>
            <a:fillRect/>
          </a:stretch>
        </p:blipFill>
        <p:spPr>
          <a:xfrm>
            <a:off x="6618138" y="1552001"/>
            <a:ext cx="4441673" cy="4317599"/>
          </a:xfrm>
          <a:prstGeom prst="ellipse">
            <a:avLst/>
          </a:prstGeom>
          <a:ln w="190500" cap="rnd">
            <a:solidFill>
              <a:srgbClr val="FBDBE7"/>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2" name="Slide Number Placeholder 1">
            <a:extLst>
              <a:ext uri="{FF2B5EF4-FFF2-40B4-BE49-F238E27FC236}">
                <a16:creationId xmlns:a16="http://schemas.microsoft.com/office/drawing/2014/main" id="{E9B076CA-71E0-AD90-CD8E-813CE7213A4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48</a:t>
            </a:fld>
            <a:endParaRPr lang="en-AU"/>
          </a:p>
        </p:txBody>
      </p:sp>
    </p:spTree>
    <p:extLst>
      <p:ext uri="{BB962C8B-B14F-4D97-AF65-F5344CB8AC3E}">
        <p14:creationId xmlns:p14="http://schemas.microsoft.com/office/powerpoint/2010/main" val="893765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p:txBody>
          <a:bodyPr/>
          <a:lstStyle/>
          <a:p>
            <a:r>
              <a:rPr lang="en-AU" dirty="0"/>
              <a:t>Emerging technologies in horticulture</a:t>
            </a:r>
          </a:p>
        </p:txBody>
      </p:sp>
    </p:spTree>
    <p:extLst>
      <p:ext uri="{BB962C8B-B14F-4D97-AF65-F5344CB8AC3E}">
        <p14:creationId xmlns:p14="http://schemas.microsoft.com/office/powerpoint/2010/main" val="3285021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t>Learning intention and success criteria </a:t>
            </a:r>
            <a:r>
              <a:rPr lang="en-AU" dirty="0">
                <a:solidFill>
                  <a:schemeClr val="bg1"/>
                </a:solidFill>
              </a:rPr>
              <a:t>1</a:t>
            </a:r>
          </a:p>
        </p:txBody>
      </p:sp>
      <p:sp>
        <p:nvSpPr>
          <p:cNvPr id="3" name="TextBox 2">
            <a:extLst>
              <a:ext uri="{FF2B5EF4-FFF2-40B4-BE49-F238E27FC236}">
                <a16:creationId xmlns:a16="http://schemas.microsoft.com/office/drawing/2014/main" id="{DF637BA9-DB5E-2457-A795-0B300DBA6F82}"/>
              </a:ext>
            </a:extLst>
          </p:cNvPr>
          <p:cNvSpPr txBox="1"/>
          <p:nvPr/>
        </p:nvSpPr>
        <p:spPr>
          <a:xfrm>
            <a:off x="370416" y="1894417"/>
            <a:ext cx="10382928" cy="244163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pPr>
            <a:r>
              <a:rPr lang="en-AU" sz="1800" b="1" dirty="0">
                <a:solidFill>
                  <a:schemeClr val="accent1"/>
                </a:solidFill>
                <a:latin typeface="Arial" panose="020B0604020202020204" pitchFamily="34" charset="0"/>
                <a:cs typeface="Arial" panose="020B0604020202020204" pitchFamily="34" charset="0"/>
              </a:rPr>
              <a:t>We are learning to:</a:t>
            </a:r>
            <a:endParaRPr lang="en-AU" sz="1800" dirty="0">
              <a:solidFill>
                <a:schemeClr val="accent1"/>
              </a:solidFill>
              <a:latin typeface="Arial" panose="020B0604020202020204" pitchFamily="34" charset="0"/>
              <a:ea typeface="+mn-lt"/>
              <a:cs typeface="Arial" panose="020B0604020202020204" pitchFamily="34" charset="0"/>
            </a:endParaRPr>
          </a:p>
          <a:p>
            <a:pPr marL="342900" indent="-342900">
              <a:lnSpc>
                <a:spcPct val="150000"/>
              </a:lnSpc>
              <a:buFont typeface="Arial" panose="020B0604020202020204" pitchFamily="34" charset="0"/>
              <a:buChar char="•"/>
            </a:pPr>
            <a:r>
              <a:rPr lang="en-AU" sz="1800" dirty="0">
                <a:latin typeface="Arial" panose="020B0604020202020204" pitchFamily="34" charset="0"/>
                <a:cs typeface="Arial" panose="020B0604020202020204" pitchFamily="34" charset="0"/>
              </a:rPr>
              <a:t>understand what agriculture is and why it is important to provide items such as food and clothing, so that we can see how it affects our daily lives.</a:t>
            </a:r>
          </a:p>
          <a:p>
            <a:pPr>
              <a:lnSpc>
                <a:spcPct val="150000"/>
              </a:lnSpc>
            </a:pPr>
            <a:endParaRPr lang="en-AU" sz="1800" dirty="0">
              <a:latin typeface="Arial" panose="020B0604020202020204" pitchFamily="34" charset="0"/>
              <a:cs typeface="Arial" panose="020B0604020202020204" pitchFamily="34" charset="0"/>
            </a:endParaRPr>
          </a:p>
          <a:p>
            <a:pPr>
              <a:lnSpc>
                <a:spcPct val="150000"/>
              </a:lnSpc>
            </a:pPr>
            <a:r>
              <a:rPr lang="en-AU" sz="1800" b="1" dirty="0">
                <a:solidFill>
                  <a:schemeClr val="accent1"/>
                </a:solidFill>
                <a:latin typeface="Arial" panose="020B0604020202020204" pitchFamily="34" charset="0"/>
                <a:cs typeface="Arial" panose="020B0604020202020204" pitchFamily="34" charset="0"/>
              </a:rPr>
              <a:t>We can:</a:t>
            </a:r>
            <a:endParaRPr lang="en-US" sz="1800" dirty="0">
              <a:solidFill>
                <a:schemeClr val="accent1"/>
              </a:solidFill>
              <a:latin typeface="Arial" panose="020B0604020202020204" pitchFamily="34" charset="0"/>
              <a:cs typeface="Arial" panose="020B0604020202020204" pitchFamily="34" charset="0"/>
            </a:endParaRPr>
          </a:p>
          <a:p>
            <a:pPr marL="342900" indent="-342900">
              <a:lnSpc>
                <a:spcPct val="150000"/>
              </a:lnSpc>
              <a:buFont typeface="Arial" panose="020B0604020202020204" pitchFamily="34" charset="0"/>
              <a:buChar char="•"/>
            </a:pPr>
            <a:r>
              <a:rPr lang="en-AU" sz="1800" dirty="0">
                <a:latin typeface="Arial" panose="020B0604020202020204" pitchFamily="34" charset="0"/>
                <a:cs typeface="Arial" panose="020B0604020202020204" pitchFamily="34" charset="0"/>
              </a:rPr>
              <a:t>clearly define agriculture and identify 3 ways it connects to my daily life.</a:t>
            </a: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a:t>
            </a:fld>
            <a:endParaRPr lang="en-AU" dirty="0"/>
          </a:p>
        </p:txBody>
      </p:sp>
    </p:spTree>
    <p:extLst>
      <p:ext uri="{BB962C8B-B14F-4D97-AF65-F5344CB8AC3E}">
        <p14:creationId xmlns:p14="http://schemas.microsoft.com/office/powerpoint/2010/main" val="37510809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t>Learning intention and success criteria </a:t>
            </a:r>
            <a:r>
              <a:rPr lang="en-AU" dirty="0">
                <a:solidFill>
                  <a:schemeClr val="bg1"/>
                </a:solidFill>
              </a:rPr>
              <a:t>10</a:t>
            </a:r>
            <a:endParaRPr lang="en-AU" dirty="0"/>
          </a:p>
        </p:txBody>
      </p:sp>
      <p:sp>
        <p:nvSpPr>
          <p:cNvPr id="3" name="TextBox 2">
            <a:extLst>
              <a:ext uri="{FF2B5EF4-FFF2-40B4-BE49-F238E27FC236}">
                <a16:creationId xmlns:a16="http://schemas.microsoft.com/office/drawing/2014/main" id="{DF637BA9-DB5E-2457-A795-0B300DBA6F82}"/>
              </a:ext>
            </a:extLst>
          </p:cNvPr>
          <p:cNvSpPr txBox="1"/>
          <p:nvPr/>
        </p:nvSpPr>
        <p:spPr>
          <a:xfrm>
            <a:off x="370416" y="1894417"/>
            <a:ext cx="11352478" cy="327262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pPr>
            <a:r>
              <a:rPr lang="en-AU" sz="1800" b="1" dirty="0">
                <a:solidFill>
                  <a:schemeClr val="accent1"/>
                </a:solidFill>
                <a:latin typeface="Arial" panose="020B0604020202020204" pitchFamily="34" charset="0"/>
                <a:cs typeface="Arial" panose="020B0604020202020204" pitchFamily="34" charset="0"/>
              </a:rPr>
              <a:t>We are learning to</a:t>
            </a:r>
            <a:r>
              <a:rPr lang="en-AU" sz="1800" dirty="0">
                <a:solidFill>
                  <a:schemeClr val="accent1"/>
                </a:solidFill>
                <a:latin typeface="Arial" panose="020B0604020202020204" pitchFamily="34" charset="0"/>
                <a:ea typeface="+mn-lt"/>
                <a:cs typeface="Arial" panose="020B0604020202020204" pitchFamily="34" charset="0"/>
              </a:rPr>
              <a:t>:</a:t>
            </a:r>
          </a:p>
          <a:p>
            <a:pPr marL="342900" indent="-342900">
              <a:lnSpc>
                <a:spcPct val="150000"/>
              </a:lnSpc>
              <a:buFont typeface="Arial" panose="020B0604020202020204" pitchFamily="34" charset="0"/>
              <a:buChar char="•"/>
            </a:pPr>
            <a:r>
              <a:rPr lang="en-AU" sz="1800" dirty="0">
                <a:latin typeface="Arial" panose="020B0604020202020204" pitchFamily="34" charset="0"/>
                <a:cs typeface="Arial" panose="020B0604020202020204" pitchFamily="34" charset="0"/>
              </a:rPr>
              <a:t>explore new and emerging technologies in agriculture and how they address sustainability and food production in urban areas so that we can understand modern farming challenges and solutions.</a:t>
            </a:r>
          </a:p>
          <a:p>
            <a:pPr>
              <a:lnSpc>
                <a:spcPct val="150000"/>
              </a:lnSpc>
            </a:pPr>
            <a:endParaRPr lang="en-AU" sz="1800" dirty="0">
              <a:latin typeface="Arial" panose="020B0604020202020204" pitchFamily="34" charset="0"/>
              <a:cs typeface="Arial" panose="020B0604020202020204" pitchFamily="34" charset="0"/>
            </a:endParaRPr>
          </a:p>
          <a:p>
            <a:pPr>
              <a:lnSpc>
                <a:spcPct val="150000"/>
              </a:lnSpc>
            </a:pPr>
            <a:r>
              <a:rPr lang="en-AU" sz="1800" b="1" dirty="0">
                <a:solidFill>
                  <a:schemeClr val="accent1"/>
                </a:solidFill>
                <a:latin typeface="Arial" panose="020B0604020202020204" pitchFamily="34" charset="0"/>
                <a:cs typeface="Arial" panose="020B0604020202020204" pitchFamily="34" charset="0"/>
              </a:rPr>
              <a:t>We can:</a:t>
            </a:r>
            <a:endParaRPr lang="en-US" sz="1800" dirty="0">
              <a:solidFill>
                <a:schemeClr val="accent1"/>
              </a:solidFill>
              <a:latin typeface="Arial" panose="020B0604020202020204" pitchFamily="34" charset="0"/>
              <a:cs typeface="Arial" panose="020B0604020202020204" pitchFamily="34" charset="0"/>
            </a:endParaRPr>
          </a:p>
          <a:p>
            <a:pPr marL="342900" indent="-342900">
              <a:lnSpc>
                <a:spcPct val="150000"/>
              </a:lnSpc>
              <a:buFont typeface="Arial"/>
              <a:buChar char="•"/>
            </a:pPr>
            <a:r>
              <a:rPr lang="en-AU" sz="1800" dirty="0">
                <a:latin typeface="Arial" panose="020B0604020202020204" pitchFamily="34" charset="0"/>
                <a:cs typeface="Arial" panose="020B0604020202020204" pitchFamily="34" charset="0"/>
              </a:rPr>
              <a:t>identify and describe different technologies used in agriculture that address sustainability and food production challenges</a:t>
            </a:r>
          </a:p>
          <a:p>
            <a:pPr marL="342900" indent="-342900">
              <a:lnSpc>
                <a:spcPct val="150000"/>
              </a:lnSpc>
              <a:buFont typeface="Arial"/>
              <a:buChar char="•"/>
            </a:pPr>
            <a:r>
              <a:rPr lang="en-AU" sz="1800" dirty="0">
                <a:latin typeface="Arial" panose="020B0604020202020204" pitchFamily="34" charset="0"/>
                <a:cs typeface="Arial" panose="020B0604020202020204" pitchFamily="34" charset="0"/>
              </a:rPr>
              <a:t>compare urban and rural farming methods.</a:t>
            </a: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50</a:t>
            </a:fld>
            <a:endParaRPr lang="en-AU"/>
          </a:p>
        </p:txBody>
      </p:sp>
    </p:spTree>
    <p:extLst>
      <p:ext uri="{BB962C8B-B14F-4D97-AF65-F5344CB8AC3E}">
        <p14:creationId xmlns:p14="http://schemas.microsoft.com/office/powerpoint/2010/main" val="6466462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B507211-8984-DE4D-A84A-92EF9009F063}"/>
              </a:ext>
            </a:extLst>
          </p:cNvPr>
          <p:cNvSpPr>
            <a:spLocks noGrp="1"/>
          </p:cNvSpPr>
          <p:nvPr>
            <p:ph type="title"/>
          </p:nvPr>
        </p:nvSpPr>
        <p:spPr>
          <a:xfrm>
            <a:off x="5613720" y="360000"/>
            <a:ext cx="6230279" cy="554400"/>
          </a:xfrm>
        </p:spPr>
        <p:txBody>
          <a:bodyPr/>
          <a:lstStyle/>
          <a:p>
            <a:r>
              <a:rPr lang="en-AU" dirty="0"/>
              <a:t>Brainstorm</a:t>
            </a:r>
          </a:p>
        </p:txBody>
      </p:sp>
      <p:pic>
        <p:nvPicPr>
          <p:cNvPr id="5" name="Picture 4" descr="Remote weather station technology.">
            <a:extLst>
              <a:ext uri="{FF2B5EF4-FFF2-40B4-BE49-F238E27FC236}">
                <a16:creationId xmlns:a16="http://schemas.microsoft.com/office/drawing/2014/main" id="{508FF5A1-E5D9-AF1D-1F9B-DEB4DFF520F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5285406" cy="6858000"/>
          </a:xfrm>
          <a:prstGeom prst="rect">
            <a:avLst/>
          </a:prstGeom>
        </p:spPr>
      </p:pic>
      <p:sp>
        <p:nvSpPr>
          <p:cNvPr id="9" name="Text Placeholder 8">
            <a:extLst>
              <a:ext uri="{FF2B5EF4-FFF2-40B4-BE49-F238E27FC236}">
                <a16:creationId xmlns:a16="http://schemas.microsoft.com/office/drawing/2014/main" id="{6CD3E6A7-2FB8-5956-FBB7-69D845C6A4B8}"/>
              </a:ext>
            </a:extLst>
          </p:cNvPr>
          <p:cNvSpPr>
            <a:spLocks noGrp="1"/>
          </p:cNvSpPr>
          <p:nvPr>
            <p:ph type="body" sz="quarter" idx="17"/>
          </p:nvPr>
        </p:nvSpPr>
        <p:spPr>
          <a:xfrm>
            <a:off x="5613720" y="1447200"/>
            <a:ext cx="6194103" cy="1724625"/>
          </a:xfrm>
        </p:spPr>
        <p:txBody>
          <a:bodyPr/>
          <a:lstStyle/>
          <a:p>
            <a:r>
              <a:rPr lang="en-AU" sz="1800" dirty="0"/>
              <a:t>What technologies can be found on a horticulture farm?</a:t>
            </a:r>
          </a:p>
          <a:p>
            <a:endParaRPr lang="en-AU" sz="1800" dirty="0"/>
          </a:p>
          <a:p>
            <a:r>
              <a:rPr lang="en-AU" sz="1800" dirty="0"/>
              <a:t>What are some benefits to using technology in agriculture?</a:t>
            </a:r>
          </a:p>
        </p:txBody>
      </p:sp>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51</a:t>
            </a:fld>
            <a:endParaRPr lang="en-AU" dirty="0"/>
          </a:p>
        </p:txBody>
      </p:sp>
    </p:spTree>
    <p:extLst>
      <p:ext uri="{BB962C8B-B14F-4D97-AF65-F5344CB8AC3E}">
        <p14:creationId xmlns:p14="http://schemas.microsoft.com/office/powerpoint/2010/main" val="836959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48BF457-4C25-4E7B-A9E9-66A25363E959}"/>
              </a:ext>
            </a:extLst>
          </p:cNvPr>
          <p:cNvSpPr>
            <a:spLocks noGrp="1"/>
          </p:cNvSpPr>
          <p:nvPr>
            <p:ph type="title"/>
          </p:nvPr>
        </p:nvSpPr>
        <p:spPr>
          <a:xfrm>
            <a:off x="359999" y="360000"/>
            <a:ext cx="11353581" cy="1068652"/>
          </a:xfrm>
        </p:spPr>
        <p:txBody>
          <a:bodyPr/>
          <a:lstStyle/>
          <a:p>
            <a:r>
              <a:rPr lang="en-AU" dirty="0"/>
              <a:t>A small farm making big waves from an underground car park in Sydney</a:t>
            </a:r>
          </a:p>
        </p:txBody>
      </p:sp>
      <p:sp>
        <p:nvSpPr>
          <p:cNvPr id="13" name="Text Placeholder 12">
            <a:extLst>
              <a:ext uri="{FF2B5EF4-FFF2-40B4-BE49-F238E27FC236}">
                <a16:creationId xmlns:a16="http://schemas.microsoft.com/office/drawing/2014/main" id="{8AAB25FA-A5B5-093F-A0C9-EAE7963EEB09}"/>
              </a:ext>
            </a:extLst>
          </p:cNvPr>
          <p:cNvSpPr>
            <a:spLocks noGrp="1"/>
          </p:cNvSpPr>
          <p:nvPr>
            <p:ph type="body" sz="quarter" idx="18"/>
          </p:nvPr>
        </p:nvSpPr>
        <p:spPr>
          <a:xfrm>
            <a:off x="354001" y="1531284"/>
            <a:ext cx="11483998" cy="356423"/>
          </a:xfrm>
        </p:spPr>
        <p:txBody>
          <a:bodyPr/>
          <a:lstStyle/>
          <a:p>
            <a:r>
              <a:rPr lang="en-AU" dirty="0"/>
              <a:t>Click on the image – (duration 8:06)</a:t>
            </a:r>
          </a:p>
        </p:txBody>
      </p:sp>
      <p:pic>
        <p:nvPicPr>
          <p:cNvPr id="5" name="Picture 4" descr="Screenshot embedded in a laptop diagram with a direct link to the video resource. Photo is 2 men talking in a room filled with seedlings.">
            <a:hlinkClick r:id="rId2"/>
            <a:extLst>
              <a:ext uri="{FF2B5EF4-FFF2-40B4-BE49-F238E27FC236}">
                <a16:creationId xmlns:a16="http://schemas.microsoft.com/office/drawing/2014/main" id="{73DBF8AE-6F3D-E58F-5913-EDA1C0C03A8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56369" y="1889032"/>
            <a:ext cx="7960838" cy="4637651"/>
          </a:xfrm>
          <a:prstGeom prst="rect">
            <a:avLst/>
          </a:prstGeom>
        </p:spPr>
      </p:pic>
      <p:pic>
        <p:nvPicPr>
          <p:cNvPr id="2" name="Picture 2" descr="Play button icon">
            <a:extLst>
              <a:ext uri="{FF2B5EF4-FFF2-40B4-BE49-F238E27FC236}">
                <a16:creationId xmlns:a16="http://schemas.microsoft.com/office/drawing/2014/main" id="{1A2DC091-58F2-58F3-4397-6BF660DF687C}"/>
              </a:ext>
            </a:extLst>
          </p:cNvPr>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6923" b="93462" l="10000" r="90000">
                        <a14:foregroundMark x1="47667" y1="44808" x2="47667" y2="44808"/>
                        <a14:foregroundMark x1="47667" y1="44808" x2="47667" y2="44808"/>
                        <a14:foregroundMark x1="43222" y1="36538" x2="57222" y2="52885"/>
                        <a14:foregroundMark x1="46778" y1="7885" x2="50444" y2="7115"/>
                        <a14:foregroundMark x1="45333" y1="91923" x2="52778" y2="93462"/>
                        <a14:foregroundMark x1="45444" y1="39038" x2="51000" y2="51346"/>
                      </a14:backgroundRemoval>
                    </a14:imgEffect>
                  </a14:imgLayer>
                </a14:imgProps>
              </a:ext>
              <a:ext uri="{28A0092B-C50C-407E-A947-70E740481C1C}">
                <a14:useLocalDpi xmlns:a14="http://schemas.microsoft.com/office/drawing/2010/main"/>
              </a:ext>
            </a:extLst>
          </a:blip>
          <a:srcRect/>
          <a:stretch>
            <a:fillRect/>
          </a:stretch>
        </p:blipFill>
        <p:spPr bwMode="auto">
          <a:xfrm>
            <a:off x="5532291" y="3571701"/>
            <a:ext cx="866121" cy="500426"/>
          </a:xfrm>
          <a:prstGeom prst="rect">
            <a:avLst/>
          </a:prstGeom>
          <a:noFill/>
        </p:spPr>
      </p:pic>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52</a:t>
            </a:fld>
            <a:endParaRPr lang="en-AU"/>
          </a:p>
        </p:txBody>
      </p:sp>
    </p:spTree>
    <p:extLst>
      <p:ext uri="{BB962C8B-B14F-4D97-AF65-F5344CB8AC3E}">
        <p14:creationId xmlns:p14="http://schemas.microsoft.com/office/powerpoint/2010/main" val="3129599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76AE76-8B26-8127-65E4-49BED9A52CBB}"/>
              </a:ext>
            </a:extLst>
          </p:cNvPr>
          <p:cNvSpPr>
            <a:spLocks noGrp="1"/>
          </p:cNvSpPr>
          <p:nvPr>
            <p:ph type="title"/>
          </p:nvPr>
        </p:nvSpPr>
        <p:spPr/>
        <p:txBody>
          <a:bodyPr/>
          <a:lstStyle/>
          <a:p>
            <a:r>
              <a:rPr lang="en-AU" dirty="0"/>
              <a:t>Comparing horticulture production methods</a:t>
            </a:r>
          </a:p>
        </p:txBody>
      </p:sp>
      <p:grpSp>
        <p:nvGrpSpPr>
          <p:cNvPr id="13" name="Group 12" descr="Features of Urban green">
            <a:extLst>
              <a:ext uri="{FF2B5EF4-FFF2-40B4-BE49-F238E27FC236}">
                <a16:creationId xmlns:a16="http://schemas.microsoft.com/office/drawing/2014/main" id="{26549698-13C2-2A48-E1A1-0CB846178A97}"/>
              </a:ext>
            </a:extLst>
          </p:cNvPr>
          <p:cNvGrpSpPr/>
          <p:nvPr/>
        </p:nvGrpSpPr>
        <p:grpSpPr>
          <a:xfrm>
            <a:off x="1653640" y="1123760"/>
            <a:ext cx="5181898" cy="5247059"/>
            <a:chOff x="1653640" y="1123760"/>
            <a:chExt cx="5181898" cy="5247059"/>
          </a:xfrm>
        </p:grpSpPr>
        <p:grpSp>
          <p:nvGrpSpPr>
            <p:cNvPr id="4" name="Group 3" descr="Object 1">
              <a:extLst>
                <a:ext uri="{FF2B5EF4-FFF2-40B4-BE49-F238E27FC236}">
                  <a16:creationId xmlns:a16="http://schemas.microsoft.com/office/drawing/2014/main" id="{95D9560F-6B51-6AF3-CD5C-741454253462}"/>
                </a:ext>
              </a:extLst>
            </p:cNvPr>
            <p:cNvGrpSpPr/>
            <p:nvPr/>
          </p:nvGrpSpPr>
          <p:grpSpPr>
            <a:xfrm>
              <a:off x="1653640" y="1123760"/>
              <a:ext cx="5181898" cy="5247059"/>
              <a:chOff x="1653639" y="1123760"/>
              <a:chExt cx="5471315" cy="5247059"/>
            </a:xfrm>
          </p:grpSpPr>
          <p:sp>
            <p:nvSpPr>
              <p:cNvPr id="5" name="Google Shape;79;p15" descr="Venn object 1">
                <a:extLst>
                  <a:ext uri="{FF2B5EF4-FFF2-40B4-BE49-F238E27FC236}">
                    <a16:creationId xmlns:a16="http://schemas.microsoft.com/office/drawing/2014/main" id="{4D104F2E-A9D0-AF8D-33D2-97F0566C71B0}"/>
                  </a:ext>
                </a:extLst>
              </p:cNvPr>
              <p:cNvSpPr/>
              <p:nvPr/>
            </p:nvSpPr>
            <p:spPr>
              <a:xfrm>
                <a:off x="1653639" y="1284852"/>
                <a:ext cx="5471315" cy="5085967"/>
              </a:xfrm>
              <a:prstGeom prst="ellipse">
                <a:avLst/>
              </a:prstGeom>
              <a:noFill/>
              <a:ln w="57150" cap="flat" cmpd="sng">
                <a:solidFill>
                  <a:schemeClr val="accent2"/>
                </a:solidFill>
                <a:prstDash val="solid"/>
                <a:miter lim="800000"/>
                <a:headEnd type="none" w="sm" len="sm"/>
                <a:tailEnd type="none" w="sm" len="sm"/>
              </a:ln>
              <a:effectLst/>
            </p:spPr>
            <p:txBody>
              <a:bodyPr spcFirstLastPara="1" wrap="square" lIns="105500" tIns="52733" rIns="105500" bIns="52733" anchor="ctr" anchorCtr="0">
                <a:noAutofit/>
              </a:bodyPr>
              <a:lstStyle/>
              <a:p>
                <a:pPr algn="ctr" defTabSz="1219170">
                  <a:buClr>
                    <a:srgbClr val="000000"/>
                  </a:buClr>
                  <a:buSzPts val="1200"/>
                </a:pPr>
                <a:endParaRPr sz="1600" kern="0">
                  <a:solidFill>
                    <a:srgbClr val="000000"/>
                  </a:solidFill>
                  <a:latin typeface="Arial" panose="020B0604020202020204" pitchFamily="34" charset="0"/>
                  <a:ea typeface="Montserrat"/>
                  <a:cs typeface="Arial" panose="020B0604020202020204" pitchFamily="34" charset="0"/>
                  <a:sym typeface="Montserrat"/>
                </a:endParaRPr>
              </a:p>
              <a:p>
                <a:pPr algn="ctr" defTabSz="1219170">
                  <a:buClr>
                    <a:srgbClr val="000000"/>
                  </a:buClr>
                  <a:buSzPts val="1200"/>
                </a:pPr>
                <a:endParaRPr sz="1600" kern="0">
                  <a:solidFill>
                    <a:srgbClr val="000000"/>
                  </a:solidFill>
                  <a:latin typeface="Arial" panose="020B0604020202020204" pitchFamily="34" charset="0"/>
                  <a:ea typeface="Montserrat"/>
                  <a:cs typeface="Arial" panose="020B0604020202020204" pitchFamily="34" charset="0"/>
                  <a:sym typeface="Montserrat"/>
                </a:endParaRPr>
              </a:p>
              <a:p>
                <a:pPr algn="ctr" defTabSz="1219170">
                  <a:buClr>
                    <a:srgbClr val="000000"/>
                  </a:buClr>
                  <a:buSzPts val="1200"/>
                </a:pPr>
                <a:endParaRPr sz="1600" kern="0">
                  <a:solidFill>
                    <a:srgbClr val="000000"/>
                  </a:solidFill>
                  <a:latin typeface="Arial" panose="020B0604020202020204" pitchFamily="34" charset="0"/>
                  <a:ea typeface="Montserrat"/>
                  <a:cs typeface="Arial" panose="020B0604020202020204" pitchFamily="34" charset="0"/>
                  <a:sym typeface="Montserrat"/>
                </a:endParaRPr>
              </a:p>
            </p:txBody>
          </p:sp>
          <p:sp>
            <p:nvSpPr>
              <p:cNvPr id="9" name="Rectangle: Rounded Corners 8">
                <a:extLst>
                  <a:ext uri="{FF2B5EF4-FFF2-40B4-BE49-F238E27FC236}">
                    <a16:creationId xmlns:a16="http://schemas.microsoft.com/office/drawing/2014/main" id="{6985327D-BA76-9959-01EB-1FAF158AA50C}"/>
                  </a:ext>
                </a:extLst>
              </p:cNvPr>
              <p:cNvSpPr/>
              <p:nvPr/>
            </p:nvSpPr>
            <p:spPr>
              <a:xfrm>
                <a:off x="3286788" y="1123760"/>
                <a:ext cx="2023195" cy="544512"/>
              </a:xfrm>
              <a:prstGeom prst="roundRect">
                <a:avLst/>
              </a:prstGeom>
              <a:solidFill>
                <a:srgbClr val="E5F7FC"/>
              </a:solidFill>
              <a:ln w="19050" cap="flat" cmpd="sng">
                <a:solidFill>
                  <a:schemeClr val="accent2"/>
                </a:solid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buFont typeface="Arial"/>
                </a:pPr>
                <a:r>
                  <a:rPr lang="en-AU" sz="2000" b="1" dirty="0">
                    <a:solidFill>
                      <a:srgbClr val="000000"/>
                    </a:solidFill>
                    <a:latin typeface="Arial" panose="020B0604020202020204" pitchFamily="34" charset="0"/>
                    <a:cs typeface="Arial" panose="020B0604020202020204" pitchFamily="34" charset="0"/>
                  </a:rPr>
                  <a:t>Urban Green</a:t>
                </a:r>
              </a:p>
            </p:txBody>
          </p:sp>
        </p:grpSp>
        <p:sp>
          <p:nvSpPr>
            <p:cNvPr id="6" name="Google Shape;83;p15">
              <a:extLst>
                <a:ext uri="{FF2B5EF4-FFF2-40B4-BE49-F238E27FC236}">
                  <a16:creationId xmlns:a16="http://schemas.microsoft.com/office/drawing/2014/main" id="{7929AC78-7E3C-08A6-D26C-E99CB41BAD96}"/>
                </a:ext>
              </a:extLst>
            </p:cNvPr>
            <p:cNvSpPr txBox="1"/>
            <p:nvPr/>
          </p:nvSpPr>
          <p:spPr>
            <a:xfrm>
              <a:off x="2108051" y="3538557"/>
              <a:ext cx="2313930" cy="480987"/>
            </a:xfrm>
            <a:prstGeom prst="rect">
              <a:avLst/>
            </a:prstGeom>
            <a:noFill/>
            <a:ln>
              <a:noFill/>
            </a:ln>
          </p:spPr>
          <p:txBody>
            <a:bodyPr spcFirstLastPara="1" wrap="square" lIns="121900" tIns="121900" rIns="121900" bIns="121900" anchor="t" anchorCtr="0">
              <a:noAutofit/>
            </a:bodyPr>
            <a:lstStyle/>
            <a:p>
              <a:pPr defTabSz="1219170">
                <a:buClr>
                  <a:srgbClr val="000000"/>
                </a:buClr>
                <a:buSzPts val="1200"/>
              </a:pPr>
              <a:r>
                <a:rPr lang="en" sz="1800" kern="0" dirty="0">
                  <a:solidFill>
                    <a:srgbClr val="000000"/>
                  </a:solidFill>
                  <a:latin typeface="Arial" panose="020B0604020202020204" pitchFamily="34" charset="0"/>
                  <a:ea typeface="Montserrat"/>
                  <a:cs typeface="Arial" panose="020B0604020202020204" pitchFamily="34" charset="0"/>
                  <a:sym typeface="Montserrat"/>
                </a:rPr>
                <a:t>Features of object 1</a:t>
              </a:r>
              <a:endParaRPr sz="1800" kern="0" dirty="0">
                <a:solidFill>
                  <a:srgbClr val="000000"/>
                </a:solidFill>
                <a:latin typeface="Arial" panose="020B0604020202020204" pitchFamily="34" charset="0"/>
                <a:ea typeface="Montserrat"/>
                <a:cs typeface="Arial" panose="020B0604020202020204" pitchFamily="34" charset="0"/>
                <a:sym typeface="Montserrat"/>
              </a:endParaRPr>
            </a:p>
          </p:txBody>
        </p:sp>
      </p:grpSp>
      <p:grpSp>
        <p:nvGrpSpPr>
          <p:cNvPr id="14" name="Group 13" descr="Features of Field grown">
            <a:extLst>
              <a:ext uri="{FF2B5EF4-FFF2-40B4-BE49-F238E27FC236}">
                <a16:creationId xmlns:a16="http://schemas.microsoft.com/office/drawing/2014/main" id="{0BD58873-CD5C-32AE-6488-264C4ECF0808}"/>
              </a:ext>
            </a:extLst>
          </p:cNvPr>
          <p:cNvGrpSpPr/>
          <p:nvPr/>
        </p:nvGrpSpPr>
        <p:grpSpPr>
          <a:xfrm>
            <a:off x="5012234" y="1123760"/>
            <a:ext cx="5181898" cy="5247059"/>
            <a:chOff x="5012234" y="1123760"/>
            <a:chExt cx="5181898" cy="5247059"/>
          </a:xfrm>
        </p:grpSpPr>
        <p:grpSp>
          <p:nvGrpSpPr>
            <p:cNvPr id="12" name="Group 11" descr="Object 2">
              <a:extLst>
                <a:ext uri="{FF2B5EF4-FFF2-40B4-BE49-F238E27FC236}">
                  <a16:creationId xmlns:a16="http://schemas.microsoft.com/office/drawing/2014/main" id="{C5AED732-DC57-3916-DBAC-438AE2CFC8ED}"/>
                </a:ext>
              </a:extLst>
            </p:cNvPr>
            <p:cNvGrpSpPr/>
            <p:nvPr/>
          </p:nvGrpSpPr>
          <p:grpSpPr>
            <a:xfrm>
              <a:off x="5012234" y="1123760"/>
              <a:ext cx="5181898" cy="5247059"/>
              <a:chOff x="5012233" y="1123760"/>
              <a:chExt cx="5471315" cy="5247059"/>
            </a:xfrm>
          </p:grpSpPr>
          <p:sp>
            <p:nvSpPr>
              <p:cNvPr id="10" name="Google Shape;79;p15" descr="Venn object 1">
                <a:extLst>
                  <a:ext uri="{FF2B5EF4-FFF2-40B4-BE49-F238E27FC236}">
                    <a16:creationId xmlns:a16="http://schemas.microsoft.com/office/drawing/2014/main" id="{7F9AEF08-D20A-7C6A-BBCD-E7251FAFEF5D}"/>
                  </a:ext>
                </a:extLst>
              </p:cNvPr>
              <p:cNvSpPr/>
              <p:nvPr/>
            </p:nvSpPr>
            <p:spPr>
              <a:xfrm>
                <a:off x="5012233" y="1284852"/>
                <a:ext cx="5471315" cy="5085967"/>
              </a:xfrm>
              <a:prstGeom prst="ellipse">
                <a:avLst/>
              </a:prstGeom>
              <a:noFill/>
              <a:ln w="57150" cap="flat" cmpd="sng">
                <a:solidFill>
                  <a:schemeClr val="tx2"/>
                </a:solidFill>
                <a:prstDash val="solid"/>
                <a:miter lim="800000"/>
                <a:headEnd type="none" w="sm" len="sm"/>
                <a:tailEnd type="none" w="sm" len="sm"/>
              </a:ln>
              <a:effectLst/>
            </p:spPr>
            <p:txBody>
              <a:bodyPr spcFirstLastPara="1" wrap="square" lIns="105500" tIns="52733" rIns="105500" bIns="52733" anchor="ctr" anchorCtr="0">
                <a:noAutofit/>
              </a:bodyPr>
              <a:lstStyle/>
              <a:p>
                <a:pPr algn="ctr" defTabSz="1219170">
                  <a:buClr>
                    <a:srgbClr val="000000"/>
                  </a:buClr>
                  <a:buSzPts val="1200"/>
                </a:pPr>
                <a:endParaRPr sz="1600" kern="0">
                  <a:solidFill>
                    <a:srgbClr val="000000"/>
                  </a:solidFill>
                  <a:latin typeface="Arial" panose="020B0604020202020204" pitchFamily="34" charset="0"/>
                  <a:ea typeface="Montserrat"/>
                  <a:cs typeface="Arial" panose="020B0604020202020204" pitchFamily="34" charset="0"/>
                  <a:sym typeface="Montserrat"/>
                </a:endParaRPr>
              </a:p>
              <a:p>
                <a:pPr algn="ctr" defTabSz="1219170">
                  <a:buClr>
                    <a:srgbClr val="000000"/>
                  </a:buClr>
                  <a:buSzPts val="1200"/>
                </a:pPr>
                <a:endParaRPr sz="1600" kern="0">
                  <a:solidFill>
                    <a:srgbClr val="000000"/>
                  </a:solidFill>
                  <a:latin typeface="Arial" panose="020B0604020202020204" pitchFamily="34" charset="0"/>
                  <a:ea typeface="Montserrat"/>
                  <a:cs typeface="Arial" panose="020B0604020202020204" pitchFamily="34" charset="0"/>
                  <a:sym typeface="Montserrat"/>
                </a:endParaRPr>
              </a:p>
              <a:p>
                <a:pPr algn="ctr" defTabSz="1219170">
                  <a:buClr>
                    <a:srgbClr val="000000"/>
                  </a:buClr>
                  <a:buSzPts val="1200"/>
                </a:pPr>
                <a:endParaRPr sz="1600" kern="0">
                  <a:solidFill>
                    <a:srgbClr val="000000"/>
                  </a:solidFill>
                  <a:latin typeface="Arial" panose="020B0604020202020204" pitchFamily="34" charset="0"/>
                  <a:ea typeface="Montserrat"/>
                  <a:cs typeface="Arial" panose="020B0604020202020204" pitchFamily="34" charset="0"/>
                  <a:sym typeface="Montserrat"/>
                </a:endParaRPr>
              </a:p>
            </p:txBody>
          </p:sp>
          <p:sp>
            <p:nvSpPr>
              <p:cNvPr id="11" name="Rectangle: Rounded Corners 10">
                <a:extLst>
                  <a:ext uri="{FF2B5EF4-FFF2-40B4-BE49-F238E27FC236}">
                    <a16:creationId xmlns:a16="http://schemas.microsoft.com/office/drawing/2014/main" id="{97CF7C23-ED1B-E42A-3AFD-251B65522A3A}"/>
                  </a:ext>
                </a:extLst>
              </p:cNvPr>
              <p:cNvSpPr/>
              <p:nvPr/>
            </p:nvSpPr>
            <p:spPr>
              <a:xfrm>
                <a:off x="6827202" y="1123760"/>
                <a:ext cx="2023194" cy="544512"/>
              </a:xfrm>
              <a:prstGeom prst="roundRect">
                <a:avLst/>
              </a:prstGeom>
              <a:solidFill>
                <a:srgbClr val="FBDBE7"/>
              </a:solidFill>
              <a:ln w="19050" cap="flat" cmpd="sng">
                <a:solidFill>
                  <a:schemeClr val="tx2"/>
                </a:solid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buFont typeface="Arial"/>
                </a:pPr>
                <a:r>
                  <a:rPr lang="en-AU" sz="2000" b="1" dirty="0">
                    <a:solidFill>
                      <a:srgbClr val="000000"/>
                    </a:solidFill>
                    <a:latin typeface="Arial" panose="020B0604020202020204" pitchFamily="34" charset="0"/>
                    <a:cs typeface="Arial" panose="020B0604020202020204" pitchFamily="34" charset="0"/>
                  </a:rPr>
                  <a:t>Field grown</a:t>
                </a:r>
              </a:p>
            </p:txBody>
          </p:sp>
        </p:grpSp>
        <p:sp>
          <p:nvSpPr>
            <p:cNvPr id="7" name="Google Shape;84;p15">
              <a:extLst>
                <a:ext uri="{FF2B5EF4-FFF2-40B4-BE49-F238E27FC236}">
                  <a16:creationId xmlns:a16="http://schemas.microsoft.com/office/drawing/2014/main" id="{20C12809-0B2D-4F6C-1E45-A032BCB4FC87}"/>
                </a:ext>
              </a:extLst>
            </p:cNvPr>
            <p:cNvSpPr txBox="1"/>
            <p:nvPr/>
          </p:nvSpPr>
          <p:spPr>
            <a:xfrm>
              <a:off x="7289949" y="3538557"/>
              <a:ext cx="2290061" cy="480987"/>
            </a:xfrm>
            <a:prstGeom prst="rect">
              <a:avLst/>
            </a:prstGeom>
            <a:noFill/>
            <a:ln>
              <a:noFill/>
            </a:ln>
          </p:spPr>
          <p:txBody>
            <a:bodyPr spcFirstLastPara="1" wrap="square" lIns="121900" tIns="121900" rIns="121900" bIns="121900" anchor="t" anchorCtr="0">
              <a:noAutofit/>
            </a:bodyPr>
            <a:lstStyle/>
            <a:p>
              <a:pPr defTabSz="1219170">
                <a:buClr>
                  <a:srgbClr val="000000"/>
                </a:buClr>
                <a:buSzPts val="1200"/>
              </a:pPr>
              <a:r>
                <a:rPr lang="en" sz="1800" kern="0" dirty="0">
                  <a:solidFill>
                    <a:srgbClr val="000000"/>
                  </a:solidFill>
                  <a:latin typeface="Arial" panose="020B0604020202020204" pitchFamily="34" charset="0"/>
                  <a:ea typeface="Montserrat"/>
                  <a:cs typeface="Arial" panose="020B0604020202020204" pitchFamily="34" charset="0"/>
                  <a:sym typeface="Montserrat"/>
                </a:rPr>
                <a:t>Features of object 2</a:t>
              </a:r>
              <a:endParaRPr sz="1800" kern="0" dirty="0">
                <a:solidFill>
                  <a:srgbClr val="000000"/>
                </a:solidFill>
                <a:latin typeface="Arial" panose="020B0604020202020204" pitchFamily="34" charset="0"/>
                <a:ea typeface="Montserrat"/>
                <a:cs typeface="Arial" panose="020B0604020202020204" pitchFamily="34" charset="0"/>
                <a:sym typeface="Montserrat"/>
              </a:endParaRPr>
            </a:p>
          </p:txBody>
        </p:sp>
      </p:grpSp>
      <p:sp>
        <p:nvSpPr>
          <p:cNvPr id="8" name="Google Shape;85;p15">
            <a:extLst>
              <a:ext uri="{FF2B5EF4-FFF2-40B4-BE49-F238E27FC236}">
                <a16:creationId xmlns:a16="http://schemas.microsoft.com/office/drawing/2014/main" id="{F6A59A3B-162F-EA43-AD23-33BEF8DA5A86}"/>
              </a:ext>
            </a:extLst>
          </p:cNvPr>
          <p:cNvSpPr txBox="1"/>
          <p:nvPr/>
        </p:nvSpPr>
        <p:spPr>
          <a:xfrm>
            <a:off x="5116574" y="3317592"/>
            <a:ext cx="1668712" cy="1020486"/>
          </a:xfrm>
          <a:prstGeom prst="roundRect">
            <a:avLst/>
          </a:prstGeom>
          <a:noFill/>
          <a:ln>
            <a:noFill/>
          </a:ln>
        </p:spPr>
        <p:txBody>
          <a:bodyPr spcFirstLastPara="1" wrap="square" lIns="121900" tIns="121900" rIns="121900" bIns="121900" anchor="t" anchorCtr="0">
            <a:noAutofit/>
          </a:bodyPr>
          <a:lstStyle/>
          <a:p>
            <a:pPr defTabSz="1219170">
              <a:buClr>
                <a:srgbClr val="000000"/>
              </a:buClr>
              <a:buSzPts val="1200"/>
            </a:pPr>
            <a:r>
              <a:rPr lang="en" sz="1800" kern="0" dirty="0">
                <a:solidFill>
                  <a:srgbClr val="000000"/>
                </a:solidFill>
                <a:latin typeface="Arial" panose="020B0604020202020204" pitchFamily="34" charset="0"/>
                <a:ea typeface="Montserrat"/>
                <a:cs typeface="Arial" panose="020B0604020202020204" pitchFamily="34" charset="0"/>
                <a:sym typeface="Montserrat"/>
              </a:rPr>
              <a:t>Features similar to both objects</a:t>
            </a:r>
            <a:endParaRPr sz="1800" kern="0" dirty="0">
              <a:solidFill>
                <a:srgbClr val="000000"/>
              </a:solidFill>
              <a:latin typeface="Arial" panose="020B0604020202020204" pitchFamily="34" charset="0"/>
              <a:ea typeface="Montserrat"/>
              <a:cs typeface="Arial" panose="020B0604020202020204" pitchFamily="34" charset="0"/>
              <a:sym typeface="Montserrat"/>
            </a:endParaRPr>
          </a:p>
        </p:txBody>
      </p:sp>
      <p:sp>
        <p:nvSpPr>
          <p:cNvPr id="2" name="Slide Number Placeholder 1">
            <a:extLst>
              <a:ext uri="{FF2B5EF4-FFF2-40B4-BE49-F238E27FC236}">
                <a16:creationId xmlns:a16="http://schemas.microsoft.com/office/drawing/2014/main" id="{9E573A6F-C19D-9FA9-6524-4645FC66BA0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latin typeface="Arial" panose="020B0604020202020204" pitchFamily="34" charset="0"/>
                <a:cs typeface="Arial" panose="020B0604020202020204" pitchFamily="34" charset="0"/>
              </a:rPr>
              <a:t>53</a:t>
            </a:fld>
            <a:endParaRPr lang="en-A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7034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48BF457-4C25-4E7B-A9E9-66A25363E959}"/>
              </a:ext>
            </a:extLst>
          </p:cNvPr>
          <p:cNvSpPr>
            <a:spLocks noGrp="1"/>
          </p:cNvSpPr>
          <p:nvPr>
            <p:ph type="title"/>
          </p:nvPr>
        </p:nvSpPr>
        <p:spPr>
          <a:xfrm>
            <a:off x="359999" y="360000"/>
            <a:ext cx="11483999" cy="545601"/>
          </a:xfrm>
        </p:spPr>
        <p:txBody>
          <a:bodyPr/>
          <a:lstStyle/>
          <a:p>
            <a:r>
              <a:rPr lang="en-AU" dirty="0"/>
              <a:t>Farms of the Future: the way we grow food is changing</a:t>
            </a:r>
          </a:p>
        </p:txBody>
      </p:sp>
      <p:sp>
        <p:nvSpPr>
          <p:cNvPr id="13" name="Text Placeholder 12">
            <a:extLst>
              <a:ext uri="{FF2B5EF4-FFF2-40B4-BE49-F238E27FC236}">
                <a16:creationId xmlns:a16="http://schemas.microsoft.com/office/drawing/2014/main" id="{8AAB25FA-A5B5-093F-A0C9-EAE7963EEB09}"/>
              </a:ext>
            </a:extLst>
          </p:cNvPr>
          <p:cNvSpPr>
            <a:spLocks noGrp="1"/>
          </p:cNvSpPr>
          <p:nvPr>
            <p:ph type="body" sz="quarter" idx="18"/>
          </p:nvPr>
        </p:nvSpPr>
        <p:spPr>
          <a:xfrm>
            <a:off x="360000" y="982520"/>
            <a:ext cx="11483998" cy="356423"/>
          </a:xfrm>
        </p:spPr>
        <p:txBody>
          <a:bodyPr/>
          <a:lstStyle/>
          <a:p>
            <a:r>
              <a:rPr lang="en-AU" dirty="0"/>
              <a:t>Click on the image – (duration 15:01)</a:t>
            </a:r>
          </a:p>
        </p:txBody>
      </p:sp>
      <p:pic>
        <p:nvPicPr>
          <p:cNvPr id="6" name="Picture 5" descr="screenshot embedded in a laptop diagram with a direct link to the video resource. Photo is a large shed with two tanks in front of it surrounded by green field">
            <a:hlinkClick r:id="rId2"/>
            <a:extLst>
              <a:ext uri="{FF2B5EF4-FFF2-40B4-BE49-F238E27FC236}">
                <a16:creationId xmlns:a16="http://schemas.microsoft.com/office/drawing/2014/main" id="{C377A660-247C-2371-1414-58D72E94A08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02643" y="1659537"/>
            <a:ext cx="7986715" cy="4838463"/>
          </a:xfrm>
          <a:prstGeom prst="rect">
            <a:avLst/>
          </a:prstGeom>
        </p:spPr>
      </p:pic>
      <p:pic>
        <p:nvPicPr>
          <p:cNvPr id="2" name="Picture 2" descr="Play button icon">
            <a:extLst>
              <a:ext uri="{FF2B5EF4-FFF2-40B4-BE49-F238E27FC236}">
                <a16:creationId xmlns:a16="http://schemas.microsoft.com/office/drawing/2014/main" id="{9125866B-AA61-D750-1F46-EF4E9EFB48F2}"/>
              </a:ext>
            </a:extLst>
          </p:cNvPr>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6923" b="93462" l="10000" r="90000">
                        <a14:foregroundMark x1="47667" y1="44808" x2="47667" y2="44808"/>
                        <a14:foregroundMark x1="47667" y1="44808" x2="47667" y2="44808"/>
                        <a14:foregroundMark x1="43222" y1="36538" x2="57222" y2="52885"/>
                        <a14:foregroundMark x1="46778" y1="7885" x2="50444" y2="7115"/>
                        <a14:foregroundMark x1="45333" y1="91923" x2="52778" y2="93462"/>
                        <a14:foregroundMark x1="45444" y1="39038" x2="51000" y2="51346"/>
                      </a14:backgroundRemoval>
                    </a14:imgEffect>
                  </a14:imgLayer>
                </a14:imgProps>
              </a:ext>
              <a:ext uri="{28A0092B-C50C-407E-A947-70E740481C1C}">
                <a14:useLocalDpi xmlns:a14="http://schemas.microsoft.com/office/drawing/2010/main"/>
              </a:ext>
            </a:extLst>
          </a:blip>
          <a:srcRect/>
          <a:stretch>
            <a:fillRect/>
          </a:stretch>
        </p:blipFill>
        <p:spPr bwMode="auto">
          <a:xfrm>
            <a:off x="5662940" y="3427045"/>
            <a:ext cx="866121" cy="500426"/>
          </a:xfrm>
          <a:prstGeom prst="rect">
            <a:avLst/>
          </a:prstGeom>
          <a:noFill/>
        </p:spPr>
      </p:pic>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54</a:t>
            </a:fld>
            <a:endParaRPr lang="en-AU"/>
          </a:p>
        </p:txBody>
      </p:sp>
    </p:spTree>
    <p:extLst>
      <p:ext uri="{BB962C8B-B14F-4D97-AF65-F5344CB8AC3E}">
        <p14:creationId xmlns:p14="http://schemas.microsoft.com/office/powerpoint/2010/main" val="2552368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48BF457-4C25-4E7B-A9E9-66A25363E959}"/>
              </a:ext>
            </a:extLst>
          </p:cNvPr>
          <p:cNvSpPr>
            <a:spLocks noGrp="1"/>
          </p:cNvSpPr>
          <p:nvPr>
            <p:ph type="title"/>
          </p:nvPr>
        </p:nvSpPr>
        <p:spPr>
          <a:xfrm>
            <a:off x="359999" y="360000"/>
            <a:ext cx="11248595" cy="545601"/>
          </a:xfrm>
        </p:spPr>
        <p:txBody>
          <a:bodyPr/>
          <a:lstStyle/>
          <a:p>
            <a:r>
              <a:rPr lang="en-AU" dirty="0"/>
              <a:t>Virtual tour of </a:t>
            </a:r>
            <a:r>
              <a:rPr lang="en-AU" dirty="0" err="1"/>
              <a:t>CubicFarms</a:t>
            </a:r>
            <a:r>
              <a:rPr lang="en-AU" dirty="0"/>
              <a:t>’ fresh produce system</a:t>
            </a:r>
          </a:p>
        </p:txBody>
      </p:sp>
      <p:sp>
        <p:nvSpPr>
          <p:cNvPr id="13" name="Text Placeholder 12">
            <a:extLst>
              <a:ext uri="{FF2B5EF4-FFF2-40B4-BE49-F238E27FC236}">
                <a16:creationId xmlns:a16="http://schemas.microsoft.com/office/drawing/2014/main" id="{8AAB25FA-A5B5-093F-A0C9-EAE7963EEB09}"/>
              </a:ext>
            </a:extLst>
          </p:cNvPr>
          <p:cNvSpPr>
            <a:spLocks noGrp="1"/>
          </p:cNvSpPr>
          <p:nvPr>
            <p:ph type="body" sz="quarter" idx="18"/>
          </p:nvPr>
        </p:nvSpPr>
        <p:spPr>
          <a:xfrm>
            <a:off x="360000" y="982520"/>
            <a:ext cx="11120006" cy="356423"/>
          </a:xfrm>
        </p:spPr>
        <p:txBody>
          <a:bodyPr/>
          <a:lstStyle/>
          <a:p>
            <a:r>
              <a:rPr lang="en-AU" dirty="0"/>
              <a:t>Click on the image – (duration 8:50)</a:t>
            </a:r>
          </a:p>
        </p:txBody>
      </p:sp>
      <p:pic>
        <p:nvPicPr>
          <p:cNvPr id="6" name="Picture 5" descr="Screenshot embedded in a laptop diagram with a direct link to the video resource. Photo is a person dressed in lab coat and hair and face mask working with seedlings in front of a large shipping container.">
            <a:hlinkClick r:id="rId2"/>
            <a:extLst>
              <a:ext uri="{FF2B5EF4-FFF2-40B4-BE49-F238E27FC236}">
                <a16:creationId xmlns:a16="http://schemas.microsoft.com/office/drawing/2014/main" id="{0476F5DE-2AE0-6A82-6C72-7F5C9A1381F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56185" y="1561758"/>
            <a:ext cx="8479631" cy="5006590"/>
          </a:xfrm>
          <a:prstGeom prst="rect">
            <a:avLst/>
          </a:prstGeom>
        </p:spPr>
      </p:pic>
      <p:pic>
        <p:nvPicPr>
          <p:cNvPr id="2" name="Picture 2" descr="Play button icon">
            <a:extLst>
              <a:ext uri="{FF2B5EF4-FFF2-40B4-BE49-F238E27FC236}">
                <a16:creationId xmlns:a16="http://schemas.microsoft.com/office/drawing/2014/main" id="{79B7E65F-746D-F0FA-2FE0-1D8744B2AB9A}"/>
              </a:ext>
            </a:extLst>
          </p:cNvPr>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6923" b="93462" l="10000" r="90000">
                        <a14:foregroundMark x1="47667" y1="44808" x2="47667" y2="44808"/>
                        <a14:foregroundMark x1="47667" y1="44808" x2="47667" y2="44808"/>
                        <a14:foregroundMark x1="43222" y1="36538" x2="57222" y2="52885"/>
                        <a14:foregroundMark x1="46778" y1="7885" x2="50444" y2="7115"/>
                        <a14:foregroundMark x1="45333" y1="91923" x2="52778" y2="93462"/>
                        <a14:foregroundMark x1="45444" y1="39038" x2="51000" y2="51346"/>
                      </a14:backgroundRemoval>
                    </a14:imgEffect>
                  </a14:imgLayer>
                </a14:imgProps>
              </a:ext>
              <a:ext uri="{28A0092B-C50C-407E-A947-70E740481C1C}">
                <a14:useLocalDpi xmlns:a14="http://schemas.microsoft.com/office/drawing/2010/main"/>
              </a:ext>
            </a:extLst>
          </a:blip>
          <a:srcRect/>
          <a:stretch>
            <a:fillRect/>
          </a:stretch>
        </p:blipFill>
        <p:spPr bwMode="auto">
          <a:xfrm>
            <a:off x="5662940" y="3429000"/>
            <a:ext cx="866121" cy="500426"/>
          </a:xfrm>
          <a:prstGeom prst="rect">
            <a:avLst/>
          </a:prstGeom>
          <a:noFill/>
        </p:spPr>
      </p:pic>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55</a:t>
            </a:fld>
            <a:endParaRPr lang="en-AU"/>
          </a:p>
        </p:txBody>
      </p:sp>
    </p:spTree>
    <p:extLst>
      <p:ext uri="{BB962C8B-B14F-4D97-AF65-F5344CB8AC3E}">
        <p14:creationId xmlns:p14="http://schemas.microsoft.com/office/powerpoint/2010/main" val="91690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a:xfrm>
            <a:off x="540000" y="4067881"/>
            <a:ext cx="9618413" cy="800681"/>
          </a:xfrm>
        </p:spPr>
        <p:txBody>
          <a:bodyPr/>
          <a:lstStyle/>
          <a:p>
            <a:r>
              <a:rPr lang="en-AU" dirty="0"/>
              <a:t>Record keeping</a:t>
            </a:r>
          </a:p>
        </p:txBody>
      </p:sp>
    </p:spTree>
    <p:extLst>
      <p:ext uri="{BB962C8B-B14F-4D97-AF65-F5344CB8AC3E}">
        <p14:creationId xmlns:p14="http://schemas.microsoft.com/office/powerpoint/2010/main" val="848722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t>Learning intention and success criteria </a:t>
            </a:r>
            <a:r>
              <a:rPr lang="en-AU" dirty="0">
                <a:solidFill>
                  <a:schemeClr val="bg1"/>
                </a:solidFill>
              </a:rPr>
              <a:t>11</a:t>
            </a:r>
            <a:endParaRPr lang="en-AU" dirty="0"/>
          </a:p>
        </p:txBody>
      </p:sp>
      <p:sp>
        <p:nvSpPr>
          <p:cNvPr id="3" name="TextBox 2">
            <a:extLst>
              <a:ext uri="{FF2B5EF4-FFF2-40B4-BE49-F238E27FC236}">
                <a16:creationId xmlns:a16="http://schemas.microsoft.com/office/drawing/2014/main" id="{DF637BA9-DB5E-2457-A795-0B300DBA6F82}"/>
              </a:ext>
            </a:extLst>
          </p:cNvPr>
          <p:cNvSpPr txBox="1"/>
          <p:nvPr/>
        </p:nvSpPr>
        <p:spPr>
          <a:xfrm>
            <a:off x="370416" y="1894417"/>
            <a:ext cx="10830984" cy="244163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pPr>
            <a:r>
              <a:rPr lang="en-AU" sz="1800" b="1" dirty="0">
                <a:solidFill>
                  <a:schemeClr val="accent1"/>
                </a:solidFill>
                <a:latin typeface="Arial" panose="020B0604020202020204" pitchFamily="34" charset="0"/>
                <a:cs typeface="Arial" panose="020B0604020202020204" pitchFamily="34" charset="0"/>
              </a:rPr>
              <a:t>We are learning about</a:t>
            </a:r>
            <a:r>
              <a:rPr lang="en-AU" sz="1800" dirty="0">
                <a:solidFill>
                  <a:schemeClr val="accent1"/>
                </a:solidFill>
                <a:latin typeface="Arial" panose="020B0604020202020204" pitchFamily="34" charset="0"/>
                <a:ea typeface="+mn-lt"/>
                <a:cs typeface="Arial" panose="020B0604020202020204" pitchFamily="34" charset="0"/>
              </a:rPr>
              <a:t>:</a:t>
            </a:r>
          </a:p>
          <a:p>
            <a:pPr marL="342900" indent="-342900">
              <a:lnSpc>
                <a:spcPct val="150000"/>
              </a:lnSpc>
              <a:buFont typeface="Arial" panose="020B0604020202020204" pitchFamily="34" charset="0"/>
              <a:buChar char="•"/>
            </a:pPr>
            <a:r>
              <a:rPr lang="en-AU" sz="1800" dirty="0">
                <a:latin typeface="Arial" panose="020B0604020202020204" pitchFamily="34" charset="0"/>
                <a:cs typeface="Arial" panose="020B0604020202020204" pitchFamily="34" charset="0"/>
              </a:rPr>
              <a:t>the importance of record keeping and the types of data that can be collected during the lifecycle of a horticultural project so that we can effectively track and analyse our gardening projects.</a:t>
            </a:r>
          </a:p>
          <a:p>
            <a:pPr>
              <a:lnSpc>
                <a:spcPct val="150000"/>
              </a:lnSpc>
            </a:pPr>
            <a:endParaRPr lang="en-AU" sz="1800" dirty="0">
              <a:latin typeface="Arial" panose="020B0604020202020204" pitchFamily="34" charset="0"/>
              <a:cs typeface="Arial" panose="020B0604020202020204" pitchFamily="34" charset="0"/>
            </a:endParaRPr>
          </a:p>
          <a:p>
            <a:pPr>
              <a:lnSpc>
                <a:spcPct val="150000"/>
              </a:lnSpc>
            </a:pPr>
            <a:r>
              <a:rPr lang="en-AU" sz="1800" b="1" dirty="0">
                <a:solidFill>
                  <a:schemeClr val="accent1"/>
                </a:solidFill>
                <a:latin typeface="Arial" panose="020B0604020202020204" pitchFamily="34" charset="0"/>
                <a:cs typeface="Arial" panose="020B0604020202020204" pitchFamily="34" charset="0"/>
              </a:rPr>
              <a:t>We can:</a:t>
            </a:r>
            <a:endParaRPr lang="en-US" sz="1800" dirty="0">
              <a:solidFill>
                <a:schemeClr val="accent1"/>
              </a:solidFill>
              <a:latin typeface="Arial" panose="020B0604020202020204" pitchFamily="34" charset="0"/>
              <a:cs typeface="Arial" panose="020B0604020202020204" pitchFamily="34" charset="0"/>
            </a:endParaRPr>
          </a:p>
          <a:p>
            <a:pPr marL="342900" indent="-342900">
              <a:lnSpc>
                <a:spcPct val="150000"/>
              </a:lnSpc>
              <a:buFont typeface="Arial"/>
              <a:buChar char="•"/>
            </a:pPr>
            <a:r>
              <a:rPr lang="en-AU" sz="1800" dirty="0">
                <a:latin typeface="Arial" panose="020B0604020202020204" pitchFamily="34" charset="0"/>
                <a:cs typeface="Arial" panose="020B0604020202020204" pitchFamily="34" charset="0"/>
              </a:rPr>
              <a:t>design a suitable table or other representation method to collate first-hand data collected.</a:t>
            </a: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57</a:t>
            </a:fld>
            <a:endParaRPr lang="en-AU"/>
          </a:p>
        </p:txBody>
      </p:sp>
    </p:spTree>
    <p:extLst>
      <p:ext uri="{BB962C8B-B14F-4D97-AF65-F5344CB8AC3E}">
        <p14:creationId xmlns:p14="http://schemas.microsoft.com/office/powerpoint/2010/main" val="41830014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B507211-8984-DE4D-A84A-92EF9009F063}"/>
              </a:ext>
            </a:extLst>
          </p:cNvPr>
          <p:cNvSpPr>
            <a:spLocks noGrp="1"/>
          </p:cNvSpPr>
          <p:nvPr>
            <p:ph type="title"/>
          </p:nvPr>
        </p:nvSpPr>
        <p:spPr>
          <a:xfrm>
            <a:off x="360000" y="360000"/>
            <a:ext cx="3740513" cy="545601"/>
          </a:xfrm>
        </p:spPr>
        <p:txBody>
          <a:bodyPr/>
          <a:lstStyle/>
          <a:p>
            <a:r>
              <a:rPr lang="en-AU" dirty="0"/>
              <a:t>Parts of a table</a:t>
            </a:r>
          </a:p>
        </p:txBody>
      </p:sp>
      <p:sp>
        <p:nvSpPr>
          <p:cNvPr id="9" name="Text Placeholder 8">
            <a:extLst>
              <a:ext uri="{FF2B5EF4-FFF2-40B4-BE49-F238E27FC236}">
                <a16:creationId xmlns:a16="http://schemas.microsoft.com/office/drawing/2014/main" id="{6CD3E6A7-2FB8-5956-FBB7-69D845C6A4B8}"/>
              </a:ext>
            </a:extLst>
          </p:cNvPr>
          <p:cNvSpPr>
            <a:spLocks noGrp="1"/>
          </p:cNvSpPr>
          <p:nvPr>
            <p:ph type="body" sz="quarter" idx="17"/>
          </p:nvPr>
        </p:nvSpPr>
        <p:spPr>
          <a:xfrm>
            <a:off x="360000" y="1207294"/>
            <a:ext cx="3154725" cy="1140396"/>
          </a:xfrm>
        </p:spPr>
        <p:txBody>
          <a:bodyPr/>
          <a:lstStyle/>
          <a:p>
            <a:r>
              <a:rPr lang="en-AU" sz="1800" dirty="0"/>
              <a:t>Recall the key parts of a table used for data collection.</a:t>
            </a:r>
          </a:p>
        </p:txBody>
      </p:sp>
      <p:graphicFrame>
        <p:nvGraphicFramePr>
          <p:cNvPr id="21" name="Table 20" descr="Sample of a table with 2 columns and rows depicting gross value of agricultural commodities in the Hunter region.">
            <a:extLst>
              <a:ext uri="{FF2B5EF4-FFF2-40B4-BE49-F238E27FC236}">
                <a16:creationId xmlns:a16="http://schemas.microsoft.com/office/drawing/2014/main" id="{432697EB-AD7F-D2EF-163E-B8370584E5C9}"/>
              </a:ext>
            </a:extLst>
          </p:cNvPr>
          <p:cNvGraphicFramePr>
            <a:graphicFrameLocks noGrp="1"/>
          </p:cNvGraphicFramePr>
          <p:nvPr>
            <p:extLst>
              <p:ext uri="{D42A27DB-BD31-4B8C-83A1-F6EECF244321}">
                <p14:modId xmlns:p14="http://schemas.microsoft.com/office/powerpoint/2010/main" val="1700138458"/>
              </p:ext>
            </p:extLst>
          </p:nvPr>
        </p:nvGraphicFramePr>
        <p:xfrm>
          <a:off x="3923044" y="1207294"/>
          <a:ext cx="7877755" cy="5036018"/>
        </p:xfrm>
        <a:graphic>
          <a:graphicData uri="http://schemas.openxmlformats.org/drawingml/2006/table">
            <a:tbl>
              <a:tblPr firstRow="1" bandRow="1">
                <a:tableStyleId>{B301B821-A1FF-4177-AEE7-76D212191A09}</a:tableStyleId>
              </a:tblPr>
              <a:tblGrid>
                <a:gridCol w="5507239">
                  <a:extLst>
                    <a:ext uri="{9D8B030D-6E8A-4147-A177-3AD203B41FA5}">
                      <a16:colId xmlns:a16="http://schemas.microsoft.com/office/drawing/2014/main" val="1237371120"/>
                    </a:ext>
                  </a:extLst>
                </a:gridCol>
                <a:gridCol w="2370516">
                  <a:extLst>
                    <a:ext uri="{9D8B030D-6E8A-4147-A177-3AD203B41FA5}">
                      <a16:colId xmlns:a16="http://schemas.microsoft.com/office/drawing/2014/main" val="3958957697"/>
                    </a:ext>
                  </a:extLst>
                </a:gridCol>
              </a:tblGrid>
              <a:tr h="331731">
                <a:tc>
                  <a:txBody>
                    <a:bodyPr/>
                    <a:lstStyle/>
                    <a:p>
                      <a:r>
                        <a:rPr lang="en-AU" sz="1600" dirty="0">
                          <a:latin typeface="Arial" panose="020B0604020202020204" pitchFamily="34" charset="0"/>
                          <a:cs typeface="Arial" panose="020B0604020202020204" pitchFamily="34" charset="0"/>
                        </a:rPr>
                        <a:t>Commodity description</a:t>
                      </a:r>
                    </a:p>
                  </a:txBody>
                  <a:tcPr anchor="ctr"/>
                </a:tc>
                <a:tc>
                  <a:txBody>
                    <a:bodyPr/>
                    <a:lstStyle/>
                    <a:p>
                      <a:r>
                        <a:rPr lang="en-AU" sz="1600">
                          <a:latin typeface="Arial" panose="020B0604020202020204" pitchFamily="34" charset="0"/>
                          <a:cs typeface="Arial" panose="020B0604020202020204" pitchFamily="34" charset="0"/>
                        </a:rPr>
                        <a:t>Gross value ($)</a:t>
                      </a:r>
                    </a:p>
                  </a:txBody>
                  <a:tcPr/>
                </a:tc>
                <a:extLst>
                  <a:ext uri="{0D108BD9-81ED-4DB2-BD59-A6C34878D82A}">
                    <a16:rowId xmlns:a16="http://schemas.microsoft.com/office/drawing/2014/main" val="1959362910"/>
                  </a:ext>
                </a:extLst>
              </a:tr>
              <a:tr h="331731">
                <a:tc>
                  <a:txBody>
                    <a:bodyPr/>
                    <a:lstStyle/>
                    <a:p>
                      <a:r>
                        <a:rPr lang="en-AU" sz="1600" dirty="0">
                          <a:latin typeface="Arial" panose="020B0604020202020204" pitchFamily="34" charset="0"/>
                          <a:cs typeface="Arial" panose="020B0604020202020204" pitchFamily="34" charset="0"/>
                        </a:rPr>
                        <a:t>Broadacre crops</a:t>
                      </a:r>
                    </a:p>
                  </a:txBody>
                  <a:tcPr anchor="ctr"/>
                </a:tc>
                <a:tc>
                  <a:txBody>
                    <a:bodyPr/>
                    <a:lstStyle/>
                    <a:p>
                      <a:r>
                        <a:rPr lang="en-AU" sz="1600">
                          <a:latin typeface="Arial" panose="020B0604020202020204" pitchFamily="34" charset="0"/>
                          <a:cs typeface="Arial" panose="020B0604020202020204" pitchFamily="34" charset="0"/>
                        </a:rPr>
                        <a:t>3,072,484</a:t>
                      </a:r>
                    </a:p>
                  </a:txBody>
                  <a:tcPr anchor="ctr"/>
                </a:tc>
                <a:extLst>
                  <a:ext uri="{0D108BD9-81ED-4DB2-BD59-A6C34878D82A}">
                    <a16:rowId xmlns:a16="http://schemas.microsoft.com/office/drawing/2014/main" val="2248341131"/>
                  </a:ext>
                </a:extLst>
              </a:tr>
              <a:tr h="331731">
                <a:tc>
                  <a:txBody>
                    <a:bodyPr/>
                    <a:lstStyle/>
                    <a:p>
                      <a:r>
                        <a:rPr lang="en-AU" sz="1600" dirty="0">
                          <a:latin typeface="Arial" panose="020B0604020202020204" pitchFamily="34" charset="0"/>
                          <a:cs typeface="Arial" panose="020B0604020202020204" pitchFamily="34" charset="0"/>
                        </a:rPr>
                        <a:t>Hay</a:t>
                      </a:r>
                    </a:p>
                  </a:txBody>
                  <a:tcPr anchor="ctr"/>
                </a:tc>
                <a:tc>
                  <a:txBody>
                    <a:bodyPr/>
                    <a:lstStyle/>
                    <a:p>
                      <a:r>
                        <a:rPr lang="en-AU" sz="1600">
                          <a:latin typeface="Arial" panose="020B0604020202020204" pitchFamily="34" charset="0"/>
                          <a:cs typeface="Arial" panose="020B0604020202020204" pitchFamily="34" charset="0"/>
                        </a:rPr>
                        <a:t>12,242,123</a:t>
                      </a:r>
                    </a:p>
                  </a:txBody>
                  <a:tcPr anchor="ctr"/>
                </a:tc>
                <a:extLst>
                  <a:ext uri="{0D108BD9-81ED-4DB2-BD59-A6C34878D82A}">
                    <a16:rowId xmlns:a16="http://schemas.microsoft.com/office/drawing/2014/main" val="442633156"/>
                  </a:ext>
                </a:extLst>
              </a:tr>
              <a:tr h="331731">
                <a:tc>
                  <a:txBody>
                    <a:bodyPr/>
                    <a:lstStyle/>
                    <a:p>
                      <a:r>
                        <a:rPr lang="en-AU" sz="1600" dirty="0">
                          <a:latin typeface="Arial" panose="020B0604020202020204" pitchFamily="34" charset="0"/>
                          <a:cs typeface="Arial" panose="020B0604020202020204" pitchFamily="34" charset="0"/>
                        </a:rPr>
                        <a:t>Nurseries, cut flowers or cultivated turf</a:t>
                      </a:r>
                    </a:p>
                  </a:txBody>
                  <a:tcPr anchor="ctr"/>
                </a:tc>
                <a:tc>
                  <a:txBody>
                    <a:bodyPr/>
                    <a:lstStyle/>
                    <a:p>
                      <a:r>
                        <a:rPr lang="en-AU" sz="1600" dirty="0">
                          <a:latin typeface="Arial" panose="020B0604020202020204" pitchFamily="34" charset="0"/>
                          <a:cs typeface="Arial" panose="020B0604020202020204" pitchFamily="34" charset="0"/>
                        </a:rPr>
                        <a:t>24,558,571</a:t>
                      </a:r>
                    </a:p>
                  </a:txBody>
                  <a:tcPr anchor="ctr"/>
                </a:tc>
                <a:extLst>
                  <a:ext uri="{0D108BD9-81ED-4DB2-BD59-A6C34878D82A}">
                    <a16:rowId xmlns:a16="http://schemas.microsoft.com/office/drawing/2014/main" val="3918661995"/>
                  </a:ext>
                </a:extLst>
              </a:tr>
              <a:tr h="331731">
                <a:tc>
                  <a:txBody>
                    <a:bodyPr/>
                    <a:lstStyle/>
                    <a:p>
                      <a:r>
                        <a:rPr lang="en-AU" sz="1600">
                          <a:latin typeface="Arial" panose="020B0604020202020204" pitchFamily="34" charset="0"/>
                          <a:cs typeface="Arial" panose="020B0604020202020204" pitchFamily="34" charset="0"/>
                        </a:rPr>
                        <a:t>Fruit and nuts (excluding grapes)</a:t>
                      </a:r>
                    </a:p>
                  </a:txBody>
                  <a:tcPr anchor="ctr"/>
                </a:tc>
                <a:tc>
                  <a:txBody>
                    <a:bodyPr/>
                    <a:lstStyle/>
                    <a:p>
                      <a:r>
                        <a:rPr lang="en-AU" sz="1600">
                          <a:latin typeface="Arial" panose="020B0604020202020204" pitchFamily="34" charset="0"/>
                          <a:cs typeface="Arial" panose="020B0604020202020204" pitchFamily="34" charset="0"/>
                        </a:rPr>
                        <a:t>1,705,189</a:t>
                      </a:r>
                    </a:p>
                  </a:txBody>
                  <a:tcPr anchor="ctr"/>
                </a:tc>
                <a:extLst>
                  <a:ext uri="{0D108BD9-81ED-4DB2-BD59-A6C34878D82A}">
                    <a16:rowId xmlns:a16="http://schemas.microsoft.com/office/drawing/2014/main" val="271910644"/>
                  </a:ext>
                </a:extLst>
              </a:tr>
              <a:tr h="331731">
                <a:tc>
                  <a:txBody>
                    <a:bodyPr/>
                    <a:lstStyle/>
                    <a:p>
                      <a:r>
                        <a:rPr lang="en-AU" sz="1600" dirty="0">
                          <a:latin typeface="Arial" panose="020B0604020202020204" pitchFamily="34" charset="0"/>
                          <a:cs typeface="Arial" panose="020B0604020202020204" pitchFamily="34" charset="0"/>
                        </a:rPr>
                        <a:t>Fruit and nuts – grapes</a:t>
                      </a:r>
                    </a:p>
                  </a:txBody>
                  <a:tcPr anchor="ctr"/>
                </a:tc>
                <a:tc>
                  <a:txBody>
                    <a:bodyPr/>
                    <a:lstStyle/>
                    <a:p>
                      <a:r>
                        <a:rPr lang="en-AU" sz="1600">
                          <a:latin typeface="Arial" panose="020B0604020202020204" pitchFamily="34" charset="0"/>
                          <a:cs typeface="Arial" panose="020B0604020202020204" pitchFamily="34" charset="0"/>
                        </a:rPr>
                        <a:t>5,050,679</a:t>
                      </a:r>
                    </a:p>
                  </a:txBody>
                  <a:tcPr anchor="ctr"/>
                </a:tc>
                <a:extLst>
                  <a:ext uri="{0D108BD9-81ED-4DB2-BD59-A6C34878D82A}">
                    <a16:rowId xmlns:a16="http://schemas.microsoft.com/office/drawing/2014/main" val="2929279819"/>
                  </a:ext>
                </a:extLst>
              </a:tr>
              <a:tr h="342098">
                <a:tc>
                  <a:txBody>
                    <a:bodyPr/>
                    <a:lstStyle/>
                    <a:p>
                      <a:r>
                        <a:rPr lang="en-AU" sz="1600" dirty="0">
                          <a:latin typeface="Arial" panose="020B0604020202020204" pitchFamily="34" charset="0"/>
                          <a:cs typeface="Arial" panose="020B0604020202020204" pitchFamily="34" charset="0"/>
                        </a:rPr>
                        <a:t>Vegetables for human consumption</a:t>
                      </a:r>
                    </a:p>
                  </a:txBody>
                  <a:tcPr anchor="ctr"/>
                </a:tc>
                <a:tc>
                  <a:txBody>
                    <a:bodyPr/>
                    <a:lstStyle/>
                    <a:p>
                      <a:r>
                        <a:rPr lang="en-AU" sz="1600" dirty="0">
                          <a:latin typeface="Arial" panose="020B0604020202020204" pitchFamily="34" charset="0"/>
                          <a:cs typeface="Arial" panose="020B0604020202020204" pitchFamily="34" charset="0"/>
                        </a:rPr>
                        <a:t>6,791,434</a:t>
                      </a:r>
                    </a:p>
                  </a:txBody>
                  <a:tcPr anchor="ctr"/>
                </a:tc>
                <a:extLst>
                  <a:ext uri="{0D108BD9-81ED-4DB2-BD59-A6C34878D82A}">
                    <a16:rowId xmlns:a16="http://schemas.microsoft.com/office/drawing/2014/main" val="2258127735"/>
                  </a:ext>
                </a:extLst>
              </a:tr>
              <a:tr h="331731">
                <a:tc>
                  <a:txBody>
                    <a:bodyPr/>
                    <a:lstStyle/>
                    <a:p>
                      <a:r>
                        <a:rPr lang="en-AU" sz="1600" dirty="0">
                          <a:latin typeface="Arial" panose="020B0604020202020204" pitchFamily="34" charset="0"/>
                          <a:cs typeface="Arial" panose="020B0604020202020204" pitchFamily="34" charset="0"/>
                        </a:rPr>
                        <a:t>Livestock Products – wool</a:t>
                      </a:r>
                    </a:p>
                  </a:txBody>
                  <a:tcPr anchor="ctr"/>
                </a:tc>
                <a:tc>
                  <a:txBody>
                    <a:bodyPr/>
                    <a:lstStyle/>
                    <a:p>
                      <a:r>
                        <a:rPr lang="en-AU" sz="1600">
                          <a:latin typeface="Arial" panose="020B0604020202020204" pitchFamily="34" charset="0"/>
                          <a:cs typeface="Arial" panose="020B0604020202020204" pitchFamily="34" charset="0"/>
                        </a:rPr>
                        <a:t>4,666,488</a:t>
                      </a:r>
                    </a:p>
                  </a:txBody>
                  <a:tcPr anchor="ctr"/>
                </a:tc>
                <a:extLst>
                  <a:ext uri="{0D108BD9-81ED-4DB2-BD59-A6C34878D82A}">
                    <a16:rowId xmlns:a16="http://schemas.microsoft.com/office/drawing/2014/main" val="2849011341"/>
                  </a:ext>
                </a:extLst>
              </a:tr>
              <a:tr h="331731">
                <a:tc>
                  <a:txBody>
                    <a:bodyPr/>
                    <a:lstStyle/>
                    <a:p>
                      <a:r>
                        <a:rPr lang="en-AU" sz="1600" dirty="0">
                          <a:latin typeface="Arial" panose="020B0604020202020204" pitchFamily="34" charset="0"/>
                          <a:cs typeface="Arial" panose="020B0604020202020204" pitchFamily="34" charset="0"/>
                        </a:rPr>
                        <a:t>Livestock – sheep and lambs</a:t>
                      </a:r>
                    </a:p>
                  </a:txBody>
                  <a:tcPr anchor="ctr"/>
                </a:tc>
                <a:tc>
                  <a:txBody>
                    <a:bodyPr/>
                    <a:lstStyle/>
                    <a:p>
                      <a:r>
                        <a:rPr lang="en-AU" sz="1600">
                          <a:latin typeface="Arial" panose="020B0604020202020204" pitchFamily="34" charset="0"/>
                          <a:cs typeface="Arial" panose="020B0604020202020204" pitchFamily="34" charset="0"/>
                        </a:rPr>
                        <a:t>4,067,323</a:t>
                      </a:r>
                    </a:p>
                  </a:txBody>
                  <a:tcPr anchor="ctr"/>
                </a:tc>
                <a:extLst>
                  <a:ext uri="{0D108BD9-81ED-4DB2-BD59-A6C34878D82A}">
                    <a16:rowId xmlns:a16="http://schemas.microsoft.com/office/drawing/2014/main" val="3003726962"/>
                  </a:ext>
                </a:extLst>
              </a:tr>
              <a:tr h="331731">
                <a:tc>
                  <a:txBody>
                    <a:bodyPr/>
                    <a:lstStyle/>
                    <a:p>
                      <a:r>
                        <a:rPr lang="en-AU" sz="1600" dirty="0">
                          <a:latin typeface="Arial" panose="020B0604020202020204" pitchFamily="34" charset="0"/>
                          <a:cs typeface="Arial" panose="020B0604020202020204" pitchFamily="34" charset="0"/>
                        </a:rPr>
                        <a:t>Livestock products – milk</a:t>
                      </a:r>
                    </a:p>
                  </a:txBody>
                  <a:tcPr anchor="ctr"/>
                </a:tc>
                <a:tc>
                  <a:txBody>
                    <a:bodyPr/>
                    <a:lstStyle/>
                    <a:p>
                      <a:r>
                        <a:rPr lang="en-AU" sz="1600">
                          <a:latin typeface="Arial" panose="020B0604020202020204" pitchFamily="34" charset="0"/>
                          <a:cs typeface="Arial" panose="020B0604020202020204" pitchFamily="34" charset="0"/>
                        </a:rPr>
                        <a:t>128,104,089</a:t>
                      </a:r>
                    </a:p>
                  </a:txBody>
                  <a:tcPr anchor="ctr"/>
                </a:tc>
                <a:extLst>
                  <a:ext uri="{0D108BD9-81ED-4DB2-BD59-A6C34878D82A}">
                    <a16:rowId xmlns:a16="http://schemas.microsoft.com/office/drawing/2014/main" val="586771124"/>
                  </a:ext>
                </a:extLst>
              </a:tr>
              <a:tr h="331731">
                <a:tc>
                  <a:txBody>
                    <a:bodyPr/>
                    <a:lstStyle/>
                    <a:p>
                      <a:r>
                        <a:rPr lang="en-AU" sz="1600" dirty="0">
                          <a:latin typeface="Arial" panose="020B0604020202020204" pitchFamily="34" charset="0"/>
                          <a:cs typeface="Arial" panose="020B0604020202020204" pitchFamily="34" charset="0"/>
                        </a:rPr>
                        <a:t>Livestock – cattle and calves</a:t>
                      </a:r>
                    </a:p>
                  </a:txBody>
                  <a:tcPr anchor="ctr"/>
                </a:tc>
                <a:tc>
                  <a:txBody>
                    <a:bodyPr/>
                    <a:lstStyle/>
                    <a:p>
                      <a:r>
                        <a:rPr lang="en-AU" sz="1600">
                          <a:latin typeface="Arial" panose="020B0604020202020204" pitchFamily="34" charset="0"/>
                          <a:cs typeface="Arial" panose="020B0604020202020204" pitchFamily="34" charset="0"/>
                        </a:rPr>
                        <a:t>214,324,161</a:t>
                      </a:r>
                    </a:p>
                  </a:txBody>
                  <a:tcPr anchor="ctr"/>
                </a:tc>
                <a:extLst>
                  <a:ext uri="{0D108BD9-81ED-4DB2-BD59-A6C34878D82A}">
                    <a16:rowId xmlns:a16="http://schemas.microsoft.com/office/drawing/2014/main" val="2275916064"/>
                  </a:ext>
                </a:extLst>
              </a:tr>
              <a:tr h="331731">
                <a:tc>
                  <a:txBody>
                    <a:bodyPr/>
                    <a:lstStyle/>
                    <a:p>
                      <a:r>
                        <a:rPr lang="en-AU" sz="1600" dirty="0">
                          <a:latin typeface="Arial" panose="020B0604020202020204" pitchFamily="34" charset="0"/>
                          <a:cs typeface="Arial" panose="020B0604020202020204" pitchFamily="34" charset="0"/>
                        </a:rPr>
                        <a:t>Livestock – poultry</a:t>
                      </a:r>
                    </a:p>
                  </a:txBody>
                  <a:tcPr anchor="ctr"/>
                </a:tc>
                <a:tc>
                  <a:txBody>
                    <a:bodyPr/>
                    <a:lstStyle/>
                    <a:p>
                      <a:r>
                        <a:rPr lang="en-AU" sz="1600">
                          <a:latin typeface="Arial" panose="020B0604020202020204" pitchFamily="34" charset="0"/>
                          <a:cs typeface="Arial" panose="020B0604020202020204" pitchFamily="34" charset="0"/>
                        </a:rPr>
                        <a:t>93,239,975</a:t>
                      </a:r>
                    </a:p>
                  </a:txBody>
                  <a:tcPr anchor="ctr"/>
                </a:tc>
                <a:extLst>
                  <a:ext uri="{0D108BD9-81ED-4DB2-BD59-A6C34878D82A}">
                    <a16:rowId xmlns:a16="http://schemas.microsoft.com/office/drawing/2014/main" val="1980268135"/>
                  </a:ext>
                </a:extLst>
              </a:tr>
              <a:tr h="331731">
                <a:tc>
                  <a:txBody>
                    <a:bodyPr/>
                    <a:lstStyle/>
                    <a:p>
                      <a:r>
                        <a:rPr lang="en-AU" sz="1600" dirty="0">
                          <a:latin typeface="Arial" panose="020B0604020202020204" pitchFamily="34" charset="0"/>
                          <a:cs typeface="Arial" panose="020B0604020202020204" pitchFamily="34" charset="0"/>
                        </a:rPr>
                        <a:t>Livestock products – eggs</a:t>
                      </a:r>
                    </a:p>
                  </a:txBody>
                  <a:tcPr anchor="ctr"/>
                </a:tc>
                <a:tc>
                  <a:txBody>
                    <a:bodyPr/>
                    <a:lstStyle/>
                    <a:p>
                      <a:r>
                        <a:rPr lang="en-AU" sz="1600">
                          <a:latin typeface="Arial" panose="020B0604020202020204" pitchFamily="34" charset="0"/>
                          <a:cs typeface="Arial" panose="020B0604020202020204" pitchFamily="34" charset="0"/>
                        </a:rPr>
                        <a:t>72,156,452</a:t>
                      </a:r>
                    </a:p>
                  </a:txBody>
                  <a:tcPr anchor="ctr"/>
                </a:tc>
                <a:extLst>
                  <a:ext uri="{0D108BD9-81ED-4DB2-BD59-A6C34878D82A}">
                    <a16:rowId xmlns:a16="http://schemas.microsoft.com/office/drawing/2014/main" val="2244199800"/>
                  </a:ext>
                </a:extLst>
              </a:tr>
              <a:tr h="331731">
                <a:tc>
                  <a:txBody>
                    <a:bodyPr/>
                    <a:lstStyle/>
                    <a:p>
                      <a:r>
                        <a:rPr lang="en-AU" sz="1600" dirty="0">
                          <a:latin typeface="Arial" panose="020B0604020202020204" pitchFamily="34" charset="0"/>
                          <a:cs typeface="Arial" panose="020B0604020202020204" pitchFamily="34" charset="0"/>
                        </a:rPr>
                        <a:t>Livestock – pigs</a:t>
                      </a:r>
                    </a:p>
                  </a:txBody>
                  <a:tcPr anchor="ctr"/>
                </a:tc>
                <a:tc>
                  <a:txBody>
                    <a:bodyPr/>
                    <a:lstStyle/>
                    <a:p>
                      <a:r>
                        <a:rPr lang="en-AU" sz="1600">
                          <a:latin typeface="Arial" panose="020B0604020202020204" pitchFamily="34" charset="0"/>
                          <a:cs typeface="Arial" panose="020B0604020202020204" pitchFamily="34" charset="0"/>
                        </a:rPr>
                        <a:t>43,158</a:t>
                      </a:r>
                    </a:p>
                  </a:txBody>
                  <a:tcPr anchor="ctr"/>
                </a:tc>
                <a:extLst>
                  <a:ext uri="{0D108BD9-81ED-4DB2-BD59-A6C34878D82A}">
                    <a16:rowId xmlns:a16="http://schemas.microsoft.com/office/drawing/2014/main" val="3489283171"/>
                  </a:ext>
                </a:extLst>
              </a:tr>
              <a:tr h="331731">
                <a:tc>
                  <a:txBody>
                    <a:bodyPr/>
                    <a:lstStyle/>
                    <a:p>
                      <a:r>
                        <a:rPr lang="en-AU" sz="1600" b="1" dirty="0">
                          <a:latin typeface="Arial" panose="020B0604020202020204" pitchFamily="34" charset="0"/>
                          <a:cs typeface="Arial" panose="020B0604020202020204" pitchFamily="34" charset="0"/>
                        </a:rPr>
                        <a:t>Total agriculture</a:t>
                      </a:r>
                      <a:endParaRPr lang="en-AU" sz="1600" dirty="0">
                        <a:latin typeface="Arial" panose="020B0604020202020204" pitchFamily="34" charset="0"/>
                        <a:cs typeface="Arial" panose="020B0604020202020204" pitchFamily="34" charset="0"/>
                      </a:endParaRPr>
                    </a:p>
                  </a:txBody>
                  <a:tcPr anchor="ctr"/>
                </a:tc>
                <a:tc>
                  <a:txBody>
                    <a:bodyPr/>
                    <a:lstStyle/>
                    <a:p>
                      <a:r>
                        <a:rPr lang="en-AU" sz="1600" b="1" dirty="0">
                          <a:latin typeface="Arial" panose="020B0604020202020204" pitchFamily="34" charset="0"/>
                          <a:cs typeface="Arial" panose="020B0604020202020204" pitchFamily="34" charset="0"/>
                        </a:rPr>
                        <a:t>570,317,890</a:t>
                      </a:r>
                      <a:endParaRPr lang="en-AU" sz="16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7274957"/>
                  </a:ext>
                </a:extLst>
              </a:tr>
            </a:tbl>
          </a:graphicData>
        </a:graphic>
      </p:graphicFrame>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58</a:t>
            </a:fld>
            <a:endParaRPr lang="en-AU"/>
          </a:p>
        </p:txBody>
      </p:sp>
    </p:spTree>
    <p:extLst>
      <p:ext uri="{BB962C8B-B14F-4D97-AF65-F5344CB8AC3E}">
        <p14:creationId xmlns:p14="http://schemas.microsoft.com/office/powerpoint/2010/main" val="102805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C69B4ED-C190-0D50-D68B-A624ABE6A280}"/>
              </a:ext>
            </a:extLst>
          </p:cNvPr>
          <p:cNvSpPr>
            <a:spLocks noGrp="1"/>
          </p:cNvSpPr>
          <p:nvPr>
            <p:ph type="title"/>
          </p:nvPr>
        </p:nvSpPr>
        <p:spPr>
          <a:xfrm>
            <a:off x="360000" y="360000"/>
            <a:ext cx="11483998" cy="545601"/>
          </a:xfrm>
        </p:spPr>
        <p:txBody>
          <a:bodyPr/>
          <a:lstStyle/>
          <a:p>
            <a:r>
              <a:rPr lang="en-AU" dirty="0"/>
              <a:t>Data collection</a:t>
            </a:r>
          </a:p>
        </p:txBody>
      </p:sp>
      <p:sp>
        <p:nvSpPr>
          <p:cNvPr id="3" name="Rectangle: Rounded Corners 8">
            <a:extLst>
              <a:ext uri="{FF2B5EF4-FFF2-40B4-BE49-F238E27FC236}">
                <a16:creationId xmlns:a16="http://schemas.microsoft.com/office/drawing/2014/main" id="{5839A912-7E46-5EE5-2432-DDF2995C7E28}"/>
              </a:ext>
              <a:ext uri="{C183D7F6-B498-43B3-948B-1728B52AA6E4}">
                <adec:decorative xmlns:adec="http://schemas.microsoft.com/office/drawing/2017/decorative" val="1"/>
              </a:ext>
            </a:extLst>
          </p:cNvPr>
          <p:cNvSpPr/>
          <p:nvPr/>
        </p:nvSpPr>
        <p:spPr>
          <a:xfrm>
            <a:off x="360001" y="1358865"/>
            <a:ext cx="5119200" cy="4398997"/>
          </a:xfrm>
          <a:prstGeom prst="roundRect">
            <a:avLst>
              <a:gd name="adj" fmla="val 12623"/>
            </a:avLst>
          </a:prstGeom>
          <a:solidFill>
            <a:schemeClr val="accent4"/>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endParaRPr lang="en-AU" sz="1800" dirty="0">
              <a:solidFill>
                <a:schemeClr val="tx1"/>
              </a:solidFill>
              <a:latin typeface="Arial" panose="020B0604020202020204" pitchFamily="34" charset="0"/>
            </a:endParaRPr>
          </a:p>
          <a:p>
            <a:r>
              <a:rPr lang="en-AU" sz="1800" dirty="0">
                <a:solidFill>
                  <a:schemeClr val="tx1"/>
                </a:solidFill>
                <a:latin typeface="Arial" panose="020B0604020202020204" pitchFamily="34" charset="0"/>
              </a:rPr>
              <a:t>What types of data can be collected during the project?</a:t>
            </a:r>
          </a:p>
          <a:p>
            <a:endParaRPr lang="en-AU" sz="1800" dirty="0">
              <a:solidFill>
                <a:schemeClr val="tx1"/>
              </a:solidFill>
              <a:latin typeface="Arial" panose="020B0604020202020204" pitchFamily="34" charset="0"/>
            </a:endParaRPr>
          </a:p>
          <a:p>
            <a:endParaRPr lang="en-AU" sz="1800" dirty="0">
              <a:solidFill>
                <a:schemeClr val="tx1"/>
              </a:solidFill>
              <a:latin typeface="Arial" panose="020B0604020202020204" pitchFamily="34" charset="0"/>
            </a:endParaRPr>
          </a:p>
          <a:p>
            <a:r>
              <a:rPr lang="en-AU" sz="1800" dirty="0">
                <a:solidFill>
                  <a:schemeClr val="tx1"/>
                </a:solidFill>
                <a:latin typeface="Arial" panose="020B0604020202020204" pitchFamily="34" charset="0"/>
              </a:rPr>
              <a:t>What measurements would be taken?</a:t>
            </a:r>
          </a:p>
          <a:p>
            <a:pPr marL="898525"/>
            <a:endParaRPr lang="en-AU" sz="3200" b="1" dirty="0">
              <a:solidFill>
                <a:schemeClr val="tx1"/>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E66D0386-D670-3121-7C29-0CABB75FCAF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950744" y="1267124"/>
            <a:ext cx="5652656" cy="4582477"/>
          </a:xfrm>
          <a:prstGeom prst="rect">
            <a:avLst/>
          </a:prstGeom>
        </p:spPr>
      </p:pic>
      <p:sp>
        <p:nvSpPr>
          <p:cNvPr id="2" name="Slide Number Placeholder 1">
            <a:extLst>
              <a:ext uri="{FF2B5EF4-FFF2-40B4-BE49-F238E27FC236}">
                <a16:creationId xmlns:a16="http://schemas.microsoft.com/office/drawing/2014/main" id="{E9B076CA-71E0-AD90-CD8E-813CE7213A4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59</a:t>
            </a:fld>
            <a:endParaRPr lang="en-AU" dirty="0"/>
          </a:p>
        </p:txBody>
      </p:sp>
    </p:spTree>
    <p:extLst>
      <p:ext uri="{BB962C8B-B14F-4D97-AF65-F5344CB8AC3E}">
        <p14:creationId xmlns:p14="http://schemas.microsoft.com/office/powerpoint/2010/main" val="599670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48BF457-4C25-4E7B-A9E9-66A25363E959}"/>
              </a:ext>
            </a:extLst>
          </p:cNvPr>
          <p:cNvSpPr>
            <a:spLocks noGrp="1"/>
          </p:cNvSpPr>
          <p:nvPr>
            <p:ph type="title"/>
          </p:nvPr>
        </p:nvSpPr>
        <p:spPr>
          <a:xfrm>
            <a:off x="359999" y="360000"/>
            <a:ext cx="11483999" cy="545601"/>
          </a:xfrm>
        </p:spPr>
        <p:txBody>
          <a:bodyPr/>
          <a:lstStyle/>
          <a:p>
            <a:r>
              <a:rPr lang="en-AU" dirty="0"/>
              <a:t>What is agriculture?</a:t>
            </a:r>
          </a:p>
        </p:txBody>
      </p:sp>
      <p:sp>
        <p:nvSpPr>
          <p:cNvPr id="13" name="Text Placeholder 12">
            <a:extLst>
              <a:ext uri="{FF2B5EF4-FFF2-40B4-BE49-F238E27FC236}">
                <a16:creationId xmlns:a16="http://schemas.microsoft.com/office/drawing/2014/main" id="{8AAB25FA-A5B5-093F-A0C9-EAE7963EEB09}"/>
              </a:ext>
            </a:extLst>
          </p:cNvPr>
          <p:cNvSpPr>
            <a:spLocks noGrp="1"/>
          </p:cNvSpPr>
          <p:nvPr>
            <p:ph type="body" sz="quarter" idx="18"/>
          </p:nvPr>
        </p:nvSpPr>
        <p:spPr>
          <a:xfrm>
            <a:off x="360000" y="982520"/>
            <a:ext cx="11483998" cy="356423"/>
          </a:xfrm>
        </p:spPr>
        <p:txBody>
          <a:bodyPr/>
          <a:lstStyle/>
          <a:p>
            <a:r>
              <a:rPr lang="en-AU" dirty="0"/>
              <a:t>What words do you think about when you hear or see the word ‘agriculture’? </a:t>
            </a:r>
          </a:p>
        </p:txBody>
      </p:sp>
      <p:pic>
        <p:nvPicPr>
          <p:cNvPr id="14" name="Picture 13" descr="Irrigation system.">
            <a:extLst>
              <a:ext uri="{FF2B5EF4-FFF2-40B4-BE49-F238E27FC236}">
                <a16:creationId xmlns:a16="http://schemas.microsoft.com/office/drawing/2014/main" id="{075DB9B5-0B61-CD2B-31F7-96ACE7F1301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90480" y="1568885"/>
            <a:ext cx="2973384" cy="2223341"/>
          </a:xfrm>
          <a:prstGeom prst="rect">
            <a:avLst/>
          </a:prstGeom>
        </p:spPr>
      </p:pic>
      <p:pic>
        <p:nvPicPr>
          <p:cNvPr id="16" name="Picture 15" descr="Cattle.">
            <a:extLst>
              <a:ext uri="{FF2B5EF4-FFF2-40B4-BE49-F238E27FC236}">
                <a16:creationId xmlns:a16="http://schemas.microsoft.com/office/drawing/2014/main" id="{ACFF8334-0483-8F2C-8CE5-08DFE10FA4F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70457" y="1570605"/>
            <a:ext cx="3268045" cy="2232271"/>
          </a:xfrm>
          <a:prstGeom prst="rect">
            <a:avLst/>
          </a:prstGeom>
        </p:spPr>
      </p:pic>
      <p:pic>
        <p:nvPicPr>
          <p:cNvPr id="18" name="Picture 17" descr="Pots of coriander.">
            <a:extLst>
              <a:ext uri="{FF2B5EF4-FFF2-40B4-BE49-F238E27FC236}">
                <a16:creationId xmlns:a16="http://schemas.microsoft.com/office/drawing/2014/main" id="{8755A801-695D-9BB6-2B7E-A8B0C4532BC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501945" y="1580130"/>
            <a:ext cx="1946540" cy="2223341"/>
          </a:xfrm>
          <a:prstGeom prst="rect">
            <a:avLst/>
          </a:prstGeom>
        </p:spPr>
      </p:pic>
      <p:pic>
        <p:nvPicPr>
          <p:cNvPr id="20" name="Picture 19" descr="Mixed fruit on a table.">
            <a:extLst>
              <a:ext uri="{FF2B5EF4-FFF2-40B4-BE49-F238E27FC236}">
                <a16:creationId xmlns:a16="http://schemas.microsoft.com/office/drawing/2014/main" id="{887AB64E-300E-75A0-C499-9CF09858EBA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832634" y="1546793"/>
            <a:ext cx="1830462" cy="2223341"/>
          </a:xfrm>
          <a:prstGeom prst="rect">
            <a:avLst/>
          </a:prstGeom>
        </p:spPr>
      </p:pic>
      <p:pic>
        <p:nvPicPr>
          <p:cNvPr id="22" name="Picture 21" descr="Water quality testing equipment.">
            <a:extLst>
              <a:ext uri="{FF2B5EF4-FFF2-40B4-BE49-F238E27FC236}">
                <a16:creationId xmlns:a16="http://schemas.microsoft.com/office/drawing/2014/main" id="{EFC74AE6-2A9B-2752-8909-7BDE4DCA532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89722" y="4101984"/>
            <a:ext cx="2973384" cy="2285845"/>
          </a:xfrm>
          <a:prstGeom prst="rect">
            <a:avLst/>
          </a:prstGeom>
        </p:spPr>
      </p:pic>
      <p:pic>
        <p:nvPicPr>
          <p:cNvPr id="24" name="Picture 23" descr="Bee hive with bees.">
            <a:extLst>
              <a:ext uri="{FF2B5EF4-FFF2-40B4-BE49-F238E27FC236}">
                <a16:creationId xmlns:a16="http://schemas.microsoft.com/office/drawing/2014/main" id="{42E0BC79-A2AD-04C3-0145-36F54D81BC15}"/>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775958" y="4149610"/>
            <a:ext cx="3276974" cy="2241200"/>
          </a:xfrm>
          <a:prstGeom prst="rect">
            <a:avLst/>
          </a:prstGeom>
        </p:spPr>
      </p:pic>
      <p:pic>
        <p:nvPicPr>
          <p:cNvPr id="26" name="Picture 25" descr="Four aquaculture tanks in a shed.">
            <a:extLst>
              <a:ext uri="{FF2B5EF4-FFF2-40B4-BE49-F238E27FC236}">
                <a16:creationId xmlns:a16="http://schemas.microsoft.com/office/drawing/2014/main" id="{1EE767ED-68AC-C144-BFF7-0D3CE836F0D5}"/>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501945" y="4101984"/>
            <a:ext cx="1946540" cy="2285845"/>
          </a:xfrm>
          <a:prstGeom prst="rect">
            <a:avLst/>
          </a:prstGeom>
        </p:spPr>
      </p:pic>
      <p:pic>
        <p:nvPicPr>
          <p:cNvPr id="28" name="Picture 27" descr="Wool sample.">
            <a:extLst>
              <a:ext uri="{FF2B5EF4-FFF2-40B4-BE49-F238E27FC236}">
                <a16:creationId xmlns:a16="http://schemas.microsoft.com/office/drawing/2014/main" id="{2C1793C9-00F2-99CB-4702-69A6F3755447}"/>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9819984" y="4047899"/>
            <a:ext cx="1839391" cy="2285845"/>
          </a:xfrm>
          <a:prstGeom prst="rect">
            <a:avLst/>
          </a:prstGeom>
        </p:spPr>
      </p:pic>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6</a:t>
            </a:fld>
            <a:endParaRPr lang="en-AU"/>
          </a:p>
        </p:txBody>
      </p:sp>
    </p:spTree>
    <p:extLst>
      <p:ext uri="{BB962C8B-B14F-4D97-AF65-F5344CB8AC3E}">
        <p14:creationId xmlns:p14="http://schemas.microsoft.com/office/powerpoint/2010/main" val="2031742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a:xfrm>
            <a:off x="540000" y="4067881"/>
            <a:ext cx="9568406" cy="800681"/>
          </a:xfrm>
        </p:spPr>
        <p:txBody>
          <a:bodyPr/>
          <a:lstStyle/>
          <a:p>
            <a:r>
              <a:rPr lang="en-AU" dirty="0"/>
              <a:t>Comparing management practices</a:t>
            </a:r>
          </a:p>
        </p:txBody>
      </p:sp>
    </p:spTree>
    <p:extLst>
      <p:ext uri="{BB962C8B-B14F-4D97-AF65-F5344CB8AC3E}">
        <p14:creationId xmlns:p14="http://schemas.microsoft.com/office/powerpoint/2010/main" val="2219583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t>Learning intention and success criteria </a:t>
            </a:r>
            <a:r>
              <a:rPr lang="en-AU" dirty="0">
                <a:solidFill>
                  <a:schemeClr val="bg1"/>
                </a:solidFill>
              </a:rPr>
              <a:t>12</a:t>
            </a:r>
            <a:endParaRPr lang="en-AU" dirty="0"/>
          </a:p>
        </p:txBody>
      </p:sp>
      <p:sp>
        <p:nvSpPr>
          <p:cNvPr id="3" name="TextBox 2">
            <a:extLst>
              <a:ext uri="{FF2B5EF4-FFF2-40B4-BE49-F238E27FC236}">
                <a16:creationId xmlns:a16="http://schemas.microsoft.com/office/drawing/2014/main" id="{DF637BA9-DB5E-2457-A795-0B300DBA6F82}"/>
              </a:ext>
            </a:extLst>
          </p:cNvPr>
          <p:cNvSpPr txBox="1"/>
          <p:nvPr/>
        </p:nvSpPr>
        <p:spPr>
          <a:xfrm>
            <a:off x="370416" y="1894417"/>
            <a:ext cx="11303000" cy="368812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pPr>
            <a:r>
              <a:rPr lang="en-AU" sz="1800" b="1" dirty="0">
                <a:solidFill>
                  <a:schemeClr val="accent1"/>
                </a:solidFill>
                <a:latin typeface="Arial" panose="020B0604020202020204" pitchFamily="34" charset="0"/>
                <a:cs typeface="Arial" panose="020B0604020202020204" pitchFamily="34" charset="0"/>
              </a:rPr>
              <a:t>We are learning to</a:t>
            </a:r>
            <a:r>
              <a:rPr lang="en-AU" sz="1800" dirty="0">
                <a:solidFill>
                  <a:schemeClr val="accent1"/>
                </a:solidFill>
                <a:latin typeface="Arial" panose="020B0604020202020204" pitchFamily="34" charset="0"/>
                <a:ea typeface="+mn-lt"/>
                <a:cs typeface="Arial" panose="020B0604020202020204" pitchFamily="34" charset="0"/>
              </a:rPr>
              <a:t>:</a:t>
            </a:r>
          </a:p>
          <a:p>
            <a:pPr marL="342900" indent="-342900">
              <a:lnSpc>
                <a:spcPct val="150000"/>
              </a:lnSpc>
              <a:buFont typeface="Arial" panose="020B0604020202020204" pitchFamily="34" charset="0"/>
              <a:buChar char="•"/>
            </a:pPr>
            <a:r>
              <a:rPr lang="en-AU" sz="1800" dirty="0">
                <a:latin typeface="Arial" panose="020B0604020202020204" pitchFamily="34" charset="0"/>
                <a:cs typeface="Arial" panose="020B0604020202020204" pitchFamily="34" charset="0"/>
              </a:rPr>
              <a:t>compare traditional Aboriginal and Torres Strait Islander land management practices with emerging agricultural techniques so that we can appreciate the value of different farming methods.</a:t>
            </a:r>
          </a:p>
          <a:p>
            <a:pPr>
              <a:lnSpc>
                <a:spcPct val="150000"/>
              </a:lnSpc>
            </a:pPr>
            <a:endParaRPr lang="en-AU" sz="1800" dirty="0">
              <a:latin typeface="Arial" panose="020B0604020202020204" pitchFamily="34" charset="0"/>
              <a:cs typeface="Arial" panose="020B0604020202020204" pitchFamily="34" charset="0"/>
            </a:endParaRPr>
          </a:p>
          <a:p>
            <a:pPr>
              <a:lnSpc>
                <a:spcPct val="150000"/>
              </a:lnSpc>
            </a:pPr>
            <a:r>
              <a:rPr lang="en-AU" sz="1800" b="1" dirty="0">
                <a:solidFill>
                  <a:schemeClr val="accent1"/>
                </a:solidFill>
                <a:latin typeface="Arial" panose="020B0604020202020204" pitchFamily="34" charset="0"/>
                <a:cs typeface="Arial" panose="020B0604020202020204" pitchFamily="34" charset="0"/>
              </a:rPr>
              <a:t>We can:</a:t>
            </a:r>
            <a:endParaRPr lang="en-US" sz="1800" dirty="0">
              <a:solidFill>
                <a:schemeClr val="accent1"/>
              </a:solidFill>
              <a:latin typeface="Arial" panose="020B0604020202020204" pitchFamily="34" charset="0"/>
              <a:cs typeface="Arial" panose="020B0604020202020204" pitchFamily="34" charset="0"/>
            </a:endParaRPr>
          </a:p>
          <a:p>
            <a:pPr marL="342900" indent="-342900">
              <a:lnSpc>
                <a:spcPct val="150000"/>
              </a:lnSpc>
              <a:buFont typeface="Arial"/>
              <a:buChar char="•"/>
            </a:pPr>
            <a:r>
              <a:rPr lang="en-AU" sz="1800" dirty="0">
                <a:latin typeface="Arial" panose="020B0604020202020204" pitchFamily="34" charset="0"/>
                <a:cs typeface="Arial" panose="020B0604020202020204" pitchFamily="34" charset="0"/>
              </a:rPr>
              <a:t>identify and describe at least 2 traditional land management practices used by Aboriginal and Torres Strait Islander Peoples</a:t>
            </a:r>
          </a:p>
          <a:p>
            <a:pPr marL="342900" indent="-342900">
              <a:lnSpc>
                <a:spcPct val="150000"/>
              </a:lnSpc>
              <a:buFont typeface="Arial"/>
              <a:buChar char="•"/>
            </a:pPr>
            <a:r>
              <a:rPr lang="en-AU" sz="1800" dirty="0">
                <a:latin typeface="Arial" panose="020B0604020202020204" pitchFamily="34" charset="0"/>
                <a:cs typeface="Arial" panose="020B0604020202020204" pitchFamily="34" charset="0"/>
              </a:rPr>
              <a:t>compare traditional and contemporary or emerging agricultural techniques, highlighting similarities and differences with reference to sustainability and the local environment.</a:t>
            </a: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61</a:t>
            </a:fld>
            <a:endParaRPr lang="en-AU" dirty="0"/>
          </a:p>
        </p:txBody>
      </p:sp>
    </p:spTree>
    <p:extLst>
      <p:ext uri="{BB962C8B-B14F-4D97-AF65-F5344CB8AC3E}">
        <p14:creationId xmlns:p14="http://schemas.microsoft.com/office/powerpoint/2010/main" val="22055292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FB4A71-FB7A-EF84-8877-38FAB4E1BEF5}"/>
              </a:ext>
            </a:extLst>
          </p:cNvPr>
          <p:cNvSpPr>
            <a:spLocks noGrp="1"/>
          </p:cNvSpPr>
          <p:nvPr>
            <p:ph type="title"/>
          </p:nvPr>
        </p:nvSpPr>
        <p:spPr/>
        <p:txBody>
          <a:bodyPr/>
          <a:lstStyle/>
          <a:p>
            <a:r>
              <a:rPr lang="en-AU" dirty="0"/>
              <a:t>Recap opportunity 6</a:t>
            </a:r>
          </a:p>
        </p:txBody>
      </p:sp>
      <p:sp>
        <p:nvSpPr>
          <p:cNvPr id="4" name="Rectangle: Rounded Corners 8">
            <a:extLst>
              <a:ext uri="{FF2B5EF4-FFF2-40B4-BE49-F238E27FC236}">
                <a16:creationId xmlns:a16="http://schemas.microsoft.com/office/drawing/2014/main" id="{5365EE08-41F3-A1E2-0846-1A1E1CF32124}"/>
              </a:ext>
              <a:ext uri="{C183D7F6-B498-43B3-948B-1728B52AA6E4}">
                <adec:decorative xmlns:adec="http://schemas.microsoft.com/office/drawing/2017/decorative" val="1"/>
              </a:ext>
            </a:extLst>
          </p:cNvPr>
          <p:cNvSpPr/>
          <p:nvPr/>
        </p:nvSpPr>
        <p:spPr>
          <a:xfrm>
            <a:off x="804078" y="1351721"/>
            <a:ext cx="5775316" cy="4476733"/>
          </a:xfrm>
          <a:prstGeom prst="roundRect">
            <a:avLst>
              <a:gd name="adj" fmla="val 7126"/>
            </a:avLst>
          </a:prstGeom>
          <a:solidFill>
            <a:schemeClr val="accent4"/>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a:endParaRPr lang="en-AU" sz="3200" b="1">
              <a:solidFill>
                <a:schemeClr val="tx1"/>
              </a:solidFill>
              <a:latin typeface="Arial" panose="020B0604020202020204" pitchFamily="34" charset="0"/>
              <a:cs typeface="Arial" panose="020B0604020202020204" pitchFamily="34" charset="0"/>
            </a:endParaRPr>
          </a:p>
        </p:txBody>
      </p:sp>
      <p:sp>
        <p:nvSpPr>
          <p:cNvPr id="5" name="Oval 4">
            <a:extLst>
              <a:ext uri="{FF2B5EF4-FFF2-40B4-BE49-F238E27FC236}">
                <a16:creationId xmlns:a16="http://schemas.microsoft.com/office/drawing/2014/main" id="{5CA01BEC-D0E4-5544-0FEB-CF498F5D9ADB}"/>
              </a:ext>
              <a:ext uri="{C183D7F6-B498-43B3-948B-1728B52AA6E4}">
                <adec:decorative xmlns:adec="http://schemas.microsoft.com/office/drawing/2017/decorative" val="1"/>
              </a:ext>
            </a:extLst>
          </p:cNvPr>
          <p:cNvSpPr/>
          <p:nvPr/>
        </p:nvSpPr>
        <p:spPr>
          <a:xfrm>
            <a:off x="224568" y="1279886"/>
            <a:ext cx="1362119" cy="136211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6600" b="1" dirty="0">
                <a:latin typeface="Arial" panose="020B0604020202020204" pitchFamily="34" charset="0"/>
                <a:cs typeface="Arial" panose="020B0604020202020204" pitchFamily="34" charset="0"/>
              </a:rPr>
              <a:t>?</a:t>
            </a:r>
          </a:p>
        </p:txBody>
      </p:sp>
      <p:sp>
        <p:nvSpPr>
          <p:cNvPr id="25" name="Google Shape;91;p15">
            <a:extLst>
              <a:ext uri="{FF2B5EF4-FFF2-40B4-BE49-F238E27FC236}">
                <a16:creationId xmlns:a16="http://schemas.microsoft.com/office/drawing/2014/main" id="{6059574B-D602-B315-6BAB-E35B76ADBFF3}"/>
              </a:ext>
            </a:extLst>
          </p:cNvPr>
          <p:cNvSpPr txBox="1"/>
          <p:nvPr/>
        </p:nvSpPr>
        <p:spPr>
          <a:xfrm>
            <a:off x="1648621" y="1502162"/>
            <a:ext cx="4530723" cy="3806066"/>
          </a:xfrm>
          <a:prstGeom prst="rect">
            <a:avLst/>
          </a:prstGeom>
          <a:noFill/>
          <a:ln>
            <a:noFill/>
          </a:ln>
        </p:spPr>
        <p:txBody>
          <a:bodyPr spcFirstLastPara="1" wrap="square" lIns="121900" tIns="121900" rIns="121900" bIns="121900" anchor="t" anchorCtr="0">
            <a:noAutofit/>
          </a:bodyPr>
          <a:lstStyle/>
          <a:p>
            <a:pPr>
              <a:lnSpc>
                <a:spcPct val="150000"/>
              </a:lnSpc>
            </a:pPr>
            <a:r>
              <a:rPr lang="en" sz="1800" b="1" dirty="0">
                <a:latin typeface="Arial" panose="020B0604020202020204" pitchFamily="34" charset="0"/>
                <a:ea typeface="Montserrat"/>
                <a:cs typeface="Arial" panose="020B0604020202020204" pitchFamily="34" charset="0"/>
                <a:sym typeface="Montserrat"/>
              </a:rPr>
              <a:t>Entry ticket</a:t>
            </a:r>
          </a:p>
          <a:p>
            <a:pPr>
              <a:lnSpc>
                <a:spcPct val="150000"/>
              </a:lnSpc>
            </a:pPr>
            <a:r>
              <a:rPr lang="en" sz="1800" b="1" dirty="0">
                <a:latin typeface="Arial" panose="020B0604020202020204" pitchFamily="34" charset="0"/>
                <a:ea typeface="Montserrat"/>
                <a:cs typeface="Arial" panose="020B0604020202020204" pitchFamily="34" charset="0"/>
                <a:sym typeface="Montserrat"/>
              </a:rPr>
              <a:t>Check for understanding</a:t>
            </a:r>
            <a:endParaRPr lang="en" sz="1800" dirty="0">
              <a:latin typeface="Arial" panose="020B0604020202020204" pitchFamily="34" charset="0"/>
              <a:ea typeface="Montserrat"/>
              <a:cs typeface="Arial" panose="020B0604020202020204" pitchFamily="34" charset="0"/>
              <a:sym typeface="Montserrat"/>
            </a:endParaRPr>
          </a:p>
          <a:p>
            <a:pPr>
              <a:lnSpc>
                <a:spcPct val="150000"/>
              </a:lnSpc>
            </a:pPr>
            <a:r>
              <a:rPr lang="en-AU" sz="1800" dirty="0">
                <a:latin typeface="Arial" panose="020B0604020202020204" pitchFamily="34" charset="0"/>
                <a:ea typeface="Montserrat"/>
                <a:cs typeface="Arial" panose="020B0604020202020204" pitchFamily="34" charset="0"/>
                <a:sym typeface="Montserrat"/>
              </a:rPr>
              <a:t>Recall land management practices used by Aboriginal and Torres Strait Islander peoples you may have learnt about in other classes or at home.</a:t>
            </a:r>
          </a:p>
          <a:p>
            <a:pPr>
              <a:lnSpc>
                <a:spcPct val="150000"/>
              </a:lnSpc>
            </a:pPr>
            <a:endParaRPr lang="en-AU" sz="1800" dirty="0">
              <a:latin typeface="Arial" panose="020B0604020202020204" pitchFamily="34" charset="0"/>
              <a:ea typeface="Montserrat"/>
              <a:cs typeface="Arial" panose="020B0604020202020204" pitchFamily="34" charset="0"/>
              <a:sym typeface="Montserrat"/>
            </a:endParaRPr>
          </a:p>
          <a:p>
            <a:pPr>
              <a:lnSpc>
                <a:spcPct val="150000"/>
              </a:lnSpc>
            </a:pPr>
            <a:r>
              <a:rPr lang="en-AU" sz="1800" dirty="0">
                <a:latin typeface="Arial" panose="020B0604020202020204" pitchFamily="34" charset="0"/>
                <a:ea typeface="Montserrat"/>
                <a:cs typeface="Arial" panose="020B0604020202020204" pitchFamily="34" charset="0"/>
                <a:sym typeface="Montserrat"/>
              </a:rPr>
              <a:t>Recall new and emerging technologies learnt about in previous lessons.</a:t>
            </a:r>
          </a:p>
        </p:txBody>
      </p:sp>
      <p:pic>
        <p:nvPicPr>
          <p:cNvPr id="8" name="Picture 2" descr="A hand and a bird in the sky, Aboriginal painting created by Sarah Whitfield.">
            <a:extLst>
              <a:ext uri="{FF2B5EF4-FFF2-40B4-BE49-F238E27FC236}">
                <a16:creationId xmlns:a16="http://schemas.microsoft.com/office/drawing/2014/main" id="{DE81396B-65F5-5CE5-6755-E2D65769AA6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12337" y="1351722"/>
            <a:ext cx="3217652" cy="4476733"/>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4">
            <a:extLst>
              <a:ext uri="{FF2B5EF4-FFF2-40B4-BE49-F238E27FC236}">
                <a16:creationId xmlns:a16="http://schemas.microsoft.com/office/drawing/2014/main" id="{3F19887E-BCDC-60C5-8267-9C700DD68E1B}"/>
              </a:ext>
            </a:extLst>
          </p:cNvPr>
          <p:cNvSpPr>
            <a:spLocks noGrp="1"/>
          </p:cNvSpPr>
          <p:nvPr/>
        </p:nvSpPr>
        <p:spPr>
          <a:xfrm>
            <a:off x="7112337" y="5906475"/>
            <a:ext cx="4268682" cy="484452"/>
          </a:xfrm>
          <a:prstGeom prst="rect">
            <a:avLst/>
          </a:prstGeom>
        </p:spPr>
        <p:txBody>
          <a:bodyPr vert="horz" lIns="0" tIns="0" rIns="0" bIns="0" rtlCol="0" anchor="b">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14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AU" sz="1100" dirty="0">
                <a:latin typeface="Arial" panose="020B0604020202020204" pitchFamily="34" charset="0"/>
                <a:cs typeface="Arial" panose="020B0604020202020204" pitchFamily="34" charset="0"/>
              </a:rPr>
              <a:t>‘The Land Heals Us’ created by Sarah Whitfield from Winmalee High School as part of the 2016 Schools Reconciliation Challenge.</a:t>
            </a:r>
          </a:p>
        </p:txBody>
      </p:sp>
      <p:sp>
        <p:nvSpPr>
          <p:cNvPr id="2" name="Slide Number Placeholder 1">
            <a:extLst>
              <a:ext uri="{FF2B5EF4-FFF2-40B4-BE49-F238E27FC236}">
                <a16:creationId xmlns:a16="http://schemas.microsoft.com/office/drawing/2014/main" id="{2F9B91D8-D263-DC15-F49B-8DC67887CDB4}"/>
              </a:ext>
              <a:ext uri="{C183D7F6-B498-43B3-948B-1728B52AA6E4}">
                <adec:decorative xmlns:adec="http://schemas.microsoft.com/office/drawing/2017/decorative" val="1"/>
              </a:ext>
            </a:extLst>
          </p:cNvPr>
          <p:cNvSpPr>
            <a:spLocks noGrp="1"/>
          </p:cNvSpPr>
          <p:nvPr>
            <p:ph type="sldNum" sz="quarter" idx="12"/>
          </p:nvPr>
        </p:nvSpPr>
        <p:spPr>
          <a:xfrm>
            <a:off x="11311200" y="6498000"/>
            <a:ext cx="532800" cy="180000"/>
          </a:xfrm>
        </p:spPr>
        <p:txBody>
          <a:bodyPr/>
          <a:lstStyle/>
          <a:p>
            <a:fld id="{10A01DC5-1685-4615-8240-15192985C6A2}" type="slidenum">
              <a:rPr lang="en-AU" smtClean="0"/>
              <a:t>62</a:t>
            </a:fld>
            <a:endParaRPr lang="en-AU" dirty="0"/>
          </a:p>
        </p:txBody>
      </p:sp>
    </p:spTree>
    <p:extLst>
      <p:ext uri="{BB962C8B-B14F-4D97-AF65-F5344CB8AC3E}">
        <p14:creationId xmlns:p14="http://schemas.microsoft.com/office/powerpoint/2010/main" val="3604502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p:txBody>
          <a:bodyPr/>
          <a:lstStyle/>
          <a:p>
            <a:r>
              <a:rPr lang="en-AU" dirty="0"/>
              <a:t>Evaluation and feedback</a:t>
            </a:r>
          </a:p>
        </p:txBody>
      </p:sp>
    </p:spTree>
    <p:extLst>
      <p:ext uri="{BB962C8B-B14F-4D97-AF65-F5344CB8AC3E}">
        <p14:creationId xmlns:p14="http://schemas.microsoft.com/office/powerpoint/2010/main" val="4100384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t>Learning intention and success criteria </a:t>
            </a:r>
            <a:r>
              <a:rPr lang="en-AU" dirty="0">
                <a:solidFill>
                  <a:schemeClr val="bg1"/>
                </a:solidFill>
              </a:rPr>
              <a:t>13</a:t>
            </a:r>
            <a:endParaRPr lang="en-AU" dirty="0"/>
          </a:p>
        </p:txBody>
      </p:sp>
      <p:sp>
        <p:nvSpPr>
          <p:cNvPr id="3" name="TextBox 2">
            <a:extLst>
              <a:ext uri="{FF2B5EF4-FFF2-40B4-BE49-F238E27FC236}">
                <a16:creationId xmlns:a16="http://schemas.microsoft.com/office/drawing/2014/main" id="{DF637BA9-DB5E-2457-A795-0B300DBA6F82}"/>
              </a:ext>
            </a:extLst>
          </p:cNvPr>
          <p:cNvSpPr txBox="1"/>
          <p:nvPr/>
        </p:nvSpPr>
        <p:spPr>
          <a:xfrm>
            <a:off x="370416" y="1894417"/>
            <a:ext cx="10909565" cy="368812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pPr>
            <a:r>
              <a:rPr lang="en-AU" sz="1800" b="1" dirty="0">
                <a:solidFill>
                  <a:schemeClr val="accent1"/>
                </a:solidFill>
                <a:latin typeface="Arial" panose="020B0604020202020204" pitchFamily="34" charset="0"/>
                <a:cs typeface="Arial" panose="020B0604020202020204" pitchFamily="34" charset="0"/>
              </a:rPr>
              <a:t>We are learning to</a:t>
            </a:r>
            <a:r>
              <a:rPr lang="en-AU" sz="1800" dirty="0">
                <a:solidFill>
                  <a:schemeClr val="accent1"/>
                </a:solidFill>
                <a:latin typeface="Arial" panose="020B0604020202020204" pitchFamily="34" charset="0"/>
                <a:ea typeface="+mn-lt"/>
                <a:cs typeface="Arial" panose="020B0604020202020204" pitchFamily="34" charset="0"/>
              </a:rPr>
              <a:t>:</a:t>
            </a:r>
          </a:p>
          <a:p>
            <a:pPr marL="342900" indent="-342900">
              <a:lnSpc>
                <a:spcPct val="150000"/>
              </a:lnSpc>
              <a:buFont typeface="Arial" panose="020B0604020202020204" pitchFamily="34" charset="0"/>
              <a:buChar char="•"/>
            </a:pPr>
            <a:r>
              <a:rPr lang="en-AU" sz="1800" dirty="0">
                <a:latin typeface="Arial" panose="020B0604020202020204" pitchFamily="34" charset="0"/>
                <a:cs typeface="Arial" panose="020B0604020202020204" pitchFamily="34" charset="0"/>
              </a:rPr>
              <a:t>evaluate the quality of harvested crops using market specifications and reflect on the criteria for success of our design project so that we can improve our gardening skills and project outcomes.</a:t>
            </a:r>
          </a:p>
          <a:p>
            <a:pPr>
              <a:lnSpc>
                <a:spcPct val="150000"/>
              </a:lnSpc>
            </a:pPr>
            <a:endParaRPr lang="en-AU" sz="1800" dirty="0">
              <a:latin typeface="Arial" panose="020B0604020202020204" pitchFamily="34" charset="0"/>
              <a:cs typeface="Arial" panose="020B0604020202020204" pitchFamily="34" charset="0"/>
            </a:endParaRPr>
          </a:p>
          <a:p>
            <a:pPr>
              <a:lnSpc>
                <a:spcPct val="150000"/>
              </a:lnSpc>
            </a:pPr>
            <a:r>
              <a:rPr lang="en-AU" sz="1800" b="1" dirty="0">
                <a:solidFill>
                  <a:schemeClr val="accent1"/>
                </a:solidFill>
                <a:latin typeface="Arial" panose="020B0604020202020204" pitchFamily="34" charset="0"/>
                <a:cs typeface="Arial" panose="020B0604020202020204" pitchFamily="34" charset="0"/>
              </a:rPr>
              <a:t>We can:</a:t>
            </a:r>
            <a:endParaRPr lang="en-US" sz="1800" dirty="0">
              <a:solidFill>
                <a:schemeClr val="accent1"/>
              </a:solidFill>
              <a:latin typeface="Arial" panose="020B0604020202020204" pitchFamily="34" charset="0"/>
              <a:cs typeface="Arial" panose="020B0604020202020204" pitchFamily="34" charset="0"/>
            </a:endParaRPr>
          </a:p>
          <a:p>
            <a:pPr marL="342900" indent="-342900">
              <a:lnSpc>
                <a:spcPct val="150000"/>
              </a:lnSpc>
              <a:buFont typeface="Arial"/>
              <a:buChar char="•"/>
            </a:pPr>
            <a:r>
              <a:rPr lang="en-AU" sz="1800" dirty="0">
                <a:latin typeface="Arial" panose="020B0604020202020204" pitchFamily="34" charset="0"/>
                <a:cs typeface="Arial" panose="020B0604020202020204" pitchFamily="34" charset="0"/>
              </a:rPr>
              <a:t>assess plant products using given market specifications</a:t>
            </a:r>
          </a:p>
          <a:p>
            <a:pPr marL="342900" indent="-342900">
              <a:lnSpc>
                <a:spcPct val="150000"/>
              </a:lnSpc>
              <a:buFont typeface="Arial"/>
              <a:buChar char="•"/>
            </a:pPr>
            <a:r>
              <a:rPr lang="en-AU" sz="1800" dirty="0">
                <a:latin typeface="Arial" panose="020B0604020202020204" pitchFamily="34" charset="0"/>
                <a:cs typeface="Arial" panose="020B0604020202020204" pitchFamily="34" charset="0"/>
              </a:rPr>
              <a:t>evaluate the success of a design project by comparing the final design with predefined criteria for success, identifying areas for improvement</a:t>
            </a:r>
          </a:p>
          <a:p>
            <a:pPr marL="342900" indent="-342900">
              <a:lnSpc>
                <a:spcPct val="150000"/>
              </a:lnSpc>
              <a:buFont typeface="Arial"/>
              <a:buChar char="•"/>
            </a:pPr>
            <a:r>
              <a:rPr lang="en-AU" sz="1800" dirty="0">
                <a:latin typeface="Arial" panose="020B0604020202020204" pitchFamily="34" charset="0"/>
                <a:cs typeface="Arial" panose="020B0604020202020204" pitchFamily="34" charset="0"/>
              </a:rPr>
              <a:t>link the design project skills learnt with real-world applications. </a:t>
            </a: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64</a:t>
            </a:fld>
            <a:endParaRPr lang="en-AU"/>
          </a:p>
        </p:txBody>
      </p:sp>
    </p:spTree>
    <p:extLst>
      <p:ext uri="{BB962C8B-B14F-4D97-AF65-F5344CB8AC3E}">
        <p14:creationId xmlns:p14="http://schemas.microsoft.com/office/powerpoint/2010/main" val="17732854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FB4A71-FB7A-EF84-8877-38FAB4E1BEF5}"/>
              </a:ext>
            </a:extLst>
          </p:cNvPr>
          <p:cNvSpPr>
            <a:spLocks noGrp="1"/>
          </p:cNvSpPr>
          <p:nvPr>
            <p:ph type="title"/>
          </p:nvPr>
        </p:nvSpPr>
        <p:spPr/>
        <p:txBody>
          <a:bodyPr/>
          <a:lstStyle/>
          <a:p>
            <a:r>
              <a:rPr lang="en-AU" dirty="0"/>
              <a:t>Recap opportunity 7</a:t>
            </a:r>
          </a:p>
        </p:txBody>
      </p:sp>
      <p:sp>
        <p:nvSpPr>
          <p:cNvPr id="8" name="Rectangle: Rounded Corners 3">
            <a:extLst>
              <a:ext uri="{FF2B5EF4-FFF2-40B4-BE49-F238E27FC236}">
                <a16:creationId xmlns:a16="http://schemas.microsoft.com/office/drawing/2014/main" id="{EDA8B51F-462F-B5A3-E39D-4DA7A265C106}"/>
              </a:ext>
            </a:extLst>
          </p:cNvPr>
          <p:cNvSpPr/>
          <p:nvPr/>
        </p:nvSpPr>
        <p:spPr>
          <a:xfrm>
            <a:off x="438584" y="2969187"/>
            <a:ext cx="1752171" cy="1362120"/>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nSpc>
                <a:spcPct val="150000"/>
              </a:lnSpc>
            </a:pPr>
            <a:r>
              <a:rPr lang="en-AU" sz="1400" dirty="0">
                <a:solidFill>
                  <a:schemeClr val="bg1"/>
                </a:solidFill>
                <a:latin typeface="Arial" panose="020B0604020202020204" pitchFamily="34" charset="0"/>
                <a:cs typeface="Arial" panose="020B0604020202020204" pitchFamily="34" charset="0"/>
              </a:rPr>
              <a:t>Shows the steps of a process from beginning to end</a:t>
            </a:r>
          </a:p>
        </p:txBody>
      </p:sp>
      <p:sp>
        <p:nvSpPr>
          <p:cNvPr id="13" name="Right Arrow 12">
            <a:extLst>
              <a:ext uri="{FF2B5EF4-FFF2-40B4-BE49-F238E27FC236}">
                <a16:creationId xmlns:a16="http://schemas.microsoft.com/office/drawing/2014/main" id="{06D0AEFA-1F81-180A-3F3E-AC7C8F2E62E3}"/>
              </a:ext>
              <a:ext uri="{C183D7F6-B498-43B3-948B-1728B52AA6E4}">
                <adec:decorative xmlns:adec="http://schemas.microsoft.com/office/drawing/2017/decorative" val="1"/>
              </a:ext>
            </a:extLst>
          </p:cNvPr>
          <p:cNvSpPr/>
          <p:nvPr/>
        </p:nvSpPr>
        <p:spPr>
          <a:xfrm>
            <a:off x="2227914" y="3440633"/>
            <a:ext cx="434328" cy="419228"/>
          </a:xfrm>
          <a:prstGeom prst="rightArrow">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0" name="Rectangle: Rounded Corners 3">
            <a:extLst>
              <a:ext uri="{FF2B5EF4-FFF2-40B4-BE49-F238E27FC236}">
                <a16:creationId xmlns:a16="http://schemas.microsoft.com/office/drawing/2014/main" id="{1976E169-43FA-6FDA-4426-B47684DFD67F}"/>
              </a:ext>
            </a:extLst>
          </p:cNvPr>
          <p:cNvSpPr/>
          <p:nvPr/>
        </p:nvSpPr>
        <p:spPr>
          <a:xfrm>
            <a:off x="2713054" y="2969187"/>
            <a:ext cx="1547560" cy="1362120"/>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nSpc>
                <a:spcPct val="150000"/>
              </a:lnSpc>
            </a:pPr>
            <a:r>
              <a:rPr lang="en-AU" sz="1400" dirty="0">
                <a:solidFill>
                  <a:schemeClr val="bg1"/>
                </a:solidFill>
                <a:latin typeface="Arial" panose="020B0604020202020204" pitchFamily="34" charset="0"/>
                <a:cs typeface="Arial" panose="020B0604020202020204" pitchFamily="34" charset="0"/>
              </a:rPr>
              <a:t>using process boxes</a:t>
            </a:r>
          </a:p>
        </p:txBody>
      </p:sp>
      <p:sp>
        <p:nvSpPr>
          <p:cNvPr id="14" name="Right Arrow 13">
            <a:extLst>
              <a:ext uri="{FF2B5EF4-FFF2-40B4-BE49-F238E27FC236}">
                <a16:creationId xmlns:a16="http://schemas.microsoft.com/office/drawing/2014/main" id="{728D1BA9-C2C6-1069-8E23-32241B39F4F2}"/>
              </a:ext>
              <a:ext uri="{C183D7F6-B498-43B3-948B-1728B52AA6E4}">
                <adec:decorative xmlns:adec="http://schemas.microsoft.com/office/drawing/2017/decorative" val="1"/>
              </a:ext>
            </a:extLst>
          </p:cNvPr>
          <p:cNvSpPr/>
          <p:nvPr/>
        </p:nvSpPr>
        <p:spPr>
          <a:xfrm>
            <a:off x="4320009" y="3447564"/>
            <a:ext cx="434328" cy="419228"/>
          </a:xfrm>
          <a:prstGeom prst="rightArrow">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1" name="Rectangle: Rounded Corners 3">
            <a:extLst>
              <a:ext uri="{FF2B5EF4-FFF2-40B4-BE49-F238E27FC236}">
                <a16:creationId xmlns:a16="http://schemas.microsoft.com/office/drawing/2014/main" id="{4593D278-57D5-8157-CFF1-11E62F174369}"/>
              </a:ext>
            </a:extLst>
          </p:cNvPr>
          <p:cNvSpPr/>
          <p:nvPr/>
        </p:nvSpPr>
        <p:spPr>
          <a:xfrm>
            <a:off x="4813732" y="2976118"/>
            <a:ext cx="1809246" cy="1362120"/>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nSpc>
                <a:spcPct val="150000"/>
              </a:lnSpc>
            </a:pPr>
            <a:r>
              <a:rPr lang="en-AU" sz="1400" dirty="0">
                <a:solidFill>
                  <a:schemeClr val="bg1"/>
                </a:solidFill>
                <a:latin typeface="Arial" panose="020B0604020202020204" pitchFamily="34" charset="0"/>
                <a:cs typeface="Arial" panose="020B0604020202020204" pitchFamily="34" charset="0"/>
              </a:rPr>
              <a:t>and flow lines or arrows to show the order of operation.</a:t>
            </a:r>
          </a:p>
        </p:txBody>
      </p:sp>
      <p:sp>
        <p:nvSpPr>
          <p:cNvPr id="5" name="Rectangle: Rounded Corners 8">
            <a:extLst>
              <a:ext uri="{FF2B5EF4-FFF2-40B4-BE49-F238E27FC236}">
                <a16:creationId xmlns:a16="http://schemas.microsoft.com/office/drawing/2014/main" id="{6A377813-EAD4-2CC6-D1B7-140A634154C5}"/>
              </a:ext>
              <a:ext uri="{C183D7F6-B498-43B3-948B-1728B52AA6E4}">
                <adec:decorative xmlns:adec="http://schemas.microsoft.com/office/drawing/2017/decorative" val="1"/>
              </a:ext>
            </a:extLst>
          </p:cNvPr>
          <p:cNvSpPr/>
          <p:nvPr/>
        </p:nvSpPr>
        <p:spPr>
          <a:xfrm>
            <a:off x="7393780" y="2016099"/>
            <a:ext cx="4193381" cy="3155981"/>
          </a:xfrm>
          <a:prstGeom prst="roundRect">
            <a:avLst>
              <a:gd name="adj" fmla="val 7126"/>
            </a:avLst>
          </a:prstGeom>
          <a:solidFill>
            <a:schemeClr val="accent4"/>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a:endParaRPr lang="en-AU" sz="3200" b="1">
              <a:solidFill>
                <a:schemeClr val="tx1"/>
              </a:solidFill>
              <a:latin typeface="Arial" panose="020B0604020202020204" pitchFamily="34" charset="0"/>
              <a:cs typeface="Arial" panose="020B0604020202020204" pitchFamily="34" charset="0"/>
            </a:endParaRPr>
          </a:p>
        </p:txBody>
      </p:sp>
      <p:sp>
        <p:nvSpPr>
          <p:cNvPr id="7" name="Oval 6">
            <a:extLst>
              <a:ext uri="{FF2B5EF4-FFF2-40B4-BE49-F238E27FC236}">
                <a16:creationId xmlns:a16="http://schemas.microsoft.com/office/drawing/2014/main" id="{CA98C4AF-A70E-0359-4DF0-A9CD773E7517}"/>
              </a:ext>
              <a:ext uri="{C183D7F6-B498-43B3-948B-1728B52AA6E4}">
                <adec:decorative xmlns:adec="http://schemas.microsoft.com/office/drawing/2017/decorative" val="1"/>
              </a:ext>
            </a:extLst>
          </p:cNvPr>
          <p:cNvSpPr/>
          <p:nvPr/>
        </p:nvSpPr>
        <p:spPr>
          <a:xfrm>
            <a:off x="7011787" y="2154505"/>
            <a:ext cx="1127533" cy="1127533"/>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6600" b="1" dirty="0">
                <a:latin typeface="Arial" panose="020B0604020202020204" pitchFamily="34" charset="0"/>
                <a:cs typeface="Arial" panose="020B0604020202020204" pitchFamily="34" charset="0"/>
              </a:rPr>
              <a:t>?</a:t>
            </a:r>
          </a:p>
        </p:txBody>
      </p:sp>
      <p:sp>
        <p:nvSpPr>
          <p:cNvPr id="25" name="Google Shape;91;p15">
            <a:extLst>
              <a:ext uri="{FF2B5EF4-FFF2-40B4-BE49-F238E27FC236}">
                <a16:creationId xmlns:a16="http://schemas.microsoft.com/office/drawing/2014/main" id="{6059574B-D602-B315-6BAB-E35B76ADBFF3}"/>
              </a:ext>
            </a:extLst>
          </p:cNvPr>
          <p:cNvSpPr txBox="1"/>
          <p:nvPr/>
        </p:nvSpPr>
        <p:spPr>
          <a:xfrm>
            <a:off x="8199718" y="2335891"/>
            <a:ext cx="3244292" cy="2353521"/>
          </a:xfrm>
          <a:prstGeom prst="rect">
            <a:avLst/>
          </a:prstGeom>
          <a:noFill/>
          <a:ln>
            <a:noFill/>
          </a:ln>
        </p:spPr>
        <p:txBody>
          <a:bodyPr spcFirstLastPara="1" wrap="square" lIns="121900" tIns="121900" rIns="121900" bIns="121900" anchor="t" anchorCtr="0">
            <a:noAutofit/>
          </a:bodyPr>
          <a:lstStyle/>
          <a:p>
            <a:pPr>
              <a:lnSpc>
                <a:spcPct val="150000"/>
              </a:lnSpc>
            </a:pPr>
            <a:r>
              <a:rPr lang="en" sz="1600" b="1" dirty="0">
                <a:latin typeface="Arial" panose="020B0604020202020204" pitchFamily="34" charset="0"/>
                <a:ea typeface="Montserrat"/>
                <a:cs typeface="Arial" panose="020B0604020202020204" pitchFamily="34" charset="0"/>
                <a:sym typeface="Montserrat"/>
              </a:rPr>
              <a:t>Entry ticket</a:t>
            </a:r>
          </a:p>
          <a:p>
            <a:pPr>
              <a:lnSpc>
                <a:spcPct val="150000"/>
              </a:lnSpc>
            </a:pPr>
            <a:r>
              <a:rPr lang="en" sz="1600" b="1" dirty="0">
                <a:latin typeface="Arial" panose="020B0604020202020204" pitchFamily="34" charset="0"/>
                <a:ea typeface="Montserrat"/>
                <a:cs typeface="Arial" panose="020B0604020202020204" pitchFamily="34" charset="0"/>
                <a:sym typeface="Montserrat"/>
              </a:rPr>
              <a:t>Check for understanding</a:t>
            </a:r>
            <a:endParaRPr lang="en" sz="1600" dirty="0">
              <a:latin typeface="Arial" panose="020B0604020202020204" pitchFamily="34" charset="0"/>
              <a:ea typeface="Montserrat"/>
              <a:cs typeface="Arial" panose="020B0604020202020204" pitchFamily="34" charset="0"/>
              <a:sym typeface="Montserrat"/>
            </a:endParaRPr>
          </a:p>
          <a:p>
            <a:pPr>
              <a:lnSpc>
                <a:spcPct val="150000"/>
              </a:lnSpc>
            </a:pPr>
            <a:endParaRPr lang="en-AU" sz="1600" dirty="0">
              <a:latin typeface="Arial" panose="020B0604020202020204" pitchFamily="34" charset="0"/>
              <a:cs typeface="Arial" panose="020B0604020202020204" pitchFamily="34" charset="0"/>
            </a:endParaRPr>
          </a:p>
          <a:p>
            <a:pPr>
              <a:lnSpc>
                <a:spcPct val="150000"/>
              </a:lnSpc>
            </a:pPr>
            <a:r>
              <a:rPr lang="en-AU" sz="1600" dirty="0">
                <a:latin typeface="Arial" panose="020B0604020202020204" pitchFamily="34" charset="0"/>
                <a:cs typeface="Arial" panose="020B0604020202020204" pitchFamily="34" charset="0"/>
              </a:rPr>
              <a:t>In your project groups, create a simple flow chart to demonstrate how to harvest your basil.</a:t>
            </a:r>
          </a:p>
        </p:txBody>
      </p:sp>
      <p:sp>
        <p:nvSpPr>
          <p:cNvPr id="2" name="Slide Number Placeholder 1">
            <a:extLst>
              <a:ext uri="{FF2B5EF4-FFF2-40B4-BE49-F238E27FC236}">
                <a16:creationId xmlns:a16="http://schemas.microsoft.com/office/drawing/2014/main" id="{2F9B91D8-D263-DC15-F49B-8DC67887CDB4}"/>
              </a:ext>
              <a:ext uri="{C183D7F6-B498-43B3-948B-1728B52AA6E4}">
                <adec:decorative xmlns:adec="http://schemas.microsoft.com/office/drawing/2017/decorative" val="1"/>
              </a:ext>
            </a:extLst>
          </p:cNvPr>
          <p:cNvSpPr>
            <a:spLocks noGrp="1"/>
          </p:cNvSpPr>
          <p:nvPr>
            <p:ph type="sldNum" sz="quarter" idx="12"/>
          </p:nvPr>
        </p:nvSpPr>
        <p:spPr>
          <a:xfrm>
            <a:off x="11124000" y="6498000"/>
            <a:ext cx="720000" cy="180000"/>
          </a:xfrm>
        </p:spPr>
        <p:txBody>
          <a:bodyPr/>
          <a:lstStyle/>
          <a:p>
            <a:fld id="{10A01DC5-1685-4615-8240-15192985C6A2}" type="slidenum">
              <a:rPr lang="en-AU" smtClean="0"/>
              <a:t>65</a:t>
            </a:fld>
            <a:endParaRPr lang="en-AU"/>
          </a:p>
        </p:txBody>
      </p:sp>
    </p:spTree>
    <p:extLst>
      <p:ext uri="{BB962C8B-B14F-4D97-AF65-F5344CB8AC3E}">
        <p14:creationId xmlns:p14="http://schemas.microsoft.com/office/powerpoint/2010/main" val="3220338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48BF457-4C25-4E7B-A9E9-66A25363E959}"/>
              </a:ext>
            </a:extLst>
          </p:cNvPr>
          <p:cNvSpPr>
            <a:spLocks noGrp="1"/>
          </p:cNvSpPr>
          <p:nvPr>
            <p:ph type="title"/>
          </p:nvPr>
        </p:nvSpPr>
        <p:spPr>
          <a:xfrm>
            <a:off x="360000" y="360000"/>
            <a:ext cx="10226720" cy="545601"/>
          </a:xfrm>
        </p:spPr>
        <p:txBody>
          <a:bodyPr/>
          <a:lstStyle/>
          <a:p>
            <a:r>
              <a:rPr lang="en-AU" dirty="0"/>
              <a:t>Market specifications</a:t>
            </a:r>
          </a:p>
        </p:txBody>
      </p:sp>
      <p:sp>
        <p:nvSpPr>
          <p:cNvPr id="13" name="Text Placeholder 12">
            <a:extLst>
              <a:ext uri="{FF2B5EF4-FFF2-40B4-BE49-F238E27FC236}">
                <a16:creationId xmlns:a16="http://schemas.microsoft.com/office/drawing/2014/main" id="{8AAB25FA-A5B5-093F-A0C9-EAE7963EEB09}"/>
              </a:ext>
            </a:extLst>
          </p:cNvPr>
          <p:cNvSpPr>
            <a:spLocks noGrp="1"/>
          </p:cNvSpPr>
          <p:nvPr>
            <p:ph type="body" sz="quarter" idx="18"/>
          </p:nvPr>
        </p:nvSpPr>
        <p:spPr>
          <a:xfrm>
            <a:off x="360000" y="982520"/>
            <a:ext cx="10226720" cy="356423"/>
          </a:xfrm>
        </p:spPr>
        <p:txBody>
          <a:bodyPr/>
          <a:lstStyle/>
          <a:p>
            <a:r>
              <a:rPr lang="en-AU" dirty="0"/>
              <a:t>Practical activity – tomatoes</a:t>
            </a:r>
          </a:p>
        </p:txBody>
      </p:sp>
      <p:pic>
        <p:nvPicPr>
          <p:cNvPr id="5" name="Picture 4" descr="Five tomatoes of varied ripeness from green to overripe.">
            <a:extLst>
              <a:ext uri="{FF2B5EF4-FFF2-40B4-BE49-F238E27FC236}">
                <a16:creationId xmlns:a16="http://schemas.microsoft.com/office/drawing/2014/main" id="{E8344FB1-3700-B04B-9605-D1EBFD1173B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68350" y="2758278"/>
            <a:ext cx="10915650" cy="2066925"/>
          </a:xfrm>
          <a:prstGeom prst="rect">
            <a:avLst/>
          </a:prstGeom>
        </p:spPr>
      </p:pic>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66</a:t>
            </a:fld>
            <a:endParaRPr lang="en-AU" dirty="0"/>
          </a:p>
        </p:txBody>
      </p:sp>
    </p:spTree>
    <p:extLst>
      <p:ext uri="{BB962C8B-B14F-4D97-AF65-F5344CB8AC3E}">
        <p14:creationId xmlns:p14="http://schemas.microsoft.com/office/powerpoint/2010/main" val="2504640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48BF457-4C25-4E7B-A9E9-66A25363E959}"/>
              </a:ext>
            </a:extLst>
          </p:cNvPr>
          <p:cNvSpPr>
            <a:spLocks noGrp="1"/>
          </p:cNvSpPr>
          <p:nvPr>
            <p:ph type="title"/>
          </p:nvPr>
        </p:nvSpPr>
        <p:spPr>
          <a:xfrm>
            <a:off x="359999" y="360000"/>
            <a:ext cx="11483999" cy="545601"/>
          </a:xfrm>
        </p:spPr>
        <p:txBody>
          <a:bodyPr/>
          <a:lstStyle/>
          <a:p>
            <a:r>
              <a:rPr lang="en-AU" dirty="0"/>
              <a:t>Market specifications for basil</a:t>
            </a:r>
          </a:p>
        </p:txBody>
      </p:sp>
      <p:graphicFrame>
        <p:nvGraphicFramePr>
          <p:cNvPr id="2" name="Content Placeholder 5" descr="Table showing 5 criteria for assessing basil at a market.">
            <a:extLst>
              <a:ext uri="{FF2B5EF4-FFF2-40B4-BE49-F238E27FC236}">
                <a16:creationId xmlns:a16="http://schemas.microsoft.com/office/drawing/2014/main" id="{5CEFE9F7-7ECE-F0B9-CEDB-A8CA18C9F012}"/>
              </a:ext>
            </a:extLst>
          </p:cNvPr>
          <p:cNvGraphicFramePr>
            <a:graphicFrameLocks/>
          </p:cNvGraphicFramePr>
          <p:nvPr>
            <p:extLst>
              <p:ext uri="{D42A27DB-BD31-4B8C-83A1-F6EECF244321}">
                <p14:modId xmlns:p14="http://schemas.microsoft.com/office/powerpoint/2010/main" val="3121618143"/>
              </p:ext>
            </p:extLst>
          </p:nvPr>
        </p:nvGraphicFramePr>
        <p:xfrm>
          <a:off x="385426" y="1614904"/>
          <a:ext cx="11098574" cy="4317594"/>
        </p:xfrm>
        <a:graphic>
          <a:graphicData uri="http://schemas.openxmlformats.org/drawingml/2006/table">
            <a:tbl>
              <a:tblPr firstRow="1" firstCol="1" bandRow="1">
                <a:tableStyleId>{5A111915-BE36-4E01-A7E5-04B1672EAD32}</a:tableStyleId>
              </a:tblPr>
              <a:tblGrid>
                <a:gridCol w="2936026">
                  <a:extLst>
                    <a:ext uri="{9D8B030D-6E8A-4147-A177-3AD203B41FA5}">
                      <a16:colId xmlns:a16="http://schemas.microsoft.com/office/drawing/2014/main" val="183303679"/>
                    </a:ext>
                  </a:extLst>
                </a:gridCol>
                <a:gridCol w="8162548">
                  <a:extLst>
                    <a:ext uri="{9D8B030D-6E8A-4147-A177-3AD203B41FA5}">
                      <a16:colId xmlns:a16="http://schemas.microsoft.com/office/drawing/2014/main" val="1946178555"/>
                    </a:ext>
                  </a:extLst>
                </a:gridCol>
              </a:tblGrid>
              <a:tr h="483196">
                <a:tc>
                  <a:txBody>
                    <a:bodyPr/>
                    <a:lstStyle/>
                    <a:p>
                      <a:pPr>
                        <a:lnSpc>
                          <a:spcPct val="150000"/>
                        </a:lnSpc>
                        <a:spcBef>
                          <a:spcPts val="1200"/>
                        </a:spcBef>
                        <a:spcAft>
                          <a:spcPts val="600"/>
                        </a:spcAft>
                      </a:pPr>
                      <a:r>
                        <a:rPr lang="en-AU" sz="1600" dirty="0">
                          <a:latin typeface="Arial" panose="020B0604020202020204" pitchFamily="34" charset="0"/>
                          <a:cs typeface="Arial" panose="020B0604020202020204" pitchFamily="34" charset="0"/>
                        </a:rPr>
                        <a:t>Criteria type</a:t>
                      </a:r>
                    </a:p>
                  </a:txBody>
                  <a:tcPr marL="128819" marR="128819" marT="0" marB="0"/>
                </a:tc>
                <a:tc>
                  <a:txBody>
                    <a:bodyPr/>
                    <a:lstStyle/>
                    <a:p>
                      <a:pPr>
                        <a:lnSpc>
                          <a:spcPct val="150000"/>
                        </a:lnSpc>
                        <a:spcBef>
                          <a:spcPts val="1200"/>
                        </a:spcBef>
                        <a:spcAft>
                          <a:spcPts val="600"/>
                        </a:spcAft>
                      </a:pPr>
                      <a:r>
                        <a:rPr lang="en-AU" sz="1600" dirty="0">
                          <a:latin typeface="Arial" panose="020B0604020202020204" pitchFamily="34" charset="0"/>
                          <a:cs typeface="Arial" panose="020B0604020202020204" pitchFamily="34" charset="0"/>
                        </a:rPr>
                        <a:t>Specification for basil</a:t>
                      </a:r>
                    </a:p>
                  </a:txBody>
                  <a:tcPr marL="128819" marR="128819" marT="0" marB="0"/>
                </a:tc>
                <a:extLst>
                  <a:ext uri="{0D108BD9-81ED-4DB2-BD59-A6C34878D82A}">
                    <a16:rowId xmlns:a16="http://schemas.microsoft.com/office/drawing/2014/main" val="4123202762"/>
                  </a:ext>
                </a:extLst>
              </a:tr>
              <a:tr h="483196">
                <a:tc>
                  <a:txBody>
                    <a:bodyPr/>
                    <a:lstStyle/>
                    <a:p>
                      <a:pPr>
                        <a:lnSpc>
                          <a:spcPct val="150000"/>
                        </a:lnSpc>
                        <a:spcBef>
                          <a:spcPts val="1200"/>
                        </a:spcBef>
                        <a:spcAft>
                          <a:spcPts val="600"/>
                        </a:spcAft>
                      </a:pPr>
                      <a:r>
                        <a:rPr lang="en-AU" sz="1600">
                          <a:latin typeface="Arial" panose="020B0604020202020204" pitchFamily="34" charset="0"/>
                          <a:cs typeface="Arial" panose="020B0604020202020204" pitchFamily="34" charset="0"/>
                        </a:rPr>
                        <a:t>Colour</a:t>
                      </a:r>
                    </a:p>
                  </a:txBody>
                  <a:tcPr marL="128819" marR="128819" marT="0" marB="0"/>
                </a:tc>
                <a:tc>
                  <a:txBody>
                    <a:bodyPr/>
                    <a:lstStyle/>
                    <a:p>
                      <a:pPr>
                        <a:lnSpc>
                          <a:spcPct val="150000"/>
                        </a:lnSpc>
                        <a:spcBef>
                          <a:spcPts val="1200"/>
                        </a:spcBef>
                        <a:spcAft>
                          <a:spcPts val="600"/>
                        </a:spcAft>
                      </a:pPr>
                      <a:r>
                        <a:rPr lang="en-AU" sz="1600" dirty="0">
                          <a:latin typeface="Arial" panose="020B0604020202020204" pitchFamily="34" charset="0"/>
                          <a:cs typeface="Arial" panose="020B0604020202020204" pitchFamily="34" charset="0"/>
                        </a:rPr>
                        <a:t>Bright green leaves and stems.</a:t>
                      </a:r>
                    </a:p>
                  </a:txBody>
                  <a:tcPr marL="128819" marR="128819" marT="0" marB="0"/>
                </a:tc>
                <a:extLst>
                  <a:ext uri="{0D108BD9-81ED-4DB2-BD59-A6C34878D82A}">
                    <a16:rowId xmlns:a16="http://schemas.microsoft.com/office/drawing/2014/main" val="2337802097"/>
                  </a:ext>
                </a:extLst>
              </a:tr>
              <a:tr h="956002">
                <a:tc>
                  <a:txBody>
                    <a:bodyPr/>
                    <a:lstStyle/>
                    <a:p>
                      <a:pPr>
                        <a:lnSpc>
                          <a:spcPct val="150000"/>
                        </a:lnSpc>
                        <a:spcBef>
                          <a:spcPts val="1200"/>
                        </a:spcBef>
                        <a:spcAft>
                          <a:spcPts val="600"/>
                        </a:spcAft>
                      </a:pPr>
                      <a:r>
                        <a:rPr lang="en-AU" sz="1600">
                          <a:latin typeface="Arial" panose="020B0604020202020204" pitchFamily="34" charset="0"/>
                          <a:cs typeface="Arial" panose="020B0604020202020204" pitchFamily="34" charset="0"/>
                        </a:rPr>
                        <a:t>Visual appearance</a:t>
                      </a:r>
                    </a:p>
                  </a:txBody>
                  <a:tcPr marL="128819" marR="128819" marT="0" marB="0"/>
                </a:tc>
                <a:tc>
                  <a:txBody>
                    <a:bodyPr/>
                    <a:lstStyle/>
                    <a:p>
                      <a:pPr>
                        <a:lnSpc>
                          <a:spcPct val="150000"/>
                        </a:lnSpc>
                        <a:spcBef>
                          <a:spcPts val="1200"/>
                        </a:spcBef>
                        <a:spcAft>
                          <a:spcPts val="600"/>
                        </a:spcAft>
                      </a:pPr>
                      <a:r>
                        <a:rPr lang="en-AU" sz="1600" dirty="0">
                          <a:latin typeface="Arial" panose="020B0604020202020204" pitchFamily="34" charset="0"/>
                          <a:cs typeface="Arial" panose="020B0604020202020204" pitchFamily="34" charset="0"/>
                        </a:rPr>
                        <a:t>Finely ridged, square stems covered with fine hairs, smooth, glossy leaves with distinct veins, no foreign matter.</a:t>
                      </a:r>
                    </a:p>
                  </a:txBody>
                  <a:tcPr marL="128819" marR="128819" marT="0" marB="0"/>
                </a:tc>
                <a:extLst>
                  <a:ext uri="{0D108BD9-81ED-4DB2-BD59-A6C34878D82A}">
                    <a16:rowId xmlns:a16="http://schemas.microsoft.com/office/drawing/2014/main" val="3232157995"/>
                  </a:ext>
                </a:extLst>
              </a:tr>
              <a:tr h="956002">
                <a:tc>
                  <a:txBody>
                    <a:bodyPr/>
                    <a:lstStyle/>
                    <a:p>
                      <a:pPr>
                        <a:lnSpc>
                          <a:spcPct val="150000"/>
                        </a:lnSpc>
                        <a:spcBef>
                          <a:spcPts val="1200"/>
                        </a:spcBef>
                        <a:spcAft>
                          <a:spcPts val="600"/>
                        </a:spcAft>
                      </a:pPr>
                      <a:r>
                        <a:rPr lang="en-AU" sz="1600">
                          <a:latin typeface="Arial" panose="020B0604020202020204" pitchFamily="34" charset="0"/>
                          <a:cs typeface="Arial" panose="020B0604020202020204" pitchFamily="34" charset="0"/>
                        </a:rPr>
                        <a:t>Sensory</a:t>
                      </a:r>
                    </a:p>
                  </a:txBody>
                  <a:tcPr marL="128819" marR="128819" marT="0" marB="0"/>
                </a:tc>
                <a:tc>
                  <a:txBody>
                    <a:bodyPr/>
                    <a:lstStyle/>
                    <a:p>
                      <a:pPr>
                        <a:lnSpc>
                          <a:spcPct val="150000"/>
                        </a:lnSpc>
                        <a:spcBef>
                          <a:spcPts val="1200"/>
                        </a:spcBef>
                        <a:spcAft>
                          <a:spcPts val="600"/>
                        </a:spcAft>
                      </a:pPr>
                      <a:r>
                        <a:rPr lang="en-AU" sz="1600">
                          <a:latin typeface="Arial" panose="020B0604020202020204" pitchFamily="34" charset="0"/>
                          <a:cs typeface="Arial" panose="020B0604020202020204" pitchFamily="34" charset="0"/>
                        </a:rPr>
                        <a:t>Crisp, juicy stems, firm leaves, strong sweet but spicy flavour. Free from forging odours or tastes.</a:t>
                      </a:r>
                    </a:p>
                  </a:txBody>
                  <a:tcPr marL="128819" marR="128819" marT="0" marB="0"/>
                </a:tc>
                <a:extLst>
                  <a:ext uri="{0D108BD9-81ED-4DB2-BD59-A6C34878D82A}">
                    <a16:rowId xmlns:a16="http://schemas.microsoft.com/office/drawing/2014/main" val="946321432"/>
                  </a:ext>
                </a:extLst>
              </a:tr>
              <a:tr h="483196">
                <a:tc>
                  <a:txBody>
                    <a:bodyPr/>
                    <a:lstStyle/>
                    <a:p>
                      <a:pPr>
                        <a:lnSpc>
                          <a:spcPct val="150000"/>
                        </a:lnSpc>
                        <a:spcBef>
                          <a:spcPts val="1200"/>
                        </a:spcBef>
                        <a:spcAft>
                          <a:spcPts val="600"/>
                        </a:spcAft>
                      </a:pPr>
                      <a:r>
                        <a:rPr lang="en-AU" sz="1600">
                          <a:latin typeface="Arial" panose="020B0604020202020204" pitchFamily="34" charset="0"/>
                          <a:cs typeface="Arial" panose="020B0604020202020204" pitchFamily="34" charset="0"/>
                        </a:rPr>
                        <a:t>Size</a:t>
                      </a:r>
                    </a:p>
                  </a:txBody>
                  <a:tcPr marL="128819" marR="128819" marT="0" marB="0"/>
                </a:tc>
                <a:tc>
                  <a:txBody>
                    <a:bodyPr/>
                    <a:lstStyle/>
                    <a:p>
                      <a:pPr>
                        <a:lnSpc>
                          <a:spcPct val="150000"/>
                        </a:lnSpc>
                        <a:spcBef>
                          <a:spcPts val="1200"/>
                        </a:spcBef>
                        <a:spcAft>
                          <a:spcPts val="600"/>
                        </a:spcAft>
                      </a:pPr>
                      <a:r>
                        <a:rPr lang="en-AU" sz="1600" dirty="0">
                          <a:latin typeface="Arial" panose="020B0604020202020204" pitchFamily="34" charset="0"/>
                          <a:cs typeface="Arial" panose="020B0604020202020204" pitchFamily="34" charset="0"/>
                        </a:rPr>
                        <a:t>Bunch length 200 – 300 mm, bunch weight &gt; 70 g.</a:t>
                      </a:r>
                    </a:p>
                  </a:txBody>
                  <a:tcPr marL="128819" marR="128819" marT="0" marB="0"/>
                </a:tc>
                <a:extLst>
                  <a:ext uri="{0D108BD9-81ED-4DB2-BD59-A6C34878D82A}">
                    <a16:rowId xmlns:a16="http://schemas.microsoft.com/office/drawing/2014/main" val="2951113509"/>
                  </a:ext>
                </a:extLst>
              </a:tr>
              <a:tr h="956002">
                <a:tc>
                  <a:txBody>
                    <a:bodyPr/>
                    <a:lstStyle/>
                    <a:p>
                      <a:pPr>
                        <a:lnSpc>
                          <a:spcPct val="150000"/>
                        </a:lnSpc>
                        <a:spcBef>
                          <a:spcPts val="1200"/>
                        </a:spcBef>
                        <a:spcAft>
                          <a:spcPts val="600"/>
                        </a:spcAft>
                      </a:pPr>
                      <a:r>
                        <a:rPr lang="en-AU" sz="1600">
                          <a:latin typeface="Arial" panose="020B0604020202020204" pitchFamily="34" charset="0"/>
                          <a:cs typeface="Arial" panose="020B0604020202020204" pitchFamily="34" charset="0"/>
                        </a:rPr>
                        <a:t>Maturity</a:t>
                      </a:r>
                    </a:p>
                  </a:txBody>
                  <a:tcPr marL="128819" marR="128819" marT="0" marB="0"/>
                </a:tc>
                <a:tc>
                  <a:txBody>
                    <a:bodyPr/>
                    <a:lstStyle/>
                    <a:p>
                      <a:pPr>
                        <a:lnSpc>
                          <a:spcPct val="150000"/>
                        </a:lnSpc>
                        <a:spcBef>
                          <a:spcPts val="1200"/>
                        </a:spcBef>
                        <a:spcAft>
                          <a:spcPts val="600"/>
                        </a:spcAft>
                      </a:pPr>
                      <a:r>
                        <a:rPr lang="en-AU" sz="1600" dirty="0">
                          <a:latin typeface="Arial" panose="020B0604020202020204" pitchFamily="34" charset="0"/>
                          <a:cs typeface="Arial" panose="020B0604020202020204" pitchFamily="34" charset="0"/>
                        </a:rPr>
                        <a:t>Young, tender stems and leaves, flower buds may be present but not fully open.</a:t>
                      </a:r>
                    </a:p>
                  </a:txBody>
                  <a:tcPr marL="128819" marR="128819" marT="0" marB="0"/>
                </a:tc>
                <a:extLst>
                  <a:ext uri="{0D108BD9-81ED-4DB2-BD59-A6C34878D82A}">
                    <a16:rowId xmlns:a16="http://schemas.microsoft.com/office/drawing/2014/main" val="1413314553"/>
                  </a:ext>
                </a:extLst>
              </a:tr>
            </a:tbl>
          </a:graphicData>
        </a:graphic>
      </p:graphicFrame>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67</a:t>
            </a:fld>
            <a:endParaRPr lang="en-AU"/>
          </a:p>
        </p:txBody>
      </p:sp>
    </p:spTree>
    <p:extLst>
      <p:ext uri="{BB962C8B-B14F-4D97-AF65-F5344CB8AC3E}">
        <p14:creationId xmlns:p14="http://schemas.microsoft.com/office/powerpoint/2010/main" val="1227580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C69B4ED-C190-0D50-D68B-A624ABE6A280}"/>
              </a:ext>
            </a:extLst>
          </p:cNvPr>
          <p:cNvSpPr>
            <a:spLocks noGrp="1"/>
          </p:cNvSpPr>
          <p:nvPr>
            <p:ph type="title"/>
          </p:nvPr>
        </p:nvSpPr>
        <p:spPr>
          <a:xfrm>
            <a:off x="360000" y="360000"/>
            <a:ext cx="11483998" cy="545601"/>
          </a:xfrm>
        </p:spPr>
        <p:txBody>
          <a:bodyPr/>
          <a:lstStyle/>
          <a:p>
            <a:r>
              <a:rPr lang="en-AU" dirty="0"/>
              <a:t>Real-world application</a:t>
            </a:r>
          </a:p>
        </p:txBody>
      </p:sp>
      <p:sp>
        <p:nvSpPr>
          <p:cNvPr id="8" name="Content Placeholder 7">
            <a:extLst>
              <a:ext uri="{FF2B5EF4-FFF2-40B4-BE49-F238E27FC236}">
                <a16:creationId xmlns:a16="http://schemas.microsoft.com/office/drawing/2014/main" id="{D9C1C5BB-3771-F56A-20EA-EB68C055F45C}"/>
              </a:ext>
            </a:extLst>
          </p:cNvPr>
          <p:cNvSpPr>
            <a:spLocks noGrp="1"/>
          </p:cNvSpPr>
          <p:nvPr>
            <p:ph sz="quarter" idx="19"/>
          </p:nvPr>
        </p:nvSpPr>
        <p:spPr>
          <a:xfrm>
            <a:off x="360000" y="1552001"/>
            <a:ext cx="5382432" cy="2343512"/>
          </a:xfrm>
        </p:spPr>
        <p:txBody>
          <a:bodyPr/>
          <a:lstStyle/>
          <a:p>
            <a:r>
              <a:rPr lang="en-AU" sz="1800" dirty="0"/>
              <a:t>This design project was about building a vertical garden working model for growing basil from planting to harvest. Where would you see the skills you’ve learnt during this project used in the real-world?</a:t>
            </a:r>
          </a:p>
        </p:txBody>
      </p:sp>
      <p:pic>
        <p:nvPicPr>
          <p:cNvPr id="7" name="Picture Placeholder 3">
            <a:extLst>
              <a:ext uri="{FF2B5EF4-FFF2-40B4-BE49-F238E27FC236}">
                <a16:creationId xmlns:a16="http://schemas.microsoft.com/office/drawing/2014/main" id="{493FF674-3473-3D07-CF31-9CEFD12DC558}"/>
              </a:ext>
              <a:ext uri="{C183D7F6-B498-43B3-948B-1728B52AA6E4}">
                <adec:decorative xmlns:adec="http://schemas.microsoft.com/office/drawing/2017/decorative" val="1"/>
              </a:ext>
            </a:extLst>
          </p:cNvPr>
          <p:cNvPicPr>
            <a:picLocks noGrp="1" noChangeAspect="1"/>
          </p:cNvPicPr>
          <p:nvPr>
            <p:ph type="pic" sz="quarter" idx="20"/>
          </p:nvPr>
        </p:nvPicPr>
        <p:blipFill>
          <a:blip r:embed="rId2" cstate="screen">
            <a:extLst>
              <a:ext uri="{28A0092B-C50C-407E-A947-70E740481C1C}">
                <a14:useLocalDpi xmlns:a14="http://schemas.microsoft.com/office/drawing/2010/main"/>
              </a:ext>
            </a:extLst>
          </a:blip>
          <a:srcRect t="5725" b="5725"/>
          <a:stretch>
            <a:fillRect/>
          </a:stretch>
        </p:blipFill>
        <p:spPr>
          <a:xfrm>
            <a:off x="6618138" y="1552001"/>
            <a:ext cx="4441673" cy="4317599"/>
          </a:xfrm>
          <a:prstGeom prst="ellipse">
            <a:avLst/>
          </a:prstGeom>
          <a:ln w="190500" cap="rnd">
            <a:solidFill>
              <a:srgbClr val="FBDBE7"/>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2" name="Slide Number Placeholder 1">
            <a:extLst>
              <a:ext uri="{FF2B5EF4-FFF2-40B4-BE49-F238E27FC236}">
                <a16:creationId xmlns:a16="http://schemas.microsoft.com/office/drawing/2014/main" id="{E9B076CA-71E0-AD90-CD8E-813CE7213A4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68</a:t>
            </a:fld>
            <a:endParaRPr lang="en-AU"/>
          </a:p>
        </p:txBody>
      </p:sp>
    </p:spTree>
    <p:extLst>
      <p:ext uri="{BB962C8B-B14F-4D97-AF65-F5344CB8AC3E}">
        <p14:creationId xmlns:p14="http://schemas.microsoft.com/office/powerpoint/2010/main" val="1440767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8966FD-9600-3EC7-EF10-06492353388E}"/>
              </a:ext>
            </a:extLst>
          </p:cNvPr>
          <p:cNvSpPr>
            <a:spLocks noGrp="1"/>
          </p:cNvSpPr>
          <p:nvPr>
            <p:ph type="title"/>
          </p:nvPr>
        </p:nvSpPr>
        <p:spPr/>
        <p:txBody>
          <a:bodyPr/>
          <a:lstStyle/>
          <a:p>
            <a:r>
              <a:rPr lang="en-AU" dirty="0"/>
              <a:t>References</a:t>
            </a:r>
          </a:p>
        </p:txBody>
      </p:sp>
      <p:sp>
        <p:nvSpPr>
          <p:cNvPr id="6" name="TextBox 5">
            <a:extLst>
              <a:ext uri="{FF2B5EF4-FFF2-40B4-BE49-F238E27FC236}">
                <a16:creationId xmlns:a16="http://schemas.microsoft.com/office/drawing/2014/main" id="{EABCE76F-41B1-7EE2-14F1-DC744150DE0C}"/>
              </a:ext>
            </a:extLst>
          </p:cNvPr>
          <p:cNvSpPr txBox="1"/>
          <p:nvPr/>
        </p:nvSpPr>
        <p:spPr>
          <a:xfrm>
            <a:off x="335826" y="1397263"/>
            <a:ext cx="11471999" cy="1597297"/>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Please refer to the NESA Copyright Disclaimer for more information </a:t>
            </a:r>
            <a:r>
              <a:rPr kumimoji="0" lang="en-AU" sz="1200" b="0" i="0" u="none" strike="noStrike" kern="1200" cap="none" spc="0" normalizeH="0" baseline="0" noProof="0" dirty="0">
                <a:ln>
                  <a:noFill/>
                </a:ln>
                <a:solidFill>
                  <a:srgbClr val="CBEDFD"/>
                </a:solidFill>
                <a:effectLst/>
                <a:uLnTx/>
                <a:uFillTx/>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https://educationstandards.nsw.edu.au/wps/portal/nesa/mini-footer/copyright</a:t>
            </a:r>
            <a:r>
              <a:rPr kumimoji="0" lang="en-AU"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NESA holds the only official and up-to-date versions of the NSW Curriculum and syllabus documents. Please visit the NSW Education Standards Authority (NESA) website </a:t>
            </a:r>
            <a:r>
              <a:rPr kumimoji="0" lang="en-AU" sz="1200" b="0" i="0" u="none" strike="noStrike" kern="1200" cap="none" spc="0" normalizeH="0" baseline="0" noProof="0" dirty="0">
                <a:ln>
                  <a:noFill/>
                </a:ln>
                <a:solidFill>
                  <a:srgbClr val="CBEDFD"/>
                </a:solidFill>
                <a:effectLst/>
                <a:uLnTx/>
                <a:uFillTx/>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https://educationstandards.nsw.edu.au/wps/portal/nesa/home</a:t>
            </a:r>
            <a:r>
              <a:rPr kumimoji="0" lang="en-AU" sz="1200" b="0" i="0" u="none" strike="noStrike" kern="1200" cap="none" spc="0" normalizeH="0" baseline="0" noProof="0" dirty="0">
                <a:ln>
                  <a:noFill/>
                </a:ln>
                <a:solidFill>
                  <a:srgbClr val="CBEDFD"/>
                </a:solidFill>
                <a:effectLst/>
                <a:uLnTx/>
                <a:uFillTx/>
                <a:latin typeface="Arial" panose="020B0604020202020204" pitchFamily="34" charset="0"/>
                <a:cs typeface="Arial" panose="020B0604020202020204" pitchFamily="34" charset="0"/>
              </a:rPr>
              <a:t> </a:t>
            </a:r>
            <a:r>
              <a:rPr kumimoji="0" lang="en-AU"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and the NSW Curriculum website </a:t>
            </a:r>
            <a:r>
              <a:rPr kumimoji="0" lang="en-AU" sz="1200" b="0" i="0" u="none" strike="noStrike" kern="1200" cap="none" spc="0" normalizeH="0" baseline="0" noProof="0" dirty="0">
                <a:ln>
                  <a:noFill/>
                </a:ln>
                <a:solidFill>
                  <a:srgbClr val="CBEDFD"/>
                </a:solidFill>
                <a:effectLst/>
                <a:uLnTx/>
                <a:uFillTx/>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https://curriculum.nsw.edu.au</a:t>
            </a:r>
            <a:r>
              <a:rPr kumimoji="0" lang="en-AU"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p>
        </p:txBody>
      </p:sp>
      <p:sp>
        <p:nvSpPr>
          <p:cNvPr id="4" name="Content Placeholder 3">
            <a:extLst>
              <a:ext uri="{FF2B5EF4-FFF2-40B4-BE49-F238E27FC236}">
                <a16:creationId xmlns:a16="http://schemas.microsoft.com/office/drawing/2014/main" id="{B7C07B50-96D9-2E35-E2CE-3139F6377F08}"/>
              </a:ext>
            </a:extLst>
          </p:cNvPr>
          <p:cNvSpPr>
            <a:spLocks noGrp="1"/>
          </p:cNvSpPr>
          <p:nvPr>
            <p:ph idx="1"/>
          </p:nvPr>
        </p:nvSpPr>
        <p:spPr>
          <a:xfrm>
            <a:off x="360000" y="3181506"/>
            <a:ext cx="11484000" cy="3514494"/>
          </a:xfrm>
        </p:spPr>
        <p:txBody>
          <a:bodyPr/>
          <a:lstStyle/>
          <a:p>
            <a:pPr>
              <a:lnSpc>
                <a:spcPct val="150000"/>
              </a:lnSpc>
              <a:spcBef>
                <a:spcPts val="1200"/>
              </a:spcBef>
              <a:spcAft>
                <a:spcPts val="600"/>
              </a:spcAft>
            </a:pPr>
            <a:r>
              <a:rPr lang="en-AU" sz="1200" u="sng" dirty="0">
                <a:solidFill>
                  <a:srgbClr val="001C4A"/>
                </a:solidFill>
                <a:effectLst/>
                <a:latin typeface="Arial" panose="020B0604020202020204" pitchFamily="34" charset="0"/>
                <a:ea typeface="Calibri" panose="020F0502020204030204" pitchFamily="34" charset="0"/>
                <a:hlinkClick r:id="rId5"/>
              </a:rPr>
              <a:t>Technology 7–8 Syllabus</a:t>
            </a:r>
            <a:r>
              <a:rPr lang="en-AU" sz="1200" dirty="0">
                <a:effectLst/>
                <a:latin typeface="Arial" panose="020B0604020202020204" pitchFamily="34" charset="0"/>
                <a:ea typeface="Calibri" panose="020F0502020204030204" pitchFamily="34" charset="0"/>
              </a:rPr>
              <a:t> © NSW Education Standards Authority (NESA) for and on behalf of the Crown in right of the State of New South Wales, 2023.</a:t>
            </a:r>
          </a:p>
          <a:p>
            <a:pPr>
              <a:lnSpc>
                <a:spcPct val="150000"/>
              </a:lnSpc>
              <a:spcBef>
                <a:spcPts val="1200"/>
              </a:spcBef>
              <a:spcAft>
                <a:spcPts val="600"/>
              </a:spcAft>
            </a:pPr>
            <a:r>
              <a:rPr lang="en-AU" sz="1200" dirty="0">
                <a:effectLst/>
                <a:latin typeface="Arial" panose="020B0604020202020204" pitchFamily="34" charset="0"/>
                <a:ea typeface="Calibri" panose="020F0502020204030204" pitchFamily="34" charset="0"/>
              </a:rPr>
              <a:t>ABC Australia (4 March 2022) </a:t>
            </a:r>
            <a:r>
              <a:rPr lang="en-AU" sz="1200" u="sng" dirty="0">
                <a:solidFill>
                  <a:srgbClr val="001C4A"/>
                </a:solidFill>
                <a:effectLst/>
                <a:latin typeface="Arial" panose="020B0604020202020204" pitchFamily="34" charset="0"/>
                <a:ea typeface="Calibri" panose="020F0502020204030204" pitchFamily="34" charset="0"/>
                <a:hlinkClick r:id="rId6"/>
              </a:rPr>
              <a:t>'Farms of the Future: the way we grow food is changing </a:t>
            </a:r>
            <a:r>
              <a:rPr lang="en-AU" sz="1200" u="sng" dirty="0">
                <a:solidFill>
                  <a:srgbClr val="001C4A"/>
                </a:solidFill>
                <a:effectLst/>
                <a:latin typeface="Segoe UI Emoji" panose="020B0502040204020203" pitchFamily="34" charset="0"/>
                <a:ea typeface="Calibri" panose="020F0502020204030204" pitchFamily="34" charset="0"/>
                <a:cs typeface="Segoe UI Emoji" panose="020B0502040204020203" pitchFamily="34" charset="0"/>
                <a:hlinkClick r:id="rId6"/>
              </a:rPr>
              <a:t>🍆🍅</a:t>
            </a:r>
            <a:r>
              <a:rPr lang="en-AU" sz="1200" u="sng" dirty="0">
                <a:solidFill>
                  <a:srgbClr val="001C4A"/>
                </a:solidFill>
                <a:effectLst/>
                <a:latin typeface="Arial" panose="020B0604020202020204" pitchFamily="34" charset="0"/>
                <a:ea typeface="Calibri" panose="020F0502020204030204" pitchFamily="34" charset="0"/>
                <a:hlinkClick r:id="rId6"/>
              </a:rPr>
              <a:t> | Way Out Ag Ep2 | ABC Australia' [video]</a:t>
            </a:r>
            <a:r>
              <a:rPr lang="en-AU" sz="1200" dirty="0">
                <a:effectLst/>
                <a:latin typeface="Arial" panose="020B0604020202020204" pitchFamily="34" charset="0"/>
                <a:ea typeface="Calibri" panose="020F0502020204030204" pitchFamily="34" charset="0"/>
              </a:rPr>
              <a:t>, </a:t>
            </a:r>
            <a:r>
              <a:rPr lang="en-AU" sz="1200" i="1" dirty="0">
                <a:effectLst/>
                <a:latin typeface="Arial" panose="020B0604020202020204" pitchFamily="34" charset="0"/>
                <a:ea typeface="Calibri" panose="020F0502020204030204" pitchFamily="34" charset="0"/>
              </a:rPr>
              <a:t>ABC Australia</a:t>
            </a:r>
            <a:r>
              <a:rPr lang="en-AU" sz="1200" dirty="0">
                <a:effectLst/>
                <a:latin typeface="Arial" panose="020B0604020202020204" pitchFamily="34" charset="0"/>
                <a:ea typeface="Calibri" panose="020F0502020204030204" pitchFamily="34" charset="0"/>
              </a:rPr>
              <a:t>, YouTube, accessed 9 April 2024.</a:t>
            </a:r>
          </a:p>
          <a:p>
            <a:pPr>
              <a:lnSpc>
                <a:spcPct val="150000"/>
              </a:lnSpc>
              <a:spcBef>
                <a:spcPts val="1200"/>
              </a:spcBef>
              <a:spcAft>
                <a:spcPts val="600"/>
              </a:spcAft>
            </a:pPr>
            <a:r>
              <a:rPr lang="en-AU" sz="1200" dirty="0">
                <a:effectLst/>
                <a:latin typeface="Arial" panose="020B0604020202020204" pitchFamily="34" charset="0"/>
                <a:ea typeface="Calibri" panose="020F0502020204030204" pitchFamily="34" charset="0"/>
              </a:rPr>
              <a:t>ABC News (Australia) (7 July 2022) </a:t>
            </a:r>
            <a:r>
              <a:rPr lang="en-AU" sz="1200" u="sng" dirty="0">
                <a:solidFill>
                  <a:srgbClr val="001C4A"/>
                </a:solidFill>
                <a:effectLst/>
                <a:latin typeface="Arial" panose="020B0604020202020204" pitchFamily="34" charset="0"/>
                <a:ea typeface="Calibri" panose="020F0502020204030204" pitchFamily="34" charset="0"/>
                <a:hlinkClick r:id="rId7"/>
              </a:rPr>
              <a:t>'A small farm making big waves from an underground car park in Sydney | ABC News' [video]</a:t>
            </a:r>
            <a:r>
              <a:rPr lang="en-AU" sz="1200" dirty="0">
                <a:effectLst/>
                <a:latin typeface="Arial" panose="020B0604020202020204" pitchFamily="34" charset="0"/>
                <a:ea typeface="Calibri" panose="020F0502020204030204" pitchFamily="34" charset="0"/>
              </a:rPr>
              <a:t>, </a:t>
            </a:r>
            <a:r>
              <a:rPr lang="en-AU" sz="1200" i="1" dirty="0">
                <a:effectLst/>
                <a:latin typeface="Arial" panose="020B0604020202020204" pitchFamily="34" charset="0"/>
                <a:ea typeface="Calibri" panose="020F0502020204030204" pitchFamily="34" charset="0"/>
              </a:rPr>
              <a:t>ABC News (Australia)</a:t>
            </a:r>
            <a:r>
              <a:rPr lang="en-AU" sz="1200" dirty="0">
                <a:effectLst/>
                <a:latin typeface="Arial" panose="020B0604020202020204" pitchFamily="34" charset="0"/>
                <a:ea typeface="Calibri" panose="020F0502020204030204" pitchFamily="34" charset="0"/>
              </a:rPr>
              <a:t>, YouTube, accessed 9 April 2024.</a:t>
            </a:r>
          </a:p>
          <a:p>
            <a:pPr>
              <a:lnSpc>
                <a:spcPct val="150000"/>
              </a:lnSpc>
              <a:spcBef>
                <a:spcPts val="1200"/>
              </a:spcBef>
              <a:spcAft>
                <a:spcPts val="600"/>
              </a:spcAft>
            </a:pPr>
            <a:r>
              <a:rPr lang="en-AU" sz="1200" dirty="0" err="1">
                <a:effectLst/>
                <a:latin typeface="Arial" panose="020B0604020202020204" pitchFamily="34" charset="0"/>
                <a:ea typeface="Calibri" panose="020F0502020204030204" pitchFamily="34" charset="0"/>
              </a:rPr>
              <a:t>CubicFarm</a:t>
            </a:r>
            <a:r>
              <a:rPr lang="en-AU" sz="1200" dirty="0">
                <a:effectLst/>
                <a:latin typeface="Arial" panose="020B0604020202020204" pitchFamily="34" charset="0"/>
                <a:ea typeface="Calibri" panose="020F0502020204030204" pitchFamily="34" charset="0"/>
              </a:rPr>
              <a:t> Systems (26 June 2020) </a:t>
            </a:r>
            <a:r>
              <a:rPr lang="en-AU" sz="1200" u="sng" dirty="0">
                <a:solidFill>
                  <a:srgbClr val="001C4A"/>
                </a:solidFill>
                <a:effectLst/>
                <a:latin typeface="Arial" panose="020B0604020202020204" pitchFamily="34" charset="0"/>
                <a:ea typeface="Calibri" panose="020F0502020204030204" pitchFamily="34" charset="0"/>
                <a:hlinkClick r:id="rId8"/>
              </a:rPr>
              <a:t>‘Virtual tour of </a:t>
            </a:r>
            <a:r>
              <a:rPr lang="en-AU" sz="1200" u="sng" dirty="0" err="1">
                <a:solidFill>
                  <a:srgbClr val="001C4A"/>
                </a:solidFill>
                <a:effectLst/>
                <a:latin typeface="Arial" panose="020B0604020202020204" pitchFamily="34" charset="0"/>
                <a:ea typeface="Calibri" panose="020F0502020204030204" pitchFamily="34" charset="0"/>
                <a:hlinkClick r:id="rId8"/>
              </a:rPr>
              <a:t>CubicFarms</a:t>
            </a:r>
            <a:r>
              <a:rPr lang="en-AU" sz="1200" u="sng" dirty="0">
                <a:solidFill>
                  <a:srgbClr val="001C4A"/>
                </a:solidFill>
                <a:effectLst/>
                <a:latin typeface="Arial" panose="020B0604020202020204" pitchFamily="34" charset="0"/>
                <a:ea typeface="Calibri" panose="020F0502020204030204" pitchFamily="34" charset="0"/>
                <a:hlinkClick r:id="rId8"/>
              </a:rPr>
              <a:t>’ fresh produce system’ [video]</a:t>
            </a:r>
            <a:r>
              <a:rPr lang="en-AU" sz="1200" dirty="0">
                <a:effectLst/>
                <a:latin typeface="Arial" panose="020B0604020202020204" pitchFamily="34" charset="0"/>
                <a:ea typeface="Calibri" panose="020F0502020204030204" pitchFamily="34" charset="0"/>
              </a:rPr>
              <a:t>, </a:t>
            </a:r>
            <a:r>
              <a:rPr lang="en-AU" sz="1200" i="1" dirty="0" err="1">
                <a:effectLst/>
                <a:latin typeface="Arial" panose="020B0604020202020204" pitchFamily="34" charset="0"/>
                <a:ea typeface="Calibri" panose="020F0502020204030204" pitchFamily="34" charset="0"/>
              </a:rPr>
              <a:t>CubicFarm</a:t>
            </a:r>
            <a:r>
              <a:rPr lang="en-AU" sz="1200" i="1" dirty="0">
                <a:effectLst/>
                <a:latin typeface="Arial" panose="020B0604020202020204" pitchFamily="34" charset="0"/>
                <a:ea typeface="Calibri" panose="020F0502020204030204" pitchFamily="34" charset="0"/>
              </a:rPr>
              <a:t> Systems</a:t>
            </a:r>
            <a:r>
              <a:rPr lang="en-AU" sz="1200" dirty="0">
                <a:effectLst/>
                <a:latin typeface="Arial" panose="020B0604020202020204" pitchFamily="34" charset="0"/>
                <a:ea typeface="Calibri" panose="020F0502020204030204" pitchFamily="34" charset="0"/>
              </a:rPr>
              <a:t>, YouTube, accessed 9 April 2024.</a:t>
            </a:r>
          </a:p>
          <a:p>
            <a:pPr>
              <a:lnSpc>
                <a:spcPct val="150000"/>
              </a:lnSpc>
              <a:spcBef>
                <a:spcPts val="1200"/>
              </a:spcBef>
              <a:spcAft>
                <a:spcPts val="600"/>
              </a:spcAft>
            </a:pPr>
            <a:r>
              <a:rPr lang="en-AU" sz="1200" dirty="0">
                <a:effectLst/>
                <a:latin typeface="Arial" panose="020B0604020202020204" pitchFamily="34" charset="0"/>
                <a:ea typeface="Calibri" panose="020F0502020204030204" pitchFamily="34" charset="0"/>
              </a:rPr>
              <a:t>Department of Primary Industries &amp; Regional Development (29 October 2020) </a:t>
            </a:r>
            <a:r>
              <a:rPr lang="en-AU" sz="1200" u="sng" dirty="0">
                <a:solidFill>
                  <a:srgbClr val="001C4A"/>
                </a:solidFill>
                <a:effectLst/>
                <a:latin typeface="Arial" panose="020B0604020202020204" pitchFamily="34" charset="0"/>
                <a:ea typeface="Calibri" panose="020F0502020204030204" pitchFamily="34" charset="0"/>
                <a:hlinkClick r:id="rId9"/>
              </a:rPr>
              <a:t>'A Day on a Lettuce Farm in Western Australia' [video]</a:t>
            </a:r>
            <a:r>
              <a:rPr lang="en-AU" sz="1200" dirty="0">
                <a:effectLst/>
                <a:latin typeface="Arial" panose="020B0604020202020204" pitchFamily="34" charset="0"/>
                <a:ea typeface="Calibri" panose="020F0502020204030204" pitchFamily="34" charset="0"/>
              </a:rPr>
              <a:t>, </a:t>
            </a:r>
            <a:r>
              <a:rPr lang="en-AU" sz="1200" i="1" dirty="0">
                <a:effectLst/>
                <a:latin typeface="Arial" panose="020B0604020202020204" pitchFamily="34" charset="0"/>
                <a:ea typeface="Calibri" panose="020F0502020204030204" pitchFamily="34" charset="0"/>
              </a:rPr>
              <a:t>Department of Primary Industries &amp; Regional Development</a:t>
            </a:r>
            <a:r>
              <a:rPr lang="en-AU" sz="1200" dirty="0">
                <a:effectLst/>
                <a:latin typeface="Arial" panose="020B0604020202020204" pitchFamily="34" charset="0"/>
                <a:ea typeface="Calibri" panose="020F0502020204030204" pitchFamily="34" charset="0"/>
              </a:rPr>
              <a:t>, YouTube, accessed 26 March 2024.</a:t>
            </a:r>
          </a:p>
          <a:p>
            <a:pPr>
              <a:lnSpc>
                <a:spcPct val="150000"/>
              </a:lnSpc>
              <a:spcBef>
                <a:spcPts val="1200"/>
              </a:spcBef>
              <a:spcAft>
                <a:spcPts val="600"/>
              </a:spcAft>
            </a:pPr>
            <a:r>
              <a:rPr lang="en-AU" sz="1200" dirty="0">
                <a:effectLst/>
                <a:latin typeface="Arial" panose="020B0604020202020204" pitchFamily="34" charset="0"/>
                <a:ea typeface="Calibri" panose="020F0502020204030204" pitchFamily="34" charset="0"/>
              </a:rPr>
              <a:t>Engineering8 (13 October 2017) </a:t>
            </a:r>
            <a:r>
              <a:rPr lang="en-AU" sz="1200" u="sng" dirty="0">
                <a:solidFill>
                  <a:srgbClr val="001C4A"/>
                </a:solidFill>
                <a:effectLst/>
                <a:latin typeface="Arial" panose="020B0604020202020204" pitchFamily="34" charset="0"/>
                <a:ea typeface="Calibri" panose="020F0502020204030204" pitchFamily="34" charset="0"/>
                <a:hlinkClick r:id="rId10"/>
              </a:rPr>
              <a:t>'10 Tallest Ferris Wheels in the World' [video]</a:t>
            </a:r>
            <a:r>
              <a:rPr lang="en-AU" sz="1200" dirty="0">
                <a:effectLst/>
                <a:latin typeface="Arial" panose="020B0604020202020204" pitchFamily="34" charset="0"/>
                <a:ea typeface="Calibri" panose="020F0502020204030204" pitchFamily="34" charset="0"/>
              </a:rPr>
              <a:t>, </a:t>
            </a:r>
            <a:r>
              <a:rPr lang="en-AU" sz="1200" i="1" dirty="0">
                <a:effectLst/>
                <a:latin typeface="Arial" panose="020B0604020202020204" pitchFamily="34" charset="0"/>
                <a:ea typeface="Calibri" panose="020F0502020204030204" pitchFamily="34" charset="0"/>
              </a:rPr>
              <a:t>Engineering8</a:t>
            </a:r>
            <a:r>
              <a:rPr lang="en-AU" sz="1200" dirty="0">
                <a:effectLst/>
                <a:latin typeface="Arial" panose="020B0604020202020204" pitchFamily="34" charset="0"/>
                <a:ea typeface="Calibri" panose="020F0502020204030204" pitchFamily="34" charset="0"/>
              </a:rPr>
              <a:t>, YouTube, accessed 2 May 2024.</a:t>
            </a:r>
          </a:p>
        </p:txBody>
      </p:sp>
      <p:sp>
        <p:nvSpPr>
          <p:cNvPr id="2" name="Slide Number Placeholder 1">
            <a:extLst>
              <a:ext uri="{FF2B5EF4-FFF2-40B4-BE49-F238E27FC236}">
                <a16:creationId xmlns:a16="http://schemas.microsoft.com/office/drawing/2014/main" id="{48223418-AC99-D403-B6BA-7F5E5111A87A}"/>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69</a:t>
            </a:fld>
            <a:endParaRPr lang="en-AU" dirty="0"/>
          </a:p>
        </p:txBody>
      </p:sp>
    </p:spTree>
    <p:extLst>
      <p:ext uri="{BB962C8B-B14F-4D97-AF65-F5344CB8AC3E}">
        <p14:creationId xmlns:p14="http://schemas.microsoft.com/office/powerpoint/2010/main" val="118101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C69B4ED-C190-0D50-D68B-A624ABE6A280}"/>
              </a:ext>
            </a:extLst>
          </p:cNvPr>
          <p:cNvSpPr>
            <a:spLocks noGrp="1"/>
          </p:cNvSpPr>
          <p:nvPr>
            <p:ph type="title"/>
          </p:nvPr>
        </p:nvSpPr>
        <p:spPr>
          <a:xfrm>
            <a:off x="360000" y="360000"/>
            <a:ext cx="11483998" cy="545601"/>
          </a:xfrm>
        </p:spPr>
        <p:txBody>
          <a:bodyPr/>
          <a:lstStyle/>
          <a:p>
            <a:r>
              <a:rPr lang="en-AU" dirty="0"/>
              <a:t>What is agriculture and why is it important?</a:t>
            </a:r>
          </a:p>
        </p:txBody>
      </p:sp>
      <p:sp>
        <p:nvSpPr>
          <p:cNvPr id="3" name="Text Placeholder 12">
            <a:extLst>
              <a:ext uri="{FF2B5EF4-FFF2-40B4-BE49-F238E27FC236}">
                <a16:creationId xmlns:a16="http://schemas.microsoft.com/office/drawing/2014/main" id="{88A900B1-5D10-73A2-A60A-BF18BBF6245B}"/>
              </a:ext>
            </a:extLst>
          </p:cNvPr>
          <p:cNvSpPr>
            <a:spLocks noGrp="1"/>
          </p:cNvSpPr>
          <p:nvPr>
            <p:ph type="body" sz="quarter" idx="18"/>
          </p:nvPr>
        </p:nvSpPr>
        <p:spPr>
          <a:xfrm>
            <a:off x="360000" y="982520"/>
            <a:ext cx="11483998" cy="356423"/>
          </a:xfrm>
        </p:spPr>
        <p:txBody>
          <a:bodyPr/>
          <a:lstStyle/>
          <a:p>
            <a:r>
              <a:rPr lang="en-AU" dirty="0"/>
              <a:t>Think, Pair, Share</a:t>
            </a:r>
          </a:p>
        </p:txBody>
      </p:sp>
      <p:sp>
        <p:nvSpPr>
          <p:cNvPr id="4" name="Rectangle: Rounded Corners 3">
            <a:extLst>
              <a:ext uri="{FF2B5EF4-FFF2-40B4-BE49-F238E27FC236}">
                <a16:creationId xmlns:a16="http://schemas.microsoft.com/office/drawing/2014/main" id="{09FE1406-0126-4766-31B0-2BE0CEE806A0}"/>
              </a:ext>
            </a:extLst>
          </p:cNvPr>
          <p:cNvSpPr/>
          <p:nvPr/>
        </p:nvSpPr>
        <p:spPr>
          <a:xfrm>
            <a:off x="422473" y="1604930"/>
            <a:ext cx="5432565" cy="1377388"/>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dirty="0">
                <a:solidFill>
                  <a:schemeClr val="tx1"/>
                </a:solidFill>
                <a:latin typeface="Arial" panose="020B0604020202020204" pitchFamily="34" charset="0"/>
                <a:cs typeface="Arial" panose="020B0604020202020204" pitchFamily="34" charset="0"/>
              </a:rPr>
              <a:t>What do I think?</a:t>
            </a:r>
          </a:p>
        </p:txBody>
      </p:sp>
      <p:sp>
        <p:nvSpPr>
          <p:cNvPr id="5" name="Rectangle: Rounded Corners 4">
            <a:extLst>
              <a:ext uri="{FF2B5EF4-FFF2-40B4-BE49-F238E27FC236}">
                <a16:creationId xmlns:a16="http://schemas.microsoft.com/office/drawing/2014/main" id="{F29A1A5F-3F9E-174D-0BBC-720475CDA7A4}"/>
              </a:ext>
            </a:extLst>
          </p:cNvPr>
          <p:cNvSpPr/>
          <p:nvPr/>
        </p:nvSpPr>
        <p:spPr>
          <a:xfrm>
            <a:off x="422474" y="3248306"/>
            <a:ext cx="5432565" cy="1377388"/>
          </a:xfrm>
          <a:prstGeom prst="round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dirty="0">
                <a:solidFill>
                  <a:schemeClr val="tx1"/>
                </a:solidFill>
                <a:latin typeface="Arial" panose="020B0604020202020204" pitchFamily="34" charset="0"/>
                <a:cs typeface="Arial" panose="020B0604020202020204" pitchFamily="34" charset="0"/>
              </a:rPr>
              <a:t>What does my partner think?</a:t>
            </a:r>
          </a:p>
        </p:txBody>
      </p:sp>
      <p:sp>
        <p:nvSpPr>
          <p:cNvPr id="7" name="Rectangle: Rounded Corners 6">
            <a:extLst>
              <a:ext uri="{FF2B5EF4-FFF2-40B4-BE49-F238E27FC236}">
                <a16:creationId xmlns:a16="http://schemas.microsoft.com/office/drawing/2014/main" id="{D2133634-92F2-4077-5A67-2C0CE25DA9C1}"/>
              </a:ext>
            </a:extLst>
          </p:cNvPr>
          <p:cNvSpPr/>
          <p:nvPr/>
        </p:nvSpPr>
        <p:spPr>
          <a:xfrm>
            <a:off x="422473" y="4891681"/>
            <a:ext cx="5432565" cy="1377388"/>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dirty="0">
                <a:solidFill>
                  <a:schemeClr val="tx1"/>
                </a:solidFill>
                <a:latin typeface="Arial" panose="020B0604020202020204" pitchFamily="34" charset="0"/>
                <a:cs typeface="Arial" panose="020B0604020202020204" pitchFamily="34" charset="0"/>
              </a:rPr>
              <a:t>What will we share?</a:t>
            </a:r>
          </a:p>
        </p:txBody>
      </p:sp>
      <p:pic>
        <p:nvPicPr>
          <p:cNvPr id="11" name="Picture Placeholder 7">
            <a:extLst>
              <a:ext uri="{FF2B5EF4-FFF2-40B4-BE49-F238E27FC236}">
                <a16:creationId xmlns:a16="http://schemas.microsoft.com/office/drawing/2014/main" id="{A857D3D5-76F8-461A-4BCD-0B51FA05AD38}"/>
              </a:ext>
              <a:ext uri="{C183D7F6-B498-43B3-948B-1728B52AA6E4}">
                <adec:decorative xmlns:adec="http://schemas.microsoft.com/office/drawing/2017/decorative" val="1"/>
              </a:ext>
            </a:extLst>
          </p:cNvPr>
          <p:cNvPicPr>
            <a:picLocks noGrp="1" noChangeAspect="1"/>
          </p:cNvPicPr>
          <p:nvPr>
            <p:ph sz="half" idx="19"/>
          </p:nvPr>
        </p:nvPicPr>
        <p:blipFill rotWithShape="1">
          <a:blip r:embed="rId2" cstate="screen">
            <a:extLst>
              <a:ext uri="{28A0092B-C50C-407E-A947-70E740481C1C}">
                <a14:useLocalDpi xmlns:a14="http://schemas.microsoft.com/office/drawing/2010/main"/>
              </a:ext>
            </a:extLst>
          </a:blip>
          <a:srcRect r="-1"/>
          <a:stretch/>
        </p:blipFill>
        <p:spPr>
          <a:xfrm rot="21600000">
            <a:off x="6633544" y="1998910"/>
            <a:ext cx="4850456" cy="3869020"/>
          </a:xfrm>
          <a:prstGeom prst="rect">
            <a:avLst/>
          </a:prstGeom>
          <a:solidFill>
            <a:srgbClr val="000000">
              <a:shade val="95000"/>
            </a:srgbClr>
          </a:solidFill>
          <a:ln w="444500" cap="sq">
            <a:solidFill>
              <a:srgbClr val="E5F7FC"/>
            </a:solidFill>
            <a:miter lim="800000"/>
          </a:ln>
          <a:effectLst>
            <a:outerShdw blurRad="254000" dist="190500" dir="2700000" sy="90000" algn="bl" rotWithShape="0">
              <a:srgbClr val="000000">
                <a:alpha val="40000"/>
              </a:srgbClr>
            </a:outerShdw>
          </a:effectLst>
        </p:spPr>
      </p:pic>
      <p:sp>
        <p:nvSpPr>
          <p:cNvPr id="2" name="Slide Number Placeholder 1">
            <a:extLst>
              <a:ext uri="{FF2B5EF4-FFF2-40B4-BE49-F238E27FC236}">
                <a16:creationId xmlns:a16="http://schemas.microsoft.com/office/drawing/2014/main" id="{E9B076CA-71E0-AD90-CD8E-813CE7213A4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a:t>
            </a:fld>
            <a:endParaRPr lang="en-AU"/>
          </a:p>
        </p:txBody>
      </p:sp>
    </p:spTree>
    <p:extLst>
      <p:ext uri="{BB962C8B-B14F-4D97-AF65-F5344CB8AC3E}">
        <p14:creationId xmlns:p14="http://schemas.microsoft.com/office/powerpoint/2010/main" val="707406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8966FD-9600-3EC7-EF10-06492353388E}"/>
              </a:ext>
            </a:extLst>
          </p:cNvPr>
          <p:cNvSpPr>
            <a:spLocks noGrp="1"/>
          </p:cNvSpPr>
          <p:nvPr>
            <p:ph type="title"/>
          </p:nvPr>
        </p:nvSpPr>
        <p:spPr/>
        <p:txBody>
          <a:bodyPr/>
          <a:lstStyle/>
          <a:p>
            <a:r>
              <a:rPr lang="en-AU" dirty="0"/>
              <a:t>References continued</a:t>
            </a:r>
          </a:p>
        </p:txBody>
      </p:sp>
      <p:sp>
        <p:nvSpPr>
          <p:cNvPr id="6" name="TextBox 5">
            <a:extLst>
              <a:ext uri="{FF2B5EF4-FFF2-40B4-BE49-F238E27FC236}">
                <a16:creationId xmlns:a16="http://schemas.microsoft.com/office/drawing/2014/main" id="{EABCE76F-41B1-7EE2-14F1-DC744150DE0C}"/>
              </a:ext>
            </a:extLst>
          </p:cNvPr>
          <p:cNvSpPr txBox="1"/>
          <p:nvPr/>
        </p:nvSpPr>
        <p:spPr>
          <a:xfrm>
            <a:off x="335826" y="1397263"/>
            <a:ext cx="11471999" cy="1597297"/>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Please refer to the NESA Copyright Disclaimer for more information </a:t>
            </a:r>
            <a:r>
              <a:rPr kumimoji="0" lang="en-AU" sz="1200" b="0" i="0" u="none" strike="noStrike" kern="1200" cap="none" spc="0" normalizeH="0" baseline="0" noProof="0" dirty="0">
                <a:ln>
                  <a:noFill/>
                </a:ln>
                <a:solidFill>
                  <a:srgbClr val="CBEDFD"/>
                </a:solidFill>
                <a:effectLst/>
                <a:uLnTx/>
                <a:uFillTx/>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https://educationstandards.nsw.edu.au/wps/portal/nesa/mini-footer/copyright</a:t>
            </a:r>
            <a:r>
              <a:rPr kumimoji="0" lang="en-AU"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NESA holds the only official and up-to-date versions of the NSW Curriculum and syllabus documents. Please visit the NSW Education Standards Authority (NESA) website </a:t>
            </a:r>
            <a:r>
              <a:rPr kumimoji="0" lang="en-AU" sz="1200" b="0" i="0" u="none" strike="noStrike" kern="1200" cap="none" spc="0" normalizeH="0" baseline="0" noProof="0" dirty="0">
                <a:ln>
                  <a:noFill/>
                </a:ln>
                <a:solidFill>
                  <a:srgbClr val="CBEDFD"/>
                </a:solidFill>
                <a:effectLst/>
                <a:uLnTx/>
                <a:uFillTx/>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https://educationstandards.nsw.edu.au/wps/portal/nesa/home</a:t>
            </a:r>
            <a:r>
              <a:rPr kumimoji="0" lang="en-AU" sz="1200" b="0" i="0" u="none" strike="noStrike" kern="1200" cap="none" spc="0" normalizeH="0" baseline="0" noProof="0" dirty="0">
                <a:ln>
                  <a:noFill/>
                </a:ln>
                <a:solidFill>
                  <a:srgbClr val="CBEDFD"/>
                </a:solidFill>
                <a:effectLst/>
                <a:uLnTx/>
                <a:uFillTx/>
                <a:latin typeface="Arial" panose="020B0604020202020204" pitchFamily="34" charset="0"/>
                <a:cs typeface="Arial" panose="020B0604020202020204" pitchFamily="34" charset="0"/>
              </a:rPr>
              <a:t> </a:t>
            </a:r>
            <a:r>
              <a:rPr kumimoji="0" lang="en-AU"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and the NSW Curriculum website </a:t>
            </a:r>
            <a:r>
              <a:rPr kumimoji="0" lang="en-AU" sz="1200" b="0" i="0" u="none" strike="noStrike" kern="1200" cap="none" spc="0" normalizeH="0" baseline="0" noProof="0" dirty="0">
                <a:ln>
                  <a:noFill/>
                </a:ln>
                <a:solidFill>
                  <a:srgbClr val="CBEDFD"/>
                </a:solidFill>
                <a:effectLst/>
                <a:uLnTx/>
                <a:uFillTx/>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https://curriculum.nsw.edu.au</a:t>
            </a:r>
            <a:r>
              <a:rPr kumimoji="0" lang="en-AU"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p>
        </p:txBody>
      </p:sp>
      <p:sp>
        <p:nvSpPr>
          <p:cNvPr id="4" name="Content Placeholder 3">
            <a:extLst>
              <a:ext uri="{FF2B5EF4-FFF2-40B4-BE49-F238E27FC236}">
                <a16:creationId xmlns:a16="http://schemas.microsoft.com/office/drawing/2014/main" id="{B7C07B50-96D9-2E35-E2CE-3139F6377F08}"/>
              </a:ext>
            </a:extLst>
          </p:cNvPr>
          <p:cNvSpPr>
            <a:spLocks noGrp="1"/>
          </p:cNvSpPr>
          <p:nvPr>
            <p:ph idx="1"/>
          </p:nvPr>
        </p:nvSpPr>
        <p:spPr/>
        <p:txBody>
          <a:bodyPr/>
          <a:lstStyle/>
          <a:p>
            <a:pPr>
              <a:lnSpc>
                <a:spcPct val="150000"/>
              </a:lnSpc>
              <a:spcBef>
                <a:spcPts val="1200"/>
              </a:spcBef>
              <a:spcAft>
                <a:spcPts val="600"/>
              </a:spcAft>
            </a:pPr>
            <a:r>
              <a:rPr lang="en-AU" sz="1200" dirty="0">
                <a:effectLst/>
                <a:latin typeface="Arial" panose="020B0604020202020204" pitchFamily="34" charset="0"/>
                <a:ea typeface="Calibri" panose="020F0502020204030204" pitchFamily="34" charset="0"/>
              </a:rPr>
              <a:t>INVENTORINDO FURNITURE (29 April 2023) </a:t>
            </a:r>
            <a:r>
              <a:rPr lang="en-AU" sz="1200" u="sng" dirty="0">
                <a:solidFill>
                  <a:srgbClr val="001C4A"/>
                </a:solidFill>
                <a:effectLst/>
                <a:latin typeface="Arial" panose="020B0604020202020204" pitchFamily="34" charset="0"/>
                <a:ea typeface="Calibri" panose="020F0502020204030204" pitchFamily="34" charset="0"/>
                <a:hlinkClick r:id="rId5"/>
              </a:rPr>
              <a:t>'HOW TO MAKE A MURPHY BED WITH FOLDING TABLE STEP BY STEP' [video]</a:t>
            </a:r>
            <a:r>
              <a:rPr lang="en-AU" sz="1200" dirty="0">
                <a:effectLst/>
                <a:latin typeface="Arial" panose="020B0604020202020204" pitchFamily="34" charset="0"/>
                <a:ea typeface="Calibri" panose="020F0502020204030204" pitchFamily="34" charset="0"/>
              </a:rPr>
              <a:t>, </a:t>
            </a:r>
            <a:r>
              <a:rPr lang="en-AU" sz="1200" i="1" dirty="0">
                <a:effectLst/>
                <a:latin typeface="Arial" panose="020B0604020202020204" pitchFamily="34" charset="0"/>
                <a:ea typeface="Calibri" panose="020F0502020204030204" pitchFamily="34" charset="0"/>
              </a:rPr>
              <a:t>INVENTIRINDO FURNITURE</a:t>
            </a:r>
            <a:r>
              <a:rPr lang="en-AU" sz="1200" dirty="0">
                <a:effectLst/>
                <a:latin typeface="Arial" panose="020B0604020202020204" pitchFamily="34" charset="0"/>
                <a:ea typeface="Calibri" panose="020F0502020204030204" pitchFamily="34" charset="0"/>
              </a:rPr>
              <a:t>, YouTube, accessed 2 May 2024.</a:t>
            </a:r>
          </a:p>
          <a:p>
            <a:pPr>
              <a:lnSpc>
                <a:spcPct val="150000"/>
              </a:lnSpc>
              <a:spcBef>
                <a:spcPts val="1200"/>
              </a:spcBef>
              <a:spcAft>
                <a:spcPts val="600"/>
              </a:spcAft>
            </a:pPr>
            <a:r>
              <a:rPr lang="en-AU" sz="1200" dirty="0">
                <a:effectLst/>
                <a:latin typeface="Arial" panose="020B0604020202020204" pitchFamily="34" charset="0"/>
                <a:ea typeface="Calibri" panose="020F0502020204030204" pitchFamily="34" charset="0"/>
              </a:rPr>
              <a:t>Specific Love Creations (27 March 2015) </a:t>
            </a:r>
            <a:r>
              <a:rPr lang="en-AU" sz="1200" u="sng" dirty="0">
                <a:solidFill>
                  <a:srgbClr val="001C4A"/>
                </a:solidFill>
                <a:effectLst/>
                <a:latin typeface="Arial" panose="020B0604020202020204" pitchFamily="34" charset="0"/>
                <a:ea typeface="Calibri" panose="020F0502020204030204" pitchFamily="34" charset="0"/>
                <a:hlinkClick r:id="rId6"/>
              </a:rPr>
              <a:t>'How to make a Simple Pulley System - Pulleys Simple Machines' [video]</a:t>
            </a:r>
            <a:r>
              <a:rPr lang="en-AU" sz="1200" dirty="0">
                <a:effectLst/>
                <a:latin typeface="Arial" panose="020B0604020202020204" pitchFamily="34" charset="0"/>
                <a:ea typeface="Calibri" panose="020F0502020204030204" pitchFamily="34" charset="0"/>
              </a:rPr>
              <a:t>, </a:t>
            </a:r>
            <a:r>
              <a:rPr lang="en-AU" sz="1200" i="1" dirty="0">
                <a:effectLst/>
                <a:latin typeface="Arial" panose="020B0604020202020204" pitchFamily="34" charset="0"/>
                <a:ea typeface="Calibri" panose="020F0502020204030204" pitchFamily="34" charset="0"/>
              </a:rPr>
              <a:t>Specific Love Creations</a:t>
            </a:r>
            <a:r>
              <a:rPr lang="en-AU" sz="1200" dirty="0">
                <a:effectLst/>
                <a:latin typeface="Arial" panose="020B0604020202020204" pitchFamily="34" charset="0"/>
                <a:ea typeface="Calibri" panose="020F0502020204030204" pitchFamily="34" charset="0"/>
              </a:rPr>
              <a:t>, YouTube, accessed 2 May 2024.</a:t>
            </a:r>
          </a:p>
          <a:p>
            <a:pPr>
              <a:lnSpc>
                <a:spcPct val="150000"/>
              </a:lnSpc>
              <a:spcBef>
                <a:spcPts val="1200"/>
              </a:spcBef>
              <a:spcAft>
                <a:spcPts val="600"/>
              </a:spcAft>
            </a:pPr>
            <a:r>
              <a:rPr lang="en-AU" sz="1200" dirty="0">
                <a:effectLst/>
                <a:latin typeface="Arial" panose="020B0604020202020204" pitchFamily="34" charset="0"/>
                <a:ea typeface="Calibri" panose="020F0502020204030204" pitchFamily="34" charset="0"/>
              </a:rPr>
              <a:t>Star Mountain, Inc. (7 March 2019) </a:t>
            </a:r>
            <a:r>
              <a:rPr lang="en-AU" sz="1200" u="sng" dirty="0">
                <a:solidFill>
                  <a:srgbClr val="001C4A"/>
                </a:solidFill>
                <a:effectLst/>
                <a:latin typeface="Arial" panose="020B0604020202020204" pitchFamily="34" charset="0"/>
                <a:ea typeface="Calibri" panose="020F0502020204030204" pitchFamily="34" charset="0"/>
                <a:hlinkClick r:id="rId7"/>
              </a:rPr>
              <a:t>'Transplanting Basil Seedlings' [video]</a:t>
            </a:r>
            <a:r>
              <a:rPr lang="en-AU" sz="1200" dirty="0">
                <a:effectLst/>
                <a:latin typeface="Arial" panose="020B0604020202020204" pitchFamily="34" charset="0"/>
                <a:ea typeface="Calibri" panose="020F0502020204030204" pitchFamily="34" charset="0"/>
              </a:rPr>
              <a:t>, </a:t>
            </a:r>
            <a:r>
              <a:rPr lang="en-AU" sz="1200" i="1" dirty="0">
                <a:effectLst/>
                <a:latin typeface="Arial" panose="020B0604020202020204" pitchFamily="34" charset="0"/>
                <a:ea typeface="Calibri" panose="020F0502020204030204" pitchFamily="34" charset="0"/>
              </a:rPr>
              <a:t>Star Mountain, Inc.</a:t>
            </a:r>
            <a:r>
              <a:rPr lang="en-AU" sz="1200" dirty="0">
                <a:effectLst/>
                <a:latin typeface="Arial" panose="020B0604020202020204" pitchFamily="34" charset="0"/>
                <a:ea typeface="Calibri" panose="020F0502020204030204" pitchFamily="34" charset="0"/>
              </a:rPr>
              <a:t>, YouTube, accessed 20 February 2024.</a:t>
            </a:r>
          </a:p>
          <a:p>
            <a:pPr>
              <a:lnSpc>
                <a:spcPct val="150000"/>
              </a:lnSpc>
              <a:spcBef>
                <a:spcPts val="1200"/>
              </a:spcBef>
              <a:spcAft>
                <a:spcPts val="600"/>
              </a:spcAft>
            </a:pPr>
            <a:r>
              <a:rPr lang="en-AU" sz="1200" dirty="0">
                <a:effectLst/>
                <a:latin typeface="Arial" panose="020B0604020202020204" pitchFamily="34" charset="0"/>
                <a:ea typeface="Calibri" panose="020F0502020204030204" pitchFamily="34" charset="0"/>
              </a:rPr>
              <a:t>The Ripe Tomato Farms (21 August 2023) </a:t>
            </a:r>
            <a:r>
              <a:rPr lang="en-AU" sz="1200" u="sng" dirty="0">
                <a:solidFill>
                  <a:srgbClr val="001C4A"/>
                </a:solidFill>
                <a:effectLst/>
                <a:latin typeface="Arial" panose="020B0604020202020204" pitchFamily="34" charset="0"/>
                <a:ea typeface="Calibri" panose="020F0502020204030204" pitchFamily="34" charset="0"/>
                <a:hlinkClick r:id="rId8"/>
              </a:rPr>
              <a:t>'Growing The Best Basil - The Definitive Guide' [video]</a:t>
            </a:r>
            <a:r>
              <a:rPr lang="en-AU" sz="1200" dirty="0">
                <a:effectLst/>
                <a:latin typeface="Arial" panose="020B0604020202020204" pitchFamily="34" charset="0"/>
                <a:ea typeface="Calibri" panose="020F0502020204030204" pitchFamily="34" charset="0"/>
              </a:rPr>
              <a:t>, </a:t>
            </a:r>
            <a:r>
              <a:rPr lang="en-AU" sz="1200" i="1" dirty="0">
                <a:effectLst/>
                <a:latin typeface="Arial" panose="020B0604020202020204" pitchFamily="34" charset="0"/>
                <a:ea typeface="Calibri" panose="020F0502020204030204" pitchFamily="34" charset="0"/>
              </a:rPr>
              <a:t>The Ripe Tomato Farms</a:t>
            </a:r>
            <a:r>
              <a:rPr lang="en-AU" sz="1200" dirty="0">
                <a:effectLst/>
                <a:latin typeface="Arial" panose="020B0604020202020204" pitchFamily="34" charset="0"/>
                <a:ea typeface="Calibri" panose="020F0502020204030204" pitchFamily="34" charset="0"/>
              </a:rPr>
              <a:t>, YouTube, accessed 12 March 2024.</a:t>
            </a:r>
          </a:p>
          <a:p>
            <a:pPr>
              <a:lnSpc>
                <a:spcPct val="150000"/>
              </a:lnSpc>
              <a:spcBef>
                <a:spcPts val="1200"/>
              </a:spcBef>
              <a:spcAft>
                <a:spcPts val="600"/>
              </a:spcAft>
            </a:pPr>
            <a:r>
              <a:rPr lang="en-AU" sz="1200" dirty="0">
                <a:effectLst/>
                <a:latin typeface="Arial" panose="020B0604020202020204" pitchFamily="34" charset="0"/>
                <a:ea typeface="Calibri" panose="020F0502020204030204" pitchFamily="34" charset="0"/>
              </a:rPr>
              <a:t>Thiel O (29 January 2019) </a:t>
            </a:r>
            <a:r>
              <a:rPr lang="en-AU" sz="1200" u="sng" dirty="0">
                <a:solidFill>
                  <a:srgbClr val="001C4A"/>
                </a:solidFill>
                <a:effectLst/>
                <a:latin typeface="Arial" panose="020B0604020202020204" pitchFamily="34" charset="0"/>
                <a:ea typeface="Calibri" panose="020F0502020204030204" pitchFamily="34" charset="0"/>
                <a:hlinkClick r:id="rId9"/>
              </a:rPr>
              <a:t>'The drawbridge' [video]</a:t>
            </a:r>
            <a:r>
              <a:rPr lang="en-AU" sz="1200" dirty="0">
                <a:effectLst/>
                <a:latin typeface="Arial" panose="020B0604020202020204" pitchFamily="34" charset="0"/>
                <a:ea typeface="Calibri" panose="020F0502020204030204" pitchFamily="34" charset="0"/>
              </a:rPr>
              <a:t>, </a:t>
            </a:r>
            <a:r>
              <a:rPr lang="en-AU" sz="1200" i="1" dirty="0">
                <a:effectLst/>
                <a:latin typeface="Arial" panose="020B0604020202020204" pitchFamily="34" charset="0"/>
                <a:ea typeface="Calibri" panose="020F0502020204030204" pitchFamily="34" charset="0"/>
              </a:rPr>
              <a:t>Oliver Thiel</a:t>
            </a:r>
            <a:r>
              <a:rPr lang="en-AU" sz="1200" dirty="0">
                <a:effectLst/>
                <a:latin typeface="Arial" panose="020B0604020202020204" pitchFamily="34" charset="0"/>
                <a:ea typeface="Calibri" panose="020F0502020204030204" pitchFamily="34" charset="0"/>
              </a:rPr>
              <a:t>, YouTube, accessed 2 May 2024.</a:t>
            </a:r>
          </a:p>
          <a:p>
            <a:endParaRPr lang="en-AU" dirty="0"/>
          </a:p>
        </p:txBody>
      </p:sp>
      <p:sp>
        <p:nvSpPr>
          <p:cNvPr id="2" name="Slide Number Placeholder 1">
            <a:extLst>
              <a:ext uri="{FF2B5EF4-FFF2-40B4-BE49-F238E27FC236}">
                <a16:creationId xmlns:a16="http://schemas.microsoft.com/office/drawing/2014/main" id="{48223418-AC99-D403-B6BA-7F5E5111A87A}"/>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70</a:t>
            </a:fld>
            <a:endParaRPr lang="en-AU" dirty="0"/>
          </a:p>
        </p:txBody>
      </p:sp>
    </p:spTree>
    <p:extLst>
      <p:ext uri="{BB962C8B-B14F-4D97-AF65-F5344CB8AC3E}">
        <p14:creationId xmlns:p14="http://schemas.microsoft.com/office/powerpoint/2010/main" val="1784712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146F84-0A22-2DEF-978C-013AB2B0CDA6}"/>
              </a:ext>
            </a:extLst>
          </p:cNvPr>
          <p:cNvSpPr>
            <a:spLocks noGrp="1"/>
          </p:cNvSpPr>
          <p:nvPr>
            <p:ph type="title"/>
          </p:nvPr>
        </p:nvSpPr>
        <p:spPr>
          <a:xfrm>
            <a:off x="360000" y="360000"/>
            <a:ext cx="6412275" cy="537467"/>
          </a:xfrm>
        </p:spPr>
        <p:txBody>
          <a:bodyPr/>
          <a:lstStyle/>
          <a:p>
            <a:r>
              <a:rPr lang="en-AU" dirty="0"/>
              <a:t>Copyright</a:t>
            </a:r>
          </a:p>
        </p:txBody>
      </p:sp>
      <p:sp>
        <p:nvSpPr>
          <p:cNvPr id="7" name="Text Placeholder 6">
            <a:extLst>
              <a:ext uri="{FF2B5EF4-FFF2-40B4-BE49-F238E27FC236}">
                <a16:creationId xmlns:a16="http://schemas.microsoft.com/office/drawing/2014/main" id="{E762E711-B51D-9854-C2DD-A164FE59F882}"/>
              </a:ext>
            </a:extLst>
          </p:cNvPr>
          <p:cNvSpPr>
            <a:spLocks noGrp="1"/>
          </p:cNvSpPr>
          <p:nvPr>
            <p:ph type="body" sz="quarter" idx="18"/>
          </p:nvPr>
        </p:nvSpPr>
        <p:spPr/>
        <p:txBody>
          <a:bodyPr/>
          <a:lstStyle/>
          <a:p>
            <a:r>
              <a:rPr lang="en-AU" dirty="0"/>
              <a:t>© State of New South Wales (Department of Education), 2024</a:t>
            </a:r>
          </a:p>
        </p:txBody>
      </p:sp>
      <p:sp>
        <p:nvSpPr>
          <p:cNvPr id="8" name="TextBox 7">
            <a:extLst>
              <a:ext uri="{FF2B5EF4-FFF2-40B4-BE49-F238E27FC236}">
                <a16:creationId xmlns:a16="http://schemas.microsoft.com/office/drawing/2014/main" id="{F70BB973-8437-BE43-4C71-6089E7F934FA}"/>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dirty="0">
                <a:solidFill>
                  <a:schemeClr val="bg1"/>
                </a:solidFill>
                <a:latin typeface="Arial" panose="020B0604020202020204" pitchFamily="34" charset="0"/>
                <a:cs typeface="Arial" panose="020B0604020202020204" pitchFamily="34" charset="0"/>
              </a:rPr>
              <a:t>The copyright material published in this resource is subject to the </a:t>
            </a:r>
            <a:r>
              <a:rPr lang="en-AU" sz="1200" i="1" dirty="0">
                <a:solidFill>
                  <a:schemeClr val="bg1"/>
                </a:solidFill>
                <a:latin typeface="Arial" panose="020B0604020202020204" pitchFamily="34" charset="0"/>
                <a:cs typeface="Arial" panose="020B0604020202020204" pitchFamily="34" charset="0"/>
              </a:rPr>
              <a:t>Copyright Act 1968</a:t>
            </a:r>
            <a:r>
              <a:rPr lang="en-AU" sz="1200" dirty="0">
                <a:solidFill>
                  <a:schemeClr val="bg1"/>
                </a:solidFill>
                <a:latin typeface="Arial" panose="020B0604020202020204" pitchFamily="34" charset="0"/>
                <a:cs typeface="Arial" panose="020B0604020202020204" pitchFamily="34" charset="0"/>
              </a:rPr>
              <a:t> (</a:t>
            </a:r>
            <a:r>
              <a:rPr lang="en-AU" sz="1200" dirty="0" err="1">
                <a:solidFill>
                  <a:schemeClr val="bg1"/>
                </a:solidFill>
                <a:latin typeface="Arial" panose="020B0604020202020204" pitchFamily="34" charset="0"/>
                <a:cs typeface="Arial" panose="020B0604020202020204" pitchFamily="34" charset="0"/>
              </a:rPr>
              <a:t>Cth</a:t>
            </a:r>
            <a:r>
              <a:rPr lang="en-AU" sz="1200" dirty="0">
                <a:solidFill>
                  <a:schemeClr val="bg1"/>
                </a:solidFill>
                <a:latin typeface="Arial" panose="020B0604020202020204" pitchFamily="34" charset="0"/>
                <a:cs typeface="Arial" panose="020B0604020202020204" pitchFamily="34" charset="0"/>
              </a:rPr>
              <a:t>) and is owned by the NSW Department of Education or, where indicated, by a party other than the NSW Department of Education (third-party material).</a:t>
            </a:r>
          </a:p>
          <a:p>
            <a:pPr algn="l">
              <a:lnSpc>
                <a:spcPct val="150000"/>
              </a:lnSpc>
              <a:spcAft>
                <a:spcPts val="600"/>
              </a:spcAft>
            </a:pPr>
            <a:r>
              <a:rPr lang="en-AU" sz="1200" dirty="0">
                <a:solidFill>
                  <a:schemeClr val="bg1"/>
                </a:solidFill>
                <a:latin typeface="Arial" panose="020B0604020202020204" pitchFamily="34" charset="0"/>
                <a:cs typeface="Arial" panose="020B0604020202020204" pitchFamily="34" charset="0"/>
              </a:rPr>
              <a:t>Copyright material available in this resource and owned by the NSW Department of Education is licensed under a </a:t>
            </a:r>
            <a:r>
              <a:rPr lang="en-AU" sz="1200" dirty="0">
                <a:solidFill>
                  <a:schemeClr val="accent4"/>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Creative Commons Attribution 4.0 International (CC BY 4.0) license</a:t>
            </a:r>
            <a:r>
              <a:rPr lang="en-AU" sz="1200" dirty="0">
                <a:solidFill>
                  <a:schemeClr val="bg1"/>
                </a:solidFill>
                <a:latin typeface="Arial" panose="020B0604020202020204" pitchFamily="34" charset="0"/>
                <a:cs typeface="Arial" panose="020B0604020202020204" pitchFamily="34" charset="0"/>
              </a:rPr>
              <a:t>.</a:t>
            </a:r>
          </a:p>
          <a:p>
            <a:pPr algn="l">
              <a:lnSpc>
                <a:spcPct val="150000"/>
              </a:lnSpc>
              <a:spcAft>
                <a:spcPts val="600"/>
              </a:spcAft>
            </a:pPr>
            <a:r>
              <a:rPr lang="en-AU" sz="1200" dirty="0">
                <a:solidFill>
                  <a:schemeClr val="bg1"/>
                </a:solidFill>
                <a:latin typeface="Arial" panose="020B0604020202020204" pitchFamily="34" charset="0"/>
                <a:cs typeface="Arial" panose="020B0604020202020204" pitchFamily="34" charset="0"/>
              </a:rPr>
              <a:t>This license allows you to share and adapt the material for any purpose, even commercially.</a:t>
            </a:r>
          </a:p>
          <a:p>
            <a:pPr algn="l">
              <a:lnSpc>
                <a:spcPct val="150000"/>
              </a:lnSpc>
              <a:spcAft>
                <a:spcPts val="600"/>
              </a:spcAft>
            </a:pPr>
            <a:r>
              <a:rPr lang="en-AU" sz="1200" dirty="0">
                <a:solidFill>
                  <a:schemeClr val="bg1"/>
                </a:solidFill>
                <a:latin typeface="Arial" panose="020B0604020202020204" pitchFamily="34" charset="0"/>
                <a:cs typeface="Arial" panose="020B0604020202020204" pitchFamily="34" charset="0"/>
              </a:rPr>
              <a:t>Attribution should be given to © State of New South Wales (Department of Education), 2024.</a:t>
            </a:r>
          </a:p>
          <a:p>
            <a:pPr algn="l">
              <a:lnSpc>
                <a:spcPct val="150000"/>
              </a:lnSpc>
            </a:pPr>
            <a:r>
              <a:rPr lang="en-AU" sz="1200" dirty="0">
                <a:solidFill>
                  <a:schemeClr val="bg1"/>
                </a:solidFill>
                <a:latin typeface="Arial" panose="020B0604020202020204" pitchFamily="34" charset="0"/>
                <a:cs typeface="Arial" panose="020B0604020202020204" pitchFamily="34" charset="0"/>
              </a:rPr>
              <a:t>Material in this resource not available under a Creative Commons license:</a:t>
            </a:r>
          </a:p>
          <a:p>
            <a:pPr marL="171450" indent="-171450" algn="l">
              <a:lnSpc>
                <a:spcPct val="150000"/>
              </a:lnSpc>
              <a:buFont typeface="Arial" panose="020B0604020202020204" pitchFamily="34" charset="0"/>
              <a:buChar char="•"/>
            </a:pPr>
            <a:r>
              <a:rPr lang="en-AU" sz="1200" dirty="0">
                <a:solidFill>
                  <a:schemeClr val="bg1"/>
                </a:solidFill>
                <a:latin typeface="Arial" panose="020B0604020202020204" pitchFamily="34" charset="0"/>
                <a:cs typeface="Arial" panose="020B0604020202020204" pitchFamily="34" charset="0"/>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dirty="0">
                <a:solidFill>
                  <a:schemeClr val="bg1"/>
                </a:solidFill>
                <a:latin typeface="Arial" panose="020B0604020202020204" pitchFamily="34" charset="0"/>
                <a:cs typeface="Arial" panose="020B0604020202020204" pitchFamily="34" charset="0"/>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dirty="0">
                <a:solidFill>
                  <a:schemeClr val="bg1"/>
                </a:solidFill>
                <a:latin typeface="Arial" panose="020B0604020202020204" pitchFamily="34" charset="0"/>
                <a:cs typeface="Arial" panose="020B0604020202020204" pitchFamily="34" charset="0"/>
              </a:rPr>
              <a:t>Links to third-party material and websites</a:t>
            </a:r>
          </a:p>
          <a:p>
            <a:pPr marL="171450" indent="-171450" algn="l">
              <a:lnSpc>
                <a:spcPct val="150000"/>
              </a:lnSpc>
              <a:spcAft>
                <a:spcPts val="600"/>
              </a:spcAft>
              <a:buFont typeface="Arial" panose="020B0604020202020204" pitchFamily="34" charset="0"/>
              <a:buChar char="•"/>
            </a:pPr>
            <a:r>
              <a:rPr lang="en-AU" sz="1200" dirty="0">
                <a:solidFill>
                  <a:schemeClr val="bg1"/>
                </a:solidFill>
                <a:latin typeface="Arial" panose="020B0604020202020204" pitchFamily="34" charset="0"/>
                <a:cs typeface="Arial" panose="020B0604020202020204" pitchFamily="34" charset="0"/>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marL="171450" indent="-171450" algn="l">
              <a:lnSpc>
                <a:spcPct val="150000"/>
              </a:lnSpc>
              <a:spcAft>
                <a:spcPts val="600"/>
              </a:spcAft>
              <a:buFont typeface="Arial" panose="020B0604020202020204" pitchFamily="34" charset="0"/>
              <a:buChar char="•"/>
            </a:pPr>
            <a:r>
              <a:rPr lang="en-AU" sz="1200" dirty="0">
                <a:solidFill>
                  <a:schemeClr val="bg1"/>
                </a:solidFill>
                <a:latin typeface="Arial" panose="020B0604020202020204" pitchFamily="34" charset="0"/>
                <a:cs typeface="Arial" panose="020B0604020202020204" pitchFamily="34" charset="0"/>
              </a:rPr>
              <a:t>If you use the links provided in this document to access a third-party’s website, you acknowledge that the terms of use, including licence terms set out on the third-party’s website apply to the use which may be made of the materials on that third-party website or where permitted by the </a:t>
            </a:r>
            <a:r>
              <a:rPr lang="en-AU" sz="1200" i="1" dirty="0">
                <a:solidFill>
                  <a:schemeClr val="bg1"/>
                </a:solidFill>
                <a:latin typeface="Arial" panose="020B0604020202020204" pitchFamily="34" charset="0"/>
                <a:cs typeface="Arial" panose="020B0604020202020204" pitchFamily="34" charset="0"/>
              </a:rPr>
              <a:t>Copyright Act 1968 </a:t>
            </a:r>
            <a:r>
              <a:rPr lang="en-AU" sz="1200" dirty="0">
                <a:solidFill>
                  <a:schemeClr val="bg1"/>
                </a:solidFill>
                <a:latin typeface="Arial" panose="020B0604020202020204" pitchFamily="34" charset="0"/>
                <a:cs typeface="Arial" panose="020B0604020202020204" pitchFamily="34" charset="0"/>
              </a:rPr>
              <a:t>(</a:t>
            </a:r>
            <a:r>
              <a:rPr lang="en-AU" sz="1200" dirty="0" err="1">
                <a:solidFill>
                  <a:schemeClr val="bg1"/>
                </a:solidFill>
                <a:latin typeface="Arial" panose="020B0604020202020204" pitchFamily="34" charset="0"/>
                <a:cs typeface="Arial" panose="020B0604020202020204" pitchFamily="34" charset="0"/>
              </a:rPr>
              <a:t>Cth</a:t>
            </a:r>
            <a:r>
              <a:rPr lang="en-AU" sz="1200" dirty="0">
                <a:solidFill>
                  <a:schemeClr val="bg1"/>
                </a:solidFill>
                <a:latin typeface="Arial" panose="020B0604020202020204" pitchFamily="34" charset="0"/>
                <a:cs typeface="Arial" panose="020B0604020202020204" pitchFamily="34" charset="0"/>
              </a:rPr>
              <a:t>). The department accepts no responsibility for content on third-party websites. </a:t>
            </a:r>
          </a:p>
        </p:txBody>
      </p:sp>
    </p:spTree>
    <p:extLst>
      <p:ext uri="{BB962C8B-B14F-4D97-AF65-F5344CB8AC3E}">
        <p14:creationId xmlns:p14="http://schemas.microsoft.com/office/powerpoint/2010/main" val="382041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C69B4ED-C190-0D50-D68B-A624ABE6A280}"/>
              </a:ext>
            </a:extLst>
          </p:cNvPr>
          <p:cNvSpPr>
            <a:spLocks noGrp="1"/>
          </p:cNvSpPr>
          <p:nvPr>
            <p:ph type="title"/>
          </p:nvPr>
        </p:nvSpPr>
        <p:spPr>
          <a:xfrm>
            <a:off x="360000" y="360000"/>
            <a:ext cx="11483998" cy="545601"/>
          </a:xfrm>
        </p:spPr>
        <p:txBody>
          <a:bodyPr/>
          <a:lstStyle/>
          <a:p>
            <a:r>
              <a:rPr lang="en-AU" dirty="0"/>
              <a:t>Products from farms</a:t>
            </a:r>
          </a:p>
        </p:txBody>
      </p:sp>
      <p:sp>
        <p:nvSpPr>
          <p:cNvPr id="3" name="Text Placeholder 12">
            <a:extLst>
              <a:ext uri="{FF2B5EF4-FFF2-40B4-BE49-F238E27FC236}">
                <a16:creationId xmlns:a16="http://schemas.microsoft.com/office/drawing/2014/main" id="{88A900B1-5D10-73A2-A60A-BF18BBF6245B}"/>
              </a:ext>
            </a:extLst>
          </p:cNvPr>
          <p:cNvSpPr>
            <a:spLocks noGrp="1"/>
          </p:cNvSpPr>
          <p:nvPr>
            <p:ph type="body" sz="quarter" idx="18"/>
          </p:nvPr>
        </p:nvSpPr>
        <p:spPr>
          <a:xfrm>
            <a:off x="360000" y="982520"/>
            <a:ext cx="11483998" cy="356423"/>
          </a:xfrm>
        </p:spPr>
        <p:txBody>
          <a:bodyPr/>
          <a:lstStyle/>
          <a:p>
            <a:r>
              <a:rPr lang="en-AU" sz="1800" dirty="0"/>
              <a:t>Brainstorm different types of agriculture in Australia and include a short list of products obtained from each.</a:t>
            </a:r>
          </a:p>
        </p:txBody>
      </p:sp>
      <p:pic>
        <p:nvPicPr>
          <p:cNvPr id="9" name="Picture 8" descr="A group of cows in a milking facility with the words dairy farm written in the bottom-right hand corner.">
            <a:extLst>
              <a:ext uri="{FF2B5EF4-FFF2-40B4-BE49-F238E27FC236}">
                <a16:creationId xmlns:a16="http://schemas.microsoft.com/office/drawing/2014/main" id="{8B90E4F8-3889-0FB1-2A7C-41D02AB94D1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3100" y="1680690"/>
            <a:ext cx="5536057" cy="4492519"/>
          </a:xfrm>
          <a:prstGeom prst="rect">
            <a:avLst/>
          </a:prstGeom>
        </p:spPr>
      </p:pic>
      <p:sp>
        <p:nvSpPr>
          <p:cNvPr id="4" name="Rectangle: Rounded Corners 3">
            <a:extLst>
              <a:ext uri="{FF2B5EF4-FFF2-40B4-BE49-F238E27FC236}">
                <a16:creationId xmlns:a16="http://schemas.microsoft.com/office/drawing/2014/main" id="{09FE1406-0126-4766-31B0-2BE0CEE806A0}"/>
              </a:ext>
            </a:extLst>
          </p:cNvPr>
          <p:cNvSpPr/>
          <p:nvPr/>
        </p:nvSpPr>
        <p:spPr>
          <a:xfrm>
            <a:off x="6095997" y="1795148"/>
            <a:ext cx="5432565" cy="1110357"/>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dirty="0">
                <a:solidFill>
                  <a:schemeClr val="tx1"/>
                </a:solidFill>
                <a:latin typeface="Arial" panose="020B0604020202020204" pitchFamily="34" charset="0"/>
              </a:rPr>
              <a:t>Milk</a:t>
            </a:r>
          </a:p>
        </p:txBody>
      </p:sp>
      <p:sp>
        <p:nvSpPr>
          <p:cNvPr id="5" name="Rectangle: Rounded Corners 4">
            <a:extLst>
              <a:ext uri="{FF2B5EF4-FFF2-40B4-BE49-F238E27FC236}">
                <a16:creationId xmlns:a16="http://schemas.microsoft.com/office/drawing/2014/main" id="{F29A1A5F-3F9E-174D-0BBC-720475CDA7A4}"/>
              </a:ext>
            </a:extLst>
          </p:cNvPr>
          <p:cNvSpPr/>
          <p:nvPr/>
        </p:nvSpPr>
        <p:spPr>
          <a:xfrm>
            <a:off x="6095999" y="3371771"/>
            <a:ext cx="5432565" cy="1110357"/>
          </a:xfrm>
          <a:prstGeom prst="round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dirty="0">
                <a:solidFill>
                  <a:schemeClr val="tx1"/>
                </a:solidFill>
                <a:latin typeface="Arial" panose="020B0604020202020204" pitchFamily="34" charset="0"/>
              </a:rPr>
              <a:t>Butter</a:t>
            </a:r>
          </a:p>
        </p:txBody>
      </p:sp>
      <p:sp>
        <p:nvSpPr>
          <p:cNvPr id="7" name="Rectangle: Rounded Corners 6">
            <a:extLst>
              <a:ext uri="{FF2B5EF4-FFF2-40B4-BE49-F238E27FC236}">
                <a16:creationId xmlns:a16="http://schemas.microsoft.com/office/drawing/2014/main" id="{D2133634-92F2-4077-5A67-2C0CE25DA9C1}"/>
              </a:ext>
            </a:extLst>
          </p:cNvPr>
          <p:cNvSpPr/>
          <p:nvPr/>
        </p:nvSpPr>
        <p:spPr>
          <a:xfrm>
            <a:off x="6095996" y="4972301"/>
            <a:ext cx="5432565" cy="1110357"/>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dirty="0">
                <a:solidFill>
                  <a:schemeClr val="tx1"/>
                </a:solidFill>
                <a:latin typeface="Arial" panose="020B0604020202020204" pitchFamily="34" charset="0"/>
              </a:rPr>
              <a:t>Ice-cream</a:t>
            </a:r>
          </a:p>
        </p:txBody>
      </p:sp>
      <p:sp>
        <p:nvSpPr>
          <p:cNvPr id="2" name="Slide Number Placeholder 1">
            <a:extLst>
              <a:ext uri="{FF2B5EF4-FFF2-40B4-BE49-F238E27FC236}">
                <a16:creationId xmlns:a16="http://schemas.microsoft.com/office/drawing/2014/main" id="{E9B076CA-71E0-AD90-CD8E-813CE7213A4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a:t>
            </a:fld>
            <a:endParaRPr lang="en-AU" dirty="0"/>
          </a:p>
        </p:txBody>
      </p:sp>
    </p:spTree>
    <p:extLst>
      <p:ext uri="{BB962C8B-B14F-4D97-AF65-F5344CB8AC3E}">
        <p14:creationId xmlns:p14="http://schemas.microsoft.com/office/powerpoint/2010/main" val="3010107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t>Learning intention and success criteria </a:t>
            </a:r>
            <a:r>
              <a:rPr lang="en-AU" dirty="0">
                <a:solidFill>
                  <a:schemeClr val="bg1"/>
                </a:solidFill>
              </a:rPr>
              <a:t>2</a:t>
            </a:r>
          </a:p>
        </p:txBody>
      </p:sp>
      <p:sp>
        <p:nvSpPr>
          <p:cNvPr id="3" name="TextBox 2">
            <a:extLst>
              <a:ext uri="{FF2B5EF4-FFF2-40B4-BE49-F238E27FC236}">
                <a16:creationId xmlns:a16="http://schemas.microsoft.com/office/drawing/2014/main" id="{DF637BA9-DB5E-2457-A795-0B300DBA6F82}"/>
              </a:ext>
            </a:extLst>
          </p:cNvPr>
          <p:cNvSpPr txBox="1"/>
          <p:nvPr/>
        </p:nvSpPr>
        <p:spPr>
          <a:xfrm>
            <a:off x="370416" y="1894417"/>
            <a:ext cx="11303000" cy="285712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pPr>
            <a:r>
              <a:rPr lang="en-AU" sz="1800" b="1" dirty="0">
                <a:solidFill>
                  <a:schemeClr val="accent1"/>
                </a:solidFill>
                <a:latin typeface="Arial" panose="020B0604020202020204" pitchFamily="34" charset="0"/>
                <a:cs typeface="Arial" panose="020B0604020202020204" pitchFamily="34" charset="0"/>
              </a:rPr>
              <a:t>We are learning to</a:t>
            </a:r>
            <a:r>
              <a:rPr lang="en-AU" sz="1800" dirty="0">
                <a:solidFill>
                  <a:schemeClr val="accent1"/>
                </a:solidFill>
                <a:latin typeface="Arial" panose="020B0604020202020204" pitchFamily="34" charset="0"/>
                <a:ea typeface="+mn-lt"/>
                <a:cs typeface="Arial" panose="020B0604020202020204" pitchFamily="34" charset="0"/>
              </a:rPr>
              <a:t>:</a:t>
            </a:r>
          </a:p>
          <a:p>
            <a:pPr marL="342900" indent="-342900">
              <a:lnSpc>
                <a:spcPct val="150000"/>
              </a:lnSpc>
              <a:buFont typeface="Arial" panose="020B0604020202020204" pitchFamily="34" charset="0"/>
              <a:buChar char="•"/>
            </a:pPr>
            <a:r>
              <a:rPr lang="en-AU" sz="1800" dirty="0">
                <a:latin typeface="Arial" panose="020B0604020202020204" pitchFamily="34" charset="0"/>
                <a:cs typeface="Arial" panose="020B0604020202020204" pitchFamily="34" charset="0"/>
              </a:rPr>
              <a:t>explore different types of farming in Australia and its effect on NSW so that we can understand the importance of local farms and what they produce.</a:t>
            </a:r>
          </a:p>
          <a:p>
            <a:pPr>
              <a:lnSpc>
                <a:spcPct val="150000"/>
              </a:lnSpc>
            </a:pPr>
            <a:endParaRPr lang="en-AU" sz="1800" dirty="0">
              <a:latin typeface="Arial" panose="020B0604020202020204" pitchFamily="34" charset="0"/>
              <a:cs typeface="Arial" panose="020B0604020202020204" pitchFamily="34" charset="0"/>
            </a:endParaRPr>
          </a:p>
          <a:p>
            <a:pPr>
              <a:lnSpc>
                <a:spcPct val="150000"/>
              </a:lnSpc>
            </a:pPr>
            <a:r>
              <a:rPr lang="en-AU" sz="1800" b="1" dirty="0">
                <a:solidFill>
                  <a:schemeClr val="accent1"/>
                </a:solidFill>
                <a:latin typeface="Arial" panose="020B0604020202020204" pitchFamily="34" charset="0"/>
                <a:cs typeface="Arial" panose="020B0604020202020204" pitchFamily="34" charset="0"/>
              </a:rPr>
              <a:t>We can:</a:t>
            </a:r>
            <a:endParaRPr lang="en-US" sz="1800" dirty="0">
              <a:solidFill>
                <a:schemeClr val="accent1"/>
              </a:solidFill>
              <a:latin typeface="Arial" panose="020B0604020202020204" pitchFamily="34" charset="0"/>
              <a:cs typeface="Arial" panose="020B0604020202020204" pitchFamily="34" charset="0"/>
            </a:endParaRPr>
          </a:p>
          <a:p>
            <a:pPr marL="342900" indent="-342900">
              <a:lnSpc>
                <a:spcPct val="150000"/>
              </a:lnSpc>
              <a:buFont typeface="Arial"/>
              <a:buChar char="•"/>
            </a:pPr>
            <a:r>
              <a:rPr lang="en-AU" sz="1800" dirty="0">
                <a:latin typeface="Arial" panose="020B0604020202020204" pitchFamily="34" charset="0"/>
                <a:cs typeface="Arial" panose="020B0604020202020204" pitchFamily="34" charset="0"/>
              </a:rPr>
              <a:t>identify the top 5 primary industries in my local area</a:t>
            </a:r>
          </a:p>
          <a:p>
            <a:pPr marL="342900" indent="-342900">
              <a:lnSpc>
                <a:spcPct val="150000"/>
              </a:lnSpc>
              <a:buFont typeface="Arial"/>
              <a:buChar char="•"/>
            </a:pPr>
            <a:r>
              <a:rPr lang="en-AU" sz="1800" dirty="0">
                <a:latin typeface="Arial" panose="020B0604020202020204" pitchFamily="34" charset="0"/>
                <a:ea typeface="+mn-lt"/>
                <a:cs typeface="Arial" panose="020B0604020202020204" pitchFamily="34" charset="0"/>
              </a:rPr>
              <a:t>list the top-producing regions in NSW and key agricultural products grown.</a:t>
            </a: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a:t>
            </a:fld>
            <a:endParaRPr lang="en-AU"/>
          </a:p>
        </p:txBody>
      </p:sp>
    </p:spTree>
    <p:extLst>
      <p:ext uri="{BB962C8B-B14F-4D97-AF65-F5344CB8AC3E}">
        <p14:creationId xmlns:p14="http://schemas.microsoft.com/office/powerpoint/2010/main" val="3648967162"/>
      </p:ext>
    </p:extLst>
  </p:cSld>
  <p:clrMapOvr>
    <a:masterClrMapping/>
  </p:clrMapOvr>
</p:sld>
</file>

<file path=ppt/theme/theme1.xml><?xml version="1.0" encoding="utf-8"?>
<a:theme xmlns:a="http://schemas.openxmlformats.org/drawingml/2006/main" name="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NSW Gov PP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PC Student template 2025.potx  -  Last saved by user" id="{C1EB4067-0898-43DE-90EC-73FD959F61F0}" vid="{894E5768-2847-41B1-932C-1B6B7A26BE2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Technology 7 - 8 Agriculture focus 10 week support resource</Template>
  <TotalTime>1</TotalTime>
  <Words>4577</Words>
  <Application>Microsoft Office PowerPoint</Application>
  <PresentationFormat>Widescreen</PresentationFormat>
  <Paragraphs>518</Paragraphs>
  <Slides>71</Slides>
  <Notes>23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71</vt:i4>
      </vt:variant>
    </vt:vector>
  </HeadingPairs>
  <TitlesOfParts>
    <vt:vector size="79" baseType="lpstr">
      <vt:lpstr>Arial</vt:lpstr>
      <vt:lpstr>Calibri</vt:lpstr>
      <vt:lpstr>Segoe UI Emoji</vt:lpstr>
      <vt:lpstr>Roboto</vt:lpstr>
      <vt:lpstr>Times New Roman</vt:lpstr>
      <vt:lpstr>Montserrat</vt:lpstr>
      <vt:lpstr>Cambria Math</vt:lpstr>
      <vt:lpstr>NSWG Corporate</vt:lpstr>
      <vt:lpstr>Instructions for use</vt:lpstr>
      <vt:lpstr>Technology 7–8 Food and agricultural practices</vt:lpstr>
      <vt:lpstr>Lessons</vt:lpstr>
      <vt:lpstr>Introduction to agricultural production</vt:lpstr>
      <vt:lpstr>Learning intention and success criteria 1</vt:lpstr>
      <vt:lpstr>What is agriculture?</vt:lpstr>
      <vt:lpstr>What is agriculture and why is it important?</vt:lpstr>
      <vt:lpstr>Products from farms</vt:lpstr>
      <vt:lpstr>Learning intention and success criteria 2</vt:lpstr>
      <vt:lpstr>Recap opportunity</vt:lpstr>
      <vt:lpstr>Product postcard</vt:lpstr>
      <vt:lpstr>Horticulture – fresh herbs</vt:lpstr>
      <vt:lpstr>Learning intention and success criteria 3</vt:lpstr>
      <vt:lpstr>What do you already know?</vt:lpstr>
      <vt:lpstr>What do you already know? Part 2</vt:lpstr>
      <vt:lpstr>Parts and functions of a typical flowering plant</vt:lpstr>
      <vt:lpstr>Recap opportunity 2</vt:lpstr>
      <vt:lpstr>Grow up! Designing a vertical garden</vt:lpstr>
      <vt:lpstr>Learning intention and success criteria 4</vt:lpstr>
      <vt:lpstr>Recap opportunity 3</vt:lpstr>
      <vt:lpstr>Design and production process</vt:lpstr>
      <vt:lpstr>How do I know if I understand the brief?</vt:lpstr>
      <vt:lpstr>Learning intention and success criteria 5</vt:lpstr>
      <vt:lpstr>A day on a lettuce farm in Western Australia</vt:lpstr>
      <vt:lpstr>Flow charts</vt:lpstr>
      <vt:lpstr>Discussion</vt:lpstr>
      <vt:lpstr>Practical skills safety</vt:lpstr>
      <vt:lpstr>Learning intention and success criteria 6</vt:lpstr>
      <vt:lpstr>Growing The Best Basil – The Definitive Guide</vt:lpstr>
      <vt:lpstr>Converting Fahrenheit into Celsius</vt:lpstr>
      <vt:lpstr>Learning intention and success criteria 7</vt:lpstr>
      <vt:lpstr>Examples of Personal Protective Equipment (PPE)</vt:lpstr>
      <vt:lpstr>Recap opportunity 4</vt:lpstr>
      <vt:lpstr>Building a working model</vt:lpstr>
      <vt:lpstr>Learning intention and success criteria 8</vt:lpstr>
      <vt:lpstr>Recap opportunity 5</vt:lpstr>
      <vt:lpstr>Research and planning</vt:lpstr>
      <vt:lpstr>Raising and lowering mechanisms – pulley</vt:lpstr>
      <vt:lpstr>Raising and lowering mechanisms – drawbridge</vt:lpstr>
      <vt:lpstr>Raising and lowering mechanisms – murphy bed</vt:lpstr>
      <vt:lpstr>Raising and lowering mechanisms – inclined bucket</vt:lpstr>
      <vt:lpstr>Raising and lowering mechanisms – Ferris wheel</vt:lpstr>
      <vt:lpstr>Sample sketches</vt:lpstr>
      <vt:lpstr>Transplanting Basil Seedlings</vt:lpstr>
      <vt:lpstr>Looking at the markets</vt:lpstr>
      <vt:lpstr>Learning intention and success criteria 9</vt:lpstr>
      <vt:lpstr>Main wholesale market locations in Australia</vt:lpstr>
      <vt:lpstr>Class discussion</vt:lpstr>
      <vt:lpstr>Emerging technologies in horticulture</vt:lpstr>
      <vt:lpstr>Learning intention and success criteria 10</vt:lpstr>
      <vt:lpstr>Brainstorm</vt:lpstr>
      <vt:lpstr>A small farm making big waves from an underground car park in Sydney</vt:lpstr>
      <vt:lpstr>Comparing horticulture production methods</vt:lpstr>
      <vt:lpstr>Farms of the Future: the way we grow food is changing</vt:lpstr>
      <vt:lpstr>Virtual tour of CubicFarms’ fresh produce system</vt:lpstr>
      <vt:lpstr>Record keeping</vt:lpstr>
      <vt:lpstr>Learning intention and success criteria 11</vt:lpstr>
      <vt:lpstr>Parts of a table</vt:lpstr>
      <vt:lpstr>Data collection</vt:lpstr>
      <vt:lpstr>Comparing management practices</vt:lpstr>
      <vt:lpstr>Learning intention and success criteria 12</vt:lpstr>
      <vt:lpstr>Recap opportunity 6</vt:lpstr>
      <vt:lpstr>Evaluation and feedback</vt:lpstr>
      <vt:lpstr>Learning intention and success criteria 13</vt:lpstr>
      <vt:lpstr>Recap opportunity 7</vt:lpstr>
      <vt:lpstr>Market specifications</vt:lpstr>
      <vt:lpstr>Market specifications for basil</vt:lpstr>
      <vt:lpstr>Real-world application</vt:lpstr>
      <vt:lpstr>References</vt:lpstr>
      <vt:lpstr>References continued</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Technology 7–8</dc:title>
  <dc:creator>NSW Department of Education</dc:creator>
  <dcterms:created xsi:type="dcterms:W3CDTF">2024-09-20T05:32:10Z</dcterms:created>
  <dcterms:modified xsi:type="dcterms:W3CDTF">2024-09-20T05:34:03Z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2024-09-20T05:32:27Z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a94e540d-2eff-4542-8d60-fcb714086661</vt:lpwstr>
  </property>
  <property fmtid="{D5CDD505-2E9C-101B-9397-08002B2CF9AE}" pid="8" name="MSIP_Label_b603dfd7-d93a-4381-a340-2995d8282205_ContentBits">
    <vt:lpwstr>0</vt:lpwstr>
  </property>
</Properties>
</file>