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73"/>
  </p:notesMasterIdLst>
  <p:handoutMasterIdLst>
    <p:handoutMasterId r:id="rId74"/>
  </p:handoutMasterIdLst>
  <p:sldIdLst>
    <p:sldId id="256" r:id="rId5"/>
    <p:sldId id="26367" r:id="rId6"/>
    <p:sldId id="2147470359" r:id="rId7"/>
    <p:sldId id="2147470361" r:id="rId8"/>
    <p:sldId id="2147470362" r:id="rId9"/>
    <p:sldId id="2147470363" r:id="rId10"/>
    <p:sldId id="2147470388" r:id="rId11"/>
    <p:sldId id="26413" r:id="rId12"/>
    <p:sldId id="2147470389" r:id="rId13"/>
    <p:sldId id="2147470460" r:id="rId14"/>
    <p:sldId id="2147470402" r:id="rId15"/>
    <p:sldId id="2147470403" r:id="rId16"/>
    <p:sldId id="2147470473" r:id="rId17"/>
    <p:sldId id="2147470404" r:id="rId18"/>
    <p:sldId id="2147470390" r:id="rId19"/>
    <p:sldId id="2147470461" r:id="rId20"/>
    <p:sldId id="2147470405" r:id="rId21"/>
    <p:sldId id="2147470406" r:id="rId22"/>
    <p:sldId id="2147470391" r:id="rId23"/>
    <p:sldId id="2147470462" r:id="rId24"/>
    <p:sldId id="2147470407" r:id="rId25"/>
    <p:sldId id="2147470408" r:id="rId26"/>
    <p:sldId id="2147470409" r:id="rId27"/>
    <p:sldId id="2147470392" r:id="rId28"/>
    <p:sldId id="2147470463" r:id="rId29"/>
    <p:sldId id="2147470412" r:id="rId30"/>
    <p:sldId id="2147470410" r:id="rId31"/>
    <p:sldId id="2147470428" r:id="rId32"/>
    <p:sldId id="2147470474" r:id="rId33"/>
    <p:sldId id="2147470393" r:id="rId34"/>
    <p:sldId id="2147470464" r:id="rId35"/>
    <p:sldId id="2147470411" r:id="rId36"/>
    <p:sldId id="2147470475" r:id="rId37"/>
    <p:sldId id="2147470413" r:id="rId38"/>
    <p:sldId id="2147470394" r:id="rId39"/>
    <p:sldId id="2147470465" r:id="rId40"/>
    <p:sldId id="2147470414" r:id="rId41"/>
    <p:sldId id="2147470429" r:id="rId42"/>
    <p:sldId id="2147470415" r:id="rId43"/>
    <p:sldId id="2147470395" r:id="rId44"/>
    <p:sldId id="2147470466" r:id="rId45"/>
    <p:sldId id="2147470417" r:id="rId46"/>
    <p:sldId id="2147470430" r:id="rId47"/>
    <p:sldId id="2147470472" r:id="rId48"/>
    <p:sldId id="2147470416" r:id="rId49"/>
    <p:sldId id="2147470396" r:id="rId50"/>
    <p:sldId id="2147470467" r:id="rId51"/>
    <p:sldId id="2147470418" r:id="rId52"/>
    <p:sldId id="2147470419" r:id="rId53"/>
    <p:sldId id="2147470397" r:id="rId54"/>
    <p:sldId id="2147470468" r:id="rId55"/>
    <p:sldId id="2147470420" r:id="rId56"/>
    <p:sldId id="2147470421" r:id="rId57"/>
    <p:sldId id="2147470431" r:id="rId58"/>
    <p:sldId id="2147470398" r:id="rId59"/>
    <p:sldId id="2147470469" r:id="rId60"/>
    <p:sldId id="2147470422" r:id="rId61"/>
    <p:sldId id="2147470423" r:id="rId62"/>
    <p:sldId id="2147470399" r:id="rId63"/>
    <p:sldId id="2147470470" r:id="rId64"/>
    <p:sldId id="2147470432" r:id="rId65"/>
    <p:sldId id="2147470424" r:id="rId66"/>
    <p:sldId id="2147470400" r:id="rId67"/>
    <p:sldId id="2147470471" r:id="rId68"/>
    <p:sldId id="2147470426" r:id="rId69"/>
    <p:sldId id="2147470427" r:id="rId70"/>
    <p:sldId id="2147470435" r:id="rId71"/>
    <p:sldId id="361" r:id="rId72"/>
  </p:sldIdLst>
  <p:sldSz cx="12192000" cy="6858000"/>
  <p:notesSz cx="6858000" cy="9144000"/>
  <p:embeddedFontLst>
    <p:embeddedFont>
      <p:font typeface="Public Sans" pitchFamily="2" charset="0"/>
      <p:regular r:id="rId75"/>
      <p:bold r:id="rId76"/>
      <p:italic r:id="rId77"/>
      <p:boldItalic r:id="rId78"/>
    </p:embeddedFont>
    <p:embeddedFont>
      <p:font typeface="Public Sans Light" pitchFamily="2" charset="0"/>
      <p:regular r:id="rId79"/>
      <p:italic r:id="rId80"/>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slide" id="{6D687BCA-8347-4399-ACBC-223C4165F1F7}">
          <p14:sldIdLst>
            <p14:sldId id="256"/>
            <p14:sldId id="26367"/>
          </p14:sldIdLst>
        </p14:section>
        <p14:section name="Instructions for use - EDP" id="{E60411D0-9264-4C20-A462-BB3263C0A689}">
          <p14:sldIdLst>
            <p14:sldId id="2147470359"/>
          </p14:sldIdLst>
        </p14:section>
        <p14:section name="Instructions for use - guide" id="{6E662B77-4870-4718-979A-73E46341A56D}">
          <p14:sldIdLst>
            <p14:sldId id="2147470361"/>
          </p14:sldIdLst>
        </p14:section>
        <p14:section name="Instructions for use - folio" id="{F5C6D9A4-8134-424F-BF44-9A752184195C}">
          <p14:sldIdLst>
            <p14:sldId id="2147470362"/>
          </p14:sldIdLst>
        </p14:section>
        <p14:section name="Instructions for use - terms" id="{1E5EB24D-831E-40C5-9523-A3635242085F}">
          <p14:sldIdLst>
            <p14:sldId id="2147470363"/>
          </p14:sldIdLst>
        </p14:section>
        <p14:section name="Unit Overview: Lesson Sequence" id="{1186223C-7AA4-449F-876C-7EBE80702B0D}">
          <p14:sldIdLst>
            <p14:sldId id="2147470388"/>
            <p14:sldId id="26413"/>
          </p14:sldIdLst>
        </p14:section>
        <p14:section name="Lesson 1: exploring wombat needs and behaviours" id="{5BDBF4D5-97FD-4ADD-B867-A949652A9EAB}">
          <p14:sldIdLst>
            <p14:sldId id="2147470389"/>
            <p14:sldId id="2147470460"/>
            <p14:sldId id="2147470402"/>
            <p14:sldId id="2147470403"/>
            <p14:sldId id="2147470473"/>
            <p14:sldId id="2147470404"/>
          </p14:sldIdLst>
        </p14:section>
        <p14:section name="Lesson 2: Exploring wombat habitats and environments" id="{A5AEA279-D8F6-4925-85C6-5A558F5AB96D}">
          <p14:sldIdLst>
            <p14:sldId id="2147470390"/>
            <p14:sldId id="2147470461"/>
            <p14:sldId id="2147470405"/>
            <p14:sldId id="2147470406"/>
          </p14:sldIdLst>
        </p14:section>
        <p14:section name="Lesson 3: Investigating wombat facts - measuring the length of a wombat" id="{BA793F85-51AB-42E1-A651-EAE273E6407A}">
          <p14:sldIdLst>
            <p14:sldId id="2147470391"/>
            <p14:sldId id="2147470462"/>
            <p14:sldId id="2147470407"/>
            <p14:sldId id="2147470408"/>
            <p14:sldId id="2147470409"/>
          </p14:sldIdLst>
        </p14:section>
        <p14:section name="Lesson 4: Investigating wombat facts - measuring the mass of a wombat" id="{C3F9EBEE-B7E9-49F0-AD60-998481842630}">
          <p14:sldIdLst>
            <p14:sldId id="2147470392"/>
            <p14:sldId id="2147470463"/>
            <p14:sldId id="2147470412"/>
            <p14:sldId id="2147470410"/>
            <p14:sldId id="2147470428"/>
            <p14:sldId id="2147470474"/>
          </p14:sldIdLst>
        </p14:section>
        <p14:section name="Lesson 5: Define - The visiting wombat problem" id="{612744AA-DE3C-4678-942D-5D899D0CE432}">
          <p14:sldIdLst>
            <p14:sldId id="2147470393"/>
            <p14:sldId id="2147470464"/>
            <p14:sldId id="2147470411"/>
            <p14:sldId id="2147470475"/>
            <p14:sldId id="2147470413"/>
          </p14:sldIdLst>
        </p14:section>
        <p14:section name="Lesson 6: Identify - What does a wombat need?" id="{B0AF9F80-481D-44BC-BE2F-9464389392BF}">
          <p14:sldIdLst>
            <p14:sldId id="2147470394"/>
            <p14:sldId id="2147470465"/>
            <p14:sldId id="2147470414"/>
            <p14:sldId id="2147470429"/>
            <p14:sldId id="2147470415"/>
          </p14:sldIdLst>
        </p14:section>
        <p14:section name="Lesson 7: Brainstorm - Generate ideas for a wombat" id="{A8CB828F-09A2-4E0F-99A0-86F14A9DF731}">
          <p14:sldIdLst>
            <p14:sldId id="2147470395"/>
            <p14:sldId id="2147470466"/>
            <p14:sldId id="2147470417"/>
            <p14:sldId id="2147470430"/>
            <p14:sldId id="2147470472"/>
            <p14:sldId id="2147470416"/>
          </p14:sldIdLst>
        </p14:section>
        <p14:section name="Lesson 8: Design - Draw and communicate potential solutions" id="{14AB31CF-6370-4DDC-94D0-C129E35762D5}">
          <p14:sldIdLst>
            <p14:sldId id="2147470396"/>
            <p14:sldId id="2147470467"/>
            <p14:sldId id="2147470418"/>
            <p14:sldId id="2147470419"/>
          </p14:sldIdLst>
        </p14:section>
        <p14:section name="Lesson 9: Prototype - Produce a model" id="{33D2742E-DC3B-4FEB-81B0-CE876DCD3BAC}">
          <p14:sldIdLst>
            <p14:sldId id="2147470397"/>
            <p14:sldId id="2147470468"/>
            <p14:sldId id="2147470420"/>
            <p14:sldId id="2147470421"/>
            <p14:sldId id="2147470431"/>
          </p14:sldIdLst>
        </p14:section>
        <p14:section name="Lesson 10: Evaluate - Test and share designs" id="{EF409CEB-EAFE-4024-B8BC-CA73597C5A55}">
          <p14:sldIdLst>
            <p14:sldId id="2147470398"/>
            <p14:sldId id="2147470469"/>
            <p14:sldId id="2147470422"/>
            <p14:sldId id="2147470423"/>
          </p14:sldIdLst>
        </p14:section>
        <p14:section name="Lesson 11: Iterate - Reflect and improve solutions" id="{8BF707A1-00E7-4B66-97F8-C13F941E005E}">
          <p14:sldIdLst>
            <p14:sldId id="2147470399"/>
            <p14:sldId id="2147470470"/>
            <p14:sldId id="2147470432"/>
            <p14:sldId id="2147470424"/>
          </p14:sldIdLst>
        </p14:section>
        <p14:section name="Lesson 12: Communicate - Share ideas with others" id="{94BE2771-BEB7-46DF-B847-8E78F387EF91}">
          <p14:sldIdLst>
            <p14:sldId id="2147470400"/>
            <p14:sldId id="2147470471"/>
            <p14:sldId id="2147470426"/>
            <p14:sldId id="2147470427"/>
          </p14:sldIdLst>
        </p14:section>
        <p14:section name="References" id="{E55C49D3-6427-4FCA-8A2E-F8CA36D96257}">
          <p14:sldIdLst>
            <p14:sldId id="2147470435"/>
            <p14:sldId id="361"/>
          </p14:sldIdLst>
        </p14:section>
      </p14:sectionLst>
    </p:ext>
    <p:ext uri="{EFAFB233-063F-42B5-8137-9DF3F51BA10A}">
      <p15:sldGuideLst xmlns:p15="http://schemas.microsoft.com/office/powerpoint/2012/main">
        <p15:guide id="1" orient="horz" pos="3770" userDrawn="1">
          <p15:clr>
            <a:srgbClr val="A4A3A4"/>
          </p15:clr>
        </p15:guide>
        <p15:guide id="2" pos="386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A2A0801E-9A33-1BEF-C682-C6E9C99468D0}" name="Greg Lowe" initials="GL" userId="S::Greg.Lowe5@det.nsw.edu.au::7534e878-342d-4f39-9d87-1209c149b40d" providerId="AD"/>
  <p188:author id="{8EF0BC89-DC2B-9A1D-8C30-AF6B72E93A06}" name="Silvia Georgiades (Silvia Georgiades)" initials="SG" userId="S::silvia.georgiades@det.nsw.edu.au::c7423698-bdb6-446c-a685-30e68aa30ca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9F3F3"/>
    <a:srgbClr val="A4CDCB"/>
    <a:srgbClr val="DB3D6A"/>
    <a:srgbClr val="0099FF"/>
    <a:srgbClr val="007A8A"/>
    <a:srgbClr val="9B6808"/>
    <a:srgbClr val="427B2D"/>
    <a:srgbClr val="EA9B0C"/>
    <a:srgbClr val="B514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547D81-48EE-4449-9A9B-E9D3475FC973}" v="1" dt="2026-06-16T05:16:18.671"/>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60"/>
    <p:restoredTop sz="94671"/>
  </p:normalViewPr>
  <p:slideViewPr>
    <p:cSldViewPr snapToGrid="0">
      <p:cViewPr varScale="1">
        <p:scale>
          <a:sx n="94" d="100"/>
          <a:sy n="94" d="100"/>
        </p:scale>
        <p:origin x="120" y="102"/>
      </p:cViewPr>
      <p:guideLst>
        <p:guide orient="horz" pos="3770"/>
        <p:guide pos="386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handoutMaster" Target="handoutMasters/handoutMaster1.xml"/><Relationship Id="rId79" Type="http://schemas.openxmlformats.org/officeDocument/2006/relationships/font" Target="fonts/font5.fntdata"/><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font" Target="fonts/font3.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font" Target="fonts/font6.fntdata"/><Relationship Id="rId85"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font" Target="fonts/font1.fntdata"/><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78" Type="http://schemas.openxmlformats.org/officeDocument/2006/relationships/font" Target="fonts/font4.fntdata"/><Relationship Id="rId81" Type="http://schemas.openxmlformats.org/officeDocument/2006/relationships/presProps" Target="presProps.xml"/><Relationship Id="rId86"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font" Target="fonts/font2.fntdata"/><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microsoft.com/office/2018/10/relationships/authors" Target="authors.xml"/><Relationship Id="rId61" Type="http://schemas.openxmlformats.org/officeDocument/2006/relationships/slide" Target="slides/slide57.xml"/><Relationship Id="rId8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g Lowe" userId="7534e878-342d-4f39-9d87-1209c149b40d" providerId="ADAL" clId="{05863398-B925-5C28-A5E4-280A78A4A54C}"/>
    <pc:docChg chg="modSld">
      <pc:chgData name="Greg Lowe" userId="7534e878-342d-4f39-9d87-1209c149b40d" providerId="ADAL" clId="{05863398-B925-5C28-A5E4-280A78A4A54C}" dt="2026-06-09T00:20:22.805" v="6" actId="20577"/>
      <pc:docMkLst>
        <pc:docMk/>
      </pc:docMkLst>
      <pc:sldChg chg="modSp mod">
        <pc:chgData name="Greg Lowe" userId="7534e878-342d-4f39-9d87-1209c149b40d" providerId="ADAL" clId="{05863398-B925-5C28-A5E4-280A78A4A54C}" dt="2026-06-09T00:20:22.805" v="6" actId="20577"/>
        <pc:sldMkLst>
          <pc:docMk/>
          <pc:sldMk cId="3820411759" sldId="361"/>
        </pc:sldMkLst>
        <pc:spChg chg="mod">
          <ac:chgData name="Greg Lowe" userId="7534e878-342d-4f39-9d87-1209c149b40d" providerId="ADAL" clId="{05863398-B925-5C28-A5E4-280A78A4A54C}" dt="2026-06-09T00:20:22.805" v="6" actId="20577"/>
          <ac:spMkLst>
            <pc:docMk/>
            <pc:sldMk cId="3820411759" sldId="361"/>
            <ac:spMk id="4" creationId="{259EC68D-9BCB-8AF6-419F-F4173B783AFD}"/>
          </ac:spMkLst>
        </pc:spChg>
      </pc:sldChg>
      <pc:sldChg chg="modNotesTx">
        <pc:chgData name="Greg Lowe" userId="7534e878-342d-4f39-9d87-1209c149b40d" providerId="ADAL" clId="{05863398-B925-5C28-A5E4-280A78A4A54C}" dt="2026-06-09T00:15:55.558" v="0" actId="2"/>
        <pc:sldMkLst>
          <pc:docMk/>
          <pc:sldMk cId="3600327" sldId="2147470403"/>
        </pc:sldMkLst>
      </pc:sldChg>
      <pc:sldChg chg="modNotesTx">
        <pc:chgData name="Greg Lowe" userId="7534e878-342d-4f39-9d87-1209c149b40d" providerId="ADAL" clId="{05863398-B925-5C28-A5E4-280A78A4A54C}" dt="2026-06-09T00:15:56.615" v="1" actId="2"/>
        <pc:sldMkLst>
          <pc:docMk/>
          <pc:sldMk cId="2109993255" sldId="2147470406"/>
        </pc:sldMkLst>
      </pc:sldChg>
      <pc:sldChg chg="modNotesTx">
        <pc:chgData name="Greg Lowe" userId="7534e878-342d-4f39-9d87-1209c149b40d" providerId="ADAL" clId="{05863398-B925-5C28-A5E4-280A78A4A54C}" dt="2026-06-09T00:15:59.674" v="3" actId="2"/>
        <pc:sldMkLst>
          <pc:docMk/>
          <pc:sldMk cId="1950714510" sldId="2147470411"/>
        </pc:sldMkLst>
      </pc:sldChg>
      <pc:sldChg chg="modNotesTx">
        <pc:chgData name="Greg Lowe" userId="7534e878-342d-4f39-9d87-1209c149b40d" providerId="ADAL" clId="{05863398-B925-5C28-A5E4-280A78A4A54C}" dt="2026-06-09T00:15:58.393" v="2" actId="2"/>
        <pc:sldMkLst>
          <pc:docMk/>
          <pc:sldMk cId="3661505740" sldId="2147470412"/>
        </pc:sldMkLst>
      </pc:sldChg>
      <pc:sldChg chg="modNotesTx">
        <pc:chgData name="Greg Lowe" userId="7534e878-342d-4f39-9d87-1209c149b40d" providerId="ADAL" clId="{05863398-B925-5C28-A5E4-280A78A4A54C}" dt="2026-06-09T00:16:01.461" v="4" actId="2"/>
        <pc:sldMkLst>
          <pc:docMk/>
          <pc:sldMk cId="2702417078" sldId="2147470414"/>
        </pc:sldMkLst>
      </pc:sldChg>
      <pc:sldChg chg="modNotesTx">
        <pc:chgData name="Greg Lowe" userId="7534e878-342d-4f39-9d87-1209c149b40d" providerId="ADAL" clId="{05863398-B925-5C28-A5E4-280A78A4A54C}" dt="2026-06-09T00:16:02.676" v="5" actId="2"/>
        <pc:sldMkLst>
          <pc:docMk/>
          <pc:sldMk cId="4185702131" sldId="214747042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16/06/2026</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16/06/2026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australiazoo.com.au/support-wildlife/adopt-an-animal/common-wombat-elle/"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5.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ducation.nsw.gov.au/content/dam/main-education/documents/teaching-and-learning/curriculum/stem/stem-k-10-engineering-design-process-student-design-folio.pdf"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education.nsw.gov.au/content/dam/main-education/documents/teaching-and-learning/curriculum/stem/stem-k-10-engineering-design-process-a4-poster-text.pdf"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31.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36.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ducation.nsw.gov.au/content/dam/main-education/documents/teaching-and-learning/curriculum/stem/stem-k-10-comprehensive-teacher-guide-engineering-design-process.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41.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education.nsw.gov.au/teaching-and-learning/curriculum/stem/stem-curriculum-resources/engineering-design-jiggler-challenge"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47.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ducation.nsw.gov.au/content/dam/main-education/documents/teaching-and-learning/curriculum/stem/stem-k-10-engineering-design-process-student-design-folio.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51.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56.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60.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64.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AU" b="1" dirty="0"/>
              <a:t>Images:</a:t>
            </a:r>
            <a:r>
              <a:rPr lang="en-AU" dirty="0"/>
              <a:t> Sourced from </a:t>
            </a:r>
            <a:r>
              <a:rPr lang="en-AU" dirty="0" err="1"/>
              <a:t>Pixabay</a:t>
            </a:r>
            <a:r>
              <a:rPr lang="en-AU"/>
              <a:t> and Canva; edited using Canva.</a:t>
            </a:r>
          </a:p>
        </p:txBody>
      </p:sp>
      <p:sp>
        <p:nvSpPr>
          <p:cNvPr id="4" name="Slide Number Placeholder 3"/>
          <p:cNvSpPr>
            <a:spLocks noGrp="1"/>
          </p:cNvSpPr>
          <p:nvPr>
            <p:ph type="sldNum" sz="quarter" idx="5"/>
          </p:nvPr>
        </p:nvSpPr>
        <p:spPr/>
        <p:txBody>
          <a:bodyPr/>
          <a:lstStyle/>
          <a:p>
            <a:fld id="{CC91331A-62CA-4220-BDD0-DF1FE2D03DAB}" type="slidenum">
              <a:rPr lang="en-AU" smtClean="0"/>
              <a:t>1</a:t>
            </a:fld>
            <a:endParaRPr lang="en-AU"/>
          </a:p>
        </p:txBody>
      </p:sp>
    </p:spTree>
    <p:extLst>
      <p:ext uri="{BB962C8B-B14F-4D97-AF65-F5344CB8AC3E}">
        <p14:creationId xmlns:p14="http://schemas.microsoft.com/office/powerpoint/2010/main" val="225942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AU" b="1" dirty="0"/>
              <a:t>Notes for teachers:</a:t>
            </a:r>
            <a:endParaRPr lang="en-AU" dirty="0"/>
          </a:p>
          <a:p>
            <a:pPr marL="171450" indent="-171450">
              <a:buFont typeface="Arial"/>
              <a:buChar char="•"/>
            </a:pPr>
            <a:r>
              <a:rPr lang="en-AU" dirty="0"/>
              <a:t>Learning intentions and success criteria are best co-constructed with students. Adapt the learning intention as required and add matching success criteria.</a:t>
            </a:r>
          </a:p>
          <a:p>
            <a:pPr marL="171450" indent="-171450">
              <a:buFont typeface="Arial"/>
              <a:buChar char="•"/>
            </a:pPr>
            <a:r>
              <a:rPr lang="en-AU" dirty="0"/>
              <a:t>For more information See ⁠</a:t>
            </a:r>
            <a:r>
              <a:rPr lang="en-AU" dirty="0">
                <a:hlinkClick r:id="rId3" tooltip="https://www.aitsl.edu.au/docs/default-source/feedback/aitsl-learning-intentions-and-success-criteria-strategy.pdf?sfvrsn=382dec3c_2"/>
              </a:rPr>
              <a:t>AITSL</a:t>
            </a:r>
            <a:r>
              <a:rPr lang="en-AU" dirty="0"/>
              <a:t> or the NSW Department of Education explicit teaching strategies, ⁠</a:t>
            </a:r>
            <a:r>
              <a:rPr lang="en-AU" dirty="0">
                <a:hlinkClick r:id="rId4" tooltip="https://education.nsw.gov.au/teaching-and-learning/curriculum/explicit-teaching/explicit-teaching-strategies/sharing-learning-intentions"/>
              </a:rPr>
              <a:t>Sharing learning intentions</a:t>
            </a:r>
            <a:r>
              <a:rPr lang="en-AU" dirty="0"/>
              <a:t> and ⁠</a:t>
            </a:r>
            <a:r>
              <a:rPr lang="en-AU" dirty="0">
                <a:hlinkClick r:id="rId5" tooltip="https://education.nsw.gov.au/teaching-and-learning/curriculum/explicit-teaching/explicit-teaching-strategies/sharing-success-criteria"/>
              </a:rPr>
              <a:t>Sharing success criteria</a:t>
            </a:r>
            <a:endParaRPr lang="en-AU" dirty="0"/>
          </a:p>
          <a:p>
            <a:pPr marL="171450" indent="-171450">
              <a:buFont typeface="Arial"/>
              <a:buChar char="•"/>
            </a:pPr>
            <a:r>
              <a:rPr lang="en-AU" dirty="0"/>
              <a:t>LISC is not necessarily presented at the beginning of the lesson. Teacher needs to consider most effectual time to introduce </a:t>
            </a:r>
          </a:p>
          <a:p>
            <a:pPr marL="171450" indent="-171450">
              <a:buFont typeface="Arial"/>
              <a:buChar char="•"/>
            </a:pPr>
            <a:r>
              <a:rPr lang="en-AU" dirty="0"/>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10</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b="1" dirty="0"/>
              <a:t>Teacher prompts / discussion cues</a:t>
            </a:r>
          </a:p>
          <a:p>
            <a:r>
              <a:rPr lang="en-US" b="0" dirty="0"/>
              <a:t>Observe</a:t>
            </a:r>
          </a:p>
          <a:p>
            <a:pPr marL="171450" indent="-171450">
              <a:buFont typeface="Arial"/>
              <a:buChar char="•"/>
            </a:pPr>
            <a:r>
              <a:rPr lang="en-US" dirty="0"/>
              <a:t>What do you notice first? </a:t>
            </a:r>
          </a:p>
          <a:p>
            <a:pPr marL="171450" indent="-171450">
              <a:buFont typeface="Arial"/>
              <a:buChar char="•"/>
            </a:pPr>
            <a:r>
              <a:rPr lang="en-US" dirty="0"/>
              <a:t>What </a:t>
            </a:r>
            <a:r>
              <a:rPr lang="en-US" dirty="0" err="1"/>
              <a:t>colours</a:t>
            </a:r>
            <a:r>
              <a:rPr lang="en-US" dirty="0"/>
              <a:t>, shapes or body parts can you see? </a:t>
            </a:r>
          </a:p>
          <a:p>
            <a:pPr marL="171450" indent="-171450">
              <a:buFont typeface="Arial"/>
              <a:buChar char="•"/>
            </a:pPr>
            <a:r>
              <a:rPr lang="en-US" dirty="0"/>
              <a:t>What body parts does a wombat have like other animals?</a:t>
            </a:r>
          </a:p>
          <a:p>
            <a:pPr marL="171450" indent="-171450">
              <a:buFont typeface="Arial"/>
              <a:buChar char="•"/>
            </a:pPr>
            <a:r>
              <a:rPr lang="en-US" dirty="0"/>
              <a:t>What animal does the wombat remind you of? Why?</a:t>
            </a:r>
          </a:p>
          <a:p>
            <a:r>
              <a:rPr lang="en-US" dirty="0"/>
              <a:t>Infer / Predict</a:t>
            </a:r>
          </a:p>
          <a:p>
            <a:pPr marL="171450" indent="-171450">
              <a:buFont typeface="Arial"/>
              <a:buChar char="•"/>
            </a:pPr>
            <a:r>
              <a:rPr lang="en-US" dirty="0"/>
              <a:t>Where might this wombat live? </a:t>
            </a:r>
          </a:p>
          <a:p>
            <a:pPr marL="171450" indent="-171450">
              <a:buFont typeface="Arial"/>
              <a:buChar char="•"/>
            </a:pPr>
            <a:r>
              <a:rPr lang="en-US" dirty="0"/>
              <a:t>What do you think it eats? </a:t>
            </a:r>
          </a:p>
          <a:p>
            <a:pPr marL="171450" indent="-171450">
              <a:buFont typeface="Arial"/>
              <a:buChar char="•"/>
            </a:pPr>
            <a:r>
              <a:rPr lang="en-US" dirty="0"/>
              <a:t>How might it stay safe? </a:t>
            </a:r>
          </a:p>
          <a:p>
            <a:pPr marL="171450" indent="-171450">
              <a:buFont typeface="Arial"/>
              <a:buChar char="•"/>
            </a:pPr>
            <a:r>
              <a:rPr lang="en-US" dirty="0"/>
              <a:t>Do you think it is awake in the day or night? Why? </a:t>
            </a:r>
          </a:p>
          <a:p>
            <a:r>
              <a:rPr lang="en-US" dirty="0"/>
              <a:t>Wonder</a:t>
            </a:r>
          </a:p>
          <a:p>
            <a:pPr marL="171450" indent="-171450">
              <a:buFont typeface="Arial"/>
              <a:buChar char="•"/>
            </a:pPr>
            <a:r>
              <a:rPr lang="en-US" dirty="0"/>
              <a:t>What are you curious about? </a:t>
            </a:r>
          </a:p>
          <a:p>
            <a:pPr marL="171450" indent="-171450">
              <a:buFont typeface="Arial"/>
              <a:buChar char="•"/>
            </a:pPr>
            <a:r>
              <a:rPr lang="en-US" dirty="0"/>
              <a:t>What do you still want to know?</a:t>
            </a:r>
          </a:p>
          <a:p>
            <a:pPr marL="171450" indent="-171450">
              <a:buFont typeface="Arial"/>
              <a:buChar char="•"/>
            </a:pPr>
            <a:endParaRPr lang="en-US" dirty="0"/>
          </a:p>
          <a:p>
            <a:pPr marL="0" indent="0">
              <a:buFont typeface="Arial"/>
              <a:buNone/>
            </a:pPr>
            <a:r>
              <a:rPr lang="en-US" b="1" dirty="0"/>
              <a:t>Checking for understanding</a:t>
            </a:r>
          </a:p>
          <a:p>
            <a:pPr marL="0" indent="0">
              <a:buFont typeface="Arial"/>
              <a:buNone/>
            </a:pPr>
            <a:r>
              <a:rPr lang="en-AU" dirty="0"/>
              <a:t>Do wombats live in the wild?</a:t>
            </a:r>
          </a:p>
          <a:p>
            <a:pPr marL="0" indent="0">
              <a:buFont typeface="Arial"/>
              <a:buNone/>
            </a:pPr>
            <a:r>
              <a:rPr lang="en-AU" dirty="0"/>
              <a:t>Are zoos where wombats normally live, or are zoos special places where people look after them?</a:t>
            </a:r>
          </a:p>
          <a:p>
            <a:pPr marL="0" indent="0" algn="r">
              <a:buFont typeface="Arial"/>
              <a:buNone/>
            </a:pPr>
            <a:endParaRPr lang="en-US" b="1" dirty="0"/>
          </a:p>
          <a:p>
            <a:pPr marL="0" indent="0">
              <a:buFont typeface="Arial"/>
              <a:buNone/>
            </a:pPr>
            <a:r>
              <a:rPr lang="en-AU" dirty="0"/>
              <a:t>Students look closely at images and discuss:</a:t>
            </a:r>
          </a:p>
          <a:p>
            <a:pPr marL="0" indent="0">
              <a:buFont typeface="Arial"/>
              <a:buNone/>
            </a:pPr>
            <a:r>
              <a:rPr lang="en-AU" b="1" dirty="0"/>
              <a:t>Prompts</a:t>
            </a:r>
            <a:r>
              <a:rPr lang="en-AU" dirty="0"/>
              <a:t>:</a:t>
            </a:r>
          </a:p>
          <a:p>
            <a:pPr marL="0" indent="0">
              <a:buFont typeface="Arial"/>
              <a:buNone/>
            </a:pPr>
            <a:r>
              <a:rPr lang="en-AU" dirty="0"/>
              <a:t>Does this wombat have small eyes?</a:t>
            </a:r>
          </a:p>
          <a:p>
            <a:pPr marL="0" indent="0">
              <a:buFont typeface="Arial"/>
              <a:buNone/>
            </a:pPr>
            <a:r>
              <a:rPr lang="en-AU" dirty="0"/>
              <a:t>Why do you think wombat’s have small eyes?</a:t>
            </a:r>
          </a:p>
          <a:p>
            <a:pPr marL="0" indent="0">
              <a:buFont typeface="Arial"/>
              <a:buNone/>
            </a:pPr>
            <a:r>
              <a:rPr lang="en-AU" dirty="0"/>
              <a:t>Does this wombat have a large body?</a:t>
            </a:r>
          </a:p>
          <a:p>
            <a:pPr marL="0" indent="0">
              <a:buFont typeface="Arial"/>
              <a:buNone/>
            </a:pPr>
            <a:r>
              <a:rPr lang="en-AU" dirty="0"/>
              <a:t>Does this wombat have a pointy nose? </a:t>
            </a:r>
          </a:p>
          <a:p>
            <a:pPr marL="0" indent="0">
              <a:buFont typeface="Arial"/>
              <a:buNone/>
            </a:pPr>
            <a:r>
              <a:rPr lang="en-AU" dirty="0"/>
              <a:t>Do both wombats look exactly the same? </a:t>
            </a:r>
          </a:p>
          <a:p>
            <a:pPr marL="0" indent="0">
              <a:buFont typeface="Arial"/>
              <a:buNone/>
            </a:pPr>
            <a:r>
              <a:rPr lang="en-AU" dirty="0"/>
              <a:t>Why do you think wombats have sharp claws?</a:t>
            </a:r>
          </a:p>
          <a:p>
            <a:pPr marL="0" indent="0">
              <a:buFont typeface="Arial"/>
              <a:buNone/>
            </a:pPr>
            <a:endParaRPr lang="en-AU" dirty="0"/>
          </a:p>
          <a:p>
            <a:pPr marL="0" indent="0">
              <a:buFont typeface="Arial"/>
              <a:buNone/>
            </a:pPr>
            <a:r>
              <a:rPr lang="en-AU" b="1" dirty="0"/>
              <a:t>Follow-up prompt</a:t>
            </a:r>
            <a:r>
              <a:rPr lang="en-AU" dirty="0"/>
              <a:t>: How do you know? / What can you see?</a:t>
            </a:r>
          </a:p>
          <a:p>
            <a:pPr marL="0" indent="0">
              <a:buFont typeface="Arial"/>
              <a:buNone/>
            </a:pPr>
            <a:endParaRPr lang="en-AU" dirty="0"/>
          </a:p>
          <a:p>
            <a:pPr marL="0" indent="0">
              <a:buFont typeface="Arial"/>
              <a:buNone/>
            </a:pPr>
            <a:r>
              <a:rPr lang="en-AU" b="1" dirty="0"/>
              <a:t>Images:</a:t>
            </a:r>
            <a:r>
              <a:rPr lang="en-AU" dirty="0"/>
              <a:t> Sourced from Canva; edited using Canva.</a:t>
            </a:r>
            <a:endParaRPr lang="en-US" dirty="0"/>
          </a:p>
          <a:p>
            <a:endParaRPr lang="en-US" dirty="0"/>
          </a:p>
        </p:txBody>
      </p:sp>
      <p:sp>
        <p:nvSpPr>
          <p:cNvPr id="4" name="Slide Number Placeholder 3"/>
          <p:cNvSpPr>
            <a:spLocks noGrp="1"/>
          </p:cNvSpPr>
          <p:nvPr>
            <p:ph type="sldNum" sz="quarter" idx="5"/>
          </p:nvPr>
        </p:nvSpPr>
        <p:spPr/>
        <p:txBody>
          <a:bodyPr/>
          <a:lstStyle/>
          <a:p>
            <a:fld id="{CC91331A-62CA-4220-BDD0-DF1FE2D03DAB}" type="slidenum">
              <a:rPr lang="en-AU" smtClean="0"/>
              <a:t>11</a:t>
            </a:fld>
            <a:endParaRPr lang="en-AU" dirty="0"/>
          </a:p>
        </p:txBody>
      </p:sp>
    </p:spTree>
    <p:extLst>
      <p:ext uri="{BB962C8B-B14F-4D97-AF65-F5344CB8AC3E}">
        <p14:creationId xmlns:p14="http://schemas.microsoft.com/office/powerpoint/2010/main" val="2706732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b="1" dirty="0"/>
              <a:t>Teacher prompts / discussion cues</a:t>
            </a:r>
          </a:p>
          <a:p>
            <a:endParaRPr lang="en-US" b="1" dirty="0"/>
          </a:p>
          <a:p>
            <a:pPr marL="171450" indent="-171450">
              <a:buFont typeface="Arial" panose="020B0604020202020204" pitchFamily="34" charset="0"/>
              <a:buChar char="•"/>
            </a:pPr>
            <a:r>
              <a:rPr lang="en-AU" dirty="0"/>
              <a:t>What do you notice about these pictures? </a:t>
            </a:r>
          </a:p>
          <a:p>
            <a:pPr marL="171450" indent="-171450">
              <a:buFont typeface="Arial" panose="020B0604020202020204" pitchFamily="34" charset="0"/>
              <a:buChar char="•"/>
            </a:pPr>
            <a:r>
              <a:rPr lang="en-AU" dirty="0"/>
              <a:t>Which items are living? How do you know? </a:t>
            </a:r>
          </a:p>
          <a:p>
            <a:pPr marL="171450" indent="-171450">
              <a:buFont typeface="Arial" panose="020B0604020202020204" pitchFamily="34" charset="0"/>
              <a:buChar char="•"/>
            </a:pPr>
            <a:r>
              <a:rPr lang="en-AU" dirty="0"/>
              <a:t>Which items are non-living? How do you know? </a:t>
            </a:r>
          </a:p>
          <a:p>
            <a:pPr marL="0" indent="0">
              <a:buFont typeface="Arial" panose="020B0604020202020204" pitchFamily="34" charset="0"/>
              <a:buNone/>
            </a:pPr>
            <a:endParaRPr lang="en-AU" dirty="0"/>
          </a:p>
          <a:p>
            <a:r>
              <a:rPr lang="en-US" dirty="0"/>
              <a:t>Reasoning prompts:</a:t>
            </a:r>
          </a:p>
          <a:p>
            <a:pPr marL="171450" indent="-171450">
              <a:buFont typeface="Arial" panose="020B0604020202020204" pitchFamily="34" charset="0"/>
              <a:buChar char="•"/>
            </a:pPr>
            <a:r>
              <a:rPr lang="en-US" dirty="0"/>
              <a:t>Does it grow and change? </a:t>
            </a:r>
          </a:p>
          <a:p>
            <a:pPr marL="171450" indent="-171450">
              <a:buFont typeface="Arial" panose="020B0604020202020204" pitchFamily="34" charset="0"/>
              <a:buChar char="•"/>
            </a:pPr>
            <a:r>
              <a:rPr lang="en-US" dirty="0"/>
              <a:t>Does it need food or water? </a:t>
            </a:r>
          </a:p>
          <a:p>
            <a:pPr marL="171450" indent="-171450">
              <a:buFont typeface="Arial" panose="020B0604020202020204" pitchFamily="34" charset="0"/>
              <a:buChar char="•"/>
            </a:pPr>
            <a:r>
              <a:rPr lang="en-US" dirty="0"/>
              <a:t>Can it move by itself? </a:t>
            </a:r>
          </a:p>
          <a:p>
            <a:pPr marL="171450" indent="-171450">
              <a:buFont typeface="Arial" panose="020B0604020202020204" pitchFamily="34" charset="0"/>
              <a:buChar char="•"/>
            </a:pPr>
            <a:r>
              <a:rPr lang="en-US" dirty="0"/>
              <a:t>Was it once living? (wood, clothing material)</a:t>
            </a:r>
          </a:p>
          <a:p>
            <a:pPr marL="171450" indent="-171450">
              <a:buFont typeface="Arial" panose="020B0604020202020204" pitchFamily="34" charset="0"/>
              <a:buChar char="•"/>
            </a:pPr>
            <a:endParaRPr lang="en-US" dirty="0"/>
          </a:p>
          <a:p>
            <a:r>
              <a:rPr lang="en-US" dirty="0"/>
              <a:t>Challenge thinking and misconception prompts:</a:t>
            </a:r>
          </a:p>
          <a:p>
            <a:pPr marL="171450" indent="-171450">
              <a:buFont typeface="Arial"/>
              <a:buChar char="•"/>
            </a:pPr>
            <a:r>
              <a:rPr lang="en-US" dirty="0"/>
              <a:t>Is a toy wombat living? Why not?</a:t>
            </a:r>
          </a:p>
          <a:p>
            <a:pPr marL="171450" indent="-171450">
              <a:buFont typeface="Arial"/>
              <a:buChar char="•"/>
            </a:pPr>
            <a:r>
              <a:rPr lang="en-US" dirty="0"/>
              <a:t>Can something move but still be non-living? (bike, ball)</a:t>
            </a:r>
          </a:p>
          <a:p>
            <a:pPr marL="171450" indent="-171450">
              <a:buFont typeface="Arial"/>
              <a:buChar char="•"/>
            </a:pPr>
            <a:r>
              <a:rPr lang="en-US" dirty="0"/>
              <a:t>What do all living things have in common?</a:t>
            </a:r>
          </a:p>
          <a:p>
            <a:endParaRPr lang="en-US" dirty="0"/>
          </a:p>
          <a:p>
            <a:r>
              <a:rPr lang="en-US" b="1" dirty="0"/>
              <a:t>Emphasise</a:t>
            </a:r>
            <a:r>
              <a:rPr lang="en-US" dirty="0"/>
              <a:t>: Living things grow, need specific resources, and change over time. </a:t>
            </a:r>
            <a:r>
              <a:rPr lang="en-US" b="1" dirty="0"/>
              <a:t>Clarify</a:t>
            </a:r>
            <a:r>
              <a:rPr lang="en-US" dirty="0"/>
              <a:t>:</a:t>
            </a:r>
            <a:r>
              <a:rPr lang="en-US" b="1" dirty="0"/>
              <a:t> </a:t>
            </a:r>
            <a:r>
              <a:rPr lang="en-US" dirty="0"/>
              <a:t>not everything that moves is living. Plants are living things even though they do not walk.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AU" b="1" dirty="0"/>
              <a:t>Images:</a:t>
            </a:r>
            <a:r>
              <a:rPr lang="en-AU" dirty="0"/>
              <a:t> Sourced from Canva; edited using Canva.</a:t>
            </a:r>
            <a:endParaRPr lang="en-US" dirty="0"/>
          </a:p>
          <a:p>
            <a:endParaRPr lang="en-US" dirty="0"/>
          </a:p>
        </p:txBody>
      </p:sp>
      <p:sp>
        <p:nvSpPr>
          <p:cNvPr id="4" name="Slide Number Placeholder 3"/>
          <p:cNvSpPr>
            <a:spLocks noGrp="1"/>
          </p:cNvSpPr>
          <p:nvPr>
            <p:ph type="sldNum" sz="quarter" idx="5"/>
          </p:nvPr>
        </p:nvSpPr>
        <p:spPr/>
        <p:txBody>
          <a:bodyPr/>
          <a:lstStyle/>
          <a:p>
            <a:fld id="{CC91331A-62CA-4220-BDD0-DF1FE2D03DAB}" type="slidenum">
              <a:rPr lang="en-AU" smtClean="0"/>
              <a:t>12</a:t>
            </a:fld>
            <a:endParaRPr lang="en-AU" dirty="0"/>
          </a:p>
        </p:txBody>
      </p:sp>
    </p:spTree>
    <p:extLst>
      <p:ext uri="{BB962C8B-B14F-4D97-AF65-F5344CB8AC3E}">
        <p14:creationId xmlns:p14="http://schemas.microsoft.com/office/powerpoint/2010/main" val="3669192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AU" b="1" dirty="0"/>
              <a:t>Teacher note:</a:t>
            </a:r>
          </a:p>
          <a:p>
            <a:r>
              <a:rPr lang="en-AU" dirty="0"/>
              <a:t>Pause after asking the question before students point.</a:t>
            </a:r>
          </a:p>
        </p:txBody>
      </p:sp>
      <p:sp>
        <p:nvSpPr>
          <p:cNvPr id="4" name="Slide Number Placeholder 3"/>
          <p:cNvSpPr>
            <a:spLocks noGrp="1"/>
          </p:cNvSpPr>
          <p:nvPr>
            <p:ph type="sldNum" sz="quarter" idx="5"/>
          </p:nvPr>
        </p:nvSpPr>
        <p:spPr/>
        <p:txBody>
          <a:bodyPr/>
          <a:lstStyle/>
          <a:p>
            <a:fld id="{CC91331A-62CA-4220-BDD0-DF1FE2D03DAB}" type="slidenum">
              <a:rPr lang="en-AU" smtClean="0"/>
              <a:t>13</a:t>
            </a:fld>
            <a:endParaRPr lang="en-AU" dirty="0"/>
          </a:p>
        </p:txBody>
      </p:sp>
    </p:spTree>
    <p:extLst>
      <p:ext uri="{BB962C8B-B14F-4D97-AF65-F5344CB8AC3E}">
        <p14:creationId xmlns:p14="http://schemas.microsoft.com/office/powerpoint/2010/main" val="3876084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b="1" dirty="0"/>
              <a:t>Teacher prompts / discussion cues</a:t>
            </a:r>
          </a:p>
          <a:p>
            <a:pPr marL="171450" indent="-171450">
              <a:buFont typeface="Arial"/>
              <a:buChar char="•"/>
            </a:pPr>
            <a:r>
              <a:rPr lang="en-US" dirty="0"/>
              <a:t>What things can you see on the slide? </a:t>
            </a:r>
          </a:p>
          <a:p>
            <a:pPr marL="171450" indent="-171450">
              <a:buFont typeface="Arial"/>
              <a:buChar char="•"/>
            </a:pPr>
            <a:r>
              <a:rPr lang="en-US" dirty="0"/>
              <a:t>Which of these are needs of living things? </a:t>
            </a:r>
          </a:p>
          <a:p>
            <a:pPr marL="171450" indent="-171450">
              <a:buFont typeface="Arial"/>
              <a:buChar char="•"/>
            </a:pPr>
            <a:r>
              <a:rPr lang="en-US" dirty="0"/>
              <a:t>What does each picture represent?</a:t>
            </a:r>
          </a:p>
          <a:p>
            <a:pPr marL="0" indent="0">
              <a:buFont typeface="Arial"/>
              <a:buNone/>
            </a:pPr>
            <a:r>
              <a:rPr lang="en-US" b="1" dirty="0"/>
              <a:t>Checking for understanding – use yes and no cards</a:t>
            </a:r>
          </a:p>
          <a:p>
            <a:pPr marL="171450" indent="-171450">
              <a:buFont typeface="Arial"/>
              <a:buChar char="•"/>
            </a:pPr>
            <a:r>
              <a:rPr lang="en-US" dirty="0"/>
              <a:t>Does a wombat need water? </a:t>
            </a:r>
          </a:p>
          <a:p>
            <a:pPr marL="171450" indent="-171450">
              <a:buFont typeface="Arial"/>
              <a:buChar char="•"/>
            </a:pPr>
            <a:r>
              <a:rPr lang="en-US" dirty="0"/>
              <a:t>Does a wombat eat grass? </a:t>
            </a:r>
          </a:p>
          <a:p>
            <a:pPr marL="171450" indent="-171450">
              <a:buFont typeface="Arial"/>
              <a:buChar char="•"/>
            </a:pPr>
            <a:r>
              <a:rPr lang="en-US" dirty="0"/>
              <a:t>Is a burrow a suitable shelter for a wombat? </a:t>
            </a:r>
          </a:p>
          <a:p>
            <a:pPr marL="171450" indent="-171450">
              <a:buFont typeface="Arial"/>
              <a:buChar char="•"/>
            </a:pPr>
            <a:r>
              <a:rPr lang="en-US" dirty="0"/>
              <a:t>Do all living things need water?</a:t>
            </a:r>
          </a:p>
          <a:p>
            <a:pPr marL="0" indent="0">
              <a:buFont typeface="Arial"/>
              <a:buNone/>
            </a:pPr>
            <a:endParaRPr lang="en-US" dirty="0"/>
          </a:p>
          <a:p>
            <a:r>
              <a:rPr lang="en-US" dirty="0"/>
              <a:t>Reasoning</a:t>
            </a:r>
          </a:p>
          <a:p>
            <a:pPr marL="171450" indent="-171450">
              <a:buFont typeface="Arial"/>
              <a:buChar char="•"/>
            </a:pPr>
            <a:r>
              <a:rPr lang="en-US" dirty="0"/>
              <a:t>What might happen if a wombat had no water? </a:t>
            </a:r>
          </a:p>
          <a:p>
            <a:pPr marL="171450" indent="-171450">
              <a:buFont typeface="Arial"/>
              <a:buChar char="•"/>
            </a:pPr>
            <a:r>
              <a:rPr lang="en-US" dirty="0"/>
              <a:t>What if it had no shelter? </a:t>
            </a:r>
          </a:p>
          <a:p>
            <a:pPr marL="171450" indent="-171450">
              <a:buFont typeface="Arial"/>
              <a:buChar char="•"/>
            </a:pPr>
            <a:r>
              <a:rPr lang="en-US" dirty="0"/>
              <a:t>Which need do you think is most important? Why?</a:t>
            </a:r>
          </a:p>
          <a:p>
            <a:pPr marL="171450" indent="-171450">
              <a:buFont typeface="Arial"/>
              <a:buChar char="•"/>
            </a:pPr>
            <a:endParaRPr lang="en-US" dirty="0"/>
          </a:p>
          <a:p>
            <a:r>
              <a:rPr lang="en-AU" b="1" dirty="0"/>
              <a:t>Ensure</a:t>
            </a:r>
            <a:r>
              <a:rPr lang="en-AU" dirty="0"/>
              <a:t> students understand that all living things, including wombats, need </a:t>
            </a:r>
            <a:r>
              <a:rPr lang="en-AU" b="1" dirty="0"/>
              <a:t>food, water, air and shelter</a:t>
            </a:r>
            <a:r>
              <a:rPr lang="en-AU" dirty="0"/>
              <a:t> to survive. Prompt students to explain </a:t>
            </a:r>
            <a:r>
              <a:rPr lang="en-AU" i="1" dirty="0"/>
              <a:t>why</a:t>
            </a:r>
            <a:r>
              <a:rPr lang="en-AU" dirty="0"/>
              <a:t> each need is important and how it supports the wombat (e.g. shelter keeps it safe, food gives it energy).</a:t>
            </a:r>
          </a:p>
          <a:p>
            <a:r>
              <a:rPr lang="en-AU" b="1" dirty="0"/>
              <a:t>Watch for </a:t>
            </a:r>
            <a:r>
              <a:rPr lang="en-AU" dirty="0"/>
              <a:t>students thinking animals only need food and water. Reinforce that air and shelter are also essential for survival.</a:t>
            </a:r>
          </a:p>
          <a:p>
            <a:endParaRPr lang="en-AU" dirty="0"/>
          </a:p>
          <a:p>
            <a:r>
              <a:rPr lang="en-AU" b="1" dirty="0"/>
              <a:t>Images:</a:t>
            </a:r>
            <a:r>
              <a:rPr lang="en-AU" dirty="0"/>
              <a:t> Sourced from Canva; edited using Canva.</a:t>
            </a:r>
          </a:p>
          <a:p>
            <a:endParaRPr lang="en-US" dirty="0"/>
          </a:p>
        </p:txBody>
      </p:sp>
      <p:sp>
        <p:nvSpPr>
          <p:cNvPr id="4" name="Slide Number Placeholder 3"/>
          <p:cNvSpPr>
            <a:spLocks noGrp="1"/>
          </p:cNvSpPr>
          <p:nvPr>
            <p:ph type="sldNum" sz="quarter" idx="5"/>
          </p:nvPr>
        </p:nvSpPr>
        <p:spPr/>
        <p:txBody>
          <a:bodyPr/>
          <a:lstStyle/>
          <a:p>
            <a:fld id="{CC91331A-62CA-4220-BDD0-DF1FE2D03DAB}" type="slidenum">
              <a:rPr lang="en-AU" smtClean="0"/>
              <a:t>14</a:t>
            </a:fld>
            <a:endParaRPr lang="en-AU" dirty="0"/>
          </a:p>
        </p:txBody>
      </p:sp>
    </p:spTree>
    <p:extLst>
      <p:ext uri="{BB962C8B-B14F-4D97-AF65-F5344CB8AC3E}">
        <p14:creationId xmlns:p14="http://schemas.microsoft.com/office/powerpoint/2010/main" val="10687822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AU" dirty="0"/>
              <a:t>Key vocabulary is used throughout the unit. Refer to the glossary as needed.</a:t>
            </a:r>
          </a:p>
        </p:txBody>
      </p:sp>
      <p:sp>
        <p:nvSpPr>
          <p:cNvPr id="4" name="Slide Number Placeholder 3"/>
          <p:cNvSpPr>
            <a:spLocks noGrp="1"/>
          </p:cNvSpPr>
          <p:nvPr>
            <p:ph type="sldNum" sz="quarter" idx="5"/>
          </p:nvPr>
        </p:nvSpPr>
        <p:spPr/>
        <p:txBody>
          <a:bodyPr/>
          <a:lstStyle/>
          <a:p>
            <a:fld id="{CC91331A-62CA-4220-BDD0-DF1FE2D03DAB}" type="slidenum">
              <a:rPr lang="en-AU" smtClean="0"/>
              <a:t>15</a:t>
            </a:fld>
            <a:endParaRPr lang="en-AU" dirty="0"/>
          </a:p>
        </p:txBody>
      </p:sp>
    </p:spTree>
    <p:extLst>
      <p:ext uri="{BB962C8B-B14F-4D97-AF65-F5344CB8AC3E}">
        <p14:creationId xmlns:p14="http://schemas.microsoft.com/office/powerpoint/2010/main" val="4107761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0F53DA-D694-381B-4B17-19AD59F70A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28439B-0365-0C97-1A58-AD2BF6E3F5C3}"/>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5000EF39-6E09-FA10-A9DA-03A8065862C0}"/>
              </a:ext>
            </a:extLst>
          </p:cNvPr>
          <p:cNvSpPr>
            <a:spLocks noGrp="1"/>
          </p:cNvSpPr>
          <p:nvPr>
            <p:ph type="body" idx="1"/>
          </p:nvPr>
        </p:nvSpPr>
        <p:spPr/>
        <p:txBody>
          <a:bodyPr/>
          <a:lstStyle/>
          <a:p>
            <a:r>
              <a:rPr lang="en-AU" b="1" dirty="0"/>
              <a:t>Notes for teachers:</a:t>
            </a:r>
            <a:endParaRPr lang="en-AU" dirty="0"/>
          </a:p>
          <a:p>
            <a:pPr marL="171450" indent="-171450">
              <a:buFont typeface="Arial"/>
              <a:buChar char="•"/>
            </a:pPr>
            <a:r>
              <a:rPr lang="en-AU" dirty="0"/>
              <a:t>Learning intentions and success criteria are best co-constructed with students. Adapt the learning intention as required and add matching success criteria.</a:t>
            </a:r>
          </a:p>
          <a:p>
            <a:pPr marL="171450" indent="-171450">
              <a:buFont typeface="Arial"/>
              <a:buChar char="•"/>
            </a:pPr>
            <a:r>
              <a:rPr lang="en-AU" dirty="0"/>
              <a:t>For more information See ⁠</a:t>
            </a:r>
            <a:r>
              <a:rPr lang="en-AU" dirty="0">
                <a:hlinkClick r:id="rId3" tooltip="https://www.aitsl.edu.au/docs/default-source/feedback/aitsl-learning-intentions-and-success-criteria-strategy.pdf?sfvrsn=382dec3c_2"/>
              </a:rPr>
              <a:t>AITSL</a:t>
            </a:r>
            <a:r>
              <a:rPr lang="en-AU" dirty="0"/>
              <a:t> or the NSW Department of Education explicit teaching strategies, ⁠</a:t>
            </a:r>
            <a:r>
              <a:rPr lang="en-AU" dirty="0">
                <a:hlinkClick r:id="rId4" tooltip="https://education.nsw.gov.au/teaching-and-learning/curriculum/explicit-teaching/explicit-teaching-strategies/sharing-learning-intentions"/>
              </a:rPr>
              <a:t>Sharing learning intentions</a:t>
            </a:r>
            <a:r>
              <a:rPr lang="en-AU" dirty="0"/>
              <a:t> and ⁠</a:t>
            </a:r>
            <a:r>
              <a:rPr lang="en-AU" dirty="0">
                <a:hlinkClick r:id="rId5" tooltip="https://education.nsw.gov.au/teaching-and-learning/curriculum/explicit-teaching/explicit-teaching-strategies/sharing-success-criteria"/>
              </a:rPr>
              <a:t>Sharing success criteria</a:t>
            </a:r>
            <a:endParaRPr lang="en-AU" dirty="0"/>
          </a:p>
          <a:p>
            <a:pPr marL="171450" indent="-171450">
              <a:buFont typeface="Arial"/>
              <a:buChar char="•"/>
            </a:pPr>
            <a:r>
              <a:rPr lang="en-AU" dirty="0"/>
              <a:t>LISC is not necessarily presented at the beginning of the lesson. Teacher needs to consider most effectual time to introduce </a:t>
            </a:r>
          </a:p>
          <a:p>
            <a:pPr marL="171450" indent="-171450">
              <a:buFont typeface="Arial"/>
              <a:buChar char="•"/>
            </a:pPr>
            <a:r>
              <a:rPr lang="en-AU" dirty="0"/>
              <a:t>LISC should be revisited during the lesson to support students' evaluation of their learning</a:t>
            </a:r>
          </a:p>
          <a:p>
            <a:endParaRPr lang="en-AU" b="1" dirty="0">
              <a:cs typeface="Calibri"/>
            </a:endParaRPr>
          </a:p>
        </p:txBody>
      </p:sp>
      <p:sp>
        <p:nvSpPr>
          <p:cNvPr id="4" name="Slide Number Placeholder 3">
            <a:extLst>
              <a:ext uri="{FF2B5EF4-FFF2-40B4-BE49-F238E27FC236}">
                <a16:creationId xmlns:a16="http://schemas.microsoft.com/office/drawing/2014/main" id="{3F4DDF45-99AB-B9AB-B001-5C91DA518E50}"/>
              </a:ext>
            </a:extLst>
          </p:cNvPr>
          <p:cNvSpPr>
            <a:spLocks noGrp="1"/>
          </p:cNvSpPr>
          <p:nvPr>
            <p:ph type="sldNum" sz="quarter" idx="5"/>
          </p:nvPr>
        </p:nvSpPr>
        <p:spPr/>
        <p:txBody>
          <a:bodyPr/>
          <a:lstStyle/>
          <a:p>
            <a:fld id="{D09C5488-DD16-4714-9519-7BE21BA11D4E}" type="slidenum">
              <a:rPr lang="en-AU" smtClean="0"/>
              <a:t>16</a:t>
            </a:fld>
            <a:endParaRPr lang="en-AU" dirty="0"/>
          </a:p>
        </p:txBody>
      </p:sp>
    </p:spTree>
    <p:extLst>
      <p:ext uri="{BB962C8B-B14F-4D97-AF65-F5344CB8AC3E}">
        <p14:creationId xmlns:p14="http://schemas.microsoft.com/office/powerpoint/2010/main" val="27336444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b="1" dirty="0"/>
              <a:t>Teacher note</a:t>
            </a:r>
          </a:p>
          <a:p>
            <a:r>
              <a:rPr lang="en-AU" dirty="0"/>
              <a:t>To support understanding and address misconceptions, ensure students understand that wombats may be seen in zoos where people care for them, but they do not usually live there. Wombats live in the wild, in natural habitats where they find their own food, water and shelter and dig burrows.</a:t>
            </a:r>
            <a:endParaRPr lang="en-US" b="0" dirty="0"/>
          </a:p>
          <a:p>
            <a:endParaRPr lang="en-US" b="0" dirty="0"/>
          </a:p>
          <a:p>
            <a:r>
              <a:rPr lang="en-US" b="1" dirty="0"/>
              <a:t>Teacher prompts / discussion cues</a:t>
            </a:r>
          </a:p>
          <a:p>
            <a:pPr marL="171450" indent="-171450">
              <a:buFont typeface="Arial"/>
              <a:buChar char="•"/>
            </a:pPr>
            <a:r>
              <a:rPr lang="en-US" dirty="0"/>
              <a:t>Why might a wombat live here? </a:t>
            </a:r>
          </a:p>
          <a:p>
            <a:pPr marL="171450" indent="-171450">
              <a:buFont typeface="Arial"/>
              <a:buChar char="•"/>
            </a:pPr>
            <a:r>
              <a:rPr lang="en-US" dirty="0"/>
              <a:t>What helps keep it safe? </a:t>
            </a:r>
          </a:p>
          <a:p>
            <a:pPr marL="171450" indent="-171450">
              <a:buFont typeface="Arial"/>
              <a:buChar char="•"/>
            </a:pPr>
            <a:r>
              <a:rPr lang="en-US" dirty="0"/>
              <a:t>What does it need in this place?</a:t>
            </a:r>
          </a:p>
          <a:p>
            <a:pPr marL="171450" indent="-171450">
              <a:buFont typeface="Arial"/>
              <a:buChar char="•"/>
            </a:pPr>
            <a:r>
              <a:rPr lang="en-US" dirty="0"/>
              <a:t>Is it grassy or dry? </a:t>
            </a:r>
          </a:p>
          <a:p>
            <a:pPr marL="171450" indent="-171450">
              <a:buFont typeface="Arial"/>
              <a:buChar char="•"/>
            </a:pPr>
            <a:r>
              <a:rPr lang="en-US" dirty="0"/>
              <a:t>Is there shelter? </a:t>
            </a:r>
          </a:p>
          <a:p>
            <a:pPr marL="171450" indent="-171450">
              <a:buFont typeface="Arial"/>
              <a:buChar char="•"/>
            </a:pPr>
            <a:r>
              <a:rPr lang="en-US" dirty="0"/>
              <a:t>Is there water nearby? </a:t>
            </a:r>
          </a:p>
          <a:p>
            <a:pPr marL="171450" indent="-171450">
              <a:buFont typeface="Arial"/>
              <a:buChar char="•"/>
            </a:pPr>
            <a:r>
              <a:rPr lang="en-US" dirty="0"/>
              <a:t>Is it quiet? </a:t>
            </a:r>
          </a:p>
          <a:p>
            <a:pPr marL="171450" indent="-171450">
              <a:buFont typeface="Arial"/>
              <a:buChar char="•"/>
            </a:pPr>
            <a:r>
              <a:rPr lang="en-US" dirty="0"/>
              <a:t>Where could a burrow be?</a:t>
            </a:r>
          </a:p>
          <a:p>
            <a:pPr marL="171450" indent="-171450">
              <a:buFont typeface="Arial"/>
              <a:buChar char="•"/>
            </a:pPr>
            <a:r>
              <a:rPr lang="en-US" dirty="0"/>
              <a:t>Where could it hide?</a:t>
            </a:r>
          </a:p>
          <a:p>
            <a:endParaRPr lang="en-US" dirty="0"/>
          </a:p>
          <a:p>
            <a:r>
              <a:rPr lang="en-AU" b="1" dirty="0"/>
              <a:t>Images:</a:t>
            </a:r>
            <a:r>
              <a:rPr lang="en-AU" dirty="0"/>
              <a:t> Sourced from Canva; edited using Canva.</a:t>
            </a:r>
            <a:endParaRPr lang="en-US" dirty="0"/>
          </a:p>
          <a:p>
            <a:endParaRPr lang="en-US" dirty="0"/>
          </a:p>
        </p:txBody>
      </p:sp>
      <p:sp>
        <p:nvSpPr>
          <p:cNvPr id="4" name="Slide Number Placeholder 3"/>
          <p:cNvSpPr>
            <a:spLocks noGrp="1"/>
          </p:cNvSpPr>
          <p:nvPr>
            <p:ph type="sldNum" sz="quarter" idx="5"/>
          </p:nvPr>
        </p:nvSpPr>
        <p:spPr/>
        <p:txBody>
          <a:bodyPr/>
          <a:lstStyle/>
          <a:p>
            <a:fld id="{CC91331A-62CA-4220-BDD0-DF1FE2D03DAB}" type="slidenum">
              <a:rPr lang="en-AU" smtClean="0"/>
              <a:t>17</a:t>
            </a:fld>
            <a:endParaRPr lang="en-AU" dirty="0"/>
          </a:p>
        </p:txBody>
      </p:sp>
    </p:spTree>
    <p:extLst>
      <p:ext uri="{BB962C8B-B14F-4D97-AF65-F5344CB8AC3E}">
        <p14:creationId xmlns:p14="http://schemas.microsoft.com/office/powerpoint/2010/main" val="2782332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b="1" dirty="0"/>
              <a:t>Teacher prompts / discussion cues</a:t>
            </a:r>
          </a:p>
          <a:p>
            <a:pPr marL="285750" indent="-285750">
              <a:buFont typeface="Arial"/>
              <a:buChar char="•"/>
            </a:pPr>
            <a:r>
              <a:rPr lang="en-US" dirty="0"/>
              <a:t>How could this body shape help? </a:t>
            </a:r>
          </a:p>
          <a:p>
            <a:pPr marL="285750" indent="-285750">
              <a:buFont typeface="Arial"/>
              <a:buChar char="•"/>
            </a:pPr>
            <a:r>
              <a:rPr lang="en-US" dirty="0"/>
              <a:t>Why might a wombat run fast? </a:t>
            </a:r>
          </a:p>
          <a:p>
            <a:pPr marL="285750" indent="-285750">
              <a:buFont typeface="Arial"/>
              <a:buChar char="•"/>
            </a:pPr>
            <a:r>
              <a:rPr lang="en-US" dirty="0"/>
              <a:t>How could a burrow protect it? </a:t>
            </a:r>
          </a:p>
          <a:p>
            <a:pPr marL="285750" indent="-285750">
              <a:buFont typeface="Arial"/>
              <a:buChar char="•"/>
            </a:pPr>
            <a:r>
              <a:rPr lang="en-US" dirty="0"/>
              <a:t>Why come out at night? </a:t>
            </a:r>
          </a:p>
          <a:p>
            <a:pPr marL="285750" indent="-285750">
              <a:buFont typeface="Arial"/>
              <a:buChar char="•"/>
            </a:pPr>
            <a:r>
              <a:rPr lang="en-US" dirty="0"/>
              <a:t>How do claws help?</a:t>
            </a:r>
          </a:p>
          <a:p>
            <a:endParaRPr lang="en-US" dirty="0">
              <a:latin typeface="Calibri"/>
              <a:ea typeface="Calibri"/>
              <a:cs typeface="Calibri"/>
            </a:endParaRPr>
          </a:p>
          <a:p>
            <a:r>
              <a:rPr lang="en-AU" b="1" dirty="0"/>
              <a:t>Check-in (True/False cards)</a:t>
            </a:r>
          </a:p>
          <a:p>
            <a:r>
              <a:rPr lang="en-AU" b="0" dirty="0"/>
              <a:t>A wombat stays safe by living in a burrow or shelter.</a:t>
            </a:r>
          </a:p>
          <a:p>
            <a:endParaRPr lang="en-US" dirty="0">
              <a:latin typeface="Calibri"/>
              <a:ea typeface="Calibri"/>
              <a:cs typeface="Calibri"/>
            </a:endParaRPr>
          </a:p>
          <a:p>
            <a:r>
              <a:rPr lang="en-US" b="1" dirty="0"/>
              <a:t>Emphasise</a:t>
            </a:r>
            <a:r>
              <a:rPr lang="en-US" dirty="0"/>
              <a:t>: A habitat must meet needs: shelter, food, water, safety. </a:t>
            </a:r>
          </a:p>
          <a:p>
            <a:r>
              <a:rPr lang="en-US" b="1" dirty="0"/>
              <a:t>Watch for</a:t>
            </a:r>
            <a:r>
              <a:rPr lang="en-US" dirty="0"/>
              <a:t>: </a:t>
            </a:r>
            <a:r>
              <a:rPr lang="en-US" b="1" dirty="0"/>
              <a:t> </a:t>
            </a:r>
            <a:r>
              <a:rPr lang="en-US" dirty="0"/>
              <a:t>Students may choose 'pretty' habitats rather than suitable ones.</a:t>
            </a:r>
          </a:p>
          <a:p>
            <a:endParaRPr lang="en-US" dirty="0"/>
          </a:p>
          <a:p>
            <a:r>
              <a:rPr lang="en-AU" b="1" dirty="0"/>
              <a:t>Images:</a:t>
            </a:r>
            <a:r>
              <a:rPr lang="en-AU" dirty="0"/>
              <a:t> Sourced from Canva; edited using Canva.</a:t>
            </a:r>
            <a:endParaRPr lang="en-US" dirty="0"/>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CC91331A-62CA-4220-BDD0-DF1FE2D03DAB}" type="slidenum">
              <a:rPr lang="en-AU" smtClean="0"/>
              <a:t>18</a:t>
            </a:fld>
            <a:endParaRPr lang="en-AU" dirty="0"/>
          </a:p>
        </p:txBody>
      </p:sp>
    </p:spTree>
    <p:extLst>
      <p:ext uri="{BB962C8B-B14F-4D97-AF65-F5344CB8AC3E}">
        <p14:creationId xmlns:p14="http://schemas.microsoft.com/office/powerpoint/2010/main" val="1770257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AU" dirty="0"/>
              <a:t>Key vocabulary is used throughout the unit. Refer to the glossary as needed.</a:t>
            </a:r>
          </a:p>
        </p:txBody>
      </p:sp>
      <p:sp>
        <p:nvSpPr>
          <p:cNvPr id="4" name="Slide Number Placeholder 3"/>
          <p:cNvSpPr>
            <a:spLocks noGrp="1"/>
          </p:cNvSpPr>
          <p:nvPr>
            <p:ph type="sldNum" sz="quarter" idx="5"/>
          </p:nvPr>
        </p:nvSpPr>
        <p:spPr/>
        <p:txBody>
          <a:bodyPr/>
          <a:lstStyle/>
          <a:p>
            <a:fld id="{CC91331A-62CA-4220-BDD0-DF1FE2D03DAB}" type="slidenum">
              <a:rPr lang="en-AU" smtClean="0"/>
              <a:t>19</a:t>
            </a:fld>
            <a:endParaRPr lang="en-AU" dirty="0"/>
          </a:p>
        </p:txBody>
      </p:sp>
    </p:spTree>
    <p:extLst>
      <p:ext uri="{BB962C8B-B14F-4D97-AF65-F5344CB8AC3E}">
        <p14:creationId xmlns:p14="http://schemas.microsoft.com/office/powerpoint/2010/main" val="1624266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AU" b="1"/>
              <a:t>Teacher note:</a:t>
            </a:r>
            <a:br>
              <a:rPr lang="en-AU" b="1">
                <a:cs typeface="+mn-lt"/>
              </a:rPr>
            </a:br>
            <a:r>
              <a:rPr lang="en-AU"/>
              <a:t>This slide provides guidance for the teacher and is not intended for direct student display.</a:t>
            </a:r>
            <a:endParaRPr lang="en-US"/>
          </a:p>
          <a:p>
            <a:endParaRPr lang="en-AU">
              <a:latin typeface="Arial"/>
              <a:cs typeface="Arial"/>
            </a:endParaRPr>
          </a:p>
          <a:p>
            <a:r>
              <a:rPr lang="en-AU">
                <a:latin typeface="Arial"/>
                <a:cs typeface="Arial"/>
              </a:rPr>
              <a:t>Save a copy of the file to make changes to the slide deck</a:t>
            </a:r>
            <a:endParaRPr lang="en-AU"/>
          </a:p>
          <a:p>
            <a:pPr marL="228600" indent="-228600">
              <a:buAutoNum type="arabicPeriod"/>
            </a:pPr>
            <a:r>
              <a:rPr lang="en-AU">
                <a:latin typeface="Arial" panose="020B0604020202020204" pitchFamily="34" charset="0"/>
                <a:cs typeface="Arial" panose="020B0604020202020204" pitchFamily="34" charset="0"/>
              </a:rPr>
              <a:t>Go to file &gt; Download a copy (this downloads a copy to the computer to edit in the PowerPoint app.)</a:t>
            </a:r>
          </a:p>
          <a:p>
            <a:pPr marL="228600" indent="-228600">
              <a:buAutoNum type="arabicPeriod"/>
            </a:pPr>
            <a:endParaRPr lang="en-AU">
              <a:latin typeface="Arial" panose="020B0604020202020204" pitchFamily="34" charset="0"/>
              <a:cs typeface="Arial" panose="020B0604020202020204" pitchFamily="34" charset="0"/>
            </a:endParaRPr>
          </a:p>
          <a:p>
            <a:r>
              <a:rPr lang="en-AU">
                <a:latin typeface="Arial" panose="020B0604020202020204" pitchFamily="34" charset="0"/>
                <a:cs typeface="Arial" panose="020B0604020202020204" pitchFamily="34" charset="0"/>
              </a:rPr>
              <a:t>To convert the PowerPoint to Google Slides:</a:t>
            </a:r>
          </a:p>
          <a:p>
            <a:pPr marL="457200" indent="-457200">
              <a:buFont typeface="+mj-lt"/>
              <a:buAutoNum type="arabicPeriod"/>
            </a:pPr>
            <a:r>
              <a:rPr lang="en-AU">
                <a:latin typeface="Arial" panose="020B0604020202020204" pitchFamily="34" charset="0"/>
                <a:cs typeface="Arial" panose="020B0604020202020204" pitchFamily="34" charset="0"/>
              </a:rPr>
              <a:t>Upload the file into Google Drive and open it.</a:t>
            </a:r>
          </a:p>
          <a:p>
            <a:pPr marL="457200" indent="-457200">
              <a:buFont typeface="+mj-lt"/>
              <a:buAutoNum type="arabicPeriod"/>
            </a:pPr>
            <a:r>
              <a:rPr lang="en-AU">
                <a:latin typeface="Arial" panose="020B0604020202020204" pitchFamily="34" charset="0"/>
                <a:cs typeface="Arial" panose="020B0604020202020204" pitchFamily="34" charset="0"/>
              </a:rPr>
              <a:t>Go to File &gt; Save as Google Slides (Note: Conversion may cause formatting changes to the slides.)</a:t>
            </a:r>
          </a:p>
          <a:p>
            <a:endParaRPr lang="en-AU"/>
          </a:p>
        </p:txBody>
      </p:sp>
      <p:sp>
        <p:nvSpPr>
          <p:cNvPr id="4" name="Slide Number Placeholder 3"/>
          <p:cNvSpPr>
            <a:spLocks noGrp="1"/>
          </p:cNvSpPr>
          <p:nvPr>
            <p:ph type="sldNum" sz="quarter" idx="5"/>
          </p:nvPr>
        </p:nvSpPr>
        <p:spPr/>
        <p:txBody>
          <a:bodyPr/>
          <a:lstStyle/>
          <a:p>
            <a:fld id="{CC91331A-62CA-4220-BDD0-DF1FE2D03DAB}" type="slidenum">
              <a:rPr lang="en-AU" smtClean="0"/>
              <a:t>2</a:t>
            </a:fld>
            <a:endParaRPr lang="en-AU"/>
          </a:p>
        </p:txBody>
      </p:sp>
    </p:spTree>
    <p:extLst>
      <p:ext uri="{BB962C8B-B14F-4D97-AF65-F5344CB8AC3E}">
        <p14:creationId xmlns:p14="http://schemas.microsoft.com/office/powerpoint/2010/main" val="11401304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14219-FF63-1EB3-A5D7-670511D2BC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E6D42F-C8CA-B947-2603-76060E87912D}"/>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971CF96B-44AE-CA33-1345-93B0E9A97801}"/>
              </a:ext>
            </a:extLst>
          </p:cNvPr>
          <p:cNvSpPr>
            <a:spLocks noGrp="1"/>
          </p:cNvSpPr>
          <p:nvPr>
            <p:ph type="body" idx="1"/>
          </p:nvPr>
        </p:nvSpPr>
        <p:spPr/>
        <p:txBody>
          <a:bodyPr/>
          <a:lstStyle/>
          <a:p>
            <a:r>
              <a:rPr lang="en-AU" b="1" dirty="0"/>
              <a:t>Notes for teachers:</a:t>
            </a:r>
            <a:endParaRPr lang="en-AU" dirty="0"/>
          </a:p>
          <a:p>
            <a:pPr marL="171450" indent="-171450">
              <a:buFont typeface="Arial"/>
              <a:buChar char="•"/>
            </a:pPr>
            <a:r>
              <a:rPr lang="en-AU" dirty="0"/>
              <a:t>Learning intentions and success criteria are best co-constructed with students. Adapt the learning intention as required and add matching success criteria.</a:t>
            </a:r>
          </a:p>
          <a:p>
            <a:pPr marL="171450" indent="-171450">
              <a:buFont typeface="Arial"/>
              <a:buChar char="•"/>
            </a:pPr>
            <a:r>
              <a:rPr lang="en-AU" dirty="0"/>
              <a:t>For more information See ⁠</a:t>
            </a:r>
            <a:r>
              <a:rPr lang="en-AU" dirty="0">
                <a:hlinkClick r:id="rId3" tooltip="https://www.aitsl.edu.au/docs/default-source/feedback/aitsl-learning-intentions-and-success-criteria-strategy.pdf?sfvrsn=382dec3c_2"/>
              </a:rPr>
              <a:t>AITSL</a:t>
            </a:r>
            <a:r>
              <a:rPr lang="en-AU" dirty="0"/>
              <a:t> or the NSW Department of Education explicit teaching strategies, ⁠</a:t>
            </a:r>
            <a:r>
              <a:rPr lang="en-AU" dirty="0">
                <a:hlinkClick r:id="rId4" tooltip="https://education.nsw.gov.au/teaching-and-learning/curriculum/explicit-teaching/explicit-teaching-strategies/sharing-learning-intentions"/>
              </a:rPr>
              <a:t>Sharing learning intentions</a:t>
            </a:r>
            <a:r>
              <a:rPr lang="en-AU" dirty="0"/>
              <a:t> and ⁠</a:t>
            </a:r>
            <a:r>
              <a:rPr lang="en-AU" dirty="0">
                <a:hlinkClick r:id="rId5" tooltip="https://education.nsw.gov.au/teaching-and-learning/curriculum/explicit-teaching/explicit-teaching-strategies/sharing-success-criteria"/>
              </a:rPr>
              <a:t>Sharing success criteria</a:t>
            </a:r>
            <a:endParaRPr lang="en-AU" dirty="0"/>
          </a:p>
          <a:p>
            <a:pPr marL="171450" indent="-171450">
              <a:buFont typeface="Arial"/>
              <a:buChar char="•"/>
            </a:pPr>
            <a:r>
              <a:rPr lang="en-AU" dirty="0"/>
              <a:t>LISC is not necessarily presented at the beginning of the lesson. Teacher needs to consider most effectual time to introduce </a:t>
            </a:r>
          </a:p>
          <a:p>
            <a:pPr marL="171450" indent="-171450">
              <a:buFont typeface="Arial"/>
              <a:buChar char="•"/>
            </a:pPr>
            <a:r>
              <a:rPr lang="en-AU" dirty="0"/>
              <a:t>LISC should be revisited during the lesson to support students' evaluation of their learning</a:t>
            </a:r>
          </a:p>
          <a:p>
            <a:endParaRPr lang="en-AU" b="1" dirty="0">
              <a:cs typeface="Calibri"/>
            </a:endParaRPr>
          </a:p>
        </p:txBody>
      </p:sp>
      <p:sp>
        <p:nvSpPr>
          <p:cNvPr id="4" name="Slide Number Placeholder 3">
            <a:extLst>
              <a:ext uri="{FF2B5EF4-FFF2-40B4-BE49-F238E27FC236}">
                <a16:creationId xmlns:a16="http://schemas.microsoft.com/office/drawing/2014/main" id="{98BE4F9A-286C-4E56-50ED-EEAB333B576A}"/>
              </a:ext>
            </a:extLst>
          </p:cNvPr>
          <p:cNvSpPr>
            <a:spLocks noGrp="1"/>
          </p:cNvSpPr>
          <p:nvPr>
            <p:ph type="sldNum" sz="quarter" idx="5"/>
          </p:nvPr>
        </p:nvSpPr>
        <p:spPr/>
        <p:txBody>
          <a:bodyPr/>
          <a:lstStyle/>
          <a:p>
            <a:fld id="{D09C5488-DD16-4714-9519-7BE21BA11D4E}" type="slidenum">
              <a:rPr lang="en-AU" smtClean="0"/>
              <a:t>20</a:t>
            </a:fld>
            <a:endParaRPr lang="en-AU" dirty="0"/>
          </a:p>
        </p:txBody>
      </p:sp>
    </p:spTree>
    <p:extLst>
      <p:ext uri="{BB962C8B-B14F-4D97-AF65-F5344CB8AC3E}">
        <p14:creationId xmlns:p14="http://schemas.microsoft.com/office/powerpoint/2010/main" val="18975808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96497-EC19-AD9D-5B31-3CC4688E50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24CA7B-817B-A4C6-4D0D-52B5ABC1074F}"/>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9EED1DA9-AAE8-E5BB-A7D5-16E9AE64B8C2}"/>
              </a:ext>
            </a:extLst>
          </p:cNvPr>
          <p:cNvSpPr>
            <a:spLocks noGrp="1"/>
          </p:cNvSpPr>
          <p:nvPr>
            <p:ph type="body" idx="1"/>
          </p:nvPr>
        </p:nvSpPr>
        <p:spPr/>
        <p:txBody>
          <a:bodyPr/>
          <a:lstStyle/>
          <a:p>
            <a:r>
              <a:rPr lang="en-US" b="1" dirty="0"/>
              <a:t>Teacher prompts / discussion cues</a:t>
            </a:r>
          </a:p>
          <a:p>
            <a:pPr marL="171450" indent="-171450">
              <a:buFont typeface="Arial"/>
              <a:buChar char="•"/>
            </a:pPr>
            <a:r>
              <a:rPr lang="en-US" dirty="0"/>
              <a:t>What do you notice about the wombat’s size? </a:t>
            </a:r>
          </a:p>
          <a:p>
            <a:pPr marL="171450" indent="-171450">
              <a:buFont typeface="Arial"/>
              <a:buChar char="•"/>
            </a:pPr>
            <a:r>
              <a:rPr lang="en-US" dirty="0"/>
              <a:t>Does it look bigger or smaller than you expected? </a:t>
            </a:r>
          </a:p>
          <a:p>
            <a:pPr marL="171450" indent="-171450">
              <a:buFont typeface="Arial"/>
              <a:buChar char="•"/>
            </a:pPr>
            <a:r>
              <a:rPr lang="en-US" dirty="0"/>
              <a:t>What clues help you decide? </a:t>
            </a:r>
          </a:p>
          <a:p>
            <a:r>
              <a:rPr lang="en-US" dirty="0"/>
              <a:t>Compare</a:t>
            </a:r>
          </a:p>
          <a:p>
            <a:pPr marL="171450" indent="-171450">
              <a:buFont typeface="Arial"/>
              <a:buChar char="•"/>
            </a:pPr>
            <a:r>
              <a:rPr lang="en-US" dirty="0"/>
              <a:t>Is the wombat bigger or smaller than the person’s arms? </a:t>
            </a:r>
          </a:p>
          <a:p>
            <a:pPr marL="171450" indent="-171450">
              <a:buFont typeface="Arial"/>
              <a:buChar char="•"/>
            </a:pPr>
            <a:r>
              <a:rPr lang="en-US" dirty="0"/>
              <a:t>How does the wombat compare to the boots? </a:t>
            </a:r>
          </a:p>
          <a:p>
            <a:pPr marL="171450" indent="-171450">
              <a:buFont typeface="Arial"/>
              <a:buChar char="•"/>
            </a:pPr>
            <a:r>
              <a:rPr lang="en-US" dirty="0"/>
              <a:t>How is the adult wombat different from the baby wombat? </a:t>
            </a:r>
          </a:p>
          <a:p>
            <a:r>
              <a:rPr lang="en-US" dirty="0"/>
              <a:t>Estimate</a:t>
            </a:r>
          </a:p>
          <a:p>
            <a:pPr marL="171450" indent="-171450">
              <a:buFont typeface="Arial"/>
              <a:buChar char="•"/>
            </a:pPr>
            <a:r>
              <a:rPr lang="en-US" dirty="0"/>
              <a:t>How long do you think a wombat might be? </a:t>
            </a:r>
          </a:p>
          <a:p>
            <a:pPr marL="171450" indent="-171450">
              <a:buFont typeface="Arial"/>
              <a:buChar char="•"/>
            </a:pPr>
            <a:r>
              <a:rPr lang="en-US" dirty="0"/>
              <a:t>Would it be shorter or longer than your desk? </a:t>
            </a:r>
          </a:p>
          <a:p>
            <a:pPr marL="171450" indent="-171450">
              <a:buFont typeface="Arial"/>
              <a:buChar char="•"/>
            </a:pPr>
            <a:r>
              <a:rPr lang="en-US" dirty="0"/>
              <a:t>Would it be longer than your arm span?</a:t>
            </a:r>
          </a:p>
          <a:p>
            <a:pPr marL="171450" indent="-171450">
              <a:buFont typeface="Arial"/>
              <a:buChar char="•"/>
            </a:pPr>
            <a:endParaRPr lang="en-US" dirty="0">
              <a:latin typeface="Aptos"/>
              <a:ea typeface="Calibri"/>
              <a:cs typeface="Calibri"/>
            </a:endParaRPr>
          </a:p>
          <a:p>
            <a:r>
              <a:rPr lang="en-AU" b="1" dirty="0"/>
              <a:t>Check-in (True/False cards)</a:t>
            </a:r>
          </a:p>
          <a:p>
            <a:r>
              <a:rPr lang="en-AU" b="0" dirty="0"/>
              <a:t>An adult wombat is as small as a mouse.</a:t>
            </a:r>
          </a:p>
          <a:p>
            <a:r>
              <a:rPr lang="en-AU" b="0" dirty="0"/>
              <a:t>An adult wombat can be as long as your school desk</a:t>
            </a:r>
          </a:p>
          <a:p>
            <a:endParaRPr lang="en-US" dirty="0"/>
          </a:p>
          <a:p>
            <a:pPr marL="0" indent="0">
              <a:buFont typeface="Arial"/>
              <a:buNone/>
            </a:pPr>
            <a:r>
              <a:rPr lang="en-AU" b="1" dirty="0"/>
              <a:t>Ensure</a:t>
            </a:r>
            <a:r>
              <a:rPr lang="en-AU" dirty="0"/>
              <a:t> students understand that adult wombats can grow to about </a:t>
            </a:r>
            <a:r>
              <a:rPr lang="en-AU" b="1" dirty="0"/>
              <a:t>1 – 1.3 metre in length</a:t>
            </a:r>
            <a:r>
              <a:rPr lang="en-AU" dirty="0"/>
              <a:t>, using familiar classroom comparisons such as a </a:t>
            </a:r>
            <a:r>
              <a:rPr lang="en-AU" b="1" dirty="0"/>
              <a:t>table or desk</a:t>
            </a:r>
            <a:r>
              <a:rPr lang="en-AU" dirty="0"/>
              <a:t>. Support students to use comparison language such as </a:t>
            </a:r>
            <a:r>
              <a:rPr lang="en-AU" i="1" dirty="0"/>
              <a:t>about the same as</a:t>
            </a:r>
            <a:r>
              <a:rPr lang="en-AU" dirty="0"/>
              <a:t>, </a:t>
            </a:r>
            <a:r>
              <a:rPr lang="en-AU" i="1" dirty="0"/>
              <a:t>longer than</a:t>
            </a:r>
            <a:r>
              <a:rPr lang="en-AU" dirty="0"/>
              <a:t> and </a:t>
            </a:r>
            <a:r>
              <a:rPr lang="en-AU" i="1" dirty="0"/>
              <a:t>shorter than</a:t>
            </a:r>
            <a:r>
              <a:rPr lang="en-AU" dirty="0"/>
              <a:t>.</a:t>
            </a:r>
            <a:endParaRPr lang="en-US" dirty="0">
              <a:latin typeface="Aptos"/>
              <a:ea typeface="Calibri"/>
              <a:cs typeface="Calibri"/>
            </a:endParaRPr>
          </a:p>
          <a:p>
            <a:pPr marL="0" indent="0">
              <a:buFont typeface="Arial"/>
              <a:buNone/>
            </a:pPr>
            <a:endParaRPr lang="en-US" dirty="0">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AU" b="1" dirty="0"/>
              <a:t>Images:</a:t>
            </a:r>
            <a:r>
              <a:rPr lang="en-AU" dirty="0"/>
              <a:t> Top image sourced from Australia Zoo website: </a:t>
            </a:r>
            <a:r>
              <a:rPr lang="en-AU" dirty="0">
                <a:hlinkClick r:id="rId3"/>
              </a:rPr>
              <a:t>https://australiazoo.com.au/support-wildlife/adopt-an-animal/common-wombat-elle/</a:t>
            </a:r>
            <a:r>
              <a:rPr lang="en-AU" dirty="0"/>
              <a:t>Canva; edited using Canva. Other images from Canva; edited using Canva.</a:t>
            </a:r>
            <a:endParaRPr lang="en-US" dirty="0"/>
          </a:p>
          <a:p>
            <a:pPr marL="0" indent="0">
              <a:buFont typeface="Arial"/>
              <a:buNone/>
            </a:pPr>
            <a:endParaRPr lang="en-US" dirty="0">
              <a:latin typeface="Calibri"/>
              <a:ea typeface="Calibri"/>
              <a:cs typeface="Calibri"/>
            </a:endParaRPr>
          </a:p>
        </p:txBody>
      </p:sp>
      <p:sp>
        <p:nvSpPr>
          <p:cNvPr id="4" name="Slide Number Placeholder 3">
            <a:extLst>
              <a:ext uri="{FF2B5EF4-FFF2-40B4-BE49-F238E27FC236}">
                <a16:creationId xmlns:a16="http://schemas.microsoft.com/office/drawing/2014/main" id="{F93754A6-5874-3E32-0B60-1325CC0B3DB7}"/>
              </a:ext>
            </a:extLst>
          </p:cNvPr>
          <p:cNvSpPr>
            <a:spLocks noGrp="1"/>
          </p:cNvSpPr>
          <p:nvPr>
            <p:ph type="sldNum" sz="quarter" idx="5"/>
          </p:nvPr>
        </p:nvSpPr>
        <p:spPr/>
        <p:txBody>
          <a:bodyPr/>
          <a:lstStyle/>
          <a:p>
            <a:fld id="{CC91331A-62CA-4220-BDD0-DF1FE2D03DAB}" type="slidenum">
              <a:rPr lang="en-AU" smtClean="0"/>
              <a:t>21</a:t>
            </a:fld>
            <a:endParaRPr lang="en-AU" dirty="0"/>
          </a:p>
        </p:txBody>
      </p:sp>
    </p:spTree>
    <p:extLst>
      <p:ext uri="{BB962C8B-B14F-4D97-AF65-F5344CB8AC3E}">
        <p14:creationId xmlns:p14="http://schemas.microsoft.com/office/powerpoint/2010/main" val="30435672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788514-97FC-FA43-3380-CD6D075467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B7171F-027B-1E86-FAF1-A5F3AF5F28D1}"/>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6FC8E1A3-6790-0C78-CD1C-285EDB4EEE1B}"/>
              </a:ext>
            </a:extLst>
          </p:cNvPr>
          <p:cNvSpPr>
            <a:spLocks noGrp="1"/>
          </p:cNvSpPr>
          <p:nvPr>
            <p:ph type="body" idx="1"/>
          </p:nvPr>
        </p:nvSpPr>
        <p:spPr/>
        <p:txBody>
          <a:bodyPr/>
          <a:lstStyle/>
          <a:p>
            <a:r>
              <a:rPr lang="en-US" b="1" dirty="0"/>
              <a:t>Teacher note: </a:t>
            </a:r>
            <a:endParaRPr lang="en-US" b="1" dirty="0">
              <a:solidFill>
                <a:srgbClr val="444444"/>
              </a:solidFill>
            </a:endParaRPr>
          </a:p>
          <a:p>
            <a:r>
              <a:rPr lang="en-US" dirty="0"/>
              <a:t>Guide students to place measuring materials end to end with no gaps or overlaps when measuring the model wombat. Encourage students to start at one end, align each unit carefully, and count each unit once.</a:t>
            </a:r>
          </a:p>
          <a:p>
            <a:endParaRPr lang="en-US" dirty="0"/>
          </a:p>
          <a:p>
            <a:r>
              <a:rPr lang="en-US" b="1" dirty="0"/>
              <a:t>Teacher prompts / discussion cues</a:t>
            </a:r>
          </a:p>
          <a:p>
            <a:pPr marL="171450" indent="-171450">
              <a:buFont typeface="Arial"/>
              <a:buChar char="•"/>
            </a:pPr>
            <a:r>
              <a:rPr lang="en-US" dirty="0"/>
              <a:t>Where should we start measuring? </a:t>
            </a:r>
            <a:endParaRPr lang="en-US" dirty="0">
              <a:solidFill>
                <a:srgbClr val="444444"/>
              </a:solidFill>
            </a:endParaRPr>
          </a:p>
          <a:p>
            <a:pPr marL="171450" indent="-171450">
              <a:buFont typeface="Arial"/>
              <a:buChar char="•"/>
            </a:pPr>
            <a:r>
              <a:rPr lang="en-US" dirty="0"/>
              <a:t>Where should we stop? </a:t>
            </a:r>
            <a:endParaRPr lang="en-US" dirty="0">
              <a:solidFill>
                <a:srgbClr val="444444"/>
              </a:solidFill>
            </a:endParaRPr>
          </a:p>
          <a:p>
            <a:pPr marL="171450" indent="-171450">
              <a:buFont typeface="Arial"/>
              <a:buChar char="•"/>
            </a:pPr>
            <a:r>
              <a:rPr lang="en-US" dirty="0"/>
              <a:t>Why do we measure from end to end?</a:t>
            </a:r>
          </a:p>
          <a:p>
            <a:pPr marL="171450" indent="-171450">
              <a:buFont typeface="Arial"/>
              <a:buChar char="•"/>
            </a:pPr>
            <a:r>
              <a:rPr lang="en-US" dirty="0"/>
              <a:t>What materials could we use?</a:t>
            </a:r>
          </a:p>
          <a:p>
            <a:pPr marL="171450" indent="-171450">
              <a:buFont typeface="Arial"/>
              <a:buChar char="•"/>
            </a:pPr>
            <a:r>
              <a:rPr lang="en-US" dirty="0"/>
              <a:t>What did you learn about measuring length? </a:t>
            </a:r>
          </a:p>
          <a:p>
            <a:pPr marL="171450" indent="-171450">
              <a:buFont typeface="Arial"/>
              <a:buChar char="•"/>
            </a:pPr>
            <a:r>
              <a:rPr lang="en-US" dirty="0"/>
              <a:t>Why is using the same start point important?</a:t>
            </a:r>
          </a:p>
          <a:p>
            <a:pPr marL="171450" indent="-171450">
              <a:buFont typeface="Arial"/>
              <a:buChar char="•"/>
            </a:pPr>
            <a:r>
              <a:rPr lang="en-US" dirty="0"/>
              <a:t>Which material was easiest to use? </a:t>
            </a:r>
          </a:p>
          <a:p>
            <a:pPr marL="171450" indent="-171450">
              <a:buFont typeface="Arial"/>
              <a:buChar char="•"/>
            </a:pPr>
            <a:r>
              <a:rPr lang="en-US" dirty="0"/>
              <a:t>Why did groups get different results? </a:t>
            </a:r>
          </a:p>
          <a:p>
            <a:pPr marL="171450" indent="-171450">
              <a:buFont typeface="Arial"/>
              <a:buChar char="•"/>
            </a:pPr>
            <a:r>
              <a:rPr lang="en-US" dirty="0"/>
              <a:t>What happens if there are gaps? </a:t>
            </a:r>
          </a:p>
          <a:p>
            <a:pPr marL="171450" indent="-171450">
              <a:buFont typeface="Arial"/>
              <a:buChar char="•"/>
            </a:pPr>
            <a:r>
              <a:rPr lang="en-US" dirty="0"/>
              <a:t>What happens if units overlap? </a:t>
            </a:r>
          </a:p>
          <a:p>
            <a:pPr marL="171450" indent="-171450">
              <a:buFont typeface="Arial"/>
              <a:buChar char="•"/>
            </a:pPr>
            <a:r>
              <a:rPr lang="en-US" dirty="0"/>
              <a:t>Which material gives a fairer measurement?</a:t>
            </a:r>
          </a:p>
          <a:p>
            <a:pPr marL="171450" indent="-171450">
              <a:buFont typeface="Arial"/>
              <a:buChar char="•"/>
            </a:pPr>
            <a:endParaRPr lang="en-US" dirty="0"/>
          </a:p>
          <a:p>
            <a:r>
              <a:rPr lang="en-US" b="1" dirty="0"/>
              <a:t>Ensure:</a:t>
            </a:r>
            <a:r>
              <a:rPr lang="en-US" dirty="0"/>
              <a:t> Students measure from one end to the other using a straight row of equal units. Units are placed end to end, no overlaps and counted once. </a:t>
            </a:r>
          </a:p>
          <a:p>
            <a:r>
              <a:rPr lang="en-US" b="1" dirty="0"/>
              <a:t>Watch for:</a:t>
            </a:r>
            <a:r>
              <a:rPr lang="en-US" dirty="0"/>
              <a:t> Gaps, overlaps, or units not aligned in a straight line.</a:t>
            </a:r>
            <a:br>
              <a:rPr lang="en-US" dirty="0">
                <a:cs typeface="+mn-lt"/>
              </a:rPr>
            </a:br>
            <a:endParaRPr lang="en-US" dirty="0"/>
          </a:p>
          <a:p>
            <a:r>
              <a:rPr lang="en-AU" b="1" dirty="0"/>
              <a:t>Images:</a:t>
            </a:r>
            <a:r>
              <a:rPr lang="en-AU" dirty="0"/>
              <a:t> Sourced from Canva; edited using Canva.</a:t>
            </a:r>
            <a:endParaRPr lang="en-US" dirty="0"/>
          </a:p>
          <a:p>
            <a:pPr marL="0" indent="0">
              <a:buFont typeface="Arial"/>
              <a:buNone/>
            </a:pPr>
            <a:endParaRPr lang="en-US" dirty="0"/>
          </a:p>
        </p:txBody>
      </p:sp>
      <p:sp>
        <p:nvSpPr>
          <p:cNvPr id="4" name="Slide Number Placeholder 3">
            <a:extLst>
              <a:ext uri="{FF2B5EF4-FFF2-40B4-BE49-F238E27FC236}">
                <a16:creationId xmlns:a16="http://schemas.microsoft.com/office/drawing/2014/main" id="{9E2F9867-9219-0E38-2381-3E1F1A90924F}"/>
              </a:ext>
            </a:extLst>
          </p:cNvPr>
          <p:cNvSpPr>
            <a:spLocks noGrp="1"/>
          </p:cNvSpPr>
          <p:nvPr>
            <p:ph type="sldNum" sz="quarter" idx="5"/>
          </p:nvPr>
        </p:nvSpPr>
        <p:spPr/>
        <p:txBody>
          <a:bodyPr/>
          <a:lstStyle/>
          <a:p>
            <a:fld id="{CC91331A-62CA-4220-BDD0-DF1FE2D03DAB}" type="slidenum">
              <a:rPr lang="en-AU" smtClean="0"/>
              <a:t>22</a:t>
            </a:fld>
            <a:endParaRPr lang="en-AU" dirty="0"/>
          </a:p>
        </p:txBody>
      </p:sp>
    </p:spTree>
    <p:extLst>
      <p:ext uri="{BB962C8B-B14F-4D97-AF65-F5344CB8AC3E}">
        <p14:creationId xmlns:p14="http://schemas.microsoft.com/office/powerpoint/2010/main" val="10267766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9C1D4-FF22-0A66-34F1-8B3B300C24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AE3803-76D8-1CA1-170C-803D54C6E87A}"/>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CBF9F902-ED17-D55F-D8F7-D2CDF4714F47}"/>
              </a:ext>
            </a:extLst>
          </p:cNvPr>
          <p:cNvSpPr>
            <a:spLocks noGrp="1"/>
          </p:cNvSpPr>
          <p:nvPr>
            <p:ph type="body" idx="1"/>
          </p:nvPr>
        </p:nvSpPr>
        <p:spPr/>
        <p:txBody>
          <a:bodyPr/>
          <a:lstStyle/>
          <a:p>
            <a:r>
              <a:rPr lang="en-US" b="1" dirty="0"/>
              <a:t>Teacher prompts / discussion cues</a:t>
            </a:r>
          </a:p>
          <a:p>
            <a:pPr marL="171450" indent="-171450">
              <a:buFont typeface="Arial"/>
              <a:buChar char="•"/>
            </a:pPr>
            <a:r>
              <a:rPr lang="en-US" dirty="0"/>
              <a:t>What is different about the cubes in each row?</a:t>
            </a:r>
          </a:p>
          <a:p>
            <a:pPr marL="171450" indent="-171450">
              <a:buFont typeface="Arial"/>
              <a:buChar char="•"/>
            </a:pPr>
            <a:r>
              <a:rPr lang="en-US" dirty="0"/>
              <a:t>Which row measures most carefully? Why? </a:t>
            </a:r>
          </a:p>
          <a:p>
            <a:pPr marL="171450" indent="-171450">
              <a:buFont typeface="Arial"/>
              <a:buChar char="•"/>
            </a:pPr>
            <a:r>
              <a:rPr lang="en-US" dirty="0"/>
              <a:t>Which row has gaps? overlaps? </a:t>
            </a:r>
          </a:p>
          <a:p>
            <a:pPr marL="171450" indent="-171450">
              <a:buFont typeface="Arial"/>
              <a:buChar char="•"/>
            </a:pPr>
            <a:r>
              <a:rPr lang="en-US" dirty="0"/>
              <a:t>Which row has no spaces between the cubes? </a:t>
            </a:r>
          </a:p>
          <a:p>
            <a:pPr marL="171450" indent="-171450">
              <a:buFont typeface="Arial"/>
              <a:buChar char="•"/>
            </a:pPr>
            <a:r>
              <a:rPr lang="en-US" dirty="0"/>
              <a:t>Which row is lined up neatly?</a:t>
            </a:r>
          </a:p>
          <a:p>
            <a:pPr marL="171450" indent="-171450">
              <a:buFont typeface="Arial"/>
              <a:buChar char="•"/>
            </a:pPr>
            <a:r>
              <a:rPr lang="en-US" dirty="0"/>
              <a:t>Why must cubes touch end to end? </a:t>
            </a:r>
          </a:p>
          <a:p>
            <a:pPr marL="171450" indent="-171450">
              <a:buFont typeface="Arial"/>
              <a:buChar char="•"/>
            </a:pPr>
            <a:r>
              <a:rPr lang="en-US" dirty="0"/>
              <a:t>Which row gives the fairest result? </a:t>
            </a:r>
          </a:p>
          <a:p>
            <a:pPr marL="171450" indent="-171450">
              <a:buFont typeface="Arial"/>
              <a:buChar char="•"/>
            </a:pPr>
            <a:r>
              <a:rPr lang="en-US" dirty="0"/>
              <a:t>Which face did you choose and why? </a:t>
            </a:r>
          </a:p>
          <a:p>
            <a:pPr marL="171450" indent="-171450">
              <a:buFont typeface="Arial"/>
              <a:buChar char="•"/>
            </a:pPr>
            <a:r>
              <a:rPr lang="en-US" dirty="0"/>
              <a:t>What is wrong with the second row? </a:t>
            </a:r>
          </a:p>
          <a:p>
            <a:pPr marL="171450" indent="-171450">
              <a:buFont typeface="Arial"/>
              <a:buChar char="•"/>
            </a:pPr>
            <a:r>
              <a:rPr lang="en-US" dirty="0"/>
              <a:t>What is wrong with the third row? </a:t>
            </a:r>
          </a:p>
          <a:p>
            <a:pPr marL="171450" indent="-171450">
              <a:buFont typeface="Arial"/>
              <a:buChar char="•"/>
            </a:pPr>
            <a:r>
              <a:rPr lang="en-US" dirty="0"/>
              <a:t>Why is the first row correct? </a:t>
            </a:r>
          </a:p>
          <a:p>
            <a:pPr marL="171450" indent="-171450">
              <a:buFont typeface="Arial"/>
              <a:buChar char="•"/>
            </a:pPr>
            <a:r>
              <a:rPr lang="en-US" dirty="0"/>
              <a:t>What should we remember when measuring the wombat?</a:t>
            </a:r>
          </a:p>
          <a:p>
            <a:endParaRPr lang="en-US" dirty="0"/>
          </a:p>
          <a:p>
            <a:pPr marL="171450" indent="-171450">
              <a:buFont typeface="Arial"/>
              <a:buChar cha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Images:</a:t>
            </a:r>
            <a:r>
              <a:rPr lang="en-AU" dirty="0"/>
              <a:t> Sourced from Canva; edited using Canva.</a:t>
            </a: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A0044E0C-BC36-6B88-74F1-34FDAEE438E4}"/>
              </a:ext>
            </a:extLst>
          </p:cNvPr>
          <p:cNvSpPr>
            <a:spLocks noGrp="1"/>
          </p:cNvSpPr>
          <p:nvPr>
            <p:ph type="sldNum" sz="quarter" idx="5"/>
          </p:nvPr>
        </p:nvSpPr>
        <p:spPr/>
        <p:txBody>
          <a:bodyPr/>
          <a:lstStyle/>
          <a:p>
            <a:fld id="{CC91331A-62CA-4220-BDD0-DF1FE2D03DAB}" type="slidenum">
              <a:rPr lang="en-AU" smtClean="0"/>
              <a:t>23</a:t>
            </a:fld>
            <a:endParaRPr lang="en-AU" dirty="0"/>
          </a:p>
        </p:txBody>
      </p:sp>
    </p:spTree>
    <p:extLst>
      <p:ext uri="{BB962C8B-B14F-4D97-AF65-F5344CB8AC3E}">
        <p14:creationId xmlns:p14="http://schemas.microsoft.com/office/powerpoint/2010/main" val="23084247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AU" dirty="0"/>
              <a:t>Key vocabulary is used throughout the unit. Refer to the glossary as needed.</a:t>
            </a:r>
          </a:p>
        </p:txBody>
      </p:sp>
      <p:sp>
        <p:nvSpPr>
          <p:cNvPr id="4" name="Slide Number Placeholder 3"/>
          <p:cNvSpPr>
            <a:spLocks noGrp="1"/>
          </p:cNvSpPr>
          <p:nvPr>
            <p:ph type="sldNum" sz="quarter" idx="5"/>
          </p:nvPr>
        </p:nvSpPr>
        <p:spPr/>
        <p:txBody>
          <a:bodyPr/>
          <a:lstStyle/>
          <a:p>
            <a:fld id="{CC91331A-62CA-4220-BDD0-DF1FE2D03DAB}" type="slidenum">
              <a:rPr lang="en-AU" smtClean="0"/>
              <a:t>24</a:t>
            </a:fld>
            <a:endParaRPr lang="en-AU" dirty="0"/>
          </a:p>
        </p:txBody>
      </p:sp>
    </p:spTree>
    <p:extLst>
      <p:ext uri="{BB962C8B-B14F-4D97-AF65-F5344CB8AC3E}">
        <p14:creationId xmlns:p14="http://schemas.microsoft.com/office/powerpoint/2010/main" val="6011495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7178F-BED0-7125-978F-4D702028EC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F25BAA-7AAA-D4C7-66BE-0FAA3957F211}"/>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2F1EDD85-7B1A-1E78-948C-53FCA47DC378}"/>
              </a:ext>
            </a:extLst>
          </p:cNvPr>
          <p:cNvSpPr>
            <a:spLocks noGrp="1"/>
          </p:cNvSpPr>
          <p:nvPr>
            <p:ph type="body" idx="1"/>
          </p:nvPr>
        </p:nvSpPr>
        <p:spPr/>
        <p:txBody>
          <a:bodyPr/>
          <a:lstStyle/>
          <a:p>
            <a:r>
              <a:rPr lang="en-AU" b="1" dirty="0"/>
              <a:t>Notes for teachers:</a:t>
            </a:r>
            <a:endParaRPr lang="en-AU" dirty="0"/>
          </a:p>
          <a:p>
            <a:pPr marL="171450" indent="-171450">
              <a:buFont typeface="Arial"/>
              <a:buChar char="•"/>
            </a:pPr>
            <a:r>
              <a:rPr lang="en-AU" dirty="0"/>
              <a:t>Learning intentions and success criteria are best co-constructed with students. Adapt the learning intention as required and add matching success criteria.</a:t>
            </a:r>
          </a:p>
          <a:p>
            <a:pPr marL="171450" indent="-171450">
              <a:buFont typeface="Arial"/>
              <a:buChar char="•"/>
            </a:pPr>
            <a:r>
              <a:rPr lang="en-AU" dirty="0"/>
              <a:t>For more information See ⁠</a:t>
            </a:r>
            <a:r>
              <a:rPr lang="en-AU" dirty="0">
                <a:hlinkClick r:id="rId3" tooltip="https://www.aitsl.edu.au/docs/default-source/feedback/aitsl-learning-intentions-and-success-criteria-strategy.pdf?sfvrsn=382dec3c_2"/>
              </a:rPr>
              <a:t>AITSL</a:t>
            </a:r>
            <a:r>
              <a:rPr lang="en-AU" dirty="0"/>
              <a:t> or the NSW Department of Education explicit teaching strategies, ⁠</a:t>
            </a:r>
            <a:r>
              <a:rPr lang="en-AU" dirty="0">
                <a:hlinkClick r:id="rId4" tooltip="https://education.nsw.gov.au/teaching-and-learning/curriculum/explicit-teaching/explicit-teaching-strategies/sharing-learning-intentions"/>
              </a:rPr>
              <a:t>Sharing learning intentions</a:t>
            </a:r>
            <a:r>
              <a:rPr lang="en-AU" dirty="0"/>
              <a:t> and ⁠</a:t>
            </a:r>
            <a:r>
              <a:rPr lang="en-AU" dirty="0">
                <a:hlinkClick r:id="rId5" tooltip="https://education.nsw.gov.au/teaching-and-learning/curriculum/explicit-teaching/explicit-teaching-strategies/sharing-success-criteria"/>
              </a:rPr>
              <a:t>Sharing success criteria</a:t>
            </a:r>
            <a:endParaRPr lang="en-AU" dirty="0"/>
          </a:p>
          <a:p>
            <a:pPr marL="171450" indent="-171450">
              <a:buFont typeface="Arial"/>
              <a:buChar char="•"/>
            </a:pPr>
            <a:r>
              <a:rPr lang="en-AU" dirty="0"/>
              <a:t>LISC is not necessarily presented at the beginning of the lesson. Teacher needs to consider most effectual time to introduce </a:t>
            </a:r>
          </a:p>
          <a:p>
            <a:pPr marL="171450" indent="-171450">
              <a:buFont typeface="Arial"/>
              <a:buChar char="•"/>
            </a:pPr>
            <a:r>
              <a:rPr lang="en-AU" dirty="0"/>
              <a:t>LISC should be revisited during the lesson to support students' evaluation of their learning</a:t>
            </a:r>
          </a:p>
          <a:p>
            <a:endParaRPr lang="en-AU" b="1" dirty="0">
              <a:cs typeface="Calibri"/>
            </a:endParaRPr>
          </a:p>
        </p:txBody>
      </p:sp>
      <p:sp>
        <p:nvSpPr>
          <p:cNvPr id="4" name="Slide Number Placeholder 3">
            <a:extLst>
              <a:ext uri="{FF2B5EF4-FFF2-40B4-BE49-F238E27FC236}">
                <a16:creationId xmlns:a16="http://schemas.microsoft.com/office/drawing/2014/main" id="{6015684C-314D-505F-F165-1FF84B033433}"/>
              </a:ext>
            </a:extLst>
          </p:cNvPr>
          <p:cNvSpPr>
            <a:spLocks noGrp="1"/>
          </p:cNvSpPr>
          <p:nvPr>
            <p:ph type="sldNum" sz="quarter" idx="5"/>
          </p:nvPr>
        </p:nvSpPr>
        <p:spPr/>
        <p:txBody>
          <a:bodyPr/>
          <a:lstStyle/>
          <a:p>
            <a:fld id="{D09C5488-DD16-4714-9519-7BE21BA11D4E}" type="slidenum">
              <a:rPr lang="en-AU" smtClean="0"/>
              <a:t>25</a:t>
            </a:fld>
            <a:endParaRPr lang="en-AU" dirty="0"/>
          </a:p>
        </p:txBody>
      </p:sp>
    </p:spTree>
    <p:extLst>
      <p:ext uri="{BB962C8B-B14F-4D97-AF65-F5344CB8AC3E}">
        <p14:creationId xmlns:p14="http://schemas.microsoft.com/office/powerpoint/2010/main" val="3601574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11EB2E-76F8-42E4-5AA0-41C29FB3CD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79D490-34AF-E348-3C51-72E9FBFB2B5F}"/>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C0B2446B-513C-DE9C-2FA8-243858AD797A}"/>
              </a:ext>
            </a:extLst>
          </p:cNvPr>
          <p:cNvSpPr>
            <a:spLocks noGrp="1"/>
          </p:cNvSpPr>
          <p:nvPr>
            <p:ph type="body" idx="1"/>
          </p:nvPr>
        </p:nvSpPr>
        <p:spPr/>
        <p:txBody>
          <a:bodyPr/>
          <a:lstStyle/>
          <a:p>
            <a:r>
              <a:rPr lang="en-US" b="1" dirty="0"/>
              <a:t>Teacher prompts / discussion cues</a:t>
            </a:r>
          </a:p>
          <a:p>
            <a:pPr marL="171450" indent="-171450">
              <a:buFont typeface="Arial"/>
              <a:buChar char="•"/>
            </a:pPr>
            <a:r>
              <a:rPr lang="en-US" dirty="0"/>
              <a:t>Which objects are lighter than a wombat? </a:t>
            </a:r>
          </a:p>
          <a:p>
            <a:pPr marL="171450" indent="-171450">
              <a:buFont typeface="Arial"/>
              <a:buChar char="•"/>
            </a:pPr>
            <a:r>
              <a:rPr lang="en-US" dirty="0"/>
              <a:t>Which objects might be heavier? </a:t>
            </a:r>
          </a:p>
          <a:p>
            <a:r>
              <a:rPr lang="en-US" dirty="0"/>
              <a:t>Reasoning</a:t>
            </a:r>
          </a:p>
          <a:p>
            <a:pPr marL="171450" indent="-171450">
              <a:buFont typeface="Arial"/>
              <a:buChar char="•"/>
            </a:pPr>
            <a:r>
              <a:rPr lang="en-US" dirty="0"/>
              <a:t>How do you know? </a:t>
            </a:r>
          </a:p>
          <a:p>
            <a:pPr marL="171450" indent="-171450">
              <a:buFont typeface="Arial"/>
              <a:buChar char="•"/>
            </a:pPr>
            <a:r>
              <a:rPr lang="en-US" dirty="0"/>
              <a:t>Does bigger always mean heavier? </a:t>
            </a:r>
          </a:p>
          <a:p>
            <a:pPr marL="171450" indent="-171450">
              <a:buFont typeface="Arial"/>
              <a:buChar char="•"/>
            </a:pPr>
            <a:r>
              <a:rPr lang="en-US" dirty="0"/>
              <a:t>Could a small rock be heavy? </a:t>
            </a:r>
          </a:p>
          <a:p>
            <a:r>
              <a:rPr lang="en-US" dirty="0"/>
              <a:t>Discussion</a:t>
            </a:r>
          </a:p>
          <a:p>
            <a:pPr marL="171450" indent="-171450">
              <a:buFont typeface="Arial"/>
              <a:buChar char="•"/>
            </a:pPr>
            <a:r>
              <a:rPr lang="en-US" dirty="0"/>
              <a:t>Which object was hardest to decide? Why?</a:t>
            </a:r>
          </a:p>
          <a:p>
            <a:pPr marL="171450" indent="-171450">
              <a:buFont typeface="Arial"/>
              <a:buChar char="•"/>
            </a:pPr>
            <a:endParaRPr lang="en-US" dirty="0"/>
          </a:p>
          <a:p>
            <a:r>
              <a:rPr lang="en-US" b="1" dirty="0"/>
              <a:t>Watch for:</a:t>
            </a:r>
            <a:r>
              <a:rPr lang="en-US" dirty="0"/>
              <a:t> Students assuming bigger means heavier.</a:t>
            </a:r>
          </a:p>
          <a:p>
            <a:r>
              <a:rPr lang="en-US" b="1" dirty="0"/>
              <a:t>Emphasise:</a:t>
            </a:r>
            <a:r>
              <a:rPr lang="en-US" dirty="0"/>
              <a:t> Size, shape and mass are not always related. Large objects are not always heavier, and small objects are not always lighter.</a:t>
            </a:r>
          </a:p>
          <a:p>
            <a:endParaRPr lang="en-US" dirty="0"/>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AU" b="1" dirty="0"/>
              <a:t>Images:</a:t>
            </a:r>
            <a:r>
              <a:rPr lang="en-AU" dirty="0"/>
              <a:t> Sourced from Canva; edited using Canva.</a:t>
            </a:r>
            <a:endParaRPr lang="en-US" dirty="0"/>
          </a:p>
          <a:p>
            <a:pPr marL="0" indent="0">
              <a:buFont typeface="Arial"/>
              <a:buNone/>
            </a:pPr>
            <a:endParaRPr lang="en-US" dirty="0"/>
          </a:p>
          <a:p>
            <a:endParaRPr lang="en-US" dirty="0"/>
          </a:p>
        </p:txBody>
      </p:sp>
      <p:sp>
        <p:nvSpPr>
          <p:cNvPr id="4" name="Slide Number Placeholder 3">
            <a:extLst>
              <a:ext uri="{FF2B5EF4-FFF2-40B4-BE49-F238E27FC236}">
                <a16:creationId xmlns:a16="http://schemas.microsoft.com/office/drawing/2014/main" id="{53A1CBF9-2BDA-EC87-5270-C0FFA47CF7BF}"/>
              </a:ext>
            </a:extLst>
          </p:cNvPr>
          <p:cNvSpPr>
            <a:spLocks noGrp="1"/>
          </p:cNvSpPr>
          <p:nvPr>
            <p:ph type="sldNum" sz="quarter" idx="5"/>
          </p:nvPr>
        </p:nvSpPr>
        <p:spPr/>
        <p:txBody>
          <a:bodyPr/>
          <a:lstStyle/>
          <a:p>
            <a:fld id="{CC91331A-62CA-4220-BDD0-DF1FE2D03DAB}" type="slidenum">
              <a:rPr lang="en-AU" smtClean="0"/>
              <a:t>26</a:t>
            </a:fld>
            <a:endParaRPr lang="en-AU" dirty="0"/>
          </a:p>
        </p:txBody>
      </p:sp>
    </p:spTree>
    <p:extLst>
      <p:ext uri="{BB962C8B-B14F-4D97-AF65-F5344CB8AC3E}">
        <p14:creationId xmlns:p14="http://schemas.microsoft.com/office/powerpoint/2010/main" val="776659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2C256-66BE-B60C-DAEE-818B7957CB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67C0D2-2A53-6971-C09D-3490A3646026}"/>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F905C922-F5E6-7722-B3FD-977E02C1E9B5}"/>
              </a:ext>
            </a:extLst>
          </p:cNvPr>
          <p:cNvSpPr>
            <a:spLocks noGrp="1"/>
          </p:cNvSpPr>
          <p:nvPr>
            <p:ph type="body" idx="1"/>
          </p:nvPr>
        </p:nvSpPr>
        <p:spPr/>
        <p:txBody>
          <a:bodyPr/>
          <a:lstStyle/>
          <a:p>
            <a:r>
              <a:rPr lang="en-US" b="1" dirty="0"/>
              <a:t>Teach note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Conduct a think–pair–share activity where students look closely at the images, identify whether the balls are the same or if one is heavier, and explain how they know.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Teacher prompts / discussion cues</a:t>
            </a:r>
          </a:p>
          <a:p>
            <a:pPr marL="171450" indent="-171450">
              <a:buFont typeface="Arial"/>
              <a:buChar char="•"/>
            </a:pPr>
            <a:r>
              <a:rPr lang="en-US" dirty="0"/>
              <a:t>What do you notice about the boy’s arms in the first picture? </a:t>
            </a:r>
          </a:p>
          <a:p>
            <a:pPr marL="171450" indent="-171450">
              <a:buFont typeface="Arial"/>
              <a:buChar char="•"/>
            </a:pPr>
            <a:r>
              <a:rPr lang="en-US" dirty="0"/>
              <a:t>What do you notice in the second picture? </a:t>
            </a:r>
          </a:p>
          <a:p>
            <a:pPr marL="171450" indent="-171450">
              <a:buFont typeface="Arial"/>
              <a:buChar char="•"/>
            </a:pPr>
            <a:r>
              <a:rPr lang="en-US" dirty="0"/>
              <a:t>Are both arms at the same height or different heights? </a:t>
            </a:r>
          </a:p>
          <a:p>
            <a:pPr marL="171450" indent="-171450">
              <a:buFont typeface="Arial"/>
              <a:buChar char="•"/>
            </a:pPr>
            <a:r>
              <a:rPr lang="en-US" dirty="0"/>
              <a:t>Why does the heavier side go down? </a:t>
            </a:r>
          </a:p>
          <a:p>
            <a:pPr marL="171450" indent="-171450">
              <a:buFont typeface="Arial"/>
              <a:buChar char="•"/>
            </a:pPr>
            <a:r>
              <a:rPr lang="en-US" dirty="0"/>
              <a:t>Why is the lighter ball higher? </a:t>
            </a:r>
          </a:p>
          <a:p>
            <a:pPr marL="171450" indent="-171450">
              <a:buFont typeface="Arial"/>
              <a:buChar char="•"/>
            </a:pPr>
            <a:r>
              <a:rPr lang="en-US" dirty="0"/>
              <a:t>Can two balls look different but still have the same mass? </a:t>
            </a:r>
          </a:p>
          <a:p>
            <a:r>
              <a:rPr lang="en-US" b="1" dirty="0"/>
              <a:t>Connect to student action</a:t>
            </a:r>
          </a:p>
          <a:p>
            <a:pPr marL="171450" indent="-171450">
              <a:buFont typeface="Arial"/>
              <a:buChar char="•"/>
            </a:pPr>
            <a:r>
              <a:rPr lang="en-US" dirty="0"/>
              <a:t>Can you use your arms to compare two classroom objects by hefting? </a:t>
            </a:r>
          </a:p>
          <a:p>
            <a:pPr marL="171450" indent="-171450">
              <a:buFont typeface="Arial"/>
              <a:buChar char="•"/>
            </a:pPr>
            <a:r>
              <a:rPr lang="en-US" dirty="0"/>
              <a:t>What might you compare first? </a:t>
            </a:r>
          </a:p>
          <a:p>
            <a:pPr marL="171450" indent="-171450">
              <a:buFont typeface="Arial"/>
              <a:buChar char="•"/>
            </a:pPr>
            <a:r>
              <a:rPr lang="en-US" dirty="0"/>
              <a:t>How will you know if they feel the same?</a:t>
            </a:r>
          </a:p>
          <a:p>
            <a:endParaRPr lang="en-US" dirty="0"/>
          </a:p>
          <a:p>
            <a:r>
              <a:rPr lang="en-US" b="1" dirty="0"/>
              <a:t>Ensure</a:t>
            </a:r>
            <a:r>
              <a:rPr lang="en-US" dirty="0"/>
              <a:t> students are using vocabulary: heavier, lighter and same mass.</a:t>
            </a:r>
          </a:p>
          <a:p>
            <a:endParaRPr lang="en-US" dirty="0"/>
          </a:p>
          <a:p>
            <a:r>
              <a:rPr lang="en-AU" b="1" dirty="0"/>
              <a:t>Image</a:t>
            </a:r>
            <a:r>
              <a:rPr lang="en-AU" dirty="0"/>
              <a:t> generated using ChatGPT (OpenAI) and edited using Canva.</a:t>
            </a:r>
            <a:endParaRPr lang="en-US" dirty="0"/>
          </a:p>
        </p:txBody>
      </p:sp>
      <p:sp>
        <p:nvSpPr>
          <p:cNvPr id="4" name="Slide Number Placeholder 3">
            <a:extLst>
              <a:ext uri="{FF2B5EF4-FFF2-40B4-BE49-F238E27FC236}">
                <a16:creationId xmlns:a16="http://schemas.microsoft.com/office/drawing/2014/main" id="{C34C6D81-64AD-ACDC-1D47-D119FA8EFF39}"/>
              </a:ext>
            </a:extLst>
          </p:cNvPr>
          <p:cNvSpPr>
            <a:spLocks noGrp="1"/>
          </p:cNvSpPr>
          <p:nvPr>
            <p:ph type="sldNum" sz="quarter" idx="5"/>
          </p:nvPr>
        </p:nvSpPr>
        <p:spPr/>
        <p:txBody>
          <a:bodyPr/>
          <a:lstStyle/>
          <a:p>
            <a:fld id="{CC91331A-62CA-4220-BDD0-DF1FE2D03DAB}" type="slidenum">
              <a:rPr lang="en-AU" smtClean="0"/>
              <a:t>27</a:t>
            </a:fld>
            <a:endParaRPr lang="en-AU" dirty="0"/>
          </a:p>
        </p:txBody>
      </p:sp>
    </p:spTree>
    <p:extLst>
      <p:ext uri="{BB962C8B-B14F-4D97-AF65-F5344CB8AC3E}">
        <p14:creationId xmlns:p14="http://schemas.microsoft.com/office/powerpoint/2010/main" val="32287645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BD9C3-CC0B-623B-D2F5-F72DE0281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2344B5-F4A7-BCB5-9807-446EF89EE5FB}"/>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6B1E543E-826D-5E9C-F85E-99F3B29A34CB}"/>
              </a:ext>
            </a:extLst>
          </p:cNvPr>
          <p:cNvSpPr>
            <a:spLocks noGrp="1"/>
          </p:cNvSpPr>
          <p:nvPr>
            <p:ph type="body" idx="1"/>
          </p:nvPr>
        </p:nvSpPr>
        <p:spPr/>
        <p:txBody>
          <a:bodyPr/>
          <a:lstStyle/>
          <a:p>
            <a:r>
              <a:rPr lang="en-US" b="1" dirty="0"/>
              <a:t>Teach note</a:t>
            </a:r>
          </a:p>
          <a:p>
            <a:r>
              <a:rPr lang="en-AU" dirty="0"/>
              <a:t>Ensure students understand that </a:t>
            </a:r>
            <a:r>
              <a:rPr lang="en-AU" b="1" dirty="0"/>
              <a:t>ES1</a:t>
            </a:r>
            <a:r>
              <a:rPr lang="en-AU" dirty="0"/>
              <a:t> compares mass by hefting (holding objects in their hands), while </a:t>
            </a:r>
            <a:r>
              <a:rPr lang="en-AU" b="1" dirty="0"/>
              <a:t>Stage 1</a:t>
            </a:r>
            <a:r>
              <a:rPr lang="en-AU" dirty="0"/>
              <a:t> compares mass using hefting and an equal arm balance.</a:t>
            </a:r>
            <a:endParaRPr lang="en-US" b="1" dirty="0"/>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Conduct a think–pair–share activity where students look closely at the images, identify whether the balls are the same or if one is heavier, and explain how they know.</a:t>
            </a:r>
          </a:p>
          <a:p>
            <a:pPr marL="0" indent="0">
              <a:buFont typeface="Arial"/>
              <a:buNone/>
            </a:pPr>
            <a:endParaRPr lang="en-US" b="1" dirty="0"/>
          </a:p>
          <a:p>
            <a:pPr marL="0" indent="0">
              <a:buFont typeface="Arial"/>
              <a:buNone/>
            </a:pPr>
            <a:endParaRPr lang="en-US" b="1" dirty="0"/>
          </a:p>
          <a:p>
            <a:pPr marL="0" indent="0">
              <a:buFont typeface="Arial"/>
              <a:buNone/>
            </a:pPr>
            <a:r>
              <a:rPr lang="en-US" b="1" dirty="0"/>
              <a:t>Consolidation</a:t>
            </a:r>
          </a:p>
          <a:p>
            <a:pPr marL="171450" indent="-171450">
              <a:buFont typeface="Arial"/>
              <a:buChar char="•"/>
            </a:pPr>
            <a:r>
              <a:rPr lang="en-US" dirty="0"/>
              <a:t>What do you notice about the pictures on the left? </a:t>
            </a:r>
          </a:p>
          <a:p>
            <a:pPr marL="171450" indent="-171450">
              <a:buFont typeface="Arial"/>
              <a:buChar char="•"/>
            </a:pPr>
            <a:r>
              <a:rPr lang="en-US" dirty="0"/>
              <a:t>What do you notice about the pictures on the right? </a:t>
            </a:r>
          </a:p>
          <a:p>
            <a:pPr marL="171450" indent="-171450">
              <a:buFont typeface="Arial"/>
              <a:buChar char="•"/>
            </a:pPr>
            <a:r>
              <a:rPr lang="en-US" dirty="0"/>
              <a:t>How are these pictures the same? </a:t>
            </a:r>
          </a:p>
          <a:p>
            <a:pPr marL="171450" indent="-171450">
              <a:buFont typeface="Arial"/>
              <a:buChar char="•"/>
            </a:pPr>
            <a:r>
              <a:rPr lang="en-US" dirty="0"/>
              <a:t>How are they different?</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b="1" dirty="0"/>
              <a:t>Teacher prompts / discussion cues</a:t>
            </a:r>
          </a:p>
          <a:p>
            <a:pPr marL="171450" indent="-171450">
              <a:buFont typeface="Arial"/>
              <a:buChar char="•"/>
            </a:pPr>
            <a:r>
              <a:rPr lang="en-US" dirty="0"/>
              <a:t>How are the girl’s arms like the balance scale? </a:t>
            </a:r>
          </a:p>
          <a:p>
            <a:pPr marL="171450" indent="-171450">
              <a:buFont typeface="Arial"/>
              <a:buChar char="•"/>
            </a:pPr>
            <a:r>
              <a:rPr lang="en-US" dirty="0"/>
              <a:t>What happens when both sides are equal? </a:t>
            </a:r>
          </a:p>
          <a:p>
            <a:pPr marL="171450" indent="-171450">
              <a:buFont typeface="Arial"/>
              <a:buChar char="•"/>
            </a:pPr>
            <a:r>
              <a:rPr lang="en-US" dirty="0"/>
              <a:t>What happens when one side is heavier?</a:t>
            </a:r>
          </a:p>
          <a:p>
            <a:pPr marL="171450" indent="-171450">
              <a:buFont typeface="Arial"/>
              <a:buChar char="•"/>
            </a:pPr>
            <a:r>
              <a:rPr lang="en-US" dirty="0"/>
              <a:t>How can we tell when two objects have the same mass?</a:t>
            </a:r>
          </a:p>
          <a:p>
            <a:r>
              <a:rPr lang="en-US" dirty="0"/>
              <a:t>Compare prompts</a:t>
            </a:r>
          </a:p>
          <a:p>
            <a:pPr marL="171450" indent="-171450">
              <a:buFont typeface="Arial"/>
              <a:buChar char="•"/>
            </a:pPr>
            <a:r>
              <a:rPr lang="en-US" dirty="0"/>
              <a:t>Which picture shows equal mass? </a:t>
            </a:r>
          </a:p>
          <a:p>
            <a:pPr marL="171450" indent="-171450">
              <a:buFont typeface="Arial"/>
              <a:buChar char="•"/>
            </a:pPr>
            <a:r>
              <a:rPr lang="en-US" dirty="0"/>
              <a:t>Which picture shows one side heavier? </a:t>
            </a:r>
          </a:p>
          <a:p>
            <a:pPr marL="171450" indent="-171450">
              <a:buFont typeface="Arial"/>
              <a:buChar char="•"/>
            </a:pPr>
            <a:r>
              <a:rPr lang="en-US" dirty="0"/>
              <a:t>How do you know? </a:t>
            </a:r>
          </a:p>
          <a:p>
            <a:pPr marL="171450" indent="-171450">
              <a:buFont typeface="Arial"/>
              <a:buChar cha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Image</a:t>
            </a:r>
            <a:r>
              <a:rPr lang="en-AU" dirty="0"/>
              <a:t> generated using ChatGPT (OpenAI) and edited using Canva.</a:t>
            </a: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ADE8C83A-E289-53B7-901C-DA968FA2D4EC}"/>
              </a:ext>
            </a:extLst>
          </p:cNvPr>
          <p:cNvSpPr>
            <a:spLocks noGrp="1"/>
          </p:cNvSpPr>
          <p:nvPr>
            <p:ph type="sldNum" sz="quarter" idx="5"/>
          </p:nvPr>
        </p:nvSpPr>
        <p:spPr/>
        <p:txBody>
          <a:bodyPr/>
          <a:lstStyle/>
          <a:p>
            <a:fld id="{CC91331A-62CA-4220-BDD0-DF1FE2D03DAB}" type="slidenum">
              <a:rPr lang="en-AU" smtClean="0"/>
              <a:t>28</a:t>
            </a:fld>
            <a:endParaRPr lang="en-AU" dirty="0"/>
          </a:p>
        </p:txBody>
      </p:sp>
    </p:spTree>
    <p:extLst>
      <p:ext uri="{BB962C8B-B14F-4D97-AF65-F5344CB8AC3E}">
        <p14:creationId xmlns:p14="http://schemas.microsoft.com/office/powerpoint/2010/main" val="29734170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AU" b="1" dirty="0"/>
              <a:t>Teacher note</a:t>
            </a:r>
          </a:p>
          <a:p>
            <a:r>
              <a:rPr lang="en-AU" dirty="0"/>
              <a:t>Guide students to focus on how the hands are level, showing the mass is the same.</a:t>
            </a:r>
          </a:p>
        </p:txBody>
      </p:sp>
      <p:sp>
        <p:nvSpPr>
          <p:cNvPr id="4" name="Slide Number Placeholder 3"/>
          <p:cNvSpPr>
            <a:spLocks noGrp="1"/>
          </p:cNvSpPr>
          <p:nvPr>
            <p:ph type="sldNum" sz="quarter" idx="5"/>
          </p:nvPr>
        </p:nvSpPr>
        <p:spPr/>
        <p:txBody>
          <a:bodyPr/>
          <a:lstStyle/>
          <a:p>
            <a:fld id="{CC91331A-62CA-4220-BDD0-DF1FE2D03DAB}" type="slidenum">
              <a:rPr lang="en-AU" smtClean="0"/>
              <a:t>29</a:t>
            </a:fld>
            <a:endParaRPr lang="en-AU" dirty="0"/>
          </a:p>
        </p:txBody>
      </p:sp>
    </p:spTree>
    <p:extLst>
      <p:ext uri="{BB962C8B-B14F-4D97-AF65-F5344CB8AC3E}">
        <p14:creationId xmlns:p14="http://schemas.microsoft.com/office/powerpoint/2010/main" val="2652577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AU" b="1"/>
              <a:t>Teacher note:</a:t>
            </a:r>
            <a:br>
              <a:rPr lang="en-AU" b="1">
                <a:cs typeface="+mn-lt"/>
              </a:rPr>
            </a:br>
            <a:r>
              <a:rPr lang="en-AU"/>
              <a:t>This slide supports teacher understanding of the Engineering Design Process (EDP). </a:t>
            </a:r>
          </a:p>
          <a:p>
            <a:endParaRPr lang="en-AU"/>
          </a:p>
          <a:p>
            <a:r>
              <a:rPr lang="en-AU"/>
              <a:t>For student-facing content, access the EDP materials </a:t>
            </a:r>
            <a:r>
              <a:rPr lang="en-AU" b="0"/>
              <a:t>here:</a:t>
            </a:r>
          </a:p>
          <a:p>
            <a:r>
              <a:rPr lang="en-US"/>
              <a:t>https://education.nsw.gov.au/teaching-and-learning/curriculum/stem/stem-curriculum-resources/engineering-design-jiggler-challenge</a:t>
            </a:r>
          </a:p>
          <a:p>
            <a:endParaRPr lang="en-US">
              <a:latin typeface="Calibri"/>
              <a:ea typeface="Calibri"/>
              <a:cs typeface="Calibri"/>
            </a:endParaRPr>
          </a:p>
          <a:p>
            <a:r>
              <a:rPr lang="en-US">
                <a:latin typeface="Calibri"/>
                <a:ea typeface="Calibri"/>
                <a:cs typeface="Calibri"/>
              </a:rPr>
              <a:t>Available resources include: </a:t>
            </a:r>
            <a:endParaRPr lang="en-US"/>
          </a:p>
          <a:p>
            <a:pPr marL="228600" indent="-228600">
              <a:buAutoNum type="arabicPeriod"/>
            </a:pPr>
            <a:r>
              <a:rPr lang="en-US">
                <a:latin typeface="Calibri"/>
                <a:ea typeface="Calibri"/>
                <a:cs typeface="Calibri"/>
              </a:rPr>
              <a:t>EDP Comprehensive Teacher Guide </a:t>
            </a:r>
          </a:p>
          <a:p>
            <a:pPr marL="228600" indent="-228600">
              <a:buAutoNum type="arabicPeriod"/>
            </a:pPr>
            <a:r>
              <a:rPr lang="en-US">
                <a:latin typeface="Calibri"/>
                <a:ea typeface="Calibri"/>
                <a:cs typeface="Calibri"/>
              </a:rPr>
              <a:t>EDP Design Folio (K-10)</a:t>
            </a:r>
            <a:endParaRPr lang="en-US">
              <a:latin typeface="Calibri"/>
              <a:ea typeface="Calibri"/>
              <a:cs typeface="Calibri"/>
              <a:hlinkClick r:id="rId3"/>
            </a:endParaRPr>
          </a:p>
          <a:p>
            <a:pPr marL="228600" indent="-228600">
              <a:buAutoNum type="arabicPeriod"/>
            </a:pPr>
            <a:r>
              <a:rPr lang="en-US">
                <a:latin typeface="Calibri"/>
                <a:ea typeface="Calibri"/>
                <a:cs typeface="Calibri"/>
              </a:rPr>
              <a:t>EDP Posters</a:t>
            </a:r>
            <a:endParaRPr lang="en-US">
              <a:latin typeface="Calibri"/>
              <a:ea typeface="Calibri"/>
              <a:cs typeface="Calibri"/>
              <a:hlinkClick r:id="rId4"/>
            </a:endParaRPr>
          </a:p>
          <a:p>
            <a:pPr marL="228600" indent="-228600">
              <a:buAutoNum type="arabicPeriod"/>
            </a:pPr>
            <a:r>
              <a:rPr lang="en-US">
                <a:latin typeface="Calibri"/>
                <a:ea typeface="Calibri"/>
                <a:cs typeface="Calibri"/>
              </a:rPr>
              <a:t>EDP Tabletop and lanyard cards</a:t>
            </a:r>
          </a:p>
          <a:p>
            <a:pPr marL="228600" indent="-228600">
              <a:buAutoNum type="arabicPeriod"/>
            </a:pPr>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CC91331A-62CA-4220-BDD0-DF1FE2D03DAB}" type="slidenum">
              <a:rPr lang="en-AU" smtClean="0"/>
              <a:t>3</a:t>
            </a:fld>
            <a:endParaRPr lang="en-AU"/>
          </a:p>
        </p:txBody>
      </p:sp>
    </p:spTree>
    <p:extLst>
      <p:ext uri="{BB962C8B-B14F-4D97-AF65-F5344CB8AC3E}">
        <p14:creationId xmlns:p14="http://schemas.microsoft.com/office/powerpoint/2010/main" val="11181650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AU" dirty="0"/>
              <a:t>Key vocabulary is used throughout the unit. Refer to the glossary as needed.</a:t>
            </a:r>
            <a:endParaRPr lang="en-AU" b="1" dirty="0"/>
          </a:p>
          <a:p>
            <a:endParaRPr lang="en-AU" b="1" dirty="0"/>
          </a:p>
          <a:p>
            <a:r>
              <a:rPr lang="en-AU" b="1" dirty="0"/>
              <a:t>Teacher note:</a:t>
            </a:r>
            <a:br>
              <a:rPr lang="en-AU" dirty="0"/>
            </a:br>
            <a:r>
              <a:rPr lang="en-AU" i="0" dirty="0"/>
              <a:t>The Engineering Design Process (EDP) provides a consistent approach and shared language across these lessons (Lessons 5–12).</a:t>
            </a:r>
          </a:p>
          <a:p>
            <a:br>
              <a:rPr lang="en-AU" i="0" dirty="0"/>
            </a:br>
            <a:r>
              <a:rPr lang="en-AU" i="0" dirty="0"/>
              <a:t>Coloured cog icons are used throughout to indicate each phase of the process and support student understanding and recall.</a:t>
            </a:r>
          </a:p>
          <a:p>
            <a:br>
              <a:rPr lang="en-AU" i="0" dirty="0"/>
            </a:br>
            <a:r>
              <a:rPr lang="en-AU" i="0" dirty="0"/>
              <a:t>The process is flexible and may not always be followed in a strict order. Students may return to the iterate phase at different points to improve their design.</a:t>
            </a:r>
          </a:p>
          <a:p>
            <a:endParaRPr lang="en-AU" i="0" dirty="0"/>
          </a:p>
          <a:p>
            <a:r>
              <a:rPr lang="en-AU" b="1" i="0" dirty="0"/>
              <a:t>Student note:</a:t>
            </a:r>
            <a:br>
              <a:rPr lang="en-AU" i="0" dirty="0"/>
            </a:br>
            <a:r>
              <a:rPr lang="en-AU" i="0" dirty="0"/>
              <a:t>You will see coloured cogs on these slides. They show which part of the design process you are working in</a:t>
            </a:r>
            <a:r>
              <a:rPr lang="en-AU" i="1" dirty="0"/>
              <a:t>.</a:t>
            </a:r>
            <a:endParaRPr lang="en-AU" dirty="0"/>
          </a:p>
          <a:p>
            <a:endParaRPr lang="en-AU" dirty="0"/>
          </a:p>
        </p:txBody>
      </p:sp>
      <p:sp>
        <p:nvSpPr>
          <p:cNvPr id="4" name="Slide Number Placeholder 3"/>
          <p:cNvSpPr>
            <a:spLocks noGrp="1"/>
          </p:cNvSpPr>
          <p:nvPr>
            <p:ph type="sldNum" sz="quarter" idx="5"/>
          </p:nvPr>
        </p:nvSpPr>
        <p:spPr/>
        <p:txBody>
          <a:bodyPr/>
          <a:lstStyle/>
          <a:p>
            <a:fld id="{CC91331A-62CA-4220-BDD0-DF1FE2D03DAB}" type="slidenum">
              <a:rPr lang="en-AU" smtClean="0"/>
              <a:t>30</a:t>
            </a:fld>
            <a:endParaRPr lang="en-AU" dirty="0"/>
          </a:p>
        </p:txBody>
      </p:sp>
    </p:spTree>
    <p:extLst>
      <p:ext uri="{BB962C8B-B14F-4D97-AF65-F5344CB8AC3E}">
        <p14:creationId xmlns:p14="http://schemas.microsoft.com/office/powerpoint/2010/main" val="24665062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DEB1A-C4B2-0A4E-F2EE-9EC88C05C0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A3D272-AC2F-2F3B-41C9-4996D9A3BF04}"/>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B6C3D04F-A010-0CCA-5401-AFC67B88D0F8}"/>
              </a:ext>
            </a:extLst>
          </p:cNvPr>
          <p:cNvSpPr>
            <a:spLocks noGrp="1"/>
          </p:cNvSpPr>
          <p:nvPr>
            <p:ph type="body" idx="1"/>
          </p:nvPr>
        </p:nvSpPr>
        <p:spPr/>
        <p:txBody>
          <a:bodyPr/>
          <a:lstStyle/>
          <a:p>
            <a:r>
              <a:rPr lang="en-AU" b="1" dirty="0"/>
              <a:t>Notes for teachers:</a:t>
            </a:r>
            <a:endParaRPr lang="en-AU" dirty="0"/>
          </a:p>
          <a:p>
            <a:pPr marL="171450" indent="-171450">
              <a:buFont typeface="Arial"/>
              <a:buChar char="•"/>
            </a:pPr>
            <a:r>
              <a:rPr lang="en-AU" dirty="0"/>
              <a:t>Learning intentions and success criteria are best co-constructed with students. Adapt the learning intention as required and add matching success criteria.</a:t>
            </a:r>
          </a:p>
          <a:p>
            <a:pPr marL="171450" indent="-171450">
              <a:buFont typeface="Arial"/>
              <a:buChar char="•"/>
            </a:pPr>
            <a:r>
              <a:rPr lang="en-AU" dirty="0"/>
              <a:t>For more information See ⁠</a:t>
            </a:r>
            <a:r>
              <a:rPr lang="en-AU" dirty="0">
                <a:hlinkClick r:id="rId3" tooltip="https://www.aitsl.edu.au/docs/default-source/feedback/aitsl-learning-intentions-and-success-criteria-strategy.pdf?sfvrsn=382dec3c_2"/>
              </a:rPr>
              <a:t>AITSL</a:t>
            </a:r>
            <a:r>
              <a:rPr lang="en-AU" dirty="0"/>
              <a:t> or the NSW Department of Education explicit teaching strategies, ⁠</a:t>
            </a:r>
            <a:r>
              <a:rPr lang="en-AU" dirty="0">
                <a:hlinkClick r:id="rId4" tooltip="https://education.nsw.gov.au/teaching-and-learning/curriculum/explicit-teaching/explicit-teaching-strategies/sharing-learning-intentions"/>
              </a:rPr>
              <a:t>Sharing learning intentions</a:t>
            </a:r>
            <a:r>
              <a:rPr lang="en-AU" dirty="0"/>
              <a:t> and ⁠</a:t>
            </a:r>
            <a:r>
              <a:rPr lang="en-AU" dirty="0">
                <a:hlinkClick r:id="rId5" tooltip="https://education.nsw.gov.au/teaching-and-learning/curriculum/explicit-teaching/explicit-teaching-strategies/sharing-success-criteria"/>
              </a:rPr>
              <a:t>Sharing success criteria</a:t>
            </a:r>
            <a:endParaRPr lang="en-AU" dirty="0"/>
          </a:p>
          <a:p>
            <a:pPr marL="171450" indent="-171450">
              <a:buFont typeface="Arial"/>
              <a:buChar char="•"/>
            </a:pPr>
            <a:r>
              <a:rPr lang="en-AU" dirty="0"/>
              <a:t>LISC is not necessarily presented at the beginning of the lesson. Teacher needs to consider most effectual time to introduce </a:t>
            </a:r>
          </a:p>
          <a:p>
            <a:pPr marL="171450" indent="-171450">
              <a:buFont typeface="Arial"/>
              <a:buChar char="•"/>
            </a:pPr>
            <a:r>
              <a:rPr lang="en-AU" dirty="0"/>
              <a:t>LISC should be revisited during the lesson to support students' evaluation of their learning</a:t>
            </a:r>
          </a:p>
          <a:p>
            <a:endParaRPr lang="en-AU" b="1" dirty="0">
              <a:cs typeface="Calibri"/>
            </a:endParaRPr>
          </a:p>
        </p:txBody>
      </p:sp>
      <p:sp>
        <p:nvSpPr>
          <p:cNvPr id="4" name="Slide Number Placeholder 3">
            <a:extLst>
              <a:ext uri="{FF2B5EF4-FFF2-40B4-BE49-F238E27FC236}">
                <a16:creationId xmlns:a16="http://schemas.microsoft.com/office/drawing/2014/main" id="{B4B97AB8-EB1D-DC80-5079-66171F5B8A2D}"/>
              </a:ext>
            </a:extLst>
          </p:cNvPr>
          <p:cNvSpPr>
            <a:spLocks noGrp="1"/>
          </p:cNvSpPr>
          <p:nvPr>
            <p:ph type="sldNum" sz="quarter" idx="5"/>
          </p:nvPr>
        </p:nvSpPr>
        <p:spPr/>
        <p:txBody>
          <a:bodyPr/>
          <a:lstStyle/>
          <a:p>
            <a:fld id="{D09C5488-DD16-4714-9519-7BE21BA11D4E}" type="slidenum">
              <a:rPr lang="en-AU" smtClean="0"/>
              <a:t>31</a:t>
            </a:fld>
            <a:endParaRPr lang="en-AU" dirty="0"/>
          </a:p>
        </p:txBody>
      </p:sp>
    </p:spTree>
    <p:extLst>
      <p:ext uri="{BB962C8B-B14F-4D97-AF65-F5344CB8AC3E}">
        <p14:creationId xmlns:p14="http://schemas.microsoft.com/office/powerpoint/2010/main" val="29842232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5171C-FF5B-75B3-749D-FA4290AC8A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3F2FF3-FD05-89E0-1A2D-BD0C77623C7D}"/>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84588A3F-F3E2-C765-7DBC-DB9BA44F331D}"/>
              </a:ext>
            </a:extLst>
          </p:cNvPr>
          <p:cNvSpPr>
            <a:spLocks noGrp="1"/>
          </p:cNvSpPr>
          <p:nvPr>
            <p:ph type="body" idx="1"/>
          </p:nvPr>
        </p:nvSpPr>
        <p:spPr/>
        <p:txBody>
          <a:bodyPr/>
          <a:lstStyle/>
          <a:p>
            <a:r>
              <a:rPr lang="en-US" b="1" dirty="0"/>
              <a:t>Teacher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Conduct a think–pair–share activity where students imagine a wombat is visiting their school. Encourage students to make connections to prior learning about wombats and what they need to survive (e.g. shelter, food, water, space, safety).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D</a:t>
            </a:r>
            <a:r>
              <a:rPr lang="en-US" b="1" dirty="0"/>
              <a:t>iscussion cues:</a:t>
            </a:r>
          </a:p>
          <a:p>
            <a:pPr marL="171450" indent="-171450">
              <a:buFont typeface="Arial"/>
              <a:buChar char="•"/>
            </a:pPr>
            <a:r>
              <a:rPr lang="en-AU" dirty="0"/>
              <a:t>What do you notice about the wombat? </a:t>
            </a:r>
          </a:p>
          <a:p>
            <a:pPr marL="171450" indent="-171450">
              <a:buFont typeface="Arial"/>
              <a:buChar char="•"/>
            </a:pPr>
            <a:r>
              <a:rPr lang="en-AU" dirty="0"/>
              <a:t>Why might it need our help? </a:t>
            </a:r>
          </a:p>
          <a:p>
            <a:pPr marL="171450" indent="-171450">
              <a:buFont typeface="Arial"/>
              <a:buChar char="•"/>
            </a:pPr>
            <a:r>
              <a:rPr lang="en-AU" dirty="0"/>
              <a:t>How can you use what you know about wombats to help it? </a:t>
            </a:r>
          </a:p>
          <a:p>
            <a:pPr marL="171450" indent="-171450">
              <a:buFont typeface="Arial"/>
              <a:buChar char="•"/>
            </a:pPr>
            <a:r>
              <a:rPr lang="en-AU" dirty="0"/>
              <a:t>What would a safe habitat include? </a:t>
            </a:r>
          </a:p>
          <a:p>
            <a:pPr marL="171450" indent="-171450">
              <a:buFont typeface="Arial"/>
              <a:buChar char="•"/>
            </a:pPr>
            <a:r>
              <a:rPr lang="en-AU" dirty="0"/>
              <a:t>What dangers might be in this environment?</a:t>
            </a:r>
            <a:endParaRPr lang="en-AU" b="1" dirty="0"/>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AU" b="1" dirty="0"/>
              <a:t>Images:</a:t>
            </a:r>
            <a:r>
              <a:rPr lang="en-AU" dirty="0"/>
              <a:t> Sourced from Canva; edited using Canva.</a:t>
            </a:r>
            <a:endParaRPr lang="en-US" dirty="0"/>
          </a:p>
          <a:p>
            <a:pPr marL="171450" indent="-171450">
              <a:buFont typeface="Arial"/>
              <a:buChar char="•"/>
            </a:pPr>
            <a:endParaRPr lang="en-US" dirty="0"/>
          </a:p>
        </p:txBody>
      </p:sp>
      <p:sp>
        <p:nvSpPr>
          <p:cNvPr id="4" name="Slide Number Placeholder 3">
            <a:extLst>
              <a:ext uri="{FF2B5EF4-FFF2-40B4-BE49-F238E27FC236}">
                <a16:creationId xmlns:a16="http://schemas.microsoft.com/office/drawing/2014/main" id="{8A2D6861-9944-5414-6C15-63F539A17ABD}"/>
              </a:ext>
            </a:extLst>
          </p:cNvPr>
          <p:cNvSpPr>
            <a:spLocks noGrp="1"/>
          </p:cNvSpPr>
          <p:nvPr>
            <p:ph type="sldNum" sz="quarter" idx="5"/>
          </p:nvPr>
        </p:nvSpPr>
        <p:spPr/>
        <p:txBody>
          <a:bodyPr/>
          <a:lstStyle/>
          <a:p>
            <a:fld id="{CC91331A-62CA-4220-BDD0-DF1FE2D03DAB}" type="slidenum">
              <a:rPr lang="en-AU" smtClean="0"/>
              <a:t>32</a:t>
            </a:fld>
            <a:endParaRPr lang="en-AU" dirty="0"/>
          </a:p>
        </p:txBody>
      </p:sp>
    </p:spTree>
    <p:extLst>
      <p:ext uri="{BB962C8B-B14F-4D97-AF65-F5344CB8AC3E}">
        <p14:creationId xmlns:p14="http://schemas.microsoft.com/office/powerpoint/2010/main" val="7634070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b="1" dirty="0">
                <a:latin typeface="Calibri"/>
                <a:ea typeface="Calibri"/>
                <a:cs typeface="Calibri"/>
              </a:rPr>
              <a:t>Teacher notes</a:t>
            </a:r>
          </a:p>
          <a:p>
            <a:r>
              <a:rPr lang="en-US" dirty="0"/>
              <a:t>Explicitly revisit the problem statement and support students to identify the problem, the task and the user. Ask: </a:t>
            </a:r>
          </a:p>
          <a:p>
            <a:pPr marL="171450" indent="-171450">
              <a:buFont typeface="Arial"/>
              <a:buChar char="•"/>
            </a:pPr>
            <a:r>
              <a:rPr lang="en-US" i="1" dirty="0"/>
              <a:t>What is the problem? </a:t>
            </a:r>
            <a:endParaRPr lang="en-US" dirty="0"/>
          </a:p>
          <a:p>
            <a:pPr marL="171450" indent="-171450">
              <a:buFont typeface="Arial"/>
              <a:buChar char="•"/>
            </a:pPr>
            <a:r>
              <a:rPr lang="en-US" i="1" dirty="0"/>
              <a:t>Who is the user? </a:t>
            </a:r>
            <a:endParaRPr lang="en-US" dirty="0"/>
          </a:p>
          <a:p>
            <a:pPr marL="171450" indent="-171450">
              <a:buFont typeface="Arial"/>
              <a:buChar char="•"/>
            </a:pPr>
            <a:r>
              <a:rPr lang="en-US" i="1" dirty="0"/>
              <a:t>What do we need to design?</a:t>
            </a:r>
            <a:endParaRPr lang="en-US" dirty="0"/>
          </a:p>
          <a:p>
            <a:endParaRPr lang="en-US" dirty="0"/>
          </a:p>
          <a:p>
            <a:r>
              <a:rPr lang="en-US" dirty="0"/>
              <a:t>Refer to co-constructed class charts and briefly review the wombat’s identified needs (for example, shelter, food, water, protection, quiet and space). Reinforce that before designing, students need to clearly understand the problem and the needs of the wombat.</a:t>
            </a:r>
          </a:p>
          <a:p>
            <a:endParaRPr lang="en-US" b="1" dirty="0">
              <a:latin typeface="Calibri"/>
              <a:ea typeface="Calibri"/>
              <a:cs typeface="Calibri"/>
            </a:endParaRPr>
          </a:p>
          <a:p>
            <a:endParaRPr lang="en-US" b="1" dirty="0">
              <a:latin typeface="Calibri"/>
              <a:ea typeface="Calibri"/>
              <a:cs typeface="Calibri"/>
            </a:endParaRPr>
          </a:p>
        </p:txBody>
      </p:sp>
      <p:sp>
        <p:nvSpPr>
          <p:cNvPr id="4" name="Slide Number Placeholder 3"/>
          <p:cNvSpPr>
            <a:spLocks noGrp="1"/>
          </p:cNvSpPr>
          <p:nvPr>
            <p:ph type="sldNum" sz="quarter" idx="5"/>
          </p:nvPr>
        </p:nvSpPr>
        <p:spPr/>
        <p:txBody>
          <a:bodyPr/>
          <a:lstStyle/>
          <a:p>
            <a:fld id="{CC91331A-62CA-4220-BDD0-DF1FE2D03DAB}" type="slidenum">
              <a:rPr lang="en-AU" smtClean="0"/>
              <a:t>33</a:t>
            </a:fld>
            <a:endParaRPr lang="en-AU" dirty="0"/>
          </a:p>
        </p:txBody>
      </p:sp>
    </p:spTree>
    <p:extLst>
      <p:ext uri="{BB962C8B-B14F-4D97-AF65-F5344CB8AC3E}">
        <p14:creationId xmlns:p14="http://schemas.microsoft.com/office/powerpoint/2010/main" val="39744102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912C2-D8CC-D22B-B473-314039C4CC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0974D6-4074-3483-5A24-BE4CEF00B173}"/>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E427265B-B510-DC1D-ED28-6E901D483517}"/>
              </a:ext>
            </a:extLst>
          </p:cNvPr>
          <p:cNvSpPr>
            <a:spLocks noGrp="1"/>
          </p:cNvSpPr>
          <p:nvPr>
            <p:ph type="body" idx="1"/>
          </p:nvPr>
        </p:nvSpPr>
        <p:spPr/>
        <p:txBody>
          <a:bodyPr/>
          <a:lstStyle/>
          <a:p>
            <a:r>
              <a:rPr lang="en-US" b="1" dirty="0"/>
              <a:t>Checking for understanding – Yes/No questions</a:t>
            </a:r>
          </a:p>
          <a:p>
            <a:pPr marL="171450" indent="-171450">
              <a:buFont typeface="Arial"/>
              <a:buChar char="•"/>
            </a:pPr>
            <a:r>
              <a:rPr lang="en-AU" dirty="0"/>
              <a:t>Does a wombat need food? </a:t>
            </a:r>
          </a:p>
          <a:p>
            <a:pPr marL="171450" indent="-171450">
              <a:buFont typeface="Arial"/>
              <a:buChar char="•"/>
            </a:pPr>
            <a:r>
              <a:rPr lang="en-AU" dirty="0"/>
              <a:t>Is it important to have water for the wombat?</a:t>
            </a:r>
          </a:p>
          <a:p>
            <a:pPr marL="171450" indent="-171450">
              <a:buFont typeface="Arial"/>
              <a:buChar char="•"/>
            </a:pPr>
            <a:r>
              <a:rPr lang="en-AU" dirty="0"/>
              <a:t>Does a wombat need a place to hide? </a:t>
            </a:r>
          </a:p>
          <a:p>
            <a:pPr marL="171450" indent="-171450">
              <a:buFont typeface="Arial"/>
              <a:buChar char="•"/>
            </a:pPr>
            <a:r>
              <a:rPr lang="en-AU" dirty="0"/>
              <a:t>Does a wombat need fresh air? </a:t>
            </a:r>
          </a:p>
          <a:p>
            <a:pPr marL="171450" indent="-171450">
              <a:buFont typeface="Arial"/>
              <a:buChar char="•"/>
            </a:pPr>
            <a:r>
              <a:rPr lang="en-AU" dirty="0"/>
              <a:t>Would a quiet place to rest help the wombat?</a:t>
            </a:r>
            <a:endParaRPr lang="en-US" dirty="0"/>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b="1" dirty="0"/>
              <a:t>Teacher prompts / discussion cues</a:t>
            </a:r>
          </a:p>
          <a:p>
            <a:pPr marL="171450" indent="-171450">
              <a:buFont typeface="Arial"/>
              <a:buChar char="•"/>
            </a:pPr>
            <a:r>
              <a:rPr lang="en-US" dirty="0"/>
              <a:t>What must every habitat include?</a:t>
            </a:r>
          </a:p>
          <a:p>
            <a:pPr marL="171450" indent="-171450">
              <a:buFont typeface="Arial"/>
              <a:buChar char="•"/>
            </a:pPr>
            <a:r>
              <a:rPr lang="en-US" dirty="0"/>
              <a:t>Which needs help the wombat stay alive? </a:t>
            </a:r>
          </a:p>
          <a:p>
            <a:pPr marL="171450" indent="-171450">
              <a:buFont typeface="Arial"/>
              <a:buChar char="•"/>
            </a:pPr>
            <a:r>
              <a:rPr lang="en-US" dirty="0"/>
              <a:t>Which needs help the wombat stay safe? </a:t>
            </a:r>
          </a:p>
          <a:p>
            <a:pPr marL="171450" indent="-171450">
              <a:buFont typeface="Arial"/>
              <a:buChar char="•"/>
            </a:pPr>
            <a:r>
              <a:rPr lang="en-US" dirty="0"/>
              <a:t>Which needs help the wombat feel comfortable?</a:t>
            </a:r>
          </a:p>
          <a:p>
            <a:pPr marL="171450" indent="-171450">
              <a:buFont typeface="Arial"/>
              <a:buChar char="•"/>
            </a:pPr>
            <a:r>
              <a:rPr lang="en-US" dirty="0"/>
              <a:t>If we could only include three things first, what should they be? Why? </a:t>
            </a:r>
          </a:p>
          <a:p>
            <a:pPr marL="171450" indent="-171450">
              <a:buFont typeface="Arial"/>
              <a:buChar char="•"/>
            </a:pPr>
            <a:r>
              <a:rPr lang="en-US" dirty="0"/>
              <a:t>Which need is most important in hot weather? </a:t>
            </a:r>
          </a:p>
          <a:p>
            <a:pPr marL="171450" indent="-171450">
              <a:buFont typeface="Arial"/>
              <a:buChar char="•"/>
            </a:pPr>
            <a:r>
              <a:rPr lang="en-US" dirty="0"/>
              <a:t>Which need is most important at night?</a:t>
            </a:r>
          </a:p>
          <a:p>
            <a:pPr marL="171450" indent="-171450">
              <a:buFont typeface="Arial"/>
              <a:buChar char="•"/>
            </a:pPr>
            <a:r>
              <a:rPr lang="en-US" dirty="0"/>
              <a:t>Why would a wombat need places to hide?</a:t>
            </a:r>
          </a:p>
          <a:p>
            <a:pPr marL="171450" indent="-171450">
              <a:buFont typeface="Arial"/>
              <a:buChar char="•"/>
            </a:pPr>
            <a:endParaRPr lang="en-US" dirty="0"/>
          </a:p>
          <a:p>
            <a:r>
              <a:rPr lang="en-US" b="1" dirty="0"/>
              <a:t>Partner Prompt: </a:t>
            </a:r>
            <a:r>
              <a:rPr lang="en-US" dirty="0"/>
              <a:t>think- pair- share</a:t>
            </a:r>
          </a:p>
          <a:p>
            <a:pPr marL="171450" indent="-171450">
              <a:buFont typeface="Arial"/>
              <a:buChar char="•"/>
            </a:pPr>
            <a:r>
              <a:rPr lang="en-US" dirty="0"/>
              <a:t>Which need would you add first? Why? </a:t>
            </a:r>
          </a:p>
          <a:p>
            <a:pPr marL="171450" indent="-171450">
              <a:buFont typeface="Arial"/>
              <a:buChar char="•"/>
            </a:pPr>
            <a:r>
              <a:rPr lang="en-US" dirty="0"/>
              <a:t>Tell your partner one feature your habitat must have.</a:t>
            </a:r>
          </a:p>
          <a:p>
            <a:pPr marL="171450" indent="-171450">
              <a:buFont typeface="Arial"/>
              <a:buChar char="•"/>
            </a:pPr>
            <a:endParaRPr lang="en-US" dirty="0"/>
          </a:p>
          <a:p>
            <a:r>
              <a:rPr lang="en-US" b="1" dirty="0"/>
              <a:t>Ensure:</a:t>
            </a:r>
            <a:r>
              <a:rPr lang="en-US" dirty="0"/>
              <a:t> Students identify the user, the problem and key needs before designing. Clarify vocabulary and link to prior learning.</a:t>
            </a:r>
          </a:p>
          <a:p>
            <a:r>
              <a:rPr lang="en-US" b="1" dirty="0"/>
              <a:t>Watch for:</a:t>
            </a:r>
            <a:r>
              <a:rPr lang="en-US" dirty="0"/>
              <a:t> Confusion about who the user is, vague problem descriptions, or wants instead of needs.</a:t>
            </a:r>
          </a:p>
          <a:p>
            <a:pPr marL="171450" indent="-171450">
              <a:buFont typeface="Arial"/>
              <a:buChar char="•"/>
            </a:pPr>
            <a:endParaRPr lang="en-US" dirty="0"/>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AU" b="1" dirty="0"/>
              <a:t>Images:</a:t>
            </a:r>
            <a:r>
              <a:rPr lang="en-AU" dirty="0"/>
              <a:t> Sourced from Canva; edited using Canva.</a:t>
            </a:r>
            <a:endParaRPr lang="en-US" dirty="0"/>
          </a:p>
          <a:p>
            <a:pPr marL="0" indent="0">
              <a:buFont typeface="Arial"/>
              <a:buNone/>
            </a:pPr>
            <a:endParaRPr lang="en-US" dirty="0"/>
          </a:p>
          <a:p>
            <a:pPr marL="171450" indent="-171450">
              <a:buFont typeface="Arial"/>
              <a:buChar char="•"/>
            </a:pPr>
            <a:endParaRPr lang="en-US" dirty="0"/>
          </a:p>
          <a:p>
            <a:pPr>
              <a:buFont typeface="Arial"/>
              <a:buChar char="•"/>
            </a:pPr>
            <a:endParaRPr lang="en-US" dirty="0"/>
          </a:p>
          <a:p>
            <a:pPr marL="171450" indent="-171450">
              <a:buFont typeface="Arial"/>
              <a:buChar char="•"/>
            </a:pPr>
            <a:endParaRPr lang="en-US" dirty="0"/>
          </a:p>
        </p:txBody>
      </p:sp>
      <p:sp>
        <p:nvSpPr>
          <p:cNvPr id="4" name="Slide Number Placeholder 3">
            <a:extLst>
              <a:ext uri="{FF2B5EF4-FFF2-40B4-BE49-F238E27FC236}">
                <a16:creationId xmlns:a16="http://schemas.microsoft.com/office/drawing/2014/main" id="{D3B5FFA3-4FBD-B631-625F-FFB6E1BBDDCA}"/>
              </a:ext>
            </a:extLst>
          </p:cNvPr>
          <p:cNvSpPr>
            <a:spLocks noGrp="1"/>
          </p:cNvSpPr>
          <p:nvPr>
            <p:ph type="sldNum" sz="quarter" idx="5"/>
          </p:nvPr>
        </p:nvSpPr>
        <p:spPr/>
        <p:txBody>
          <a:bodyPr/>
          <a:lstStyle/>
          <a:p>
            <a:fld id="{CC91331A-62CA-4220-BDD0-DF1FE2D03DAB}" type="slidenum">
              <a:rPr lang="en-AU" smtClean="0"/>
              <a:t>34</a:t>
            </a:fld>
            <a:endParaRPr lang="en-AU" dirty="0"/>
          </a:p>
        </p:txBody>
      </p:sp>
    </p:spTree>
    <p:extLst>
      <p:ext uri="{BB962C8B-B14F-4D97-AF65-F5344CB8AC3E}">
        <p14:creationId xmlns:p14="http://schemas.microsoft.com/office/powerpoint/2010/main" val="5405737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AU" dirty="0"/>
              <a:t>Key vocabulary is used throughout the unit. Refer to the glossary as needed.</a:t>
            </a:r>
          </a:p>
        </p:txBody>
      </p:sp>
      <p:sp>
        <p:nvSpPr>
          <p:cNvPr id="4" name="Slide Number Placeholder 3"/>
          <p:cNvSpPr>
            <a:spLocks noGrp="1"/>
          </p:cNvSpPr>
          <p:nvPr>
            <p:ph type="sldNum" sz="quarter" idx="5"/>
          </p:nvPr>
        </p:nvSpPr>
        <p:spPr/>
        <p:txBody>
          <a:bodyPr/>
          <a:lstStyle/>
          <a:p>
            <a:fld id="{CC91331A-62CA-4220-BDD0-DF1FE2D03DAB}" type="slidenum">
              <a:rPr lang="en-AU" smtClean="0"/>
              <a:t>35</a:t>
            </a:fld>
            <a:endParaRPr lang="en-AU" dirty="0"/>
          </a:p>
        </p:txBody>
      </p:sp>
    </p:spTree>
    <p:extLst>
      <p:ext uri="{BB962C8B-B14F-4D97-AF65-F5344CB8AC3E}">
        <p14:creationId xmlns:p14="http://schemas.microsoft.com/office/powerpoint/2010/main" val="974576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0F40EB-8C6B-1FEC-CD14-C35E258779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5EC36E-F90C-23FD-0AEF-9EAB8C4622EF}"/>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3164BCAE-8911-ACAE-C317-5E14C1382972}"/>
              </a:ext>
            </a:extLst>
          </p:cNvPr>
          <p:cNvSpPr>
            <a:spLocks noGrp="1"/>
          </p:cNvSpPr>
          <p:nvPr>
            <p:ph type="body" idx="1"/>
          </p:nvPr>
        </p:nvSpPr>
        <p:spPr/>
        <p:txBody>
          <a:bodyPr/>
          <a:lstStyle/>
          <a:p>
            <a:r>
              <a:rPr lang="en-AU" b="1" dirty="0"/>
              <a:t>Notes for teachers:</a:t>
            </a:r>
            <a:endParaRPr lang="en-AU" dirty="0"/>
          </a:p>
          <a:p>
            <a:pPr marL="171450" indent="-171450">
              <a:buFont typeface="Arial"/>
              <a:buChar char="•"/>
            </a:pPr>
            <a:r>
              <a:rPr lang="en-AU" dirty="0"/>
              <a:t>Learning intentions and success criteria are best co-constructed with students. Adapt the learning intention as required and add matching success criteria.</a:t>
            </a:r>
          </a:p>
          <a:p>
            <a:pPr marL="171450" indent="-171450">
              <a:buFont typeface="Arial"/>
              <a:buChar char="•"/>
            </a:pPr>
            <a:r>
              <a:rPr lang="en-AU" dirty="0"/>
              <a:t>For more information See ⁠</a:t>
            </a:r>
            <a:r>
              <a:rPr lang="en-AU" dirty="0">
                <a:hlinkClick r:id="rId3" tooltip="https://www.aitsl.edu.au/docs/default-source/feedback/aitsl-learning-intentions-and-success-criteria-strategy.pdf?sfvrsn=382dec3c_2"/>
              </a:rPr>
              <a:t>AITSL</a:t>
            </a:r>
            <a:r>
              <a:rPr lang="en-AU" dirty="0"/>
              <a:t> or the NSW Department of Education explicit teaching strategies, ⁠</a:t>
            </a:r>
            <a:r>
              <a:rPr lang="en-AU" dirty="0">
                <a:hlinkClick r:id="rId4" tooltip="https://education.nsw.gov.au/teaching-and-learning/curriculum/explicit-teaching/explicit-teaching-strategies/sharing-learning-intentions"/>
              </a:rPr>
              <a:t>Sharing learning intentions</a:t>
            </a:r>
            <a:r>
              <a:rPr lang="en-AU" dirty="0"/>
              <a:t> and ⁠</a:t>
            </a:r>
            <a:r>
              <a:rPr lang="en-AU" dirty="0">
                <a:hlinkClick r:id="rId5" tooltip="https://education.nsw.gov.au/teaching-and-learning/curriculum/explicit-teaching/explicit-teaching-strategies/sharing-success-criteria"/>
              </a:rPr>
              <a:t>Sharing success criteria</a:t>
            </a:r>
            <a:endParaRPr lang="en-AU" dirty="0"/>
          </a:p>
          <a:p>
            <a:pPr marL="171450" indent="-171450">
              <a:buFont typeface="Arial"/>
              <a:buChar char="•"/>
            </a:pPr>
            <a:r>
              <a:rPr lang="en-AU" dirty="0"/>
              <a:t>LISC is not necessarily presented at the beginning of the lesson. Teacher needs to consider most effectual time to introduce </a:t>
            </a:r>
          </a:p>
          <a:p>
            <a:pPr marL="171450" indent="-171450">
              <a:buFont typeface="Arial"/>
              <a:buChar char="•"/>
            </a:pPr>
            <a:r>
              <a:rPr lang="en-AU" dirty="0"/>
              <a:t>LISC should be revisited during the lesson to support students' evaluation of their learning</a:t>
            </a:r>
          </a:p>
          <a:p>
            <a:endParaRPr lang="en-AU" b="1" dirty="0">
              <a:cs typeface="Calibri"/>
            </a:endParaRPr>
          </a:p>
        </p:txBody>
      </p:sp>
      <p:sp>
        <p:nvSpPr>
          <p:cNvPr id="4" name="Slide Number Placeholder 3">
            <a:extLst>
              <a:ext uri="{FF2B5EF4-FFF2-40B4-BE49-F238E27FC236}">
                <a16:creationId xmlns:a16="http://schemas.microsoft.com/office/drawing/2014/main" id="{2834B5EE-3534-07DC-56D0-10BF7C4DE091}"/>
              </a:ext>
            </a:extLst>
          </p:cNvPr>
          <p:cNvSpPr>
            <a:spLocks noGrp="1"/>
          </p:cNvSpPr>
          <p:nvPr>
            <p:ph type="sldNum" sz="quarter" idx="5"/>
          </p:nvPr>
        </p:nvSpPr>
        <p:spPr/>
        <p:txBody>
          <a:bodyPr/>
          <a:lstStyle/>
          <a:p>
            <a:fld id="{D09C5488-DD16-4714-9519-7BE21BA11D4E}" type="slidenum">
              <a:rPr lang="en-AU" smtClean="0"/>
              <a:t>36</a:t>
            </a:fld>
            <a:endParaRPr lang="en-AU" dirty="0"/>
          </a:p>
        </p:txBody>
      </p:sp>
    </p:spTree>
    <p:extLst>
      <p:ext uri="{BB962C8B-B14F-4D97-AF65-F5344CB8AC3E}">
        <p14:creationId xmlns:p14="http://schemas.microsoft.com/office/powerpoint/2010/main" val="28415201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13730-D4E5-EADE-DFD8-07DC1A89B2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EB483C-F9F0-0D68-69B4-0927359151F0}"/>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E28BA704-0035-D84A-58CA-624055331F8A}"/>
              </a:ext>
            </a:extLst>
          </p:cNvPr>
          <p:cNvSpPr>
            <a:spLocks noGrp="1"/>
          </p:cNvSpPr>
          <p:nvPr>
            <p:ph type="body" idx="1"/>
          </p:nvPr>
        </p:nvSpPr>
        <p:spPr/>
        <p:txBody>
          <a:bodyPr/>
          <a:lstStyle/>
          <a:p>
            <a:r>
              <a:rPr lang="en-US" b="1" dirty="0"/>
              <a:t>Teacher notes</a:t>
            </a:r>
          </a:p>
          <a:p>
            <a:r>
              <a:rPr lang="en-US" dirty="0"/>
              <a:t>Support students to identify what they already know about wombat needs and habitats, and what information may still help them plan a safe environment. Encourage students to refer to previous learning, class charts, the book </a:t>
            </a:r>
            <a:r>
              <a:rPr lang="en-US" i="1" dirty="0"/>
              <a:t>Diary of a Wombat</a:t>
            </a:r>
            <a:r>
              <a:rPr lang="en-US" dirty="0"/>
              <a:t> and videos viewed during earlier lessons.</a:t>
            </a:r>
          </a:p>
          <a:p>
            <a:endParaRPr lang="en-US" b="1" dirty="0"/>
          </a:p>
          <a:p>
            <a:endParaRPr lang="en-US" b="1" dirty="0"/>
          </a:p>
          <a:p>
            <a:r>
              <a:rPr lang="en-US" b="1" dirty="0"/>
              <a:t>Teacher prompts / discussion cues</a:t>
            </a:r>
            <a:endParaRPr lang="en-US" dirty="0"/>
          </a:p>
          <a:p>
            <a:pPr marL="171450" indent="-171450">
              <a:buFont typeface="Arial"/>
              <a:buChar char="•"/>
            </a:pPr>
            <a:r>
              <a:rPr lang="en-US" dirty="0"/>
              <a:t>Which needs do we already understand well? </a:t>
            </a:r>
          </a:p>
          <a:p>
            <a:pPr marL="171450" indent="-171450">
              <a:buFont typeface="Arial"/>
              <a:buChar char="•"/>
            </a:pPr>
            <a:r>
              <a:rPr lang="en-US" dirty="0"/>
              <a:t>What do we still need to learn before planning? </a:t>
            </a:r>
          </a:p>
          <a:p>
            <a:pPr marL="171450" indent="-171450">
              <a:buFont typeface="Arial"/>
              <a:buChar char="•"/>
            </a:pPr>
            <a:r>
              <a:rPr lang="en-US" dirty="0"/>
              <a:t>Which information is most important first? </a:t>
            </a:r>
          </a:p>
          <a:p>
            <a:pPr marL="171450" indent="-171450">
              <a:buFont typeface="Arial"/>
              <a:buChar char="•"/>
            </a:pPr>
            <a:r>
              <a:rPr lang="en-US" dirty="0"/>
              <a:t>What questions should we investigate? </a:t>
            </a:r>
          </a:p>
          <a:p>
            <a:pPr marL="171450" indent="-171450">
              <a:buFont typeface="Arial"/>
              <a:buChar char="•"/>
            </a:pPr>
            <a:r>
              <a:rPr lang="en-US" dirty="0"/>
              <a:t>What features must the habitat have? </a:t>
            </a:r>
          </a:p>
          <a:p>
            <a:pPr marL="171450" indent="-171450">
              <a:buFont typeface="Arial"/>
              <a:buChar char="•"/>
            </a:pPr>
            <a:r>
              <a:rPr lang="en-US" dirty="0"/>
              <a:t>What materials might help later?</a:t>
            </a:r>
          </a:p>
          <a:p>
            <a:pPr marL="171450" indent="-171450">
              <a:buFont typeface="Arial"/>
              <a:buChar char="•"/>
            </a:pPr>
            <a:r>
              <a:rPr lang="en-US" dirty="0"/>
              <a:t>What might be tricky at school?</a:t>
            </a:r>
          </a:p>
          <a:p>
            <a:pPr marL="171450" indent="-171450">
              <a:buFont typeface="Arial"/>
              <a:buChar char="•"/>
            </a:pPr>
            <a:endParaRPr lang="en-US" dirty="0"/>
          </a:p>
          <a:p>
            <a:r>
              <a:rPr lang="en-US" b="1" dirty="0"/>
              <a:t>Ensure:</a:t>
            </a:r>
            <a:r>
              <a:rPr lang="en-US" dirty="0"/>
              <a:t> Students understand this phase is about gathering and organising information, not designing yet.</a:t>
            </a:r>
          </a:p>
          <a:p>
            <a:r>
              <a:rPr lang="en-US" b="1" dirty="0"/>
              <a:t>Watch for:</a:t>
            </a:r>
            <a:r>
              <a:rPr lang="en-US" dirty="0"/>
              <a:t> Students repeating facts without deciding how the information helps planning.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Images:</a:t>
            </a:r>
            <a:r>
              <a:rPr lang="en-AU" dirty="0"/>
              <a:t> Sourced from Canva; edited using Canva.</a:t>
            </a: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2B9339F3-3189-E02B-F184-E090200998C4}"/>
              </a:ext>
            </a:extLst>
          </p:cNvPr>
          <p:cNvSpPr>
            <a:spLocks noGrp="1"/>
          </p:cNvSpPr>
          <p:nvPr>
            <p:ph type="sldNum" sz="quarter" idx="5"/>
          </p:nvPr>
        </p:nvSpPr>
        <p:spPr/>
        <p:txBody>
          <a:bodyPr/>
          <a:lstStyle/>
          <a:p>
            <a:fld id="{CC91331A-62CA-4220-BDD0-DF1FE2D03DAB}" type="slidenum">
              <a:rPr lang="en-AU" smtClean="0"/>
              <a:t>37</a:t>
            </a:fld>
            <a:endParaRPr lang="en-AU" dirty="0"/>
          </a:p>
        </p:txBody>
      </p:sp>
    </p:spTree>
    <p:extLst>
      <p:ext uri="{BB962C8B-B14F-4D97-AF65-F5344CB8AC3E}">
        <p14:creationId xmlns:p14="http://schemas.microsoft.com/office/powerpoint/2010/main" val="20509867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b="1" dirty="0"/>
              <a:t>Teacher notes</a:t>
            </a:r>
          </a:p>
          <a:p>
            <a:pPr>
              <a:defRPr/>
            </a:pPr>
            <a:r>
              <a:rPr lang="en-US" dirty="0"/>
              <a:t>Guide students to sort and discuss which information is most important for designing a wombat habitat. Encourage students to explain their thinking and identify needs, helpful materials, habitat features and possible challenges.</a:t>
            </a:r>
          </a:p>
          <a:p>
            <a:pPr marL="171450" indent="-171450">
              <a:buFont typeface="Arial"/>
              <a:buChar char="•"/>
              <a:defRPr/>
            </a:pPr>
            <a:r>
              <a:rPr lang="en-AU" dirty="0"/>
              <a:t>Review the concepts of </a:t>
            </a:r>
            <a:r>
              <a:rPr lang="en-AU" i="1" dirty="0"/>
              <a:t>needs</a:t>
            </a:r>
            <a:r>
              <a:rPr lang="en-AU" dirty="0"/>
              <a:t>, </a:t>
            </a:r>
            <a:r>
              <a:rPr lang="en-AU" i="1" dirty="0"/>
              <a:t>environment</a:t>
            </a:r>
            <a:r>
              <a:rPr lang="en-AU" dirty="0"/>
              <a:t> and </a:t>
            </a:r>
            <a:r>
              <a:rPr lang="en-AU" i="1" dirty="0"/>
              <a:t>habitat</a:t>
            </a:r>
            <a:r>
              <a:rPr lang="en-AU" dirty="0"/>
              <a:t>.</a:t>
            </a:r>
          </a:p>
          <a:p>
            <a:pPr marL="171450" marR="0" lvl="0" indent="-171450" algn="l" defTabSz="914400">
              <a:lnSpc>
                <a:spcPct val="100000"/>
              </a:lnSpc>
              <a:spcBef>
                <a:spcPts val="0"/>
              </a:spcBef>
              <a:spcAft>
                <a:spcPts val="0"/>
              </a:spcAft>
              <a:buClrTx/>
              <a:buSzTx/>
              <a:buFont typeface="Arial"/>
              <a:buChar char="•"/>
              <a:tabLst/>
              <a:defRPr/>
            </a:pPr>
            <a:r>
              <a:rPr lang="en-AU" dirty="0"/>
              <a:t>Remind students that a habitat provides what living things need to survive.</a:t>
            </a:r>
          </a:p>
          <a:p>
            <a:endParaRPr lang="en-US" b="0" dirty="0"/>
          </a:p>
          <a:p>
            <a:endParaRPr lang="en-US" b="1" dirty="0"/>
          </a:p>
          <a:p>
            <a:r>
              <a:rPr lang="en-US" b="1" dirty="0"/>
              <a:t>Consolidation</a:t>
            </a:r>
          </a:p>
          <a:p>
            <a:pPr marL="171450" indent="-171450">
              <a:buFont typeface="Arial"/>
              <a:buChar char="•"/>
            </a:pPr>
            <a:r>
              <a:rPr lang="en-US" dirty="0"/>
              <a:t>Which box should this picture go in? Why? </a:t>
            </a:r>
          </a:p>
          <a:p>
            <a:pPr marL="171450" indent="-171450">
              <a:buFont typeface="Arial"/>
              <a:buChar char="•"/>
            </a:pPr>
            <a:r>
              <a:rPr lang="en-US" dirty="0"/>
              <a:t>Is it a need, a feature, a material, or a challenge? </a:t>
            </a:r>
          </a:p>
          <a:p>
            <a:pPr marL="171450" indent="-171450">
              <a:buFont typeface="Arial"/>
              <a:buChar char="•"/>
            </a:pPr>
            <a:r>
              <a:rPr lang="en-US" dirty="0"/>
              <a:t>Could an item fit in more than one box? </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b="1" dirty="0"/>
              <a:t>Teacher prompts / discussion cues</a:t>
            </a:r>
          </a:p>
          <a:p>
            <a:pPr marL="171450" indent="-171450">
              <a:buFont typeface="Arial"/>
              <a:buChar char="•"/>
            </a:pPr>
            <a:r>
              <a:rPr lang="en-US" dirty="0"/>
              <a:t>Which category should we think about first? </a:t>
            </a:r>
          </a:p>
          <a:p>
            <a:pPr marL="171450" indent="-171450">
              <a:buFont typeface="Arial"/>
              <a:buChar char="•"/>
            </a:pPr>
            <a:r>
              <a:rPr lang="en-US" dirty="0"/>
              <a:t>Why is that important?</a:t>
            </a:r>
          </a:p>
          <a:p>
            <a:pPr marL="171450" indent="-171450">
              <a:buFont typeface="Arial"/>
              <a:buChar char="•"/>
            </a:pPr>
            <a:r>
              <a:rPr lang="en-US" dirty="0"/>
              <a:t>How could noise affect a wombat? </a:t>
            </a:r>
          </a:p>
          <a:p>
            <a:pPr marL="171450" indent="-171450">
              <a:buFont typeface="Arial"/>
              <a:buChar char="•"/>
            </a:pPr>
            <a:r>
              <a:rPr lang="en-US" dirty="0"/>
              <a:t>Why might rubbish be unsafe? </a:t>
            </a:r>
          </a:p>
          <a:p>
            <a:pPr marL="171450" indent="-171450">
              <a:buFont typeface="Arial"/>
              <a:buChar char="•"/>
            </a:pPr>
            <a:r>
              <a:rPr lang="en-US" dirty="0"/>
              <a:t>Would this place feel calm or stressful? </a:t>
            </a:r>
          </a:p>
          <a:p>
            <a:pPr marL="171450" indent="-171450">
              <a:buFont typeface="Arial"/>
              <a:buChar char="•"/>
            </a:pPr>
            <a:r>
              <a:rPr lang="en-US" dirty="0"/>
              <a:t>Could this item help in one way but cause a problem in another? </a:t>
            </a:r>
          </a:p>
          <a:p>
            <a:pPr marL="171450" indent="-171450">
              <a:buFont typeface="Arial"/>
              <a:buChar char="•"/>
            </a:pPr>
            <a:r>
              <a:rPr lang="en-US" dirty="0"/>
              <a:t>How is a school different from a natural habitat?</a:t>
            </a:r>
          </a:p>
          <a:p>
            <a:endParaRPr lang="en-US" dirty="0"/>
          </a:p>
          <a:p>
            <a:r>
              <a:rPr lang="en-US" b="1" dirty="0"/>
              <a:t>Ensure:</a:t>
            </a:r>
            <a:r>
              <a:rPr lang="en-US" dirty="0"/>
              <a:t> Students justify sorting decisions using wombat needs. Students make connections between school features and how they may help or hinder the wombat’s safety, comfort and wellbeing.</a:t>
            </a:r>
          </a:p>
          <a:p>
            <a:r>
              <a:rPr lang="en-US" b="1" dirty="0"/>
              <a:t>Watch for:</a:t>
            </a:r>
            <a:r>
              <a:rPr lang="en-US" dirty="0"/>
              <a:t> Students placing items randomly or by colour/position instead of reasoning. Students making choices based on personal preference rather than the wombat’s needs.</a:t>
            </a:r>
          </a:p>
          <a:p>
            <a:r>
              <a:rPr lang="en-US" b="1" dirty="0" err="1"/>
              <a:t>Emphasise</a:t>
            </a:r>
            <a:r>
              <a:rPr lang="en-US" b="1" dirty="0"/>
              <a:t>:</a:t>
            </a:r>
            <a:r>
              <a:rPr lang="en-US" dirty="0"/>
              <a:t> Some items may be helpful in some ways and unhelpful in others. Encourage reasoning.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Images:</a:t>
            </a:r>
            <a:r>
              <a:rPr lang="en-AU" dirty="0"/>
              <a:t> Sourced from Canva; edited using Canva.</a:t>
            </a:r>
            <a:endParaRPr lang="en-US" dirty="0"/>
          </a:p>
          <a:p>
            <a:endParaRPr lang="en-US" dirty="0"/>
          </a:p>
        </p:txBody>
      </p:sp>
      <p:sp>
        <p:nvSpPr>
          <p:cNvPr id="4" name="Slide Number Placeholder 3"/>
          <p:cNvSpPr>
            <a:spLocks noGrp="1"/>
          </p:cNvSpPr>
          <p:nvPr>
            <p:ph type="sldNum" sz="quarter" idx="5"/>
          </p:nvPr>
        </p:nvSpPr>
        <p:spPr/>
        <p:txBody>
          <a:bodyPr/>
          <a:lstStyle/>
          <a:p>
            <a:fld id="{CC91331A-62CA-4220-BDD0-DF1FE2D03DAB}" type="slidenum">
              <a:rPr lang="en-AU" smtClean="0"/>
              <a:t>38</a:t>
            </a:fld>
            <a:endParaRPr lang="en-AU"/>
          </a:p>
        </p:txBody>
      </p:sp>
    </p:spTree>
    <p:extLst>
      <p:ext uri="{BB962C8B-B14F-4D97-AF65-F5344CB8AC3E}">
        <p14:creationId xmlns:p14="http://schemas.microsoft.com/office/powerpoint/2010/main" val="6981085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5A8FE7-0E5B-6F39-C00C-CED61A109B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DE5FE6-76B6-4D77-3BCF-3D1F47E419E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EA2C775-4C1A-140E-272F-E84EE1F66292}"/>
              </a:ext>
            </a:extLst>
          </p:cNvPr>
          <p:cNvSpPr>
            <a:spLocks noGrp="1"/>
          </p:cNvSpPr>
          <p:nvPr>
            <p:ph type="body" idx="1"/>
          </p:nvPr>
        </p:nvSpPr>
        <p:spPr/>
        <p:txBody>
          <a:bodyPr/>
          <a:lstStyle/>
          <a:p>
            <a:r>
              <a:rPr lang="en-US" b="1"/>
              <a:t>Teacher notes</a:t>
            </a:r>
          </a:p>
          <a:p>
            <a:r>
              <a:rPr lang="en-US"/>
              <a:t>Support students to identify which features, materials and environments may help a wombat in the wild. Reinforce that students should think about natural wombat habitats rather than human wants or household items.</a:t>
            </a:r>
          </a:p>
          <a:p>
            <a:endParaRPr lang="en-US"/>
          </a:p>
          <a:p>
            <a:r>
              <a:rPr lang="en-AU" b="0"/>
              <a:t>For each image or item, ask students to indicate using a thumbs up for ‘Yes, it is helpful for a wombat’ or a thumbs down for ‘No, it is not helpful for a wombat’.</a:t>
            </a:r>
          </a:p>
          <a:p>
            <a:r>
              <a:rPr lang="en-AU" b="0"/>
              <a:t>Prompt brief justification using sentence stems such as: ‘This would help because…’ or ‘This would not help because…’</a:t>
            </a:r>
          </a:p>
          <a:p>
            <a:r>
              <a:rPr lang="en-AU" b="0"/>
              <a:t>Prompt students to explain connections to safety, shelter, space and comfort. </a:t>
            </a:r>
          </a:p>
          <a:p>
            <a:endParaRPr lang="en-US" b="1"/>
          </a:p>
          <a:p>
            <a:r>
              <a:rPr lang="en-US" b="1"/>
              <a:t>Discussion cues</a:t>
            </a:r>
          </a:p>
          <a:p>
            <a:pPr marL="171450" indent="-171450">
              <a:buFont typeface="Arial"/>
              <a:buChar char="•"/>
            </a:pPr>
            <a:r>
              <a:rPr lang="en-US"/>
              <a:t>Which ideas belong together? </a:t>
            </a:r>
          </a:p>
          <a:p>
            <a:pPr marL="171450" indent="-171450">
              <a:buFont typeface="Arial"/>
              <a:buChar char="•"/>
            </a:pPr>
            <a:r>
              <a:rPr lang="en-US"/>
              <a:t>Which needs are most important first? </a:t>
            </a:r>
          </a:p>
          <a:p>
            <a:pPr marL="171450" indent="-171450">
              <a:buFont typeface="Arial"/>
              <a:buChar char="•"/>
            </a:pPr>
            <a:r>
              <a:rPr lang="en-US"/>
              <a:t>What could be tricky? </a:t>
            </a:r>
          </a:p>
          <a:p>
            <a:pPr marL="171450" indent="-171450">
              <a:buFont typeface="Arial"/>
              <a:buChar char="•"/>
            </a:pPr>
            <a:r>
              <a:rPr lang="en-US"/>
              <a:t>What materials might help?</a:t>
            </a:r>
          </a:p>
          <a:p>
            <a:pPr marL="171450" indent="-171450">
              <a:buFont typeface="Arial"/>
              <a:buChar char="•"/>
            </a:pPr>
            <a:endParaRPr lang="en-US"/>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AU" b="1"/>
              <a:t>Images:</a:t>
            </a:r>
            <a:r>
              <a:rPr lang="en-AU"/>
              <a:t> Sourced from Canva; edited using Canva.</a:t>
            </a:r>
            <a:endParaRPr lang="en-US"/>
          </a:p>
          <a:p>
            <a:endParaRPr lang="en-US"/>
          </a:p>
        </p:txBody>
      </p:sp>
      <p:sp>
        <p:nvSpPr>
          <p:cNvPr id="4" name="Slide Number Placeholder 3">
            <a:extLst>
              <a:ext uri="{FF2B5EF4-FFF2-40B4-BE49-F238E27FC236}">
                <a16:creationId xmlns:a16="http://schemas.microsoft.com/office/drawing/2014/main" id="{4A4D6AFA-8400-0198-9B71-CC84B567B72B}"/>
              </a:ext>
            </a:extLst>
          </p:cNvPr>
          <p:cNvSpPr>
            <a:spLocks noGrp="1"/>
          </p:cNvSpPr>
          <p:nvPr>
            <p:ph type="sldNum" sz="quarter" idx="5"/>
          </p:nvPr>
        </p:nvSpPr>
        <p:spPr/>
        <p:txBody>
          <a:bodyPr/>
          <a:lstStyle/>
          <a:p>
            <a:fld id="{CC91331A-62CA-4220-BDD0-DF1FE2D03DAB}" type="slidenum">
              <a:rPr lang="en-AU" smtClean="0"/>
              <a:t>39</a:t>
            </a:fld>
            <a:endParaRPr lang="en-AU"/>
          </a:p>
        </p:txBody>
      </p:sp>
    </p:spTree>
    <p:extLst>
      <p:ext uri="{BB962C8B-B14F-4D97-AF65-F5344CB8AC3E}">
        <p14:creationId xmlns:p14="http://schemas.microsoft.com/office/powerpoint/2010/main" val="735858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AU" b="1"/>
              <a:t>Teacher note:</a:t>
            </a:r>
            <a:br>
              <a:rPr lang="en-AU" b="1">
                <a:cs typeface="+mn-lt"/>
              </a:rPr>
            </a:br>
            <a:r>
              <a:rPr lang="en-AU"/>
              <a:t>This slide introduces the EDP Comprehensive Teacher Guide to support planning and classroom implementation.</a:t>
            </a:r>
            <a:endParaRPr lang="en-US"/>
          </a:p>
          <a:p>
            <a:r>
              <a:rPr lang="en-US"/>
              <a:t>Access the guide using the link provided.</a:t>
            </a:r>
          </a:p>
          <a:p>
            <a:r>
              <a:rPr lang="en-US">
                <a:latin typeface="Calibri"/>
                <a:ea typeface="Calibri"/>
                <a:cs typeface="Calibri"/>
              </a:rPr>
              <a:t>Engineering Process Resources: Link</a:t>
            </a:r>
            <a:endParaRPr lang="en-US"/>
          </a:p>
          <a:p>
            <a:pPr marL="228600" indent="-228600">
              <a:buAutoNum type="arabicPeriod"/>
            </a:pPr>
            <a:r>
              <a:rPr lang="en-US">
                <a:latin typeface="Calibri"/>
                <a:ea typeface="Calibri"/>
                <a:cs typeface="Calibri"/>
              </a:rPr>
              <a:t>EDP </a:t>
            </a:r>
            <a:r>
              <a:rPr lang="en-US">
                <a:latin typeface="Calibri"/>
                <a:ea typeface="Calibri"/>
                <a:cs typeface="Calibri"/>
                <a:hlinkClick r:id="rId3"/>
              </a:rPr>
              <a:t>Comprehensive Teacher Guide</a:t>
            </a:r>
            <a:r>
              <a:rPr lang="en-US">
                <a:latin typeface="Calibri"/>
                <a:ea typeface="Calibri"/>
                <a:cs typeface="Calibri"/>
              </a:rPr>
              <a:t> </a:t>
            </a:r>
          </a:p>
          <a:p>
            <a:endParaRPr lang="en-AU"/>
          </a:p>
        </p:txBody>
      </p:sp>
      <p:sp>
        <p:nvSpPr>
          <p:cNvPr id="4" name="Slide Number Placeholder 3"/>
          <p:cNvSpPr>
            <a:spLocks noGrp="1"/>
          </p:cNvSpPr>
          <p:nvPr>
            <p:ph type="sldNum" sz="quarter" idx="5"/>
          </p:nvPr>
        </p:nvSpPr>
        <p:spPr/>
        <p:txBody>
          <a:bodyPr/>
          <a:lstStyle/>
          <a:p>
            <a:fld id="{CC91331A-62CA-4220-BDD0-DF1FE2D03DAB}" type="slidenum">
              <a:rPr lang="en-AU" smtClean="0"/>
              <a:t>4</a:t>
            </a:fld>
            <a:endParaRPr lang="en-AU"/>
          </a:p>
        </p:txBody>
      </p:sp>
    </p:spTree>
    <p:extLst>
      <p:ext uri="{BB962C8B-B14F-4D97-AF65-F5344CB8AC3E}">
        <p14:creationId xmlns:p14="http://schemas.microsoft.com/office/powerpoint/2010/main" val="27952555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AU"/>
              <a:t>Key vocabulary is used throughout the unit. Refer to the glossary as needed.</a:t>
            </a:r>
          </a:p>
        </p:txBody>
      </p:sp>
      <p:sp>
        <p:nvSpPr>
          <p:cNvPr id="4" name="Slide Number Placeholder 3"/>
          <p:cNvSpPr>
            <a:spLocks noGrp="1"/>
          </p:cNvSpPr>
          <p:nvPr>
            <p:ph type="sldNum" sz="quarter" idx="5"/>
          </p:nvPr>
        </p:nvSpPr>
        <p:spPr/>
        <p:txBody>
          <a:bodyPr/>
          <a:lstStyle/>
          <a:p>
            <a:fld id="{CC91331A-62CA-4220-BDD0-DF1FE2D03DAB}" type="slidenum">
              <a:rPr lang="en-AU" smtClean="0"/>
              <a:t>40</a:t>
            </a:fld>
            <a:endParaRPr lang="en-AU"/>
          </a:p>
        </p:txBody>
      </p:sp>
    </p:spTree>
    <p:extLst>
      <p:ext uri="{BB962C8B-B14F-4D97-AF65-F5344CB8AC3E}">
        <p14:creationId xmlns:p14="http://schemas.microsoft.com/office/powerpoint/2010/main" val="19038099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7E3A45-D032-0D0C-68E8-E6E734B35B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672BB8-DCCB-7A51-5182-F1B17F4C605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6E5905C-EF49-658A-215E-6A60A20EBF58}"/>
              </a:ext>
            </a:extLst>
          </p:cNvPr>
          <p:cNvSpPr>
            <a:spLocks noGrp="1"/>
          </p:cNvSpPr>
          <p:nvPr>
            <p:ph type="body" idx="1"/>
          </p:nvPr>
        </p:nvSpPr>
        <p:spPr/>
        <p:txBody>
          <a:bodyPr/>
          <a:lstStyle/>
          <a:p>
            <a:r>
              <a:rPr lang="en-AU" b="1"/>
              <a:t>Notes for teachers:</a:t>
            </a:r>
            <a:endParaRPr lang="en-AU"/>
          </a:p>
          <a:p>
            <a:pPr marL="171450" indent="-171450">
              <a:buFont typeface="Arial"/>
              <a:buChar char="•"/>
            </a:pPr>
            <a:r>
              <a:rPr lang="en-AU"/>
              <a:t>Learning intentions and success criteria are best co-constructed with students. Adapt the learning intention as required and add matching success criteria.</a:t>
            </a:r>
          </a:p>
          <a:p>
            <a:pPr marL="171450" indent="-171450">
              <a:buFont typeface="Arial"/>
              <a:buChar char="•"/>
            </a:pPr>
            <a:r>
              <a:rPr lang="en-AU"/>
              <a:t>For more information See ⁠</a:t>
            </a:r>
            <a:r>
              <a:rPr lang="en-AU">
                <a:hlinkClick r:id="rId3" tooltip="https://www.aitsl.edu.au/docs/default-source/feedback/aitsl-learning-intentions-and-success-criteria-strategy.pdf?sfvrsn=382dec3c_2"/>
              </a:rPr>
              <a:t>AITSL</a:t>
            </a:r>
            <a:r>
              <a:rPr lang="en-AU"/>
              <a:t> or the NSW Department of Education explicit teaching strategies, ⁠</a:t>
            </a:r>
            <a:r>
              <a:rPr lang="en-AU">
                <a:hlinkClick r:id="rId4" tooltip="https://education.nsw.gov.au/teaching-and-learning/curriculum/explicit-teaching/explicit-teaching-strategies/sharing-learning-intentions"/>
              </a:rPr>
              <a:t>Sharing learning intentions</a:t>
            </a:r>
            <a:r>
              <a:rPr lang="en-AU"/>
              <a:t> and ⁠</a:t>
            </a:r>
            <a:r>
              <a:rPr lang="en-AU">
                <a:hlinkClick r:id="rId5" tooltip="https://education.nsw.gov.au/teaching-and-learning/curriculum/explicit-teaching/explicit-teaching-strategies/sharing-success-criteria"/>
              </a:rPr>
              <a:t>Sharing success criteria</a:t>
            </a:r>
            <a:endParaRPr lang="en-AU"/>
          </a:p>
          <a:p>
            <a:pPr marL="171450" indent="-171450">
              <a:buFont typeface="Arial"/>
              <a:buChar char="•"/>
            </a:pPr>
            <a:r>
              <a:rPr lang="en-AU"/>
              <a:t>LISC is not necessarily presented at the beginning of the lesson. Teacher needs to consider most effectual time to introduce </a:t>
            </a:r>
          </a:p>
          <a:p>
            <a:pPr marL="171450" indent="-171450">
              <a:buFont typeface="Arial"/>
              <a:buChar char="•"/>
            </a:pPr>
            <a:r>
              <a:rPr lang="en-AU"/>
              <a:t>LISC should be revisited during the lesson to support students' evaluation of their learning</a:t>
            </a:r>
          </a:p>
          <a:p>
            <a:endParaRPr lang="en-AU" b="1">
              <a:cs typeface="Calibri"/>
            </a:endParaRPr>
          </a:p>
        </p:txBody>
      </p:sp>
      <p:sp>
        <p:nvSpPr>
          <p:cNvPr id="4" name="Slide Number Placeholder 3">
            <a:extLst>
              <a:ext uri="{FF2B5EF4-FFF2-40B4-BE49-F238E27FC236}">
                <a16:creationId xmlns:a16="http://schemas.microsoft.com/office/drawing/2014/main" id="{A79332BD-8715-886D-DB57-BC1EE2BA9F62}"/>
              </a:ext>
            </a:extLst>
          </p:cNvPr>
          <p:cNvSpPr>
            <a:spLocks noGrp="1"/>
          </p:cNvSpPr>
          <p:nvPr>
            <p:ph type="sldNum" sz="quarter" idx="5"/>
          </p:nvPr>
        </p:nvSpPr>
        <p:spPr/>
        <p:txBody>
          <a:bodyPr/>
          <a:lstStyle/>
          <a:p>
            <a:fld id="{D09C5488-DD16-4714-9519-7BE21BA11D4E}" type="slidenum">
              <a:rPr lang="en-AU" smtClean="0"/>
              <a:t>41</a:t>
            </a:fld>
            <a:endParaRPr lang="en-AU"/>
          </a:p>
        </p:txBody>
      </p:sp>
    </p:spTree>
    <p:extLst>
      <p:ext uri="{BB962C8B-B14F-4D97-AF65-F5344CB8AC3E}">
        <p14:creationId xmlns:p14="http://schemas.microsoft.com/office/powerpoint/2010/main" val="27153189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C3E88-AF2E-EB5B-E98F-744951EAD4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365996-CDC4-0701-6357-EDAD8212570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D60E440-162F-AEBA-CC12-CAACF82696A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a:t>Teacher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a:t>Revisit prior learning by reviewing the concepts of </a:t>
            </a:r>
            <a:r>
              <a:rPr lang="en-AU" i="1"/>
              <a:t>needs</a:t>
            </a:r>
            <a:r>
              <a:rPr lang="en-AU"/>
              <a:t>, </a:t>
            </a:r>
            <a:r>
              <a:rPr lang="en-AU" i="1"/>
              <a:t>environment</a:t>
            </a:r>
            <a:r>
              <a:rPr lang="en-AU"/>
              <a:t> and </a:t>
            </a:r>
            <a:r>
              <a:rPr lang="en-AU" i="1"/>
              <a:t>habitat</a:t>
            </a:r>
            <a:r>
              <a:rPr lang="en-AU"/>
              <a:t>.</a:t>
            </a:r>
            <a:br>
              <a:rPr lang="en-AU">
                <a:cs typeface="+mn-lt"/>
              </a:rPr>
            </a:br>
            <a:r>
              <a:rPr lang="en-AU"/>
              <a:t>Prompt students to recall what living things need to survive (food, water, shelter, space and safety) and discuss how an environment provides these needs.</a:t>
            </a:r>
          </a:p>
          <a:p>
            <a:pPr>
              <a:defRPr/>
            </a:pPr>
            <a:r>
              <a:rPr lang="en-AU"/>
              <a:t>Encourage students to generate many possible ideas that could help meet the wombat’s needs. Reinforce that brainstorming is about sharing lots of ideas before deciding which ideas may work best.</a:t>
            </a:r>
          </a:p>
          <a:p>
            <a:endParaRPr lang="en-US" b="1"/>
          </a:p>
          <a:p>
            <a:r>
              <a:rPr lang="en-US" b="1"/>
              <a:t>Teacher prompts / discussion cues</a:t>
            </a:r>
          </a:p>
          <a:p>
            <a:pPr marL="171450" indent="-171450">
              <a:buFont typeface="Arial"/>
              <a:buChar char="•"/>
            </a:pPr>
            <a:r>
              <a:rPr lang="en-US"/>
              <a:t>What else could help the wombat? </a:t>
            </a:r>
          </a:p>
          <a:p>
            <a:pPr marL="171450" indent="-171450">
              <a:buFont typeface="Arial"/>
              <a:buChar char="•"/>
            </a:pPr>
            <a:r>
              <a:rPr lang="en-US"/>
              <a:t>Can you think of an idea not on the slide? </a:t>
            </a:r>
          </a:p>
          <a:p>
            <a:pPr marL="171450" indent="-171450">
              <a:buFont typeface="Arial"/>
              <a:buChar char="•"/>
            </a:pPr>
            <a:r>
              <a:rPr lang="en-US"/>
              <a:t>Which ideas help with shelter? </a:t>
            </a:r>
          </a:p>
          <a:p>
            <a:pPr marL="171450" indent="-171450">
              <a:buFont typeface="Arial"/>
              <a:buChar char="•"/>
            </a:pPr>
            <a:r>
              <a:rPr lang="en-US"/>
              <a:t>Which ideas help with comfort? </a:t>
            </a:r>
          </a:p>
          <a:p>
            <a:pPr marL="171450" indent="-171450">
              <a:buFont typeface="Arial"/>
              <a:buChar char="•"/>
            </a:pPr>
            <a:r>
              <a:rPr lang="en-US"/>
              <a:t>Which ideas use natural materials?</a:t>
            </a:r>
          </a:p>
          <a:p>
            <a:pPr marL="0" indent="0">
              <a:buFont typeface="Arial"/>
              <a:buNone/>
            </a:pPr>
            <a:endParaRPr lang="en-US"/>
          </a:p>
          <a:p>
            <a:r>
              <a:rPr lang="en-US" b="1"/>
              <a:t>Ensure:</a:t>
            </a:r>
            <a:r>
              <a:rPr lang="en-US"/>
              <a:t> Students know these are examples only and they should generate their own additional ideas.</a:t>
            </a:r>
          </a:p>
          <a:p>
            <a:r>
              <a:rPr lang="en-US" b="1"/>
              <a:t>Watch for:</a:t>
            </a:r>
            <a:r>
              <a:rPr lang="en-US"/>
              <a:t> </a:t>
            </a:r>
          </a:p>
          <a:p>
            <a:pPr marL="171450" indent="-171450">
              <a:buFont typeface="Arial"/>
              <a:buChar char="•"/>
            </a:pPr>
            <a:r>
              <a:rPr lang="en-US"/>
              <a:t>students selecting ideas because they “look nice” </a:t>
            </a:r>
          </a:p>
          <a:p>
            <a:pPr marL="171450" indent="-171450">
              <a:buFont typeface="Arial"/>
              <a:buChar char="•"/>
            </a:pPr>
            <a:r>
              <a:rPr lang="en-US"/>
              <a:t>copying another design without explaining thinking </a:t>
            </a:r>
          </a:p>
          <a:p>
            <a:pPr marL="171450" indent="-171450">
              <a:buFont typeface="Arial"/>
              <a:buChar char="•"/>
            </a:pPr>
            <a:r>
              <a:rPr lang="en-US"/>
              <a:t>decorative additions that do not support wombat needs </a:t>
            </a:r>
          </a:p>
          <a:p>
            <a:pPr marL="171450" indent="-171450">
              <a:buFont typeface="Arial"/>
              <a:buChar char="•"/>
            </a:pPr>
            <a:r>
              <a:rPr lang="en-US"/>
              <a:t>students becoming fixated on one idea too early</a:t>
            </a:r>
          </a:p>
          <a:p>
            <a:pPr marL="171450" indent="-171450">
              <a:buFont typeface="Arial"/>
              <a:buChar cha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AU" b="1"/>
              <a:t>Images:</a:t>
            </a:r>
            <a:r>
              <a:rPr lang="en-AU"/>
              <a:t> Sourced from Canva; edited using Canva.</a:t>
            </a:r>
            <a:endParaRPr lang="en-US"/>
          </a:p>
          <a:p>
            <a:endParaRPr lang="en-US"/>
          </a:p>
        </p:txBody>
      </p:sp>
      <p:sp>
        <p:nvSpPr>
          <p:cNvPr id="4" name="Slide Number Placeholder 3">
            <a:extLst>
              <a:ext uri="{FF2B5EF4-FFF2-40B4-BE49-F238E27FC236}">
                <a16:creationId xmlns:a16="http://schemas.microsoft.com/office/drawing/2014/main" id="{F69A8907-11D7-4A65-B5C6-7F77EADAB6DB}"/>
              </a:ext>
            </a:extLst>
          </p:cNvPr>
          <p:cNvSpPr>
            <a:spLocks noGrp="1"/>
          </p:cNvSpPr>
          <p:nvPr>
            <p:ph type="sldNum" sz="quarter" idx="5"/>
          </p:nvPr>
        </p:nvSpPr>
        <p:spPr/>
        <p:txBody>
          <a:bodyPr/>
          <a:lstStyle/>
          <a:p>
            <a:fld id="{CC91331A-62CA-4220-BDD0-DF1FE2D03DAB}" type="slidenum">
              <a:rPr lang="en-AU" smtClean="0"/>
              <a:t>42</a:t>
            </a:fld>
            <a:endParaRPr lang="en-AU"/>
          </a:p>
        </p:txBody>
      </p:sp>
    </p:spTree>
    <p:extLst>
      <p:ext uri="{BB962C8B-B14F-4D97-AF65-F5344CB8AC3E}">
        <p14:creationId xmlns:p14="http://schemas.microsoft.com/office/powerpoint/2010/main" val="15100156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b="1"/>
              <a:t>Teacher note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a:t>Ensure students are thinking about wombats in the </a:t>
            </a:r>
            <a:r>
              <a:rPr lang="en-AU" b="0"/>
              <a:t>wild (natural habitat) when </a:t>
            </a:r>
            <a:r>
              <a:rPr lang="en-AU"/>
              <a:t>responding.</a:t>
            </a:r>
            <a:br>
              <a:rPr lang="en-AU"/>
            </a:br>
            <a:r>
              <a:rPr lang="en-AU"/>
              <a:t>Clarify that </a:t>
            </a:r>
            <a:r>
              <a:rPr lang="en-AU" i="1"/>
              <a:t>Diary of a Wombat</a:t>
            </a:r>
            <a:r>
              <a:rPr lang="en-AU"/>
              <a:t> and videos may show wombats in home or zoo environments, but for this task students should consider what a wombat needs to survive in the wild.</a:t>
            </a:r>
          </a:p>
          <a:p>
            <a:r>
              <a:rPr lang="en-AU"/>
              <a:t>Support students to discuss whether each feature or material may help a wombat in the wild. Encourage students to explain their thinking using prior learning about wombat needs, habitats and safety.</a:t>
            </a:r>
          </a:p>
          <a:p>
            <a:endParaRPr lang="en-US" b="1"/>
          </a:p>
          <a:p>
            <a:r>
              <a:rPr lang="en-US"/>
              <a:t>Teacher prompts / discussion cues</a:t>
            </a:r>
          </a:p>
          <a:p>
            <a:pPr marL="285750" indent="-285750">
              <a:buFont typeface="Arial"/>
              <a:buChar char="•"/>
            </a:pPr>
            <a:r>
              <a:rPr lang="en-US"/>
              <a:t>Why did you choose maybe? </a:t>
            </a:r>
          </a:p>
          <a:p>
            <a:pPr marL="285750" indent="-285750">
              <a:buFont typeface="Arial"/>
              <a:buChar char="•"/>
            </a:pPr>
            <a:r>
              <a:rPr lang="en-US"/>
              <a:t>Could this help in one way but not another? </a:t>
            </a:r>
          </a:p>
          <a:p>
            <a:pPr marL="285750" indent="-285750">
              <a:buFont typeface="Arial"/>
              <a:buChar char="•"/>
            </a:pPr>
            <a:r>
              <a:rPr lang="en-US"/>
              <a:t>Is this better for humans or wombats? </a:t>
            </a:r>
          </a:p>
          <a:p>
            <a:pPr marL="285750" indent="-285750">
              <a:buFont typeface="Arial"/>
              <a:buChar char="•"/>
            </a:pPr>
            <a:r>
              <a:rPr lang="en-US"/>
              <a:t>Would this keep the wombat safe and comfortable? </a:t>
            </a:r>
          </a:p>
          <a:p>
            <a:pPr marL="285750" indent="-285750">
              <a:buFont typeface="Arial"/>
              <a:buChar char="•"/>
            </a:pPr>
            <a:r>
              <a:rPr lang="en-US"/>
              <a:t>Which item helps most in hot weather?</a:t>
            </a:r>
          </a:p>
          <a:p>
            <a:pPr marL="285750" indent="-285750">
              <a:buFont typeface="Arial"/>
              <a:buChar char="•"/>
            </a:pPr>
            <a:endParaRPr lang="en-US">
              <a:latin typeface="Aptos"/>
              <a:ea typeface="Calibri"/>
              <a:cs typeface="Calibri"/>
            </a:endParaRPr>
          </a:p>
          <a:p>
            <a:r>
              <a:rPr lang="en-US" b="1"/>
              <a:t>Ensure:</a:t>
            </a:r>
            <a:r>
              <a:rPr lang="en-US"/>
              <a:t> Students explain decisions using wombat needs (shelter, comfort, safety, food).</a:t>
            </a:r>
          </a:p>
          <a:p>
            <a:r>
              <a:rPr lang="en-US" b="1"/>
              <a:t>Watch for:</a:t>
            </a:r>
            <a:r>
              <a:rPr lang="en-US"/>
              <a:t> Students choosing based on what they personally like rather than what helps a wombat.</a:t>
            </a:r>
          </a:p>
          <a:p>
            <a:r>
              <a:rPr lang="en-US" b="1" err="1"/>
              <a:t>Emphasise</a:t>
            </a:r>
            <a:r>
              <a:rPr lang="en-US" b="1"/>
              <a:t>:</a:t>
            </a:r>
            <a:r>
              <a:rPr lang="en-US"/>
              <a:t> Some ideas may help in one way but not in another.</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AU" b="1"/>
              <a:t>Images:</a:t>
            </a:r>
            <a:r>
              <a:rPr lang="en-AU"/>
              <a:t> Sourced from Canva; edited using Canva.</a:t>
            </a:r>
          </a:p>
          <a:p>
            <a:endParaRPr lang="en-US">
              <a:latin typeface="Aptos"/>
              <a:ea typeface="Calibri"/>
              <a:cs typeface="Calibri"/>
            </a:endParaRP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CC91331A-62CA-4220-BDD0-DF1FE2D03DAB}" type="slidenum">
              <a:rPr lang="en-AU" smtClean="0"/>
              <a:t>43</a:t>
            </a:fld>
            <a:endParaRPr lang="en-AU"/>
          </a:p>
        </p:txBody>
      </p:sp>
    </p:spTree>
    <p:extLst>
      <p:ext uri="{BB962C8B-B14F-4D97-AF65-F5344CB8AC3E}">
        <p14:creationId xmlns:p14="http://schemas.microsoft.com/office/powerpoint/2010/main" val="40650685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a:buFont typeface="Arial" panose="020B0604020202020204" pitchFamily="34" charset="0"/>
            </a:pPr>
            <a:r>
              <a:rPr lang="en-AU" b="1">
                <a:solidFill>
                  <a:srgbClr val="0D0D0D"/>
                </a:solidFill>
              </a:rPr>
              <a:t>Teacher note</a:t>
            </a:r>
            <a:endParaRPr lang="en-US">
              <a:solidFill>
                <a:srgbClr val="444444"/>
              </a:solidFill>
            </a:endParaRPr>
          </a:p>
          <a:p>
            <a:r>
              <a:rPr lang="en-AU">
                <a:solidFill>
                  <a:srgbClr val="0D0D0D"/>
                </a:solidFill>
              </a:rPr>
              <a:t>Use this slide as a quick check for understanding. Encourage students to justify whether an item may or may not help a wombat and explain their reasoning using vocabulary such as shelter, safety, habitat and needs.</a:t>
            </a:r>
            <a:endParaRPr lang="en-AU">
              <a:solidFill>
                <a:srgbClr val="444444"/>
              </a:solidFill>
            </a:endParaRPr>
          </a:p>
          <a:p>
            <a:r>
              <a:rPr lang="en-AU"/>
              <a:t>Ensure students do not develop misconceptions by assuming that items humans use (e.g. an umbrella) are also needed by wombats.</a:t>
            </a:r>
            <a:br>
              <a:rPr lang="en-AU"/>
            </a:br>
            <a:r>
              <a:rPr lang="en-AU"/>
              <a:t>Reinforce that wombats in the wild rely on natural features such as burrows for shelter and protection.</a:t>
            </a:r>
            <a:endParaRPr lang="en-AU">
              <a:solidFill>
                <a:srgbClr val="444444"/>
              </a:solidFill>
            </a:endParaRPr>
          </a:p>
          <a:p>
            <a:r>
              <a:rPr lang="en-AU" b="1">
                <a:solidFill>
                  <a:srgbClr val="0D0D0D"/>
                </a:solidFill>
              </a:rPr>
              <a:t>Check for understanding</a:t>
            </a:r>
            <a:endParaRPr lang="en-US">
              <a:solidFill>
                <a:srgbClr val="444444"/>
              </a:solidFill>
            </a:endParaRPr>
          </a:p>
          <a:p>
            <a:pPr marL="171450" indent="-171450">
              <a:buFont typeface="arial"/>
              <a:buChar char="•"/>
            </a:pPr>
            <a:r>
              <a:rPr lang="en-AU">
                <a:solidFill>
                  <a:srgbClr val="0D0D0D"/>
                </a:solidFill>
              </a:rPr>
              <a:t>A wombat needs a burrow to stay safe.</a:t>
            </a:r>
            <a:endParaRPr lang="en-US">
              <a:solidFill>
                <a:srgbClr val="444444"/>
              </a:solidFill>
            </a:endParaRPr>
          </a:p>
          <a:p>
            <a:pPr marL="171450" indent="-171450">
              <a:buFont typeface="arial"/>
              <a:buChar char="•"/>
            </a:pPr>
            <a:r>
              <a:rPr lang="en-AU">
                <a:solidFill>
                  <a:srgbClr val="0D0D0D"/>
                </a:solidFill>
              </a:rPr>
              <a:t>A wombat needs an umbrella to stay dry.</a:t>
            </a:r>
            <a:endParaRPr lang="en-AU"/>
          </a:p>
        </p:txBody>
      </p:sp>
      <p:sp>
        <p:nvSpPr>
          <p:cNvPr id="4" name="Slide Number Placeholder 3"/>
          <p:cNvSpPr>
            <a:spLocks noGrp="1"/>
          </p:cNvSpPr>
          <p:nvPr>
            <p:ph type="sldNum" sz="quarter" idx="5"/>
          </p:nvPr>
        </p:nvSpPr>
        <p:spPr/>
        <p:txBody>
          <a:bodyPr/>
          <a:lstStyle/>
          <a:p>
            <a:fld id="{CC91331A-62CA-4220-BDD0-DF1FE2D03DAB}" type="slidenum">
              <a:rPr lang="en-AU" smtClean="0"/>
              <a:t>44</a:t>
            </a:fld>
            <a:endParaRPr lang="en-AU"/>
          </a:p>
        </p:txBody>
      </p:sp>
    </p:spTree>
    <p:extLst>
      <p:ext uri="{BB962C8B-B14F-4D97-AF65-F5344CB8AC3E}">
        <p14:creationId xmlns:p14="http://schemas.microsoft.com/office/powerpoint/2010/main" val="1244289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01FEE-A86B-1AB7-F5B9-81E5D27B5D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940109-540E-7480-6B5A-E4D45F1F1B6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82583AC-C773-C758-934D-D44B6F71F3D0}"/>
              </a:ext>
            </a:extLst>
          </p:cNvPr>
          <p:cNvSpPr>
            <a:spLocks noGrp="1"/>
          </p:cNvSpPr>
          <p:nvPr>
            <p:ph type="body" idx="1"/>
          </p:nvPr>
        </p:nvSpPr>
        <p:spPr/>
        <p:txBody>
          <a:bodyPr/>
          <a:lstStyle/>
          <a:p>
            <a:r>
              <a:rPr lang="en-US" b="1"/>
              <a:t>Teacher note</a:t>
            </a:r>
          </a:p>
          <a:p>
            <a:r>
              <a:rPr lang="en-US"/>
              <a:t>Reinforce that brainstorming is about generating many ideas rather than creating one perfect solution straight away. Encourage students to sketch, label and explain ideas that may help meet the wombat’s needs. Accept a range of ideas and support students to explain how features may help the wombat stay safe, sheltered and comfortable.</a:t>
            </a:r>
          </a:p>
          <a:p>
            <a:endParaRPr lang="en-US" b="1"/>
          </a:p>
          <a:p>
            <a:r>
              <a:rPr lang="en-US" b="1"/>
              <a:t>Teacher prompts / discussion cues</a:t>
            </a:r>
            <a:endParaRPr lang="en-US"/>
          </a:p>
          <a:p>
            <a:pPr marL="171450" indent="-171450">
              <a:buFont typeface="Arial"/>
              <a:buChar char="•"/>
            </a:pPr>
            <a:r>
              <a:rPr lang="en-US"/>
              <a:t>What ideas could help the wombat stay safe? </a:t>
            </a:r>
          </a:p>
          <a:p>
            <a:pPr marL="171450" indent="-171450">
              <a:buFont typeface="Arial"/>
              <a:buChar char="•"/>
            </a:pPr>
            <a:r>
              <a:rPr lang="en-US"/>
              <a:t>What could help it feel comfortable? </a:t>
            </a:r>
          </a:p>
          <a:p>
            <a:pPr marL="171450" indent="-171450">
              <a:buFont typeface="Arial"/>
              <a:buChar char="•"/>
            </a:pPr>
            <a:r>
              <a:rPr lang="en-US"/>
              <a:t>What else could we add? </a:t>
            </a:r>
          </a:p>
          <a:p>
            <a:pPr marL="171450" indent="-171450">
              <a:buFont typeface="Arial"/>
              <a:buChar char="•"/>
            </a:pPr>
            <a:r>
              <a:rPr lang="en-US"/>
              <a:t>Can you think of another idea?</a:t>
            </a:r>
          </a:p>
          <a:p>
            <a:pPr marL="171450" indent="-171450">
              <a:buFont typeface="Arial"/>
              <a:buChar char="•"/>
            </a:pPr>
            <a:endParaRPr lang="en-US"/>
          </a:p>
          <a:p>
            <a:pPr marL="0" indent="0">
              <a:buFont typeface="Arial"/>
              <a:buNone/>
            </a:pPr>
            <a:r>
              <a:rPr lang="en-AU" b="1"/>
              <a:t>Screenshot </a:t>
            </a:r>
            <a:r>
              <a:rPr lang="en-AU"/>
              <a:t>of folio template sourced from [insert link].</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AU" b="1"/>
              <a:t>Images:</a:t>
            </a:r>
            <a:r>
              <a:rPr lang="en-AU"/>
              <a:t> Sourced from Canva; edited using Canva.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a:p>
          <a:p>
            <a:pPr marL="0" marR="0" lvl="0" indent="0" algn="l" defTabSz="914400" rtl="0" eaLnBrk="1" fontAlgn="auto" latinLnBrk="0" hangingPunct="1">
              <a:lnSpc>
                <a:spcPct val="100000"/>
              </a:lnSpc>
              <a:spcBef>
                <a:spcPts val="0"/>
              </a:spcBef>
              <a:spcAft>
                <a:spcPts val="0"/>
              </a:spcAft>
              <a:buClrTx/>
              <a:buSzTx/>
              <a:buFontTx/>
              <a:buNone/>
              <a:tabLst/>
              <a:defRPr/>
            </a:pPr>
            <a:r>
              <a:rPr lang="en-AU" b="1"/>
              <a:t>Image:</a:t>
            </a:r>
            <a:r>
              <a:rPr lang="en-AU"/>
              <a:t> Screenshot of folio template sourced from Engineering Design Process – design folio K-10 (</a:t>
            </a:r>
            <a:r>
              <a:rPr lang="en-AU">
                <a:hlinkClick r:id="rId3"/>
              </a:rPr>
              <a:t>Engineering design process – </a:t>
            </a:r>
            <a:r>
              <a:rPr lang="en-AU" err="1">
                <a:hlinkClick r:id="rId3"/>
              </a:rPr>
              <a:t>Jiggler</a:t>
            </a:r>
            <a:r>
              <a:rPr lang="en-AU">
                <a:hlinkClick r:id="rId3"/>
              </a:rPr>
              <a:t> challenge</a:t>
            </a:r>
            <a:r>
              <a:rPr lang="en-AU"/>
              <a:t>) for educational use.</a:t>
            </a:r>
            <a:endParaRPr lang="en-US"/>
          </a:p>
          <a:p>
            <a:endParaRPr lang="en-US"/>
          </a:p>
        </p:txBody>
      </p:sp>
      <p:sp>
        <p:nvSpPr>
          <p:cNvPr id="4" name="Slide Number Placeholder 3">
            <a:extLst>
              <a:ext uri="{FF2B5EF4-FFF2-40B4-BE49-F238E27FC236}">
                <a16:creationId xmlns:a16="http://schemas.microsoft.com/office/drawing/2014/main" id="{893DA1B6-374E-8398-FAA4-E5B479E3307A}"/>
              </a:ext>
            </a:extLst>
          </p:cNvPr>
          <p:cNvSpPr>
            <a:spLocks noGrp="1"/>
          </p:cNvSpPr>
          <p:nvPr>
            <p:ph type="sldNum" sz="quarter" idx="5"/>
          </p:nvPr>
        </p:nvSpPr>
        <p:spPr/>
        <p:txBody>
          <a:bodyPr/>
          <a:lstStyle/>
          <a:p>
            <a:fld id="{CC91331A-62CA-4220-BDD0-DF1FE2D03DAB}" type="slidenum">
              <a:rPr lang="en-AU" smtClean="0"/>
              <a:t>45</a:t>
            </a:fld>
            <a:endParaRPr lang="en-AU"/>
          </a:p>
        </p:txBody>
      </p:sp>
    </p:spTree>
    <p:extLst>
      <p:ext uri="{BB962C8B-B14F-4D97-AF65-F5344CB8AC3E}">
        <p14:creationId xmlns:p14="http://schemas.microsoft.com/office/powerpoint/2010/main" val="42247023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AU"/>
              <a:t>Key vocabulary is used throughout the unit. Refer to the glossary as needed.</a:t>
            </a:r>
          </a:p>
          <a:p>
            <a:endParaRPr lang="en-AU"/>
          </a:p>
          <a:p>
            <a:endParaRPr lang="en-AU" b="1"/>
          </a:p>
          <a:p>
            <a:endParaRPr lang="en-AU" b="1"/>
          </a:p>
        </p:txBody>
      </p:sp>
      <p:sp>
        <p:nvSpPr>
          <p:cNvPr id="4" name="Slide Number Placeholder 3"/>
          <p:cNvSpPr>
            <a:spLocks noGrp="1"/>
          </p:cNvSpPr>
          <p:nvPr>
            <p:ph type="sldNum" sz="quarter" idx="5"/>
          </p:nvPr>
        </p:nvSpPr>
        <p:spPr/>
        <p:txBody>
          <a:bodyPr/>
          <a:lstStyle/>
          <a:p>
            <a:fld id="{CC91331A-62CA-4220-BDD0-DF1FE2D03DAB}" type="slidenum">
              <a:rPr lang="en-AU" smtClean="0"/>
              <a:t>46</a:t>
            </a:fld>
            <a:endParaRPr lang="en-AU"/>
          </a:p>
        </p:txBody>
      </p:sp>
    </p:spTree>
    <p:extLst>
      <p:ext uri="{BB962C8B-B14F-4D97-AF65-F5344CB8AC3E}">
        <p14:creationId xmlns:p14="http://schemas.microsoft.com/office/powerpoint/2010/main" val="11942563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5FC75F-82A0-5763-43F4-EF9F054C47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D5415C-1B39-003D-24A8-F77728969B1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4ECA150-ECA8-34BF-99AC-C9FB65EA8665}"/>
              </a:ext>
            </a:extLst>
          </p:cNvPr>
          <p:cNvSpPr>
            <a:spLocks noGrp="1"/>
          </p:cNvSpPr>
          <p:nvPr>
            <p:ph type="body" idx="1"/>
          </p:nvPr>
        </p:nvSpPr>
        <p:spPr/>
        <p:txBody>
          <a:bodyPr/>
          <a:lstStyle/>
          <a:p>
            <a:r>
              <a:rPr lang="en-AU" b="1"/>
              <a:t>Notes for teachers:</a:t>
            </a:r>
            <a:endParaRPr lang="en-AU"/>
          </a:p>
          <a:p>
            <a:pPr marL="171450" indent="-171450">
              <a:buFont typeface="Arial"/>
              <a:buChar char="•"/>
            </a:pPr>
            <a:r>
              <a:rPr lang="en-AU"/>
              <a:t>Learning intentions and success criteria are best co-constructed with students. Adapt the learning intention as required and add matching success criteria.</a:t>
            </a:r>
          </a:p>
          <a:p>
            <a:pPr marL="171450" indent="-171450">
              <a:buFont typeface="Arial"/>
              <a:buChar char="•"/>
            </a:pPr>
            <a:r>
              <a:rPr lang="en-AU"/>
              <a:t>For more information See ⁠</a:t>
            </a:r>
            <a:r>
              <a:rPr lang="en-AU">
                <a:hlinkClick r:id="rId3" tooltip="https://www.aitsl.edu.au/docs/default-source/feedback/aitsl-learning-intentions-and-success-criteria-strategy.pdf?sfvrsn=382dec3c_2"/>
              </a:rPr>
              <a:t>AITSL</a:t>
            </a:r>
            <a:r>
              <a:rPr lang="en-AU"/>
              <a:t> or the NSW Department of Education explicit teaching strategies, ⁠</a:t>
            </a:r>
            <a:r>
              <a:rPr lang="en-AU">
                <a:hlinkClick r:id="rId4" tooltip="https://education.nsw.gov.au/teaching-and-learning/curriculum/explicit-teaching/explicit-teaching-strategies/sharing-learning-intentions"/>
              </a:rPr>
              <a:t>Sharing learning intentions</a:t>
            </a:r>
            <a:r>
              <a:rPr lang="en-AU"/>
              <a:t> and ⁠</a:t>
            </a:r>
            <a:r>
              <a:rPr lang="en-AU">
                <a:hlinkClick r:id="rId5" tooltip="https://education.nsw.gov.au/teaching-and-learning/curriculum/explicit-teaching/explicit-teaching-strategies/sharing-success-criteria"/>
              </a:rPr>
              <a:t>Sharing success criteria</a:t>
            </a:r>
            <a:endParaRPr lang="en-AU"/>
          </a:p>
          <a:p>
            <a:pPr marL="171450" indent="-171450">
              <a:buFont typeface="Arial"/>
              <a:buChar char="•"/>
            </a:pPr>
            <a:r>
              <a:rPr lang="en-AU"/>
              <a:t>LISC is not necessarily presented at the beginning of the lesson. Teacher needs to consider most effectual time to introduce </a:t>
            </a:r>
          </a:p>
          <a:p>
            <a:pPr marL="171450" indent="-171450">
              <a:buFont typeface="Arial"/>
              <a:buChar char="•"/>
            </a:pPr>
            <a:r>
              <a:rPr lang="en-AU"/>
              <a:t>LISC should be revisited during the lesson to support students' evaluation of their learning</a:t>
            </a:r>
          </a:p>
          <a:p>
            <a:endParaRPr lang="en-AU" b="1">
              <a:cs typeface="Calibri"/>
            </a:endParaRPr>
          </a:p>
        </p:txBody>
      </p:sp>
      <p:sp>
        <p:nvSpPr>
          <p:cNvPr id="4" name="Slide Number Placeholder 3">
            <a:extLst>
              <a:ext uri="{FF2B5EF4-FFF2-40B4-BE49-F238E27FC236}">
                <a16:creationId xmlns:a16="http://schemas.microsoft.com/office/drawing/2014/main" id="{EC377A7D-FAF5-F13C-FE81-4A930C64042A}"/>
              </a:ext>
            </a:extLst>
          </p:cNvPr>
          <p:cNvSpPr>
            <a:spLocks noGrp="1"/>
          </p:cNvSpPr>
          <p:nvPr>
            <p:ph type="sldNum" sz="quarter" idx="5"/>
          </p:nvPr>
        </p:nvSpPr>
        <p:spPr/>
        <p:txBody>
          <a:bodyPr/>
          <a:lstStyle/>
          <a:p>
            <a:fld id="{D09C5488-DD16-4714-9519-7BE21BA11D4E}" type="slidenum">
              <a:rPr lang="en-AU" smtClean="0"/>
              <a:t>47</a:t>
            </a:fld>
            <a:endParaRPr lang="en-AU"/>
          </a:p>
        </p:txBody>
      </p:sp>
    </p:spTree>
    <p:extLst>
      <p:ext uri="{BB962C8B-B14F-4D97-AF65-F5344CB8AC3E}">
        <p14:creationId xmlns:p14="http://schemas.microsoft.com/office/powerpoint/2010/main" val="36169745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C9644-D518-EF0B-1878-E43F1C688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E8A2E1-7A49-AAB4-B4BA-29C0FC1A567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6A38876-879E-3EA7-966B-95012C21B211}"/>
              </a:ext>
            </a:extLst>
          </p:cNvPr>
          <p:cNvSpPr>
            <a:spLocks noGrp="1"/>
          </p:cNvSpPr>
          <p:nvPr>
            <p:ph type="body" idx="1"/>
          </p:nvPr>
        </p:nvSpPr>
        <p:spPr/>
        <p:txBody>
          <a:bodyPr/>
          <a:lstStyle/>
          <a:p>
            <a:r>
              <a:rPr lang="en-US" b="1"/>
              <a:t>Teacher notes</a:t>
            </a:r>
          </a:p>
          <a:p>
            <a:r>
              <a:rPr lang="en-US"/>
              <a:t>Support students to create a design plan that clearly shows how the habitat may help meet the wombat’s needs. Encourage students to draw, label and explain important features such as shelter, food, water, safety and space to move.</a:t>
            </a:r>
          </a:p>
          <a:p>
            <a:r>
              <a:rPr lang="en-US"/>
              <a:t>Encourage students to explain how their design features may help meet the wombat’s needs. Reinforce that good designs are purposeful and support safety, shelter, food, water and movement.</a:t>
            </a:r>
          </a:p>
          <a:p>
            <a:endParaRPr lang="en-US"/>
          </a:p>
          <a:p>
            <a:r>
              <a:rPr lang="en-US" b="1"/>
              <a:t>Teacher prompts / discussion cues</a:t>
            </a:r>
            <a:endParaRPr lang="en-US"/>
          </a:p>
          <a:p>
            <a:pPr marL="171450" indent="-171450">
              <a:buFont typeface="Arial"/>
              <a:buChar char="•"/>
            </a:pPr>
            <a:r>
              <a:rPr lang="en-US"/>
              <a:t>Which needs will your design meet? </a:t>
            </a:r>
          </a:p>
          <a:p>
            <a:pPr marL="171450" indent="-171450">
              <a:buFont typeface="Arial"/>
              <a:buChar char="•"/>
            </a:pPr>
            <a:r>
              <a:rPr lang="en-US"/>
              <a:t>What will you include first? </a:t>
            </a:r>
          </a:p>
          <a:p>
            <a:pPr marL="171450" indent="-171450">
              <a:buFont typeface="Arial"/>
              <a:buChar char="•"/>
            </a:pPr>
            <a:r>
              <a:rPr lang="en-US"/>
              <a:t>What still needs to be added?</a:t>
            </a:r>
          </a:p>
          <a:p>
            <a:pPr marL="171450" indent="-171450">
              <a:buFont typeface="Arial"/>
              <a:buChar char="•"/>
            </a:pPr>
            <a:r>
              <a:rPr lang="en-US"/>
              <a:t>What labels can you add?</a:t>
            </a:r>
          </a:p>
          <a:p>
            <a:pPr marL="171450" indent="-171450">
              <a:buFont typeface="Arial"/>
              <a:buChar char="•"/>
            </a:pPr>
            <a:endParaRPr lang="en-US"/>
          </a:p>
          <a:p>
            <a:pPr marL="0" indent="0">
              <a:buFont typeface="Arial"/>
              <a:buNone/>
            </a:pPr>
            <a:r>
              <a:rPr lang="en-US" b="1"/>
              <a:t>Consolidation</a:t>
            </a:r>
          </a:p>
          <a:p>
            <a:pPr marL="171450" indent="-171450">
              <a:buFont typeface="Arial"/>
              <a:buChar char="•"/>
            </a:pPr>
            <a:r>
              <a:rPr lang="en-US"/>
              <a:t>How will the wombat stay safe? </a:t>
            </a:r>
          </a:p>
          <a:p>
            <a:pPr marL="171450" indent="-171450">
              <a:buFont typeface="Arial"/>
              <a:buChar char="•"/>
            </a:pPr>
            <a:r>
              <a:rPr lang="en-US"/>
              <a:t>Where will it rest quietly? </a:t>
            </a:r>
          </a:p>
          <a:p>
            <a:pPr marL="171450" indent="-171450">
              <a:buFont typeface="Arial"/>
              <a:buChar char="•"/>
            </a:pPr>
            <a:r>
              <a:rPr lang="en-US"/>
              <a:t>How can it move around? </a:t>
            </a:r>
          </a:p>
          <a:p>
            <a:pPr marL="171450" indent="-171450">
              <a:buFont typeface="Arial"/>
              <a:buChar char="•"/>
            </a:pPr>
            <a:r>
              <a:rPr lang="en-US"/>
              <a:t>Where at school would this habitat go? </a:t>
            </a:r>
          </a:p>
          <a:p>
            <a:pPr marL="171450" indent="-171450">
              <a:buFont typeface="Arial"/>
              <a:buChar char="•"/>
            </a:pPr>
            <a:r>
              <a:rPr lang="en-US"/>
              <a:t>Would that place be quiet enough? </a:t>
            </a:r>
          </a:p>
          <a:p>
            <a:pPr marL="0" indent="0">
              <a:buFont typeface="Arial"/>
              <a:buNone/>
            </a:pPr>
            <a:endParaRPr lang="en-US"/>
          </a:p>
          <a:p>
            <a:pPr marL="0" indent="0">
              <a:buFont typeface="Arial"/>
              <a:buNone/>
            </a:pPr>
            <a:r>
              <a:rPr lang="en-US" b="1"/>
              <a:t>Checking for understanding</a:t>
            </a:r>
          </a:p>
          <a:p>
            <a:pPr marL="171450" indent="-171450">
              <a:buFont typeface="Arial" panose="020B0604020202020204" pitchFamily="34" charset="0"/>
              <a:buChar char="•"/>
            </a:pPr>
            <a:r>
              <a:rPr lang="en-US"/>
              <a:t>A wombat needs shade to stay cool?</a:t>
            </a:r>
          </a:p>
          <a:p>
            <a:pPr marL="171450" indent="-171450">
              <a:buFont typeface="Arial" panose="020B0604020202020204" pitchFamily="34" charset="0"/>
              <a:buChar char="•"/>
            </a:pPr>
            <a:r>
              <a:rPr lang="en-US"/>
              <a:t>A wombat needs space to move around safely?</a:t>
            </a:r>
          </a:p>
          <a:p>
            <a:pPr marL="171450" indent="-171450">
              <a:buFont typeface="Arial" panose="020B0604020202020204" pitchFamily="34" charset="0"/>
              <a:buChar char="•"/>
            </a:pPr>
            <a:r>
              <a:rPr lang="en-AU"/>
              <a:t>Plants near a burrow can help a wombat stay safe.</a:t>
            </a:r>
            <a:endParaRPr lang="en-US"/>
          </a:p>
          <a:p>
            <a:pPr marL="171450" indent="-171450">
              <a:buFont typeface="Arial"/>
              <a:buChar char="•"/>
            </a:pPr>
            <a:endParaRPr lang="en-US"/>
          </a:p>
          <a:p>
            <a:r>
              <a:rPr lang="en-US" b="1"/>
              <a:t>Ensure:</a:t>
            </a:r>
            <a:r>
              <a:rPr lang="en-US"/>
              <a:t> Students make connections with the problem statement, include features linked to wombat needs and previous </a:t>
            </a:r>
            <a:r>
              <a:rPr lang="en-US" err="1"/>
              <a:t>discussions </a:t>
            </a:r>
            <a:r>
              <a:rPr lang="en-US"/>
              <a:t>about habitats and safety.</a:t>
            </a:r>
          </a:p>
          <a:p>
            <a:r>
              <a:rPr lang="en-US" b="1"/>
              <a:t>Make connections</a:t>
            </a:r>
            <a:r>
              <a:rPr lang="en-US"/>
              <a:t> with the school environment by discussing where the habitat could be safely placed within the school grounds.</a:t>
            </a:r>
          </a:p>
          <a:p>
            <a:r>
              <a:rPr lang="en-US" b="1"/>
              <a:t>Watch for:</a:t>
            </a:r>
            <a:r>
              <a:rPr lang="en-US"/>
              <a:t> </a:t>
            </a:r>
          </a:p>
          <a:p>
            <a:pPr marL="171450" indent="-171450">
              <a:buFont typeface="Arial"/>
              <a:buChar char="•"/>
            </a:pPr>
            <a:r>
              <a:rPr lang="en-US"/>
              <a:t>designs focused mainly on decoration </a:t>
            </a:r>
          </a:p>
          <a:p>
            <a:pPr marL="171450" indent="-171450">
              <a:buFont typeface="Arial"/>
              <a:buChar char="•"/>
            </a:pPr>
            <a:r>
              <a:rPr lang="en-US"/>
              <a:t>labels that do not explain purpose </a:t>
            </a:r>
          </a:p>
          <a:p>
            <a:pPr marL="171450" indent="-171450">
              <a:buFont typeface="Arial"/>
              <a:buChar char="•"/>
            </a:pPr>
            <a:r>
              <a:rPr lang="en-US"/>
              <a:t>students copying ideas without explaining thinking </a:t>
            </a:r>
          </a:p>
          <a:p>
            <a:pPr marL="171450" indent="-171450">
              <a:buFont typeface="Arial"/>
              <a:buChar char="•"/>
            </a:pPr>
            <a:r>
              <a:rPr lang="en-US"/>
              <a:t>features included without connection to wombat needs</a:t>
            </a:r>
          </a:p>
          <a:p>
            <a:pPr marL="0" indent="0">
              <a:buFontTx/>
              <a:buNone/>
            </a:pPr>
            <a:endParaRPr lang="en-US"/>
          </a:p>
          <a:p>
            <a:pPr>
              <a:defRPr/>
            </a:pPr>
            <a:endParaRPr lang="en-US"/>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AU" b="1"/>
              <a:t>Images:</a:t>
            </a:r>
            <a:r>
              <a:rPr lang="en-AU"/>
              <a:t> Sourced from Canva; edited using Canva.</a:t>
            </a:r>
          </a:p>
          <a:p>
            <a:pPr marL="0" indent="0">
              <a:buFont typeface="Arial"/>
              <a:buNone/>
            </a:pPr>
            <a:endParaRPr lang="en-US"/>
          </a:p>
          <a:p>
            <a:pPr marL="171450" indent="-171450">
              <a:buFont typeface="Arial"/>
              <a:buChar char="•"/>
            </a:pPr>
            <a:endParaRPr lang="en-US"/>
          </a:p>
          <a:p>
            <a:endParaRPr lang="en-US"/>
          </a:p>
          <a:p>
            <a:endParaRPr lang="en-US"/>
          </a:p>
        </p:txBody>
      </p:sp>
      <p:sp>
        <p:nvSpPr>
          <p:cNvPr id="4" name="Slide Number Placeholder 3">
            <a:extLst>
              <a:ext uri="{FF2B5EF4-FFF2-40B4-BE49-F238E27FC236}">
                <a16:creationId xmlns:a16="http://schemas.microsoft.com/office/drawing/2014/main" id="{97C533CE-1CF0-A34E-41AC-203F9D89856B}"/>
              </a:ext>
            </a:extLst>
          </p:cNvPr>
          <p:cNvSpPr>
            <a:spLocks noGrp="1"/>
          </p:cNvSpPr>
          <p:nvPr>
            <p:ph type="sldNum" sz="quarter" idx="5"/>
          </p:nvPr>
        </p:nvSpPr>
        <p:spPr/>
        <p:txBody>
          <a:bodyPr/>
          <a:lstStyle/>
          <a:p>
            <a:fld id="{CC91331A-62CA-4220-BDD0-DF1FE2D03DAB}" type="slidenum">
              <a:rPr lang="en-AU" smtClean="0"/>
              <a:t>48</a:t>
            </a:fld>
            <a:endParaRPr lang="en-AU"/>
          </a:p>
        </p:txBody>
      </p:sp>
    </p:spTree>
    <p:extLst>
      <p:ext uri="{BB962C8B-B14F-4D97-AF65-F5344CB8AC3E}">
        <p14:creationId xmlns:p14="http://schemas.microsoft.com/office/powerpoint/2010/main" val="10824614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68A891-E029-500F-A5EC-2D7C19973E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0A59C2-F4EF-5213-FC37-A7323FDA376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FA604E2-AA37-1B5A-EA91-0E8C7F99BF41}"/>
              </a:ext>
            </a:extLst>
          </p:cNvPr>
          <p:cNvSpPr>
            <a:spLocks noGrp="1"/>
          </p:cNvSpPr>
          <p:nvPr>
            <p:ph type="body" idx="1"/>
          </p:nvPr>
        </p:nvSpPr>
        <p:spPr/>
        <p:txBody>
          <a:bodyPr/>
          <a:lstStyle/>
          <a:p>
            <a:r>
              <a:rPr lang="en-US" b="1"/>
              <a:t>Teacher notes</a:t>
            </a:r>
          </a:p>
          <a:p>
            <a:r>
              <a:rPr lang="en-US"/>
              <a:t>Guide students to think carefully about whether their design may work well for the wombat. Encourage students to discuss possible challenges, explain why problems may occur and suggest simple improvements before building.</a:t>
            </a:r>
          </a:p>
          <a:p>
            <a:endParaRPr lang="en-US" b="1"/>
          </a:p>
          <a:p>
            <a:r>
              <a:rPr lang="en-US" b="1"/>
              <a:t>Teacher prompts / discussion cues</a:t>
            </a:r>
            <a:endParaRPr lang="en-US"/>
          </a:p>
          <a:p>
            <a:pPr marL="171450" indent="-171450">
              <a:buFont typeface="Arial"/>
              <a:buChar char="•"/>
            </a:pPr>
            <a:r>
              <a:rPr lang="en-US"/>
              <a:t>Who is using this design? </a:t>
            </a:r>
          </a:p>
          <a:p>
            <a:pPr marL="171450" indent="-171450">
              <a:buFont typeface="Arial"/>
              <a:buChar char="•"/>
            </a:pPr>
            <a:r>
              <a:rPr lang="en-US"/>
              <a:t>Which part helps the wombat most? </a:t>
            </a:r>
          </a:p>
          <a:p>
            <a:pPr marL="171450" indent="-171450">
              <a:buFont typeface="Arial"/>
              <a:buChar char="•"/>
            </a:pPr>
            <a:r>
              <a:rPr lang="en-US"/>
              <a:t>What might fall over or break? </a:t>
            </a:r>
          </a:p>
          <a:p>
            <a:pPr marL="171450" indent="-171450">
              <a:buFont typeface="Arial"/>
              <a:buChar char="•"/>
            </a:pPr>
            <a:r>
              <a:rPr lang="en-US"/>
              <a:t>What if it gets wet? </a:t>
            </a:r>
          </a:p>
          <a:p>
            <a:pPr marL="171450" indent="-171450">
              <a:buFont typeface="Arial"/>
              <a:buChar char="•"/>
            </a:pPr>
            <a:r>
              <a:rPr lang="en-US"/>
              <a:t>What if it is too noisy? </a:t>
            </a:r>
          </a:p>
          <a:p>
            <a:pPr marL="171450" indent="-171450">
              <a:buFont typeface="Arial"/>
              <a:buChar char="•"/>
            </a:pPr>
            <a:r>
              <a:rPr lang="en-US"/>
              <a:t>How could we make it better?</a:t>
            </a:r>
          </a:p>
          <a:p>
            <a:pPr marL="171450" indent="-171450">
              <a:buFont typeface="Arial"/>
              <a:buChar char="•"/>
            </a:pPr>
            <a:endParaRPr lang="en-US"/>
          </a:p>
          <a:p>
            <a:endParaRPr lang="en-US"/>
          </a:p>
          <a:p>
            <a:r>
              <a:rPr lang="en-US" b="1"/>
              <a:t>Make connections </a:t>
            </a:r>
            <a:r>
              <a:rPr lang="en-US"/>
              <a:t>with previous learning by asking students to justify how their design meets shelter, safety, food, water and quiet space needs.</a:t>
            </a:r>
          </a:p>
          <a:p>
            <a:r>
              <a:rPr lang="en-US" b="1"/>
              <a:t>Ensure:</a:t>
            </a:r>
            <a:r>
              <a:rPr lang="en-US"/>
              <a:t> Students explain how their design meets the wombat’s needs (for example shelter, safety, food, water, quiet space and room to move) and identify realistic ways it could be improved before building.</a:t>
            </a:r>
          </a:p>
          <a:p>
            <a:r>
              <a:rPr lang="en-US" b="1"/>
              <a:t>Watch for:</a:t>
            </a:r>
            <a:r>
              <a:rPr lang="en-US"/>
              <a:t> Students focusing only on how the design looks, saying “nothing could go wrong,” or suggesting fixes that do not connect to the wombat’s needs or the school environment.</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AU" b="1"/>
              <a:t>Images:</a:t>
            </a:r>
            <a:r>
              <a:rPr lang="en-AU"/>
              <a:t> Sourced from Canva; edited using Canva.</a:t>
            </a:r>
          </a:p>
          <a:p>
            <a:endParaRPr lang="en-US"/>
          </a:p>
          <a:p>
            <a:endParaRPr lang="en-US"/>
          </a:p>
        </p:txBody>
      </p:sp>
      <p:sp>
        <p:nvSpPr>
          <p:cNvPr id="4" name="Slide Number Placeholder 3">
            <a:extLst>
              <a:ext uri="{FF2B5EF4-FFF2-40B4-BE49-F238E27FC236}">
                <a16:creationId xmlns:a16="http://schemas.microsoft.com/office/drawing/2014/main" id="{E29CBF86-E21E-5B7F-6E91-61F5FAFABC44}"/>
              </a:ext>
            </a:extLst>
          </p:cNvPr>
          <p:cNvSpPr>
            <a:spLocks noGrp="1"/>
          </p:cNvSpPr>
          <p:nvPr>
            <p:ph type="sldNum" sz="quarter" idx="5"/>
          </p:nvPr>
        </p:nvSpPr>
        <p:spPr/>
        <p:txBody>
          <a:bodyPr/>
          <a:lstStyle/>
          <a:p>
            <a:fld id="{CC91331A-62CA-4220-BDD0-DF1FE2D03DAB}" type="slidenum">
              <a:rPr lang="en-AU" smtClean="0"/>
              <a:t>49</a:t>
            </a:fld>
            <a:endParaRPr lang="en-AU"/>
          </a:p>
        </p:txBody>
      </p:sp>
    </p:spTree>
    <p:extLst>
      <p:ext uri="{BB962C8B-B14F-4D97-AF65-F5344CB8AC3E}">
        <p14:creationId xmlns:p14="http://schemas.microsoft.com/office/powerpoint/2010/main" val="205991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AU" b="1"/>
              <a:t>Teacher note:</a:t>
            </a:r>
            <a:br>
              <a:rPr lang="en-AU" b="1">
                <a:cs typeface="+mn-lt"/>
              </a:rPr>
            </a:br>
            <a:r>
              <a:rPr lang="en-AU"/>
              <a:t>This slide introduces the design folio as a flexible tool to support student thinking, reflection and assessment. Access the design folio using the link provided.</a:t>
            </a:r>
            <a:endParaRPr lang="en-US"/>
          </a:p>
          <a:p>
            <a:endParaRPr lang="en-US">
              <a:latin typeface="Calibri"/>
              <a:ea typeface="Calibri"/>
              <a:cs typeface="Calibri"/>
            </a:endParaRPr>
          </a:p>
          <a:p>
            <a:r>
              <a:rPr lang="en-US">
                <a:latin typeface="Calibri"/>
                <a:ea typeface="Calibri"/>
                <a:cs typeface="Calibri"/>
              </a:rPr>
              <a:t>Engineering Process Resource: Link</a:t>
            </a:r>
            <a:endParaRPr lang="en-US"/>
          </a:p>
          <a:p>
            <a:pPr marL="228600" indent="-228600">
              <a:buAutoNum type="arabicPeriod"/>
            </a:pPr>
            <a:r>
              <a:rPr lang="en-US">
                <a:latin typeface="Calibri"/>
                <a:ea typeface="Calibri"/>
                <a:cs typeface="Calibri"/>
              </a:rPr>
              <a:t>EDP </a:t>
            </a:r>
            <a:r>
              <a:rPr lang="en-US">
                <a:latin typeface="Calibri"/>
                <a:ea typeface="Calibri"/>
                <a:cs typeface="Calibri"/>
                <a:hlinkClick r:id="rId3"/>
              </a:rPr>
              <a:t>Design Folio (K-10)</a:t>
            </a:r>
          </a:p>
          <a:p>
            <a:endParaRPr lang="en-AU"/>
          </a:p>
        </p:txBody>
      </p:sp>
      <p:sp>
        <p:nvSpPr>
          <p:cNvPr id="4" name="Slide Number Placeholder 3"/>
          <p:cNvSpPr>
            <a:spLocks noGrp="1"/>
          </p:cNvSpPr>
          <p:nvPr>
            <p:ph type="sldNum" sz="quarter" idx="5"/>
          </p:nvPr>
        </p:nvSpPr>
        <p:spPr/>
        <p:txBody>
          <a:bodyPr/>
          <a:lstStyle/>
          <a:p>
            <a:fld id="{CC91331A-62CA-4220-BDD0-DF1FE2D03DAB}" type="slidenum">
              <a:rPr lang="en-AU" smtClean="0"/>
              <a:t>5</a:t>
            </a:fld>
            <a:endParaRPr lang="en-AU"/>
          </a:p>
        </p:txBody>
      </p:sp>
    </p:spTree>
    <p:extLst>
      <p:ext uri="{BB962C8B-B14F-4D97-AF65-F5344CB8AC3E}">
        <p14:creationId xmlns:p14="http://schemas.microsoft.com/office/powerpoint/2010/main" val="28276085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AU"/>
              <a:t>Key vocabulary is used throughout the unit. Refer to the glossary as needed.</a:t>
            </a:r>
          </a:p>
        </p:txBody>
      </p:sp>
      <p:sp>
        <p:nvSpPr>
          <p:cNvPr id="4" name="Slide Number Placeholder 3"/>
          <p:cNvSpPr>
            <a:spLocks noGrp="1"/>
          </p:cNvSpPr>
          <p:nvPr>
            <p:ph type="sldNum" sz="quarter" idx="5"/>
          </p:nvPr>
        </p:nvSpPr>
        <p:spPr/>
        <p:txBody>
          <a:bodyPr/>
          <a:lstStyle/>
          <a:p>
            <a:fld id="{CC91331A-62CA-4220-BDD0-DF1FE2D03DAB}" type="slidenum">
              <a:rPr lang="en-AU" smtClean="0"/>
              <a:t>50</a:t>
            </a:fld>
            <a:endParaRPr lang="en-AU"/>
          </a:p>
        </p:txBody>
      </p:sp>
    </p:spTree>
    <p:extLst>
      <p:ext uri="{BB962C8B-B14F-4D97-AF65-F5344CB8AC3E}">
        <p14:creationId xmlns:p14="http://schemas.microsoft.com/office/powerpoint/2010/main" val="42718307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FED37-D031-9A0C-8F78-A7D4C5FA8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754B0A-6311-1E9F-55BE-092CC771C38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3663ED6-A783-0118-47E5-82F83C410FE1}"/>
              </a:ext>
            </a:extLst>
          </p:cNvPr>
          <p:cNvSpPr>
            <a:spLocks noGrp="1"/>
          </p:cNvSpPr>
          <p:nvPr>
            <p:ph type="body" idx="1"/>
          </p:nvPr>
        </p:nvSpPr>
        <p:spPr/>
        <p:txBody>
          <a:bodyPr/>
          <a:lstStyle/>
          <a:p>
            <a:r>
              <a:rPr lang="en-AU" b="1"/>
              <a:t>Notes for teachers:</a:t>
            </a:r>
            <a:endParaRPr lang="en-AU"/>
          </a:p>
          <a:p>
            <a:pPr marL="171450" indent="-171450">
              <a:buFont typeface="Arial"/>
              <a:buChar char="•"/>
            </a:pPr>
            <a:r>
              <a:rPr lang="en-AU"/>
              <a:t>Learning intentions and success criteria are best co-constructed with students. Adapt the learning intention as required and add matching success criteria.</a:t>
            </a:r>
          </a:p>
          <a:p>
            <a:pPr marL="171450" indent="-171450">
              <a:buFont typeface="Arial"/>
              <a:buChar char="•"/>
            </a:pPr>
            <a:r>
              <a:rPr lang="en-AU"/>
              <a:t>For more information See ⁠</a:t>
            </a:r>
            <a:r>
              <a:rPr lang="en-AU">
                <a:hlinkClick r:id="rId3" tooltip="https://www.aitsl.edu.au/docs/default-source/feedback/aitsl-learning-intentions-and-success-criteria-strategy.pdf?sfvrsn=382dec3c_2"/>
              </a:rPr>
              <a:t>AITSL</a:t>
            </a:r>
            <a:r>
              <a:rPr lang="en-AU"/>
              <a:t> or the NSW Department of Education explicit teaching strategies, ⁠</a:t>
            </a:r>
            <a:r>
              <a:rPr lang="en-AU">
                <a:hlinkClick r:id="rId4" tooltip="https://education.nsw.gov.au/teaching-and-learning/curriculum/explicit-teaching/explicit-teaching-strategies/sharing-learning-intentions"/>
              </a:rPr>
              <a:t>Sharing learning intentions</a:t>
            </a:r>
            <a:r>
              <a:rPr lang="en-AU"/>
              <a:t> and ⁠</a:t>
            </a:r>
            <a:r>
              <a:rPr lang="en-AU">
                <a:hlinkClick r:id="rId5" tooltip="https://education.nsw.gov.au/teaching-and-learning/curriculum/explicit-teaching/explicit-teaching-strategies/sharing-success-criteria"/>
              </a:rPr>
              <a:t>Sharing success criteria</a:t>
            </a:r>
            <a:endParaRPr lang="en-AU"/>
          </a:p>
          <a:p>
            <a:pPr marL="171450" indent="-171450">
              <a:buFont typeface="Arial"/>
              <a:buChar char="•"/>
            </a:pPr>
            <a:r>
              <a:rPr lang="en-AU"/>
              <a:t>LISC is not necessarily presented at the beginning of the lesson. Teacher needs to consider most effectual time to introduce </a:t>
            </a:r>
          </a:p>
          <a:p>
            <a:pPr marL="171450" indent="-171450">
              <a:buFont typeface="Arial"/>
              <a:buChar char="•"/>
            </a:pPr>
            <a:r>
              <a:rPr lang="en-AU"/>
              <a:t>LISC should be revisited during the lesson to support students' evaluation of their learning</a:t>
            </a:r>
          </a:p>
          <a:p>
            <a:endParaRPr lang="en-AU" b="1">
              <a:cs typeface="Calibri"/>
            </a:endParaRPr>
          </a:p>
        </p:txBody>
      </p:sp>
      <p:sp>
        <p:nvSpPr>
          <p:cNvPr id="4" name="Slide Number Placeholder 3">
            <a:extLst>
              <a:ext uri="{FF2B5EF4-FFF2-40B4-BE49-F238E27FC236}">
                <a16:creationId xmlns:a16="http://schemas.microsoft.com/office/drawing/2014/main" id="{0647FF37-B262-B01C-F489-96A4BAB232E8}"/>
              </a:ext>
            </a:extLst>
          </p:cNvPr>
          <p:cNvSpPr>
            <a:spLocks noGrp="1"/>
          </p:cNvSpPr>
          <p:nvPr>
            <p:ph type="sldNum" sz="quarter" idx="5"/>
          </p:nvPr>
        </p:nvSpPr>
        <p:spPr/>
        <p:txBody>
          <a:bodyPr/>
          <a:lstStyle/>
          <a:p>
            <a:fld id="{D09C5488-DD16-4714-9519-7BE21BA11D4E}" type="slidenum">
              <a:rPr lang="en-AU" smtClean="0"/>
              <a:t>51</a:t>
            </a:fld>
            <a:endParaRPr lang="en-AU"/>
          </a:p>
        </p:txBody>
      </p:sp>
    </p:spTree>
    <p:extLst>
      <p:ext uri="{BB962C8B-B14F-4D97-AF65-F5344CB8AC3E}">
        <p14:creationId xmlns:p14="http://schemas.microsoft.com/office/powerpoint/2010/main" val="34460971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41AE7-9168-3326-74A2-74134E1AA1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FFF3AF-8315-6DC8-4EAD-46BB00AEAE0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40586B7-D0CE-29C9-1B68-44B765205DD4}"/>
              </a:ext>
            </a:extLst>
          </p:cNvPr>
          <p:cNvSpPr>
            <a:spLocks noGrp="1"/>
          </p:cNvSpPr>
          <p:nvPr>
            <p:ph type="body" idx="1"/>
          </p:nvPr>
        </p:nvSpPr>
        <p:spPr/>
        <p:txBody>
          <a:bodyPr/>
          <a:lstStyle/>
          <a:p>
            <a:r>
              <a:rPr lang="en-US" b="1"/>
              <a:t>Teacher note</a:t>
            </a:r>
          </a:p>
          <a:p>
            <a:r>
              <a:rPr lang="en-US"/>
              <a:t>Support students to plan their prototype before building. Encourage students to explain what they will make first, which materials may help and how features will support the wombat’s needs.</a:t>
            </a:r>
          </a:p>
          <a:p>
            <a:endParaRPr lang="en-US" b="1"/>
          </a:p>
          <a:p>
            <a:r>
              <a:rPr lang="en-US" b="1"/>
              <a:t>Teacher prompts / discussion cues</a:t>
            </a:r>
            <a:endParaRPr lang="en-US"/>
          </a:p>
          <a:p>
            <a:pPr marL="171450" indent="-171450">
              <a:buFont typeface="Arial" panose="020B0604020202020204" pitchFamily="34" charset="0"/>
              <a:buChar char="•"/>
            </a:pPr>
            <a:r>
              <a:rPr lang="en-AU" i="0"/>
              <a:t>What does your prototype need to do for the wombat? </a:t>
            </a:r>
          </a:p>
          <a:p>
            <a:pPr marL="171450" indent="-171450">
              <a:buFont typeface="Arial" panose="020B0604020202020204" pitchFamily="34" charset="0"/>
              <a:buChar char="•"/>
            </a:pPr>
            <a:r>
              <a:rPr lang="en-AU" i="0"/>
              <a:t>What will you build first? Why? </a:t>
            </a:r>
          </a:p>
          <a:p>
            <a:pPr marL="171450" indent="-171450">
              <a:buFont typeface="Arial" panose="020B0604020202020204" pitchFamily="34" charset="0"/>
              <a:buChar char="•"/>
            </a:pPr>
            <a:r>
              <a:rPr lang="en-AU" i="0"/>
              <a:t>How will your steps help you build carefully and safely?</a:t>
            </a:r>
            <a:endParaRPr lang="en-US" b="0" i="0"/>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AU" b="1"/>
              <a:t>Check-in (True/False cards)</a:t>
            </a:r>
          </a:p>
          <a:p>
            <a:r>
              <a:rPr lang="en-AU"/>
              <a:t>We should start building straight away without planning first.</a:t>
            </a:r>
          </a:p>
          <a:p>
            <a:r>
              <a:rPr lang="en-AU" b="0"/>
              <a:t>When making a prototype, we should follow steps in order (first, then…).</a:t>
            </a:r>
          </a:p>
          <a:p>
            <a:endParaRPr lang="en-AU" b="0"/>
          </a:p>
          <a:p>
            <a:r>
              <a:rPr lang="en-AU" b="1"/>
              <a:t>Make connections </a:t>
            </a:r>
            <a:r>
              <a:rPr lang="en-AU"/>
              <a:t>to times when planning helped you do something successfully.</a:t>
            </a:r>
            <a:endParaRPr lang="en-US" b="0"/>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AU" b="1"/>
              <a:t>Images:</a:t>
            </a:r>
            <a:r>
              <a:rPr lang="en-AU"/>
              <a:t> Sourced from Canva; edited using Canva.</a:t>
            </a:r>
          </a:p>
          <a:p>
            <a:endParaRPr lang="en-US"/>
          </a:p>
        </p:txBody>
      </p:sp>
      <p:sp>
        <p:nvSpPr>
          <p:cNvPr id="4" name="Slide Number Placeholder 3">
            <a:extLst>
              <a:ext uri="{FF2B5EF4-FFF2-40B4-BE49-F238E27FC236}">
                <a16:creationId xmlns:a16="http://schemas.microsoft.com/office/drawing/2014/main" id="{F0BED947-EAF4-CAAB-8D62-5AF4B721C72E}"/>
              </a:ext>
            </a:extLst>
          </p:cNvPr>
          <p:cNvSpPr>
            <a:spLocks noGrp="1"/>
          </p:cNvSpPr>
          <p:nvPr>
            <p:ph type="sldNum" sz="quarter" idx="5"/>
          </p:nvPr>
        </p:nvSpPr>
        <p:spPr/>
        <p:txBody>
          <a:bodyPr/>
          <a:lstStyle/>
          <a:p>
            <a:fld id="{CC91331A-62CA-4220-BDD0-DF1FE2D03DAB}" type="slidenum">
              <a:rPr lang="en-AU" smtClean="0"/>
              <a:t>52</a:t>
            </a:fld>
            <a:endParaRPr lang="en-AU"/>
          </a:p>
        </p:txBody>
      </p:sp>
    </p:spTree>
    <p:extLst>
      <p:ext uri="{BB962C8B-B14F-4D97-AF65-F5344CB8AC3E}">
        <p14:creationId xmlns:p14="http://schemas.microsoft.com/office/powerpoint/2010/main" val="27436626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B7A4B-8ADE-05CC-F12A-893C8A7685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08D5B1-8E71-5600-9BAE-76E84FA04C9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8EC0E98-C34C-A09C-7EA7-88C45EB17EDA}"/>
              </a:ext>
            </a:extLst>
          </p:cNvPr>
          <p:cNvSpPr>
            <a:spLocks noGrp="1"/>
          </p:cNvSpPr>
          <p:nvPr>
            <p:ph type="body" idx="1"/>
          </p:nvPr>
        </p:nvSpPr>
        <p:spPr/>
        <p:txBody>
          <a:bodyPr/>
          <a:lstStyle/>
          <a:p>
            <a:r>
              <a:rPr lang="en-US" b="1"/>
              <a:t>Teacher notes</a:t>
            </a:r>
          </a:p>
          <a:p>
            <a:r>
              <a:rPr lang="en-US"/>
              <a:t>Guide students to check whether their prototype includes important habitat features such as shelter, safety, food, water and space to move. Encourage students to explain how each feature may help the wombat.</a:t>
            </a:r>
          </a:p>
          <a:p>
            <a:endParaRPr lang="en-US" b="1"/>
          </a:p>
          <a:p>
            <a:r>
              <a:rPr lang="en-US" b="1"/>
              <a:t>Teacher prompts / discussion cues</a:t>
            </a:r>
            <a:endParaRPr lang="en-US"/>
          </a:p>
          <a:p>
            <a:pPr marL="171450" indent="-171450">
              <a:buFont typeface="Arial" panose="020B0604020202020204" pitchFamily="34" charset="0"/>
              <a:buChar char="•"/>
            </a:pPr>
            <a:r>
              <a:rPr lang="en-AU"/>
              <a:t>Which part of your prototype helps the wombat the most? Why?</a:t>
            </a:r>
          </a:p>
          <a:p>
            <a:pPr marL="171450" indent="-171450">
              <a:buFont typeface="Arial" panose="020B0604020202020204" pitchFamily="34" charset="0"/>
              <a:buChar char="•"/>
            </a:pPr>
            <a:r>
              <a:rPr lang="en-AU"/>
              <a:t>What is missing from your design?</a:t>
            </a:r>
          </a:p>
          <a:p>
            <a:pPr marL="171450" indent="-171450">
              <a:buFont typeface="Arial" panose="020B0604020202020204" pitchFamily="34" charset="0"/>
              <a:buChar char="•"/>
            </a:pPr>
            <a:r>
              <a:rPr lang="en-AU"/>
              <a:t>How could you improve one part to better help the wombat?</a:t>
            </a:r>
          </a:p>
          <a:p>
            <a:pPr marL="171450" indent="-171450">
              <a:buFont typeface="Arial" panose="020B0604020202020204" pitchFamily="34" charset="0"/>
              <a:buChar char="•"/>
            </a:pPr>
            <a:r>
              <a:rPr lang="en-AU"/>
              <a:t>Does your design meet all the checklist items? Show me.</a:t>
            </a:r>
          </a:p>
          <a:p>
            <a:pPr marL="0" indent="0">
              <a:buFont typeface="Arial" panose="020B0604020202020204" pitchFamily="34" charset="0"/>
              <a:buNone/>
            </a:pPr>
            <a:endParaRPr lang="en-AU"/>
          </a:p>
          <a:p>
            <a:pPr marL="0" indent="0">
              <a:buFont typeface="Arial" panose="020B0604020202020204" pitchFamily="34" charset="0"/>
              <a:buNone/>
            </a:pPr>
            <a:r>
              <a:rPr lang="en-AU" b="1"/>
              <a:t>Watch for </a:t>
            </a:r>
            <a:r>
              <a:rPr lang="en-AU" b="0"/>
              <a:t>that s</a:t>
            </a:r>
            <a:r>
              <a:rPr lang="en-AU"/>
              <a:t>tudents </a:t>
            </a:r>
            <a:r>
              <a:rPr lang="en-AU" b="0"/>
              <a:t>refer to the checklist </a:t>
            </a:r>
            <a:r>
              <a:rPr lang="en-AU"/>
              <a:t>when explaining their design.</a:t>
            </a:r>
            <a:endParaRPr lang="en-US" b="1"/>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AU" b="1"/>
              <a:t>Images:</a:t>
            </a:r>
            <a:r>
              <a:rPr lang="en-AU"/>
              <a:t> Sourced from Canva; edited using Canva.</a:t>
            </a:r>
          </a:p>
          <a:p>
            <a:endParaRPr lang="en-US"/>
          </a:p>
        </p:txBody>
      </p:sp>
      <p:sp>
        <p:nvSpPr>
          <p:cNvPr id="4" name="Slide Number Placeholder 3">
            <a:extLst>
              <a:ext uri="{FF2B5EF4-FFF2-40B4-BE49-F238E27FC236}">
                <a16:creationId xmlns:a16="http://schemas.microsoft.com/office/drawing/2014/main" id="{E3A83B75-904D-C3F8-62CF-CDF812EAC8E5}"/>
              </a:ext>
            </a:extLst>
          </p:cNvPr>
          <p:cNvSpPr>
            <a:spLocks noGrp="1"/>
          </p:cNvSpPr>
          <p:nvPr>
            <p:ph type="sldNum" sz="quarter" idx="5"/>
          </p:nvPr>
        </p:nvSpPr>
        <p:spPr/>
        <p:txBody>
          <a:bodyPr/>
          <a:lstStyle/>
          <a:p>
            <a:fld id="{CC91331A-62CA-4220-BDD0-DF1FE2D03DAB}" type="slidenum">
              <a:rPr lang="en-AU" smtClean="0"/>
              <a:t>53</a:t>
            </a:fld>
            <a:endParaRPr lang="en-AU"/>
          </a:p>
        </p:txBody>
      </p:sp>
    </p:spTree>
    <p:extLst>
      <p:ext uri="{BB962C8B-B14F-4D97-AF65-F5344CB8AC3E}">
        <p14:creationId xmlns:p14="http://schemas.microsoft.com/office/powerpoint/2010/main" val="25518547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B4A5F-1CD9-540E-77B7-2CAA13CAF6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2733A4-72C8-2157-993D-FA439A52731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50452F9-0B16-AE4B-9133-825A120CE190}"/>
              </a:ext>
            </a:extLst>
          </p:cNvPr>
          <p:cNvSpPr>
            <a:spLocks noGrp="1"/>
          </p:cNvSpPr>
          <p:nvPr>
            <p:ph type="body" idx="1"/>
          </p:nvPr>
        </p:nvSpPr>
        <p:spPr/>
        <p:txBody>
          <a:bodyPr/>
          <a:lstStyle/>
          <a:p>
            <a:r>
              <a:rPr lang="en-US" b="1"/>
              <a:t>Teacher note</a:t>
            </a:r>
          </a:p>
          <a:p>
            <a:endParaRPr lang="en-US"/>
          </a:p>
          <a:p>
            <a:r>
              <a:rPr lang="en-US" b="1"/>
              <a:t>Explicitly explain and model:</a:t>
            </a:r>
          </a:p>
          <a:p>
            <a:endParaRPr lang="en-US"/>
          </a:p>
          <a:p>
            <a:r>
              <a:rPr lang="en-AU" b="1"/>
              <a:t>PMI = Plus, Minus, Interesting</a:t>
            </a:r>
            <a:endParaRPr lang="en-AU"/>
          </a:p>
          <a:p>
            <a:r>
              <a:rPr lang="en-AU" b="1"/>
              <a:t>Plus (+)</a:t>
            </a:r>
            <a:r>
              <a:rPr lang="en-AU"/>
              <a:t> → what worked well </a:t>
            </a:r>
          </a:p>
          <a:p>
            <a:r>
              <a:rPr lang="en-AU" b="1"/>
              <a:t>Minus (–)</a:t>
            </a:r>
            <a:r>
              <a:rPr lang="en-AU"/>
              <a:t> → what didn’t work or needs fixing </a:t>
            </a:r>
          </a:p>
          <a:p>
            <a:r>
              <a:rPr lang="en-AU" b="1"/>
              <a:t>Interesting (?)</a:t>
            </a:r>
            <a:r>
              <a:rPr lang="en-AU"/>
              <a:t> → something to think about, test or improve </a:t>
            </a:r>
          </a:p>
          <a:p>
            <a:endParaRPr lang="en-AU"/>
          </a:p>
          <a:p>
            <a:r>
              <a:rPr lang="en-AU" b="1"/>
              <a:t>For ES1/Stage 1:</a:t>
            </a:r>
          </a:p>
          <a:p>
            <a:pPr marL="171450" indent="-171450">
              <a:buFont typeface="Arial"/>
              <a:buChar char="•"/>
            </a:pPr>
            <a:r>
              <a:rPr lang="en-AU" b="0"/>
              <a:t>Worked well </a:t>
            </a:r>
          </a:p>
          <a:p>
            <a:pPr marL="171450" indent="-171450">
              <a:buFont typeface="Arial"/>
              <a:buChar char="•"/>
            </a:pPr>
            <a:r>
              <a:rPr lang="en-AU" b="0"/>
              <a:t>Needs fixing </a:t>
            </a:r>
          </a:p>
          <a:p>
            <a:pPr marL="171450" indent="-171450">
              <a:buFont typeface="Arial"/>
              <a:buChar char="•"/>
            </a:pPr>
            <a:r>
              <a:rPr lang="en-AU" b="0"/>
              <a:t>Needs thinking / testing </a:t>
            </a:r>
          </a:p>
          <a:p>
            <a:endParaRPr lang="en-AU"/>
          </a:p>
          <a:p>
            <a:r>
              <a:rPr lang="en-AU" b="1"/>
              <a:t>PLUS (+)</a:t>
            </a:r>
          </a:p>
          <a:p>
            <a:pPr marL="171450" indent="-171450">
              <a:buFont typeface="Arial" panose="020B0604020202020204" pitchFamily="34" charset="0"/>
              <a:buChar char="•"/>
            </a:pPr>
            <a:r>
              <a:rPr lang="en-AU"/>
              <a:t>What worked well in your habitat? </a:t>
            </a:r>
          </a:p>
          <a:p>
            <a:pPr marL="171450" indent="-171450">
              <a:buFont typeface="Arial" panose="020B0604020202020204" pitchFamily="34" charset="0"/>
              <a:buChar char="•"/>
            </a:pPr>
            <a:r>
              <a:rPr lang="en-AU"/>
              <a:t>Which part helps the wombat most? </a:t>
            </a:r>
          </a:p>
          <a:p>
            <a:pPr marL="171450" indent="-171450">
              <a:buFont typeface="Arial" panose="020B0604020202020204" pitchFamily="34" charset="0"/>
              <a:buChar char="•"/>
            </a:pPr>
            <a:r>
              <a:rPr lang="en-AU"/>
              <a:t>Why is this a good idea?</a:t>
            </a:r>
          </a:p>
          <a:p>
            <a:r>
              <a:rPr lang="en-AU" b="1"/>
              <a:t>MINUS (–)</a:t>
            </a:r>
          </a:p>
          <a:p>
            <a:pPr marL="171450" indent="-171450">
              <a:buFont typeface="Arial" panose="020B0604020202020204" pitchFamily="34" charset="0"/>
              <a:buChar char="•"/>
            </a:pPr>
            <a:r>
              <a:rPr lang="en-AU"/>
              <a:t>What didn’t work as planned? </a:t>
            </a:r>
          </a:p>
          <a:p>
            <a:pPr marL="171450" indent="-171450">
              <a:buFont typeface="Arial" panose="020B0604020202020204" pitchFamily="34" charset="0"/>
              <a:buChar char="•"/>
            </a:pPr>
            <a:r>
              <a:rPr lang="en-AU"/>
              <a:t>Which part needs fixing? </a:t>
            </a:r>
          </a:p>
          <a:p>
            <a:pPr marL="171450" indent="-171450">
              <a:buFont typeface="Arial" panose="020B0604020202020204" pitchFamily="34" charset="0"/>
              <a:buChar char="•"/>
            </a:pPr>
            <a:r>
              <a:rPr lang="en-AU"/>
              <a:t>What was tricky?</a:t>
            </a:r>
          </a:p>
          <a:p>
            <a:r>
              <a:rPr lang="en-AU" b="1"/>
              <a:t>INTERESTING (?)</a:t>
            </a:r>
          </a:p>
          <a:p>
            <a:pPr marL="171450" indent="-171450">
              <a:buFont typeface="Arial" panose="020B0604020202020204" pitchFamily="34" charset="0"/>
              <a:buChar char="•"/>
            </a:pPr>
            <a:r>
              <a:rPr lang="en-AU"/>
              <a:t>What could you test again? </a:t>
            </a:r>
          </a:p>
          <a:p>
            <a:pPr marL="171450" indent="-171450">
              <a:buFont typeface="Arial" panose="020B0604020202020204" pitchFamily="34" charset="0"/>
              <a:buChar char="•"/>
            </a:pPr>
            <a:r>
              <a:rPr lang="en-AU"/>
              <a:t>What are you still thinking about? </a:t>
            </a:r>
          </a:p>
          <a:p>
            <a:pPr marL="171450" indent="-171450">
              <a:buFont typeface="Arial" panose="020B0604020202020204" pitchFamily="34" charset="0"/>
              <a:buChar char="•"/>
            </a:pPr>
            <a:r>
              <a:rPr lang="en-AU"/>
              <a:t>What could you improve next? </a:t>
            </a:r>
          </a:p>
          <a:p>
            <a:pPr marL="171450" indent="-171450">
              <a:buFont typeface="Arial" panose="020B0604020202020204" pitchFamily="34" charset="0"/>
              <a:buChar char="•"/>
            </a:pPr>
            <a:r>
              <a:rPr lang="en-AU"/>
              <a:t>Is there something missing for the wombat?</a:t>
            </a:r>
          </a:p>
          <a:p>
            <a:pPr marL="0" indent="0">
              <a:buFont typeface="Arial" panose="020B0604020202020204" pitchFamily="34" charset="0"/>
              <a:buNone/>
            </a:pPr>
            <a:endParaRPr lang="en-AU"/>
          </a:p>
          <a:p>
            <a:r>
              <a:rPr lang="en-AU" b="1"/>
              <a:t>Ensure </a:t>
            </a:r>
            <a:r>
              <a:rPr lang="en-AU" b="0"/>
              <a:t>students understand each </a:t>
            </a:r>
            <a:r>
              <a:rPr lang="en-AU"/>
              <a:t>section </a:t>
            </a:r>
            <a:r>
              <a:rPr lang="en-AU" b="0"/>
              <a:t>and </a:t>
            </a:r>
            <a:r>
              <a:rPr lang="en-AU" err="1"/>
              <a:t>contribute</a:t>
            </a:r>
            <a:r>
              <a:rPr lang="en-AU" b="0" err="1"/>
              <a:t> at </a:t>
            </a:r>
            <a:r>
              <a:rPr lang="en-AU" b="0"/>
              <a:t>least one idea </a:t>
            </a:r>
            <a:r>
              <a:rPr lang="en-AU"/>
              <a:t>for each part of the PMI</a:t>
            </a:r>
            <a:r>
              <a:rPr lang="en-AU" b="0"/>
              <a:t>.</a:t>
            </a:r>
          </a:p>
          <a:p>
            <a:r>
              <a:rPr lang="en-AU" b="1"/>
              <a:t>Watch for</a:t>
            </a:r>
            <a:r>
              <a:rPr lang="en-AU" b="0"/>
              <a:t> </a:t>
            </a:r>
            <a:r>
              <a:rPr lang="en-AU"/>
              <a:t>students placing </a:t>
            </a:r>
            <a:r>
              <a:rPr lang="en-AU" err="1"/>
              <a:t>all</a:t>
            </a:r>
            <a:r>
              <a:rPr lang="en-AU" b="0" err="1"/>
              <a:t> </a:t>
            </a:r>
            <a:r>
              <a:rPr lang="en-AU" b="0"/>
              <a:t>ideas in the ‘</a:t>
            </a:r>
            <a:r>
              <a:rPr lang="en-AU" b="0" err="1"/>
              <a:t>plus’</a:t>
            </a:r>
            <a:r>
              <a:rPr lang="en-AU" b="0"/>
              <a:t>  </a:t>
            </a:r>
            <a:r>
              <a:rPr lang="en-AU"/>
              <a:t>section, misunderstanding 'interesting'</a:t>
            </a:r>
            <a:r>
              <a:rPr lang="en-AU" b="0"/>
              <a:t> </a:t>
            </a:r>
            <a:r>
              <a:rPr lang="en-AU"/>
              <a:t>or giving responses that are not connected to the wombat’s</a:t>
            </a:r>
            <a:r>
              <a:rPr lang="en-AU" b="0"/>
              <a:t> </a:t>
            </a:r>
            <a:r>
              <a:rPr lang="en-AU"/>
              <a:t>needs</a:t>
            </a:r>
            <a:r>
              <a:rPr lang="en-AU" b="0"/>
              <a:t>.</a:t>
            </a:r>
          </a:p>
          <a:p>
            <a:pPr marL="0" indent="0">
              <a:buFont typeface="Arial" panose="020B0604020202020204" pitchFamily="34" charset="0"/>
              <a:buNone/>
            </a:pPr>
            <a:endParaRPr lang="en-AU" b="1"/>
          </a:p>
          <a:p>
            <a:pPr marL="0" marR="0" lvl="0" indent="0" algn="l" defTabSz="914400" rtl="0" eaLnBrk="1" fontAlgn="auto" latinLnBrk="0" hangingPunct="1">
              <a:lnSpc>
                <a:spcPct val="100000"/>
              </a:lnSpc>
              <a:spcBef>
                <a:spcPts val="0"/>
              </a:spcBef>
              <a:spcAft>
                <a:spcPts val="0"/>
              </a:spcAft>
              <a:buClrTx/>
              <a:buSzTx/>
              <a:buFontTx/>
              <a:buNone/>
              <a:tabLst/>
              <a:defRPr/>
            </a:pPr>
            <a:r>
              <a:rPr lang="en-AU" b="1"/>
              <a:t>Images:</a:t>
            </a:r>
            <a:r>
              <a:rPr lang="en-AU"/>
              <a:t> Sourced from Canva; edited using Canva.</a:t>
            </a:r>
          </a:p>
          <a:p>
            <a:endParaRPr lang="en-AU"/>
          </a:p>
          <a:p>
            <a:endParaRPr lang="en-US"/>
          </a:p>
        </p:txBody>
      </p:sp>
      <p:sp>
        <p:nvSpPr>
          <p:cNvPr id="4" name="Slide Number Placeholder 3">
            <a:extLst>
              <a:ext uri="{FF2B5EF4-FFF2-40B4-BE49-F238E27FC236}">
                <a16:creationId xmlns:a16="http://schemas.microsoft.com/office/drawing/2014/main" id="{9940F1D5-B416-9A12-E0F2-B5490D9D113D}"/>
              </a:ext>
            </a:extLst>
          </p:cNvPr>
          <p:cNvSpPr>
            <a:spLocks noGrp="1"/>
          </p:cNvSpPr>
          <p:nvPr>
            <p:ph type="sldNum" sz="quarter" idx="5"/>
          </p:nvPr>
        </p:nvSpPr>
        <p:spPr/>
        <p:txBody>
          <a:bodyPr/>
          <a:lstStyle/>
          <a:p>
            <a:fld id="{CC91331A-62CA-4220-BDD0-DF1FE2D03DAB}" type="slidenum">
              <a:rPr lang="en-AU" smtClean="0"/>
              <a:t>54</a:t>
            </a:fld>
            <a:endParaRPr lang="en-AU"/>
          </a:p>
        </p:txBody>
      </p:sp>
    </p:spTree>
    <p:extLst>
      <p:ext uri="{BB962C8B-B14F-4D97-AF65-F5344CB8AC3E}">
        <p14:creationId xmlns:p14="http://schemas.microsoft.com/office/powerpoint/2010/main" val="21810890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AU"/>
              <a:t>Key vocabulary is used throughout the unit. Refer to the glossary as needed.</a:t>
            </a:r>
          </a:p>
        </p:txBody>
      </p:sp>
      <p:sp>
        <p:nvSpPr>
          <p:cNvPr id="4" name="Slide Number Placeholder 3"/>
          <p:cNvSpPr>
            <a:spLocks noGrp="1"/>
          </p:cNvSpPr>
          <p:nvPr>
            <p:ph type="sldNum" sz="quarter" idx="5"/>
          </p:nvPr>
        </p:nvSpPr>
        <p:spPr/>
        <p:txBody>
          <a:bodyPr/>
          <a:lstStyle/>
          <a:p>
            <a:fld id="{CC91331A-62CA-4220-BDD0-DF1FE2D03DAB}" type="slidenum">
              <a:rPr lang="en-AU" smtClean="0"/>
              <a:t>55</a:t>
            </a:fld>
            <a:endParaRPr lang="en-AU"/>
          </a:p>
        </p:txBody>
      </p:sp>
    </p:spTree>
    <p:extLst>
      <p:ext uri="{BB962C8B-B14F-4D97-AF65-F5344CB8AC3E}">
        <p14:creationId xmlns:p14="http://schemas.microsoft.com/office/powerpoint/2010/main" val="12449440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C23AE-8E5D-00FF-1449-5AD8058BE6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6567AA-623B-0BF5-34E0-79920B4E78A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508BC8D-A194-7FE4-560E-F84CAB5513E7}"/>
              </a:ext>
            </a:extLst>
          </p:cNvPr>
          <p:cNvSpPr>
            <a:spLocks noGrp="1"/>
          </p:cNvSpPr>
          <p:nvPr>
            <p:ph type="body" idx="1"/>
          </p:nvPr>
        </p:nvSpPr>
        <p:spPr/>
        <p:txBody>
          <a:bodyPr/>
          <a:lstStyle/>
          <a:p>
            <a:r>
              <a:rPr lang="en-AU" b="1"/>
              <a:t>Notes for teachers:</a:t>
            </a:r>
            <a:endParaRPr lang="en-AU"/>
          </a:p>
          <a:p>
            <a:pPr marL="171450" indent="-171450">
              <a:buFont typeface="Arial"/>
              <a:buChar char="•"/>
            </a:pPr>
            <a:r>
              <a:rPr lang="en-AU"/>
              <a:t>Learning intentions and success criteria are best co-constructed with students. Adapt the learning intention as required and add matching success criteria.</a:t>
            </a:r>
          </a:p>
          <a:p>
            <a:pPr marL="171450" indent="-171450">
              <a:buFont typeface="Arial"/>
              <a:buChar char="•"/>
            </a:pPr>
            <a:r>
              <a:rPr lang="en-AU"/>
              <a:t>For more information See ⁠</a:t>
            </a:r>
            <a:r>
              <a:rPr lang="en-AU">
                <a:hlinkClick r:id="rId3" tooltip="https://www.aitsl.edu.au/docs/default-source/feedback/aitsl-learning-intentions-and-success-criteria-strategy.pdf?sfvrsn=382dec3c_2"/>
              </a:rPr>
              <a:t>AITSL</a:t>
            </a:r>
            <a:r>
              <a:rPr lang="en-AU"/>
              <a:t> or the NSW Department of Education explicit teaching strategies, ⁠</a:t>
            </a:r>
            <a:r>
              <a:rPr lang="en-AU">
                <a:hlinkClick r:id="rId4" tooltip="https://education.nsw.gov.au/teaching-and-learning/curriculum/explicit-teaching/explicit-teaching-strategies/sharing-learning-intentions"/>
              </a:rPr>
              <a:t>Sharing learning intentions</a:t>
            </a:r>
            <a:r>
              <a:rPr lang="en-AU"/>
              <a:t> and ⁠</a:t>
            </a:r>
            <a:r>
              <a:rPr lang="en-AU">
                <a:hlinkClick r:id="rId5" tooltip="https://education.nsw.gov.au/teaching-and-learning/curriculum/explicit-teaching/explicit-teaching-strategies/sharing-success-criteria"/>
              </a:rPr>
              <a:t>Sharing success criteria</a:t>
            </a:r>
            <a:endParaRPr lang="en-AU"/>
          </a:p>
          <a:p>
            <a:pPr marL="171450" indent="-171450">
              <a:buFont typeface="Arial"/>
              <a:buChar char="•"/>
            </a:pPr>
            <a:r>
              <a:rPr lang="en-AU"/>
              <a:t>LISC is not necessarily presented at the beginning of the lesson. Teacher needs to consider most effectual time to introduce </a:t>
            </a:r>
          </a:p>
          <a:p>
            <a:pPr marL="171450" indent="-171450">
              <a:buFont typeface="Arial"/>
              <a:buChar char="•"/>
            </a:pPr>
            <a:r>
              <a:rPr lang="en-AU"/>
              <a:t>LISC should be revisited during the lesson to support students' evaluation of their learning</a:t>
            </a:r>
          </a:p>
          <a:p>
            <a:endParaRPr lang="en-AU" b="1">
              <a:cs typeface="Calibri"/>
            </a:endParaRPr>
          </a:p>
        </p:txBody>
      </p:sp>
      <p:sp>
        <p:nvSpPr>
          <p:cNvPr id="4" name="Slide Number Placeholder 3">
            <a:extLst>
              <a:ext uri="{FF2B5EF4-FFF2-40B4-BE49-F238E27FC236}">
                <a16:creationId xmlns:a16="http://schemas.microsoft.com/office/drawing/2014/main" id="{B3EAFCBE-D66D-54E1-44E9-8781E7669E92}"/>
              </a:ext>
            </a:extLst>
          </p:cNvPr>
          <p:cNvSpPr>
            <a:spLocks noGrp="1"/>
          </p:cNvSpPr>
          <p:nvPr>
            <p:ph type="sldNum" sz="quarter" idx="5"/>
          </p:nvPr>
        </p:nvSpPr>
        <p:spPr/>
        <p:txBody>
          <a:bodyPr/>
          <a:lstStyle/>
          <a:p>
            <a:fld id="{D09C5488-DD16-4714-9519-7BE21BA11D4E}" type="slidenum">
              <a:rPr lang="en-AU" smtClean="0"/>
              <a:t>56</a:t>
            </a:fld>
            <a:endParaRPr lang="en-AU"/>
          </a:p>
        </p:txBody>
      </p:sp>
    </p:spTree>
    <p:extLst>
      <p:ext uri="{BB962C8B-B14F-4D97-AF65-F5344CB8AC3E}">
        <p14:creationId xmlns:p14="http://schemas.microsoft.com/office/powerpoint/2010/main" val="79887094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D928D3-E026-ED2A-319D-18CBA9E3B0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AD7CEC-47DA-3F2F-275B-18E91349A30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84CED92-01AD-2322-3035-A3E076AD431D}"/>
              </a:ext>
            </a:extLst>
          </p:cNvPr>
          <p:cNvSpPr>
            <a:spLocks noGrp="1"/>
          </p:cNvSpPr>
          <p:nvPr>
            <p:ph type="body" idx="1"/>
          </p:nvPr>
        </p:nvSpPr>
        <p:spPr/>
        <p:txBody>
          <a:bodyPr/>
          <a:lstStyle/>
          <a:p>
            <a:r>
              <a:rPr lang="en-US" b="1"/>
              <a:t>Teacher notes</a:t>
            </a:r>
          </a:p>
          <a:p>
            <a:r>
              <a:rPr lang="en-US"/>
              <a:t>Support students to imagine they are the wombat and test one feature of the habitat at a time. Encourage students to check whether the habitat provides shelter, safety, food, water, space to move and a quiet place to rest.</a:t>
            </a:r>
          </a:p>
          <a:p>
            <a:endParaRPr lang="en-US"/>
          </a:p>
          <a:p>
            <a:r>
              <a:rPr lang="en-US" b="1"/>
              <a:t>Teacher prompts / discussion cues</a:t>
            </a:r>
            <a:endParaRPr lang="en-US"/>
          </a:p>
          <a:p>
            <a:pPr marL="171450" indent="-171450">
              <a:buFont typeface="Arial" panose="020B0604020202020204" pitchFamily="34" charset="0"/>
              <a:buChar char="•"/>
            </a:pPr>
            <a:r>
              <a:rPr lang="en-AU"/>
              <a:t>Which part will you test first? </a:t>
            </a:r>
          </a:p>
          <a:p>
            <a:pPr marL="171450" indent="-171450">
              <a:buFont typeface="Arial" panose="020B0604020202020204" pitchFamily="34" charset="0"/>
              <a:buChar char="•"/>
            </a:pPr>
            <a:r>
              <a:rPr lang="en-AU"/>
              <a:t>What works well? </a:t>
            </a:r>
          </a:p>
          <a:p>
            <a:pPr marL="171450" indent="-171450">
              <a:buFont typeface="Arial" panose="020B0604020202020204" pitchFamily="34" charset="0"/>
              <a:buChar char="•"/>
            </a:pPr>
            <a:r>
              <a:rPr lang="en-AU"/>
              <a:t>What needs changing? </a:t>
            </a:r>
          </a:p>
          <a:p>
            <a:pPr marL="171450" indent="-171450">
              <a:buFont typeface="Arial" panose="020B0604020202020204" pitchFamily="34" charset="0"/>
              <a:buChar char="•"/>
            </a:pPr>
            <a:r>
              <a:rPr lang="en-AU"/>
              <a:t>Which need is missing? </a:t>
            </a:r>
          </a:p>
          <a:p>
            <a:pPr marL="171450" indent="-171450">
              <a:buFont typeface="Arial" panose="020B0604020202020204" pitchFamily="34" charset="0"/>
              <a:buChar char="•"/>
            </a:pPr>
            <a:r>
              <a:rPr lang="en-AU"/>
              <a:t>How could you improve one part?</a:t>
            </a:r>
          </a:p>
          <a:p>
            <a:endParaRPr lang="en-AU"/>
          </a:p>
          <a:p>
            <a:r>
              <a:rPr lang="en-AU"/>
              <a:t>Reinforce that evaluation means checking how well a design works and identifying what may need improvement.</a:t>
            </a:r>
          </a:p>
          <a:p>
            <a:pPr marL="171450" indent="-171450">
              <a:buChar char="•"/>
            </a:pPr>
            <a:endParaRPr lang="en-AU"/>
          </a:p>
          <a:p>
            <a:pPr marL="0" indent="0">
              <a:buFont typeface="Arial" panose="020B0604020202020204" pitchFamily="34" charset="0"/>
              <a:buNone/>
            </a:pPr>
            <a:r>
              <a:rPr lang="en-AU" b="1"/>
              <a:t>Make connections </a:t>
            </a:r>
            <a:r>
              <a:rPr lang="en-AU"/>
              <a:t>with the wombat’s needs by encouraging students to explain why each feature works or does not work.</a:t>
            </a:r>
          </a:p>
          <a:p>
            <a:pPr marL="0" indent="0">
              <a:buFont typeface="Arial" panose="020B0604020202020204" pitchFamily="34" charset="0"/>
              <a:buNone/>
            </a:pPr>
            <a:r>
              <a:rPr lang="en-AU" b="1"/>
              <a:t>Watch for </a:t>
            </a:r>
            <a:r>
              <a:rPr lang="en-AU"/>
              <a:t>students answering yes/no without checking the actual model or giving a reason.</a:t>
            </a:r>
          </a:p>
          <a:p>
            <a:pPr marL="0" indent="0">
              <a:buFont typeface="Arial" panose="020B0604020202020204" pitchFamily="34" charset="0"/>
              <a:buNone/>
            </a:pPr>
            <a:endParaRPr lang="en-AU"/>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a:t>Images:</a:t>
            </a:r>
            <a:r>
              <a:rPr lang="en-AU"/>
              <a:t> Sourced from Canva; edited using Canva.</a:t>
            </a:r>
          </a:p>
          <a:p>
            <a:pPr marL="0" indent="0">
              <a:buFont typeface="Arial" panose="020B0604020202020204" pitchFamily="34" charset="0"/>
              <a:buNone/>
            </a:pPr>
            <a:endParaRPr lang="en-US"/>
          </a:p>
        </p:txBody>
      </p:sp>
      <p:sp>
        <p:nvSpPr>
          <p:cNvPr id="4" name="Slide Number Placeholder 3">
            <a:extLst>
              <a:ext uri="{FF2B5EF4-FFF2-40B4-BE49-F238E27FC236}">
                <a16:creationId xmlns:a16="http://schemas.microsoft.com/office/drawing/2014/main" id="{68C80F25-6EEE-7EB9-5EF6-49AE7F73D03C}"/>
              </a:ext>
            </a:extLst>
          </p:cNvPr>
          <p:cNvSpPr>
            <a:spLocks noGrp="1"/>
          </p:cNvSpPr>
          <p:nvPr>
            <p:ph type="sldNum" sz="quarter" idx="5"/>
          </p:nvPr>
        </p:nvSpPr>
        <p:spPr/>
        <p:txBody>
          <a:bodyPr/>
          <a:lstStyle/>
          <a:p>
            <a:fld id="{CC91331A-62CA-4220-BDD0-DF1FE2D03DAB}" type="slidenum">
              <a:rPr lang="en-AU" smtClean="0"/>
              <a:t>57</a:t>
            </a:fld>
            <a:endParaRPr lang="en-AU"/>
          </a:p>
        </p:txBody>
      </p:sp>
    </p:spTree>
    <p:extLst>
      <p:ext uri="{BB962C8B-B14F-4D97-AF65-F5344CB8AC3E}">
        <p14:creationId xmlns:p14="http://schemas.microsoft.com/office/powerpoint/2010/main" val="42620374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3EA6F-B3BC-EBFE-3F8F-490C7C9499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8A953B-243E-26C0-D1C7-399A03DF018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81733EF-AA15-C7BA-894D-5E8434C4E1BD}"/>
              </a:ext>
            </a:extLst>
          </p:cNvPr>
          <p:cNvSpPr>
            <a:spLocks noGrp="1"/>
          </p:cNvSpPr>
          <p:nvPr>
            <p:ph type="body" idx="1"/>
          </p:nvPr>
        </p:nvSpPr>
        <p:spPr/>
        <p:txBody>
          <a:bodyPr/>
          <a:lstStyle/>
          <a:p>
            <a:r>
              <a:rPr lang="en-US" b="1"/>
              <a:t>Teacher note</a:t>
            </a:r>
          </a:p>
          <a:p>
            <a:r>
              <a:rPr lang="en-US"/>
              <a:t>Guide students to reflect on what worked well in their design, what needed changing and what they learned during testing. Encourage students to explain how changes helped improve the habitat for the wombat.</a:t>
            </a:r>
          </a:p>
          <a:p>
            <a:endParaRPr lang="en-US"/>
          </a:p>
          <a:p>
            <a:r>
              <a:rPr lang="en-US"/>
              <a:t>Support students to understand that designs can always be improved and that mistakes or challenges are part of the design process.</a:t>
            </a:r>
          </a:p>
          <a:p>
            <a:endParaRPr lang="en-US" b="1"/>
          </a:p>
          <a:p>
            <a:r>
              <a:rPr lang="en-US" b="1"/>
              <a:t>Teacher prompts / discussion cues</a:t>
            </a:r>
            <a:endParaRPr lang="en-US"/>
          </a:p>
          <a:p>
            <a:pPr marL="171450" indent="-171450">
              <a:buFont typeface="Arial" panose="020B0604020202020204" pitchFamily="34" charset="0"/>
              <a:buChar char="•"/>
            </a:pPr>
            <a:r>
              <a:rPr lang="en-AU"/>
              <a:t>What worked well in your habitat? </a:t>
            </a:r>
          </a:p>
          <a:p>
            <a:pPr marL="171450" indent="-171450">
              <a:buFont typeface="Arial" panose="020B0604020202020204" pitchFamily="34" charset="0"/>
              <a:buChar char="•"/>
            </a:pPr>
            <a:r>
              <a:rPr lang="en-AU"/>
              <a:t>What needed changing? </a:t>
            </a:r>
          </a:p>
          <a:p>
            <a:pPr marL="171450" indent="-171450">
              <a:buFont typeface="Arial" panose="020B0604020202020204" pitchFamily="34" charset="0"/>
              <a:buChar char="•"/>
            </a:pPr>
            <a:r>
              <a:rPr lang="en-AU"/>
              <a:t>What surprised you? </a:t>
            </a:r>
          </a:p>
          <a:p>
            <a:pPr marL="171450" indent="-171450">
              <a:buFont typeface="Arial" panose="020B0604020202020204" pitchFamily="34" charset="0"/>
              <a:buChar char="•"/>
            </a:pPr>
            <a:r>
              <a:rPr lang="en-AU"/>
              <a:t>What would you improve next?</a:t>
            </a:r>
          </a:p>
          <a:p>
            <a:pPr marL="171450" indent="-171450">
              <a:buFont typeface="Arial" panose="020B0604020202020204" pitchFamily="34" charset="0"/>
              <a:buChar char="•"/>
            </a:pPr>
            <a:endParaRPr lang="en-AU"/>
          </a:p>
          <a:p>
            <a:pPr marL="171450" indent="-171450">
              <a:buFont typeface="Arial" panose="020B0604020202020204" pitchFamily="34" charset="0"/>
              <a:buChar char="•"/>
            </a:pPr>
            <a:r>
              <a:rPr lang="en-AU"/>
              <a:t>Describe your first design.</a:t>
            </a:r>
          </a:p>
          <a:p>
            <a:pPr marL="171450" indent="-171450">
              <a:buFont typeface="Arial" panose="020B0604020202020204" pitchFamily="34" charset="0"/>
              <a:buChar char="•"/>
            </a:pPr>
            <a:r>
              <a:rPr lang="en-AU"/>
              <a:t>What did you want it to do?</a:t>
            </a:r>
          </a:p>
          <a:p>
            <a:pPr marL="171450" indent="-171450">
              <a:buFont typeface="Arial" panose="020B0604020202020204" pitchFamily="34" charset="0"/>
              <a:buChar char="•"/>
            </a:pPr>
            <a:endParaRPr lang="en-AU"/>
          </a:p>
          <a:p>
            <a:pPr marL="171450" indent="-171450">
              <a:buFont typeface="Arial" panose="020B0604020202020204" pitchFamily="34" charset="0"/>
              <a:buChar char="•"/>
            </a:pPr>
            <a:r>
              <a:rPr lang="en-AU"/>
              <a:t>What did you add? </a:t>
            </a:r>
          </a:p>
          <a:p>
            <a:pPr marL="171450" indent="-171450">
              <a:buFont typeface="Arial" panose="020B0604020202020204" pitchFamily="34" charset="0"/>
              <a:buChar char="•"/>
            </a:pPr>
            <a:r>
              <a:rPr lang="en-AU"/>
              <a:t>What did you move? </a:t>
            </a:r>
          </a:p>
          <a:p>
            <a:pPr marL="171450" indent="-171450">
              <a:buFont typeface="Arial" panose="020B0604020202020204" pitchFamily="34" charset="0"/>
              <a:buChar char="•"/>
            </a:pPr>
            <a:r>
              <a:rPr lang="en-AU"/>
              <a:t>What did you remove? </a:t>
            </a:r>
          </a:p>
          <a:p>
            <a:pPr marL="171450" indent="-171450">
              <a:buFont typeface="Arial" panose="020B0604020202020204" pitchFamily="34" charset="0"/>
              <a:buChar char="•"/>
            </a:pPr>
            <a:r>
              <a:rPr lang="en-AU"/>
              <a:t>Why did you make that change?</a:t>
            </a:r>
          </a:p>
          <a:p>
            <a:pPr marL="171450" indent="-171450">
              <a:buFont typeface="Arial" panose="020B0604020202020204" pitchFamily="34" charset="0"/>
              <a:buChar char="•"/>
            </a:pPr>
            <a:r>
              <a:rPr lang="en-AU"/>
              <a:t>What was tricky?</a:t>
            </a:r>
          </a:p>
          <a:p>
            <a:pPr marL="171450" indent="-171450">
              <a:buFont typeface="Arial" panose="020B0604020202020204" pitchFamily="34" charset="0"/>
              <a:buChar char="•"/>
            </a:pPr>
            <a:endParaRPr lang="en-AU"/>
          </a:p>
          <a:p>
            <a:pPr marL="0" indent="0">
              <a:buFont typeface="Arial" panose="020B0604020202020204" pitchFamily="34" charset="0"/>
              <a:buNone/>
            </a:pPr>
            <a:r>
              <a:rPr lang="en-AU" b="1"/>
              <a:t>Ensure </a:t>
            </a:r>
            <a:r>
              <a:rPr lang="en-AU"/>
              <a:t>students understand that mistakes, setbacks and changes are a normal part of designing, testing and improving.</a:t>
            </a:r>
          </a:p>
          <a:p>
            <a:r>
              <a:rPr lang="en-AU" b="1"/>
              <a:t>Watch for:</a:t>
            </a:r>
          </a:p>
          <a:p>
            <a:pPr marL="171450" indent="-171450">
              <a:buFont typeface="Arial"/>
              <a:buChar char="•"/>
            </a:pPr>
            <a:r>
              <a:rPr lang="en-AU"/>
              <a:t>students focusing only on appearance rather than function </a:t>
            </a:r>
          </a:p>
          <a:p>
            <a:pPr marL="171450" indent="-171450">
              <a:buFont typeface="Arial"/>
              <a:buChar char="•"/>
            </a:pPr>
            <a:r>
              <a:rPr lang="en-AU"/>
              <a:t>students saying everything “worked well” </a:t>
            </a:r>
          </a:p>
          <a:p>
            <a:pPr marL="171450" indent="-171450">
              <a:buFont typeface="Arial"/>
              <a:buChar char="•"/>
            </a:pPr>
            <a:r>
              <a:rPr lang="en-AU"/>
              <a:t>frustration when designs need improvement </a:t>
            </a:r>
          </a:p>
          <a:p>
            <a:pPr marL="171450" indent="-171450">
              <a:buFont typeface="Arial"/>
              <a:buChar char="•"/>
            </a:pPr>
            <a:r>
              <a:rPr lang="en-AU"/>
              <a:t>students forgetting to connect reflections to wombat needs</a:t>
            </a:r>
          </a:p>
          <a:p>
            <a:r>
              <a:rPr lang="en-AU" b="1"/>
              <a:t>Make connections with:</a:t>
            </a:r>
          </a:p>
          <a:p>
            <a:pPr marL="171450" indent="-171450">
              <a:buFont typeface="Arial"/>
              <a:buChar char="•"/>
            </a:pPr>
            <a:r>
              <a:rPr lang="en-AU"/>
              <a:t>design plans and prototype testing </a:t>
            </a:r>
          </a:p>
          <a:p>
            <a:pPr marL="171450" indent="-171450">
              <a:buFont typeface="Arial"/>
              <a:buChar char="•"/>
            </a:pPr>
            <a:r>
              <a:rPr lang="en-AU"/>
              <a:t>identified wombat needs </a:t>
            </a:r>
          </a:p>
          <a:p>
            <a:pPr marL="171450" indent="-171450">
              <a:buFont typeface="Arial"/>
              <a:buChar char="•"/>
            </a:pPr>
            <a:r>
              <a:rPr lang="en-AU"/>
              <a:t>feedback from peers and teachers </a:t>
            </a:r>
          </a:p>
          <a:p>
            <a:pPr marL="171450" indent="-171450">
              <a:buFont typeface="Arial"/>
              <a:buChar char="•"/>
            </a:pPr>
            <a:r>
              <a:rPr lang="en-AU"/>
              <a:t>previous discussions about safety, shelter and habitat features</a:t>
            </a:r>
          </a:p>
          <a:p>
            <a:pPr marL="171450" indent="-171450">
              <a:buFont typeface="Arial"/>
              <a:buChar char="•"/>
            </a:pPr>
            <a:endParaRPr lang="en-AU"/>
          </a:p>
          <a:p>
            <a:pPr>
              <a:defRPr/>
            </a:pPr>
            <a:endParaRPr lang="en-AU"/>
          </a:p>
          <a:p>
            <a:pPr>
              <a:buFont typeface="Arial" panose="020B0604020202020204" pitchFamily="34" charset="0"/>
              <a:defRPr/>
            </a:pPr>
            <a:endParaRPr lang="en-AU"/>
          </a:p>
          <a:p>
            <a:pPr>
              <a:defRPr/>
            </a:pPr>
            <a:endParaRPr lang="en-AU" b="1"/>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a:t>Images:</a:t>
            </a:r>
            <a:r>
              <a:rPr lang="en-AU"/>
              <a:t> Sourced from Canva; edited using Canva.</a:t>
            </a:r>
          </a:p>
          <a:p>
            <a:pPr marL="0" indent="0">
              <a:buFont typeface="Arial" panose="020B0604020202020204" pitchFamily="34" charset="0"/>
              <a:buNone/>
            </a:pPr>
            <a:endParaRPr lang="en-US" b="1"/>
          </a:p>
        </p:txBody>
      </p:sp>
      <p:sp>
        <p:nvSpPr>
          <p:cNvPr id="4" name="Slide Number Placeholder 3">
            <a:extLst>
              <a:ext uri="{FF2B5EF4-FFF2-40B4-BE49-F238E27FC236}">
                <a16:creationId xmlns:a16="http://schemas.microsoft.com/office/drawing/2014/main" id="{390A728D-EB78-6E7D-713D-46B8B3987DD0}"/>
              </a:ext>
            </a:extLst>
          </p:cNvPr>
          <p:cNvSpPr>
            <a:spLocks noGrp="1"/>
          </p:cNvSpPr>
          <p:nvPr>
            <p:ph type="sldNum" sz="quarter" idx="5"/>
          </p:nvPr>
        </p:nvSpPr>
        <p:spPr/>
        <p:txBody>
          <a:bodyPr/>
          <a:lstStyle/>
          <a:p>
            <a:fld id="{CC91331A-62CA-4220-BDD0-DF1FE2D03DAB}" type="slidenum">
              <a:rPr lang="en-AU" smtClean="0"/>
              <a:t>58</a:t>
            </a:fld>
            <a:endParaRPr lang="en-AU"/>
          </a:p>
        </p:txBody>
      </p:sp>
    </p:spTree>
    <p:extLst>
      <p:ext uri="{BB962C8B-B14F-4D97-AF65-F5344CB8AC3E}">
        <p14:creationId xmlns:p14="http://schemas.microsoft.com/office/powerpoint/2010/main" val="6913978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AU"/>
              <a:t>Key vocabulary is used throughout the unit. Refer to the glossary as needed.</a:t>
            </a:r>
          </a:p>
        </p:txBody>
      </p:sp>
      <p:sp>
        <p:nvSpPr>
          <p:cNvPr id="4" name="Slide Number Placeholder 3"/>
          <p:cNvSpPr>
            <a:spLocks noGrp="1"/>
          </p:cNvSpPr>
          <p:nvPr>
            <p:ph type="sldNum" sz="quarter" idx="5"/>
          </p:nvPr>
        </p:nvSpPr>
        <p:spPr/>
        <p:txBody>
          <a:bodyPr/>
          <a:lstStyle/>
          <a:p>
            <a:fld id="{CC91331A-62CA-4220-BDD0-DF1FE2D03DAB}" type="slidenum">
              <a:rPr lang="en-AU" smtClean="0"/>
              <a:t>59</a:t>
            </a:fld>
            <a:endParaRPr lang="en-AU"/>
          </a:p>
        </p:txBody>
      </p:sp>
    </p:spTree>
    <p:extLst>
      <p:ext uri="{BB962C8B-B14F-4D97-AF65-F5344CB8AC3E}">
        <p14:creationId xmlns:p14="http://schemas.microsoft.com/office/powerpoint/2010/main" val="895990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AU" b="1">
                <a:highlight>
                  <a:srgbClr val="FFFF00"/>
                </a:highlight>
              </a:rPr>
              <a:t>Teacher note:</a:t>
            </a:r>
            <a:br>
              <a:rPr lang="en-AU">
                <a:highlight>
                  <a:srgbClr val="FFFF00"/>
                </a:highlight>
                <a:cs typeface="+mn-lt"/>
              </a:rPr>
            </a:br>
            <a:r>
              <a:rPr lang="en-AU">
                <a:highlight>
                  <a:srgbClr val="FFFF00"/>
                </a:highlight>
              </a:rPr>
              <a:t>The glossary supports explicit teaching of key vocabulary throughout the unit.</a:t>
            </a:r>
            <a:br>
              <a:rPr lang="en-AU">
                <a:highlight>
                  <a:srgbClr val="FFFF00"/>
                </a:highlight>
                <a:cs typeface="+mn-lt"/>
              </a:rPr>
            </a:br>
            <a:r>
              <a:rPr lang="en-AU">
                <a:highlight>
                  <a:srgbClr val="FFFF00"/>
                </a:highlight>
              </a:rPr>
              <a:t>Teachers are encouraged to introduce, model, and revisit these terms to support student understanding and consistent use of language.</a:t>
            </a:r>
            <a:endParaRPr lang="en-US"/>
          </a:p>
          <a:p>
            <a:endParaRPr lang="en-AU">
              <a:highlight>
                <a:srgbClr val="FFFF00"/>
              </a:highlight>
            </a:endParaRPr>
          </a:p>
          <a:p>
            <a:r>
              <a:rPr lang="en-AU">
                <a:highlight>
                  <a:srgbClr val="FFFF00"/>
                </a:highlight>
              </a:rPr>
              <a:t>A digital version of the unit and supporting resources are available on the department website LINK HERE.*******</a:t>
            </a:r>
          </a:p>
          <a:p>
            <a:endParaRPr lang="en-AU"/>
          </a:p>
        </p:txBody>
      </p:sp>
      <p:sp>
        <p:nvSpPr>
          <p:cNvPr id="4" name="Slide Number Placeholder 3"/>
          <p:cNvSpPr>
            <a:spLocks noGrp="1"/>
          </p:cNvSpPr>
          <p:nvPr>
            <p:ph type="sldNum" sz="quarter" idx="5"/>
          </p:nvPr>
        </p:nvSpPr>
        <p:spPr/>
        <p:txBody>
          <a:bodyPr/>
          <a:lstStyle/>
          <a:p>
            <a:fld id="{CC91331A-62CA-4220-BDD0-DF1FE2D03DAB}" type="slidenum">
              <a:rPr lang="en-AU" smtClean="0"/>
              <a:t>6</a:t>
            </a:fld>
            <a:endParaRPr lang="en-AU"/>
          </a:p>
        </p:txBody>
      </p:sp>
    </p:spTree>
    <p:extLst>
      <p:ext uri="{BB962C8B-B14F-4D97-AF65-F5344CB8AC3E}">
        <p14:creationId xmlns:p14="http://schemas.microsoft.com/office/powerpoint/2010/main" val="337141465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B56671-A715-DB53-19A1-090DBCF361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083F5C-02BB-FBC7-C945-D83900989E6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8E7E03B-67EF-977F-B6A6-A49F42CDCDC5}"/>
              </a:ext>
            </a:extLst>
          </p:cNvPr>
          <p:cNvSpPr>
            <a:spLocks noGrp="1"/>
          </p:cNvSpPr>
          <p:nvPr>
            <p:ph type="body" idx="1"/>
          </p:nvPr>
        </p:nvSpPr>
        <p:spPr/>
        <p:txBody>
          <a:bodyPr/>
          <a:lstStyle/>
          <a:p>
            <a:r>
              <a:rPr lang="en-AU" b="1"/>
              <a:t>Notes for teachers:</a:t>
            </a:r>
            <a:endParaRPr lang="en-AU"/>
          </a:p>
          <a:p>
            <a:pPr marL="171450" indent="-171450">
              <a:buFont typeface="Arial"/>
              <a:buChar char="•"/>
            </a:pPr>
            <a:r>
              <a:rPr lang="en-AU"/>
              <a:t>Learning intentions and success criteria are best co-constructed with students. Adapt the learning intention as required and add matching success criteria.</a:t>
            </a:r>
          </a:p>
          <a:p>
            <a:pPr marL="171450" indent="-171450">
              <a:buFont typeface="Arial"/>
              <a:buChar char="•"/>
            </a:pPr>
            <a:r>
              <a:rPr lang="en-AU"/>
              <a:t>For more information See ⁠</a:t>
            </a:r>
            <a:r>
              <a:rPr lang="en-AU">
                <a:hlinkClick r:id="rId3" tooltip="https://www.aitsl.edu.au/docs/default-source/feedback/aitsl-learning-intentions-and-success-criteria-strategy.pdf?sfvrsn=382dec3c_2"/>
              </a:rPr>
              <a:t>AITSL</a:t>
            </a:r>
            <a:r>
              <a:rPr lang="en-AU"/>
              <a:t> or the NSW Department of Education explicit teaching strategies, ⁠</a:t>
            </a:r>
            <a:r>
              <a:rPr lang="en-AU">
                <a:hlinkClick r:id="rId4" tooltip="https://education.nsw.gov.au/teaching-and-learning/curriculum/explicit-teaching/explicit-teaching-strategies/sharing-learning-intentions"/>
              </a:rPr>
              <a:t>Sharing learning intentions</a:t>
            </a:r>
            <a:r>
              <a:rPr lang="en-AU"/>
              <a:t> and ⁠</a:t>
            </a:r>
            <a:r>
              <a:rPr lang="en-AU">
                <a:hlinkClick r:id="rId5" tooltip="https://education.nsw.gov.au/teaching-and-learning/curriculum/explicit-teaching/explicit-teaching-strategies/sharing-success-criteria"/>
              </a:rPr>
              <a:t>Sharing success criteria</a:t>
            </a:r>
            <a:endParaRPr lang="en-AU"/>
          </a:p>
          <a:p>
            <a:pPr marL="171450" indent="-171450">
              <a:buFont typeface="Arial"/>
              <a:buChar char="•"/>
            </a:pPr>
            <a:r>
              <a:rPr lang="en-AU"/>
              <a:t>LISC is not necessarily presented at the beginning of the lesson. Teacher needs to consider most effectual time to introduce </a:t>
            </a:r>
          </a:p>
          <a:p>
            <a:pPr marL="171450" indent="-171450">
              <a:buFont typeface="Arial"/>
              <a:buChar char="•"/>
            </a:pPr>
            <a:r>
              <a:rPr lang="en-AU"/>
              <a:t>LISC should be revisited during the lesson to support students' evaluation of their learning</a:t>
            </a:r>
          </a:p>
          <a:p>
            <a:endParaRPr lang="en-AU" b="1">
              <a:cs typeface="Calibri"/>
            </a:endParaRPr>
          </a:p>
        </p:txBody>
      </p:sp>
      <p:sp>
        <p:nvSpPr>
          <p:cNvPr id="4" name="Slide Number Placeholder 3">
            <a:extLst>
              <a:ext uri="{FF2B5EF4-FFF2-40B4-BE49-F238E27FC236}">
                <a16:creationId xmlns:a16="http://schemas.microsoft.com/office/drawing/2014/main" id="{4E1E9EEF-55E1-1A7F-FE74-CEC21F766F5A}"/>
              </a:ext>
            </a:extLst>
          </p:cNvPr>
          <p:cNvSpPr>
            <a:spLocks noGrp="1"/>
          </p:cNvSpPr>
          <p:nvPr>
            <p:ph type="sldNum" sz="quarter" idx="5"/>
          </p:nvPr>
        </p:nvSpPr>
        <p:spPr/>
        <p:txBody>
          <a:bodyPr/>
          <a:lstStyle/>
          <a:p>
            <a:fld id="{D09C5488-DD16-4714-9519-7BE21BA11D4E}" type="slidenum">
              <a:rPr lang="en-AU" smtClean="0"/>
              <a:t>60</a:t>
            </a:fld>
            <a:endParaRPr lang="en-AU"/>
          </a:p>
        </p:txBody>
      </p:sp>
    </p:spTree>
    <p:extLst>
      <p:ext uri="{BB962C8B-B14F-4D97-AF65-F5344CB8AC3E}">
        <p14:creationId xmlns:p14="http://schemas.microsoft.com/office/powerpoint/2010/main" val="7021978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b="1"/>
              <a:t>Teacher note</a:t>
            </a:r>
          </a:p>
          <a:p>
            <a:r>
              <a:rPr lang="en-US"/>
              <a:t>Model and reinforce how to give helpful, kind and specific feedback. Encourage students to explain what they like about a design, suggest an idea for improvement and ask respectful questions connected to the wombat’s needs.</a:t>
            </a:r>
          </a:p>
          <a:p>
            <a:r>
              <a:rPr lang="en-US"/>
              <a:t>Support students to focus feedback on how well the habitat helps the wombat rather than appearance only.</a:t>
            </a:r>
          </a:p>
          <a:p>
            <a:endParaRPr lang="en-US" b="1"/>
          </a:p>
          <a:p>
            <a:r>
              <a:rPr lang="en-US" b="1"/>
              <a:t>Teacher prompts / discussion cues</a:t>
            </a:r>
            <a:endParaRPr lang="en-US"/>
          </a:p>
          <a:p>
            <a:endParaRPr lang="en-US"/>
          </a:p>
          <a:p>
            <a:r>
              <a:rPr lang="en-US" b="1"/>
              <a:t>For peer feedback:</a:t>
            </a:r>
            <a:endParaRPr lang="en-AU" b="1"/>
          </a:p>
          <a:p>
            <a:r>
              <a:rPr lang="en-AU"/>
              <a:t>What do you like about this design? </a:t>
            </a:r>
          </a:p>
          <a:p>
            <a:r>
              <a:rPr lang="en-AU"/>
              <a:t>How does this help the wombat? </a:t>
            </a:r>
          </a:p>
          <a:p>
            <a:r>
              <a:rPr lang="en-AU"/>
              <a:t>Can you give one helpful idea? </a:t>
            </a:r>
          </a:p>
          <a:p>
            <a:r>
              <a:rPr lang="en-AU"/>
              <a:t>What could they add or change? </a:t>
            </a:r>
          </a:p>
          <a:p>
            <a:r>
              <a:rPr lang="en-AU"/>
              <a:t>Can you ask a kind question? </a:t>
            </a:r>
          </a:p>
          <a:p>
            <a:r>
              <a:rPr lang="en-AU"/>
              <a:t>What does the wombat still need?</a:t>
            </a:r>
          </a:p>
          <a:p>
            <a:endParaRPr lang="en-US"/>
          </a:p>
          <a:p>
            <a:r>
              <a:rPr lang="en-US" b="1"/>
              <a:t>Ensure </a:t>
            </a:r>
            <a:r>
              <a:rPr lang="en-US" b="0"/>
              <a:t>students link feedback to wombat needs</a:t>
            </a:r>
          </a:p>
          <a:p>
            <a:r>
              <a:rPr lang="en-US" b="1"/>
              <a:t>Watch for</a:t>
            </a:r>
            <a:r>
              <a:rPr lang="en-US" b="0"/>
              <a:t> students saying ‘I like it’ with no explanation, feedback about appearance only and same feedback repeated with no deeper thinking.</a:t>
            </a:r>
          </a:p>
          <a:p>
            <a:r>
              <a:rPr lang="en-US" b="1"/>
              <a:t>Make connections </a:t>
            </a:r>
            <a:r>
              <a:rPr lang="en-US" b="0"/>
              <a:t>to the EDP or wombat or particular phases of the EDP (such as Evaluate : how did you check what was working?)</a:t>
            </a:r>
          </a:p>
          <a:p>
            <a:endParaRPr lang="en-US" b="0"/>
          </a:p>
          <a:p>
            <a:pPr marL="0" marR="0" lvl="0" indent="0" algn="l" defTabSz="914400" rtl="0" eaLnBrk="1" fontAlgn="auto" latinLnBrk="0" hangingPunct="1">
              <a:lnSpc>
                <a:spcPct val="100000"/>
              </a:lnSpc>
              <a:spcBef>
                <a:spcPts val="0"/>
              </a:spcBef>
              <a:spcAft>
                <a:spcPts val="0"/>
              </a:spcAft>
              <a:buClrTx/>
              <a:buSzTx/>
              <a:buFontTx/>
              <a:buNone/>
              <a:tabLst/>
              <a:defRPr/>
            </a:pPr>
            <a:r>
              <a:rPr lang="en-AU" b="1"/>
              <a:t>Images:</a:t>
            </a:r>
            <a:r>
              <a:rPr lang="en-AU"/>
              <a:t> Sourced from Canva; edited using Canva.</a:t>
            </a:r>
          </a:p>
          <a:p>
            <a:endParaRPr lang="en-US" b="1"/>
          </a:p>
          <a:p>
            <a:endParaRPr lang="en-AU"/>
          </a:p>
        </p:txBody>
      </p:sp>
      <p:sp>
        <p:nvSpPr>
          <p:cNvPr id="4" name="Slide Number Placeholder 3"/>
          <p:cNvSpPr>
            <a:spLocks noGrp="1"/>
          </p:cNvSpPr>
          <p:nvPr>
            <p:ph type="sldNum" sz="quarter" idx="5"/>
          </p:nvPr>
        </p:nvSpPr>
        <p:spPr/>
        <p:txBody>
          <a:bodyPr/>
          <a:lstStyle/>
          <a:p>
            <a:fld id="{CC91331A-62CA-4220-BDD0-DF1FE2D03DAB}" type="slidenum">
              <a:rPr lang="en-AU" smtClean="0"/>
              <a:t>61</a:t>
            </a:fld>
            <a:endParaRPr lang="en-AU"/>
          </a:p>
        </p:txBody>
      </p:sp>
    </p:spTree>
    <p:extLst>
      <p:ext uri="{BB962C8B-B14F-4D97-AF65-F5344CB8AC3E}">
        <p14:creationId xmlns:p14="http://schemas.microsoft.com/office/powerpoint/2010/main" val="181379643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E5759-1B87-232B-1148-FF09D60AC5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BD91F-08D3-2739-56E4-449A2873C7F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07C8EA3-5B77-9564-AFC7-1F1C4B832FBA}"/>
              </a:ext>
            </a:extLst>
          </p:cNvPr>
          <p:cNvSpPr>
            <a:spLocks noGrp="1"/>
          </p:cNvSpPr>
          <p:nvPr>
            <p:ph type="body" idx="1"/>
          </p:nvPr>
        </p:nvSpPr>
        <p:spPr/>
        <p:txBody>
          <a:bodyPr/>
          <a:lstStyle/>
          <a:p>
            <a:r>
              <a:rPr lang="en-US" b="1"/>
              <a:t>Teacher note</a:t>
            </a:r>
          </a:p>
          <a:p>
            <a:r>
              <a:rPr lang="en-US"/>
              <a:t>Guide students to review feedback, choose one important improvement and test their design again. Reinforce that iteration means making changes to improve a solution over time.</a:t>
            </a:r>
          </a:p>
          <a:p>
            <a:r>
              <a:rPr lang="en-US"/>
              <a:t>Encourage students to explain how their changes may better support the wombat’s safety, shelter, comfort or movement.</a:t>
            </a:r>
          </a:p>
          <a:p>
            <a:endParaRPr lang="en-US" b="1"/>
          </a:p>
          <a:p>
            <a:r>
              <a:rPr lang="en-US" b="1"/>
              <a:t>Teacher prompts / discussion cues</a:t>
            </a:r>
            <a:endParaRPr lang="en-US"/>
          </a:p>
          <a:p>
            <a:pPr marL="171450" indent="-171450">
              <a:buFont typeface="Arial" panose="020B0604020202020204" pitchFamily="34" charset="0"/>
              <a:buChar char="•"/>
            </a:pPr>
            <a:r>
              <a:rPr lang="en-AU"/>
              <a:t>What worked well already?</a:t>
            </a:r>
          </a:p>
          <a:p>
            <a:pPr marL="171450" indent="-171450">
              <a:buFont typeface="Arial" panose="020B0604020202020204" pitchFamily="34" charset="0"/>
              <a:buChar char="•"/>
            </a:pPr>
            <a:r>
              <a:rPr lang="en-AU"/>
              <a:t>What needs improving first?</a:t>
            </a:r>
          </a:p>
          <a:p>
            <a:pPr marL="171450" indent="-171450">
              <a:buFont typeface="Arial" panose="020B0604020202020204" pitchFamily="34" charset="0"/>
              <a:buChar char="•"/>
            </a:pPr>
            <a:r>
              <a:rPr lang="en-AU"/>
              <a:t>Which change will help the wombat most?</a:t>
            </a:r>
          </a:p>
          <a:p>
            <a:pPr marL="171450" indent="-171450">
              <a:buFont typeface="Arial" panose="020B0604020202020204" pitchFamily="34" charset="0"/>
              <a:buChar char="•"/>
            </a:pPr>
            <a:r>
              <a:rPr lang="en-AU"/>
              <a:t>How will you know it improved?</a:t>
            </a:r>
          </a:p>
          <a:p>
            <a:pPr marL="171450" indent="-171450">
              <a:buFont typeface="Arial" panose="020B0604020202020204" pitchFamily="34" charset="0"/>
              <a:buChar char="•"/>
            </a:pPr>
            <a:r>
              <a:rPr lang="en-AU"/>
              <a:t>What happened after you tested again?</a:t>
            </a:r>
          </a:p>
          <a:p>
            <a:pPr marL="171450" indent="-171450">
              <a:buFont typeface="Arial" panose="020B0604020202020204" pitchFamily="34" charset="0"/>
              <a:buChar char="•"/>
            </a:pPr>
            <a:endParaRPr lang="en-AU"/>
          </a:p>
          <a:p>
            <a:pPr marL="0" indent="0">
              <a:buFont typeface="Arial" panose="020B0604020202020204" pitchFamily="34" charset="0"/>
              <a:buNone/>
            </a:pPr>
            <a:r>
              <a:rPr lang="en-AU" b="1"/>
              <a:t>Ensure</a:t>
            </a:r>
            <a:r>
              <a:rPr lang="en-AU"/>
              <a:t> students prioritise one meaningful improvement linked to the wombat’s needs before making changes.</a:t>
            </a:r>
          </a:p>
          <a:p>
            <a:r>
              <a:rPr lang="en-AU" b="1"/>
              <a:t>Watch for </a:t>
            </a:r>
            <a:r>
              <a:rPr lang="en-AU"/>
              <a:t>students </a:t>
            </a:r>
          </a:p>
          <a:p>
            <a:pPr marL="171450" indent="-171450">
              <a:buFont typeface="Arial"/>
              <a:buChar char="•"/>
            </a:pPr>
            <a:r>
              <a:rPr lang="en-AU"/>
              <a:t>changing many parts at once without retesting to see what improved</a:t>
            </a:r>
          </a:p>
          <a:p>
            <a:pPr marL="171450" indent="-171450">
              <a:buFont typeface="Arial"/>
              <a:buChar char="•"/>
            </a:pPr>
            <a:r>
              <a:rPr lang="en-AU"/>
              <a:t>wanting to rebuild everything </a:t>
            </a:r>
          </a:p>
          <a:p>
            <a:pPr marL="171450" indent="-171450">
              <a:buFont typeface="Arial"/>
              <a:buChar char="•"/>
            </a:pPr>
            <a:r>
              <a:rPr lang="en-AU"/>
              <a:t>changes made without purpose</a:t>
            </a:r>
          </a:p>
          <a:p>
            <a:pPr marL="171450" indent="-171450">
              <a:buFont typeface="Arial"/>
              <a:buChar char="•"/>
            </a:pPr>
            <a:r>
              <a:rPr lang="en-AU"/>
              <a:t>students viewing changes as “failure” rather than improvement</a:t>
            </a:r>
          </a:p>
          <a:p>
            <a:endParaRPr lang="en-AU"/>
          </a:p>
          <a:p>
            <a:pPr marL="0" indent="0">
              <a:buFont typeface="Arial" panose="020B0604020202020204" pitchFamily="34" charset="0"/>
              <a:buNone/>
            </a:pPr>
            <a:r>
              <a:rPr lang="en-AU" b="1"/>
              <a:t>Ask students to point:</a:t>
            </a:r>
          </a:p>
          <a:p>
            <a:pPr marL="171450" indent="-171450">
              <a:buFont typeface="Arial" panose="020B0604020202020204" pitchFamily="34" charset="0"/>
              <a:buChar char="•"/>
            </a:pPr>
            <a:r>
              <a:rPr lang="en-AU"/>
              <a:t> What are you checking?</a:t>
            </a:r>
          </a:p>
          <a:p>
            <a:pPr marL="171450" indent="-171450">
              <a:buFont typeface="Arial" panose="020B0604020202020204" pitchFamily="34" charset="0"/>
              <a:buChar char="•"/>
            </a:pPr>
            <a:r>
              <a:rPr lang="en-AU"/>
              <a:t> What will you change?</a:t>
            </a:r>
          </a:p>
          <a:p>
            <a:pPr marL="171450" indent="-171450">
              <a:buFont typeface="Arial" panose="020B0604020202020204" pitchFamily="34" charset="0"/>
              <a:buChar char="•"/>
            </a:pPr>
            <a:r>
              <a:rPr lang="en-AU"/>
              <a:t> What will you test again?</a:t>
            </a:r>
          </a:p>
          <a:p>
            <a:pPr marL="171450" indent="-171450">
              <a:buFont typeface="Arial" panose="020B0604020202020204" pitchFamily="34" charset="0"/>
              <a:buChar char="•"/>
            </a:pPr>
            <a:endParaRPr lang="en-AU"/>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a:t>Images:</a:t>
            </a:r>
            <a:r>
              <a:rPr lang="en-AU"/>
              <a:t> Sourced from Canva; edited using Canva.</a:t>
            </a:r>
          </a:p>
          <a:p>
            <a:pPr marL="0" indent="0">
              <a:buFont typeface="Arial" panose="020B0604020202020204" pitchFamily="34" charset="0"/>
              <a:buNone/>
            </a:pPr>
            <a:endParaRPr lang="en-US"/>
          </a:p>
        </p:txBody>
      </p:sp>
      <p:sp>
        <p:nvSpPr>
          <p:cNvPr id="4" name="Slide Number Placeholder 3">
            <a:extLst>
              <a:ext uri="{FF2B5EF4-FFF2-40B4-BE49-F238E27FC236}">
                <a16:creationId xmlns:a16="http://schemas.microsoft.com/office/drawing/2014/main" id="{788ED91B-BBEA-86F8-9A11-F0A6576578F9}"/>
              </a:ext>
            </a:extLst>
          </p:cNvPr>
          <p:cNvSpPr>
            <a:spLocks noGrp="1"/>
          </p:cNvSpPr>
          <p:nvPr>
            <p:ph type="sldNum" sz="quarter" idx="5"/>
          </p:nvPr>
        </p:nvSpPr>
        <p:spPr/>
        <p:txBody>
          <a:bodyPr/>
          <a:lstStyle/>
          <a:p>
            <a:fld id="{CC91331A-62CA-4220-BDD0-DF1FE2D03DAB}" type="slidenum">
              <a:rPr lang="en-AU" smtClean="0"/>
              <a:t>62</a:t>
            </a:fld>
            <a:endParaRPr lang="en-AU"/>
          </a:p>
        </p:txBody>
      </p:sp>
    </p:spTree>
    <p:extLst>
      <p:ext uri="{BB962C8B-B14F-4D97-AF65-F5344CB8AC3E}">
        <p14:creationId xmlns:p14="http://schemas.microsoft.com/office/powerpoint/2010/main" val="145082300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AU"/>
              <a:t>Key vocabulary is used throughout the unit. Refer to the glossary as needed.</a:t>
            </a:r>
          </a:p>
        </p:txBody>
      </p:sp>
      <p:sp>
        <p:nvSpPr>
          <p:cNvPr id="4" name="Slide Number Placeholder 3"/>
          <p:cNvSpPr>
            <a:spLocks noGrp="1"/>
          </p:cNvSpPr>
          <p:nvPr>
            <p:ph type="sldNum" sz="quarter" idx="5"/>
          </p:nvPr>
        </p:nvSpPr>
        <p:spPr/>
        <p:txBody>
          <a:bodyPr/>
          <a:lstStyle/>
          <a:p>
            <a:fld id="{CC91331A-62CA-4220-BDD0-DF1FE2D03DAB}" type="slidenum">
              <a:rPr lang="en-AU" smtClean="0"/>
              <a:t>63</a:t>
            </a:fld>
            <a:endParaRPr lang="en-AU"/>
          </a:p>
        </p:txBody>
      </p:sp>
    </p:spTree>
    <p:extLst>
      <p:ext uri="{BB962C8B-B14F-4D97-AF65-F5344CB8AC3E}">
        <p14:creationId xmlns:p14="http://schemas.microsoft.com/office/powerpoint/2010/main" val="254636485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6ADFA7-6A26-FA59-0B72-2AD0B2C6EA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444FAC-AE9D-D21D-9829-8128CAB113B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6E87ED3-1699-4940-A927-7FAD500EF9E2}"/>
              </a:ext>
            </a:extLst>
          </p:cNvPr>
          <p:cNvSpPr>
            <a:spLocks noGrp="1"/>
          </p:cNvSpPr>
          <p:nvPr>
            <p:ph type="body" idx="1"/>
          </p:nvPr>
        </p:nvSpPr>
        <p:spPr/>
        <p:txBody>
          <a:bodyPr/>
          <a:lstStyle/>
          <a:p>
            <a:r>
              <a:rPr lang="en-AU" b="1"/>
              <a:t>Notes for teachers:</a:t>
            </a:r>
            <a:endParaRPr lang="en-AU"/>
          </a:p>
          <a:p>
            <a:pPr marL="171450" indent="-171450">
              <a:buFont typeface="Arial"/>
              <a:buChar char="•"/>
            </a:pPr>
            <a:r>
              <a:rPr lang="en-AU"/>
              <a:t>Learning intentions and success criteria are best co-constructed with students. Adapt the learning intention as required and add matching success criteria.</a:t>
            </a:r>
          </a:p>
          <a:p>
            <a:pPr marL="171450" indent="-171450">
              <a:buFont typeface="Arial"/>
              <a:buChar char="•"/>
            </a:pPr>
            <a:r>
              <a:rPr lang="en-AU"/>
              <a:t>For more information See ⁠</a:t>
            </a:r>
            <a:r>
              <a:rPr lang="en-AU">
                <a:hlinkClick r:id="rId3" tooltip="https://www.aitsl.edu.au/docs/default-source/feedback/aitsl-learning-intentions-and-success-criteria-strategy.pdf?sfvrsn=382dec3c_2"/>
              </a:rPr>
              <a:t>AITSL</a:t>
            </a:r>
            <a:r>
              <a:rPr lang="en-AU"/>
              <a:t> or the NSW Department of Education explicit teaching strategies, ⁠</a:t>
            </a:r>
            <a:r>
              <a:rPr lang="en-AU">
                <a:hlinkClick r:id="rId4" tooltip="https://education.nsw.gov.au/teaching-and-learning/curriculum/explicit-teaching/explicit-teaching-strategies/sharing-learning-intentions"/>
              </a:rPr>
              <a:t>Sharing learning intentions</a:t>
            </a:r>
            <a:r>
              <a:rPr lang="en-AU"/>
              <a:t> and ⁠</a:t>
            </a:r>
            <a:r>
              <a:rPr lang="en-AU">
                <a:hlinkClick r:id="rId5" tooltip="https://education.nsw.gov.au/teaching-and-learning/curriculum/explicit-teaching/explicit-teaching-strategies/sharing-success-criteria"/>
              </a:rPr>
              <a:t>Sharing success criteria</a:t>
            </a:r>
            <a:endParaRPr lang="en-AU"/>
          </a:p>
          <a:p>
            <a:pPr marL="171450" indent="-171450">
              <a:buFont typeface="Arial"/>
              <a:buChar char="•"/>
            </a:pPr>
            <a:r>
              <a:rPr lang="en-AU"/>
              <a:t>LISC is not necessarily presented at the beginning of the lesson. Teacher needs to consider most effectual time to introduce </a:t>
            </a:r>
          </a:p>
          <a:p>
            <a:pPr marL="171450" indent="-171450">
              <a:buFont typeface="Arial"/>
              <a:buChar char="•"/>
            </a:pPr>
            <a:r>
              <a:rPr lang="en-AU"/>
              <a:t>LISC should be revisited during the lesson to support students' evaluation of their learning</a:t>
            </a:r>
          </a:p>
          <a:p>
            <a:endParaRPr lang="en-AU" b="1">
              <a:cs typeface="Calibri"/>
            </a:endParaRPr>
          </a:p>
        </p:txBody>
      </p:sp>
      <p:sp>
        <p:nvSpPr>
          <p:cNvPr id="4" name="Slide Number Placeholder 3">
            <a:extLst>
              <a:ext uri="{FF2B5EF4-FFF2-40B4-BE49-F238E27FC236}">
                <a16:creationId xmlns:a16="http://schemas.microsoft.com/office/drawing/2014/main" id="{9273FF59-88D9-6223-A6A7-257E4D677A24}"/>
              </a:ext>
            </a:extLst>
          </p:cNvPr>
          <p:cNvSpPr>
            <a:spLocks noGrp="1"/>
          </p:cNvSpPr>
          <p:nvPr>
            <p:ph type="sldNum" sz="quarter" idx="5"/>
          </p:nvPr>
        </p:nvSpPr>
        <p:spPr/>
        <p:txBody>
          <a:bodyPr/>
          <a:lstStyle/>
          <a:p>
            <a:fld id="{D09C5488-DD16-4714-9519-7BE21BA11D4E}" type="slidenum">
              <a:rPr lang="en-AU" smtClean="0"/>
              <a:t>64</a:t>
            </a:fld>
            <a:endParaRPr lang="en-AU"/>
          </a:p>
        </p:txBody>
      </p:sp>
    </p:spTree>
    <p:extLst>
      <p:ext uri="{BB962C8B-B14F-4D97-AF65-F5344CB8AC3E}">
        <p14:creationId xmlns:p14="http://schemas.microsoft.com/office/powerpoint/2010/main" val="81041256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C4C8C-3B58-A4CC-1F0F-FC9481E573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B80E1A-0C52-2154-A956-26F55DCAD84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CD79FBE-874F-3508-C4AE-780726B3840A}"/>
              </a:ext>
            </a:extLst>
          </p:cNvPr>
          <p:cNvSpPr>
            <a:spLocks noGrp="1"/>
          </p:cNvSpPr>
          <p:nvPr>
            <p:ph type="body" idx="1"/>
          </p:nvPr>
        </p:nvSpPr>
        <p:spPr/>
        <p:txBody>
          <a:bodyPr/>
          <a:lstStyle/>
          <a:p>
            <a:r>
              <a:rPr lang="en-US" b="1"/>
              <a:t>Teacher notes</a:t>
            </a:r>
            <a:endParaRPr lang="en-US"/>
          </a:p>
          <a:p>
            <a:r>
              <a:rPr lang="en-US"/>
              <a:t>Support students to communicate their habitat design clearly and confidently. Encourage students to explain how their design helps meet the wombat’s needs and describe any important changes or improvements they made during the design process.</a:t>
            </a:r>
          </a:p>
          <a:p>
            <a:r>
              <a:rPr lang="en-US"/>
              <a:t>Provide opportunities for students to </a:t>
            </a:r>
            <a:r>
              <a:rPr lang="en-US" err="1"/>
              <a:t>practise</a:t>
            </a:r>
            <a:r>
              <a:rPr lang="en-US"/>
              <a:t> speaking, listening and responding respectfully to others.</a:t>
            </a:r>
          </a:p>
          <a:p>
            <a:endParaRPr lang="en-US" b="1"/>
          </a:p>
          <a:p>
            <a:r>
              <a:rPr lang="en-US" b="1"/>
              <a:t>Teacher prompts / discussion cues</a:t>
            </a:r>
            <a:endParaRPr lang="en-US"/>
          </a:p>
          <a:p>
            <a:endParaRPr lang="en-US" b="1"/>
          </a:p>
          <a:p>
            <a:r>
              <a:rPr lang="en-US" b="1"/>
              <a:t>Use during rehearsals and presentations</a:t>
            </a:r>
          </a:p>
          <a:p>
            <a:pPr marL="171450" indent="-171450">
              <a:buFont typeface="Arial" panose="020B0604020202020204" pitchFamily="34" charset="0"/>
              <a:buChar char="•"/>
            </a:pPr>
            <a:r>
              <a:rPr lang="en-AU"/>
              <a:t>Can you tell us about your habitat?</a:t>
            </a:r>
          </a:p>
          <a:p>
            <a:pPr marL="171450" indent="-171450">
              <a:buFont typeface="Arial" panose="020B0604020202020204" pitchFamily="34" charset="0"/>
              <a:buChar char="•"/>
            </a:pPr>
            <a:r>
              <a:rPr lang="en-AU"/>
              <a:t>How does your design help the wombat?</a:t>
            </a:r>
          </a:p>
          <a:p>
            <a:pPr marL="171450" indent="-171450">
              <a:buFont typeface="Arial" panose="020B0604020202020204" pitchFamily="34" charset="0"/>
              <a:buChar char="•"/>
            </a:pPr>
            <a:r>
              <a:rPr lang="en-AU"/>
              <a:t>Which feature are you most proud of?</a:t>
            </a:r>
          </a:p>
          <a:p>
            <a:pPr marL="171450" indent="-171450">
              <a:buFont typeface="Arial" panose="020B0604020202020204" pitchFamily="34" charset="0"/>
              <a:buChar char="•"/>
            </a:pPr>
            <a:r>
              <a:rPr lang="en-AU"/>
              <a:t>Why did you include that?</a:t>
            </a:r>
          </a:p>
          <a:p>
            <a:pPr marL="171450" indent="-171450">
              <a:buFont typeface="Arial" panose="020B0604020202020204" pitchFamily="34" charset="0"/>
              <a:buChar char="•"/>
            </a:pPr>
            <a:r>
              <a:rPr lang="en-AU"/>
              <a:t>What did you change and why?</a:t>
            </a:r>
          </a:p>
          <a:p>
            <a:pPr marL="171450" indent="-171450">
              <a:buFont typeface="Arial" panose="020B0604020202020204" pitchFamily="34" charset="0"/>
              <a:buChar char="•"/>
            </a:pPr>
            <a:r>
              <a:rPr lang="en-AU"/>
              <a:t>How does this help the wombat stay safe or comfortable?</a:t>
            </a:r>
          </a:p>
          <a:p>
            <a:pPr marL="171450" indent="-171450">
              <a:buFont typeface="Arial" panose="020B0604020202020204" pitchFamily="34" charset="0"/>
              <a:buChar char="•"/>
            </a:pPr>
            <a:r>
              <a:rPr lang="en-AU"/>
              <a:t>Can you point to the part you are talking about?</a:t>
            </a:r>
          </a:p>
          <a:p>
            <a:pPr marL="171450" indent="-171450">
              <a:buFont typeface="Arial" panose="020B0604020202020204" pitchFamily="34" charset="0"/>
              <a:buChar char="•"/>
            </a:pPr>
            <a:endParaRPr lang="en-AU"/>
          </a:p>
          <a:p>
            <a:pPr marL="0" indent="0">
              <a:buFont typeface="Arial" panose="020B0604020202020204" pitchFamily="34" charset="0"/>
              <a:buNone/>
            </a:pPr>
            <a:r>
              <a:rPr lang="en-AU" b="1"/>
              <a:t>Ensure </a:t>
            </a:r>
            <a:r>
              <a:rPr lang="en-AU" b="0"/>
              <a:t>students use the provided sentence stems on the slide and have rehearsed before sharing.</a:t>
            </a:r>
          </a:p>
          <a:p>
            <a:pPr marL="0" indent="0">
              <a:buFont typeface="Arial" panose="020B0604020202020204" pitchFamily="34" charset="0"/>
              <a:buNone/>
            </a:pPr>
            <a:r>
              <a:rPr lang="en-AU" b="1"/>
              <a:t>Watch for </a:t>
            </a:r>
            <a:r>
              <a:rPr lang="en-AU" b="0"/>
              <a:t>students listing features within explaining, t</a:t>
            </a:r>
            <a:r>
              <a:rPr lang="en-AU"/>
              <a:t>alking about themselves instead of the wombat, very quiet or rushed speaking, not listening to others and repeating same ideas.</a:t>
            </a:r>
          </a:p>
          <a:p>
            <a:pPr marL="0" indent="0">
              <a:buFont typeface="Arial" panose="020B0604020202020204" pitchFamily="34" charset="0"/>
              <a:buNone/>
            </a:pPr>
            <a:r>
              <a:rPr lang="en-AU" b="1"/>
              <a:t>Make connections </a:t>
            </a:r>
            <a:r>
              <a:rPr lang="en-AU" b="0"/>
              <a:t>to the problem statement, the wombat (user) and previous learning and experiences.</a:t>
            </a:r>
          </a:p>
          <a:p>
            <a:pPr marL="0" indent="0">
              <a:buFont typeface="Arial" panose="020B0604020202020204" pitchFamily="34" charset="0"/>
              <a:buNone/>
            </a:pPr>
            <a:endParaRPr lang="en-AU" b="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a:t>Image</a:t>
            </a:r>
            <a:r>
              <a:rPr lang="en-AU"/>
              <a:t> generated using ChatGPT (OpenAI) and edited using Canva.</a:t>
            </a:r>
            <a:endParaRPr lang="en-US"/>
          </a:p>
          <a:p>
            <a:pPr marL="0" indent="0">
              <a:buFont typeface="Arial" panose="020B0604020202020204" pitchFamily="34" charset="0"/>
              <a:buNone/>
            </a:pPr>
            <a:endParaRPr lang="en-US" b="1"/>
          </a:p>
        </p:txBody>
      </p:sp>
      <p:sp>
        <p:nvSpPr>
          <p:cNvPr id="4" name="Slide Number Placeholder 3">
            <a:extLst>
              <a:ext uri="{FF2B5EF4-FFF2-40B4-BE49-F238E27FC236}">
                <a16:creationId xmlns:a16="http://schemas.microsoft.com/office/drawing/2014/main" id="{2D5FC4CC-6B1E-3D08-299F-8D4BFC4643AC}"/>
              </a:ext>
            </a:extLst>
          </p:cNvPr>
          <p:cNvSpPr>
            <a:spLocks noGrp="1"/>
          </p:cNvSpPr>
          <p:nvPr>
            <p:ph type="sldNum" sz="quarter" idx="5"/>
          </p:nvPr>
        </p:nvSpPr>
        <p:spPr/>
        <p:txBody>
          <a:bodyPr/>
          <a:lstStyle/>
          <a:p>
            <a:fld id="{CC91331A-62CA-4220-BDD0-DF1FE2D03DAB}" type="slidenum">
              <a:rPr lang="en-AU" smtClean="0"/>
              <a:t>65</a:t>
            </a:fld>
            <a:endParaRPr lang="en-AU"/>
          </a:p>
        </p:txBody>
      </p:sp>
    </p:spTree>
    <p:extLst>
      <p:ext uri="{BB962C8B-B14F-4D97-AF65-F5344CB8AC3E}">
        <p14:creationId xmlns:p14="http://schemas.microsoft.com/office/powerpoint/2010/main" val="76181969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AF7A9-137D-984C-F9E8-5F6E9B654C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405920-FD16-CD69-B5C0-C6B8A352159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63D5BD3-8D11-43D8-CC08-31852CFA0BFC}"/>
              </a:ext>
            </a:extLst>
          </p:cNvPr>
          <p:cNvSpPr>
            <a:spLocks noGrp="1"/>
          </p:cNvSpPr>
          <p:nvPr>
            <p:ph type="body" idx="1"/>
          </p:nvPr>
        </p:nvSpPr>
        <p:spPr/>
        <p:txBody>
          <a:bodyPr/>
          <a:lstStyle/>
          <a:p>
            <a:r>
              <a:rPr lang="en-US" b="1"/>
              <a:t>Teacher note</a:t>
            </a:r>
          </a:p>
          <a:p>
            <a:r>
              <a:rPr lang="en-US"/>
              <a:t>Model and reinforce how to give helpful, respectful and purposeful feedback. Encourage students to focus feedback on how well the habitat supports the wombat’s needs rather than appearance only.</a:t>
            </a:r>
          </a:p>
          <a:p>
            <a:r>
              <a:rPr lang="en-US"/>
              <a:t>Use prompts such as:</a:t>
            </a:r>
          </a:p>
          <a:p>
            <a:pPr marL="171450" indent="-171450">
              <a:buFont typeface="Arial"/>
              <a:buChar char="•"/>
            </a:pPr>
            <a:r>
              <a:rPr lang="en-US"/>
              <a:t>I like… </a:t>
            </a:r>
          </a:p>
          <a:p>
            <a:pPr marL="171450" indent="-171450">
              <a:buFont typeface="Arial"/>
              <a:buChar char="•"/>
            </a:pPr>
            <a:r>
              <a:rPr lang="en-US"/>
              <a:t>You could add… </a:t>
            </a:r>
          </a:p>
          <a:p>
            <a:pPr marL="171450" indent="-171450">
              <a:buFont typeface="Arial"/>
              <a:buChar char="•"/>
            </a:pPr>
            <a:r>
              <a:rPr lang="en-US"/>
              <a:t>I wonder if… </a:t>
            </a:r>
          </a:p>
          <a:p>
            <a:r>
              <a:rPr lang="en-US"/>
              <a:t>Support students to listen carefully and respond kindly to others’ ideas.</a:t>
            </a:r>
          </a:p>
          <a:p>
            <a:endParaRPr lang="en-US"/>
          </a:p>
          <a:p>
            <a:r>
              <a:rPr lang="en-US" b="1"/>
              <a:t>Teacher prompts / discussion cues</a:t>
            </a:r>
            <a:endParaRPr lang="en-US"/>
          </a:p>
          <a:p>
            <a:endParaRPr lang="en-US"/>
          </a:p>
          <a:p>
            <a:r>
              <a:rPr lang="en-US" b="1"/>
              <a:t>For peer feedback:</a:t>
            </a:r>
            <a:endParaRPr lang="en-AU" b="1"/>
          </a:p>
          <a:p>
            <a:r>
              <a:rPr lang="en-AU"/>
              <a:t>What do you like about this design? </a:t>
            </a:r>
          </a:p>
          <a:p>
            <a:r>
              <a:rPr lang="en-AU"/>
              <a:t>How does this help the wombat? </a:t>
            </a:r>
          </a:p>
          <a:p>
            <a:r>
              <a:rPr lang="en-AU"/>
              <a:t>Can you give one helpful idea? </a:t>
            </a:r>
          </a:p>
          <a:p>
            <a:r>
              <a:rPr lang="en-AU"/>
              <a:t>What could they add or change? </a:t>
            </a:r>
          </a:p>
          <a:p>
            <a:r>
              <a:rPr lang="en-AU"/>
              <a:t>Can you ask a kind question? </a:t>
            </a:r>
          </a:p>
          <a:p>
            <a:r>
              <a:rPr lang="en-AU"/>
              <a:t>What does the wombat still need?</a:t>
            </a:r>
          </a:p>
          <a:p>
            <a:endParaRPr lang="en-US"/>
          </a:p>
          <a:p>
            <a:r>
              <a:rPr lang="en-US" b="1"/>
              <a:t>Ensure </a:t>
            </a:r>
            <a:r>
              <a:rPr lang="en-US" b="0"/>
              <a:t>students link feedback to wombat needs</a:t>
            </a:r>
          </a:p>
          <a:p>
            <a:r>
              <a:rPr lang="en-US" b="1"/>
              <a:t>Watch for</a:t>
            </a:r>
            <a:r>
              <a:rPr lang="en-US" b="0"/>
              <a:t> students </a:t>
            </a:r>
            <a:endParaRPr lang="en-US"/>
          </a:p>
          <a:p>
            <a:pPr marL="171450" indent="-171450">
              <a:buFont typeface="Arial"/>
              <a:buChar char="•"/>
            </a:pPr>
            <a:r>
              <a:rPr lang="en-US" b="0"/>
              <a:t>saying ‘I like it’ with no explanation</a:t>
            </a:r>
            <a:endParaRPr lang="en-US"/>
          </a:p>
          <a:p>
            <a:pPr marL="171450" indent="-171450">
              <a:buFont typeface="Arial"/>
              <a:buChar char="•"/>
            </a:pPr>
            <a:r>
              <a:rPr lang="en-US" b="0"/>
              <a:t>feedback about appearance only</a:t>
            </a:r>
            <a:endParaRPr lang="en-US"/>
          </a:p>
          <a:p>
            <a:pPr marL="171450" indent="-171450">
              <a:buFont typeface="Arial"/>
              <a:buChar char="•"/>
            </a:pPr>
            <a:r>
              <a:rPr lang="en-US" b="0"/>
              <a:t>same feedback repeated with no deeper thinking</a:t>
            </a:r>
            <a:endParaRPr lang="en-US"/>
          </a:p>
          <a:p>
            <a:pPr marL="171450" indent="-171450">
              <a:buFont typeface="Arial"/>
              <a:buChar char="•"/>
            </a:pPr>
            <a:r>
              <a:rPr lang="en-US"/>
              <a:t>feedback unrelated to wombat needs </a:t>
            </a:r>
          </a:p>
          <a:p>
            <a:pPr marL="171450" indent="-171450">
              <a:buFont typeface="Arial"/>
              <a:buChar char="•"/>
            </a:pPr>
            <a:r>
              <a:rPr lang="en-US"/>
              <a:t>students interrupting or speaking over others </a:t>
            </a:r>
          </a:p>
          <a:p>
            <a:pPr marL="171450" indent="-171450">
              <a:buFont typeface="Arial"/>
              <a:buChar char="•"/>
            </a:pPr>
            <a:r>
              <a:rPr lang="en-US"/>
              <a:t>students feeling nervous about presenting</a:t>
            </a:r>
          </a:p>
          <a:p>
            <a:r>
              <a:rPr lang="en-US" b="0"/>
              <a:t>.</a:t>
            </a:r>
            <a:endParaRPr lang="en-US"/>
          </a:p>
          <a:p>
            <a:r>
              <a:rPr lang="en-US" b="1"/>
              <a:t>Make connections </a:t>
            </a:r>
            <a:r>
              <a:rPr lang="en-US" b="0"/>
              <a:t>to the EDP or wombat or particular phases of the EDP (such as Evaluate : how did you check what was working?)</a:t>
            </a:r>
          </a:p>
          <a:p>
            <a:endParaRPr lang="en-US" b="0"/>
          </a:p>
          <a:p>
            <a:pPr marL="0" marR="0" lvl="0" indent="0" algn="l" defTabSz="914400" rtl="0" eaLnBrk="1" fontAlgn="auto" latinLnBrk="0" hangingPunct="1">
              <a:lnSpc>
                <a:spcPct val="100000"/>
              </a:lnSpc>
              <a:spcBef>
                <a:spcPts val="0"/>
              </a:spcBef>
              <a:spcAft>
                <a:spcPts val="0"/>
              </a:spcAft>
              <a:buClrTx/>
              <a:buSzTx/>
              <a:buFontTx/>
              <a:buNone/>
              <a:tabLst/>
              <a:defRPr/>
            </a:pPr>
            <a:r>
              <a:rPr lang="en-AU" b="1"/>
              <a:t>Images:</a:t>
            </a:r>
            <a:r>
              <a:rPr lang="en-AU"/>
              <a:t> Sourced from Canva; edited using Canva.</a:t>
            </a:r>
          </a:p>
          <a:p>
            <a:endParaRPr lang="en-US" b="1"/>
          </a:p>
        </p:txBody>
      </p:sp>
      <p:sp>
        <p:nvSpPr>
          <p:cNvPr id="4" name="Slide Number Placeholder 3">
            <a:extLst>
              <a:ext uri="{FF2B5EF4-FFF2-40B4-BE49-F238E27FC236}">
                <a16:creationId xmlns:a16="http://schemas.microsoft.com/office/drawing/2014/main" id="{94D37DEA-9EA9-7E01-CEBD-33F0DE19E703}"/>
              </a:ext>
            </a:extLst>
          </p:cNvPr>
          <p:cNvSpPr>
            <a:spLocks noGrp="1"/>
          </p:cNvSpPr>
          <p:nvPr>
            <p:ph type="sldNum" sz="quarter" idx="5"/>
          </p:nvPr>
        </p:nvSpPr>
        <p:spPr/>
        <p:txBody>
          <a:bodyPr/>
          <a:lstStyle/>
          <a:p>
            <a:fld id="{CC91331A-62CA-4220-BDD0-DF1FE2D03DAB}" type="slidenum">
              <a:rPr lang="en-AU" smtClean="0"/>
              <a:t>66</a:t>
            </a:fld>
            <a:endParaRPr lang="en-AU"/>
          </a:p>
        </p:txBody>
      </p:sp>
    </p:spTree>
    <p:extLst>
      <p:ext uri="{BB962C8B-B14F-4D97-AF65-F5344CB8AC3E}">
        <p14:creationId xmlns:p14="http://schemas.microsoft.com/office/powerpoint/2010/main" val="339836411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C91331A-62CA-4220-BDD0-DF1FE2D03DAB}" type="slidenum">
              <a:rPr lang="en-AU" smtClean="0"/>
              <a:t>67</a:t>
            </a:fld>
            <a:endParaRPr lang="en-AU"/>
          </a:p>
        </p:txBody>
      </p:sp>
    </p:spTree>
    <p:extLst>
      <p:ext uri="{BB962C8B-B14F-4D97-AF65-F5344CB8AC3E}">
        <p14:creationId xmlns:p14="http://schemas.microsoft.com/office/powerpoint/2010/main" val="111395145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91331A-62CA-4220-BDD0-DF1FE2D03DAB}" type="slidenum">
              <a:rPr lang="en-AU" smtClean="0"/>
              <a:t>68</a:t>
            </a:fld>
            <a:endParaRPr lang="en-AU"/>
          </a:p>
        </p:txBody>
      </p:sp>
    </p:spTree>
    <p:extLst>
      <p:ext uri="{BB962C8B-B14F-4D97-AF65-F5344CB8AC3E}">
        <p14:creationId xmlns:p14="http://schemas.microsoft.com/office/powerpoint/2010/main" val="120297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C91331A-62CA-4220-BDD0-DF1FE2D03DAB}" type="slidenum">
              <a:rPr lang="en-AU" smtClean="0"/>
              <a:t>7</a:t>
            </a:fld>
            <a:endParaRPr lang="en-AU"/>
          </a:p>
        </p:txBody>
      </p:sp>
    </p:spTree>
    <p:extLst>
      <p:ext uri="{BB962C8B-B14F-4D97-AF65-F5344CB8AC3E}">
        <p14:creationId xmlns:p14="http://schemas.microsoft.com/office/powerpoint/2010/main" val="1048070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AU" b="1">
                <a:latin typeface="Arial"/>
                <a:cs typeface="Arial"/>
              </a:rPr>
              <a:t>Teacher notes:</a:t>
            </a:r>
            <a:r>
              <a:rPr lang="en-US" b="1">
                <a:latin typeface="Arial"/>
                <a:cs typeface="Arial"/>
              </a:rPr>
              <a:t> </a:t>
            </a:r>
            <a:endParaRPr lang="en-AU">
              <a:latin typeface="Arial"/>
              <a:cs typeface="Arial"/>
            </a:endParaRPr>
          </a:p>
          <a:p>
            <a:r>
              <a:rPr lang="en-US"/>
              <a:t>This slide provides an overview of the lesson sequence and includes links to navigate directly to each lesson.</a:t>
            </a:r>
          </a:p>
          <a:p>
            <a:endParaRPr lang="en-AU" b="1">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p>
            <a:endParaRPr lang="en-US">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8</a:t>
            </a:fld>
            <a:endParaRPr lang="en-AU"/>
          </a:p>
        </p:txBody>
      </p:sp>
    </p:spTree>
    <p:extLst>
      <p:ext uri="{BB962C8B-B14F-4D97-AF65-F5344CB8AC3E}">
        <p14:creationId xmlns:p14="http://schemas.microsoft.com/office/powerpoint/2010/main" val="3242764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AU" dirty="0"/>
              <a:t>Key vocabulary is used throughout the unit. Refer to the glossary as needed.</a:t>
            </a:r>
          </a:p>
        </p:txBody>
      </p:sp>
      <p:sp>
        <p:nvSpPr>
          <p:cNvPr id="4" name="Slide Number Placeholder 3"/>
          <p:cNvSpPr>
            <a:spLocks noGrp="1"/>
          </p:cNvSpPr>
          <p:nvPr>
            <p:ph type="sldNum" sz="quarter" idx="5"/>
          </p:nvPr>
        </p:nvSpPr>
        <p:spPr/>
        <p:txBody>
          <a:bodyPr/>
          <a:lstStyle/>
          <a:p>
            <a:fld id="{CC91331A-62CA-4220-BDD0-DF1FE2D03DAB}" type="slidenum">
              <a:rPr lang="en-AU" smtClean="0"/>
              <a:t>9</a:t>
            </a:fld>
            <a:endParaRPr lang="en-AU" dirty="0"/>
          </a:p>
        </p:txBody>
      </p:sp>
    </p:spTree>
    <p:extLst>
      <p:ext uri="{BB962C8B-B14F-4D97-AF65-F5344CB8AC3E}">
        <p14:creationId xmlns:p14="http://schemas.microsoft.com/office/powerpoint/2010/main" val="18579330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Unit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and conten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243038"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243038"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Picture Placeholder 5">
            <a:extLst>
              <a:ext uri="{FF2B5EF4-FFF2-40B4-BE49-F238E27FC236}">
                <a16:creationId xmlns:a16="http://schemas.microsoft.com/office/drawing/2014/main" id="{AB74AD91-1458-4106-CAEE-62E884E33298}"/>
              </a:ext>
            </a:extLst>
          </p:cNvPr>
          <p:cNvSpPr>
            <a:spLocks noGrp="1"/>
          </p:cNvSpPr>
          <p:nvPr>
            <p:ph type="pic" sz="quarter" idx="21" hasCustomPrompt="1"/>
          </p:nvPr>
        </p:nvSpPr>
        <p:spPr>
          <a:xfrm>
            <a:off x="359999" y="1677281"/>
            <a:ext cx="11243037" cy="3056398"/>
          </a:xfrm>
        </p:spPr>
        <p:txBody>
          <a:bodyPr/>
          <a:lstStyle>
            <a:lvl1pPr>
              <a:defRPr sz="1800"/>
            </a:lvl1pPr>
          </a:lstStyle>
          <a:p>
            <a:r>
              <a:rPr lang="en-US"/>
              <a:t>Insert picture</a:t>
            </a:r>
          </a:p>
        </p:txBody>
      </p:sp>
      <p:sp>
        <p:nvSpPr>
          <p:cNvPr id="6" name="Text Placeholder 5">
            <a:extLst>
              <a:ext uri="{FF2B5EF4-FFF2-40B4-BE49-F238E27FC236}">
                <a16:creationId xmlns:a16="http://schemas.microsoft.com/office/drawing/2014/main" id="{3A20CE62-5C28-8298-BB9C-49E4007BACAB}"/>
              </a:ext>
            </a:extLst>
          </p:cNvPr>
          <p:cNvSpPr>
            <a:spLocks noGrp="1"/>
          </p:cNvSpPr>
          <p:nvPr>
            <p:ph type="body" sz="quarter" idx="22" hasCustomPrompt="1"/>
          </p:nvPr>
        </p:nvSpPr>
        <p:spPr>
          <a:xfrm>
            <a:off x="1381125" y="5049838"/>
            <a:ext cx="8901113" cy="1341437"/>
          </a:xfrm>
        </p:spPr>
        <p:txBody>
          <a:bodyPr/>
          <a:lstStyle>
            <a:lvl1pPr>
              <a:spcAft>
                <a:spcPts val="600"/>
              </a:spcAft>
              <a:defRPr sz="1800"/>
            </a:lvl1pPr>
          </a:lstStyle>
          <a:p>
            <a:pPr lvl="0"/>
            <a:r>
              <a:rPr lang="en-GB"/>
              <a:t>Insert text</a:t>
            </a:r>
          </a:p>
        </p:txBody>
      </p:sp>
    </p:spTree>
    <p:extLst>
      <p:ext uri="{BB962C8B-B14F-4D97-AF65-F5344CB8AC3E}">
        <p14:creationId xmlns:p14="http://schemas.microsoft.com/office/powerpoint/2010/main" val="3534231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ue or Fals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243038"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243038"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Picture Placeholder 5">
            <a:extLst>
              <a:ext uri="{FF2B5EF4-FFF2-40B4-BE49-F238E27FC236}">
                <a16:creationId xmlns:a16="http://schemas.microsoft.com/office/drawing/2014/main" id="{AB74AD91-1458-4106-CAEE-62E884E33298}"/>
              </a:ext>
            </a:extLst>
          </p:cNvPr>
          <p:cNvSpPr>
            <a:spLocks noGrp="1"/>
          </p:cNvSpPr>
          <p:nvPr>
            <p:ph type="pic" sz="quarter" idx="21" hasCustomPrompt="1"/>
          </p:nvPr>
        </p:nvSpPr>
        <p:spPr>
          <a:xfrm>
            <a:off x="349840" y="2726105"/>
            <a:ext cx="11243037" cy="3056398"/>
          </a:xfrm>
        </p:spPr>
        <p:txBody>
          <a:bodyPr/>
          <a:lstStyle>
            <a:lvl1pPr>
              <a:defRPr sz="1800"/>
            </a:lvl1pPr>
          </a:lstStyle>
          <a:p>
            <a:r>
              <a:rPr lang="en-US"/>
              <a:t>Insert picture</a:t>
            </a:r>
          </a:p>
        </p:txBody>
      </p:sp>
      <p:sp>
        <p:nvSpPr>
          <p:cNvPr id="6" name="Text Placeholder 5">
            <a:extLst>
              <a:ext uri="{FF2B5EF4-FFF2-40B4-BE49-F238E27FC236}">
                <a16:creationId xmlns:a16="http://schemas.microsoft.com/office/drawing/2014/main" id="{3A20CE62-5C28-8298-BB9C-49E4007BACAB}"/>
              </a:ext>
            </a:extLst>
          </p:cNvPr>
          <p:cNvSpPr>
            <a:spLocks noGrp="1"/>
          </p:cNvSpPr>
          <p:nvPr>
            <p:ph type="body" sz="quarter" idx="22" hasCustomPrompt="1"/>
          </p:nvPr>
        </p:nvSpPr>
        <p:spPr>
          <a:xfrm>
            <a:off x="360000" y="1625946"/>
            <a:ext cx="11243037" cy="893226"/>
          </a:xfrm>
        </p:spPr>
        <p:txBody>
          <a:bodyPr/>
          <a:lstStyle>
            <a:lvl1pPr>
              <a:spcAft>
                <a:spcPts val="600"/>
              </a:spcAft>
              <a:defRPr sz="1800"/>
            </a:lvl1pPr>
          </a:lstStyle>
          <a:p>
            <a:pPr lvl="0"/>
            <a:r>
              <a:rPr lang="en-GB"/>
              <a:t>Insert text</a:t>
            </a:r>
          </a:p>
        </p:txBody>
      </p:sp>
      <p:sp>
        <p:nvSpPr>
          <p:cNvPr id="3" name="Text Placeholder 5">
            <a:extLst>
              <a:ext uri="{FF2B5EF4-FFF2-40B4-BE49-F238E27FC236}">
                <a16:creationId xmlns:a16="http://schemas.microsoft.com/office/drawing/2014/main" id="{4AD4AB7C-8A21-E4EB-AA93-807A148152FD}"/>
              </a:ext>
            </a:extLst>
          </p:cNvPr>
          <p:cNvSpPr>
            <a:spLocks noGrp="1"/>
          </p:cNvSpPr>
          <p:nvPr>
            <p:ph type="body" sz="quarter" idx="23" hasCustomPrompt="1"/>
          </p:nvPr>
        </p:nvSpPr>
        <p:spPr>
          <a:xfrm>
            <a:off x="1973601" y="5964774"/>
            <a:ext cx="2567920" cy="731226"/>
          </a:xfrm>
        </p:spPr>
        <p:txBody>
          <a:bodyPr/>
          <a:lstStyle>
            <a:lvl1pPr>
              <a:spcAft>
                <a:spcPts val="600"/>
              </a:spcAft>
              <a:defRPr sz="1800"/>
            </a:lvl1pPr>
          </a:lstStyle>
          <a:p>
            <a:pPr lvl="0"/>
            <a:r>
              <a:rPr lang="en-GB"/>
              <a:t>Insert text</a:t>
            </a:r>
          </a:p>
        </p:txBody>
      </p:sp>
      <p:sp>
        <p:nvSpPr>
          <p:cNvPr id="8" name="Text Placeholder 5">
            <a:extLst>
              <a:ext uri="{FF2B5EF4-FFF2-40B4-BE49-F238E27FC236}">
                <a16:creationId xmlns:a16="http://schemas.microsoft.com/office/drawing/2014/main" id="{6FF1592D-1B12-201B-A9BD-5B5B908ECC65}"/>
              </a:ext>
            </a:extLst>
          </p:cNvPr>
          <p:cNvSpPr>
            <a:spLocks noGrp="1"/>
          </p:cNvSpPr>
          <p:nvPr>
            <p:ph type="body" sz="quarter" idx="24" hasCustomPrompt="1"/>
          </p:nvPr>
        </p:nvSpPr>
        <p:spPr>
          <a:xfrm>
            <a:off x="8161041" y="5964774"/>
            <a:ext cx="2567920" cy="731226"/>
          </a:xfrm>
        </p:spPr>
        <p:txBody>
          <a:bodyPr/>
          <a:lstStyle>
            <a:lvl1pPr>
              <a:spcAft>
                <a:spcPts val="600"/>
              </a:spcAft>
              <a:defRPr sz="1800"/>
            </a:lvl1pPr>
          </a:lstStyle>
          <a:p>
            <a:pPr lvl="0"/>
            <a:r>
              <a:rPr lang="en-GB"/>
              <a:t>Insert text</a:t>
            </a:r>
          </a:p>
        </p:txBody>
      </p:sp>
    </p:spTree>
    <p:extLst>
      <p:ext uri="{BB962C8B-B14F-4D97-AF65-F5344CB8AC3E}">
        <p14:creationId xmlns:p14="http://schemas.microsoft.com/office/powerpoint/2010/main" val="1595406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References co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hasCustomPrompt="1"/>
          </p:nvPr>
        </p:nvSpPr>
        <p:spPr>
          <a:xfrm>
            <a:off x="359997" y="360000"/>
            <a:ext cx="11483999" cy="522000"/>
          </a:xfrm>
        </p:spPr>
        <p:txBody>
          <a:bodyPr/>
          <a:lstStyle>
            <a:lvl1pPr>
              <a:defRPr>
                <a:solidFill>
                  <a:schemeClr val="accent1"/>
                </a:solidFill>
              </a:defRPr>
            </a:lvl1pPr>
          </a:lstStyle>
          <a:p>
            <a:r>
              <a:rPr lang="en-GB"/>
              <a:t>References (x)</a:t>
            </a:r>
            <a:endParaRPr lang="en-AU"/>
          </a:p>
        </p:txBody>
      </p:sp>
      <p:sp>
        <p:nvSpPr>
          <p:cNvPr id="2" name="Content Placeholder 2">
            <a:extLst>
              <a:ext uri="{FF2B5EF4-FFF2-40B4-BE49-F238E27FC236}">
                <a16:creationId xmlns:a16="http://schemas.microsoft.com/office/drawing/2014/main" id="{75109CEB-FEE9-3C82-2F10-45F8173A4BD3}"/>
              </a:ext>
            </a:extLst>
          </p:cNvPr>
          <p:cNvSpPr>
            <a:spLocks noGrp="1"/>
          </p:cNvSpPr>
          <p:nvPr>
            <p:ph idx="1" hasCustomPrompt="1"/>
          </p:nvPr>
        </p:nvSpPr>
        <p:spPr>
          <a:xfrm>
            <a:off x="360000" y="1971041"/>
            <a:ext cx="11484000" cy="4385310"/>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11920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latin typeface="Arial" panose="020B0604020202020204" pitchFamily="34" charset="0"/>
                <a:cs typeface="Arial" panose="020B0604020202020204" pitchFamily="34" charset="0"/>
              </a:defRPr>
            </a:lvl1pPr>
          </a:lstStyle>
          <a:p>
            <a:r>
              <a:rPr lang="en-US"/>
              <a:t>Click to edit Master title style</a:t>
            </a:r>
            <a:endParaRPr lang="en-AU"/>
          </a:p>
        </p:txBody>
      </p: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5111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082432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LIS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6B0AA3B9-7176-4FBC-8A56-69712925427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776657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B0AA3B9-7176-4FBC-8A56-69712925427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0"/>
            <a:ext cx="5735637" cy="4878611"/>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1"/>
            <a:ext cx="5507038" cy="4246186"/>
          </a:xfrm>
        </p:spPr>
        <p:txBody>
          <a:bodyPr/>
          <a:lstStyle/>
          <a:p>
            <a:r>
              <a:rPr lang="en-US"/>
              <a:t>Click icon to add picture</a:t>
            </a:r>
            <a:endParaRPr lang="en-AU"/>
          </a:p>
        </p:txBody>
      </p:sp>
      <p:sp>
        <p:nvSpPr>
          <p:cNvPr id="9" name="Text Placeholder 8">
            <a:extLst>
              <a:ext uri="{FF2B5EF4-FFF2-40B4-BE49-F238E27FC236}">
                <a16:creationId xmlns:a16="http://schemas.microsoft.com/office/drawing/2014/main" id="{C468D160-A77E-0FD7-054B-CE004CA9035B}"/>
              </a:ext>
            </a:extLst>
          </p:cNvPr>
          <p:cNvSpPr>
            <a:spLocks noGrp="1"/>
          </p:cNvSpPr>
          <p:nvPr>
            <p:ph type="body" sz="quarter" idx="21"/>
          </p:nvPr>
        </p:nvSpPr>
        <p:spPr>
          <a:xfrm>
            <a:off x="6324600" y="5934075"/>
            <a:ext cx="5519738" cy="506413"/>
          </a:xfrm>
        </p:spPr>
        <p:txBody>
          <a:bodyPr/>
          <a:lstStyle>
            <a:lvl1pPr>
              <a:defRPr sz="1400"/>
            </a:lvl1pPr>
          </a:lstStyle>
          <a:p>
            <a:pPr lvl="0"/>
            <a:r>
              <a:rPr lang="en-US"/>
              <a:t>Click to edit Master text styles</a:t>
            </a:r>
            <a:endParaRPr lang="en-AU"/>
          </a:p>
        </p:txBody>
      </p:sp>
    </p:spTree>
    <p:extLst>
      <p:ext uri="{BB962C8B-B14F-4D97-AF65-F5344CB8AC3E}">
        <p14:creationId xmlns:p14="http://schemas.microsoft.com/office/powerpoint/2010/main" val="1182270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6B0AA3B9-7176-4FBC-8A56-697129254272}" type="slidenum">
              <a:rPr lang="en-AU" smtClean="0"/>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454605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171348" y="360000"/>
            <a:ext cx="660650" cy="715199"/>
          </a:xfrm>
          <a:prstGeom prst="rect">
            <a:avLst/>
          </a:prstGeom>
        </p:spPr>
      </p:pic>
      <p:sp>
        <p:nvSpPr>
          <p:cNvPr id="7" name="Text Placeholder 6">
            <a:extLst>
              <a:ext uri="{FF2B5EF4-FFF2-40B4-BE49-F238E27FC236}">
                <a16:creationId xmlns:a16="http://schemas.microsoft.com/office/drawing/2014/main" id="{5A8269CD-2798-EF1F-9190-EDF58D14015D}"/>
              </a:ext>
            </a:extLst>
          </p:cNvPr>
          <p:cNvSpPr>
            <a:spLocks noGrp="1"/>
          </p:cNvSpPr>
          <p:nvPr>
            <p:ph type="body" sz="quarter" idx="10" hasCustomPrompt="1"/>
          </p:nvPr>
        </p:nvSpPr>
        <p:spPr>
          <a:xfrm>
            <a:off x="540000" y="4887238"/>
            <a:ext cx="11291998" cy="800100"/>
          </a:xfrm>
        </p:spPr>
        <p:txBody>
          <a:bodyPr/>
          <a:lstStyle>
            <a:lvl1pPr>
              <a:defRPr sz="3600">
                <a:solidFill>
                  <a:schemeClr val="accent4"/>
                </a:solidFill>
              </a:defRPr>
            </a:lvl1pPr>
          </a:lstStyle>
          <a:p>
            <a:pPr lvl="0"/>
            <a:r>
              <a:rPr lang="en-US"/>
              <a:t>Title</a:t>
            </a:r>
          </a:p>
        </p:txBody>
      </p:sp>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59999" y="360000"/>
            <a:ext cx="11483999"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3998"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3" name="TextBox 2">
            <a:extLst>
              <a:ext uri="{FF2B5EF4-FFF2-40B4-BE49-F238E27FC236}">
                <a16:creationId xmlns:a16="http://schemas.microsoft.com/office/drawing/2014/main" id="{1DB0456D-9264-FC56-7D32-3ABAD3159743}"/>
              </a:ext>
            </a:extLst>
          </p:cNvPr>
          <p:cNvSpPr txBox="1"/>
          <p:nvPr userDrawn="1"/>
        </p:nvSpPr>
        <p:spPr>
          <a:xfrm>
            <a:off x="1024467" y="-1016000"/>
            <a:ext cx="0" cy="0"/>
          </a:xfrm>
          <a:prstGeom prst="rect">
            <a:avLst/>
          </a:prstGeom>
          <a:noFill/>
        </p:spPr>
        <p:txBody>
          <a:bodyPr wrap="none" lIns="0" tIns="0" rIns="0" bIns="0" rtlCol="0">
            <a:noAutofit/>
          </a:bodyPr>
          <a:lstStyle/>
          <a:p>
            <a:pPr algn="l"/>
            <a:endParaRPr lang="en-US" sz="1800"/>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GB"/>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48"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GB"/>
              <a:t>Click to edit Master title style</a:t>
            </a:r>
            <a:endParaRPr lang="en-US"/>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630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Multiple choic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243038"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243038"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360000" y="2765028"/>
            <a:ext cx="2240960" cy="2649349"/>
          </a:xfrm>
        </p:spPr>
        <p:txBody>
          <a:bodyPr/>
          <a:lstStyle>
            <a:lvl1pPr>
              <a:defRPr sz="1600"/>
            </a:lvl1pPr>
          </a:lstStyle>
          <a:p>
            <a:r>
              <a:rPr lang="en-GB"/>
              <a:t>Click icon to add picture</a:t>
            </a:r>
            <a:endParaRPr lang="en-AU"/>
          </a:p>
        </p:txBody>
      </p:sp>
      <p:sp>
        <p:nvSpPr>
          <p:cNvPr id="13" name="Picture Placeholder 7">
            <a:extLst>
              <a:ext uri="{FF2B5EF4-FFF2-40B4-BE49-F238E27FC236}">
                <a16:creationId xmlns:a16="http://schemas.microsoft.com/office/drawing/2014/main" id="{B4B450DC-5728-768F-26C0-12B026741DA4}"/>
              </a:ext>
            </a:extLst>
          </p:cNvPr>
          <p:cNvSpPr>
            <a:spLocks noGrp="1"/>
          </p:cNvSpPr>
          <p:nvPr>
            <p:ph type="pic" sz="quarter" idx="21"/>
          </p:nvPr>
        </p:nvSpPr>
        <p:spPr>
          <a:xfrm>
            <a:off x="3363973" y="2765028"/>
            <a:ext cx="2240960" cy="2649349"/>
          </a:xfrm>
        </p:spPr>
        <p:txBody>
          <a:bodyPr/>
          <a:lstStyle>
            <a:lvl1pPr>
              <a:defRPr sz="1600"/>
            </a:lvl1pPr>
          </a:lstStyle>
          <a:p>
            <a:r>
              <a:rPr lang="en-GB"/>
              <a:t>Click icon to add picture</a:t>
            </a:r>
            <a:endParaRPr lang="en-AU"/>
          </a:p>
        </p:txBody>
      </p:sp>
      <p:sp>
        <p:nvSpPr>
          <p:cNvPr id="15" name="Picture Placeholder 7">
            <a:extLst>
              <a:ext uri="{FF2B5EF4-FFF2-40B4-BE49-F238E27FC236}">
                <a16:creationId xmlns:a16="http://schemas.microsoft.com/office/drawing/2014/main" id="{6C3CDCFB-025E-3885-F074-73ADECE44C9E}"/>
              </a:ext>
            </a:extLst>
          </p:cNvPr>
          <p:cNvSpPr>
            <a:spLocks noGrp="1"/>
          </p:cNvSpPr>
          <p:nvPr>
            <p:ph type="pic" sz="quarter" idx="22"/>
          </p:nvPr>
        </p:nvSpPr>
        <p:spPr>
          <a:xfrm>
            <a:off x="9371920" y="2765028"/>
            <a:ext cx="2240960" cy="2649349"/>
          </a:xfrm>
        </p:spPr>
        <p:txBody>
          <a:bodyPr/>
          <a:lstStyle>
            <a:lvl1pPr>
              <a:defRPr sz="1600"/>
            </a:lvl1pPr>
          </a:lstStyle>
          <a:p>
            <a:r>
              <a:rPr lang="en-GB"/>
              <a:t>Click icon to add picture</a:t>
            </a:r>
            <a:endParaRPr lang="en-AU"/>
          </a:p>
        </p:txBody>
      </p:sp>
      <p:sp>
        <p:nvSpPr>
          <p:cNvPr id="17" name="Picture Placeholder 7">
            <a:extLst>
              <a:ext uri="{FF2B5EF4-FFF2-40B4-BE49-F238E27FC236}">
                <a16:creationId xmlns:a16="http://schemas.microsoft.com/office/drawing/2014/main" id="{CCABCD24-7B7B-0554-1934-9DC04D3EBBF4}"/>
              </a:ext>
            </a:extLst>
          </p:cNvPr>
          <p:cNvSpPr>
            <a:spLocks noGrp="1"/>
          </p:cNvSpPr>
          <p:nvPr>
            <p:ph type="pic" sz="quarter" idx="23"/>
          </p:nvPr>
        </p:nvSpPr>
        <p:spPr>
          <a:xfrm>
            <a:off x="6367946" y="2765028"/>
            <a:ext cx="2240960" cy="2649349"/>
          </a:xfrm>
        </p:spPr>
        <p:txBody>
          <a:bodyPr/>
          <a:lstStyle>
            <a:lvl1pPr>
              <a:defRPr sz="1600"/>
            </a:lvl1pPr>
          </a:lstStyle>
          <a:p>
            <a:r>
              <a:rPr lang="en-GB"/>
              <a:t>Click icon to add picture</a:t>
            </a:r>
            <a:endParaRPr lang="en-AU"/>
          </a:p>
        </p:txBody>
      </p:sp>
      <p:sp>
        <p:nvSpPr>
          <p:cNvPr id="2" name="Text Placeholder 5">
            <a:extLst>
              <a:ext uri="{FF2B5EF4-FFF2-40B4-BE49-F238E27FC236}">
                <a16:creationId xmlns:a16="http://schemas.microsoft.com/office/drawing/2014/main" id="{1DFCC6A7-827F-6E36-F159-837EA4EBC3D3}"/>
              </a:ext>
            </a:extLst>
          </p:cNvPr>
          <p:cNvSpPr>
            <a:spLocks noGrp="1"/>
          </p:cNvSpPr>
          <p:nvPr>
            <p:ph type="body" sz="quarter" idx="24" hasCustomPrompt="1"/>
          </p:nvPr>
        </p:nvSpPr>
        <p:spPr>
          <a:xfrm>
            <a:off x="360000" y="1625946"/>
            <a:ext cx="11243037" cy="893226"/>
          </a:xfrm>
        </p:spPr>
        <p:txBody>
          <a:bodyPr/>
          <a:lstStyle>
            <a:lvl1pPr>
              <a:spcAft>
                <a:spcPts val="600"/>
              </a:spcAft>
              <a:defRPr sz="1800"/>
            </a:lvl1pPr>
          </a:lstStyle>
          <a:p>
            <a:pPr lvl="0"/>
            <a:r>
              <a:rPr lang="en-GB"/>
              <a:t>Insert text</a:t>
            </a:r>
          </a:p>
        </p:txBody>
      </p:sp>
    </p:spTree>
    <p:extLst>
      <p:ext uri="{BB962C8B-B14F-4D97-AF65-F5344CB8AC3E}">
        <p14:creationId xmlns:p14="http://schemas.microsoft.com/office/powerpoint/2010/main" val="3306056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Multiple choic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243038"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243038"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1" name="Text Placeholder 2">
            <a:extLst>
              <a:ext uri="{FF2B5EF4-FFF2-40B4-BE49-F238E27FC236}">
                <a16:creationId xmlns:a16="http://schemas.microsoft.com/office/drawing/2014/main" id="{09AE21FE-7E6F-A034-F036-612FA37CA8BC}"/>
              </a:ext>
            </a:extLst>
          </p:cNvPr>
          <p:cNvSpPr>
            <a:spLocks noGrp="1"/>
          </p:cNvSpPr>
          <p:nvPr>
            <p:ph type="body" sz="quarter" idx="27" hasCustomPrompt="1"/>
          </p:nvPr>
        </p:nvSpPr>
        <p:spPr>
          <a:xfrm>
            <a:off x="1345520" y="5474358"/>
            <a:ext cx="10175920" cy="641396"/>
          </a:xfrm>
        </p:spPr>
        <p:txBody>
          <a:bodyPr/>
          <a:lstStyle>
            <a:lvl1pPr>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GB"/>
              <a:t>Insert text</a:t>
            </a:r>
          </a:p>
        </p:txBody>
      </p:sp>
      <p:sp>
        <p:nvSpPr>
          <p:cNvPr id="12" name="Text Placeholder 5">
            <a:extLst>
              <a:ext uri="{FF2B5EF4-FFF2-40B4-BE49-F238E27FC236}">
                <a16:creationId xmlns:a16="http://schemas.microsoft.com/office/drawing/2014/main" id="{0C45F7D3-A319-C117-165D-6FAF332E7124}"/>
              </a:ext>
            </a:extLst>
          </p:cNvPr>
          <p:cNvSpPr>
            <a:spLocks noGrp="1"/>
          </p:cNvSpPr>
          <p:nvPr>
            <p:ph type="body" sz="quarter" idx="28" hasCustomPrompt="1"/>
          </p:nvPr>
        </p:nvSpPr>
        <p:spPr>
          <a:xfrm>
            <a:off x="360000" y="1625946"/>
            <a:ext cx="11243037" cy="527974"/>
          </a:xfrm>
        </p:spPr>
        <p:txBody>
          <a:bodyPr/>
          <a:lstStyle>
            <a:lvl1pPr>
              <a:spcAft>
                <a:spcPts val="600"/>
              </a:spcAft>
              <a:defRPr sz="1800"/>
            </a:lvl1pPr>
          </a:lstStyle>
          <a:p>
            <a:pPr lvl="0"/>
            <a:r>
              <a:rPr lang="en-GB"/>
              <a:t>Insert text</a:t>
            </a:r>
          </a:p>
        </p:txBody>
      </p:sp>
      <p:sp>
        <p:nvSpPr>
          <p:cNvPr id="13" name="Text Placeholder 2">
            <a:extLst>
              <a:ext uri="{FF2B5EF4-FFF2-40B4-BE49-F238E27FC236}">
                <a16:creationId xmlns:a16="http://schemas.microsoft.com/office/drawing/2014/main" id="{5F81E50E-5FDF-87FB-F284-468C0D7FADB8}"/>
              </a:ext>
            </a:extLst>
          </p:cNvPr>
          <p:cNvSpPr>
            <a:spLocks noGrp="1"/>
          </p:cNvSpPr>
          <p:nvPr>
            <p:ph type="body" sz="quarter" idx="29" hasCustomPrompt="1"/>
          </p:nvPr>
        </p:nvSpPr>
        <p:spPr>
          <a:xfrm>
            <a:off x="1345520" y="4624304"/>
            <a:ext cx="10175920" cy="641396"/>
          </a:xfrm>
        </p:spPr>
        <p:txBody>
          <a:bodyPr/>
          <a:lstStyle>
            <a:lvl1pPr>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GB"/>
              <a:t>Insert text</a:t>
            </a:r>
          </a:p>
        </p:txBody>
      </p:sp>
      <p:sp>
        <p:nvSpPr>
          <p:cNvPr id="14" name="Text Placeholder 2">
            <a:extLst>
              <a:ext uri="{FF2B5EF4-FFF2-40B4-BE49-F238E27FC236}">
                <a16:creationId xmlns:a16="http://schemas.microsoft.com/office/drawing/2014/main" id="{9A44A122-DD69-F174-2E08-3A0257CA52FB}"/>
              </a:ext>
            </a:extLst>
          </p:cNvPr>
          <p:cNvSpPr>
            <a:spLocks noGrp="1"/>
          </p:cNvSpPr>
          <p:nvPr>
            <p:ph type="body" sz="quarter" idx="30" hasCustomPrompt="1"/>
          </p:nvPr>
        </p:nvSpPr>
        <p:spPr>
          <a:xfrm>
            <a:off x="1345520" y="3774251"/>
            <a:ext cx="10175920" cy="641396"/>
          </a:xfrm>
        </p:spPr>
        <p:txBody>
          <a:bodyPr/>
          <a:lstStyle>
            <a:lvl1pPr>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GB"/>
              <a:t>Insert text</a:t>
            </a:r>
          </a:p>
        </p:txBody>
      </p:sp>
      <p:sp>
        <p:nvSpPr>
          <p:cNvPr id="15" name="Text Placeholder 2">
            <a:extLst>
              <a:ext uri="{FF2B5EF4-FFF2-40B4-BE49-F238E27FC236}">
                <a16:creationId xmlns:a16="http://schemas.microsoft.com/office/drawing/2014/main" id="{FC304F2C-9B61-A905-CA27-E6F31881426D}"/>
              </a:ext>
            </a:extLst>
          </p:cNvPr>
          <p:cNvSpPr>
            <a:spLocks noGrp="1"/>
          </p:cNvSpPr>
          <p:nvPr>
            <p:ph type="body" sz="quarter" idx="31" hasCustomPrompt="1"/>
          </p:nvPr>
        </p:nvSpPr>
        <p:spPr>
          <a:xfrm>
            <a:off x="1345520" y="2924198"/>
            <a:ext cx="10175920" cy="641396"/>
          </a:xfrm>
        </p:spPr>
        <p:txBody>
          <a:bodyPr/>
          <a:lstStyle>
            <a:lvl1pPr>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GB"/>
              <a:t>Insert text</a:t>
            </a:r>
          </a:p>
        </p:txBody>
      </p:sp>
    </p:spTree>
    <p:extLst>
      <p:ext uri="{BB962C8B-B14F-4D97-AF65-F5344CB8AC3E}">
        <p14:creationId xmlns:p14="http://schemas.microsoft.com/office/powerpoint/2010/main" val="4169575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24" r:id="rId3"/>
    <p:sldLayoutId id="2147483723" r:id="rId4"/>
    <p:sldLayoutId id="2147483746" r:id="rId5"/>
    <p:sldLayoutId id="2147483725" r:id="rId6"/>
    <p:sldLayoutId id="2147483750" r:id="rId7"/>
    <p:sldLayoutId id="2147483752" r:id="rId8"/>
    <p:sldLayoutId id="2147483753" r:id="rId9"/>
    <p:sldLayoutId id="2147483754" r:id="rId10"/>
    <p:sldLayoutId id="2147483755" r:id="rId11"/>
    <p:sldLayoutId id="2147483751" r:id="rId12"/>
    <p:sldLayoutId id="2147483756" r:id="rId13"/>
    <p:sldLayoutId id="2147483757" r:id="rId14"/>
    <p:sldLayoutId id="2147483758" r:id="rId15"/>
    <p:sldLayoutId id="2147483759" r:id="rId16"/>
    <p:sldLayoutId id="2147483760"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16.xml"/><Relationship Id="rId4" Type="http://schemas.openxmlformats.org/officeDocument/2006/relationships/image" Target="../media/image25.jpe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16.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16.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16.xml"/><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16.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hyperlink" Target="https://education.nsw.gov.au/content/dam/main-education/documents/teaching-and-learning/curriculum/stem/stem-k-10-comprehensive-teacher-guide-engineering-design-process.pdf"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16.xml"/><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3.xml"/><Relationship Id="rId1" Type="http://schemas.openxmlformats.org/officeDocument/2006/relationships/slideLayout" Target="../slideLayouts/slideLayout16.xml"/><Relationship Id="rId4" Type="http://schemas.openxmlformats.org/officeDocument/2006/relationships/image" Target="../media/image37.png"/></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5.xml"/><Relationship Id="rId1" Type="http://schemas.openxmlformats.org/officeDocument/2006/relationships/slideLayout" Target="../slideLayouts/slideLayout16.xml"/><Relationship Id="rId4" Type="http://schemas.openxmlformats.org/officeDocument/2006/relationships/image" Target="../media/image39.png"/></Relationships>
</file>

<file path=ppt/slides/_rels/slide4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8.xml"/><Relationship Id="rId1" Type="http://schemas.openxmlformats.org/officeDocument/2006/relationships/slideLayout" Target="../slideLayouts/slideLayout16.xml"/><Relationship Id="rId4" Type="http://schemas.openxmlformats.org/officeDocument/2006/relationships/image" Target="../media/image42.png"/></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9.xml"/><Relationship Id="rId1" Type="http://schemas.openxmlformats.org/officeDocument/2006/relationships/slideLayout" Target="../slideLayouts/slideLayout16.xml"/><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3" Type="http://schemas.openxmlformats.org/officeDocument/2006/relationships/hyperlink" Target="file:///C:\Users\sgeorgiades\Downloads\stem-k-10-engineering-design-process-student-design-folio%20(7).pdf"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2.xml"/><Relationship Id="rId1" Type="http://schemas.openxmlformats.org/officeDocument/2006/relationships/slideLayout" Target="../slideLayouts/slideLayout16.xml"/><Relationship Id="rId4" Type="http://schemas.openxmlformats.org/officeDocument/2006/relationships/image" Target="../media/image47.png"/></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3.xml"/><Relationship Id="rId1" Type="http://schemas.openxmlformats.org/officeDocument/2006/relationships/slideLayout" Target="../slideLayouts/slideLayout16.xml"/><Relationship Id="rId4" Type="http://schemas.openxmlformats.org/officeDocument/2006/relationships/image" Target="../media/image48.png"/></Relationships>
</file>

<file path=ppt/slides/_rels/slide5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4.xml"/><Relationship Id="rId1" Type="http://schemas.openxmlformats.org/officeDocument/2006/relationships/slideLayout" Target="../slideLayouts/slideLayout16.xml"/><Relationship Id="rId4" Type="http://schemas.openxmlformats.org/officeDocument/2006/relationships/image" Target="../media/image49.png"/></Relationships>
</file>

<file path=ppt/slides/_rels/slide5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7.xml"/><Relationship Id="rId1" Type="http://schemas.openxmlformats.org/officeDocument/2006/relationships/slideLayout" Target="../slideLayouts/slideLayout16.xml"/><Relationship Id="rId4" Type="http://schemas.openxmlformats.org/officeDocument/2006/relationships/image" Target="../media/image52.png"/></Relationships>
</file>

<file path=ppt/slides/_rels/slide5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8.xml"/><Relationship Id="rId1" Type="http://schemas.openxmlformats.org/officeDocument/2006/relationships/slideLayout" Target="../slideLayouts/slideLayout16.xml"/><Relationship Id="rId4" Type="http://schemas.openxmlformats.org/officeDocument/2006/relationships/image" Target="../media/image53.png"/></Relationships>
</file>

<file path=ppt/slides/_rels/slide5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1.xml"/><Relationship Id="rId1" Type="http://schemas.openxmlformats.org/officeDocument/2006/relationships/slideLayout" Target="../slideLayouts/slideLayout16.xml"/><Relationship Id="rId4" Type="http://schemas.openxmlformats.org/officeDocument/2006/relationships/image" Target="../media/image56.png"/></Relationships>
</file>

<file path=ppt/slides/_rels/slide6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2.xml"/><Relationship Id="rId1" Type="http://schemas.openxmlformats.org/officeDocument/2006/relationships/slideLayout" Target="../slideLayouts/slideLayout16.xml"/><Relationship Id="rId4" Type="http://schemas.openxmlformats.org/officeDocument/2006/relationships/image" Target="../media/image57.png"/></Relationships>
</file>

<file path=ppt/slides/_rels/slide6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5.xml"/><Relationship Id="rId1" Type="http://schemas.openxmlformats.org/officeDocument/2006/relationships/slideLayout" Target="../slideLayouts/slideLayout16.xml"/><Relationship Id="rId4" Type="http://schemas.openxmlformats.org/officeDocument/2006/relationships/image" Target="../media/image60.png"/></Relationships>
</file>

<file path=ppt/slides/_rels/slide6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6.xml"/><Relationship Id="rId1" Type="http://schemas.openxmlformats.org/officeDocument/2006/relationships/slideLayout" Target="../slideLayouts/slideLayout16.xml"/><Relationship Id="rId4" Type="http://schemas.openxmlformats.org/officeDocument/2006/relationships/image" Target="../media/image61.png"/></Relationships>
</file>

<file path=ppt/slides/_rels/slide67.xml.rels><?xml version="1.0" encoding="UTF-8" standalone="yes"?>
<Relationships xmlns="http://schemas.openxmlformats.org/package/2006/relationships"><Relationship Id="rId3" Type="http://schemas.openxmlformats.org/officeDocument/2006/relationships/hyperlink" Target="http://www.conva.com/" TargetMode="External"/><Relationship Id="rId2" Type="http://schemas.openxmlformats.org/officeDocument/2006/relationships/notesSlide" Target="../notesSlides/notesSlide67.xml"/><Relationship Id="rId1" Type="http://schemas.openxmlformats.org/officeDocument/2006/relationships/slideLayout" Target="../slideLayouts/slideLayout7.xml"/><Relationship Id="rId6" Type="http://schemas.openxmlformats.org/officeDocument/2006/relationships/hyperlink" Target="https://curriculum.nsw.edu.au/learning-areas/science/science-and-technology-k-6-2024/overview" TargetMode="External"/><Relationship Id="rId5" Type="http://schemas.openxmlformats.org/officeDocument/2006/relationships/hyperlink" Target="https://curriculum.nsw.edu.au/learning-areas/mathematics/mathematics-k-10-2022/overview" TargetMode="External"/><Relationship Id="rId4" Type="http://schemas.openxmlformats.org/officeDocument/2006/relationships/hyperlink" Target="https://curriculum.nsw.edu.au/learning-areas/english/english-k-10-2022/content/early-stage-1/fa4de39ca4"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68.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slide" Target="slide59.xml"/><Relationship Id="rId13" Type="http://schemas.openxmlformats.org/officeDocument/2006/relationships/slide" Target="slide15.xml"/><Relationship Id="rId3" Type="http://schemas.openxmlformats.org/officeDocument/2006/relationships/slide" Target="slide35.xml"/><Relationship Id="rId7" Type="http://schemas.openxmlformats.org/officeDocument/2006/relationships/slide" Target="slide55.xml"/><Relationship Id="rId12" Type="http://schemas.openxmlformats.org/officeDocument/2006/relationships/slide" Target="slide68.xml"/><Relationship Id="rId2" Type="http://schemas.openxmlformats.org/officeDocument/2006/relationships/notesSlide" Target="../notesSlides/notesSlide8.xml"/><Relationship Id="rId16" Type="http://schemas.openxmlformats.org/officeDocument/2006/relationships/slide" Target="slide30.xml"/><Relationship Id="rId1" Type="http://schemas.openxmlformats.org/officeDocument/2006/relationships/slideLayout" Target="../slideLayouts/slideLayout5.xml"/><Relationship Id="rId6" Type="http://schemas.openxmlformats.org/officeDocument/2006/relationships/slide" Target="slide50.xml"/><Relationship Id="rId11" Type="http://schemas.openxmlformats.org/officeDocument/2006/relationships/slide" Target="slide9.xml"/><Relationship Id="rId5" Type="http://schemas.openxmlformats.org/officeDocument/2006/relationships/slide" Target="slide46.xml"/><Relationship Id="rId15" Type="http://schemas.openxmlformats.org/officeDocument/2006/relationships/slide" Target="slide24.xml"/><Relationship Id="rId10" Type="http://schemas.openxmlformats.org/officeDocument/2006/relationships/slide" Target="slide11.xml"/><Relationship Id="rId4" Type="http://schemas.openxmlformats.org/officeDocument/2006/relationships/slide" Target="slide40.xml"/><Relationship Id="rId9" Type="http://schemas.openxmlformats.org/officeDocument/2006/relationships/slide" Target="slide63.xml"/><Relationship Id="rId14" Type="http://schemas.openxmlformats.org/officeDocument/2006/relationships/slide" Target="slide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BDE786-36F5-FD49-E08E-7D6591251DBE}"/>
              </a:ext>
            </a:extLst>
          </p:cNvPr>
          <p:cNvSpPr>
            <a:spLocks noGrp="1"/>
          </p:cNvSpPr>
          <p:nvPr>
            <p:ph type="ctrTitle"/>
          </p:nvPr>
        </p:nvSpPr>
        <p:spPr>
          <a:xfrm>
            <a:off x="539999" y="2030415"/>
            <a:ext cx="6255979" cy="1552734"/>
          </a:xfrm>
        </p:spPr>
        <p:txBody>
          <a:bodyPr anchor="b">
            <a:normAutofit fontScale="90000"/>
          </a:bodyPr>
          <a:lstStyle/>
          <a:p>
            <a:r>
              <a:rPr lang="en-US" sz="4400" dirty="0">
                <a:latin typeface="Arial"/>
                <a:cs typeface="Arial"/>
              </a:rPr>
              <a:t>Designing a </a:t>
            </a:r>
            <a:br>
              <a:rPr lang="en-US" sz="4400" dirty="0">
                <a:latin typeface="Arial"/>
                <a:cs typeface="Arial"/>
              </a:rPr>
            </a:br>
            <a:r>
              <a:rPr lang="en-US" sz="4400" dirty="0">
                <a:latin typeface="Arial"/>
                <a:cs typeface="Arial"/>
              </a:rPr>
              <a:t>Wombat Environment</a:t>
            </a:r>
            <a:br>
              <a:rPr lang="en-US" sz="4400" dirty="0">
                <a:latin typeface="Arial"/>
                <a:cs typeface="Arial"/>
              </a:rPr>
            </a:br>
            <a:br>
              <a:rPr lang="en-US" sz="4400" dirty="0">
                <a:latin typeface="Arial"/>
                <a:cs typeface="Arial"/>
              </a:rPr>
            </a:br>
            <a:r>
              <a:rPr lang="en-US" sz="3600" dirty="0">
                <a:latin typeface="Arial"/>
                <a:cs typeface="Arial"/>
              </a:rPr>
              <a:t>Integrated STEM Resource</a:t>
            </a:r>
          </a:p>
        </p:txBody>
      </p:sp>
      <p:sp>
        <p:nvSpPr>
          <p:cNvPr id="7" name="Title 3">
            <a:extLst>
              <a:ext uri="{FF2B5EF4-FFF2-40B4-BE49-F238E27FC236}">
                <a16:creationId xmlns:a16="http://schemas.microsoft.com/office/drawing/2014/main" id="{ABB83562-7F2F-FB91-517A-C3F12E39AC2E}"/>
              </a:ext>
            </a:extLst>
          </p:cNvPr>
          <p:cNvSpPr txBox="1">
            <a:spLocks/>
          </p:cNvSpPr>
          <p:nvPr/>
        </p:nvSpPr>
        <p:spPr>
          <a:xfrm>
            <a:off x="542004" y="4178052"/>
            <a:ext cx="6255979" cy="931102"/>
          </a:xfrm>
          <a:prstGeom prst="rect">
            <a:avLst/>
          </a:prstGeom>
          <a:ln>
            <a:noFill/>
          </a:ln>
        </p:spPr>
        <p:txBody>
          <a:bodyPr vert="horz" lIns="0" tIns="0" rIns="0" bIns="0" rtlCol="0" anchor="b">
            <a:normAutofit/>
          </a:bodyPr>
          <a:lstStyle>
            <a:lvl1pPr algn="l" defTabSz="914377" rtl="0" eaLnBrk="1" latinLnBrk="0" hangingPunct="1">
              <a:lnSpc>
                <a:spcPct val="100000"/>
              </a:lnSpc>
              <a:spcBef>
                <a:spcPct val="0"/>
              </a:spcBef>
              <a:buNone/>
              <a:defRPr sz="4800" kern="1200">
                <a:solidFill>
                  <a:schemeClr val="bg1"/>
                </a:solidFill>
                <a:latin typeface="Arial" panose="020B0604020202020204" pitchFamily="34" charset="0"/>
                <a:ea typeface="+mj-ea"/>
                <a:cs typeface="Arial" panose="020B0604020202020204" pitchFamily="34" charset="0"/>
              </a:defRPr>
            </a:lvl1pPr>
          </a:lstStyle>
          <a:p>
            <a:r>
              <a:rPr lang="en-US" sz="2400" dirty="0">
                <a:latin typeface="Arial"/>
                <a:cs typeface="Arial"/>
              </a:rPr>
              <a:t>Engineering Design Process</a:t>
            </a:r>
          </a:p>
        </p:txBody>
      </p:sp>
      <p:sp>
        <p:nvSpPr>
          <p:cNvPr id="9" name="Text Placeholder 8">
            <a:extLst>
              <a:ext uri="{FF2B5EF4-FFF2-40B4-BE49-F238E27FC236}">
                <a16:creationId xmlns:a16="http://schemas.microsoft.com/office/drawing/2014/main" id="{12964B72-A2E4-AAC3-56EF-8356190E67A5}"/>
              </a:ext>
            </a:extLst>
          </p:cNvPr>
          <p:cNvSpPr>
            <a:spLocks noGrp="1"/>
          </p:cNvSpPr>
          <p:nvPr>
            <p:ph type="body" sz="quarter" idx="16"/>
          </p:nvPr>
        </p:nvSpPr>
        <p:spPr>
          <a:xfrm>
            <a:off x="540000" y="5557356"/>
            <a:ext cx="6255975" cy="360000"/>
          </a:xfrm>
        </p:spPr>
        <p:txBody>
          <a:bodyPr vert="horz" lIns="0" tIns="0" rIns="0" bIns="0" rtlCol="0" anchor="t">
            <a:noAutofit/>
          </a:bodyPr>
          <a:lstStyle/>
          <a:p>
            <a:pPr>
              <a:lnSpc>
                <a:spcPct val="140000"/>
              </a:lnSpc>
              <a:spcAft>
                <a:spcPts val="600"/>
              </a:spcAft>
            </a:pPr>
            <a:r>
              <a:rPr lang="en-AU" sz="2400" b="0" dirty="0">
                <a:solidFill>
                  <a:schemeClr val="accent4"/>
                </a:solidFill>
                <a:latin typeface="Arial"/>
                <a:cs typeface="Arial"/>
              </a:rPr>
              <a:t>Early Stage 1 and Stage 1</a:t>
            </a:r>
          </a:p>
        </p:txBody>
      </p:sp>
      <p:sp>
        <p:nvSpPr>
          <p:cNvPr id="8" name="Text Placeholder 7">
            <a:extLst>
              <a:ext uri="{FF2B5EF4-FFF2-40B4-BE49-F238E27FC236}">
                <a16:creationId xmlns:a16="http://schemas.microsoft.com/office/drawing/2014/main" id="{060FDAB0-7AE2-8C52-0DD5-DE78506260D0}"/>
              </a:ext>
            </a:extLst>
          </p:cNvPr>
          <p:cNvSpPr>
            <a:spLocks noGrp="1"/>
          </p:cNvSpPr>
          <p:nvPr>
            <p:ph type="body" sz="quarter" idx="15"/>
          </p:nvPr>
        </p:nvSpPr>
        <p:spPr>
          <a:xfrm>
            <a:off x="540000" y="6192000"/>
            <a:ext cx="6255975" cy="360000"/>
          </a:xfrm>
        </p:spPr>
        <p:txBody>
          <a:bodyPr anchor="b">
            <a:normAutofit/>
          </a:bodyPr>
          <a:lstStyle/>
          <a:p>
            <a:pPr>
              <a:lnSpc>
                <a:spcPct val="140000"/>
              </a:lnSpc>
            </a:pPr>
            <a:r>
              <a:rPr lang="en-AU" dirty="0"/>
              <a:t>2026</a:t>
            </a:r>
          </a:p>
        </p:txBody>
      </p:sp>
      <p:pic>
        <p:nvPicPr>
          <p:cNvPr id="11" name="Picture Placeholder 10" descr="Title slide showing “Designing a Wombat Environment” an integrated STEM resource for early Stage 1 and Stage 1 with images of wombats and the NSW Government logo.">
            <a:extLst>
              <a:ext uri="{FF2B5EF4-FFF2-40B4-BE49-F238E27FC236}">
                <a16:creationId xmlns:a16="http://schemas.microsoft.com/office/drawing/2014/main" id="{B189A5EB-C5F7-29FB-6FDB-C7C8EED74D42}"/>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r="-2" b="-1"/>
          <a:stretch>
            <a:fillRect/>
          </a:stretch>
        </p:blipFill>
        <p:spPr>
          <a:xfrm>
            <a:off x="7128000" y="10"/>
            <a:ext cx="5064000" cy="6857990"/>
          </a:xfrm>
          <a:prstGeom prst="rect">
            <a:avLst/>
          </a:prstGeom>
          <a:noFill/>
        </p:spPr>
      </p:pic>
    </p:spTree>
    <p:extLst>
      <p:ext uri="{BB962C8B-B14F-4D97-AF65-F5344CB8AC3E}">
        <p14:creationId xmlns:p14="http://schemas.microsoft.com/office/powerpoint/2010/main" val="368606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Lesson 1 – 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400666" y="1677849"/>
            <a:ext cx="5347336" cy="486338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pPr>
            <a:r>
              <a:rPr lang="en-AU" sz="1800" b="1" dirty="0">
                <a:solidFill>
                  <a:schemeClr val="accent1"/>
                </a:solidFill>
                <a:latin typeface="+mj-lt"/>
                <a:cs typeface="Arial" panose="020B0604020202020204" pitchFamily="34" charset="0"/>
              </a:rPr>
              <a:t>Early Stage 1</a:t>
            </a:r>
          </a:p>
          <a:p>
            <a:pPr>
              <a:lnSpc>
                <a:spcPct val="150000"/>
              </a:lnSpc>
            </a:pPr>
            <a:r>
              <a:rPr lang="en-AU" sz="1600" b="1" dirty="0">
                <a:solidFill>
                  <a:schemeClr val="accent1"/>
                </a:solidFill>
                <a:latin typeface="+mj-lt"/>
                <a:cs typeface="Arial" panose="020B0604020202020204" pitchFamily="34" charset="0"/>
              </a:rPr>
              <a:t>We are learning to</a:t>
            </a:r>
            <a:endParaRPr lang="en-AU" sz="1600" b="1" dirty="0">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1600" dirty="0">
                <a:ea typeface="+mn-lt"/>
                <a:cs typeface="Arial" panose="020B0604020202020204" pitchFamily="34" charset="0"/>
              </a:rPr>
              <a:t>describe the characteristics and behaviours of a wombat</a:t>
            </a:r>
          </a:p>
          <a:p>
            <a:pPr marL="342900" indent="-342900">
              <a:lnSpc>
                <a:spcPct val="150000"/>
              </a:lnSpc>
              <a:spcAft>
                <a:spcPts val="600"/>
              </a:spcAft>
              <a:buFont typeface="Arial" panose="020B0604020202020204" pitchFamily="34" charset="0"/>
              <a:buChar char="•"/>
            </a:pPr>
            <a:r>
              <a:rPr lang="en-AU" sz="1600" dirty="0">
                <a:ea typeface="+mn-lt"/>
                <a:cs typeface="Arial" panose="020B0604020202020204" pitchFamily="34" charset="0"/>
              </a:rPr>
              <a:t>recognise the basic needs of living things.</a:t>
            </a:r>
          </a:p>
          <a:p>
            <a:pPr>
              <a:lnSpc>
                <a:spcPct val="150000"/>
              </a:lnSpc>
              <a:spcAft>
                <a:spcPts val="600"/>
              </a:spcAft>
            </a:pPr>
            <a:r>
              <a:rPr lang="en-AU" sz="1800" b="1" dirty="0">
                <a:solidFill>
                  <a:schemeClr val="accent1"/>
                </a:solidFill>
                <a:cs typeface="Arial" panose="020B0604020202020204" pitchFamily="34" charset="0"/>
              </a:rPr>
              <a:t>We can</a:t>
            </a:r>
          </a:p>
          <a:p>
            <a:pPr marL="342900" indent="-342900">
              <a:lnSpc>
                <a:spcPct val="150000"/>
              </a:lnSpc>
              <a:spcAft>
                <a:spcPts val="600"/>
              </a:spcAft>
              <a:buFont typeface="Arial" panose="020B0604020202020204" pitchFamily="34" charset="0"/>
              <a:buChar char="•"/>
            </a:pPr>
            <a:r>
              <a:rPr lang="en-AU" sz="1600" dirty="0">
                <a:cs typeface="Arial" panose="020B0604020202020204" pitchFamily="34" charset="0"/>
              </a:rPr>
              <a:t>join a class discussion by describing what a wombat looks like and what it does </a:t>
            </a:r>
          </a:p>
          <a:p>
            <a:pPr marL="342900" indent="-342900">
              <a:lnSpc>
                <a:spcPct val="150000"/>
              </a:lnSpc>
              <a:spcAft>
                <a:spcPts val="600"/>
              </a:spcAft>
              <a:buFont typeface="Arial" panose="020B0604020202020204" pitchFamily="34" charset="0"/>
              <a:buChar char="•"/>
            </a:pPr>
            <a:r>
              <a:rPr lang="en-AU" sz="1600" dirty="0">
                <a:cs typeface="Arial" panose="020B0604020202020204" pitchFamily="34" charset="0"/>
              </a:rPr>
              <a:t>share simple examples of what living things need to stay alive </a:t>
            </a:r>
          </a:p>
          <a:p>
            <a:pPr marL="342900" indent="-342900">
              <a:lnSpc>
                <a:spcPct val="150000"/>
              </a:lnSpc>
              <a:spcAft>
                <a:spcPts val="600"/>
              </a:spcAft>
              <a:buFont typeface="Arial" panose="020B0604020202020204" pitchFamily="34" charset="0"/>
              <a:buChar char="•"/>
            </a:pPr>
            <a:r>
              <a:rPr lang="en-AU" sz="1600" dirty="0">
                <a:cs typeface="Arial" panose="020B0604020202020204" pitchFamily="34" charset="0"/>
              </a:rPr>
              <a:t>explain how living things are different from non-living things.</a:t>
            </a:r>
          </a:p>
        </p:txBody>
      </p:sp>
      <p:cxnSp>
        <p:nvCxnSpPr>
          <p:cNvPr id="6" name="Straight Connector 5">
            <a:extLst>
              <a:ext uri="{FF2B5EF4-FFF2-40B4-BE49-F238E27FC236}">
                <a16:creationId xmlns:a16="http://schemas.microsoft.com/office/drawing/2014/main" id="{36CA2158-AC09-4023-0D61-06825B326370}"/>
              </a:ext>
              <a:ext uri="{C183D7F6-B498-43B3-948B-1728B52AA6E4}">
                <adec:decorative xmlns:adec="http://schemas.microsoft.com/office/drawing/2017/decorative" val="1"/>
              </a:ext>
            </a:extLst>
          </p:cNvPr>
          <p:cNvCxnSpPr>
            <a:cxnSpLocks/>
          </p:cNvCxnSpPr>
          <p:nvPr/>
        </p:nvCxnSpPr>
        <p:spPr>
          <a:xfrm>
            <a:off x="6096000" y="1870364"/>
            <a:ext cx="0" cy="464563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9CD4C58-04AD-9126-88D2-742E2EEE2D07}"/>
              </a:ext>
            </a:extLst>
          </p:cNvPr>
          <p:cNvSpPr txBox="1"/>
          <p:nvPr/>
        </p:nvSpPr>
        <p:spPr>
          <a:xfrm>
            <a:off x="6241952" y="1677849"/>
            <a:ext cx="5863781" cy="498649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pPr>
            <a:r>
              <a:rPr lang="en-AU" sz="1800" b="1" dirty="0">
                <a:solidFill>
                  <a:schemeClr val="accent1"/>
                </a:solidFill>
                <a:latin typeface="+mj-lt"/>
                <a:cs typeface="Arial" panose="020B0604020202020204" pitchFamily="34" charset="0"/>
              </a:rPr>
              <a:t>Stage 1</a:t>
            </a:r>
          </a:p>
          <a:p>
            <a:pPr>
              <a:lnSpc>
                <a:spcPct val="150000"/>
              </a:lnSpc>
            </a:pPr>
            <a:r>
              <a:rPr lang="en-AU" sz="1600" b="1" dirty="0">
                <a:solidFill>
                  <a:schemeClr val="accent1"/>
                </a:solidFill>
                <a:latin typeface="+mj-lt"/>
                <a:cs typeface="Arial" panose="020B0604020202020204" pitchFamily="34" charset="0"/>
              </a:rPr>
              <a:t>We are learning to</a:t>
            </a:r>
            <a:endParaRPr lang="en-AU" sz="1600" b="1" dirty="0">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1600" dirty="0">
                <a:cs typeface="Arial" panose="020B0604020202020204" pitchFamily="34" charset="0"/>
              </a:rPr>
              <a:t>describe what animals look like and what they do</a:t>
            </a:r>
          </a:p>
          <a:p>
            <a:pPr marL="342900" indent="-342900">
              <a:lnSpc>
                <a:spcPct val="150000"/>
              </a:lnSpc>
              <a:spcAft>
                <a:spcPts val="600"/>
              </a:spcAft>
              <a:buFont typeface="Arial" panose="020B0604020202020204" pitchFamily="34" charset="0"/>
              <a:buChar char="•"/>
            </a:pPr>
            <a:r>
              <a:rPr lang="en-AU" sz="1600" dirty="0">
                <a:cs typeface="Arial" panose="020B0604020202020204" pitchFamily="34" charset="0"/>
              </a:rPr>
              <a:t>group living things and explain how they are the same or different</a:t>
            </a:r>
          </a:p>
          <a:p>
            <a:pPr marL="342900" indent="-342900">
              <a:lnSpc>
                <a:spcPct val="150000"/>
              </a:lnSpc>
              <a:spcAft>
                <a:spcPts val="600"/>
              </a:spcAft>
              <a:buFont typeface="Arial" panose="020B0604020202020204" pitchFamily="34" charset="0"/>
              <a:buChar char="•"/>
            </a:pPr>
            <a:r>
              <a:rPr lang="en-AU" sz="1600" dirty="0">
                <a:cs typeface="Arial" panose="020B0604020202020204" pitchFamily="34" charset="0"/>
              </a:rPr>
              <a:t>use diagrams or models to show how animals grow. </a:t>
            </a:r>
          </a:p>
          <a:p>
            <a:pPr>
              <a:lnSpc>
                <a:spcPct val="150000"/>
              </a:lnSpc>
              <a:spcAft>
                <a:spcPts val="600"/>
              </a:spcAft>
            </a:pPr>
            <a:r>
              <a:rPr lang="en-AU" sz="2000" b="1" dirty="0">
                <a:solidFill>
                  <a:schemeClr val="accent1"/>
                </a:solidFill>
                <a:cs typeface="Arial" panose="020B0604020202020204" pitchFamily="34" charset="0"/>
              </a:rPr>
              <a:t>We can</a:t>
            </a:r>
            <a:endParaRPr lang="en-US" sz="2000" dirty="0">
              <a:solidFill>
                <a:schemeClr val="accent1"/>
              </a:solidFill>
              <a:cs typeface="Arial" panose="020B0604020202020204" pitchFamily="34" charset="0"/>
            </a:endParaRPr>
          </a:p>
          <a:p>
            <a:pPr marL="342900" indent="-342900">
              <a:lnSpc>
                <a:spcPct val="150000"/>
              </a:lnSpc>
              <a:spcAft>
                <a:spcPts val="600"/>
              </a:spcAft>
              <a:buFont typeface="Arial"/>
              <a:buChar char="•"/>
            </a:pPr>
            <a:r>
              <a:rPr lang="en-AU" sz="1600" dirty="0">
                <a:cs typeface="Arial" panose="020B0604020202020204" pitchFamily="34" charset="0"/>
              </a:rPr>
              <a:t>name and describe animals in our school or local environment</a:t>
            </a:r>
          </a:p>
          <a:p>
            <a:pPr marL="342900" indent="-342900">
              <a:lnSpc>
                <a:spcPct val="150000"/>
              </a:lnSpc>
              <a:spcAft>
                <a:spcPts val="600"/>
              </a:spcAft>
              <a:buFont typeface="Arial"/>
              <a:buChar char="•"/>
            </a:pPr>
            <a:r>
              <a:rPr lang="en-AU" sz="1600" dirty="0">
                <a:cs typeface="Arial" panose="020B0604020202020204" pitchFamily="34" charset="0"/>
              </a:rPr>
              <a:t>group animals and explain why they belong together</a:t>
            </a:r>
          </a:p>
          <a:p>
            <a:pPr marL="342900" indent="-342900">
              <a:lnSpc>
                <a:spcPct val="150000"/>
              </a:lnSpc>
              <a:spcAft>
                <a:spcPts val="600"/>
              </a:spcAft>
              <a:buFont typeface="Arial"/>
              <a:buChar char="•"/>
            </a:pPr>
            <a:r>
              <a:rPr lang="en-AU" sz="1600" dirty="0">
                <a:cs typeface="Arial" panose="020B0604020202020204" pitchFamily="34" charset="0"/>
              </a:rPr>
              <a:t>show how animals grow and change using drawings, labels or models.</a:t>
            </a:r>
            <a:endParaRPr lang="en-US" sz="1600" dirty="0">
              <a:ea typeface="+mn-lt"/>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10</a:t>
            </a:fld>
            <a:endParaRPr lang="en-AU" dirty="0"/>
          </a:p>
        </p:txBody>
      </p:sp>
    </p:spTree>
    <p:extLst>
      <p:ext uri="{BB962C8B-B14F-4D97-AF65-F5344CB8AC3E}">
        <p14:creationId xmlns:p14="http://schemas.microsoft.com/office/powerpoint/2010/main" val="1790691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451D84-9B3E-902F-6889-C6DBB0BB3161}"/>
              </a:ext>
            </a:extLst>
          </p:cNvPr>
          <p:cNvSpPr>
            <a:spLocks noGrp="1"/>
          </p:cNvSpPr>
          <p:nvPr>
            <p:ph type="title" idx="4294967295"/>
          </p:nvPr>
        </p:nvSpPr>
        <p:spPr>
          <a:xfrm>
            <a:off x="0" y="-747713"/>
            <a:ext cx="11483975" cy="546100"/>
          </a:xfrm>
        </p:spPr>
        <p:txBody>
          <a:bodyPr vert="horz" lIns="0" tIns="0" rIns="0" bIns="0" rtlCol="0" anchor="b">
            <a:noAutofit/>
          </a:bodyPr>
          <a:lstStyle/>
          <a:p>
            <a:r>
              <a:rPr lang="en-AU" dirty="0"/>
              <a:t>What do you see? What do you wonder?</a:t>
            </a:r>
          </a:p>
        </p:txBody>
      </p:sp>
      <p:pic>
        <p:nvPicPr>
          <p:cNvPr id="4" name="Picture 3" descr="Photograph showing two wombats side by side, one in grassy habitat and the other on a dirt surface near a fence. The images highlight differences in fur colour and environment, prompting students to observe and question details about wombats.">
            <a:extLst>
              <a:ext uri="{FF2B5EF4-FFF2-40B4-BE49-F238E27FC236}">
                <a16:creationId xmlns:a16="http://schemas.microsoft.com/office/drawing/2014/main" id="{217D7DE9-456F-E77B-6C51-1522F1194B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5841" y="68263"/>
            <a:ext cx="9500318" cy="6721475"/>
          </a:xfrm>
          <a:prstGeom prst="rect">
            <a:avLst/>
          </a:prstGeom>
          <a:noFill/>
        </p:spPr>
      </p:pic>
      <p:sp>
        <p:nvSpPr>
          <p:cNvPr id="7" name="Slide Number Placeholder 2">
            <a:extLst>
              <a:ext uri="{FF2B5EF4-FFF2-40B4-BE49-F238E27FC236}">
                <a16:creationId xmlns:a16="http://schemas.microsoft.com/office/drawing/2014/main" id="{052E73F2-2A73-AE78-C1D8-446DD684CF34}"/>
              </a:ext>
              <a:ext uri="{C183D7F6-B498-43B3-948B-1728B52AA6E4}">
                <adec:decorative xmlns:adec="http://schemas.microsoft.com/office/drawing/2017/decorative" val="1"/>
              </a:ext>
            </a:extLst>
          </p:cNvPr>
          <p:cNvSpPr txBox="1">
            <a:spLocks/>
          </p:cNvSpPr>
          <p:nvPr/>
        </p:nvSpPr>
        <p:spPr>
          <a:xfrm>
            <a:off x="11124000" y="6516000"/>
            <a:ext cx="720000" cy="180000"/>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r">
              <a:spcAft>
                <a:spcPts val="600"/>
              </a:spcAft>
            </a:pPr>
            <a:fld id="{10A01DC5-1685-4615-8240-15192985C6A2}" type="slidenum">
              <a:rPr lang="en-AU" sz="1200" smtClean="0"/>
              <a:pPr algn="r">
                <a:spcAft>
                  <a:spcPts val="600"/>
                </a:spcAft>
              </a:pPr>
              <a:t>11</a:t>
            </a:fld>
            <a:endParaRPr lang="en-AU" sz="1200" dirty="0"/>
          </a:p>
        </p:txBody>
      </p:sp>
    </p:spTree>
    <p:extLst>
      <p:ext uri="{BB962C8B-B14F-4D97-AF65-F5344CB8AC3E}">
        <p14:creationId xmlns:p14="http://schemas.microsoft.com/office/powerpoint/2010/main" val="727755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B55CAC8-9097-4745-C75F-5C6076E886EE}"/>
              </a:ext>
            </a:extLst>
          </p:cNvPr>
          <p:cNvSpPr>
            <a:spLocks noGrp="1"/>
          </p:cNvSpPr>
          <p:nvPr>
            <p:ph type="title"/>
          </p:nvPr>
        </p:nvSpPr>
        <p:spPr>
          <a:xfrm>
            <a:off x="360000" y="-545601"/>
            <a:ext cx="11484000" cy="545601"/>
          </a:xfrm>
        </p:spPr>
        <p:txBody>
          <a:bodyPr vert="horz" lIns="0" tIns="0" rIns="0" bIns="0" rtlCol="0" anchor="b">
            <a:noAutofit/>
          </a:bodyPr>
          <a:lstStyle/>
          <a:p>
            <a:r>
              <a:rPr lang="en-AU" dirty="0"/>
              <a:t>Sorting living and non-living things</a:t>
            </a:r>
          </a:p>
        </p:txBody>
      </p:sp>
      <p:pic>
        <p:nvPicPr>
          <p:cNvPr id="2" name="Picture 1" descr="An image of a sorting activity with illustrations of various objects and animals, designed to categorise items as living or non-living. Two labelled boxes, &quot;living&quot; and &quot;non-living,&quot; are provided for dragging pictures, including a skateboard, grass, peacock, sweater, and parrot, to teach concepts of life and classification. There is a question 'How do you know?'">
            <a:extLst>
              <a:ext uri="{FF2B5EF4-FFF2-40B4-BE49-F238E27FC236}">
                <a16:creationId xmlns:a16="http://schemas.microsoft.com/office/drawing/2014/main" id="{376AFE1C-4BC7-6E57-2ABA-68725672F7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5842" y="68263"/>
            <a:ext cx="9500315" cy="6721475"/>
          </a:xfrm>
          <a:prstGeom prst="rect">
            <a:avLst/>
          </a:prstGeom>
          <a:noFill/>
        </p:spPr>
      </p:pic>
      <p:sp>
        <p:nvSpPr>
          <p:cNvPr id="3" name="Slide Number Placeholder 2">
            <a:extLst>
              <a:ext uri="{FF2B5EF4-FFF2-40B4-BE49-F238E27FC236}">
                <a16:creationId xmlns:a16="http://schemas.microsoft.com/office/drawing/2014/main" id="{32A05B55-E9CD-A2BF-1D30-C4A36CC02656}"/>
              </a:ext>
              <a:ext uri="{C183D7F6-B498-43B3-948B-1728B52AA6E4}">
                <adec:decorative xmlns:adec="http://schemas.microsoft.com/office/drawing/2017/decorative" val="1"/>
              </a:ext>
            </a:extLst>
          </p:cNvPr>
          <p:cNvSpPr txBox="1">
            <a:spLocks/>
          </p:cNvSpPr>
          <p:nvPr/>
        </p:nvSpPr>
        <p:spPr>
          <a:xfrm>
            <a:off x="11124000" y="6516000"/>
            <a:ext cx="720000" cy="180000"/>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r">
              <a:spcAft>
                <a:spcPts val="600"/>
              </a:spcAft>
            </a:pPr>
            <a:fld id="{10A01DC5-1685-4615-8240-15192985C6A2}" type="slidenum">
              <a:rPr lang="en-AU" sz="1200" smtClean="0"/>
              <a:pPr algn="r">
                <a:spcAft>
                  <a:spcPts val="600"/>
                </a:spcAft>
              </a:pPr>
              <a:t>12</a:t>
            </a:fld>
            <a:endParaRPr lang="en-AU" sz="1200" dirty="0"/>
          </a:p>
        </p:txBody>
      </p:sp>
    </p:spTree>
    <p:extLst>
      <p:ext uri="{BB962C8B-B14F-4D97-AF65-F5344CB8AC3E}">
        <p14:creationId xmlns:p14="http://schemas.microsoft.com/office/powerpoint/2010/main" val="3600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21568A-2BD1-1498-9E33-F47437C628D4}"/>
              </a:ext>
            </a:extLst>
          </p:cNvPr>
          <p:cNvSpPr>
            <a:spLocks noGrp="1"/>
          </p:cNvSpPr>
          <p:nvPr>
            <p:ph type="title"/>
          </p:nvPr>
        </p:nvSpPr>
        <p:spPr>
          <a:xfrm>
            <a:off x="360000" y="-545601"/>
            <a:ext cx="11484000" cy="545601"/>
          </a:xfrm>
        </p:spPr>
        <p:txBody>
          <a:bodyPr vert="horz" lIns="0" tIns="0" rIns="0" bIns="0" rtlCol="0" anchor="b">
            <a:noAutofit/>
          </a:bodyPr>
          <a:lstStyle/>
          <a:p>
            <a:r>
              <a:rPr lang="en-AU" dirty="0"/>
              <a:t>Checking for understanding – point to the one that grows and needs water.</a:t>
            </a:r>
          </a:p>
        </p:txBody>
      </p:sp>
      <p:pic>
        <p:nvPicPr>
          <p:cNvPr id="3" name="Picture 2" descr="A simple worksheet with text prompting to identify which object grows and needs water. It shows two pointing hand emojis next to a planter with green succulents and a white hairbrush, highlighting a comparison between a living plant and an inanimate object.">
            <a:extLst>
              <a:ext uri="{FF2B5EF4-FFF2-40B4-BE49-F238E27FC236}">
                <a16:creationId xmlns:a16="http://schemas.microsoft.com/office/drawing/2014/main" id="{2D0E8EE0-DDFB-8E55-3F3E-3A9A2D2A134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5842" y="68263"/>
            <a:ext cx="9500315" cy="6721475"/>
          </a:xfrm>
          <a:prstGeom prst="rect">
            <a:avLst/>
          </a:prstGeom>
          <a:noFill/>
        </p:spPr>
      </p:pic>
      <p:sp>
        <p:nvSpPr>
          <p:cNvPr id="2" name="Slide Number Placeholder 2">
            <a:extLst>
              <a:ext uri="{FF2B5EF4-FFF2-40B4-BE49-F238E27FC236}">
                <a16:creationId xmlns:a16="http://schemas.microsoft.com/office/drawing/2014/main" id="{B29F2F00-E850-4F43-5A50-A87D58D927A5}"/>
              </a:ext>
              <a:ext uri="{C183D7F6-B498-43B3-948B-1728B52AA6E4}">
                <adec:decorative xmlns:adec="http://schemas.microsoft.com/office/drawing/2017/decorative" val="1"/>
              </a:ext>
            </a:extLst>
          </p:cNvPr>
          <p:cNvSpPr txBox="1">
            <a:spLocks/>
          </p:cNvSpPr>
          <p:nvPr/>
        </p:nvSpPr>
        <p:spPr>
          <a:xfrm>
            <a:off x="11124000" y="6516000"/>
            <a:ext cx="720000" cy="180000"/>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r">
              <a:spcAft>
                <a:spcPts val="600"/>
              </a:spcAft>
            </a:pPr>
            <a:fld id="{10A01DC5-1685-4615-8240-15192985C6A2}" type="slidenum">
              <a:rPr lang="en-AU" sz="1200" smtClean="0"/>
              <a:pPr algn="r">
                <a:spcAft>
                  <a:spcPts val="600"/>
                </a:spcAft>
              </a:pPr>
              <a:t>13</a:t>
            </a:fld>
            <a:endParaRPr lang="en-AU" sz="1200" dirty="0"/>
          </a:p>
        </p:txBody>
      </p:sp>
    </p:spTree>
    <p:extLst>
      <p:ext uri="{BB962C8B-B14F-4D97-AF65-F5344CB8AC3E}">
        <p14:creationId xmlns:p14="http://schemas.microsoft.com/office/powerpoint/2010/main" val="2565401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B448763-6629-2F52-BF96-E57584B46649}"/>
              </a:ext>
            </a:extLst>
          </p:cNvPr>
          <p:cNvSpPr>
            <a:spLocks noGrp="1"/>
          </p:cNvSpPr>
          <p:nvPr>
            <p:ph type="title"/>
          </p:nvPr>
        </p:nvSpPr>
        <p:spPr>
          <a:xfrm>
            <a:off x="360000" y="-545601"/>
            <a:ext cx="11484000" cy="545601"/>
          </a:xfrm>
        </p:spPr>
        <p:txBody>
          <a:bodyPr vert="horz" lIns="0" tIns="0" rIns="0" bIns="0" rtlCol="0" anchor="b">
            <a:noAutofit/>
          </a:bodyPr>
          <a:lstStyle/>
          <a:p>
            <a:r>
              <a:rPr lang="en-AU" dirty="0"/>
              <a:t>What do living things need?</a:t>
            </a:r>
          </a:p>
        </p:txBody>
      </p:sp>
      <p:pic>
        <p:nvPicPr>
          <p:cNvPr id="4" name="Picture 3" descr="Diagram showing the basic needs of living things, featuring labelled photos of food (grass), water (lake), air (blue breeze lines), and shelter (wombat burrow). Central circular photo of a wombat with a thought bubble asking, &quot;Does a wombat need these?&quot; highlights the concept of essential survival requirements.">
            <a:extLst>
              <a:ext uri="{FF2B5EF4-FFF2-40B4-BE49-F238E27FC236}">
                <a16:creationId xmlns:a16="http://schemas.microsoft.com/office/drawing/2014/main" id="{7D940672-4993-E34E-620D-F04F89BCE0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5842" y="68263"/>
            <a:ext cx="9500315" cy="6721475"/>
          </a:xfrm>
          <a:prstGeom prst="rect">
            <a:avLst/>
          </a:prstGeom>
          <a:noFill/>
        </p:spPr>
      </p:pic>
      <p:sp>
        <p:nvSpPr>
          <p:cNvPr id="5" name="Slide Number Placeholder 2">
            <a:extLst>
              <a:ext uri="{FF2B5EF4-FFF2-40B4-BE49-F238E27FC236}">
                <a16:creationId xmlns:a16="http://schemas.microsoft.com/office/drawing/2014/main" id="{C5526ACE-0ED0-DD4B-2134-A46549963FB1}"/>
              </a:ext>
              <a:ext uri="{C183D7F6-B498-43B3-948B-1728B52AA6E4}">
                <adec:decorative xmlns:adec="http://schemas.microsoft.com/office/drawing/2017/decorative" val="1"/>
              </a:ext>
            </a:extLst>
          </p:cNvPr>
          <p:cNvSpPr txBox="1">
            <a:spLocks/>
          </p:cNvSpPr>
          <p:nvPr/>
        </p:nvSpPr>
        <p:spPr>
          <a:xfrm>
            <a:off x="11124000" y="6516000"/>
            <a:ext cx="720000" cy="180000"/>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r">
              <a:spcAft>
                <a:spcPts val="600"/>
              </a:spcAft>
            </a:pPr>
            <a:fld id="{10A01DC5-1685-4615-8240-15192985C6A2}" type="slidenum">
              <a:rPr lang="en-AU" sz="1200" smtClean="0"/>
              <a:pPr algn="r">
                <a:spcAft>
                  <a:spcPts val="600"/>
                </a:spcAft>
              </a:pPr>
              <a:t>14</a:t>
            </a:fld>
            <a:endParaRPr lang="en-AU" sz="1200" dirty="0"/>
          </a:p>
        </p:txBody>
      </p:sp>
    </p:spTree>
    <p:extLst>
      <p:ext uri="{BB962C8B-B14F-4D97-AF65-F5344CB8AC3E}">
        <p14:creationId xmlns:p14="http://schemas.microsoft.com/office/powerpoint/2010/main" val="2276983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C2411E-9F32-FDA8-21E3-1550525891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37E3E5-246E-4685-A204-832B2AA579E0}"/>
              </a:ext>
            </a:extLst>
          </p:cNvPr>
          <p:cNvSpPr>
            <a:spLocks noGrp="1"/>
          </p:cNvSpPr>
          <p:nvPr>
            <p:ph type="ctrTitle"/>
          </p:nvPr>
        </p:nvSpPr>
        <p:spPr>
          <a:xfrm>
            <a:off x="450001" y="3429000"/>
            <a:ext cx="11291998" cy="800681"/>
          </a:xfrm>
        </p:spPr>
        <p:txBody>
          <a:bodyPr/>
          <a:lstStyle/>
          <a:p>
            <a:r>
              <a:rPr lang="en-US" sz="3600" dirty="0">
                <a:latin typeface="Arial"/>
                <a:cs typeface="Arial"/>
              </a:rPr>
              <a:t>Lesson 2: Exploring wombat habitats and environments</a:t>
            </a:r>
            <a:endParaRPr lang="en-US" dirty="0"/>
          </a:p>
          <a:p>
            <a:endParaRPr lang="en-US" dirty="0"/>
          </a:p>
        </p:txBody>
      </p:sp>
      <p:sp>
        <p:nvSpPr>
          <p:cNvPr id="5" name="TextBox 4">
            <a:extLst>
              <a:ext uri="{FF2B5EF4-FFF2-40B4-BE49-F238E27FC236}">
                <a16:creationId xmlns:a16="http://schemas.microsoft.com/office/drawing/2014/main" id="{92AFF374-26CA-11AD-7722-D4998E07D624}"/>
              </a:ext>
            </a:extLst>
          </p:cNvPr>
          <p:cNvSpPr txBox="1"/>
          <p:nvPr/>
        </p:nvSpPr>
        <p:spPr>
          <a:xfrm>
            <a:off x="450001" y="4109930"/>
            <a:ext cx="2276926" cy="1452697"/>
          </a:xfrm>
          <a:prstGeom prst="rect">
            <a:avLst/>
          </a:prstGeom>
          <a:noFill/>
        </p:spPr>
        <p:txBody>
          <a:bodyPr wrap="none" lIns="0" tIns="0" rIns="0" bIns="0" rtlCol="0">
            <a:noAutofit/>
          </a:bodyPr>
          <a:lstStyle/>
          <a:p>
            <a:pPr algn="l"/>
            <a:r>
              <a:rPr lang="en-AU" sz="1800" b="1" dirty="0">
                <a:solidFill>
                  <a:schemeClr val="accent1">
                    <a:lumMod val="10000"/>
                    <a:lumOff val="90000"/>
                  </a:schemeClr>
                </a:solidFill>
              </a:rPr>
              <a:t>Key Words:</a:t>
            </a:r>
          </a:p>
          <a:p>
            <a:pPr algn="l"/>
            <a:r>
              <a:rPr lang="en-AU" sz="1800" dirty="0">
                <a:solidFill>
                  <a:schemeClr val="bg1"/>
                </a:solidFill>
              </a:rPr>
              <a:t>habitat</a:t>
            </a:r>
          </a:p>
          <a:p>
            <a:pPr algn="l"/>
            <a:r>
              <a:rPr lang="en-AU" sz="1800" dirty="0">
                <a:solidFill>
                  <a:schemeClr val="bg1"/>
                </a:solidFill>
              </a:rPr>
              <a:t>environment</a:t>
            </a:r>
          </a:p>
          <a:p>
            <a:pPr algn="l"/>
            <a:r>
              <a:rPr lang="en-AU" sz="1800" dirty="0">
                <a:solidFill>
                  <a:schemeClr val="bg1"/>
                </a:solidFill>
              </a:rPr>
              <a:t>burrow</a:t>
            </a:r>
          </a:p>
          <a:p>
            <a:pPr algn="l"/>
            <a:r>
              <a:rPr lang="en-AU" sz="1800" dirty="0">
                <a:solidFill>
                  <a:schemeClr val="bg1"/>
                </a:solidFill>
              </a:rPr>
              <a:t>shelter</a:t>
            </a:r>
          </a:p>
          <a:p>
            <a:pPr algn="l"/>
            <a:r>
              <a:rPr lang="en-AU" sz="1800" dirty="0">
                <a:solidFill>
                  <a:schemeClr val="bg1"/>
                </a:solidFill>
              </a:rPr>
              <a:t>safe</a:t>
            </a:r>
          </a:p>
        </p:txBody>
      </p:sp>
    </p:spTree>
    <p:extLst>
      <p:ext uri="{BB962C8B-B14F-4D97-AF65-F5344CB8AC3E}">
        <p14:creationId xmlns:p14="http://schemas.microsoft.com/office/powerpoint/2010/main" val="3372881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A2B75-7369-1596-90A8-896305D8630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0A8F944-39AE-D056-C87F-1E0FFE6AF17F}"/>
              </a:ext>
            </a:extLst>
          </p:cNvPr>
          <p:cNvSpPr>
            <a:spLocks noGrp="1"/>
          </p:cNvSpPr>
          <p:nvPr>
            <p:ph type="title"/>
          </p:nvPr>
        </p:nvSpPr>
        <p:spPr/>
        <p:txBody>
          <a:bodyPr/>
          <a:lstStyle/>
          <a:p>
            <a:r>
              <a:rPr lang="en-AU" dirty="0">
                <a:latin typeface="+mj-lt"/>
              </a:rPr>
              <a:t>Lesson 2 – learning intentions and success criteria</a:t>
            </a:r>
          </a:p>
        </p:txBody>
      </p:sp>
      <p:sp>
        <p:nvSpPr>
          <p:cNvPr id="3" name="TextBox 2">
            <a:extLst>
              <a:ext uri="{FF2B5EF4-FFF2-40B4-BE49-F238E27FC236}">
                <a16:creationId xmlns:a16="http://schemas.microsoft.com/office/drawing/2014/main" id="{63C8D8ED-4482-0C54-AFAE-E4865EF019F5}"/>
              </a:ext>
            </a:extLst>
          </p:cNvPr>
          <p:cNvSpPr txBox="1"/>
          <p:nvPr/>
        </p:nvSpPr>
        <p:spPr>
          <a:xfrm>
            <a:off x="370416" y="1894417"/>
            <a:ext cx="5347336" cy="370922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pPr>
            <a:r>
              <a:rPr lang="en-AU" sz="1800" b="1" dirty="0">
                <a:solidFill>
                  <a:schemeClr val="accent1"/>
                </a:solidFill>
                <a:latin typeface="+mj-lt"/>
                <a:cs typeface="Arial" panose="020B0604020202020204" pitchFamily="34" charset="0"/>
              </a:rPr>
              <a:t>Early Stage 1</a:t>
            </a:r>
          </a:p>
          <a:p>
            <a:pPr>
              <a:lnSpc>
                <a:spcPct val="150000"/>
              </a:lnSpc>
            </a:pPr>
            <a:r>
              <a:rPr lang="en-AU" sz="1600" b="1" dirty="0">
                <a:solidFill>
                  <a:schemeClr val="accent1"/>
                </a:solidFill>
                <a:latin typeface="+mj-lt"/>
                <a:cs typeface="Arial" panose="020B0604020202020204" pitchFamily="34" charset="0"/>
              </a:rPr>
              <a:t>We are learning to</a:t>
            </a:r>
            <a:endParaRPr lang="en-AU" sz="1600" b="1" dirty="0">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1600" dirty="0">
                <a:cs typeface="Arial"/>
              </a:rPr>
              <a:t>identify features of a wombat's habitat</a:t>
            </a:r>
          </a:p>
          <a:p>
            <a:pPr marL="342900" indent="-342900">
              <a:lnSpc>
                <a:spcPct val="150000"/>
              </a:lnSpc>
              <a:spcAft>
                <a:spcPts val="600"/>
              </a:spcAft>
              <a:buFont typeface="Arial" panose="020B0604020202020204" pitchFamily="34" charset="0"/>
              <a:buChar char="•"/>
            </a:pPr>
            <a:r>
              <a:rPr lang="en-AU" sz="1600" dirty="0">
                <a:cs typeface="Arial"/>
              </a:rPr>
              <a:t>describe what a wombat needs in its habitat to live safely and comfortably.</a:t>
            </a:r>
            <a:endParaRPr lang="en-AU" sz="1600" dirty="0">
              <a:cs typeface="Arial" panose="020B0604020202020204" pitchFamily="34" charset="0"/>
            </a:endParaRPr>
          </a:p>
          <a:p>
            <a:pPr>
              <a:lnSpc>
                <a:spcPct val="150000"/>
              </a:lnSpc>
              <a:spcAft>
                <a:spcPts val="600"/>
              </a:spcAft>
            </a:pPr>
            <a:r>
              <a:rPr lang="en-AU" sz="1600" b="1" dirty="0">
                <a:solidFill>
                  <a:schemeClr val="accent1"/>
                </a:solidFill>
                <a:cs typeface="Arial" panose="020B0604020202020204" pitchFamily="34" charset="0"/>
              </a:rPr>
              <a:t>We can</a:t>
            </a:r>
          </a:p>
          <a:p>
            <a:pPr marL="342900" indent="-342900">
              <a:lnSpc>
                <a:spcPct val="150000"/>
              </a:lnSpc>
              <a:spcAft>
                <a:spcPts val="600"/>
              </a:spcAft>
              <a:buFont typeface="Arial" panose="020B0604020202020204" pitchFamily="34" charset="0"/>
              <a:buChar char="•"/>
            </a:pPr>
            <a:r>
              <a:rPr lang="en-AU" sz="1600" dirty="0">
                <a:cs typeface="Arial" panose="020B0604020202020204" pitchFamily="34" charset="0"/>
              </a:rPr>
              <a:t>name things found in a wombat habitat </a:t>
            </a:r>
          </a:p>
          <a:p>
            <a:pPr marL="342900" indent="-342900">
              <a:lnSpc>
                <a:spcPct val="150000"/>
              </a:lnSpc>
              <a:spcAft>
                <a:spcPts val="600"/>
              </a:spcAft>
              <a:buFont typeface="Arial" panose="020B0604020202020204" pitchFamily="34" charset="0"/>
              <a:buChar char="•"/>
            </a:pPr>
            <a:r>
              <a:rPr lang="en-AU" sz="1600" dirty="0">
                <a:cs typeface="Arial" panose="020B0604020202020204" pitchFamily="34" charset="0"/>
              </a:rPr>
              <a:t>share how the habitat helps a wombat survive</a:t>
            </a:r>
          </a:p>
          <a:p>
            <a:pPr marL="342900" indent="-342900">
              <a:lnSpc>
                <a:spcPct val="150000"/>
              </a:lnSpc>
              <a:spcAft>
                <a:spcPts val="600"/>
              </a:spcAft>
              <a:buFont typeface="Arial" panose="020B0604020202020204" pitchFamily="34" charset="0"/>
              <a:buChar char="•"/>
            </a:pPr>
            <a:r>
              <a:rPr lang="en-AU" sz="1600" dirty="0">
                <a:cs typeface="Arial" panose="020B0604020202020204" pitchFamily="34" charset="0"/>
              </a:rPr>
              <a:t>create a drawing or model of a suitable wombat habitat.</a:t>
            </a:r>
          </a:p>
        </p:txBody>
      </p:sp>
      <p:cxnSp>
        <p:nvCxnSpPr>
          <p:cNvPr id="6" name="Straight Connector 5">
            <a:extLst>
              <a:ext uri="{FF2B5EF4-FFF2-40B4-BE49-F238E27FC236}">
                <a16:creationId xmlns:a16="http://schemas.microsoft.com/office/drawing/2014/main" id="{88349B74-FC32-FDD4-C1CF-A6FD29CC7083}"/>
              </a:ext>
              <a:ext uri="{C183D7F6-B498-43B3-948B-1728B52AA6E4}">
                <adec:decorative xmlns:adec="http://schemas.microsoft.com/office/drawing/2017/decorative" val="1"/>
              </a:ext>
            </a:extLst>
          </p:cNvPr>
          <p:cNvCxnSpPr>
            <a:cxnSpLocks/>
          </p:cNvCxnSpPr>
          <p:nvPr/>
        </p:nvCxnSpPr>
        <p:spPr>
          <a:xfrm>
            <a:off x="6096000" y="1870364"/>
            <a:ext cx="0" cy="464563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1D6CA7B-536D-FEC0-66F1-9DEC394C14D9}"/>
              </a:ext>
            </a:extLst>
          </p:cNvPr>
          <p:cNvSpPr txBox="1"/>
          <p:nvPr/>
        </p:nvSpPr>
        <p:spPr>
          <a:xfrm>
            <a:off x="6496660" y="1894417"/>
            <a:ext cx="5347336" cy="452482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pPr>
            <a:r>
              <a:rPr lang="en-AU" sz="1800" b="1" dirty="0">
                <a:solidFill>
                  <a:schemeClr val="accent1"/>
                </a:solidFill>
                <a:latin typeface="+mj-lt"/>
                <a:cs typeface="Arial" panose="020B0604020202020204" pitchFamily="34" charset="0"/>
              </a:rPr>
              <a:t>Stage 1</a:t>
            </a:r>
          </a:p>
          <a:p>
            <a:pPr>
              <a:lnSpc>
                <a:spcPct val="150000"/>
              </a:lnSpc>
            </a:pPr>
            <a:r>
              <a:rPr lang="en-AU" sz="1600" b="1" dirty="0">
                <a:solidFill>
                  <a:schemeClr val="accent1"/>
                </a:solidFill>
                <a:latin typeface="+mj-lt"/>
                <a:cs typeface="Arial" panose="020B0604020202020204" pitchFamily="34" charset="0"/>
              </a:rPr>
              <a:t>We are learning to</a:t>
            </a:r>
            <a:endParaRPr lang="en-AU" sz="1600" b="1" dirty="0">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1600" dirty="0">
                <a:cs typeface="Arial" panose="020B0604020202020204" pitchFamily="34" charset="0"/>
              </a:rPr>
              <a:t>describe features of a wombat habitat and environment</a:t>
            </a:r>
          </a:p>
          <a:p>
            <a:pPr marL="342900" indent="-342900">
              <a:lnSpc>
                <a:spcPct val="150000"/>
              </a:lnSpc>
              <a:spcAft>
                <a:spcPts val="600"/>
              </a:spcAft>
              <a:buFont typeface="Arial" panose="020B0604020202020204" pitchFamily="34" charset="0"/>
              <a:buChar char="•"/>
            </a:pPr>
            <a:r>
              <a:rPr lang="en-AU" sz="1600" dirty="0">
                <a:cs typeface="Arial" panose="020B0604020202020204" pitchFamily="34" charset="0"/>
              </a:rPr>
              <a:t>explain how habitat features help a wombat survive</a:t>
            </a:r>
          </a:p>
          <a:p>
            <a:pPr marL="342900" indent="-342900">
              <a:lnSpc>
                <a:spcPct val="150000"/>
              </a:lnSpc>
              <a:spcAft>
                <a:spcPts val="600"/>
              </a:spcAft>
              <a:buFont typeface="Arial" panose="020B0604020202020204" pitchFamily="34" charset="0"/>
              <a:buChar char="•"/>
            </a:pPr>
            <a:r>
              <a:rPr lang="en-AU" sz="1600" dirty="0">
                <a:cs typeface="Arial" panose="020B0604020202020204" pitchFamily="34" charset="0"/>
              </a:rPr>
              <a:t>represent a suitable habitat using drawings, labels or models. </a:t>
            </a:r>
          </a:p>
          <a:p>
            <a:pPr>
              <a:lnSpc>
                <a:spcPct val="150000"/>
              </a:lnSpc>
              <a:spcAft>
                <a:spcPts val="600"/>
              </a:spcAft>
            </a:pPr>
            <a:r>
              <a:rPr lang="en-AU" sz="1600" b="1" dirty="0">
                <a:solidFill>
                  <a:schemeClr val="accent1"/>
                </a:solidFill>
                <a:cs typeface="Arial" panose="020B0604020202020204" pitchFamily="34" charset="0"/>
              </a:rPr>
              <a:t>We can</a:t>
            </a:r>
            <a:endParaRPr lang="en-US" sz="1600" dirty="0">
              <a:solidFill>
                <a:schemeClr val="accent1"/>
              </a:solidFill>
              <a:cs typeface="Arial" panose="020B0604020202020204" pitchFamily="34" charset="0"/>
            </a:endParaRPr>
          </a:p>
          <a:p>
            <a:pPr marL="342900" indent="-342900">
              <a:lnSpc>
                <a:spcPct val="150000"/>
              </a:lnSpc>
              <a:spcAft>
                <a:spcPts val="600"/>
              </a:spcAft>
              <a:buFont typeface="Arial"/>
              <a:buChar char="•"/>
            </a:pPr>
            <a:r>
              <a:rPr lang="en-AU" sz="1600" dirty="0">
                <a:cs typeface="Arial" panose="020B0604020202020204" pitchFamily="34" charset="0"/>
              </a:rPr>
              <a:t>identify natural features found in a wombat habitat</a:t>
            </a:r>
          </a:p>
          <a:p>
            <a:pPr marL="342900" indent="-342900">
              <a:lnSpc>
                <a:spcPct val="150000"/>
              </a:lnSpc>
              <a:spcAft>
                <a:spcPts val="600"/>
              </a:spcAft>
              <a:buFont typeface="Arial"/>
              <a:buChar char="•"/>
            </a:pPr>
            <a:r>
              <a:rPr lang="en-AU" sz="1600" dirty="0">
                <a:cs typeface="Arial" panose="020B0604020202020204" pitchFamily="34" charset="0"/>
              </a:rPr>
              <a:t>explain why these features are important</a:t>
            </a:r>
          </a:p>
          <a:p>
            <a:pPr marL="342900" indent="-342900">
              <a:lnSpc>
                <a:spcPct val="150000"/>
              </a:lnSpc>
              <a:spcAft>
                <a:spcPts val="600"/>
              </a:spcAft>
              <a:buFont typeface="Arial"/>
              <a:buChar char="•"/>
            </a:pPr>
            <a:r>
              <a:rPr lang="en-AU" sz="1600" dirty="0">
                <a:cs typeface="Arial" panose="020B0604020202020204" pitchFamily="34" charset="0"/>
              </a:rPr>
              <a:t>represent and label a habitat that meets a wombat's needs.</a:t>
            </a:r>
          </a:p>
        </p:txBody>
      </p:sp>
      <p:sp>
        <p:nvSpPr>
          <p:cNvPr id="2" name="Slide Number Placeholder 1">
            <a:extLst>
              <a:ext uri="{FF2B5EF4-FFF2-40B4-BE49-F238E27FC236}">
                <a16:creationId xmlns:a16="http://schemas.microsoft.com/office/drawing/2014/main" id="{460A9D40-3C92-3C72-9B40-7397EBC58D2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16</a:t>
            </a:fld>
            <a:endParaRPr lang="en-AU" dirty="0"/>
          </a:p>
        </p:txBody>
      </p:sp>
    </p:spTree>
    <p:extLst>
      <p:ext uri="{BB962C8B-B14F-4D97-AF65-F5344CB8AC3E}">
        <p14:creationId xmlns:p14="http://schemas.microsoft.com/office/powerpoint/2010/main" val="3871344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885B89-4797-03EC-19CC-1EDE83885090}"/>
              </a:ext>
            </a:extLst>
          </p:cNvPr>
          <p:cNvSpPr>
            <a:spLocks noGrp="1"/>
          </p:cNvSpPr>
          <p:nvPr>
            <p:ph type="title"/>
          </p:nvPr>
        </p:nvSpPr>
        <p:spPr>
          <a:xfrm>
            <a:off x="360000" y="-545601"/>
            <a:ext cx="11484000" cy="545601"/>
          </a:xfrm>
        </p:spPr>
        <p:txBody>
          <a:bodyPr vert="horz" lIns="0" tIns="0" rIns="0" bIns="0" rtlCol="0" anchor="b">
            <a:noAutofit/>
          </a:bodyPr>
          <a:lstStyle/>
          <a:p>
            <a:r>
              <a:rPr lang="en-AU" dirty="0"/>
              <a:t>Where do wombats live?</a:t>
            </a:r>
          </a:p>
        </p:txBody>
      </p:sp>
      <p:pic>
        <p:nvPicPr>
          <p:cNvPr id="4" name="Picture 3" descr="Image shows four photographs with text questions exploring wombat habitats. It includes images of a wombat in grass, a wombat on dirt, and two different natural environments in Australia with trees and shrubs, prompting with what do you see? and what helps a wombat live here?&#10;">
            <a:extLst>
              <a:ext uri="{FF2B5EF4-FFF2-40B4-BE49-F238E27FC236}">
                <a16:creationId xmlns:a16="http://schemas.microsoft.com/office/drawing/2014/main" id="{B4FCCB7D-E5EE-61D7-9609-267BACBCEA7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4821" y="136525"/>
            <a:ext cx="9500315" cy="6721475"/>
          </a:xfrm>
          <a:prstGeom prst="rect">
            <a:avLst/>
          </a:prstGeom>
          <a:noFill/>
        </p:spPr>
      </p:pic>
      <p:sp>
        <p:nvSpPr>
          <p:cNvPr id="2" name="Slide Number Placeholder 2">
            <a:extLst>
              <a:ext uri="{FF2B5EF4-FFF2-40B4-BE49-F238E27FC236}">
                <a16:creationId xmlns:a16="http://schemas.microsoft.com/office/drawing/2014/main" id="{D2EFAF15-F31B-234C-CF2A-630DFFAE8759}"/>
              </a:ext>
              <a:ext uri="{C183D7F6-B498-43B3-948B-1728B52AA6E4}">
                <adec:decorative xmlns:adec="http://schemas.microsoft.com/office/drawing/2017/decorative" val="1"/>
              </a:ext>
            </a:extLst>
          </p:cNvPr>
          <p:cNvSpPr txBox="1">
            <a:spLocks/>
          </p:cNvSpPr>
          <p:nvPr/>
        </p:nvSpPr>
        <p:spPr>
          <a:xfrm>
            <a:off x="11124000" y="6516000"/>
            <a:ext cx="720000" cy="180000"/>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r">
              <a:spcAft>
                <a:spcPts val="600"/>
              </a:spcAft>
            </a:pPr>
            <a:fld id="{10A01DC5-1685-4615-8240-15192985C6A2}" type="slidenum">
              <a:rPr lang="en-AU" sz="1200" smtClean="0"/>
              <a:pPr algn="r">
                <a:spcAft>
                  <a:spcPts val="600"/>
                </a:spcAft>
              </a:pPr>
              <a:t>17</a:t>
            </a:fld>
            <a:endParaRPr lang="en-AU" sz="1200" dirty="0"/>
          </a:p>
        </p:txBody>
      </p:sp>
    </p:spTree>
    <p:extLst>
      <p:ext uri="{BB962C8B-B14F-4D97-AF65-F5344CB8AC3E}">
        <p14:creationId xmlns:p14="http://schemas.microsoft.com/office/powerpoint/2010/main" val="2565125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406B84-3DE7-37AA-2586-0C21CA922D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2A4ECB-FFCA-4584-5729-0D4FE8185242}"/>
              </a:ext>
            </a:extLst>
          </p:cNvPr>
          <p:cNvSpPr>
            <a:spLocks noGrp="1"/>
          </p:cNvSpPr>
          <p:nvPr>
            <p:ph type="title"/>
          </p:nvPr>
        </p:nvSpPr>
        <p:spPr>
          <a:xfrm>
            <a:off x="0" y="-545601"/>
            <a:ext cx="11484000" cy="545601"/>
          </a:xfrm>
        </p:spPr>
        <p:txBody>
          <a:bodyPr/>
          <a:lstStyle/>
          <a:p>
            <a:r>
              <a:rPr lang="en-AU" dirty="0"/>
              <a:t>What keeps a wombat safe?</a:t>
            </a:r>
          </a:p>
        </p:txBody>
      </p:sp>
      <p:pic>
        <p:nvPicPr>
          <p:cNvPr id="3" name="Picture 2" descr="Collage of eight photographs showing wombats in various natural settings, focusing on their behavior, habitat, and physical features. There is a photo of a wombat sleeping, walking on dry grass, a close up of their claws, walking at night and a grassy burrow. The middle blue note asks &quot;What keeps a wombat safe?&quot; ">
            <a:extLst>
              <a:ext uri="{FF2B5EF4-FFF2-40B4-BE49-F238E27FC236}">
                <a16:creationId xmlns:a16="http://schemas.microsoft.com/office/drawing/2014/main" id="{34AB1F77-B52B-CC3A-518F-C74D61B3EDFB}"/>
              </a:ext>
            </a:extLst>
          </p:cNvPr>
          <p:cNvPicPr>
            <a:picLocks noChangeAspect="1"/>
          </p:cNvPicPr>
          <p:nvPr/>
        </p:nvPicPr>
        <p:blipFill>
          <a:blip r:embed="rId3" cstate="email">
            <a:extLst>
              <a:ext uri="{28A0092B-C50C-407E-A947-70E740481C1C}">
                <a14:useLocalDpi xmlns:a14="http://schemas.microsoft.com/office/drawing/2010/main"/>
              </a:ext>
            </a:extLst>
          </a:blip>
          <a:srcRect r="-96"/>
          <a:stretch>
            <a:fillRect/>
          </a:stretch>
        </p:blipFill>
        <p:spPr>
          <a:xfrm>
            <a:off x="943286" y="68263"/>
            <a:ext cx="10305428" cy="6721475"/>
          </a:xfrm>
          <a:prstGeom prst="rect">
            <a:avLst/>
          </a:prstGeom>
          <a:noFill/>
        </p:spPr>
      </p:pic>
      <p:sp>
        <p:nvSpPr>
          <p:cNvPr id="4" name="Slide Number Placeholder 2">
            <a:extLst>
              <a:ext uri="{FF2B5EF4-FFF2-40B4-BE49-F238E27FC236}">
                <a16:creationId xmlns:a16="http://schemas.microsoft.com/office/drawing/2014/main" id="{44938C1B-6A55-AD3D-1860-E31D73E069DA}"/>
              </a:ext>
              <a:ext uri="{C183D7F6-B498-43B3-948B-1728B52AA6E4}">
                <adec:decorative xmlns:adec="http://schemas.microsoft.com/office/drawing/2017/decorative" val="1"/>
              </a:ext>
            </a:extLst>
          </p:cNvPr>
          <p:cNvSpPr txBox="1">
            <a:spLocks/>
          </p:cNvSpPr>
          <p:nvPr/>
        </p:nvSpPr>
        <p:spPr>
          <a:xfrm>
            <a:off x="11124000" y="6516000"/>
            <a:ext cx="720000" cy="180000"/>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r">
              <a:spcAft>
                <a:spcPts val="600"/>
              </a:spcAft>
            </a:pPr>
            <a:fld id="{10A01DC5-1685-4615-8240-15192985C6A2}" type="slidenum">
              <a:rPr lang="en-AU" sz="1200" smtClean="0"/>
              <a:pPr algn="r">
                <a:spcAft>
                  <a:spcPts val="600"/>
                </a:spcAft>
              </a:pPr>
              <a:t>18</a:t>
            </a:fld>
            <a:endParaRPr lang="en-AU" sz="1200" dirty="0"/>
          </a:p>
        </p:txBody>
      </p:sp>
    </p:spTree>
    <p:extLst>
      <p:ext uri="{BB962C8B-B14F-4D97-AF65-F5344CB8AC3E}">
        <p14:creationId xmlns:p14="http://schemas.microsoft.com/office/powerpoint/2010/main" val="2109993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A9672-7A21-2EF3-17A3-39EAD44EE2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3EF80-1482-9DC1-2F8B-A020428159AF}"/>
              </a:ext>
            </a:extLst>
          </p:cNvPr>
          <p:cNvSpPr>
            <a:spLocks noGrp="1"/>
          </p:cNvSpPr>
          <p:nvPr>
            <p:ph type="ctrTitle"/>
          </p:nvPr>
        </p:nvSpPr>
        <p:spPr>
          <a:xfrm>
            <a:off x="450001" y="3450566"/>
            <a:ext cx="11291998" cy="800681"/>
          </a:xfrm>
        </p:spPr>
        <p:txBody>
          <a:bodyPr/>
          <a:lstStyle/>
          <a:p>
            <a:r>
              <a:rPr lang="en-US" sz="3600" dirty="0"/>
              <a:t>Lesson 3: Investigating wombat facts - measuring the length of a wombat</a:t>
            </a:r>
            <a:endParaRPr lang="en-US" dirty="0"/>
          </a:p>
          <a:p>
            <a:endParaRPr lang="en-US" dirty="0"/>
          </a:p>
        </p:txBody>
      </p:sp>
      <p:sp>
        <p:nvSpPr>
          <p:cNvPr id="7" name="TextBox 6">
            <a:extLst>
              <a:ext uri="{FF2B5EF4-FFF2-40B4-BE49-F238E27FC236}">
                <a16:creationId xmlns:a16="http://schemas.microsoft.com/office/drawing/2014/main" id="{8817AE23-BC61-9046-1D55-E1A50156F5B8}"/>
              </a:ext>
            </a:extLst>
          </p:cNvPr>
          <p:cNvSpPr txBox="1"/>
          <p:nvPr/>
        </p:nvSpPr>
        <p:spPr>
          <a:xfrm>
            <a:off x="450001" y="4682095"/>
            <a:ext cx="2276926" cy="1452697"/>
          </a:xfrm>
          <a:prstGeom prst="rect">
            <a:avLst/>
          </a:prstGeom>
          <a:noFill/>
        </p:spPr>
        <p:txBody>
          <a:bodyPr wrap="none" lIns="0" tIns="0" rIns="0" bIns="0" rtlCol="0">
            <a:noAutofit/>
          </a:bodyPr>
          <a:lstStyle/>
          <a:p>
            <a:pPr algn="l"/>
            <a:r>
              <a:rPr lang="en-AU" sz="1800" b="1" dirty="0">
                <a:solidFill>
                  <a:schemeClr val="accent1">
                    <a:lumMod val="10000"/>
                    <a:lumOff val="90000"/>
                  </a:schemeClr>
                </a:solidFill>
              </a:rPr>
              <a:t>Key Words:</a:t>
            </a:r>
          </a:p>
          <a:p>
            <a:pPr algn="l"/>
            <a:r>
              <a:rPr lang="en-AU" sz="1800" dirty="0">
                <a:solidFill>
                  <a:schemeClr val="bg1"/>
                </a:solidFill>
              </a:rPr>
              <a:t>measure</a:t>
            </a:r>
          </a:p>
          <a:p>
            <a:pPr algn="l"/>
            <a:r>
              <a:rPr lang="en-AU" sz="1800" dirty="0">
                <a:solidFill>
                  <a:schemeClr val="bg1"/>
                </a:solidFill>
              </a:rPr>
              <a:t>length</a:t>
            </a:r>
          </a:p>
          <a:p>
            <a:pPr algn="l"/>
            <a:r>
              <a:rPr lang="en-AU" sz="1800" dirty="0">
                <a:solidFill>
                  <a:schemeClr val="bg1"/>
                </a:solidFill>
              </a:rPr>
              <a:t>estimate</a:t>
            </a:r>
          </a:p>
          <a:p>
            <a:pPr algn="l"/>
            <a:r>
              <a:rPr lang="en-AU" sz="1800" dirty="0">
                <a:solidFill>
                  <a:schemeClr val="bg1"/>
                </a:solidFill>
              </a:rPr>
              <a:t>compare</a:t>
            </a:r>
          </a:p>
          <a:p>
            <a:pPr algn="l"/>
            <a:r>
              <a:rPr lang="en-AU" sz="1800" dirty="0">
                <a:solidFill>
                  <a:schemeClr val="bg1"/>
                </a:solidFill>
              </a:rPr>
              <a:t>longer</a:t>
            </a:r>
          </a:p>
          <a:p>
            <a:pPr algn="l"/>
            <a:r>
              <a:rPr lang="en-AU" sz="1800" dirty="0">
                <a:solidFill>
                  <a:schemeClr val="bg1"/>
                </a:solidFill>
              </a:rPr>
              <a:t>shorter</a:t>
            </a:r>
          </a:p>
        </p:txBody>
      </p:sp>
    </p:spTree>
    <p:extLst>
      <p:ext uri="{BB962C8B-B14F-4D97-AF65-F5344CB8AC3E}">
        <p14:creationId xmlns:p14="http://schemas.microsoft.com/office/powerpoint/2010/main" val="371993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ECBD6AD-7C95-70B6-AA80-DE96E0750FEE}"/>
              </a:ext>
            </a:extLst>
          </p:cNvPr>
          <p:cNvSpPr>
            <a:spLocks noGrp="1"/>
          </p:cNvSpPr>
          <p:nvPr>
            <p:ph type="title"/>
          </p:nvPr>
        </p:nvSpPr>
        <p:spPr/>
        <p:txBody>
          <a:bodyPr/>
          <a:lstStyle/>
          <a:p>
            <a:r>
              <a:rPr lang="en-AU">
                <a:latin typeface="Arial" panose="020B0604020202020204" pitchFamily="34" charset="0"/>
                <a:cs typeface="Arial" panose="020B0604020202020204" pitchFamily="34" charset="0"/>
              </a:rPr>
              <a:t>Instructions for use</a:t>
            </a:r>
          </a:p>
        </p:txBody>
      </p:sp>
      <p:sp>
        <p:nvSpPr>
          <p:cNvPr id="9" name="Text Placeholder 8">
            <a:extLst>
              <a:ext uri="{FF2B5EF4-FFF2-40B4-BE49-F238E27FC236}">
                <a16:creationId xmlns:a16="http://schemas.microsoft.com/office/drawing/2014/main" id="{CD89CE66-3AAC-B3B2-1CC6-A9305EE3AF8A}"/>
              </a:ext>
            </a:extLst>
          </p:cNvPr>
          <p:cNvSpPr>
            <a:spLocks noGrp="1"/>
          </p:cNvSpPr>
          <p:nvPr>
            <p:ph type="body" sz="quarter" idx="19"/>
          </p:nvPr>
        </p:nvSpPr>
        <p:spPr>
          <a:xfrm>
            <a:off x="112865" y="1711915"/>
            <a:ext cx="11731135" cy="4491058"/>
          </a:xfrm>
        </p:spPr>
        <p:txBody>
          <a:bodyPr vert="horz" lIns="0" tIns="0" rIns="0" bIns="0" rtlCol="0" anchor="t">
            <a:noAutofit/>
          </a:bodyPr>
          <a:lstStyle/>
          <a:p>
            <a:pPr marL="285750" indent="-285750">
              <a:buChar char="•"/>
            </a:pPr>
            <a:r>
              <a:rPr lang="en-AU" sz="1600">
                <a:latin typeface="Arial"/>
                <a:cs typeface="Arial"/>
              </a:rPr>
              <a:t>This resource has been developed to </a:t>
            </a:r>
            <a:r>
              <a:rPr lang="en-AU" sz="1600" b="0" i="0" u="none" strike="noStrike">
                <a:solidFill>
                  <a:srgbClr val="22272B"/>
                </a:solidFill>
                <a:effectLst/>
                <a:latin typeface="Arial"/>
                <a:cs typeface="Arial"/>
              </a:rPr>
              <a:t>support teachers </a:t>
            </a:r>
            <a:r>
              <a:rPr lang="en-AU" sz="1600">
                <a:solidFill>
                  <a:srgbClr val="22272B"/>
                </a:solidFill>
                <a:latin typeface="Arial"/>
                <a:cs typeface="Arial"/>
              </a:rPr>
              <a:t>in planning </a:t>
            </a:r>
            <a:r>
              <a:rPr lang="en-AU" sz="1600" b="0" i="0" u="none" strike="noStrike">
                <a:solidFill>
                  <a:srgbClr val="22272B"/>
                </a:solidFill>
                <a:effectLst/>
                <a:latin typeface="Arial"/>
                <a:cs typeface="Arial"/>
              </a:rPr>
              <a:t>and </a:t>
            </a:r>
            <a:r>
              <a:rPr lang="en-AU" sz="1600">
                <a:solidFill>
                  <a:srgbClr val="22272B"/>
                </a:solidFill>
                <a:latin typeface="Arial"/>
                <a:cs typeface="Arial"/>
              </a:rPr>
              <a:t>delivering engaging integrated STEM learning experiences using the </a:t>
            </a:r>
            <a:r>
              <a:rPr lang="en-AU" sz="1600" b="1">
                <a:solidFill>
                  <a:srgbClr val="22272B"/>
                </a:solidFill>
                <a:latin typeface="Arial"/>
                <a:cs typeface="Arial"/>
              </a:rPr>
              <a:t>Engineering Design Process (EDP)</a:t>
            </a:r>
            <a:r>
              <a:rPr lang="en-AU" sz="1600">
                <a:solidFill>
                  <a:srgbClr val="22272B"/>
                </a:solidFill>
                <a:latin typeface="Arial"/>
                <a:cs typeface="Arial"/>
              </a:rPr>
              <a:t>.</a:t>
            </a:r>
            <a:endParaRPr lang="en-US" sz="1600"/>
          </a:p>
          <a:p>
            <a:pPr marL="285750" indent="-285750">
              <a:buChar char="•"/>
            </a:pPr>
            <a:r>
              <a:rPr lang="en-AU" sz="1600">
                <a:solidFill>
                  <a:srgbClr val="22272B"/>
                </a:solidFill>
                <a:latin typeface="Arial"/>
                <a:cs typeface="Arial"/>
              </a:rPr>
              <a:t>Lessons connect with relevant outcomes from the K–6 </a:t>
            </a:r>
            <a:r>
              <a:rPr lang="en-AU" sz="1600" b="1">
                <a:solidFill>
                  <a:srgbClr val="22272B"/>
                </a:solidFill>
                <a:latin typeface="Arial"/>
                <a:cs typeface="Arial"/>
              </a:rPr>
              <a:t>Science and Technology, Mathematics and English</a:t>
            </a:r>
            <a:r>
              <a:rPr lang="en-AU" sz="1600">
                <a:solidFill>
                  <a:srgbClr val="22272B"/>
                </a:solidFill>
                <a:latin typeface="Arial"/>
                <a:cs typeface="Arial"/>
              </a:rPr>
              <a:t> syllabuses.</a:t>
            </a:r>
            <a:endParaRPr lang="en-AU" sz="1600"/>
          </a:p>
          <a:p>
            <a:pPr marL="285750" indent="-285750">
              <a:buChar char="•"/>
            </a:pPr>
            <a:r>
              <a:rPr lang="en-AU" sz="1600">
                <a:solidFill>
                  <a:srgbClr val="22272B"/>
                </a:solidFill>
                <a:latin typeface="Arial"/>
                <a:cs typeface="Arial"/>
              </a:rPr>
              <a:t>Teachers are encouraged to adapt activities, pacing </a:t>
            </a:r>
            <a:r>
              <a:rPr lang="en-AU" sz="1600" b="0" i="0" u="none" strike="noStrike">
                <a:solidFill>
                  <a:srgbClr val="22272B"/>
                </a:solidFill>
                <a:effectLst/>
                <a:latin typeface="Arial"/>
                <a:cs typeface="Arial"/>
              </a:rPr>
              <a:t>and </a:t>
            </a:r>
            <a:r>
              <a:rPr lang="en-AU" sz="1600">
                <a:solidFill>
                  <a:srgbClr val="22272B"/>
                </a:solidFill>
                <a:latin typeface="Arial"/>
                <a:cs typeface="Arial"/>
              </a:rPr>
              <a:t>supports to suit their </a:t>
            </a:r>
            <a:r>
              <a:rPr lang="en-AU" sz="1600" b="0" i="0" u="none" strike="noStrike">
                <a:solidFill>
                  <a:srgbClr val="22272B"/>
                </a:solidFill>
                <a:effectLst/>
                <a:latin typeface="Arial"/>
                <a:cs typeface="Arial"/>
              </a:rPr>
              <a:t>class</a:t>
            </a:r>
            <a:r>
              <a:rPr lang="en-AU" sz="1600">
                <a:solidFill>
                  <a:srgbClr val="22272B"/>
                </a:solidFill>
                <a:latin typeface="Arial"/>
                <a:cs typeface="Arial"/>
              </a:rPr>
              <a:t> context, students' needs and school priorities.</a:t>
            </a:r>
            <a:endParaRPr lang="en-AU" sz="1600"/>
          </a:p>
          <a:p>
            <a:pPr marL="285750" indent="-285750">
              <a:buChar char="•"/>
            </a:pPr>
            <a:r>
              <a:rPr lang="en-AU" sz="1600">
                <a:solidFill>
                  <a:srgbClr val="22272B"/>
                </a:solidFill>
                <a:latin typeface="Arial"/>
                <a:cs typeface="Arial"/>
              </a:rPr>
              <a:t>Additional notes, guidance and suggestions </a:t>
            </a:r>
            <a:r>
              <a:rPr lang="en-AU" sz="1600" b="0" i="0" u="none" strike="noStrike">
                <a:solidFill>
                  <a:srgbClr val="22272B"/>
                </a:solidFill>
                <a:effectLst/>
                <a:latin typeface="Arial"/>
                <a:cs typeface="Arial"/>
              </a:rPr>
              <a:t>are </a:t>
            </a:r>
            <a:r>
              <a:rPr lang="en-AU" sz="1600">
                <a:solidFill>
                  <a:srgbClr val="22272B"/>
                </a:solidFill>
                <a:latin typeface="Arial"/>
                <a:cs typeface="Arial"/>
              </a:rPr>
              <a:t>included </a:t>
            </a:r>
            <a:r>
              <a:rPr lang="en-AU" sz="1600" b="0" i="0" u="none" strike="noStrike">
                <a:solidFill>
                  <a:srgbClr val="22272B"/>
                </a:solidFill>
                <a:effectLst/>
                <a:latin typeface="Arial"/>
                <a:cs typeface="Arial"/>
              </a:rPr>
              <a:t>in the notes section of </a:t>
            </a:r>
            <a:r>
              <a:rPr lang="en-AU" sz="1600">
                <a:solidFill>
                  <a:srgbClr val="22272B"/>
                </a:solidFill>
                <a:latin typeface="Arial"/>
                <a:cs typeface="Arial"/>
              </a:rPr>
              <a:t>this PowerPoint</a:t>
            </a:r>
            <a:r>
              <a:rPr lang="en-AU" sz="1600" b="0" i="0" u="none" strike="noStrike">
                <a:solidFill>
                  <a:srgbClr val="22272B"/>
                </a:solidFill>
                <a:effectLst/>
                <a:latin typeface="Arial"/>
                <a:cs typeface="Arial"/>
              </a:rPr>
              <a:t>.</a:t>
            </a:r>
            <a:endParaRPr lang="en-US" sz="1600"/>
          </a:p>
          <a:p>
            <a:pPr marL="285750" indent="-285750">
              <a:lnSpc>
                <a:spcPts val="4500"/>
              </a:lnSpc>
              <a:buChar char="•"/>
            </a:pPr>
            <a:endParaRPr lang="en-AU" sz="1800" b="0" i="0">
              <a:solidFill>
                <a:srgbClr val="22272B"/>
              </a:solidFill>
              <a:effectLst/>
              <a:latin typeface="Arial"/>
              <a:cs typeface="Arial"/>
            </a:endParaRPr>
          </a:p>
          <a:p>
            <a:pPr marL="342900" indent="-342900">
              <a:buChar char="•"/>
            </a:pPr>
            <a:endParaRPr lang="en-AU"/>
          </a:p>
        </p:txBody>
      </p:sp>
      <p:sp>
        <p:nvSpPr>
          <p:cNvPr id="4" name="Slide Number Placeholder 3">
            <a:extLst>
              <a:ext uri="{FF2B5EF4-FFF2-40B4-BE49-F238E27FC236}">
                <a16:creationId xmlns:a16="http://schemas.microsoft.com/office/drawing/2014/main" id="{A15C4F06-D2AF-1208-319A-8BBFEE6E2684}"/>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1817714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DDDE2E-0DF4-3481-727D-CD9BB0861FD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3058FEC-96EE-67F6-DC36-C26FC7FDEB3E}"/>
              </a:ext>
            </a:extLst>
          </p:cNvPr>
          <p:cNvSpPr>
            <a:spLocks noGrp="1"/>
          </p:cNvSpPr>
          <p:nvPr>
            <p:ph type="title"/>
          </p:nvPr>
        </p:nvSpPr>
        <p:spPr/>
        <p:txBody>
          <a:bodyPr/>
          <a:lstStyle/>
          <a:p>
            <a:r>
              <a:rPr lang="en-AU" dirty="0">
                <a:latin typeface="+mj-lt"/>
              </a:rPr>
              <a:t>Lesson 3 – learning intentions and success criteria</a:t>
            </a:r>
          </a:p>
        </p:txBody>
      </p:sp>
      <p:sp>
        <p:nvSpPr>
          <p:cNvPr id="3" name="TextBox 2">
            <a:extLst>
              <a:ext uri="{FF2B5EF4-FFF2-40B4-BE49-F238E27FC236}">
                <a16:creationId xmlns:a16="http://schemas.microsoft.com/office/drawing/2014/main" id="{993815C3-4391-74B5-DDC2-8F695EB63C9C}"/>
              </a:ext>
            </a:extLst>
          </p:cNvPr>
          <p:cNvSpPr txBox="1"/>
          <p:nvPr/>
        </p:nvSpPr>
        <p:spPr>
          <a:xfrm>
            <a:off x="370416" y="1894417"/>
            <a:ext cx="5347336" cy="437094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pPr>
            <a:r>
              <a:rPr lang="en-AU" sz="1800" b="1" dirty="0">
                <a:solidFill>
                  <a:schemeClr val="accent1"/>
                </a:solidFill>
                <a:latin typeface="+mj-lt"/>
                <a:cs typeface="Arial" panose="020B0604020202020204" pitchFamily="34" charset="0"/>
              </a:rPr>
              <a:t>Early Stage 1</a:t>
            </a:r>
          </a:p>
          <a:p>
            <a:pPr>
              <a:lnSpc>
                <a:spcPct val="150000"/>
              </a:lnSpc>
            </a:pPr>
            <a:r>
              <a:rPr lang="en-AU" sz="1600" b="1" dirty="0">
                <a:solidFill>
                  <a:schemeClr val="accent1"/>
                </a:solidFill>
                <a:latin typeface="+mj-lt"/>
                <a:cs typeface="Arial" panose="020B0604020202020204" pitchFamily="34" charset="0"/>
              </a:rPr>
              <a:t>We are learning to</a:t>
            </a:r>
            <a:endParaRPr lang="en-AU" sz="1600" b="1" dirty="0">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1600" dirty="0">
                <a:cs typeface="Arial" panose="020B0604020202020204" pitchFamily="34" charset="0"/>
              </a:rPr>
              <a:t>describe and compare length using words such as longer and shorter</a:t>
            </a:r>
          </a:p>
          <a:p>
            <a:pPr marL="342900" indent="-342900">
              <a:lnSpc>
                <a:spcPct val="150000"/>
              </a:lnSpc>
              <a:spcAft>
                <a:spcPts val="600"/>
              </a:spcAft>
              <a:buFont typeface="Arial" panose="020B0604020202020204" pitchFamily="34" charset="0"/>
              <a:buChar char="•"/>
            </a:pPr>
            <a:r>
              <a:rPr lang="en-AU" sz="1600" dirty="0">
                <a:cs typeface="Arial" panose="020B0604020202020204" pitchFamily="34" charset="0"/>
              </a:rPr>
              <a:t>recognise that length is how long something is from end to end.</a:t>
            </a:r>
          </a:p>
          <a:p>
            <a:pPr>
              <a:lnSpc>
                <a:spcPct val="150000"/>
              </a:lnSpc>
              <a:spcAft>
                <a:spcPts val="600"/>
              </a:spcAft>
            </a:pPr>
            <a:r>
              <a:rPr lang="en-AU" sz="1600" b="1" dirty="0">
                <a:solidFill>
                  <a:schemeClr val="accent1"/>
                </a:solidFill>
                <a:cs typeface="Arial" panose="020B0604020202020204" pitchFamily="34" charset="0"/>
              </a:rPr>
              <a:t>We can</a:t>
            </a:r>
            <a:endParaRPr lang="en-US" sz="1600" dirty="0">
              <a:solidFill>
                <a:schemeClr val="accent1"/>
              </a:solidFill>
              <a:cs typeface="Arial" panose="020B0604020202020204" pitchFamily="34" charset="0"/>
            </a:endParaRPr>
          </a:p>
          <a:p>
            <a:pPr marL="342900" indent="-342900">
              <a:lnSpc>
                <a:spcPct val="150000"/>
              </a:lnSpc>
              <a:spcAft>
                <a:spcPts val="600"/>
              </a:spcAft>
              <a:buFont typeface="Arial"/>
              <a:buChar char="•"/>
            </a:pPr>
            <a:r>
              <a:rPr lang="en-AU" sz="1600" dirty="0">
                <a:cs typeface="Arial" panose="020B0604020202020204" pitchFamily="34" charset="0"/>
              </a:rPr>
              <a:t>use words such as longer and shorter when comparing a wombat and its burrow model</a:t>
            </a:r>
          </a:p>
          <a:p>
            <a:pPr marL="342900" indent="-342900">
              <a:lnSpc>
                <a:spcPct val="150000"/>
              </a:lnSpc>
              <a:spcAft>
                <a:spcPts val="600"/>
              </a:spcAft>
              <a:buFont typeface="Arial"/>
              <a:buChar char="•"/>
            </a:pPr>
            <a:r>
              <a:rPr lang="en-AU" sz="1600" dirty="0">
                <a:cs typeface="Arial" panose="020B0604020202020204" pitchFamily="34" charset="0"/>
              </a:rPr>
              <a:t>show that length is how long something is from end to end.</a:t>
            </a:r>
          </a:p>
        </p:txBody>
      </p:sp>
      <p:cxnSp>
        <p:nvCxnSpPr>
          <p:cNvPr id="6" name="Straight Connector 5">
            <a:extLst>
              <a:ext uri="{FF2B5EF4-FFF2-40B4-BE49-F238E27FC236}">
                <a16:creationId xmlns:a16="http://schemas.microsoft.com/office/drawing/2014/main" id="{9341D30C-D5A6-6A90-0BCC-C8BAE4D27099}"/>
              </a:ext>
              <a:ext uri="{C183D7F6-B498-43B3-948B-1728B52AA6E4}">
                <adec:decorative xmlns:adec="http://schemas.microsoft.com/office/drawing/2017/decorative" val="1"/>
              </a:ext>
            </a:extLst>
          </p:cNvPr>
          <p:cNvCxnSpPr>
            <a:cxnSpLocks/>
          </p:cNvCxnSpPr>
          <p:nvPr/>
        </p:nvCxnSpPr>
        <p:spPr>
          <a:xfrm>
            <a:off x="6096000" y="1870364"/>
            <a:ext cx="0" cy="464563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817CE92-F068-2112-AF76-B2C1BD8F20AF}"/>
              </a:ext>
            </a:extLst>
          </p:cNvPr>
          <p:cNvSpPr txBox="1"/>
          <p:nvPr/>
        </p:nvSpPr>
        <p:spPr>
          <a:xfrm>
            <a:off x="6496660" y="1894417"/>
            <a:ext cx="5347336" cy="355533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pPr>
            <a:r>
              <a:rPr lang="en-AU" sz="1800" b="1" dirty="0">
                <a:solidFill>
                  <a:schemeClr val="accent1"/>
                </a:solidFill>
                <a:latin typeface="+mj-lt"/>
                <a:cs typeface="Arial" panose="020B0604020202020204" pitchFamily="34" charset="0"/>
              </a:rPr>
              <a:t>Stage 1</a:t>
            </a:r>
          </a:p>
          <a:p>
            <a:pPr>
              <a:lnSpc>
                <a:spcPct val="150000"/>
              </a:lnSpc>
            </a:pPr>
            <a:r>
              <a:rPr lang="en-AU" sz="1600" b="1" dirty="0">
                <a:solidFill>
                  <a:schemeClr val="accent1"/>
                </a:solidFill>
                <a:latin typeface="+mj-lt"/>
                <a:cs typeface="Arial" panose="020B0604020202020204" pitchFamily="34" charset="0"/>
              </a:rPr>
              <a:t>We are learning to</a:t>
            </a:r>
            <a:endParaRPr lang="en-AU" sz="1600" b="1" dirty="0">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1600" dirty="0">
                <a:cs typeface="Arial"/>
              </a:rPr>
              <a:t>measure and compare length using uniform informal units placed end to end. </a:t>
            </a:r>
          </a:p>
          <a:p>
            <a:pPr>
              <a:lnSpc>
                <a:spcPct val="150000"/>
              </a:lnSpc>
              <a:spcAft>
                <a:spcPts val="600"/>
              </a:spcAft>
            </a:pPr>
            <a:r>
              <a:rPr lang="en-AU" sz="1600" b="1" dirty="0">
                <a:solidFill>
                  <a:schemeClr val="accent1"/>
                </a:solidFill>
                <a:cs typeface="Arial" panose="020B0604020202020204" pitchFamily="34" charset="0"/>
              </a:rPr>
              <a:t>We can</a:t>
            </a:r>
            <a:endParaRPr lang="en-US" sz="1600" dirty="0">
              <a:solidFill>
                <a:schemeClr val="accent1"/>
              </a:solidFill>
              <a:cs typeface="Arial" panose="020B0604020202020204" pitchFamily="34" charset="0"/>
            </a:endParaRPr>
          </a:p>
          <a:p>
            <a:pPr marL="342900" indent="-342900">
              <a:lnSpc>
                <a:spcPct val="150000"/>
              </a:lnSpc>
              <a:spcAft>
                <a:spcPts val="600"/>
              </a:spcAft>
              <a:buFont typeface="Arial"/>
              <a:buChar char="•"/>
            </a:pPr>
            <a:r>
              <a:rPr lang="en-AU" sz="1600" dirty="0">
                <a:cs typeface="Arial" panose="020B0604020202020204" pitchFamily="34" charset="0"/>
              </a:rPr>
              <a:t>use uniform informal units placed end to end without gaps or overlaps to measure the length of a wombat and its burrow</a:t>
            </a:r>
          </a:p>
          <a:p>
            <a:pPr marL="342900" indent="-342900">
              <a:lnSpc>
                <a:spcPct val="150000"/>
              </a:lnSpc>
              <a:spcAft>
                <a:spcPts val="600"/>
              </a:spcAft>
              <a:buFont typeface="Arial"/>
              <a:buChar char="•"/>
            </a:pPr>
            <a:r>
              <a:rPr lang="en-AU" sz="1600" dirty="0">
                <a:cs typeface="Arial" panose="020B0604020202020204" pitchFamily="34" charset="0"/>
              </a:rPr>
              <a:t>record how many units and what kind were used.</a:t>
            </a:r>
          </a:p>
        </p:txBody>
      </p:sp>
      <p:sp>
        <p:nvSpPr>
          <p:cNvPr id="2" name="Slide Number Placeholder 1">
            <a:extLst>
              <a:ext uri="{FF2B5EF4-FFF2-40B4-BE49-F238E27FC236}">
                <a16:creationId xmlns:a16="http://schemas.microsoft.com/office/drawing/2014/main" id="{2F0676B9-D250-CF3B-CD3A-92D4DA95E56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20</a:t>
            </a:fld>
            <a:endParaRPr lang="en-AU" dirty="0"/>
          </a:p>
        </p:txBody>
      </p:sp>
    </p:spTree>
    <p:extLst>
      <p:ext uri="{BB962C8B-B14F-4D97-AF65-F5344CB8AC3E}">
        <p14:creationId xmlns:p14="http://schemas.microsoft.com/office/powerpoint/2010/main" val="3840355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5A6C6-3FF2-93F8-1F4C-ECB883A7CCC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9F9BBC2-BDF5-8492-FBFB-3B10EF8B35C9}"/>
              </a:ext>
            </a:extLst>
          </p:cNvPr>
          <p:cNvSpPr>
            <a:spLocks noGrp="1"/>
          </p:cNvSpPr>
          <p:nvPr>
            <p:ph type="title"/>
          </p:nvPr>
        </p:nvSpPr>
        <p:spPr>
          <a:xfrm>
            <a:off x="193746" y="-791906"/>
            <a:ext cx="11484000" cy="545601"/>
          </a:xfrm>
        </p:spPr>
        <p:txBody>
          <a:bodyPr/>
          <a:lstStyle/>
          <a:p>
            <a:r>
              <a:rPr lang="en-AU" dirty="0"/>
              <a:t>How big is a wombat?</a:t>
            </a:r>
          </a:p>
        </p:txBody>
      </p:sp>
      <p:pic>
        <p:nvPicPr>
          <p:cNvPr id="2" name="Picture 1" descr="Photograph up the top of Terri Irwin holding a wombat and two other photos of an adult wombat with a joey and a wombat next to a persons legs. The question is how big is a wombat and these images illustrates their size. There is an additional prompt &quot;How long do you think a wombat is?&quot; ">
            <a:extLst>
              <a:ext uri="{FF2B5EF4-FFF2-40B4-BE49-F238E27FC236}">
                <a16:creationId xmlns:a16="http://schemas.microsoft.com/office/drawing/2014/main" id="{78A5F4DB-1C0D-7692-1F3E-A1698EE2BE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5842" y="222643"/>
            <a:ext cx="9500315" cy="6721475"/>
          </a:xfrm>
          <a:prstGeom prst="rect">
            <a:avLst/>
          </a:prstGeom>
          <a:noFill/>
        </p:spPr>
      </p:pic>
      <p:sp>
        <p:nvSpPr>
          <p:cNvPr id="4" name="Slide Number Placeholder 2">
            <a:extLst>
              <a:ext uri="{FF2B5EF4-FFF2-40B4-BE49-F238E27FC236}">
                <a16:creationId xmlns:a16="http://schemas.microsoft.com/office/drawing/2014/main" id="{59D7C948-B169-9228-BA77-2D32CC5174EF}"/>
              </a:ext>
              <a:ext uri="{C183D7F6-B498-43B3-948B-1728B52AA6E4}">
                <adec:decorative xmlns:adec="http://schemas.microsoft.com/office/drawing/2017/decorative" val="1"/>
              </a:ext>
            </a:extLst>
          </p:cNvPr>
          <p:cNvSpPr txBox="1">
            <a:spLocks/>
          </p:cNvSpPr>
          <p:nvPr/>
        </p:nvSpPr>
        <p:spPr>
          <a:xfrm>
            <a:off x="11124000" y="6516000"/>
            <a:ext cx="720000" cy="180000"/>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r">
              <a:spcAft>
                <a:spcPts val="600"/>
              </a:spcAft>
            </a:pPr>
            <a:fld id="{10A01DC5-1685-4615-8240-15192985C6A2}" type="slidenum">
              <a:rPr lang="en-AU" sz="1200" smtClean="0"/>
              <a:pPr algn="r">
                <a:spcAft>
                  <a:spcPts val="600"/>
                </a:spcAft>
              </a:pPr>
              <a:t>21</a:t>
            </a:fld>
            <a:endParaRPr lang="en-AU" sz="1200" dirty="0"/>
          </a:p>
        </p:txBody>
      </p:sp>
    </p:spTree>
    <p:extLst>
      <p:ext uri="{BB962C8B-B14F-4D97-AF65-F5344CB8AC3E}">
        <p14:creationId xmlns:p14="http://schemas.microsoft.com/office/powerpoint/2010/main" val="2036199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413E07-51BE-9D9D-10C7-7D37EA94A24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D7F8D40-C003-0344-83AC-3D3983FCFDDD}"/>
              </a:ext>
            </a:extLst>
          </p:cNvPr>
          <p:cNvSpPr>
            <a:spLocks noGrp="1"/>
          </p:cNvSpPr>
          <p:nvPr>
            <p:ph type="title"/>
          </p:nvPr>
        </p:nvSpPr>
        <p:spPr>
          <a:xfrm>
            <a:off x="229371" y="-696904"/>
            <a:ext cx="11484000" cy="545601"/>
          </a:xfrm>
        </p:spPr>
        <p:txBody>
          <a:bodyPr/>
          <a:lstStyle/>
          <a:p>
            <a:r>
              <a:rPr lang="en-AU" dirty="0"/>
              <a:t>Let’s measure a wombat</a:t>
            </a:r>
          </a:p>
        </p:txBody>
      </p:sp>
      <p:pic>
        <p:nvPicPr>
          <p:cNvPr id="2" name="Picture 1" descr="Photograph of a wombat with an orange horizontal arrow line measuring length from nose to tail. Text labels indicate measurement start at nose and end at tail, with title &quot;Let's measure a wombat&quot; above.">
            <a:extLst>
              <a:ext uri="{FF2B5EF4-FFF2-40B4-BE49-F238E27FC236}">
                <a16:creationId xmlns:a16="http://schemas.microsoft.com/office/drawing/2014/main" id="{F99C5B28-93ED-A0C8-F129-75407CBF55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5842" y="68263"/>
            <a:ext cx="9500315" cy="6721475"/>
          </a:xfrm>
          <a:prstGeom prst="rect">
            <a:avLst/>
          </a:prstGeom>
          <a:noFill/>
        </p:spPr>
      </p:pic>
      <p:sp>
        <p:nvSpPr>
          <p:cNvPr id="4" name="Slide Number Placeholder 2">
            <a:extLst>
              <a:ext uri="{FF2B5EF4-FFF2-40B4-BE49-F238E27FC236}">
                <a16:creationId xmlns:a16="http://schemas.microsoft.com/office/drawing/2014/main" id="{239BD033-60EF-3CEF-3B33-DEB8C377C532}"/>
              </a:ext>
              <a:ext uri="{C183D7F6-B498-43B3-948B-1728B52AA6E4}">
                <adec:decorative xmlns:adec="http://schemas.microsoft.com/office/drawing/2017/decorative" val="1"/>
              </a:ext>
            </a:extLst>
          </p:cNvPr>
          <p:cNvSpPr txBox="1">
            <a:spLocks/>
          </p:cNvSpPr>
          <p:nvPr/>
        </p:nvSpPr>
        <p:spPr>
          <a:xfrm>
            <a:off x="11124000" y="6516000"/>
            <a:ext cx="720000" cy="180000"/>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r">
              <a:spcAft>
                <a:spcPts val="600"/>
              </a:spcAft>
            </a:pPr>
            <a:fld id="{10A01DC5-1685-4615-8240-15192985C6A2}" type="slidenum">
              <a:rPr lang="en-AU" sz="1200" smtClean="0"/>
              <a:pPr algn="r">
                <a:spcAft>
                  <a:spcPts val="600"/>
                </a:spcAft>
              </a:pPr>
              <a:t>22</a:t>
            </a:fld>
            <a:endParaRPr lang="en-AU" sz="1200" dirty="0"/>
          </a:p>
        </p:txBody>
      </p:sp>
    </p:spTree>
    <p:extLst>
      <p:ext uri="{BB962C8B-B14F-4D97-AF65-F5344CB8AC3E}">
        <p14:creationId xmlns:p14="http://schemas.microsoft.com/office/powerpoint/2010/main" val="2708726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81641-69FC-F89A-7FBE-987979E2FE7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25165D9-818D-8F38-957D-148EFBB34A5F}"/>
              </a:ext>
            </a:extLst>
          </p:cNvPr>
          <p:cNvSpPr>
            <a:spLocks noGrp="1"/>
          </p:cNvSpPr>
          <p:nvPr>
            <p:ph type="title"/>
          </p:nvPr>
        </p:nvSpPr>
        <p:spPr>
          <a:xfrm>
            <a:off x="360000" y="-545601"/>
            <a:ext cx="11484000" cy="545601"/>
          </a:xfrm>
        </p:spPr>
        <p:txBody>
          <a:bodyPr vert="horz" lIns="0" tIns="0" rIns="0" bIns="0" rtlCol="0" anchor="b">
            <a:noAutofit/>
          </a:bodyPr>
          <a:lstStyle/>
          <a:p>
            <a:r>
              <a:rPr lang="en-AU" dirty="0"/>
              <a:t>How do we measure carefully</a:t>
            </a:r>
          </a:p>
        </p:txBody>
      </p:sp>
      <p:pic>
        <p:nvPicPr>
          <p:cNvPr id="2" name="Picture 1" descr="There is an image showing three rows of blue cubes with orange double-headed arrows beneath each row, demonstrating different measurement methods. The top row shows cubes aligned without gaps, the middle row has evenly spaced cubes, and the bottom row displays irregularly spaced cubes, prompting students to choose the correct measurement method with emoji smiley options.">
            <a:extLst>
              <a:ext uri="{FF2B5EF4-FFF2-40B4-BE49-F238E27FC236}">
                <a16:creationId xmlns:a16="http://schemas.microsoft.com/office/drawing/2014/main" id="{A20B64FA-BA5D-EDA5-A5D6-AF7C135095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5842" y="68263"/>
            <a:ext cx="9500315" cy="6721475"/>
          </a:xfrm>
          <a:prstGeom prst="rect">
            <a:avLst/>
          </a:prstGeom>
          <a:noFill/>
        </p:spPr>
      </p:pic>
      <p:sp>
        <p:nvSpPr>
          <p:cNvPr id="3" name="Slide Number Placeholder 2">
            <a:extLst>
              <a:ext uri="{FF2B5EF4-FFF2-40B4-BE49-F238E27FC236}">
                <a16:creationId xmlns:a16="http://schemas.microsoft.com/office/drawing/2014/main" id="{34C1E2A4-4691-19B0-1DC9-47FA665606BE}"/>
              </a:ext>
              <a:ext uri="{C183D7F6-B498-43B3-948B-1728B52AA6E4}">
                <adec:decorative xmlns:adec="http://schemas.microsoft.com/office/drawing/2017/decorative" val="1"/>
              </a:ext>
            </a:extLst>
          </p:cNvPr>
          <p:cNvSpPr txBox="1">
            <a:spLocks/>
          </p:cNvSpPr>
          <p:nvPr/>
        </p:nvSpPr>
        <p:spPr>
          <a:xfrm>
            <a:off x="11124000" y="6516000"/>
            <a:ext cx="720000" cy="180000"/>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r">
              <a:spcAft>
                <a:spcPts val="600"/>
              </a:spcAft>
            </a:pPr>
            <a:fld id="{10A01DC5-1685-4615-8240-15192985C6A2}" type="slidenum">
              <a:rPr lang="en-AU" sz="1200" smtClean="0"/>
              <a:pPr algn="r">
                <a:spcAft>
                  <a:spcPts val="600"/>
                </a:spcAft>
              </a:pPr>
              <a:t>23</a:t>
            </a:fld>
            <a:endParaRPr lang="en-AU" sz="1200" dirty="0"/>
          </a:p>
        </p:txBody>
      </p:sp>
    </p:spTree>
    <p:extLst>
      <p:ext uri="{BB962C8B-B14F-4D97-AF65-F5344CB8AC3E}">
        <p14:creationId xmlns:p14="http://schemas.microsoft.com/office/powerpoint/2010/main" val="211321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ED89A-5839-33CC-6F1B-9C0868329D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EDC29E-2356-555C-5E2D-94526386C734}"/>
              </a:ext>
            </a:extLst>
          </p:cNvPr>
          <p:cNvSpPr>
            <a:spLocks noGrp="1"/>
          </p:cNvSpPr>
          <p:nvPr>
            <p:ph type="ctrTitle"/>
          </p:nvPr>
        </p:nvSpPr>
        <p:spPr>
          <a:xfrm>
            <a:off x="450001" y="3429000"/>
            <a:ext cx="11291998" cy="800681"/>
          </a:xfrm>
        </p:spPr>
        <p:txBody>
          <a:bodyPr/>
          <a:lstStyle/>
          <a:p>
            <a:r>
              <a:rPr lang="en-US" sz="3600" dirty="0">
                <a:latin typeface="Arial"/>
                <a:cs typeface="Arial"/>
              </a:rPr>
              <a:t>Lesson 4: Investigating wombat facts - measuring the mass of a wombat</a:t>
            </a:r>
            <a:endParaRPr lang="en-US" dirty="0">
              <a:latin typeface="Arial"/>
              <a:cs typeface="Arial"/>
            </a:endParaRPr>
          </a:p>
          <a:p>
            <a:endParaRPr lang="en-US" dirty="0"/>
          </a:p>
        </p:txBody>
      </p:sp>
      <p:sp>
        <p:nvSpPr>
          <p:cNvPr id="3" name="TextBox 2">
            <a:extLst>
              <a:ext uri="{FF2B5EF4-FFF2-40B4-BE49-F238E27FC236}">
                <a16:creationId xmlns:a16="http://schemas.microsoft.com/office/drawing/2014/main" id="{08ED6141-0E78-2A75-7024-5DF4F4522685}"/>
              </a:ext>
            </a:extLst>
          </p:cNvPr>
          <p:cNvSpPr txBox="1"/>
          <p:nvPr/>
        </p:nvSpPr>
        <p:spPr>
          <a:xfrm>
            <a:off x="450001" y="4623123"/>
            <a:ext cx="2276926" cy="1452697"/>
          </a:xfrm>
          <a:prstGeom prst="rect">
            <a:avLst/>
          </a:prstGeom>
          <a:noFill/>
        </p:spPr>
        <p:txBody>
          <a:bodyPr wrap="none" lIns="0" tIns="0" rIns="0" bIns="0" rtlCol="0">
            <a:noAutofit/>
          </a:bodyPr>
          <a:lstStyle/>
          <a:p>
            <a:pPr algn="l"/>
            <a:r>
              <a:rPr lang="en-AU" sz="1800" b="1" dirty="0">
                <a:solidFill>
                  <a:schemeClr val="accent1">
                    <a:lumMod val="10000"/>
                    <a:lumOff val="90000"/>
                  </a:schemeClr>
                </a:solidFill>
              </a:rPr>
              <a:t>Key Words:</a:t>
            </a:r>
          </a:p>
          <a:p>
            <a:pPr algn="l"/>
            <a:r>
              <a:rPr lang="en-AU" sz="1800" dirty="0">
                <a:solidFill>
                  <a:schemeClr val="bg1"/>
                </a:solidFill>
              </a:rPr>
              <a:t>mass</a:t>
            </a:r>
          </a:p>
          <a:p>
            <a:pPr algn="l"/>
            <a:r>
              <a:rPr lang="en-AU" sz="1800" dirty="0">
                <a:solidFill>
                  <a:schemeClr val="bg1"/>
                </a:solidFill>
              </a:rPr>
              <a:t>measure</a:t>
            </a:r>
          </a:p>
          <a:p>
            <a:pPr algn="l"/>
            <a:r>
              <a:rPr lang="en-AU" sz="1800" dirty="0">
                <a:solidFill>
                  <a:schemeClr val="bg1"/>
                </a:solidFill>
              </a:rPr>
              <a:t>heavy</a:t>
            </a:r>
          </a:p>
          <a:p>
            <a:pPr algn="l"/>
            <a:r>
              <a:rPr lang="en-AU" sz="1800" dirty="0">
                <a:solidFill>
                  <a:schemeClr val="bg1"/>
                </a:solidFill>
              </a:rPr>
              <a:t>light</a:t>
            </a:r>
          </a:p>
          <a:p>
            <a:pPr algn="l"/>
            <a:r>
              <a:rPr lang="en-AU" sz="1800" dirty="0">
                <a:solidFill>
                  <a:schemeClr val="bg1"/>
                </a:solidFill>
              </a:rPr>
              <a:t>estimate</a:t>
            </a:r>
          </a:p>
        </p:txBody>
      </p:sp>
    </p:spTree>
    <p:extLst>
      <p:ext uri="{BB962C8B-B14F-4D97-AF65-F5344CB8AC3E}">
        <p14:creationId xmlns:p14="http://schemas.microsoft.com/office/powerpoint/2010/main" val="2969170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765DF-204B-D320-571F-E127351C2ED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F5F643A-CE91-C1CC-5991-E093DA086655}"/>
              </a:ext>
            </a:extLst>
          </p:cNvPr>
          <p:cNvSpPr>
            <a:spLocks noGrp="1"/>
          </p:cNvSpPr>
          <p:nvPr>
            <p:ph type="title"/>
          </p:nvPr>
        </p:nvSpPr>
        <p:spPr/>
        <p:txBody>
          <a:bodyPr/>
          <a:lstStyle/>
          <a:p>
            <a:r>
              <a:rPr lang="en-AU" dirty="0">
                <a:latin typeface="+mj-lt"/>
              </a:rPr>
              <a:t>Lesson 4 – learning intentions and success criteria</a:t>
            </a:r>
          </a:p>
        </p:txBody>
      </p:sp>
      <p:sp>
        <p:nvSpPr>
          <p:cNvPr id="3" name="TextBox 2">
            <a:extLst>
              <a:ext uri="{FF2B5EF4-FFF2-40B4-BE49-F238E27FC236}">
                <a16:creationId xmlns:a16="http://schemas.microsoft.com/office/drawing/2014/main" id="{76C700D4-8D7F-3F9D-4B86-BE3774F32E60}"/>
              </a:ext>
            </a:extLst>
          </p:cNvPr>
          <p:cNvSpPr txBox="1"/>
          <p:nvPr/>
        </p:nvSpPr>
        <p:spPr>
          <a:xfrm>
            <a:off x="370418" y="1671452"/>
            <a:ext cx="5347336" cy="363227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pPr>
            <a:r>
              <a:rPr lang="en-AU" sz="1800" b="1" dirty="0">
                <a:solidFill>
                  <a:schemeClr val="accent1"/>
                </a:solidFill>
                <a:latin typeface="+mj-lt"/>
                <a:cs typeface="Arial" panose="020B0604020202020204" pitchFamily="34" charset="0"/>
              </a:rPr>
              <a:t>Early Stage 1</a:t>
            </a:r>
          </a:p>
          <a:p>
            <a:pPr>
              <a:lnSpc>
                <a:spcPct val="150000"/>
              </a:lnSpc>
            </a:pPr>
            <a:r>
              <a:rPr lang="en-AU" sz="1600" b="1" dirty="0">
                <a:solidFill>
                  <a:schemeClr val="accent1"/>
                </a:solidFill>
                <a:latin typeface="+mj-lt"/>
                <a:cs typeface="Arial" panose="020B0604020202020204" pitchFamily="34" charset="0"/>
              </a:rPr>
              <a:t>We are learning to</a:t>
            </a:r>
            <a:endParaRPr lang="en-AU" sz="1600" b="1" dirty="0">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1600" dirty="0">
                <a:cs typeface="Arial" panose="020B0604020202020204" pitchFamily="34" charset="0"/>
              </a:rPr>
              <a:t>compare the mass of objects by holding (hefting) them</a:t>
            </a:r>
          </a:p>
          <a:p>
            <a:pPr marL="342900" indent="-342900">
              <a:lnSpc>
                <a:spcPct val="150000"/>
              </a:lnSpc>
              <a:spcAft>
                <a:spcPts val="600"/>
              </a:spcAft>
              <a:buFont typeface="Arial" panose="020B0604020202020204" pitchFamily="34" charset="0"/>
              <a:buChar char="•"/>
            </a:pPr>
            <a:r>
              <a:rPr lang="en-AU" sz="1600" dirty="0">
                <a:cs typeface="Arial" panose="020B0604020202020204" pitchFamily="34" charset="0"/>
              </a:rPr>
              <a:t>use the words ‘heavier than’, ‘lighter than’, and ‘about the same’ when comparing objects learning.</a:t>
            </a:r>
          </a:p>
          <a:p>
            <a:pPr>
              <a:lnSpc>
                <a:spcPct val="150000"/>
              </a:lnSpc>
              <a:spcAft>
                <a:spcPts val="600"/>
              </a:spcAft>
            </a:pPr>
            <a:r>
              <a:rPr lang="en-AU" sz="1600" b="1" dirty="0">
                <a:solidFill>
                  <a:schemeClr val="accent1"/>
                </a:solidFill>
                <a:cs typeface="Arial" panose="020B0604020202020204" pitchFamily="34" charset="0"/>
              </a:rPr>
              <a:t>We can</a:t>
            </a:r>
            <a:endParaRPr lang="en-US" sz="1600" dirty="0">
              <a:solidFill>
                <a:schemeClr val="accent1"/>
              </a:solidFill>
              <a:cs typeface="Arial" panose="020B0604020202020204" pitchFamily="34" charset="0"/>
            </a:endParaRPr>
          </a:p>
          <a:p>
            <a:pPr marL="342900" indent="-342900">
              <a:lnSpc>
                <a:spcPct val="150000"/>
              </a:lnSpc>
              <a:spcAft>
                <a:spcPts val="600"/>
              </a:spcAft>
              <a:buFont typeface="Arial"/>
              <a:buChar char="•"/>
            </a:pPr>
            <a:r>
              <a:rPr lang="en-AU" sz="1600" dirty="0">
                <a:cs typeface="Arial" panose="020B0604020202020204" pitchFamily="34" charset="0"/>
              </a:rPr>
              <a:t>hold two objects and say which one feels heavier or lighter</a:t>
            </a:r>
          </a:p>
          <a:p>
            <a:pPr marL="342900" indent="-342900">
              <a:lnSpc>
                <a:spcPct val="150000"/>
              </a:lnSpc>
              <a:spcAft>
                <a:spcPts val="600"/>
              </a:spcAft>
              <a:buFont typeface="Arial"/>
              <a:buChar char="•"/>
            </a:pPr>
            <a:r>
              <a:rPr lang="en-AU" sz="1600" dirty="0">
                <a:cs typeface="Arial" panose="020B0604020202020204" pitchFamily="34" charset="0"/>
              </a:rPr>
              <a:t>explain why we think an object is heavier or lighter.</a:t>
            </a:r>
          </a:p>
        </p:txBody>
      </p:sp>
      <p:cxnSp>
        <p:nvCxnSpPr>
          <p:cNvPr id="6" name="Straight Connector 5">
            <a:extLst>
              <a:ext uri="{FF2B5EF4-FFF2-40B4-BE49-F238E27FC236}">
                <a16:creationId xmlns:a16="http://schemas.microsoft.com/office/drawing/2014/main" id="{30938D31-89EC-4B39-F3A7-3B5D336D0B9A}"/>
              </a:ext>
              <a:ext uri="{C183D7F6-B498-43B3-948B-1728B52AA6E4}">
                <adec:decorative xmlns:adec="http://schemas.microsoft.com/office/drawing/2017/decorative" val="1"/>
              </a:ext>
            </a:extLst>
          </p:cNvPr>
          <p:cNvCxnSpPr>
            <a:cxnSpLocks/>
          </p:cNvCxnSpPr>
          <p:nvPr/>
        </p:nvCxnSpPr>
        <p:spPr>
          <a:xfrm>
            <a:off x="6096000" y="1870364"/>
            <a:ext cx="0" cy="464563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9379DBB-22D3-E9D7-E156-18572280F0FB}"/>
              </a:ext>
            </a:extLst>
          </p:cNvPr>
          <p:cNvSpPr txBox="1"/>
          <p:nvPr/>
        </p:nvSpPr>
        <p:spPr>
          <a:xfrm>
            <a:off x="6304246" y="1597109"/>
            <a:ext cx="5889124" cy="518654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pPr>
            <a:r>
              <a:rPr lang="en-AU" sz="1800" b="1" dirty="0">
                <a:solidFill>
                  <a:schemeClr val="accent1"/>
                </a:solidFill>
                <a:latin typeface="+mj-lt"/>
                <a:cs typeface="Arial" panose="020B0604020202020204" pitchFamily="34" charset="0"/>
              </a:rPr>
              <a:t>Stage 1</a:t>
            </a:r>
          </a:p>
          <a:p>
            <a:pPr>
              <a:lnSpc>
                <a:spcPct val="150000"/>
              </a:lnSpc>
            </a:pPr>
            <a:r>
              <a:rPr lang="en-AU" sz="1600" b="1" dirty="0">
                <a:solidFill>
                  <a:schemeClr val="accent1"/>
                </a:solidFill>
                <a:latin typeface="+mj-lt"/>
                <a:cs typeface="Arial" panose="020B0604020202020204" pitchFamily="34" charset="0"/>
              </a:rPr>
              <a:t>We are learning to</a:t>
            </a:r>
            <a:endParaRPr lang="en-AU" sz="1600" b="1" dirty="0">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1600" dirty="0">
                <a:cs typeface="Arial" panose="020B0604020202020204" pitchFamily="34" charset="0"/>
              </a:rPr>
              <a:t>compare and order the mass of objects using hefting and an equal-arm balance</a:t>
            </a:r>
          </a:p>
          <a:p>
            <a:pPr marL="342900" indent="-342900">
              <a:lnSpc>
                <a:spcPct val="150000"/>
              </a:lnSpc>
              <a:spcAft>
                <a:spcPts val="600"/>
              </a:spcAft>
              <a:buFont typeface="Arial" panose="020B0604020202020204" pitchFamily="34" charset="0"/>
              <a:buChar char="•"/>
            </a:pPr>
            <a:r>
              <a:rPr lang="en-AU" sz="1600" dirty="0">
                <a:cs typeface="Arial" panose="020B0604020202020204" pitchFamily="34" charset="0"/>
              </a:rPr>
              <a:t>explain what they noticed using every day and mathematical language.</a:t>
            </a:r>
          </a:p>
          <a:p>
            <a:pPr>
              <a:lnSpc>
                <a:spcPct val="150000"/>
              </a:lnSpc>
              <a:spcAft>
                <a:spcPts val="600"/>
              </a:spcAft>
            </a:pPr>
            <a:r>
              <a:rPr lang="en-AU" sz="1600" b="1" dirty="0">
                <a:solidFill>
                  <a:schemeClr val="accent1"/>
                </a:solidFill>
                <a:cs typeface="Arial" panose="020B0604020202020204" pitchFamily="34" charset="0"/>
              </a:rPr>
              <a:t>We can</a:t>
            </a:r>
            <a:endParaRPr lang="en-US" sz="1600" dirty="0">
              <a:solidFill>
                <a:schemeClr val="accent1"/>
              </a:solidFill>
              <a:cs typeface="Arial" panose="020B0604020202020204" pitchFamily="34" charset="0"/>
            </a:endParaRPr>
          </a:p>
          <a:p>
            <a:pPr marL="342900" indent="-342900">
              <a:lnSpc>
                <a:spcPct val="150000"/>
              </a:lnSpc>
              <a:spcAft>
                <a:spcPts val="600"/>
              </a:spcAft>
              <a:buFont typeface="Arial"/>
              <a:buChar char="•"/>
            </a:pPr>
            <a:r>
              <a:rPr lang="en-AU" sz="1600" dirty="0">
                <a:cs typeface="Arial" panose="020B0604020202020204" pitchFamily="34" charset="0"/>
              </a:rPr>
              <a:t>compare and order the masses of objects by holding (hefting) them</a:t>
            </a:r>
          </a:p>
          <a:p>
            <a:pPr marL="342900" indent="-342900">
              <a:lnSpc>
                <a:spcPct val="150000"/>
              </a:lnSpc>
              <a:spcAft>
                <a:spcPts val="600"/>
              </a:spcAft>
              <a:buFont typeface="Arial"/>
              <a:buChar char="•"/>
            </a:pPr>
            <a:r>
              <a:rPr lang="en-AU" sz="1600" dirty="0">
                <a:cs typeface="Arial" panose="020B0604020202020204" pitchFamily="34" charset="0"/>
              </a:rPr>
              <a:t>use an equal-arm balance to check if two objects have the same mass</a:t>
            </a:r>
          </a:p>
          <a:p>
            <a:pPr marL="342900" indent="-342900">
              <a:lnSpc>
                <a:spcPct val="150000"/>
              </a:lnSpc>
              <a:spcAft>
                <a:spcPts val="600"/>
              </a:spcAft>
              <a:buFont typeface="Arial"/>
              <a:buChar char="•"/>
            </a:pPr>
            <a:r>
              <a:rPr lang="en-AU" sz="1600" dirty="0">
                <a:cs typeface="Arial" panose="020B0604020202020204" pitchFamily="34" charset="0"/>
              </a:rPr>
              <a:t>explain what we noticed using everyday words such as heavier, lighter and equal.  </a:t>
            </a:r>
          </a:p>
        </p:txBody>
      </p:sp>
      <p:sp>
        <p:nvSpPr>
          <p:cNvPr id="2" name="Slide Number Placeholder 1">
            <a:extLst>
              <a:ext uri="{FF2B5EF4-FFF2-40B4-BE49-F238E27FC236}">
                <a16:creationId xmlns:a16="http://schemas.microsoft.com/office/drawing/2014/main" id="{FBC2BE73-9B11-F1ED-1D37-9EC7A960344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25</a:t>
            </a:fld>
            <a:endParaRPr lang="en-AU" dirty="0"/>
          </a:p>
        </p:txBody>
      </p:sp>
    </p:spTree>
    <p:extLst>
      <p:ext uri="{BB962C8B-B14F-4D97-AF65-F5344CB8AC3E}">
        <p14:creationId xmlns:p14="http://schemas.microsoft.com/office/powerpoint/2010/main" val="7134323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3479FC-42F3-340A-3200-AE96427432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15062BF-7F18-53C7-DAEC-D203BB4EA776}"/>
              </a:ext>
            </a:extLst>
          </p:cNvPr>
          <p:cNvSpPr>
            <a:spLocks noGrp="1"/>
          </p:cNvSpPr>
          <p:nvPr>
            <p:ph type="title"/>
          </p:nvPr>
        </p:nvSpPr>
        <p:spPr>
          <a:xfrm>
            <a:off x="360000" y="-545601"/>
            <a:ext cx="11484000" cy="545601"/>
          </a:xfrm>
        </p:spPr>
        <p:txBody>
          <a:bodyPr vert="horz" lIns="0" tIns="0" rIns="0" bIns="0" rtlCol="0" anchor="b">
            <a:noAutofit/>
          </a:bodyPr>
          <a:lstStyle/>
          <a:p>
            <a:r>
              <a:rPr lang="en-AU" dirty="0"/>
              <a:t>How heavy is a wombat?</a:t>
            </a:r>
          </a:p>
        </p:txBody>
      </p:sp>
      <p:pic>
        <p:nvPicPr>
          <p:cNvPr id="3" name="Picture 2" descr="A graphic that compares a wombat's mass to various objects, including a chair, backpack, book, lunchbox, bicycle, rock, and apple. It prompts students to estimate wombat mass and determine which items are lighter or heavier, featuring a realistic wombat illustration and simple, colorful object images.">
            <a:extLst>
              <a:ext uri="{FF2B5EF4-FFF2-40B4-BE49-F238E27FC236}">
                <a16:creationId xmlns:a16="http://schemas.microsoft.com/office/drawing/2014/main" id="{8222DF3C-DA83-B5DC-9260-52A7E59122C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5842" y="68263"/>
            <a:ext cx="9500315" cy="6721475"/>
          </a:xfrm>
          <a:prstGeom prst="rect">
            <a:avLst/>
          </a:prstGeom>
          <a:noFill/>
        </p:spPr>
      </p:pic>
      <p:sp>
        <p:nvSpPr>
          <p:cNvPr id="2" name="Slide Number Placeholder 2">
            <a:extLst>
              <a:ext uri="{FF2B5EF4-FFF2-40B4-BE49-F238E27FC236}">
                <a16:creationId xmlns:a16="http://schemas.microsoft.com/office/drawing/2014/main" id="{71230D23-0092-95BF-CDEE-C3521B128E8A}"/>
              </a:ext>
              <a:ext uri="{C183D7F6-B498-43B3-948B-1728B52AA6E4}">
                <adec:decorative xmlns:adec="http://schemas.microsoft.com/office/drawing/2017/decorative" val="1"/>
              </a:ext>
            </a:extLst>
          </p:cNvPr>
          <p:cNvSpPr txBox="1">
            <a:spLocks/>
          </p:cNvSpPr>
          <p:nvPr/>
        </p:nvSpPr>
        <p:spPr>
          <a:xfrm>
            <a:off x="11124000" y="6516000"/>
            <a:ext cx="720000" cy="180000"/>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r">
              <a:spcAft>
                <a:spcPts val="600"/>
              </a:spcAft>
            </a:pPr>
            <a:fld id="{10A01DC5-1685-4615-8240-15192985C6A2}" type="slidenum">
              <a:rPr lang="en-AU" sz="1200" smtClean="0"/>
              <a:pPr algn="r">
                <a:spcAft>
                  <a:spcPts val="600"/>
                </a:spcAft>
              </a:pPr>
              <a:t>26</a:t>
            </a:fld>
            <a:endParaRPr lang="en-AU" sz="1200" dirty="0"/>
          </a:p>
        </p:txBody>
      </p:sp>
    </p:spTree>
    <p:extLst>
      <p:ext uri="{BB962C8B-B14F-4D97-AF65-F5344CB8AC3E}">
        <p14:creationId xmlns:p14="http://schemas.microsoft.com/office/powerpoint/2010/main" val="3661505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44BF01-3E59-C63F-5ACB-57B8C173B6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80CC64-660A-58E2-2555-3B3C59A66569}"/>
              </a:ext>
            </a:extLst>
          </p:cNvPr>
          <p:cNvSpPr>
            <a:spLocks noGrp="1"/>
          </p:cNvSpPr>
          <p:nvPr>
            <p:ph type="title"/>
          </p:nvPr>
        </p:nvSpPr>
        <p:spPr>
          <a:xfrm>
            <a:off x="235246" y="-545601"/>
            <a:ext cx="11484000" cy="545601"/>
          </a:xfrm>
        </p:spPr>
        <p:txBody>
          <a:bodyPr/>
          <a:lstStyle/>
          <a:p>
            <a:r>
              <a:rPr lang="en-AU" dirty="0"/>
              <a:t>How do we compare mass? (1)</a:t>
            </a:r>
          </a:p>
        </p:txBody>
      </p:sp>
      <p:pic>
        <p:nvPicPr>
          <p:cNvPr id="3" name="Picture 2" descr="Illustration comparing mass using two images with a child hefting (holding) balls. Left side shows two identical blue balls with text &quot;Both balls are the same&quot; and &quot;They feel the same,&quot; while right side shows a heavier purple ball and lighter yellow ball with text &quot;One ball is heavier,&quot; &quot;This ball is heavier,&quot; &quot;This ball is lighter,&quot; and &quot;The heavier ball goes down.&quot;">
            <a:extLst>
              <a:ext uri="{FF2B5EF4-FFF2-40B4-BE49-F238E27FC236}">
                <a16:creationId xmlns:a16="http://schemas.microsoft.com/office/drawing/2014/main" id="{0533ED79-C467-ABCC-5C8A-CB36465BD54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27089" y="0"/>
            <a:ext cx="9500315" cy="6721475"/>
          </a:xfrm>
          <a:prstGeom prst="rect">
            <a:avLst/>
          </a:prstGeom>
          <a:noFill/>
        </p:spPr>
      </p:pic>
      <p:sp>
        <p:nvSpPr>
          <p:cNvPr id="4" name="Slide Number Placeholder 2">
            <a:extLst>
              <a:ext uri="{FF2B5EF4-FFF2-40B4-BE49-F238E27FC236}">
                <a16:creationId xmlns:a16="http://schemas.microsoft.com/office/drawing/2014/main" id="{E5C1C9A7-AEEC-B786-85BB-58BF4281A9FE}"/>
              </a:ext>
              <a:ext uri="{C183D7F6-B498-43B3-948B-1728B52AA6E4}">
                <adec:decorative xmlns:adec="http://schemas.microsoft.com/office/drawing/2017/decorative" val="1"/>
              </a:ext>
            </a:extLst>
          </p:cNvPr>
          <p:cNvSpPr txBox="1">
            <a:spLocks/>
          </p:cNvSpPr>
          <p:nvPr/>
        </p:nvSpPr>
        <p:spPr>
          <a:xfrm>
            <a:off x="11124000" y="6516000"/>
            <a:ext cx="720000" cy="180000"/>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r">
              <a:spcAft>
                <a:spcPts val="600"/>
              </a:spcAft>
            </a:pPr>
            <a:fld id="{10A01DC5-1685-4615-8240-15192985C6A2}" type="slidenum">
              <a:rPr lang="en-AU" sz="1200" smtClean="0"/>
              <a:pPr algn="r">
                <a:spcAft>
                  <a:spcPts val="600"/>
                </a:spcAft>
              </a:pPr>
              <a:t>27</a:t>
            </a:fld>
            <a:endParaRPr lang="en-AU" sz="1200" dirty="0"/>
          </a:p>
        </p:txBody>
      </p:sp>
    </p:spTree>
    <p:extLst>
      <p:ext uri="{BB962C8B-B14F-4D97-AF65-F5344CB8AC3E}">
        <p14:creationId xmlns:p14="http://schemas.microsoft.com/office/powerpoint/2010/main" val="836545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7A1A3-5ECB-4239-7CA4-5CB28C469CB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0C83C6-9582-45CA-3FCD-58183F0B6E3D}"/>
              </a:ext>
            </a:extLst>
          </p:cNvPr>
          <p:cNvSpPr>
            <a:spLocks noGrp="1"/>
          </p:cNvSpPr>
          <p:nvPr>
            <p:ph type="title"/>
          </p:nvPr>
        </p:nvSpPr>
        <p:spPr>
          <a:xfrm>
            <a:off x="353999" y="-685028"/>
            <a:ext cx="11484000" cy="545601"/>
          </a:xfrm>
        </p:spPr>
        <p:txBody>
          <a:bodyPr/>
          <a:lstStyle/>
          <a:p>
            <a:r>
              <a:rPr lang="en-AU" dirty="0"/>
              <a:t>How do we compare mass? (2)</a:t>
            </a:r>
          </a:p>
        </p:txBody>
      </p:sp>
      <p:pic>
        <p:nvPicPr>
          <p:cNvPr id="2" name="Picture 1" descr="There are two illustration showing how to compare mass using two methods: hefting (holding) objects in each hand and using an equal arm balance. Each illustration shows one method. There are labels &quot;The same&quot; with equal mass and &quot;Different&quot; with one side heavier. There is a girl in an orange dress and on one side she holds blue blocks hefting to show the same and green blocks hefting to show that one side is heavier than the other. The other illustration shows the girl balancing blue blocks on an equal arm balance showing the same mass and another image showing the equal arm balance with green blocks one side heavier than the other.">
            <a:extLst>
              <a:ext uri="{FF2B5EF4-FFF2-40B4-BE49-F238E27FC236}">
                <a16:creationId xmlns:a16="http://schemas.microsoft.com/office/drawing/2014/main" id="{45AD136C-A290-10C8-95C0-0F31E5B3A4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5842" y="68263"/>
            <a:ext cx="9500315" cy="6721475"/>
          </a:xfrm>
          <a:prstGeom prst="rect">
            <a:avLst/>
          </a:prstGeom>
          <a:noFill/>
        </p:spPr>
      </p:pic>
      <p:sp>
        <p:nvSpPr>
          <p:cNvPr id="4" name="Slide Number Placeholder 2">
            <a:extLst>
              <a:ext uri="{FF2B5EF4-FFF2-40B4-BE49-F238E27FC236}">
                <a16:creationId xmlns:a16="http://schemas.microsoft.com/office/drawing/2014/main" id="{68034559-8FDF-D0FA-4518-D38EBFCBD675}"/>
              </a:ext>
              <a:ext uri="{C183D7F6-B498-43B3-948B-1728B52AA6E4}">
                <adec:decorative xmlns:adec="http://schemas.microsoft.com/office/drawing/2017/decorative" val="1"/>
              </a:ext>
            </a:extLst>
          </p:cNvPr>
          <p:cNvSpPr txBox="1">
            <a:spLocks/>
          </p:cNvSpPr>
          <p:nvPr/>
        </p:nvSpPr>
        <p:spPr>
          <a:xfrm>
            <a:off x="11124000" y="6516000"/>
            <a:ext cx="720000" cy="180000"/>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r">
              <a:spcAft>
                <a:spcPts val="600"/>
              </a:spcAft>
            </a:pPr>
            <a:fld id="{10A01DC5-1685-4615-8240-15192985C6A2}" type="slidenum">
              <a:rPr lang="en-AU" sz="1200" smtClean="0"/>
              <a:pPr algn="r">
                <a:spcAft>
                  <a:spcPts val="600"/>
                </a:spcAft>
              </a:pPr>
              <a:t>28</a:t>
            </a:fld>
            <a:endParaRPr lang="en-AU" sz="1200" dirty="0"/>
          </a:p>
        </p:txBody>
      </p:sp>
    </p:spTree>
    <p:extLst>
      <p:ext uri="{BB962C8B-B14F-4D97-AF65-F5344CB8AC3E}">
        <p14:creationId xmlns:p14="http://schemas.microsoft.com/office/powerpoint/2010/main" val="2618811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F6A2223-8E24-C09C-C593-1C67268D5386}"/>
              </a:ext>
            </a:extLst>
          </p:cNvPr>
          <p:cNvSpPr>
            <a:spLocks noGrp="1"/>
          </p:cNvSpPr>
          <p:nvPr>
            <p:ph type="title"/>
          </p:nvPr>
        </p:nvSpPr>
        <p:spPr>
          <a:xfrm>
            <a:off x="360000" y="-545601"/>
            <a:ext cx="11484000" cy="545601"/>
          </a:xfrm>
        </p:spPr>
        <p:txBody>
          <a:bodyPr vert="horz" lIns="0" tIns="0" rIns="0" bIns="0" rtlCol="0" anchor="b">
            <a:noAutofit/>
          </a:bodyPr>
          <a:lstStyle/>
          <a:p>
            <a:r>
              <a:rPr lang="en-AU" dirty="0"/>
              <a:t>Do both pictures show the same?</a:t>
            </a:r>
          </a:p>
        </p:txBody>
      </p:sp>
      <p:pic>
        <p:nvPicPr>
          <p:cNvPr id="5" name="Picture 4" descr="A digital worksheet comparing two cartoon children holding objects, with a question asking if both pictures show the same. The left child holds two blue balls, wears a brown shirt and shorts, while the right child holds two blue rectangular blocks, wears an orange dress, and has a ponytail; thumbs up, thumbs down, and thinking face emojis with &quot;Yes,&quot; &quot;No,&quot; and &quot;Maybe&quot; labels appear below.">
            <a:extLst>
              <a:ext uri="{FF2B5EF4-FFF2-40B4-BE49-F238E27FC236}">
                <a16:creationId xmlns:a16="http://schemas.microsoft.com/office/drawing/2014/main" id="{DF31028E-6D9D-D654-BE23-C649772322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5842" y="68263"/>
            <a:ext cx="9500315" cy="6721475"/>
          </a:xfrm>
          <a:prstGeom prst="rect">
            <a:avLst/>
          </a:prstGeom>
          <a:noFill/>
        </p:spPr>
      </p:pic>
      <p:sp>
        <p:nvSpPr>
          <p:cNvPr id="7" name="Slide Number Placeholder 2">
            <a:extLst>
              <a:ext uri="{FF2B5EF4-FFF2-40B4-BE49-F238E27FC236}">
                <a16:creationId xmlns:a16="http://schemas.microsoft.com/office/drawing/2014/main" id="{7C5FAA91-5FCC-9FFA-C774-215F6EF41C2B}"/>
              </a:ext>
              <a:ext uri="{C183D7F6-B498-43B3-948B-1728B52AA6E4}">
                <adec:decorative xmlns:adec="http://schemas.microsoft.com/office/drawing/2017/decorative" val="1"/>
              </a:ext>
            </a:extLst>
          </p:cNvPr>
          <p:cNvSpPr txBox="1">
            <a:spLocks/>
          </p:cNvSpPr>
          <p:nvPr/>
        </p:nvSpPr>
        <p:spPr>
          <a:xfrm>
            <a:off x="11124000" y="6516000"/>
            <a:ext cx="720000" cy="180000"/>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r">
              <a:spcAft>
                <a:spcPts val="600"/>
              </a:spcAft>
            </a:pPr>
            <a:fld id="{10A01DC5-1685-4615-8240-15192985C6A2}" type="slidenum">
              <a:rPr lang="en-AU" sz="1200" smtClean="0"/>
              <a:pPr algn="r">
                <a:spcAft>
                  <a:spcPts val="600"/>
                </a:spcAft>
              </a:pPr>
              <a:t>29</a:t>
            </a:fld>
            <a:endParaRPr lang="en-AU" sz="1200" dirty="0"/>
          </a:p>
        </p:txBody>
      </p:sp>
    </p:spTree>
    <p:extLst>
      <p:ext uri="{BB962C8B-B14F-4D97-AF65-F5344CB8AC3E}">
        <p14:creationId xmlns:p14="http://schemas.microsoft.com/office/powerpoint/2010/main" val="168740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8C677-782D-DE2F-5ADC-6921BDE9356E}"/>
              </a:ext>
            </a:extLst>
          </p:cNvPr>
          <p:cNvSpPr>
            <a:spLocks noGrp="1"/>
          </p:cNvSpPr>
          <p:nvPr>
            <p:ph type="title"/>
          </p:nvPr>
        </p:nvSpPr>
        <p:spPr/>
        <p:txBody>
          <a:bodyPr/>
          <a:lstStyle/>
          <a:p>
            <a:r>
              <a:rPr lang="en-AU">
                <a:latin typeface="Arial"/>
                <a:cs typeface="Arial"/>
              </a:rPr>
              <a:t>Instructions for use - EDP</a:t>
            </a:r>
            <a:endParaRPr lang="en-AU"/>
          </a:p>
        </p:txBody>
      </p:sp>
      <p:sp>
        <p:nvSpPr>
          <p:cNvPr id="4" name="Text Placeholder 3">
            <a:extLst>
              <a:ext uri="{FF2B5EF4-FFF2-40B4-BE49-F238E27FC236}">
                <a16:creationId xmlns:a16="http://schemas.microsoft.com/office/drawing/2014/main" id="{A04599C0-9040-4AE3-156A-AF20CC50A092}"/>
              </a:ext>
            </a:extLst>
          </p:cNvPr>
          <p:cNvSpPr>
            <a:spLocks noGrp="1"/>
          </p:cNvSpPr>
          <p:nvPr>
            <p:ph type="body" sz="quarter" idx="17"/>
          </p:nvPr>
        </p:nvSpPr>
        <p:spPr/>
        <p:txBody>
          <a:bodyPr vert="horz" lIns="0" tIns="0" rIns="0" bIns="0" rtlCol="0" anchor="t">
            <a:noAutofit/>
          </a:bodyPr>
          <a:lstStyle/>
          <a:p>
            <a:r>
              <a:rPr lang="en-US" sz="1600">
                <a:latin typeface="Arial"/>
                <a:cs typeface="Arial"/>
              </a:rPr>
              <a:t>The Engineering Design Process (EDP) provides consistent language and structure for students as they solve problems and create solutions.</a:t>
            </a:r>
          </a:p>
          <a:p>
            <a:r>
              <a:rPr lang="en-US" sz="1600" err="1">
                <a:latin typeface="Arial"/>
                <a:cs typeface="Arial"/>
              </a:rPr>
              <a:t>Colour</a:t>
            </a:r>
            <a:r>
              <a:rPr lang="en-US" sz="1600">
                <a:latin typeface="Arial"/>
                <a:cs typeface="Arial"/>
              </a:rPr>
              <a:t>-coded cog icons are used throughout this resource to help students </a:t>
            </a:r>
            <a:r>
              <a:rPr lang="en-US" sz="1600" err="1">
                <a:latin typeface="Arial"/>
                <a:cs typeface="Arial"/>
              </a:rPr>
              <a:t>recognise</a:t>
            </a:r>
            <a:r>
              <a:rPr lang="en-US" sz="1600">
                <a:latin typeface="Arial"/>
                <a:cs typeface="Arial"/>
              </a:rPr>
              <a:t> each phase and support understanding and recall.</a:t>
            </a:r>
          </a:p>
          <a:p>
            <a:r>
              <a:rPr lang="en-US" sz="1600" b="1">
                <a:latin typeface="Arial"/>
                <a:cs typeface="Arial"/>
              </a:rPr>
              <a:t>Important to Note:</a:t>
            </a:r>
            <a:endParaRPr lang="en-US" sz="1600" b="1"/>
          </a:p>
          <a:p>
            <a:pPr marL="285750" indent="-285750">
              <a:buChar char="•"/>
            </a:pPr>
            <a:r>
              <a:rPr lang="en-US" sz="1600">
                <a:latin typeface="Arial"/>
                <a:cs typeface="Arial"/>
              </a:rPr>
              <a:t>The process is </a:t>
            </a:r>
            <a:r>
              <a:rPr lang="en-US" sz="1600" b="1">
                <a:latin typeface="Arial"/>
                <a:cs typeface="Arial"/>
              </a:rPr>
              <a:t>flexible</a:t>
            </a:r>
            <a:r>
              <a:rPr lang="en-US" sz="1600">
                <a:latin typeface="Arial"/>
                <a:cs typeface="Arial"/>
              </a:rPr>
              <a:t> and does not always happen in a straight line.</a:t>
            </a:r>
            <a:endParaRPr lang="en-US" sz="1600"/>
          </a:p>
          <a:p>
            <a:pPr marL="285750" indent="-285750">
              <a:buChar char="•"/>
            </a:pPr>
            <a:r>
              <a:rPr lang="en-US" sz="1600">
                <a:latin typeface="Arial"/>
                <a:cs typeface="Arial"/>
              </a:rPr>
              <a:t>Students may move between phases depending on the task or problem.</a:t>
            </a:r>
            <a:endParaRPr lang="en-US" sz="1600"/>
          </a:p>
          <a:p>
            <a:pPr marL="285750" indent="-285750">
              <a:buChar char="•"/>
            </a:pPr>
            <a:r>
              <a:rPr lang="en-US" sz="1600">
                <a:latin typeface="Arial"/>
                <a:cs typeface="Arial"/>
              </a:rPr>
              <a:t>The phases support creativity, critical thinking, collaboration, communication, and problem-solving.</a:t>
            </a:r>
            <a:endParaRPr lang="en-US" sz="1600"/>
          </a:p>
          <a:p>
            <a:endParaRPr lang="en-US">
              <a:latin typeface="Arial"/>
              <a:cs typeface="Arial"/>
            </a:endParaRPr>
          </a:p>
          <a:p>
            <a:endParaRPr lang="en-US" sz="1700"/>
          </a:p>
          <a:p>
            <a:endParaRPr lang="en-US"/>
          </a:p>
        </p:txBody>
      </p:sp>
      <p:sp>
        <p:nvSpPr>
          <p:cNvPr id="9" name="TextBox 8">
            <a:extLst>
              <a:ext uri="{FF2B5EF4-FFF2-40B4-BE49-F238E27FC236}">
                <a16:creationId xmlns:a16="http://schemas.microsoft.com/office/drawing/2014/main" id="{C7712841-B9A7-AFEC-4BC3-C0A0BBB79D27}"/>
              </a:ext>
            </a:extLst>
          </p:cNvPr>
          <p:cNvSpPr txBox="1"/>
          <p:nvPr/>
        </p:nvSpPr>
        <p:spPr>
          <a:xfrm>
            <a:off x="342754" y="1123570"/>
            <a:ext cx="7094338" cy="2769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AU" sz="1800">
                <a:solidFill>
                  <a:srgbClr val="002664"/>
                </a:solidFill>
                <a:cs typeface="Arial"/>
              </a:rPr>
              <a:t>Using the Engineering Design Process (EDP)</a:t>
            </a:r>
            <a:endParaRPr lang="en-US" sz="1800"/>
          </a:p>
        </p:txBody>
      </p:sp>
      <p:pic>
        <p:nvPicPr>
          <p:cNvPr id="7" name="Picture 6" descr="Diagram illustrating Engineering Design Process by NSW Department of Education, showing eight sequential steps arranged around central arrows labeled &quot;Engineering Design Process.&quot; Each step is colour-coded with icons and brief descriptions, including Define (blue gear), Identify (red gear), Brainstorm (orange gear), Design (purple gear), Prototype (green gear), Evaluate (light blue gear), Iterate (brown gear), and Communicate (yellow gear), emphasising iterative and collaborative nature of engineering design.">
            <a:extLst>
              <a:ext uri="{FF2B5EF4-FFF2-40B4-BE49-F238E27FC236}">
                <a16:creationId xmlns:a16="http://schemas.microsoft.com/office/drawing/2014/main" id="{8A9FB2D5-B601-5FD9-FB67-7680DE8C7ACD}"/>
              </a:ext>
            </a:extLst>
          </p:cNvPr>
          <p:cNvPicPr>
            <a:picLocks noChangeAspect="1"/>
          </p:cNvPicPr>
          <p:nvPr/>
        </p:nvPicPr>
        <p:blipFill>
          <a:blip r:embed="rId3" cstate="email">
            <a:extLst>
              <a:ext uri="{28A0092B-C50C-407E-A947-70E740481C1C}">
                <a14:useLocalDpi xmlns:a14="http://schemas.microsoft.com/office/drawing/2010/main"/>
              </a:ext>
            </a:extLst>
          </a:blip>
          <a:srcRect b="-42"/>
          <a:stretch>
            <a:fillRect/>
          </a:stretch>
        </p:blipFill>
        <p:spPr>
          <a:xfrm>
            <a:off x="8586727" y="908710"/>
            <a:ext cx="3257274" cy="4721413"/>
          </a:xfrm>
          <a:prstGeom prst="rect">
            <a:avLst/>
          </a:prstGeom>
        </p:spPr>
      </p:pic>
      <p:sp>
        <p:nvSpPr>
          <p:cNvPr id="11" name="Slide Number Placeholder 3">
            <a:extLst>
              <a:ext uri="{FF2B5EF4-FFF2-40B4-BE49-F238E27FC236}">
                <a16:creationId xmlns:a16="http://schemas.microsoft.com/office/drawing/2014/main" id="{F7802DB8-5745-52A9-0985-565DCB816D63}"/>
              </a:ext>
              <a:ext uri="{C183D7F6-B498-43B3-948B-1728B52AA6E4}">
                <adec:decorative xmlns:adec="http://schemas.microsoft.com/office/drawing/2017/decorative" val="1"/>
              </a:ext>
            </a:extLst>
          </p:cNvPr>
          <p:cNvSpPr txBox="1">
            <a:spLocks/>
          </p:cNvSpPr>
          <p:nvPr/>
        </p:nvSpPr>
        <p:spPr>
          <a:xfrm>
            <a:off x="11348118" y="6336706"/>
            <a:ext cx="720000" cy="180000"/>
          </a:xfrm>
          <a:prstGeom prst="rect">
            <a:avLst/>
          </a:prstGeom>
        </p:spPr>
        <p:txBody>
          <a:bodyPr lIns="91440" tIns="45720" rIns="91440" bIns="45720" anchor="t"/>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AU" sz="1200"/>
              <a:t>       3</a:t>
            </a:r>
            <a:endParaRPr lang="en-AU" sz="1200">
              <a:solidFill>
                <a:srgbClr val="000000"/>
              </a:solidFill>
            </a:endParaRPr>
          </a:p>
          <a:p>
            <a:endParaRPr lang="en-AU">
              <a:cs typeface="Arial"/>
            </a:endParaRPr>
          </a:p>
        </p:txBody>
      </p:sp>
    </p:spTree>
    <p:extLst>
      <p:ext uri="{BB962C8B-B14F-4D97-AF65-F5344CB8AC3E}">
        <p14:creationId xmlns:p14="http://schemas.microsoft.com/office/powerpoint/2010/main" val="2353194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06BC97-BDC4-082E-6F51-700AE0879F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8101D9-3B07-5BD9-D74E-CBC4452A42AF}"/>
              </a:ext>
            </a:extLst>
          </p:cNvPr>
          <p:cNvSpPr>
            <a:spLocks noGrp="1"/>
          </p:cNvSpPr>
          <p:nvPr>
            <p:ph type="ctrTitle"/>
          </p:nvPr>
        </p:nvSpPr>
        <p:spPr>
          <a:xfrm>
            <a:off x="453735" y="3493698"/>
            <a:ext cx="6274869" cy="1147890"/>
          </a:xfrm>
        </p:spPr>
        <p:txBody>
          <a:bodyPr anchor="b">
            <a:normAutofit/>
          </a:bodyPr>
          <a:lstStyle/>
          <a:p>
            <a:pPr>
              <a:lnSpc>
                <a:spcPct val="90000"/>
              </a:lnSpc>
            </a:pPr>
            <a:r>
              <a:rPr lang="en-US" sz="3600" dirty="0"/>
              <a:t>Lesson 5: Define – The visiting wombat problem</a:t>
            </a:r>
          </a:p>
        </p:txBody>
      </p:sp>
      <p:sp>
        <p:nvSpPr>
          <p:cNvPr id="3" name="TextBox 2">
            <a:extLst>
              <a:ext uri="{FF2B5EF4-FFF2-40B4-BE49-F238E27FC236}">
                <a16:creationId xmlns:a16="http://schemas.microsoft.com/office/drawing/2014/main" id="{C6A22BCE-EE23-C13A-2528-9F69CD23ACB1}"/>
              </a:ext>
            </a:extLst>
          </p:cNvPr>
          <p:cNvSpPr txBox="1"/>
          <p:nvPr/>
        </p:nvSpPr>
        <p:spPr>
          <a:xfrm>
            <a:off x="453735" y="4641588"/>
            <a:ext cx="2276926" cy="1452697"/>
          </a:xfrm>
          <a:prstGeom prst="rect">
            <a:avLst/>
          </a:prstGeom>
          <a:noFill/>
        </p:spPr>
        <p:txBody>
          <a:bodyPr wrap="none" lIns="0" tIns="0" rIns="0" bIns="0" rtlCol="0">
            <a:noAutofit/>
          </a:bodyPr>
          <a:lstStyle/>
          <a:p>
            <a:pPr algn="l"/>
            <a:r>
              <a:rPr lang="en-AU" sz="1800" b="1" dirty="0">
                <a:solidFill>
                  <a:schemeClr val="accent1">
                    <a:lumMod val="10000"/>
                    <a:lumOff val="90000"/>
                  </a:schemeClr>
                </a:solidFill>
              </a:rPr>
              <a:t>Key Words:</a:t>
            </a:r>
          </a:p>
          <a:p>
            <a:pPr algn="l"/>
            <a:r>
              <a:rPr lang="en-AU" sz="1800" dirty="0">
                <a:solidFill>
                  <a:schemeClr val="bg1"/>
                </a:solidFill>
              </a:rPr>
              <a:t>define</a:t>
            </a:r>
          </a:p>
          <a:p>
            <a:pPr algn="l"/>
            <a:r>
              <a:rPr lang="en-AU" sz="1800" dirty="0">
                <a:solidFill>
                  <a:schemeClr val="bg1"/>
                </a:solidFill>
              </a:rPr>
              <a:t>problem statement</a:t>
            </a:r>
          </a:p>
          <a:p>
            <a:pPr algn="l"/>
            <a:r>
              <a:rPr lang="en-AU" sz="1800" dirty="0">
                <a:solidFill>
                  <a:schemeClr val="bg1"/>
                </a:solidFill>
              </a:rPr>
              <a:t>user</a:t>
            </a:r>
          </a:p>
          <a:p>
            <a:pPr algn="l"/>
            <a:r>
              <a:rPr lang="en-AU" sz="1800" dirty="0">
                <a:solidFill>
                  <a:schemeClr val="bg1"/>
                </a:solidFill>
              </a:rPr>
              <a:t>needs</a:t>
            </a:r>
          </a:p>
          <a:p>
            <a:pPr algn="l"/>
            <a:r>
              <a:rPr lang="en-AU" sz="1800" dirty="0">
                <a:solidFill>
                  <a:schemeClr val="bg1"/>
                </a:solidFill>
              </a:rPr>
              <a:t>Engineer</a:t>
            </a:r>
          </a:p>
        </p:txBody>
      </p:sp>
      <p:pic>
        <p:nvPicPr>
          <p:cNvPr id="4" name="Picture 3" descr="A diagram showing the phases of the  Engineering Design Process with eight labelled cogs arranged in a circular flow, each representing a step: Define, Identify, Brainstorm, Design, Prototype, Evaluate, Iterate, and Communicate. Central red arrows emphasize continuous cycle, with each gear in distinct colors and icons symbolizing respective steps, highlighting iterative nature of engineering design. This illustration is showing the blue define cog larger than the others to show that this is the lesson focus.">
            <a:extLst>
              <a:ext uri="{FF2B5EF4-FFF2-40B4-BE49-F238E27FC236}">
                <a16:creationId xmlns:a16="http://schemas.microsoft.com/office/drawing/2014/main" id="{45D5AEEA-A7C3-3076-0BCA-3F4FB863317D}"/>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7128000" y="330119"/>
            <a:ext cx="5064000" cy="6197762"/>
          </a:xfrm>
          <a:prstGeom prst="rect">
            <a:avLst/>
          </a:prstGeom>
          <a:noFill/>
        </p:spPr>
      </p:pic>
      <p:sp>
        <p:nvSpPr>
          <p:cNvPr id="5" name="Slide Number Placeholder 2">
            <a:extLst>
              <a:ext uri="{FF2B5EF4-FFF2-40B4-BE49-F238E27FC236}">
                <a16:creationId xmlns:a16="http://schemas.microsoft.com/office/drawing/2014/main" id="{4C68DFA6-572C-C666-6D44-D8D4C2066B03}"/>
              </a:ext>
              <a:ext uri="{C183D7F6-B498-43B3-948B-1728B52AA6E4}">
                <adec:decorative xmlns:adec="http://schemas.microsoft.com/office/drawing/2017/decorative" val="1"/>
              </a:ext>
            </a:extLst>
          </p:cNvPr>
          <p:cNvSpPr txBox="1">
            <a:spLocks/>
          </p:cNvSpPr>
          <p:nvPr/>
        </p:nvSpPr>
        <p:spPr>
          <a:xfrm>
            <a:off x="11124000" y="6516000"/>
            <a:ext cx="720000" cy="180000"/>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r">
              <a:spcAft>
                <a:spcPts val="600"/>
              </a:spcAft>
            </a:pPr>
            <a:fld id="{10A01DC5-1685-4615-8240-15192985C6A2}" type="slidenum">
              <a:rPr lang="en-AU" sz="1200" smtClean="0"/>
              <a:pPr algn="r">
                <a:spcAft>
                  <a:spcPts val="600"/>
                </a:spcAft>
              </a:pPr>
              <a:t>30</a:t>
            </a:fld>
            <a:endParaRPr lang="en-AU" sz="1200" dirty="0"/>
          </a:p>
        </p:txBody>
      </p:sp>
    </p:spTree>
    <p:extLst>
      <p:ext uri="{BB962C8B-B14F-4D97-AF65-F5344CB8AC3E}">
        <p14:creationId xmlns:p14="http://schemas.microsoft.com/office/powerpoint/2010/main" val="3471544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AFDEBE-5172-898F-E0B6-159622E397F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7309C25-B815-647E-A2EB-8E0DA00FA986}"/>
              </a:ext>
            </a:extLst>
          </p:cNvPr>
          <p:cNvSpPr>
            <a:spLocks noGrp="1"/>
          </p:cNvSpPr>
          <p:nvPr>
            <p:ph type="title"/>
          </p:nvPr>
        </p:nvSpPr>
        <p:spPr/>
        <p:txBody>
          <a:bodyPr/>
          <a:lstStyle/>
          <a:p>
            <a:r>
              <a:rPr lang="en-AU" dirty="0">
                <a:latin typeface="+mj-lt"/>
              </a:rPr>
              <a:t>Lesson 5 – learning intentions and success criteria</a:t>
            </a:r>
          </a:p>
        </p:txBody>
      </p:sp>
      <p:sp>
        <p:nvSpPr>
          <p:cNvPr id="3" name="TextBox 2">
            <a:extLst>
              <a:ext uri="{FF2B5EF4-FFF2-40B4-BE49-F238E27FC236}">
                <a16:creationId xmlns:a16="http://schemas.microsoft.com/office/drawing/2014/main" id="{6FE0D55D-E4BC-F483-2093-1A9BE4CDC556}"/>
              </a:ext>
            </a:extLst>
          </p:cNvPr>
          <p:cNvSpPr txBox="1"/>
          <p:nvPr/>
        </p:nvSpPr>
        <p:spPr>
          <a:xfrm>
            <a:off x="370416" y="1894417"/>
            <a:ext cx="5347336" cy="497110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pPr>
            <a:r>
              <a:rPr lang="en-AU" sz="1800" b="1" dirty="0">
                <a:solidFill>
                  <a:schemeClr val="accent1"/>
                </a:solidFill>
                <a:latin typeface="+mj-lt"/>
                <a:cs typeface="Arial" panose="020B0604020202020204" pitchFamily="34" charset="0"/>
              </a:rPr>
              <a:t>Early Stage 1</a:t>
            </a:r>
          </a:p>
          <a:p>
            <a:pPr>
              <a:lnSpc>
                <a:spcPct val="150000"/>
              </a:lnSpc>
            </a:pPr>
            <a:r>
              <a:rPr lang="en-AU" sz="1600" b="1" dirty="0">
                <a:solidFill>
                  <a:schemeClr val="accent1"/>
                </a:solidFill>
                <a:latin typeface="+mj-lt"/>
                <a:cs typeface="Arial" panose="020B0604020202020204" pitchFamily="34" charset="0"/>
              </a:rPr>
              <a:t>We are learning to</a:t>
            </a:r>
            <a:endParaRPr lang="en-AU" sz="1600" b="1" dirty="0">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1600" dirty="0">
                <a:cs typeface="Arial" panose="020B0604020202020204" pitchFamily="34" charset="0"/>
              </a:rPr>
              <a:t>understand the problem of creating a suitable environment for a wombat</a:t>
            </a:r>
          </a:p>
          <a:p>
            <a:pPr marL="342900" indent="-342900">
              <a:lnSpc>
                <a:spcPct val="150000"/>
              </a:lnSpc>
              <a:spcAft>
                <a:spcPts val="600"/>
              </a:spcAft>
              <a:buFont typeface="Arial" panose="020B0604020202020204" pitchFamily="34" charset="0"/>
              <a:buChar char="•"/>
            </a:pPr>
            <a:r>
              <a:rPr lang="en-AU" sz="1600" dirty="0">
                <a:cs typeface="Arial" panose="020B0604020202020204" pitchFamily="34" charset="0"/>
              </a:rPr>
              <a:t>talk about what a wombat needs to be safe and comfortable</a:t>
            </a:r>
          </a:p>
          <a:p>
            <a:pPr marL="342900" indent="-342900">
              <a:lnSpc>
                <a:spcPct val="150000"/>
              </a:lnSpc>
              <a:spcAft>
                <a:spcPts val="600"/>
              </a:spcAft>
              <a:buFont typeface="Arial" panose="020B0604020202020204" pitchFamily="34" charset="0"/>
              <a:buChar char="•"/>
            </a:pPr>
            <a:r>
              <a:rPr lang="en-AU" sz="1600" dirty="0">
                <a:cs typeface="Arial" panose="020B0604020202020204" pitchFamily="34" charset="0"/>
              </a:rPr>
              <a:t>share and draw ideas.</a:t>
            </a:r>
          </a:p>
          <a:p>
            <a:pPr>
              <a:lnSpc>
                <a:spcPct val="150000"/>
              </a:lnSpc>
              <a:spcAft>
                <a:spcPts val="600"/>
              </a:spcAft>
            </a:pPr>
            <a:r>
              <a:rPr lang="en-AU" sz="1600" b="1" dirty="0">
                <a:solidFill>
                  <a:schemeClr val="accent1"/>
                </a:solidFill>
                <a:cs typeface="Arial" panose="020B0604020202020204" pitchFamily="34" charset="0"/>
              </a:rPr>
              <a:t>We can</a:t>
            </a:r>
            <a:endParaRPr lang="en-US" sz="1600" dirty="0">
              <a:solidFill>
                <a:schemeClr val="accent1"/>
              </a:solidFill>
              <a:cs typeface="Arial" panose="020B0604020202020204" pitchFamily="34" charset="0"/>
            </a:endParaRPr>
          </a:p>
          <a:p>
            <a:pPr marL="342900" indent="-342900">
              <a:lnSpc>
                <a:spcPct val="150000"/>
              </a:lnSpc>
              <a:spcAft>
                <a:spcPts val="600"/>
              </a:spcAft>
              <a:buFont typeface="Arial"/>
              <a:buChar char="•"/>
            </a:pPr>
            <a:r>
              <a:rPr lang="en-AU" sz="1600" dirty="0">
                <a:cs typeface="Arial" panose="020B0604020202020204" pitchFamily="34" charset="0"/>
              </a:rPr>
              <a:t>say what the problem is </a:t>
            </a:r>
          </a:p>
          <a:p>
            <a:pPr marL="342900" indent="-342900">
              <a:lnSpc>
                <a:spcPct val="150000"/>
              </a:lnSpc>
              <a:spcAft>
                <a:spcPts val="600"/>
              </a:spcAft>
              <a:buFont typeface="Arial"/>
              <a:buChar char="•"/>
            </a:pPr>
            <a:r>
              <a:rPr lang="en-AU" sz="1600" dirty="0">
                <a:cs typeface="Arial" panose="020B0604020202020204" pitchFamily="34" charset="0"/>
              </a:rPr>
              <a:t>name at least one thing a wombat needs</a:t>
            </a:r>
          </a:p>
          <a:p>
            <a:pPr marL="342900" indent="-342900">
              <a:lnSpc>
                <a:spcPct val="150000"/>
              </a:lnSpc>
              <a:spcAft>
                <a:spcPts val="600"/>
              </a:spcAft>
              <a:buFont typeface="Arial"/>
              <a:buChar char="•"/>
            </a:pPr>
            <a:r>
              <a:rPr lang="en-AU" sz="1600" dirty="0">
                <a:cs typeface="Arial" panose="020B0604020202020204" pitchFamily="34" charset="0"/>
              </a:rPr>
              <a:t>draw an idea for a wombat home and talk about it.</a:t>
            </a:r>
          </a:p>
          <a:p>
            <a:pPr>
              <a:lnSpc>
                <a:spcPct val="150000"/>
              </a:lnSpc>
            </a:pPr>
            <a:endParaRPr lang="en-US" sz="1600" dirty="0">
              <a:cs typeface="Arial" panose="020B0604020202020204" pitchFamily="34" charset="0"/>
            </a:endParaRPr>
          </a:p>
        </p:txBody>
      </p:sp>
      <p:cxnSp>
        <p:nvCxnSpPr>
          <p:cNvPr id="6" name="Straight Connector 5">
            <a:extLst>
              <a:ext uri="{FF2B5EF4-FFF2-40B4-BE49-F238E27FC236}">
                <a16:creationId xmlns:a16="http://schemas.microsoft.com/office/drawing/2014/main" id="{5D391705-D47B-E409-0B9D-4C8ADCF880FD}"/>
              </a:ext>
              <a:ext uri="{C183D7F6-B498-43B3-948B-1728B52AA6E4}">
                <adec:decorative xmlns:adec="http://schemas.microsoft.com/office/drawing/2017/decorative" val="1"/>
              </a:ext>
            </a:extLst>
          </p:cNvPr>
          <p:cNvCxnSpPr>
            <a:cxnSpLocks/>
          </p:cNvCxnSpPr>
          <p:nvPr/>
        </p:nvCxnSpPr>
        <p:spPr>
          <a:xfrm>
            <a:off x="6096000" y="1870364"/>
            <a:ext cx="0" cy="464563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2900CE1-EBA4-61D5-C32D-8B3E360C3C00}"/>
              </a:ext>
            </a:extLst>
          </p:cNvPr>
          <p:cNvSpPr txBox="1"/>
          <p:nvPr/>
        </p:nvSpPr>
        <p:spPr>
          <a:xfrm>
            <a:off x="6496660" y="1894417"/>
            <a:ext cx="5347336" cy="489416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pPr>
            <a:r>
              <a:rPr lang="en-AU" sz="1800" b="1" dirty="0">
                <a:solidFill>
                  <a:schemeClr val="accent1"/>
                </a:solidFill>
                <a:latin typeface="+mj-lt"/>
                <a:cs typeface="Arial" panose="020B0604020202020204" pitchFamily="34" charset="0"/>
              </a:rPr>
              <a:t>Stage 1</a:t>
            </a:r>
          </a:p>
          <a:p>
            <a:pPr>
              <a:lnSpc>
                <a:spcPct val="150000"/>
              </a:lnSpc>
            </a:pPr>
            <a:r>
              <a:rPr lang="en-AU" sz="1600" b="1" dirty="0">
                <a:solidFill>
                  <a:schemeClr val="accent1"/>
                </a:solidFill>
                <a:latin typeface="+mj-lt"/>
                <a:cs typeface="Arial" panose="020B0604020202020204" pitchFamily="34" charset="0"/>
              </a:rPr>
              <a:t>We are learning to</a:t>
            </a:r>
            <a:endParaRPr lang="en-AU" sz="1600" b="1" dirty="0">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1600" dirty="0">
                <a:cs typeface="Arial" panose="020B0604020202020204" pitchFamily="34" charset="0"/>
              </a:rPr>
              <a:t>describe the design problem and the needs of a wombat</a:t>
            </a:r>
          </a:p>
          <a:p>
            <a:pPr marL="342900" indent="-342900">
              <a:lnSpc>
                <a:spcPct val="150000"/>
              </a:lnSpc>
              <a:spcAft>
                <a:spcPts val="600"/>
              </a:spcAft>
              <a:buFont typeface="Arial" panose="020B0604020202020204" pitchFamily="34" charset="0"/>
              <a:buChar char="•"/>
            </a:pPr>
            <a:r>
              <a:rPr lang="en-AU" sz="1600" dirty="0">
                <a:cs typeface="Arial" panose="020B0604020202020204" pitchFamily="34" charset="0"/>
              </a:rPr>
              <a:t>ask questions to help understand what is needed for the design</a:t>
            </a:r>
          </a:p>
          <a:p>
            <a:pPr marL="342900" indent="-342900">
              <a:lnSpc>
                <a:spcPct val="150000"/>
              </a:lnSpc>
              <a:spcAft>
                <a:spcPts val="600"/>
              </a:spcAft>
              <a:buFont typeface="Arial" panose="020B0604020202020204" pitchFamily="34" charset="0"/>
              <a:buChar char="•"/>
            </a:pPr>
            <a:r>
              <a:rPr lang="en-AU" sz="1600" dirty="0">
                <a:cs typeface="Arial" panose="020B0604020202020204" pitchFamily="34" charset="0"/>
              </a:rPr>
              <a:t>use simple design steps to begin planning a solution.</a:t>
            </a:r>
          </a:p>
          <a:p>
            <a:pPr>
              <a:lnSpc>
                <a:spcPct val="150000"/>
              </a:lnSpc>
              <a:spcAft>
                <a:spcPts val="600"/>
              </a:spcAft>
            </a:pPr>
            <a:r>
              <a:rPr lang="en-AU" sz="1600" b="1" dirty="0">
                <a:solidFill>
                  <a:schemeClr val="accent1"/>
                </a:solidFill>
                <a:cs typeface="Arial" panose="020B0604020202020204" pitchFamily="34" charset="0"/>
              </a:rPr>
              <a:t>We can</a:t>
            </a:r>
            <a:endParaRPr lang="en-US" sz="1600" dirty="0">
              <a:solidFill>
                <a:schemeClr val="accent1"/>
              </a:solidFill>
              <a:cs typeface="Arial" panose="020B0604020202020204" pitchFamily="34" charset="0"/>
            </a:endParaRPr>
          </a:p>
          <a:p>
            <a:pPr marL="342900" indent="-342900">
              <a:lnSpc>
                <a:spcPct val="150000"/>
              </a:lnSpc>
              <a:spcAft>
                <a:spcPts val="600"/>
              </a:spcAft>
              <a:buFont typeface="Arial"/>
              <a:buChar char="•"/>
            </a:pPr>
            <a:r>
              <a:rPr lang="en-AU" sz="1600" dirty="0">
                <a:cs typeface="Arial" panose="020B0604020202020204" pitchFamily="34" charset="0"/>
              </a:rPr>
              <a:t>explain what the design problem is</a:t>
            </a:r>
          </a:p>
          <a:p>
            <a:pPr marL="342900" indent="-342900">
              <a:lnSpc>
                <a:spcPct val="150000"/>
              </a:lnSpc>
              <a:spcAft>
                <a:spcPts val="600"/>
              </a:spcAft>
              <a:buFont typeface="Arial"/>
              <a:buChar char="•"/>
            </a:pPr>
            <a:r>
              <a:rPr lang="en-AU" sz="1600" dirty="0">
                <a:cs typeface="Arial" panose="020B0604020202020204" pitchFamily="34" charset="0"/>
              </a:rPr>
              <a:t>describe the needs of a wombat</a:t>
            </a:r>
          </a:p>
          <a:p>
            <a:pPr marL="342900" indent="-342900">
              <a:lnSpc>
                <a:spcPct val="150000"/>
              </a:lnSpc>
              <a:spcAft>
                <a:spcPts val="600"/>
              </a:spcAft>
              <a:buFont typeface="Arial"/>
              <a:buChar char="•"/>
            </a:pPr>
            <a:r>
              <a:rPr lang="en-AU" sz="1600" dirty="0">
                <a:cs typeface="Arial" panose="020B0604020202020204" pitchFamily="34" charset="0"/>
              </a:rPr>
              <a:t>use steps (for example, think, plan, draw) to plan a design.</a:t>
            </a:r>
          </a:p>
        </p:txBody>
      </p:sp>
      <p:sp>
        <p:nvSpPr>
          <p:cNvPr id="2" name="Slide Number Placeholder 1">
            <a:extLst>
              <a:ext uri="{FF2B5EF4-FFF2-40B4-BE49-F238E27FC236}">
                <a16:creationId xmlns:a16="http://schemas.microsoft.com/office/drawing/2014/main" id="{737B65B8-3EF8-3E3D-A482-3C4AC0647FE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31</a:t>
            </a:fld>
            <a:endParaRPr lang="en-AU" dirty="0"/>
          </a:p>
        </p:txBody>
      </p:sp>
    </p:spTree>
    <p:extLst>
      <p:ext uri="{BB962C8B-B14F-4D97-AF65-F5344CB8AC3E}">
        <p14:creationId xmlns:p14="http://schemas.microsoft.com/office/powerpoint/2010/main" val="29759550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08E97-5ADE-5167-76F0-1EEE586E95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5AD5A7-9EB6-F3F9-4B14-E206620317D2}"/>
              </a:ext>
            </a:extLst>
          </p:cNvPr>
          <p:cNvSpPr>
            <a:spLocks noGrp="1"/>
          </p:cNvSpPr>
          <p:nvPr>
            <p:ph type="title"/>
          </p:nvPr>
        </p:nvSpPr>
        <p:spPr>
          <a:xfrm>
            <a:off x="416560" y="-768156"/>
            <a:ext cx="11484000" cy="545601"/>
          </a:xfrm>
        </p:spPr>
        <p:txBody>
          <a:bodyPr/>
          <a:lstStyle/>
          <a:p>
            <a:r>
              <a:rPr lang="en-AU" dirty="0"/>
              <a:t>The arrival of a visiting wombat</a:t>
            </a:r>
          </a:p>
        </p:txBody>
      </p:sp>
      <p:pic>
        <p:nvPicPr>
          <p:cNvPr id="5" name="Picture 4" descr="A blue cog reprenting the phase Define for the engineering design process (EDP).">
            <a:extLst>
              <a:ext uri="{FF2B5EF4-FFF2-40B4-BE49-F238E27FC236}">
                <a16:creationId xmlns:a16="http://schemas.microsoft.com/office/drawing/2014/main" id="{8DF1B57D-BFE1-A5F9-625A-CBFD52E20B2D}"/>
              </a:ext>
            </a:extLst>
          </p:cNvPr>
          <p:cNvPicPr>
            <a:picLocks noChangeAspect="1"/>
          </p:cNvPicPr>
          <p:nvPr/>
        </p:nvPicPr>
        <p:blipFill>
          <a:blip r:embed="rId3"/>
          <a:stretch>
            <a:fillRect/>
          </a:stretch>
        </p:blipFill>
        <p:spPr>
          <a:xfrm>
            <a:off x="-317" y="-1270"/>
            <a:ext cx="833755" cy="784860"/>
          </a:xfrm>
          <a:prstGeom prst="rect">
            <a:avLst/>
          </a:prstGeom>
        </p:spPr>
      </p:pic>
      <p:pic>
        <p:nvPicPr>
          <p:cNvPr id="4" name="Picture 3" descr="A picture of a wombat walking on grass with a metal gate to its left. There is a speech bubble saying 'I'm visiting. Can you design a safe habitat for me?">
            <a:extLst>
              <a:ext uri="{FF2B5EF4-FFF2-40B4-BE49-F238E27FC236}">
                <a16:creationId xmlns:a16="http://schemas.microsoft.com/office/drawing/2014/main" id="{019E7BF9-17A1-945E-06C6-DC1958FAFA56}"/>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256514" y="137161"/>
            <a:ext cx="9678972" cy="6409082"/>
          </a:xfrm>
          <a:prstGeom prst="rect">
            <a:avLst/>
          </a:prstGeom>
        </p:spPr>
      </p:pic>
      <p:sp>
        <p:nvSpPr>
          <p:cNvPr id="3" name="Slide Number Placeholder 2">
            <a:extLst>
              <a:ext uri="{FF2B5EF4-FFF2-40B4-BE49-F238E27FC236}">
                <a16:creationId xmlns:a16="http://schemas.microsoft.com/office/drawing/2014/main" id="{08FB76C0-541C-1D61-3DE9-6FC64663A7FB}"/>
              </a:ext>
              <a:ext uri="{C183D7F6-B498-43B3-948B-1728B52AA6E4}">
                <adec:decorative xmlns:adec="http://schemas.microsoft.com/office/drawing/2017/decorative" val="1"/>
              </a:ext>
            </a:extLst>
          </p:cNvPr>
          <p:cNvSpPr txBox="1">
            <a:spLocks/>
          </p:cNvSpPr>
          <p:nvPr/>
        </p:nvSpPr>
        <p:spPr>
          <a:xfrm>
            <a:off x="11124000" y="6516000"/>
            <a:ext cx="720000" cy="180000"/>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r">
              <a:spcAft>
                <a:spcPts val="600"/>
              </a:spcAft>
            </a:pPr>
            <a:fld id="{10A01DC5-1685-4615-8240-15192985C6A2}" type="slidenum">
              <a:rPr lang="en-AU" sz="1200" smtClean="0"/>
              <a:pPr algn="r">
                <a:spcAft>
                  <a:spcPts val="600"/>
                </a:spcAft>
              </a:pPr>
              <a:t>32</a:t>
            </a:fld>
            <a:endParaRPr lang="en-AU" sz="1200" dirty="0"/>
          </a:p>
        </p:txBody>
      </p:sp>
    </p:spTree>
    <p:extLst>
      <p:ext uri="{BB962C8B-B14F-4D97-AF65-F5344CB8AC3E}">
        <p14:creationId xmlns:p14="http://schemas.microsoft.com/office/powerpoint/2010/main" val="195071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8D24F76-0780-D213-CB18-D6BDA7117DB0}"/>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US" dirty="0">
                <a:latin typeface="Arial"/>
                <a:cs typeface="Arial"/>
              </a:rPr>
              <a:t>What do we need to do?</a:t>
            </a:r>
            <a:endParaRPr lang="en-US" dirty="0"/>
          </a:p>
        </p:txBody>
      </p:sp>
      <p:pic>
        <p:nvPicPr>
          <p:cNvPr id="3" name="Picture 2" descr="A blue cog reprenting the phase Define for the engineering design process (EDP).">
            <a:extLst>
              <a:ext uri="{FF2B5EF4-FFF2-40B4-BE49-F238E27FC236}">
                <a16:creationId xmlns:a16="http://schemas.microsoft.com/office/drawing/2014/main" id="{44E07C4B-E273-C567-7F5D-7E4429FAA710}"/>
              </a:ext>
            </a:extLst>
          </p:cNvPr>
          <p:cNvPicPr>
            <a:picLocks noChangeAspect="1"/>
          </p:cNvPicPr>
          <p:nvPr/>
        </p:nvPicPr>
        <p:blipFill>
          <a:blip r:embed="rId3"/>
          <a:stretch>
            <a:fillRect/>
          </a:stretch>
        </p:blipFill>
        <p:spPr>
          <a:xfrm>
            <a:off x="-317" y="-1270"/>
            <a:ext cx="833755" cy="784860"/>
          </a:xfrm>
          <a:prstGeom prst="rect">
            <a:avLst/>
          </a:prstGeom>
        </p:spPr>
      </p:pic>
      <p:pic>
        <p:nvPicPr>
          <p:cNvPr id="4" name="Picture 3" descr="Informative worksheet to support defining the problem. The title is what do we need to do? On the left there is a picture of a wombat a blue arrow pointing down to another photo of a wombat in a natural habitat. There is a sentence on the right - the wombat is visiting our school. We need to design a safe habitat for the wombat.">
            <a:extLst>
              <a:ext uri="{FF2B5EF4-FFF2-40B4-BE49-F238E27FC236}">
                <a16:creationId xmlns:a16="http://schemas.microsoft.com/office/drawing/2014/main" id="{47DD9BBA-B2CC-9E80-4671-00DDBC42863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45929" y="0"/>
            <a:ext cx="9700141" cy="6858000"/>
          </a:xfrm>
          <a:prstGeom prst="rect">
            <a:avLst/>
          </a:prstGeom>
        </p:spPr>
      </p:pic>
      <p:sp>
        <p:nvSpPr>
          <p:cNvPr id="2" name="Slide Number Placeholder 2">
            <a:extLst>
              <a:ext uri="{FF2B5EF4-FFF2-40B4-BE49-F238E27FC236}">
                <a16:creationId xmlns:a16="http://schemas.microsoft.com/office/drawing/2014/main" id="{3FA6CCBA-6A61-88D2-8960-7BBFE203346E}"/>
              </a:ext>
              <a:ext uri="{C183D7F6-B498-43B3-948B-1728B52AA6E4}">
                <adec:decorative xmlns:adec="http://schemas.microsoft.com/office/drawing/2017/decorative" val="1"/>
              </a:ext>
            </a:extLst>
          </p:cNvPr>
          <p:cNvSpPr txBox="1">
            <a:spLocks/>
          </p:cNvSpPr>
          <p:nvPr/>
        </p:nvSpPr>
        <p:spPr>
          <a:xfrm>
            <a:off x="11124000" y="6516000"/>
            <a:ext cx="720000" cy="180000"/>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r">
              <a:spcAft>
                <a:spcPts val="600"/>
              </a:spcAft>
            </a:pPr>
            <a:fld id="{10A01DC5-1685-4615-8240-15192985C6A2}" type="slidenum">
              <a:rPr lang="en-AU" sz="1200" smtClean="0"/>
              <a:pPr algn="r">
                <a:spcAft>
                  <a:spcPts val="600"/>
                </a:spcAft>
              </a:pPr>
              <a:t>33</a:t>
            </a:fld>
            <a:endParaRPr lang="en-AU" sz="1200" dirty="0"/>
          </a:p>
        </p:txBody>
      </p:sp>
    </p:spTree>
    <p:extLst>
      <p:ext uri="{BB962C8B-B14F-4D97-AF65-F5344CB8AC3E}">
        <p14:creationId xmlns:p14="http://schemas.microsoft.com/office/powerpoint/2010/main" val="2611198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79857C-73E7-1EA0-3658-865CBAA07F6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69DBF46-0B40-F3F7-19DA-C3AF7F4058DF}"/>
              </a:ext>
            </a:extLst>
          </p:cNvPr>
          <p:cNvSpPr>
            <a:spLocks noGrp="1"/>
          </p:cNvSpPr>
          <p:nvPr>
            <p:ph type="title"/>
          </p:nvPr>
        </p:nvSpPr>
        <p:spPr>
          <a:xfrm>
            <a:off x="353999" y="-744405"/>
            <a:ext cx="11484000" cy="545601"/>
          </a:xfrm>
        </p:spPr>
        <p:txBody>
          <a:bodyPr/>
          <a:lstStyle/>
          <a:p>
            <a:r>
              <a:rPr lang="en-AU" dirty="0"/>
              <a:t>How can we help the wombat?</a:t>
            </a:r>
          </a:p>
        </p:txBody>
      </p:sp>
      <p:pic>
        <p:nvPicPr>
          <p:cNvPr id="2" name="Picture 1" descr="Photograph-based worksheet: how to help a wombat by designing a safe habitat for a visiting wombat. There, is a central wombat photo surrounded by labelled images representing shelter, food, water, fresh air, space and hiding places, dirt or ground, and quiet space.">
            <a:extLst>
              <a:ext uri="{FF2B5EF4-FFF2-40B4-BE49-F238E27FC236}">
                <a16:creationId xmlns:a16="http://schemas.microsoft.com/office/drawing/2014/main" id="{980D7873-0054-9BF4-2A84-7C862582E21C}"/>
              </a:ext>
            </a:extLst>
          </p:cNvPr>
          <p:cNvPicPr>
            <a:picLocks noChangeAspect="1"/>
          </p:cNvPicPr>
          <p:nvPr/>
        </p:nvPicPr>
        <p:blipFill>
          <a:blip r:embed="rId3"/>
          <a:stretch>
            <a:fillRect/>
          </a:stretch>
        </p:blipFill>
        <p:spPr>
          <a:xfrm>
            <a:off x="-317" y="-1270"/>
            <a:ext cx="833755" cy="784860"/>
          </a:xfrm>
          <a:prstGeom prst="rect">
            <a:avLst/>
          </a:prstGeom>
        </p:spPr>
      </p:pic>
      <p:pic>
        <p:nvPicPr>
          <p:cNvPr id="4" name="Picture 3" descr=" Photograph-based worksheet: how to help a wombat by designing a safe habitat for a visiting wombat. There, is a central wombat photo surrounded by labelled images representing shelter, food, water, fresh air, space and hiding places, dirt or ground, and quiet space.">
            <a:extLst>
              <a:ext uri="{FF2B5EF4-FFF2-40B4-BE49-F238E27FC236}">
                <a16:creationId xmlns:a16="http://schemas.microsoft.com/office/drawing/2014/main" id="{3E0B0FB2-4849-A290-52CA-28363E2406E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45842" y="68263"/>
            <a:ext cx="9500315" cy="6721475"/>
          </a:xfrm>
          <a:prstGeom prst="rect">
            <a:avLst/>
          </a:prstGeom>
          <a:noFill/>
        </p:spPr>
      </p:pic>
      <p:sp>
        <p:nvSpPr>
          <p:cNvPr id="5" name="Slide Number Placeholder 2">
            <a:extLst>
              <a:ext uri="{FF2B5EF4-FFF2-40B4-BE49-F238E27FC236}">
                <a16:creationId xmlns:a16="http://schemas.microsoft.com/office/drawing/2014/main" id="{B71F52DC-64BC-3A91-6797-6C2BC110CEB8}"/>
              </a:ext>
              <a:ext uri="{C183D7F6-B498-43B3-948B-1728B52AA6E4}">
                <adec:decorative xmlns:adec="http://schemas.microsoft.com/office/drawing/2017/decorative" val="1"/>
              </a:ext>
            </a:extLst>
          </p:cNvPr>
          <p:cNvSpPr txBox="1">
            <a:spLocks/>
          </p:cNvSpPr>
          <p:nvPr/>
        </p:nvSpPr>
        <p:spPr>
          <a:xfrm>
            <a:off x="11124000" y="6516000"/>
            <a:ext cx="720000" cy="180000"/>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r">
              <a:spcAft>
                <a:spcPts val="600"/>
              </a:spcAft>
            </a:pPr>
            <a:fld id="{10A01DC5-1685-4615-8240-15192985C6A2}" type="slidenum">
              <a:rPr lang="en-AU" sz="1200" smtClean="0"/>
              <a:pPr algn="r">
                <a:spcAft>
                  <a:spcPts val="600"/>
                </a:spcAft>
              </a:pPr>
              <a:t>34</a:t>
            </a:fld>
            <a:endParaRPr lang="en-AU" sz="1200" dirty="0"/>
          </a:p>
        </p:txBody>
      </p:sp>
    </p:spTree>
    <p:extLst>
      <p:ext uri="{BB962C8B-B14F-4D97-AF65-F5344CB8AC3E}">
        <p14:creationId xmlns:p14="http://schemas.microsoft.com/office/powerpoint/2010/main" val="2193919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62111-27D4-524B-3631-26267F8AAD3F}"/>
              </a:ext>
            </a:extLst>
          </p:cNvPr>
          <p:cNvSpPr>
            <a:spLocks noGrp="1"/>
          </p:cNvSpPr>
          <p:nvPr>
            <p:ph type="ctrTitle"/>
          </p:nvPr>
        </p:nvSpPr>
        <p:spPr>
          <a:xfrm>
            <a:off x="450001" y="3429000"/>
            <a:ext cx="6255979" cy="1203961"/>
          </a:xfrm>
        </p:spPr>
        <p:txBody>
          <a:bodyPr anchor="b">
            <a:normAutofit/>
          </a:bodyPr>
          <a:lstStyle/>
          <a:p>
            <a:pPr>
              <a:lnSpc>
                <a:spcPct val="90000"/>
              </a:lnSpc>
            </a:pPr>
            <a:r>
              <a:rPr lang="en-US" sz="3600" dirty="0"/>
              <a:t>Lesson 6: Identify – What does a wombat need?</a:t>
            </a:r>
          </a:p>
        </p:txBody>
      </p:sp>
      <p:sp>
        <p:nvSpPr>
          <p:cNvPr id="3" name="TextBox 2">
            <a:extLst>
              <a:ext uri="{FF2B5EF4-FFF2-40B4-BE49-F238E27FC236}">
                <a16:creationId xmlns:a16="http://schemas.microsoft.com/office/drawing/2014/main" id="{56DBA670-4A85-C272-ED34-B897FA47D9CD}"/>
              </a:ext>
            </a:extLst>
          </p:cNvPr>
          <p:cNvSpPr txBox="1"/>
          <p:nvPr/>
        </p:nvSpPr>
        <p:spPr>
          <a:xfrm>
            <a:off x="450001" y="4632961"/>
            <a:ext cx="2276926" cy="1452697"/>
          </a:xfrm>
          <a:prstGeom prst="rect">
            <a:avLst/>
          </a:prstGeom>
          <a:noFill/>
        </p:spPr>
        <p:txBody>
          <a:bodyPr wrap="none" lIns="0" tIns="0" rIns="0" bIns="0" rtlCol="0">
            <a:noAutofit/>
          </a:bodyPr>
          <a:lstStyle/>
          <a:p>
            <a:pPr algn="l"/>
            <a:r>
              <a:rPr lang="en-AU" sz="1800" b="1" dirty="0">
                <a:solidFill>
                  <a:schemeClr val="accent1">
                    <a:lumMod val="10000"/>
                    <a:lumOff val="90000"/>
                  </a:schemeClr>
                </a:solidFill>
              </a:rPr>
              <a:t>Key Words:</a:t>
            </a:r>
          </a:p>
          <a:p>
            <a:r>
              <a:rPr lang="en-AU" sz="1800" b="1" dirty="0">
                <a:solidFill>
                  <a:schemeClr val="bg1"/>
                </a:solidFill>
              </a:rPr>
              <a:t>identify</a:t>
            </a:r>
            <a:br>
              <a:rPr lang="en-AU" sz="1800" dirty="0">
                <a:solidFill>
                  <a:schemeClr val="bg1"/>
                </a:solidFill>
              </a:rPr>
            </a:br>
            <a:r>
              <a:rPr lang="en-AU" sz="1800" b="1" dirty="0">
                <a:solidFill>
                  <a:schemeClr val="bg1"/>
                </a:solidFill>
              </a:rPr>
              <a:t>features</a:t>
            </a:r>
            <a:br>
              <a:rPr lang="en-AU" sz="1800" dirty="0">
                <a:solidFill>
                  <a:schemeClr val="bg1"/>
                </a:solidFill>
              </a:rPr>
            </a:br>
            <a:r>
              <a:rPr lang="en-AU" sz="1800" b="1" dirty="0">
                <a:solidFill>
                  <a:schemeClr val="bg1"/>
                </a:solidFill>
              </a:rPr>
              <a:t>materials</a:t>
            </a:r>
            <a:br>
              <a:rPr lang="en-AU" sz="1800" dirty="0">
                <a:solidFill>
                  <a:schemeClr val="bg1"/>
                </a:solidFill>
              </a:rPr>
            </a:br>
            <a:r>
              <a:rPr lang="en-AU" sz="1800" b="1" dirty="0">
                <a:solidFill>
                  <a:schemeClr val="bg1"/>
                </a:solidFill>
              </a:rPr>
              <a:t>needs</a:t>
            </a:r>
          </a:p>
          <a:p>
            <a:r>
              <a:rPr lang="en-AU" sz="1800" b="1" dirty="0">
                <a:solidFill>
                  <a:schemeClr val="bg1"/>
                </a:solidFill>
              </a:rPr>
              <a:t>solution</a:t>
            </a:r>
            <a:endParaRPr lang="en-AU" sz="1800" dirty="0">
              <a:solidFill>
                <a:schemeClr val="bg1"/>
              </a:solidFill>
            </a:endParaRPr>
          </a:p>
        </p:txBody>
      </p:sp>
      <p:pic>
        <p:nvPicPr>
          <p:cNvPr id="8" name="Picture Placeholder 7" descr="Diagram illustrating Engineering Design Process with eight steps arranged in a circular flow: Define, Identify, Brainstorm, Design, Prototype, Evaluate, Iterate, and Communicate. Each step is represented by a coloured gear icon with relevant symbols, highlighting Identify step with a large red cog with large red arrows in centre to empahise the iterative nature of the EDP.">
            <a:extLst>
              <a:ext uri="{FF2B5EF4-FFF2-40B4-BE49-F238E27FC236}">
                <a16:creationId xmlns:a16="http://schemas.microsoft.com/office/drawing/2014/main" id="{AD9837D5-DB24-1D9A-70F1-BCE42DDA5835}"/>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l="-1203" t="-2911"/>
          <a:stretch>
            <a:fillRect/>
          </a:stretch>
        </p:blipFill>
        <p:spPr>
          <a:xfrm>
            <a:off x="7128000" y="82"/>
            <a:ext cx="5054004" cy="6388414"/>
          </a:xfrm>
          <a:prstGeom prst="rect">
            <a:avLst/>
          </a:prstGeom>
          <a:noFill/>
        </p:spPr>
      </p:pic>
      <p:sp>
        <p:nvSpPr>
          <p:cNvPr id="4" name="Slide Number Placeholder 2">
            <a:extLst>
              <a:ext uri="{FF2B5EF4-FFF2-40B4-BE49-F238E27FC236}">
                <a16:creationId xmlns:a16="http://schemas.microsoft.com/office/drawing/2014/main" id="{83606834-0CCD-6614-0B98-4B79D6CCDDBE}"/>
              </a:ext>
              <a:ext uri="{C183D7F6-B498-43B3-948B-1728B52AA6E4}">
                <adec:decorative xmlns:adec="http://schemas.microsoft.com/office/drawing/2017/decorative" val="1"/>
              </a:ext>
            </a:extLst>
          </p:cNvPr>
          <p:cNvSpPr txBox="1">
            <a:spLocks/>
          </p:cNvSpPr>
          <p:nvPr/>
        </p:nvSpPr>
        <p:spPr>
          <a:xfrm>
            <a:off x="11124000" y="6516000"/>
            <a:ext cx="720000" cy="180000"/>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r">
              <a:spcAft>
                <a:spcPts val="600"/>
              </a:spcAft>
            </a:pPr>
            <a:fld id="{10A01DC5-1685-4615-8240-15192985C6A2}" type="slidenum">
              <a:rPr lang="en-AU" sz="1200" smtClean="0"/>
              <a:pPr algn="r">
                <a:spcAft>
                  <a:spcPts val="600"/>
                </a:spcAft>
              </a:pPr>
              <a:t>35</a:t>
            </a:fld>
            <a:endParaRPr lang="en-AU" sz="1200" dirty="0"/>
          </a:p>
        </p:txBody>
      </p:sp>
    </p:spTree>
    <p:extLst>
      <p:ext uri="{BB962C8B-B14F-4D97-AF65-F5344CB8AC3E}">
        <p14:creationId xmlns:p14="http://schemas.microsoft.com/office/powerpoint/2010/main" val="65288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D38DF-D178-EF1A-3A4D-0849BB04302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5657512-D85E-BF73-488E-6DF9D86BA708}"/>
              </a:ext>
            </a:extLst>
          </p:cNvPr>
          <p:cNvSpPr>
            <a:spLocks noGrp="1"/>
          </p:cNvSpPr>
          <p:nvPr>
            <p:ph type="title"/>
          </p:nvPr>
        </p:nvSpPr>
        <p:spPr/>
        <p:txBody>
          <a:bodyPr/>
          <a:lstStyle/>
          <a:p>
            <a:r>
              <a:rPr lang="en-AU" dirty="0">
                <a:latin typeface="+mj-lt"/>
              </a:rPr>
              <a:t>Lesson 6 – learning intentions and success criteria</a:t>
            </a:r>
          </a:p>
        </p:txBody>
      </p:sp>
      <p:sp>
        <p:nvSpPr>
          <p:cNvPr id="3" name="TextBox 2">
            <a:extLst>
              <a:ext uri="{FF2B5EF4-FFF2-40B4-BE49-F238E27FC236}">
                <a16:creationId xmlns:a16="http://schemas.microsoft.com/office/drawing/2014/main" id="{69E55615-95D2-0ED0-9F6F-94CDBF7D6E9D}"/>
              </a:ext>
            </a:extLst>
          </p:cNvPr>
          <p:cNvSpPr txBox="1"/>
          <p:nvPr/>
        </p:nvSpPr>
        <p:spPr>
          <a:xfrm>
            <a:off x="370416" y="1894417"/>
            <a:ext cx="5347336" cy="400160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pPr>
            <a:r>
              <a:rPr lang="en-AU" sz="1800" b="1" dirty="0">
                <a:solidFill>
                  <a:schemeClr val="accent1"/>
                </a:solidFill>
                <a:latin typeface="+mj-lt"/>
                <a:cs typeface="Arial" panose="020B0604020202020204" pitchFamily="34" charset="0"/>
              </a:rPr>
              <a:t>Early Stage 1</a:t>
            </a:r>
          </a:p>
          <a:p>
            <a:pPr>
              <a:lnSpc>
                <a:spcPct val="150000"/>
              </a:lnSpc>
            </a:pPr>
            <a:r>
              <a:rPr lang="en-AU" sz="1600" b="1" dirty="0">
                <a:solidFill>
                  <a:schemeClr val="accent1"/>
                </a:solidFill>
                <a:latin typeface="+mj-lt"/>
                <a:cs typeface="Arial" panose="020B0604020202020204" pitchFamily="34" charset="0"/>
              </a:rPr>
              <a:t>We are learning to</a:t>
            </a:r>
            <a:endParaRPr lang="en-AU" sz="1600" b="1" dirty="0">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1600" dirty="0">
                <a:cs typeface="Arial" panose="020B0604020202020204" pitchFamily="34" charset="0"/>
              </a:rPr>
              <a:t>identify what a wombat needs to feel safe and comfortable</a:t>
            </a:r>
          </a:p>
          <a:p>
            <a:pPr marL="342900" indent="-342900">
              <a:lnSpc>
                <a:spcPct val="150000"/>
              </a:lnSpc>
              <a:spcAft>
                <a:spcPts val="600"/>
              </a:spcAft>
              <a:buFont typeface="Arial" panose="020B0604020202020204" pitchFamily="34" charset="0"/>
              <a:buChar char="•"/>
            </a:pPr>
            <a:r>
              <a:rPr lang="en-AU" sz="1600" dirty="0">
                <a:cs typeface="Arial" panose="020B0604020202020204" pitchFamily="34" charset="0"/>
              </a:rPr>
              <a:t>plan a simple design for an environment that meets the wombat’s needs.</a:t>
            </a:r>
          </a:p>
          <a:p>
            <a:pPr>
              <a:lnSpc>
                <a:spcPct val="150000"/>
              </a:lnSpc>
              <a:spcAft>
                <a:spcPts val="600"/>
              </a:spcAft>
            </a:pPr>
            <a:r>
              <a:rPr lang="en-AU" sz="1600" b="1" dirty="0">
                <a:solidFill>
                  <a:schemeClr val="accent1"/>
                </a:solidFill>
                <a:cs typeface="Arial" panose="020B0604020202020204" pitchFamily="34" charset="0"/>
              </a:rPr>
              <a:t>We can</a:t>
            </a:r>
            <a:endParaRPr lang="en-US" sz="1600" dirty="0">
              <a:solidFill>
                <a:schemeClr val="accent1"/>
              </a:solidFill>
              <a:cs typeface="Arial" panose="020B0604020202020204" pitchFamily="34" charset="0"/>
            </a:endParaRPr>
          </a:p>
          <a:p>
            <a:pPr marL="342900" indent="-342900">
              <a:lnSpc>
                <a:spcPct val="150000"/>
              </a:lnSpc>
              <a:spcAft>
                <a:spcPts val="600"/>
              </a:spcAft>
              <a:buFont typeface="Arial"/>
              <a:buChar char="•"/>
            </a:pPr>
            <a:r>
              <a:rPr lang="en-AU" sz="1600" dirty="0">
                <a:cs typeface="Arial" panose="020B0604020202020204" pitchFamily="34" charset="0"/>
              </a:rPr>
              <a:t>say what the wombat needs and why </a:t>
            </a:r>
          </a:p>
          <a:p>
            <a:pPr marL="342900" indent="-342900">
              <a:lnSpc>
                <a:spcPct val="150000"/>
              </a:lnSpc>
              <a:spcAft>
                <a:spcPts val="600"/>
              </a:spcAft>
              <a:buFont typeface="Arial"/>
              <a:buChar char="•"/>
            </a:pPr>
            <a:r>
              <a:rPr lang="en-AU" sz="1600" dirty="0">
                <a:cs typeface="Arial" panose="020B0604020202020204" pitchFamily="34" charset="0"/>
              </a:rPr>
              <a:t>draw and talk about a planned design for a wombat environment.</a:t>
            </a:r>
          </a:p>
        </p:txBody>
      </p:sp>
      <p:cxnSp>
        <p:nvCxnSpPr>
          <p:cNvPr id="6" name="Straight Connector 5">
            <a:extLst>
              <a:ext uri="{FF2B5EF4-FFF2-40B4-BE49-F238E27FC236}">
                <a16:creationId xmlns:a16="http://schemas.microsoft.com/office/drawing/2014/main" id="{72A71DC6-69A7-14E8-690F-6C50414499A6}"/>
              </a:ext>
              <a:ext uri="{C183D7F6-B498-43B3-948B-1728B52AA6E4}">
                <adec:decorative xmlns:adec="http://schemas.microsoft.com/office/drawing/2017/decorative" val="1"/>
              </a:ext>
            </a:extLst>
          </p:cNvPr>
          <p:cNvCxnSpPr>
            <a:cxnSpLocks/>
          </p:cNvCxnSpPr>
          <p:nvPr/>
        </p:nvCxnSpPr>
        <p:spPr>
          <a:xfrm>
            <a:off x="6096000" y="1870364"/>
            <a:ext cx="0" cy="464563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A22AC4C-FD0C-07CD-10A0-6E58248FA25F}"/>
              </a:ext>
            </a:extLst>
          </p:cNvPr>
          <p:cNvSpPr txBox="1"/>
          <p:nvPr/>
        </p:nvSpPr>
        <p:spPr>
          <a:xfrm>
            <a:off x="6496660" y="1894417"/>
            <a:ext cx="5347336" cy="444788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pPr>
            <a:r>
              <a:rPr lang="en-AU" sz="1800" b="1" dirty="0">
                <a:solidFill>
                  <a:schemeClr val="accent1"/>
                </a:solidFill>
                <a:latin typeface="+mj-lt"/>
                <a:cs typeface="Arial" panose="020B0604020202020204" pitchFamily="34" charset="0"/>
              </a:rPr>
              <a:t>Stage 1</a:t>
            </a:r>
          </a:p>
          <a:p>
            <a:pPr>
              <a:lnSpc>
                <a:spcPct val="150000"/>
              </a:lnSpc>
            </a:pPr>
            <a:r>
              <a:rPr lang="en-AU" sz="1600" b="1" dirty="0">
                <a:solidFill>
                  <a:schemeClr val="accent1"/>
                </a:solidFill>
                <a:latin typeface="+mj-lt"/>
                <a:cs typeface="Arial" panose="020B0604020202020204" pitchFamily="34" charset="0"/>
              </a:rPr>
              <a:t>We are learning to</a:t>
            </a:r>
            <a:endParaRPr lang="en-AU" sz="1600" b="1" dirty="0">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1600" dirty="0">
                <a:cs typeface="Arial" panose="020B0604020202020204" pitchFamily="34" charset="0"/>
              </a:rPr>
              <a:t>identify a wombat’s needs to help plan a design solution </a:t>
            </a:r>
          </a:p>
          <a:p>
            <a:pPr marL="342900" indent="-342900">
              <a:lnSpc>
                <a:spcPct val="150000"/>
              </a:lnSpc>
              <a:spcAft>
                <a:spcPts val="600"/>
              </a:spcAft>
              <a:buFont typeface="Arial" panose="020B0604020202020204" pitchFamily="34" charset="0"/>
              <a:buChar char="•"/>
            </a:pPr>
            <a:r>
              <a:rPr lang="en-AU" sz="1600" dirty="0">
                <a:cs typeface="Arial" panose="020B0604020202020204" pitchFamily="34" charset="0"/>
              </a:rPr>
              <a:t>ask questions, gather ideas and plan what the design needs.</a:t>
            </a:r>
          </a:p>
          <a:p>
            <a:pPr>
              <a:lnSpc>
                <a:spcPct val="150000"/>
              </a:lnSpc>
              <a:spcAft>
                <a:spcPts val="600"/>
              </a:spcAft>
            </a:pPr>
            <a:r>
              <a:rPr lang="en-AU" sz="1600" b="1" dirty="0">
                <a:solidFill>
                  <a:schemeClr val="accent1"/>
                </a:solidFill>
                <a:cs typeface="Arial" panose="020B0604020202020204" pitchFamily="34" charset="0"/>
              </a:rPr>
              <a:t>We can</a:t>
            </a:r>
            <a:endParaRPr lang="en-US" sz="1600" dirty="0">
              <a:solidFill>
                <a:schemeClr val="accent1"/>
              </a:solidFill>
              <a:cs typeface="Arial" panose="020B0604020202020204" pitchFamily="34" charset="0"/>
            </a:endParaRPr>
          </a:p>
          <a:p>
            <a:pPr marL="342900" indent="-342900">
              <a:lnSpc>
                <a:spcPct val="150000"/>
              </a:lnSpc>
              <a:spcAft>
                <a:spcPts val="600"/>
              </a:spcAft>
              <a:buFont typeface="Arial"/>
              <a:buChar char="•"/>
            </a:pPr>
            <a:r>
              <a:rPr lang="en-AU" sz="1600" dirty="0">
                <a:cs typeface="Arial" panose="020B0604020202020204" pitchFamily="34" charset="0"/>
              </a:rPr>
              <a:t>explain what a wombat needs and why it is important  </a:t>
            </a:r>
          </a:p>
          <a:p>
            <a:pPr marL="342900" indent="-342900">
              <a:lnSpc>
                <a:spcPct val="150000"/>
              </a:lnSpc>
              <a:spcAft>
                <a:spcPts val="600"/>
              </a:spcAft>
              <a:buFont typeface="Arial"/>
              <a:buChar char="•"/>
            </a:pPr>
            <a:r>
              <a:rPr lang="en-AU" sz="1600" dirty="0">
                <a:cs typeface="Arial" panose="020B0604020202020204" pitchFamily="34" charset="0"/>
              </a:rPr>
              <a:t>share ideas about what should be included in the design</a:t>
            </a:r>
          </a:p>
          <a:p>
            <a:pPr marL="342900" indent="-342900">
              <a:lnSpc>
                <a:spcPct val="150000"/>
              </a:lnSpc>
              <a:spcAft>
                <a:spcPts val="600"/>
              </a:spcAft>
              <a:buFont typeface="Arial"/>
              <a:buChar char="•"/>
            </a:pPr>
            <a:r>
              <a:rPr lang="en-AU" sz="1600" dirty="0">
                <a:cs typeface="Arial" panose="020B0604020202020204" pitchFamily="34" charset="0"/>
              </a:rPr>
              <a:t>make a simple plan based on those needs.</a:t>
            </a:r>
          </a:p>
        </p:txBody>
      </p:sp>
      <p:sp>
        <p:nvSpPr>
          <p:cNvPr id="2" name="Slide Number Placeholder 1">
            <a:extLst>
              <a:ext uri="{FF2B5EF4-FFF2-40B4-BE49-F238E27FC236}">
                <a16:creationId xmlns:a16="http://schemas.microsoft.com/office/drawing/2014/main" id="{EA85ACBF-0A68-3D4C-96D0-1BBFC0762EA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36</a:t>
            </a:fld>
            <a:endParaRPr lang="en-AU" dirty="0"/>
          </a:p>
        </p:txBody>
      </p:sp>
    </p:spTree>
    <p:extLst>
      <p:ext uri="{BB962C8B-B14F-4D97-AF65-F5344CB8AC3E}">
        <p14:creationId xmlns:p14="http://schemas.microsoft.com/office/powerpoint/2010/main" val="27147960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78ADFA-5B9A-D251-5BB2-7CB7C11410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068417-F0C5-FE61-90BC-1D8C3B60F8B3}"/>
              </a:ext>
            </a:extLst>
          </p:cNvPr>
          <p:cNvSpPr>
            <a:spLocks noGrp="1"/>
          </p:cNvSpPr>
          <p:nvPr>
            <p:ph type="title"/>
          </p:nvPr>
        </p:nvSpPr>
        <p:spPr>
          <a:xfrm>
            <a:off x="353999" y="-803781"/>
            <a:ext cx="11484000" cy="545601"/>
          </a:xfrm>
        </p:spPr>
        <p:txBody>
          <a:bodyPr/>
          <a:lstStyle/>
          <a:p>
            <a:r>
              <a:rPr lang="en-AU" dirty="0"/>
              <a:t>What information will help us plan?</a:t>
            </a:r>
          </a:p>
        </p:txBody>
      </p:sp>
      <p:pic>
        <p:nvPicPr>
          <p:cNvPr id="3" name="Picture 2" descr="A red cog for identify phase of the EDP">
            <a:extLst>
              <a:ext uri="{FF2B5EF4-FFF2-40B4-BE49-F238E27FC236}">
                <a16:creationId xmlns:a16="http://schemas.microsoft.com/office/drawing/2014/main" id="{1570979F-BEDC-AE30-67A1-9FD165471B44}"/>
              </a:ext>
            </a:extLst>
          </p:cNvPr>
          <p:cNvPicPr>
            <a:picLocks noChangeAspect="1"/>
          </p:cNvPicPr>
          <p:nvPr/>
        </p:nvPicPr>
        <p:blipFill>
          <a:blip r:embed="rId3"/>
          <a:stretch>
            <a:fillRect/>
          </a:stretch>
        </p:blipFill>
        <p:spPr>
          <a:xfrm>
            <a:off x="-86043" y="-4128"/>
            <a:ext cx="923925" cy="790575"/>
          </a:xfrm>
          <a:prstGeom prst="rect">
            <a:avLst/>
          </a:prstGeom>
        </p:spPr>
      </p:pic>
      <p:pic>
        <p:nvPicPr>
          <p:cNvPr id="4" name="Picture 3" descr="A planning worksheet with two sections titled &quot;What do we already know?&quot; and &quot;What do we still need to find out?&quot; featuring images of a wombat, shelter, food, water, fresh air, dirt or ground, quiet space, and space and hiding places under the first section. The right section contains a large pink sticky note labelled &quot;Our ideas&quot; for adding information to guide planning.&#10;">
            <a:extLst>
              <a:ext uri="{FF2B5EF4-FFF2-40B4-BE49-F238E27FC236}">
                <a16:creationId xmlns:a16="http://schemas.microsoft.com/office/drawing/2014/main" id="{F883708F-EFA8-D82C-5C27-4C3946AB88B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45929" y="176560"/>
            <a:ext cx="9700141" cy="6681440"/>
          </a:xfrm>
          <a:prstGeom prst="rect">
            <a:avLst/>
          </a:prstGeom>
        </p:spPr>
      </p:pic>
      <p:sp>
        <p:nvSpPr>
          <p:cNvPr id="5" name="Slide Number Placeholder 2">
            <a:extLst>
              <a:ext uri="{FF2B5EF4-FFF2-40B4-BE49-F238E27FC236}">
                <a16:creationId xmlns:a16="http://schemas.microsoft.com/office/drawing/2014/main" id="{2991D37D-A574-FFA0-8B55-34A3EF361F4F}"/>
              </a:ext>
              <a:ext uri="{C183D7F6-B498-43B3-948B-1728B52AA6E4}">
                <adec:decorative xmlns:adec="http://schemas.microsoft.com/office/drawing/2017/decorative" val="1"/>
              </a:ext>
            </a:extLst>
          </p:cNvPr>
          <p:cNvSpPr txBox="1">
            <a:spLocks/>
          </p:cNvSpPr>
          <p:nvPr/>
        </p:nvSpPr>
        <p:spPr>
          <a:xfrm>
            <a:off x="11124000" y="6516000"/>
            <a:ext cx="720000" cy="180000"/>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r">
              <a:spcAft>
                <a:spcPts val="600"/>
              </a:spcAft>
            </a:pPr>
            <a:fld id="{10A01DC5-1685-4615-8240-15192985C6A2}" type="slidenum">
              <a:rPr lang="en-AU" sz="1200" smtClean="0"/>
              <a:pPr algn="r">
                <a:spcAft>
                  <a:spcPts val="600"/>
                </a:spcAft>
              </a:pPr>
              <a:t>37</a:t>
            </a:fld>
            <a:endParaRPr lang="en-AU" sz="1200" dirty="0"/>
          </a:p>
        </p:txBody>
      </p:sp>
    </p:spTree>
    <p:extLst>
      <p:ext uri="{BB962C8B-B14F-4D97-AF65-F5344CB8AC3E}">
        <p14:creationId xmlns:p14="http://schemas.microsoft.com/office/powerpoint/2010/main" val="2702417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12C4B-CFB7-9BC8-E808-9D1D7FE4807C}"/>
              </a:ext>
            </a:extLst>
          </p:cNvPr>
          <p:cNvSpPr>
            <a:spLocks noGrp="1"/>
          </p:cNvSpPr>
          <p:nvPr>
            <p:ph type="title"/>
          </p:nvPr>
        </p:nvSpPr>
        <p:spPr>
          <a:xfrm>
            <a:off x="229372" y="-545601"/>
            <a:ext cx="11484000" cy="545601"/>
          </a:xfrm>
        </p:spPr>
        <p:txBody>
          <a:bodyPr/>
          <a:lstStyle/>
          <a:p>
            <a:r>
              <a:rPr lang="en-AU" dirty="0"/>
              <a:t>What information is most important?</a:t>
            </a:r>
          </a:p>
        </p:txBody>
      </p:sp>
      <p:pic>
        <p:nvPicPr>
          <p:cNvPr id="4" name="Picture 3" descr="A red cog with a magnifying glass reprensting the Identify phase of the EDP.">
            <a:extLst>
              <a:ext uri="{FF2B5EF4-FFF2-40B4-BE49-F238E27FC236}">
                <a16:creationId xmlns:a16="http://schemas.microsoft.com/office/drawing/2014/main" id="{1FDD9608-4AE3-CECC-67E5-552AAED1BE67}"/>
              </a:ext>
            </a:extLst>
          </p:cNvPr>
          <p:cNvPicPr>
            <a:picLocks noChangeAspect="1"/>
          </p:cNvPicPr>
          <p:nvPr/>
        </p:nvPicPr>
        <p:blipFill>
          <a:blip r:embed="rId3"/>
          <a:stretch>
            <a:fillRect/>
          </a:stretch>
        </p:blipFill>
        <p:spPr>
          <a:xfrm>
            <a:off x="-86043" y="-4128"/>
            <a:ext cx="923925" cy="790575"/>
          </a:xfrm>
          <a:prstGeom prst="rect">
            <a:avLst/>
          </a:prstGeom>
        </p:spPr>
      </p:pic>
      <p:pic>
        <p:nvPicPr>
          <p:cNvPr id="5" name="Picture 4" descr="A categorised sorting chart with a central photo of a wombat surrounded by images representing its needs, helpful materials, habitat features, and tricky challenges. The worksheet uses icons and coloured sections to organise images that include playgrounds and rubbish, highlighting factors that may impact a wombat's habitat and safety.&#10;&#10;">
            <a:extLst>
              <a:ext uri="{FF2B5EF4-FFF2-40B4-BE49-F238E27FC236}">
                <a16:creationId xmlns:a16="http://schemas.microsoft.com/office/drawing/2014/main" id="{DAAAA6DF-E141-360D-2CA8-A6C25FC719C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45929" y="195146"/>
            <a:ext cx="9700141" cy="6662854"/>
          </a:xfrm>
          <a:prstGeom prst="rect">
            <a:avLst/>
          </a:prstGeom>
        </p:spPr>
      </p:pic>
      <p:sp>
        <p:nvSpPr>
          <p:cNvPr id="3" name="Slide Number Placeholder 2">
            <a:extLst>
              <a:ext uri="{FF2B5EF4-FFF2-40B4-BE49-F238E27FC236}">
                <a16:creationId xmlns:a16="http://schemas.microsoft.com/office/drawing/2014/main" id="{D99091FF-EA1F-85A6-A88C-D20E9420B476}"/>
              </a:ext>
              <a:ext uri="{C183D7F6-B498-43B3-948B-1728B52AA6E4}">
                <adec:decorative xmlns:adec="http://schemas.microsoft.com/office/drawing/2017/decorative" val="1"/>
              </a:ext>
            </a:extLst>
          </p:cNvPr>
          <p:cNvSpPr txBox="1">
            <a:spLocks/>
          </p:cNvSpPr>
          <p:nvPr/>
        </p:nvSpPr>
        <p:spPr>
          <a:xfrm>
            <a:off x="11124000" y="6516000"/>
            <a:ext cx="720000" cy="180000"/>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r">
              <a:spcAft>
                <a:spcPts val="600"/>
              </a:spcAft>
            </a:pPr>
            <a:fld id="{10A01DC5-1685-4615-8240-15192985C6A2}" type="slidenum">
              <a:rPr lang="en-AU" sz="1200" smtClean="0"/>
              <a:pPr algn="r">
                <a:spcAft>
                  <a:spcPts val="600"/>
                </a:spcAft>
              </a:pPr>
              <a:t>38</a:t>
            </a:fld>
            <a:endParaRPr lang="en-AU" sz="1200" dirty="0"/>
          </a:p>
        </p:txBody>
      </p:sp>
    </p:spTree>
    <p:extLst>
      <p:ext uri="{BB962C8B-B14F-4D97-AF65-F5344CB8AC3E}">
        <p14:creationId xmlns:p14="http://schemas.microsoft.com/office/powerpoint/2010/main" val="4185702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C7962-CF23-072B-1318-1C0F9ABC17D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D25AC06-2494-5846-B473-4CFE6EE3A883}"/>
              </a:ext>
            </a:extLst>
          </p:cNvPr>
          <p:cNvSpPr>
            <a:spLocks noGrp="1"/>
          </p:cNvSpPr>
          <p:nvPr>
            <p:ph type="title"/>
          </p:nvPr>
        </p:nvSpPr>
        <p:spPr>
          <a:xfrm>
            <a:off x="354000" y="-545601"/>
            <a:ext cx="11484000" cy="545601"/>
          </a:xfrm>
        </p:spPr>
        <p:txBody>
          <a:bodyPr/>
          <a:lstStyle/>
          <a:p>
            <a:r>
              <a:rPr lang="en-AU"/>
              <a:t>Could this help a wombat?</a:t>
            </a:r>
          </a:p>
        </p:txBody>
      </p:sp>
      <p:pic>
        <p:nvPicPr>
          <p:cNvPr id="4" name="Picture 3" descr="A red cog with a magnifying glass in the centre- symbolises the Identify phase of the EDP.">
            <a:extLst>
              <a:ext uri="{FF2B5EF4-FFF2-40B4-BE49-F238E27FC236}">
                <a16:creationId xmlns:a16="http://schemas.microsoft.com/office/drawing/2014/main" id="{7667EF73-A756-37C5-C5C8-AAB73AED3CC0}"/>
              </a:ext>
            </a:extLst>
          </p:cNvPr>
          <p:cNvPicPr>
            <a:picLocks noChangeAspect="1"/>
          </p:cNvPicPr>
          <p:nvPr/>
        </p:nvPicPr>
        <p:blipFill>
          <a:blip r:embed="rId3"/>
          <a:stretch>
            <a:fillRect/>
          </a:stretch>
        </p:blipFill>
        <p:spPr>
          <a:xfrm>
            <a:off x="-86043" y="-4128"/>
            <a:ext cx="923925" cy="790575"/>
          </a:xfrm>
          <a:prstGeom prst="rect">
            <a:avLst/>
          </a:prstGeom>
        </p:spPr>
      </p:pic>
      <p:pic>
        <p:nvPicPr>
          <p:cNvPr id="2" name="Picture 1" descr="A worksheet titled 'Could this help a wombat' with a thumbs up and thumbs down icon. There is a central picture of a wombat and circling the wombat are smaller images including, a burrow, bark, sticks, children running on a concrete playground, a blanket and a bed. Below are the instructions for students to show thumbs up or down if each item is helpful or not for a wombat.">
            <a:extLst>
              <a:ext uri="{FF2B5EF4-FFF2-40B4-BE49-F238E27FC236}">
                <a16:creationId xmlns:a16="http://schemas.microsoft.com/office/drawing/2014/main" id="{F662D029-AA88-1A9B-71D7-CB47F863C8B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418994" y="214567"/>
            <a:ext cx="9500315" cy="6277673"/>
          </a:xfrm>
          <a:prstGeom prst="rect">
            <a:avLst/>
          </a:prstGeom>
          <a:noFill/>
        </p:spPr>
      </p:pic>
      <p:sp>
        <p:nvSpPr>
          <p:cNvPr id="5" name="Slide Number Placeholder 2">
            <a:extLst>
              <a:ext uri="{FF2B5EF4-FFF2-40B4-BE49-F238E27FC236}">
                <a16:creationId xmlns:a16="http://schemas.microsoft.com/office/drawing/2014/main" id="{D2F37217-35FC-D7E9-D4CA-B399A341F2DF}"/>
              </a:ext>
              <a:ext uri="{C183D7F6-B498-43B3-948B-1728B52AA6E4}">
                <adec:decorative xmlns:adec="http://schemas.microsoft.com/office/drawing/2017/decorative" val="1"/>
              </a:ext>
            </a:extLst>
          </p:cNvPr>
          <p:cNvSpPr txBox="1">
            <a:spLocks/>
          </p:cNvSpPr>
          <p:nvPr/>
        </p:nvSpPr>
        <p:spPr>
          <a:xfrm>
            <a:off x="11124000" y="6516000"/>
            <a:ext cx="720000" cy="180000"/>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r">
              <a:spcAft>
                <a:spcPts val="600"/>
              </a:spcAft>
            </a:pPr>
            <a:fld id="{10A01DC5-1685-4615-8240-15192985C6A2}" type="slidenum">
              <a:rPr lang="en-AU" sz="1200" smtClean="0"/>
              <a:pPr algn="r">
                <a:spcAft>
                  <a:spcPts val="600"/>
                </a:spcAft>
              </a:pPr>
              <a:t>39</a:t>
            </a:fld>
            <a:endParaRPr lang="en-AU" sz="1200"/>
          </a:p>
        </p:txBody>
      </p:sp>
    </p:spTree>
    <p:extLst>
      <p:ext uri="{BB962C8B-B14F-4D97-AF65-F5344CB8AC3E}">
        <p14:creationId xmlns:p14="http://schemas.microsoft.com/office/powerpoint/2010/main" val="1777239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279C3-68A7-A2B0-890E-8F59BE9C89C5}"/>
              </a:ext>
            </a:extLst>
          </p:cNvPr>
          <p:cNvSpPr>
            <a:spLocks noGrp="1"/>
          </p:cNvSpPr>
          <p:nvPr>
            <p:ph type="title"/>
          </p:nvPr>
        </p:nvSpPr>
        <p:spPr>
          <a:xfrm>
            <a:off x="360000" y="360000"/>
            <a:ext cx="10080000" cy="545601"/>
          </a:xfrm>
        </p:spPr>
        <p:txBody>
          <a:bodyPr anchor="t">
            <a:normAutofit/>
          </a:bodyPr>
          <a:lstStyle/>
          <a:p>
            <a:r>
              <a:rPr lang="en-US"/>
              <a:t>Instructions for use - guide</a:t>
            </a:r>
          </a:p>
        </p:txBody>
      </p:sp>
      <p:sp>
        <p:nvSpPr>
          <p:cNvPr id="3" name="Text Placeholder 2">
            <a:extLst>
              <a:ext uri="{FF2B5EF4-FFF2-40B4-BE49-F238E27FC236}">
                <a16:creationId xmlns:a16="http://schemas.microsoft.com/office/drawing/2014/main" id="{19FFF552-536A-C193-AC08-DB63DFEE9031}"/>
              </a:ext>
            </a:extLst>
          </p:cNvPr>
          <p:cNvSpPr>
            <a:spLocks noGrp="1"/>
          </p:cNvSpPr>
          <p:nvPr>
            <p:ph type="body" sz="quarter" idx="18"/>
          </p:nvPr>
        </p:nvSpPr>
        <p:spPr>
          <a:xfrm>
            <a:off x="360000" y="982520"/>
            <a:ext cx="10080000" cy="310015"/>
          </a:xfrm>
        </p:spPr>
        <p:txBody>
          <a:bodyPr vert="horz" lIns="0" tIns="0" rIns="0" bIns="0" rtlCol="0" anchor="b">
            <a:normAutofit/>
          </a:bodyPr>
          <a:lstStyle/>
          <a:p>
            <a:pPr>
              <a:lnSpc>
                <a:spcPct val="140000"/>
              </a:lnSpc>
            </a:pPr>
            <a:r>
              <a:rPr lang="en-US" sz="1600"/>
              <a:t>Using the EDP </a:t>
            </a:r>
            <a:r>
              <a:rPr lang="en-US" sz="1600">
                <a:hlinkClick r:id="rId3"/>
              </a:rPr>
              <a:t>Comprehensive Teacher Guide</a:t>
            </a:r>
            <a:endParaRPr lang="en-US" sz="1600"/>
          </a:p>
        </p:txBody>
      </p:sp>
      <p:sp>
        <p:nvSpPr>
          <p:cNvPr id="4" name="Text Placeholder 3">
            <a:extLst>
              <a:ext uri="{FF2B5EF4-FFF2-40B4-BE49-F238E27FC236}">
                <a16:creationId xmlns:a16="http://schemas.microsoft.com/office/drawing/2014/main" id="{1F10B1E8-2E46-3284-1CE4-F625EE18A833}"/>
              </a:ext>
            </a:extLst>
          </p:cNvPr>
          <p:cNvSpPr>
            <a:spLocks noGrp="1"/>
          </p:cNvSpPr>
          <p:nvPr>
            <p:ph sz="half" idx="1"/>
          </p:nvPr>
        </p:nvSpPr>
        <p:spPr>
          <a:xfrm>
            <a:off x="360000" y="1584000"/>
            <a:ext cx="5616000" cy="4499998"/>
          </a:xfrm>
        </p:spPr>
        <p:txBody>
          <a:bodyPr vert="horz" lIns="0" tIns="0" rIns="0" bIns="0" rtlCol="0">
            <a:normAutofit/>
          </a:bodyPr>
          <a:lstStyle/>
          <a:p>
            <a:pPr>
              <a:lnSpc>
                <a:spcPct val="140000"/>
              </a:lnSpc>
            </a:pPr>
            <a:r>
              <a:rPr lang="en-US" sz="1400"/>
              <a:t>The EDP Comprehensive Teacher Guide provides additional support for teachers using the Engineering Design Process in the classroom.</a:t>
            </a:r>
          </a:p>
          <a:p>
            <a:pPr>
              <a:lnSpc>
                <a:spcPct val="140000"/>
              </a:lnSpc>
            </a:pPr>
            <a:r>
              <a:rPr lang="en-US" sz="1400"/>
              <a:t>It includes:</a:t>
            </a:r>
          </a:p>
          <a:p>
            <a:pPr marL="342900" indent="-342900">
              <a:lnSpc>
                <a:spcPct val="140000"/>
              </a:lnSpc>
              <a:buChar char="•"/>
            </a:pPr>
            <a:r>
              <a:rPr lang="en-US" sz="1400"/>
              <a:t>practical teaching strategies</a:t>
            </a:r>
          </a:p>
          <a:p>
            <a:pPr marL="342900" indent="-342900">
              <a:lnSpc>
                <a:spcPct val="140000"/>
              </a:lnSpc>
              <a:buChar char="•"/>
            </a:pPr>
            <a:r>
              <a:rPr lang="en-US" sz="1400"/>
              <a:t>questioning prompts</a:t>
            </a:r>
          </a:p>
          <a:p>
            <a:pPr marL="342900" indent="-342900">
              <a:lnSpc>
                <a:spcPct val="140000"/>
              </a:lnSpc>
              <a:buChar char="•"/>
            </a:pPr>
            <a:r>
              <a:rPr lang="en-US" sz="1400"/>
              <a:t>examples of each EDP phase</a:t>
            </a:r>
          </a:p>
          <a:p>
            <a:pPr marL="342900" indent="-342900">
              <a:lnSpc>
                <a:spcPct val="140000"/>
              </a:lnSpc>
              <a:buChar char="•"/>
            </a:pPr>
            <a:r>
              <a:rPr lang="en-US" sz="1400"/>
              <a:t>classroom implementation ideas</a:t>
            </a:r>
          </a:p>
          <a:p>
            <a:pPr marL="342900" indent="-342900">
              <a:lnSpc>
                <a:spcPct val="140000"/>
              </a:lnSpc>
              <a:buChar char="•"/>
            </a:pPr>
            <a:r>
              <a:rPr lang="en-US" sz="1400"/>
              <a:t>ways to embed explicit teaching in STEM learning</a:t>
            </a:r>
          </a:p>
          <a:p>
            <a:pPr>
              <a:lnSpc>
                <a:spcPct val="140000"/>
              </a:lnSpc>
            </a:pPr>
            <a:r>
              <a:rPr lang="en-US" sz="1400"/>
              <a:t>This 'Designing a Wombat Environment' resource can be used alongside the guide to support planning and delivery.</a:t>
            </a:r>
          </a:p>
          <a:p>
            <a:pPr marL="342900" indent="-342900">
              <a:lnSpc>
                <a:spcPct val="140000"/>
              </a:lnSpc>
              <a:buChar char="•"/>
            </a:pPr>
            <a:endParaRPr lang="en-US" sz="1400"/>
          </a:p>
        </p:txBody>
      </p:sp>
      <p:pic>
        <p:nvPicPr>
          <p:cNvPr id="7" name="Picture 6">
            <a:extLst>
              <a:ext uri="{FF2B5EF4-FFF2-40B4-BE49-F238E27FC236}">
                <a16:creationId xmlns:a16="http://schemas.microsoft.com/office/drawing/2014/main" id="{7B2F3107-7583-DEDB-F464-206E319C957D}"/>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rcRect b="-315"/>
          <a:stretch>
            <a:fillRect/>
          </a:stretch>
        </p:blipFill>
        <p:spPr>
          <a:xfrm>
            <a:off x="6675237" y="2278035"/>
            <a:ext cx="4850456" cy="3086426"/>
          </a:xfrm>
          <a:prstGeom prst="rect">
            <a:avLst/>
          </a:prstGeom>
          <a:noFill/>
        </p:spPr>
      </p:pic>
      <p:sp>
        <p:nvSpPr>
          <p:cNvPr id="14" name="Slide Number Placeholder 2">
            <a:extLst>
              <a:ext uri="{FF2B5EF4-FFF2-40B4-BE49-F238E27FC236}">
                <a16:creationId xmlns:a16="http://schemas.microsoft.com/office/drawing/2014/main" id="{ECD9E77B-FCF1-4EB6-F8EF-A68CE969E459}"/>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4</a:t>
            </a:fld>
            <a:endParaRPr lang="en-AU"/>
          </a:p>
        </p:txBody>
      </p:sp>
    </p:spTree>
    <p:extLst>
      <p:ext uri="{BB962C8B-B14F-4D97-AF65-F5344CB8AC3E}">
        <p14:creationId xmlns:p14="http://schemas.microsoft.com/office/powerpoint/2010/main" val="1677051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5E4D4-49DA-47A3-8953-2281211C9F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6EC72E-A097-FB39-74C4-7396CEBF274A}"/>
              </a:ext>
            </a:extLst>
          </p:cNvPr>
          <p:cNvSpPr>
            <a:spLocks noGrp="1"/>
          </p:cNvSpPr>
          <p:nvPr>
            <p:ph type="ctrTitle"/>
          </p:nvPr>
        </p:nvSpPr>
        <p:spPr>
          <a:xfrm>
            <a:off x="530858" y="3342736"/>
            <a:ext cx="6232252" cy="1597786"/>
          </a:xfrm>
        </p:spPr>
        <p:txBody>
          <a:bodyPr anchor="b">
            <a:normAutofit/>
          </a:bodyPr>
          <a:lstStyle/>
          <a:p>
            <a:pPr>
              <a:lnSpc>
                <a:spcPct val="90000"/>
              </a:lnSpc>
            </a:pPr>
            <a:r>
              <a:rPr lang="en-US" sz="3600">
                <a:latin typeface="Arial"/>
                <a:cs typeface="Arial"/>
              </a:rPr>
              <a:t>Lesson 7: Brainstorm –Generate ideas for a wombat habitat</a:t>
            </a:r>
          </a:p>
        </p:txBody>
      </p:sp>
      <p:sp>
        <p:nvSpPr>
          <p:cNvPr id="3" name="TextBox 2">
            <a:extLst>
              <a:ext uri="{FF2B5EF4-FFF2-40B4-BE49-F238E27FC236}">
                <a16:creationId xmlns:a16="http://schemas.microsoft.com/office/drawing/2014/main" id="{74BC67EA-F155-D729-0ECE-F57062DBC160}"/>
              </a:ext>
            </a:extLst>
          </p:cNvPr>
          <p:cNvSpPr txBox="1"/>
          <p:nvPr/>
        </p:nvSpPr>
        <p:spPr>
          <a:xfrm>
            <a:off x="530858" y="4940522"/>
            <a:ext cx="2276926" cy="1452697"/>
          </a:xfrm>
          <a:prstGeom prst="rect">
            <a:avLst/>
          </a:prstGeom>
          <a:noFill/>
        </p:spPr>
        <p:txBody>
          <a:bodyPr wrap="none" lIns="0" tIns="0" rIns="0" bIns="0" rtlCol="0">
            <a:noAutofit/>
          </a:bodyPr>
          <a:lstStyle/>
          <a:p>
            <a:pPr algn="l"/>
            <a:r>
              <a:rPr lang="en-AU" sz="1800" b="1">
                <a:solidFill>
                  <a:schemeClr val="accent1">
                    <a:lumMod val="10000"/>
                    <a:lumOff val="90000"/>
                  </a:schemeClr>
                </a:solidFill>
              </a:rPr>
              <a:t>Key Words:</a:t>
            </a:r>
          </a:p>
          <a:p>
            <a:pPr algn="l"/>
            <a:r>
              <a:rPr lang="en-AU" sz="1800">
                <a:solidFill>
                  <a:schemeClr val="bg1"/>
                </a:solidFill>
              </a:rPr>
              <a:t>brainstorm</a:t>
            </a:r>
          </a:p>
          <a:p>
            <a:pPr algn="l"/>
            <a:r>
              <a:rPr lang="en-AU" sz="1800">
                <a:solidFill>
                  <a:schemeClr val="bg1"/>
                </a:solidFill>
              </a:rPr>
              <a:t>design</a:t>
            </a:r>
          </a:p>
          <a:p>
            <a:pPr algn="l"/>
            <a:r>
              <a:rPr lang="en-AU" sz="1800">
                <a:solidFill>
                  <a:schemeClr val="bg1"/>
                </a:solidFill>
              </a:rPr>
              <a:t>solution</a:t>
            </a:r>
          </a:p>
          <a:p>
            <a:pPr algn="l"/>
            <a:r>
              <a:rPr lang="en-AU" sz="1800">
                <a:solidFill>
                  <a:schemeClr val="bg1"/>
                </a:solidFill>
              </a:rPr>
              <a:t>collaboration</a:t>
            </a:r>
          </a:p>
        </p:txBody>
      </p:sp>
      <p:pic>
        <p:nvPicPr>
          <p:cNvPr id="5" name="Picture Placeholder 4" descr="&#10;Diagram illustrating Engineering Design Process with eight steps arranged in a circular flow: Define, Identify, Brainstorm, Design, Prototype, Evaluate, Iterate, and Communicate. Each step is represented by a coloured gear icon with relevant symbols, highlighting Brainstorm step with a large orange cog with large red arrows in centre to emphasise the iterative nature of the EDP.&#10;">
            <a:extLst>
              <a:ext uri="{FF2B5EF4-FFF2-40B4-BE49-F238E27FC236}">
                <a16:creationId xmlns:a16="http://schemas.microsoft.com/office/drawing/2014/main" id="{DA72F00E-C5CB-F14F-F517-3600BCD134E4}"/>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xfrm>
            <a:off x="7128000" y="10"/>
            <a:ext cx="5064000" cy="6857990"/>
          </a:xfrm>
          <a:prstGeom prst="rect">
            <a:avLst/>
          </a:prstGeom>
          <a:noFill/>
        </p:spPr>
      </p:pic>
      <p:sp>
        <p:nvSpPr>
          <p:cNvPr id="4" name="Slide Number Placeholder 2">
            <a:extLst>
              <a:ext uri="{FF2B5EF4-FFF2-40B4-BE49-F238E27FC236}">
                <a16:creationId xmlns:a16="http://schemas.microsoft.com/office/drawing/2014/main" id="{2E4763B0-E1EA-B828-F05A-468648B38723}"/>
              </a:ext>
              <a:ext uri="{C183D7F6-B498-43B3-948B-1728B52AA6E4}">
                <adec:decorative xmlns:adec="http://schemas.microsoft.com/office/drawing/2017/decorative" val="1"/>
              </a:ext>
            </a:extLst>
          </p:cNvPr>
          <p:cNvSpPr txBox="1">
            <a:spLocks/>
          </p:cNvSpPr>
          <p:nvPr/>
        </p:nvSpPr>
        <p:spPr>
          <a:xfrm>
            <a:off x="11124000" y="6516000"/>
            <a:ext cx="720000" cy="180000"/>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r">
              <a:spcAft>
                <a:spcPts val="600"/>
              </a:spcAft>
            </a:pPr>
            <a:fld id="{10A01DC5-1685-4615-8240-15192985C6A2}" type="slidenum">
              <a:rPr lang="en-AU" sz="1200" smtClean="0"/>
              <a:pPr algn="r">
                <a:spcAft>
                  <a:spcPts val="600"/>
                </a:spcAft>
              </a:pPr>
              <a:t>40</a:t>
            </a:fld>
            <a:endParaRPr lang="en-AU" sz="1200"/>
          </a:p>
        </p:txBody>
      </p:sp>
    </p:spTree>
    <p:extLst>
      <p:ext uri="{BB962C8B-B14F-4D97-AF65-F5344CB8AC3E}">
        <p14:creationId xmlns:p14="http://schemas.microsoft.com/office/powerpoint/2010/main" val="320967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86C8B-ADED-787B-C967-853D68B57C8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1874869-03CC-4162-0E5C-94CF03C13299}"/>
              </a:ext>
            </a:extLst>
          </p:cNvPr>
          <p:cNvSpPr>
            <a:spLocks noGrp="1"/>
          </p:cNvSpPr>
          <p:nvPr>
            <p:ph type="title"/>
          </p:nvPr>
        </p:nvSpPr>
        <p:spPr/>
        <p:txBody>
          <a:bodyPr/>
          <a:lstStyle/>
          <a:p>
            <a:r>
              <a:rPr lang="en-AU">
                <a:latin typeface="+mj-lt"/>
              </a:rPr>
              <a:t>Lesson 7 – learning intentions and success criteria</a:t>
            </a:r>
          </a:p>
        </p:txBody>
      </p:sp>
      <p:sp>
        <p:nvSpPr>
          <p:cNvPr id="3" name="TextBox 2">
            <a:extLst>
              <a:ext uri="{FF2B5EF4-FFF2-40B4-BE49-F238E27FC236}">
                <a16:creationId xmlns:a16="http://schemas.microsoft.com/office/drawing/2014/main" id="{857BDD7D-EE53-0121-14C2-0867E4B02371}"/>
              </a:ext>
            </a:extLst>
          </p:cNvPr>
          <p:cNvSpPr txBox="1"/>
          <p:nvPr/>
        </p:nvSpPr>
        <p:spPr>
          <a:xfrm>
            <a:off x="370416" y="1894417"/>
            <a:ext cx="5347336" cy="415549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pPr>
            <a:r>
              <a:rPr lang="en-AU" sz="1800" b="1">
                <a:solidFill>
                  <a:schemeClr val="accent1"/>
                </a:solidFill>
                <a:latin typeface="+mj-lt"/>
                <a:cs typeface="Arial" panose="020B0604020202020204" pitchFamily="34" charset="0"/>
              </a:rPr>
              <a:t>Early Stage 1</a:t>
            </a:r>
          </a:p>
          <a:p>
            <a:pPr>
              <a:lnSpc>
                <a:spcPct val="150000"/>
              </a:lnSpc>
            </a:pPr>
            <a:r>
              <a:rPr lang="en-AU" sz="1600" b="1">
                <a:solidFill>
                  <a:schemeClr val="accent1"/>
                </a:solidFill>
                <a:latin typeface="+mj-lt"/>
                <a:cs typeface="Arial" panose="020B0604020202020204" pitchFamily="34" charset="0"/>
              </a:rPr>
              <a:t>We are learning to</a:t>
            </a:r>
            <a:endParaRPr lang="en-AU" sz="1600" b="1">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1600">
                <a:cs typeface="Arial" panose="020B0604020202020204" pitchFamily="34" charset="0"/>
              </a:rPr>
              <a:t>generate ideas to help solve a design problem</a:t>
            </a:r>
          </a:p>
          <a:p>
            <a:pPr marL="342900" indent="-342900">
              <a:lnSpc>
                <a:spcPct val="150000"/>
              </a:lnSpc>
              <a:spcAft>
                <a:spcPts val="600"/>
              </a:spcAft>
              <a:buFont typeface="Arial" panose="020B0604020202020204" pitchFamily="34" charset="0"/>
              <a:buChar char="•"/>
            </a:pPr>
            <a:r>
              <a:rPr lang="en-AU" sz="1600">
                <a:cs typeface="Arial" panose="020B0604020202020204" pitchFamily="34" charset="0"/>
              </a:rPr>
              <a:t>suggest things that could help meet a wombat’s needs</a:t>
            </a:r>
          </a:p>
          <a:p>
            <a:pPr marL="342900" indent="-342900">
              <a:lnSpc>
                <a:spcPct val="150000"/>
              </a:lnSpc>
              <a:spcAft>
                <a:spcPts val="600"/>
              </a:spcAft>
              <a:buFont typeface="Arial" panose="020B0604020202020204" pitchFamily="34" charset="0"/>
              <a:buChar char="•"/>
            </a:pPr>
            <a:r>
              <a:rPr lang="en-AU" sz="1600">
                <a:cs typeface="Arial" panose="020B0604020202020204" pitchFamily="34" charset="0"/>
              </a:rPr>
              <a:t>share ideas using drawings, words and talk.</a:t>
            </a:r>
          </a:p>
          <a:p>
            <a:pPr>
              <a:lnSpc>
                <a:spcPct val="150000"/>
              </a:lnSpc>
              <a:spcAft>
                <a:spcPts val="600"/>
              </a:spcAft>
            </a:pPr>
            <a:r>
              <a:rPr lang="en-AU" sz="1600" b="1">
                <a:solidFill>
                  <a:schemeClr val="accent1"/>
                </a:solidFill>
                <a:cs typeface="Arial" panose="020B0604020202020204" pitchFamily="34" charset="0"/>
              </a:rPr>
              <a:t>We can</a:t>
            </a:r>
            <a:endParaRPr lang="en-US" sz="1600">
              <a:solidFill>
                <a:schemeClr val="accent1"/>
              </a:solidFill>
              <a:cs typeface="Arial" panose="020B0604020202020204" pitchFamily="34" charset="0"/>
            </a:endParaRPr>
          </a:p>
          <a:p>
            <a:pPr marL="342900" indent="-342900">
              <a:lnSpc>
                <a:spcPct val="150000"/>
              </a:lnSpc>
              <a:spcAft>
                <a:spcPts val="600"/>
              </a:spcAft>
              <a:buFont typeface="Arial"/>
              <a:buChar char="•"/>
            </a:pPr>
            <a:r>
              <a:rPr lang="en-AU" sz="1600">
                <a:cs typeface="Arial" panose="020B0604020202020204" pitchFamily="34" charset="0"/>
              </a:rPr>
              <a:t>suggest one or more ideas for a wombat habitat</a:t>
            </a:r>
          </a:p>
          <a:p>
            <a:pPr marL="342900" indent="-342900">
              <a:lnSpc>
                <a:spcPct val="150000"/>
              </a:lnSpc>
              <a:spcAft>
                <a:spcPts val="600"/>
              </a:spcAft>
              <a:buFont typeface="Arial"/>
              <a:buChar char="•"/>
            </a:pPr>
            <a:r>
              <a:rPr lang="en-AU" sz="1600">
                <a:cs typeface="Arial" panose="020B0604020202020204" pitchFamily="34" charset="0"/>
              </a:rPr>
              <a:t>explain how an idea could help a wombat</a:t>
            </a:r>
          </a:p>
          <a:p>
            <a:pPr marL="342900" indent="-342900">
              <a:lnSpc>
                <a:spcPct val="150000"/>
              </a:lnSpc>
              <a:spcAft>
                <a:spcPts val="600"/>
              </a:spcAft>
              <a:buFont typeface="Arial"/>
              <a:buChar char="•"/>
            </a:pPr>
            <a:r>
              <a:rPr lang="en-AU" sz="1600">
                <a:cs typeface="Arial" panose="020B0604020202020204" pitchFamily="34" charset="0"/>
              </a:rPr>
              <a:t>share ideas with a partner or group using drawings or talk.</a:t>
            </a:r>
            <a:endParaRPr lang="en-US" sz="1600">
              <a:cs typeface="Arial" panose="020B0604020202020204" pitchFamily="34" charset="0"/>
            </a:endParaRPr>
          </a:p>
        </p:txBody>
      </p:sp>
      <p:cxnSp>
        <p:nvCxnSpPr>
          <p:cNvPr id="6" name="Straight Connector 5">
            <a:extLst>
              <a:ext uri="{FF2B5EF4-FFF2-40B4-BE49-F238E27FC236}">
                <a16:creationId xmlns:a16="http://schemas.microsoft.com/office/drawing/2014/main" id="{9C76C49E-5B3F-B45F-15E9-A28C3655FC29}"/>
              </a:ext>
              <a:ext uri="{C183D7F6-B498-43B3-948B-1728B52AA6E4}">
                <adec:decorative xmlns:adec="http://schemas.microsoft.com/office/drawing/2017/decorative" val="1"/>
              </a:ext>
            </a:extLst>
          </p:cNvPr>
          <p:cNvCxnSpPr>
            <a:cxnSpLocks/>
          </p:cNvCxnSpPr>
          <p:nvPr/>
        </p:nvCxnSpPr>
        <p:spPr>
          <a:xfrm>
            <a:off x="6096000" y="1870364"/>
            <a:ext cx="0" cy="464563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9F93259-1DFB-222E-FD68-6AB1B71809B9}"/>
              </a:ext>
            </a:extLst>
          </p:cNvPr>
          <p:cNvSpPr txBox="1"/>
          <p:nvPr/>
        </p:nvSpPr>
        <p:spPr>
          <a:xfrm>
            <a:off x="6496660" y="1894417"/>
            <a:ext cx="5347336" cy="415549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pPr>
            <a:r>
              <a:rPr lang="en-AU" sz="1800" b="1">
                <a:solidFill>
                  <a:schemeClr val="accent1"/>
                </a:solidFill>
                <a:latin typeface="+mj-lt"/>
                <a:cs typeface="Arial" panose="020B0604020202020204" pitchFamily="34" charset="0"/>
              </a:rPr>
              <a:t>Stage 1</a:t>
            </a:r>
          </a:p>
          <a:p>
            <a:pPr>
              <a:lnSpc>
                <a:spcPct val="150000"/>
              </a:lnSpc>
            </a:pPr>
            <a:r>
              <a:rPr lang="en-AU" sz="1600" b="1">
                <a:solidFill>
                  <a:schemeClr val="accent1"/>
                </a:solidFill>
                <a:latin typeface="+mj-lt"/>
                <a:cs typeface="Arial" panose="020B0604020202020204" pitchFamily="34" charset="0"/>
              </a:rPr>
              <a:t>We are learning to</a:t>
            </a:r>
            <a:endParaRPr lang="en-AU" sz="1600" b="1">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1600">
                <a:cs typeface="Arial" panose="020B0604020202020204" pitchFamily="34" charset="0"/>
              </a:rPr>
              <a:t>generate multiple design ideas to solve a design problem</a:t>
            </a:r>
          </a:p>
          <a:p>
            <a:pPr marL="342900" indent="-342900">
              <a:lnSpc>
                <a:spcPct val="150000"/>
              </a:lnSpc>
              <a:spcAft>
                <a:spcPts val="600"/>
              </a:spcAft>
              <a:buFont typeface="Arial" panose="020B0604020202020204" pitchFamily="34" charset="0"/>
              <a:buChar char="•"/>
            </a:pPr>
            <a:r>
              <a:rPr lang="en-AU" sz="1600">
                <a:cs typeface="Arial" panose="020B0604020202020204" pitchFamily="34" charset="0"/>
              </a:rPr>
              <a:t>connect design ideas to the needs of a wombat</a:t>
            </a:r>
          </a:p>
          <a:p>
            <a:pPr marL="342900" indent="-342900">
              <a:lnSpc>
                <a:spcPct val="150000"/>
              </a:lnSpc>
              <a:spcAft>
                <a:spcPts val="600"/>
              </a:spcAft>
              <a:buFont typeface="Arial" panose="020B0604020202020204" pitchFamily="34" charset="0"/>
              <a:buChar char="•"/>
            </a:pPr>
            <a:r>
              <a:rPr lang="en-AU" sz="1600">
                <a:cs typeface="Arial" panose="020B0604020202020204" pitchFamily="34" charset="0"/>
              </a:rPr>
              <a:t>build on and discuss ideas with others.</a:t>
            </a:r>
          </a:p>
          <a:p>
            <a:pPr>
              <a:lnSpc>
                <a:spcPct val="150000"/>
              </a:lnSpc>
              <a:spcAft>
                <a:spcPts val="600"/>
              </a:spcAft>
            </a:pPr>
            <a:r>
              <a:rPr lang="en-AU" sz="1600" b="1">
                <a:solidFill>
                  <a:schemeClr val="accent1"/>
                </a:solidFill>
                <a:cs typeface="Arial" panose="020B0604020202020204" pitchFamily="34" charset="0"/>
              </a:rPr>
              <a:t>We can</a:t>
            </a:r>
            <a:endParaRPr lang="en-US" sz="1600">
              <a:solidFill>
                <a:schemeClr val="accent1"/>
              </a:solidFill>
              <a:cs typeface="Arial" panose="020B0604020202020204" pitchFamily="34" charset="0"/>
            </a:endParaRPr>
          </a:p>
          <a:p>
            <a:pPr marL="342900" indent="-342900">
              <a:lnSpc>
                <a:spcPct val="150000"/>
              </a:lnSpc>
              <a:spcAft>
                <a:spcPts val="600"/>
              </a:spcAft>
              <a:buFont typeface="Arial"/>
              <a:buChar char="•"/>
            </a:pPr>
            <a:r>
              <a:rPr lang="en-AU" sz="1600">
                <a:cs typeface="Arial" panose="020B0604020202020204" pitchFamily="34" charset="0"/>
              </a:rPr>
              <a:t>share more than one idea for a wombat habitat</a:t>
            </a:r>
          </a:p>
          <a:p>
            <a:pPr marL="342900" indent="-342900">
              <a:lnSpc>
                <a:spcPct val="150000"/>
              </a:lnSpc>
              <a:spcAft>
                <a:spcPts val="600"/>
              </a:spcAft>
              <a:buFont typeface="Arial"/>
              <a:buChar char="•"/>
            </a:pPr>
            <a:r>
              <a:rPr lang="en-AU" sz="1600">
                <a:cs typeface="Arial" panose="020B0604020202020204" pitchFamily="34" charset="0"/>
              </a:rPr>
              <a:t>explain how ideas meet the wombat’s needs</a:t>
            </a:r>
          </a:p>
          <a:p>
            <a:pPr marL="342900" indent="-342900">
              <a:lnSpc>
                <a:spcPct val="150000"/>
              </a:lnSpc>
              <a:spcAft>
                <a:spcPts val="600"/>
              </a:spcAft>
              <a:buFont typeface="Arial"/>
              <a:buChar char="•"/>
            </a:pPr>
            <a:r>
              <a:rPr lang="en-AU" sz="1600">
                <a:cs typeface="Arial" panose="020B0604020202020204" pitchFamily="34" charset="0"/>
              </a:rPr>
              <a:t>share, compare and build on ideas with others.</a:t>
            </a:r>
          </a:p>
        </p:txBody>
      </p:sp>
      <p:sp>
        <p:nvSpPr>
          <p:cNvPr id="2" name="Slide Number Placeholder 1">
            <a:extLst>
              <a:ext uri="{FF2B5EF4-FFF2-40B4-BE49-F238E27FC236}">
                <a16:creationId xmlns:a16="http://schemas.microsoft.com/office/drawing/2014/main" id="{BB89E43D-71C3-2531-2FF9-9C85C700C83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41</a:t>
            </a:fld>
            <a:endParaRPr lang="en-AU"/>
          </a:p>
        </p:txBody>
      </p:sp>
    </p:spTree>
    <p:extLst>
      <p:ext uri="{BB962C8B-B14F-4D97-AF65-F5344CB8AC3E}">
        <p14:creationId xmlns:p14="http://schemas.microsoft.com/office/powerpoint/2010/main" val="6603097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6D7D0-FB24-3426-40DB-D1F3D806C9F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93B1ED3-0224-8124-7A70-56FB2E16BF3B}"/>
              </a:ext>
            </a:extLst>
          </p:cNvPr>
          <p:cNvSpPr>
            <a:spLocks noGrp="1"/>
          </p:cNvSpPr>
          <p:nvPr>
            <p:ph type="title"/>
          </p:nvPr>
        </p:nvSpPr>
        <p:spPr>
          <a:xfrm>
            <a:off x="353999" y="-550364"/>
            <a:ext cx="11484000" cy="545601"/>
          </a:xfrm>
        </p:spPr>
        <p:txBody>
          <a:bodyPr/>
          <a:lstStyle/>
          <a:p>
            <a:r>
              <a:rPr lang="en-AU"/>
              <a:t>What ideas could help the wombat?</a:t>
            </a:r>
          </a:p>
        </p:txBody>
      </p:sp>
      <p:pic>
        <p:nvPicPr>
          <p:cNvPr id="7" name="Picture 6" descr="A yellow cog for the brainstorm phase of the EDP with light bulb in the centre.">
            <a:extLst>
              <a:ext uri="{FF2B5EF4-FFF2-40B4-BE49-F238E27FC236}">
                <a16:creationId xmlns:a16="http://schemas.microsoft.com/office/drawing/2014/main" id="{65BA3722-516F-81DE-3390-EA70EEB13CAF}"/>
              </a:ext>
            </a:extLst>
          </p:cNvPr>
          <p:cNvPicPr>
            <a:picLocks noChangeAspect="1"/>
          </p:cNvPicPr>
          <p:nvPr/>
        </p:nvPicPr>
        <p:blipFill>
          <a:blip r:embed="rId3"/>
          <a:stretch>
            <a:fillRect/>
          </a:stretch>
        </p:blipFill>
        <p:spPr>
          <a:xfrm>
            <a:off x="-2540" y="-4763"/>
            <a:ext cx="838200" cy="771525"/>
          </a:xfrm>
          <a:prstGeom prst="rect">
            <a:avLst/>
          </a:prstGeom>
        </p:spPr>
      </p:pic>
      <p:pic>
        <p:nvPicPr>
          <p:cNvPr id="2" name="Picture 1" descr="Photograph of a wombat surrounded by a brainstorming diagram suggesting ideas to help wombats, including shade, burrows, shelter, food, and safe hiding places. The diagram features simple black-and-white sketches labelled with ideas like &quot;Shade to rest and stay cool,&quot; &quot;A burrow,&quot; and &quot;Grass for food,&quot; encouraging students to think of additional ideas.&#10;">
            <a:extLst>
              <a:ext uri="{FF2B5EF4-FFF2-40B4-BE49-F238E27FC236}">
                <a16:creationId xmlns:a16="http://schemas.microsoft.com/office/drawing/2014/main" id="{9EEB1DBB-9EB5-D5BE-9387-E665426B14A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45842" y="68263"/>
            <a:ext cx="9500315" cy="6721475"/>
          </a:xfrm>
          <a:prstGeom prst="rect">
            <a:avLst/>
          </a:prstGeom>
          <a:noFill/>
        </p:spPr>
      </p:pic>
      <p:sp>
        <p:nvSpPr>
          <p:cNvPr id="4" name="Slide Number Placeholder 2">
            <a:extLst>
              <a:ext uri="{FF2B5EF4-FFF2-40B4-BE49-F238E27FC236}">
                <a16:creationId xmlns:a16="http://schemas.microsoft.com/office/drawing/2014/main" id="{DAAED3EC-B2FF-B0A9-CDF9-116F06152644}"/>
              </a:ext>
              <a:ext uri="{C183D7F6-B498-43B3-948B-1728B52AA6E4}">
                <adec:decorative xmlns:adec="http://schemas.microsoft.com/office/drawing/2017/decorative" val="1"/>
              </a:ext>
            </a:extLst>
          </p:cNvPr>
          <p:cNvSpPr txBox="1">
            <a:spLocks/>
          </p:cNvSpPr>
          <p:nvPr/>
        </p:nvSpPr>
        <p:spPr>
          <a:xfrm>
            <a:off x="11124000" y="6516000"/>
            <a:ext cx="720000" cy="180000"/>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r">
              <a:spcAft>
                <a:spcPts val="600"/>
              </a:spcAft>
            </a:pPr>
            <a:fld id="{10A01DC5-1685-4615-8240-15192985C6A2}" type="slidenum">
              <a:rPr lang="en-AU" sz="1200" smtClean="0"/>
              <a:pPr algn="r">
                <a:spcAft>
                  <a:spcPts val="600"/>
                </a:spcAft>
              </a:pPr>
              <a:t>42</a:t>
            </a:fld>
            <a:endParaRPr lang="en-AU" sz="1200"/>
          </a:p>
        </p:txBody>
      </p:sp>
    </p:spTree>
    <p:extLst>
      <p:ext uri="{BB962C8B-B14F-4D97-AF65-F5344CB8AC3E}">
        <p14:creationId xmlns:p14="http://schemas.microsoft.com/office/powerpoint/2010/main" val="904324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1A138-95EC-2381-30DA-6594BF0BA34E}"/>
              </a:ext>
            </a:extLst>
          </p:cNvPr>
          <p:cNvSpPr>
            <a:spLocks noGrp="1"/>
          </p:cNvSpPr>
          <p:nvPr>
            <p:ph type="title"/>
          </p:nvPr>
        </p:nvSpPr>
        <p:spPr>
          <a:xfrm>
            <a:off x="354000" y="-545601"/>
            <a:ext cx="11484000" cy="545601"/>
          </a:xfrm>
        </p:spPr>
        <p:txBody>
          <a:bodyPr/>
          <a:lstStyle/>
          <a:p>
            <a:r>
              <a:rPr lang="en-AU"/>
              <a:t>Does a wombat need…(1)</a:t>
            </a:r>
          </a:p>
        </p:txBody>
      </p:sp>
      <p:pic>
        <p:nvPicPr>
          <p:cNvPr id="3" name="Picture 2" descr="A yellow cog represnting the brainstorm phase of the EDP with a light bulb in the centre.">
            <a:extLst>
              <a:ext uri="{FF2B5EF4-FFF2-40B4-BE49-F238E27FC236}">
                <a16:creationId xmlns:a16="http://schemas.microsoft.com/office/drawing/2014/main" id="{21820D1B-2479-FAF9-C699-D60E760C3496}"/>
              </a:ext>
            </a:extLst>
          </p:cNvPr>
          <p:cNvPicPr>
            <a:picLocks noChangeAspect="1"/>
          </p:cNvPicPr>
          <p:nvPr/>
        </p:nvPicPr>
        <p:blipFill>
          <a:blip r:embed="rId3"/>
          <a:stretch>
            <a:fillRect/>
          </a:stretch>
        </p:blipFill>
        <p:spPr>
          <a:xfrm>
            <a:off x="-2540" y="-4763"/>
            <a:ext cx="838200" cy="771525"/>
          </a:xfrm>
          <a:prstGeom prst="rect">
            <a:avLst/>
          </a:prstGeom>
        </p:spPr>
      </p:pic>
      <p:pic>
        <p:nvPicPr>
          <p:cNvPr id="6" name="Picture 5" descr="Photograph-based worksheet asking if an umbrella, couch, or pile of rocks could help a wombat. There is also a central wombat photo and three smaller photos showing a concrete path, a burrow, and grass. The worksheet includes thumbs up, thumbs down, and thinking emoji face icons for answering yes, no, or maybe.&#10;">
            <a:extLst>
              <a:ext uri="{FF2B5EF4-FFF2-40B4-BE49-F238E27FC236}">
                <a16:creationId xmlns:a16="http://schemas.microsoft.com/office/drawing/2014/main" id="{1CC31493-5108-8830-833C-6F5DC7A16F3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45929" y="0"/>
            <a:ext cx="9700142" cy="6858000"/>
          </a:xfrm>
          <a:prstGeom prst="rect">
            <a:avLst/>
          </a:prstGeom>
        </p:spPr>
      </p:pic>
      <p:sp>
        <p:nvSpPr>
          <p:cNvPr id="4" name="Slide Number Placeholder 2">
            <a:extLst>
              <a:ext uri="{FF2B5EF4-FFF2-40B4-BE49-F238E27FC236}">
                <a16:creationId xmlns:a16="http://schemas.microsoft.com/office/drawing/2014/main" id="{9599DF56-BA98-F498-4F26-28C18B56857A}"/>
              </a:ext>
              <a:ext uri="{C183D7F6-B498-43B3-948B-1728B52AA6E4}">
                <adec:decorative xmlns:adec="http://schemas.microsoft.com/office/drawing/2017/decorative" val="1"/>
              </a:ext>
            </a:extLst>
          </p:cNvPr>
          <p:cNvSpPr txBox="1">
            <a:spLocks/>
          </p:cNvSpPr>
          <p:nvPr/>
        </p:nvSpPr>
        <p:spPr>
          <a:xfrm>
            <a:off x="11124000" y="6516000"/>
            <a:ext cx="720000" cy="180000"/>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r">
              <a:spcAft>
                <a:spcPts val="600"/>
              </a:spcAft>
            </a:pPr>
            <a:fld id="{10A01DC5-1685-4615-8240-15192985C6A2}" type="slidenum">
              <a:rPr lang="en-AU" sz="1200" smtClean="0"/>
              <a:pPr algn="r">
                <a:spcAft>
                  <a:spcPts val="600"/>
                </a:spcAft>
              </a:pPr>
              <a:t>43</a:t>
            </a:fld>
            <a:endParaRPr lang="en-AU" sz="1200"/>
          </a:p>
        </p:txBody>
      </p:sp>
    </p:spTree>
    <p:extLst>
      <p:ext uri="{BB962C8B-B14F-4D97-AF65-F5344CB8AC3E}">
        <p14:creationId xmlns:p14="http://schemas.microsoft.com/office/powerpoint/2010/main" val="379850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3CF09B6-4BBE-DFC2-5E8D-E25968C2B0A8}"/>
              </a:ext>
            </a:extLst>
          </p:cNvPr>
          <p:cNvSpPr>
            <a:spLocks noGrp="1"/>
          </p:cNvSpPr>
          <p:nvPr>
            <p:ph type="title"/>
          </p:nvPr>
        </p:nvSpPr>
        <p:spPr>
          <a:xfrm>
            <a:off x="360000" y="-545601"/>
            <a:ext cx="11484000" cy="545601"/>
          </a:xfrm>
        </p:spPr>
        <p:txBody>
          <a:bodyPr vert="horz" lIns="0" tIns="0" rIns="0" bIns="0" rtlCol="0" anchor="b">
            <a:noAutofit/>
          </a:bodyPr>
          <a:lstStyle/>
          <a:p>
            <a:r>
              <a:rPr lang="en-AU"/>
              <a:t>Does a wombat need…(2)</a:t>
            </a:r>
          </a:p>
        </p:txBody>
      </p:sp>
      <p:pic>
        <p:nvPicPr>
          <p:cNvPr id="6" name="Picture 5" descr="A worksheet exploring whether a wombat needs an umbrella or a burrow, featuring a photo of a wombat on the left and images of an umbrella and a burrow on the right. The diagram uses thumbs-up, thumbs-down, and thinking face icons to indicate &quot;Yes,&quot; &quot;No,&quot; and &quot;Maybe&quot; responses, suggesting the wombat likely needs a burrow rather than an umbrella.">
            <a:extLst>
              <a:ext uri="{FF2B5EF4-FFF2-40B4-BE49-F238E27FC236}">
                <a16:creationId xmlns:a16="http://schemas.microsoft.com/office/drawing/2014/main" id="{DFC29C98-BE9A-01A3-7C0D-5C9F677309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5842" y="68263"/>
            <a:ext cx="9500315" cy="6721475"/>
          </a:xfrm>
          <a:prstGeom prst="rect">
            <a:avLst/>
          </a:prstGeom>
          <a:noFill/>
        </p:spPr>
      </p:pic>
      <p:sp>
        <p:nvSpPr>
          <p:cNvPr id="2" name="Slide Number Placeholder 2">
            <a:extLst>
              <a:ext uri="{FF2B5EF4-FFF2-40B4-BE49-F238E27FC236}">
                <a16:creationId xmlns:a16="http://schemas.microsoft.com/office/drawing/2014/main" id="{9AB9B250-40FB-896F-3AC6-770F7E80B0BB}"/>
              </a:ext>
              <a:ext uri="{C183D7F6-B498-43B3-948B-1728B52AA6E4}">
                <adec:decorative xmlns:adec="http://schemas.microsoft.com/office/drawing/2017/decorative" val="1"/>
              </a:ext>
            </a:extLst>
          </p:cNvPr>
          <p:cNvSpPr txBox="1">
            <a:spLocks/>
          </p:cNvSpPr>
          <p:nvPr/>
        </p:nvSpPr>
        <p:spPr>
          <a:xfrm>
            <a:off x="11124000" y="6516000"/>
            <a:ext cx="720000" cy="180000"/>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r">
              <a:spcAft>
                <a:spcPts val="600"/>
              </a:spcAft>
            </a:pPr>
            <a:fld id="{10A01DC5-1685-4615-8240-15192985C6A2}" type="slidenum">
              <a:rPr lang="en-AU" sz="1200" smtClean="0"/>
              <a:pPr algn="r">
                <a:spcAft>
                  <a:spcPts val="600"/>
                </a:spcAft>
              </a:pPr>
              <a:t>44</a:t>
            </a:fld>
            <a:endParaRPr lang="en-AU" sz="1200"/>
          </a:p>
        </p:txBody>
      </p:sp>
    </p:spTree>
    <p:extLst>
      <p:ext uri="{BB962C8B-B14F-4D97-AF65-F5344CB8AC3E}">
        <p14:creationId xmlns:p14="http://schemas.microsoft.com/office/powerpoint/2010/main" val="1989561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3EF88-FCFD-C948-704E-D7D713D136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35A38B6-9D8E-4890-4368-DAFB18D9A925}"/>
              </a:ext>
            </a:extLst>
          </p:cNvPr>
          <p:cNvSpPr>
            <a:spLocks noGrp="1"/>
          </p:cNvSpPr>
          <p:nvPr>
            <p:ph type="title"/>
          </p:nvPr>
        </p:nvSpPr>
        <p:spPr>
          <a:xfrm>
            <a:off x="353999" y="-545601"/>
            <a:ext cx="11484000" cy="545601"/>
          </a:xfrm>
        </p:spPr>
        <p:txBody>
          <a:bodyPr/>
          <a:lstStyle/>
          <a:p>
            <a:r>
              <a:rPr lang="en-AU"/>
              <a:t>Think of many ideas</a:t>
            </a:r>
          </a:p>
        </p:txBody>
      </p:sp>
      <p:pic>
        <p:nvPicPr>
          <p:cNvPr id="3" name="Picture 2" descr="A yellow brainstorm cog from the EDP with a light bulb in the centre.">
            <a:extLst>
              <a:ext uri="{FF2B5EF4-FFF2-40B4-BE49-F238E27FC236}">
                <a16:creationId xmlns:a16="http://schemas.microsoft.com/office/drawing/2014/main" id="{96169F97-9E03-E7C7-8819-8292911AAF0F}"/>
              </a:ext>
            </a:extLst>
          </p:cNvPr>
          <p:cNvPicPr>
            <a:picLocks noChangeAspect="1"/>
          </p:cNvPicPr>
          <p:nvPr/>
        </p:nvPicPr>
        <p:blipFill>
          <a:blip r:embed="rId3"/>
          <a:stretch>
            <a:fillRect/>
          </a:stretch>
        </p:blipFill>
        <p:spPr>
          <a:xfrm>
            <a:off x="-2540" y="-4763"/>
            <a:ext cx="838200" cy="771525"/>
          </a:xfrm>
          <a:prstGeom prst="rect">
            <a:avLst/>
          </a:prstGeom>
        </p:spPr>
      </p:pic>
      <p:pic>
        <p:nvPicPr>
          <p:cNvPr id="2" name="Picture 1" descr="Worksheet designed for brainstorming ideas, featuring a photograph of a wombat and instructions to encourage curiosity and idea generation. Contains outlined sketches of habitats, an orange-bordered blank space for drawing or writing, and two taped paper illustrations for adding notes or sketches.">
            <a:extLst>
              <a:ext uri="{FF2B5EF4-FFF2-40B4-BE49-F238E27FC236}">
                <a16:creationId xmlns:a16="http://schemas.microsoft.com/office/drawing/2014/main" id="{0118DFF3-B860-B533-B962-B0E13AEF2D5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45842" y="68263"/>
            <a:ext cx="9500315" cy="6721475"/>
          </a:xfrm>
          <a:prstGeom prst="rect">
            <a:avLst/>
          </a:prstGeom>
          <a:noFill/>
        </p:spPr>
      </p:pic>
      <p:sp>
        <p:nvSpPr>
          <p:cNvPr id="5" name="Slide Number Placeholder 2">
            <a:extLst>
              <a:ext uri="{FF2B5EF4-FFF2-40B4-BE49-F238E27FC236}">
                <a16:creationId xmlns:a16="http://schemas.microsoft.com/office/drawing/2014/main" id="{0BFFE6C7-56F8-3EC2-1997-54144663F79F}"/>
              </a:ext>
              <a:ext uri="{C183D7F6-B498-43B3-948B-1728B52AA6E4}">
                <adec:decorative xmlns:adec="http://schemas.microsoft.com/office/drawing/2017/decorative" val="1"/>
              </a:ext>
            </a:extLst>
          </p:cNvPr>
          <p:cNvSpPr txBox="1">
            <a:spLocks/>
          </p:cNvSpPr>
          <p:nvPr/>
        </p:nvSpPr>
        <p:spPr>
          <a:xfrm>
            <a:off x="11124000" y="6516000"/>
            <a:ext cx="720000" cy="180000"/>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r">
              <a:spcAft>
                <a:spcPts val="600"/>
              </a:spcAft>
            </a:pPr>
            <a:fld id="{10A01DC5-1685-4615-8240-15192985C6A2}" type="slidenum">
              <a:rPr lang="en-AU" sz="1200" smtClean="0"/>
              <a:pPr algn="r">
                <a:spcAft>
                  <a:spcPts val="600"/>
                </a:spcAft>
              </a:pPr>
              <a:t>45</a:t>
            </a:fld>
            <a:endParaRPr lang="en-AU" sz="1200"/>
          </a:p>
        </p:txBody>
      </p:sp>
    </p:spTree>
    <p:extLst>
      <p:ext uri="{BB962C8B-B14F-4D97-AF65-F5344CB8AC3E}">
        <p14:creationId xmlns:p14="http://schemas.microsoft.com/office/powerpoint/2010/main" val="1517466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AA385-7BE3-CB7B-4E13-6DA5CFC6B0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C2B823-4AEF-3AF0-5F9E-95A879A1F9B3}"/>
              </a:ext>
            </a:extLst>
          </p:cNvPr>
          <p:cNvSpPr>
            <a:spLocks noGrp="1"/>
          </p:cNvSpPr>
          <p:nvPr>
            <p:ph type="ctrTitle"/>
          </p:nvPr>
        </p:nvSpPr>
        <p:spPr>
          <a:xfrm>
            <a:off x="557254" y="3152954"/>
            <a:ext cx="6119593" cy="1702798"/>
          </a:xfrm>
        </p:spPr>
        <p:txBody>
          <a:bodyPr anchor="b">
            <a:normAutofit/>
          </a:bodyPr>
          <a:lstStyle/>
          <a:p>
            <a:r>
              <a:rPr lang="en-US" sz="3600">
                <a:latin typeface="Arial"/>
                <a:cs typeface="Arial"/>
              </a:rPr>
              <a:t>Lesson 8: Design – </a:t>
            </a:r>
            <a:br>
              <a:rPr lang="en-US" sz="3600">
                <a:latin typeface="Arial"/>
                <a:cs typeface="Arial"/>
              </a:rPr>
            </a:br>
            <a:r>
              <a:rPr lang="en-US" sz="3600">
                <a:latin typeface="Arial"/>
                <a:cs typeface="Arial"/>
              </a:rPr>
              <a:t>Draw and communicate potential solutions</a:t>
            </a:r>
          </a:p>
        </p:txBody>
      </p:sp>
      <p:sp>
        <p:nvSpPr>
          <p:cNvPr id="4" name="TextBox 3">
            <a:extLst>
              <a:ext uri="{FF2B5EF4-FFF2-40B4-BE49-F238E27FC236}">
                <a16:creationId xmlns:a16="http://schemas.microsoft.com/office/drawing/2014/main" id="{420A3A2B-3ADD-8F56-95C9-7B52847B7420}"/>
              </a:ext>
            </a:extLst>
          </p:cNvPr>
          <p:cNvSpPr txBox="1"/>
          <p:nvPr/>
        </p:nvSpPr>
        <p:spPr>
          <a:xfrm>
            <a:off x="557254" y="4942301"/>
            <a:ext cx="2276926" cy="1452697"/>
          </a:xfrm>
          <a:prstGeom prst="rect">
            <a:avLst/>
          </a:prstGeom>
          <a:noFill/>
        </p:spPr>
        <p:txBody>
          <a:bodyPr wrap="none" lIns="0" tIns="0" rIns="0" bIns="0" rtlCol="0">
            <a:noAutofit/>
          </a:bodyPr>
          <a:lstStyle/>
          <a:p>
            <a:pPr algn="l"/>
            <a:r>
              <a:rPr lang="en-AU" sz="1800" b="1">
                <a:solidFill>
                  <a:schemeClr val="accent1">
                    <a:lumMod val="10000"/>
                    <a:lumOff val="90000"/>
                  </a:schemeClr>
                </a:solidFill>
              </a:rPr>
              <a:t>Key Words:</a:t>
            </a:r>
          </a:p>
          <a:p>
            <a:pPr algn="l"/>
            <a:r>
              <a:rPr lang="en-AU" sz="1800">
                <a:solidFill>
                  <a:schemeClr val="bg1"/>
                </a:solidFill>
              </a:rPr>
              <a:t>design</a:t>
            </a:r>
          </a:p>
          <a:p>
            <a:pPr algn="l"/>
            <a:r>
              <a:rPr lang="en-AU" sz="1800">
                <a:solidFill>
                  <a:schemeClr val="bg1"/>
                </a:solidFill>
              </a:rPr>
              <a:t>communicate</a:t>
            </a:r>
          </a:p>
          <a:p>
            <a:pPr algn="l"/>
            <a:r>
              <a:rPr lang="en-AU" sz="1800">
                <a:solidFill>
                  <a:schemeClr val="bg1"/>
                </a:solidFill>
              </a:rPr>
              <a:t>features</a:t>
            </a:r>
          </a:p>
          <a:p>
            <a:pPr algn="l"/>
            <a:r>
              <a:rPr lang="en-AU" sz="1800">
                <a:solidFill>
                  <a:schemeClr val="bg1"/>
                </a:solidFill>
              </a:rPr>
              <a:t>materials</a:t>
            </a:r>
          </a:p>
          <a:p>
            <a:pPr algn="l"/>
            <a:r>
              <a:rPr lang="en-AU" sz="1800">
                <a:solidFill>
                  <a:schemeClr val="bg1"/>
                </a:solidFill>
              </a:rPr>
              <a:t>solution</a:t>
            </a:r>
          </a:p>
        </p:txBody>
      </p:sp>
      <p:pic>
        <p:nvPicPr>
          <p:cNvPr id="3" name="Picture Placeholder 2" descr="Diagram illustrating Engineering Design Process with eight steps arranged in a circular flow: Define, Identify, Brainstorm, Design, Prototype, Evaluate, Iterate, and Communicate. Each step is represented by a coloured gear icon with relevant symbols, highlighting Design step with a large puple cog with large red arrows in centre to emphasise the iterative nature of the EDP.">
            <a:extLst>
              <a:ext uri="{FF2B5EF4-FFF2-40B4-BE49-F238E27FC236}">
                <a16:creationId xmlns:a16="http://schemas.microsoft.com/office/drawing/2014/main" id="{1F057DAF-5B19-CFB7-287E-F88015E3EED3}"/>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xfrm>
            <a:off x="7128000" y="10"/>
            <a:ext cx="5064000" cy="6857990"/>
          </a:xfrm>
          <a:prstGeom prst="rect">
            <a:avLst/>
          </a:prstGeom>
          <a:noFill/>
        </p:spPr>
      </p:pic>
      <p:sp>
        <p:nvSpPr>
          <p:cNvPr id="5" name="Slide Number Placeholder 2">
            <a:extLst>
              <a:ext uri="{FF2B5EF4-FFF2-40B4-BE49-F238E27FC236}">
                <a16:creationId xmlns:a16="http://schemas.microsoft.com/office/drawing/2014/main" id="{29DA7690-F2F0-1903-A060-E354D8785F6C}"/>
              </a:ext>
              <a:ext uri="{C183D7F6-B498-43B3-948B-1728B52AA6E4}">
                <adec:decorative xmlns:adec="http://schemas.microsoft.com/office/drawing/2017/decorative" val="1"/>
              </a:ext>
            </a:extLst>
          </p:cNvPr>
          <p:cNvSpPr txBox="1">
            <a:spLocks/>
          </p:cNvSpPr>
          <p:nvPr/>
        </p:nvSpPr>
        <p:spPr>
          <a:xfrm>
            <a:off x="11124000" y="6516000"/>
            <a:ext cx="720000" cy="180000"/>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r">
              <a:spcAft>
                <a:spcPts val="600"/>
              </a:spcAft>
            </a:pPr>
            <a:fld id="{10A01DC5-1685-4615-8240-15192985C6A2}" type="slidenum">
              <a:rPr lang="en-AU" sz="1200" smtClean="0"/>
              <a:pPr algn="r">
                <a:spcAft>
                  <a:spcPts val="600"/>
                </a:spcAft>
              </a:pPr>
              <a:t>46</a:t>
            </a:fld>
            <a:endParaRPr lang="en-AU" sz="1200"/>
          </a:p>
        </p:txBody>
      </p:sp>
    </p:spTree>
    <p:extLst>
      <p:ext uri="{BB962C8B-B14F-4D97-AF65-F5344CB8AC3E}">
        <p14:creationId xmlns:p14="http://schemas.microsoft.com/office/powerpoint/2010/main" val="3075113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0F18A4-B29D-D7B4-06B8-E0923740395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C125A7E-4A5E-1D57-50CD-22C754165743}"/>
              </a:ext>
            </a:extLst>
          </p:cNvPr>
          <p:cNvSpPr>
            <a:spLocks noGrp="1"/>
          </p:cNvSpPr>
          <p:nvPr>
            <p:ph type="title"/>
          </p:nvPr>
        </p:nvSpPr>
        <p:spPr/>
        <p:txBody>
          <a:bodyPr/>
          <a:lstStyle/>
          <a:p>
            <a:r>
              <a:rPr lang="en-AU">
                <a:latin typeface="+mj-lt"/>
              </a:rPr>
              <a:t>Lesson 8 – learning intentions and success criteria</a:t>
            </a:r>
          </a:p>
        </p:txBody>
      </p:sp>
      <p:sp>
        <p:nvSpPr>
          <p:cNvPr id="3" name="TextBox 2">
            <a:extLst>
              <a:ext uri="{FF2B5EF4-FFF2-40B4-BE49-F238E27FC236}">
                <a16:creationId xmlns:a16="http://schemas.microsoft.com/office/drawing/2014/main" id="{2B7A5782-6686-1C2B-C7F0-DFA88CAABBD0}"/>
              </a:ext>
            </a:extLst>
          </p:cNvPr>
          <p:cNvSpPr txBox="1"/>
          <p:nvPr/>
        </p:nvSpPr>
        <p:spPr>
          <a:xfrm>
            <a:off x="370416" y="1894417"/>
            <a:ext cx="5347336" cy="363227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pPr>
            <a:r>
              <a:rPr lang="en-AU" sz="1800" b="1">
                <a:solidFill>
                  <a:schemeClr val="accent1"/>
                </a:solidFill>
                <a:latin typeface="+mj-lt"/>
                <a:cs typeface="Arial" panose="020B0604020202020204" pitchFamily="34" charset="0"/>
              </a:rPr>
              <a:t>Early Stage 1</a:t>
            </a:r>
          </a:p>
          <a:p>
            <a:pPr>
              <a:lnSpc>
                <a:spcPct val="150000"/>
              </a:lnSpc>
            </a:pPr>
            <a:r>
              <a:rPr lang="en-AU" sz="1600" b="1">
                <a:solidFill>
                  <a:schemeClr val="accent1"/>
                </a:solidFill>
                <a:latin typeface="+mj-lt"/>
                <a:cs typeface="Arial" panose="020B0604020202020204" pitchFamily="34" charset="0"/>
              </a:rPr>
              <a:t>We are learning to</a:t>
            </a:r>
            <a:endParaRPr lang="en-AU" sz="1600" b="1">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1600">
                <a:cs typeface="Arial" panose="020B0604020202020204" pitchFamily="34" charset="0"/>
              </a:rPr>
              <a:t>draw and share a design for a place where a wombat can live safely.</a:t>
            </a:r>
          </a:p>
          <a:p>
            <a:pPr>
              <a:lnSpc>
                <a:spcPct val="150000"/>
              </a:lnSpc>
              <a:spcAft>
                <a:spcPts val="600"/>
              </a:spcAft>
            </a:pPr>
            <a:r>
              <a:rPr lang="en-AU" sz="1600" b="1">
                <a:solidFill>
                  <a:schemeClr val="accent1"/>
                </a:solidFill>
                <a:cs typeface="Arial" panose="020B0604020202020204" pitchFamily="34" charset="0"/>
              </a:rPr>
              <a:t>We can</a:t>
            </a:r>
            <a:endParaRPr lang="en-US" sz="1600">
              <a:solidFill>
                <a:schemeClr val="accent1"/>
              </a:solidFill>
              <a:cs typeface="Arial" panose="020B0604020202020204" pitchFamily="34" charset="0"/>
            </a:endParaRPr>
          </a:p>
          <a:p>
            <a:pPr marL="342900" indent="-342900">
              <a:lnSpc>
                <a:spcPct val="150000"/>
              </a:lnSpc>
              <a:spcAft>
                <a:spcPts val="600"/>
              </a:spcAft>
              <a:buFont typeface="Arial"/>
              <a:buChar char="•"/>
            </a:pPr>
            <a:r>
              <a:rPr lang="en-AU" sz="1600">
                <a:cs typeface="Arial" panose="020B0604020202020204" pitchFamily="34" charset="0"/>
              </a:rPr>
              <a:t>draw a place for a wombat</a:t>
            </a:r>
          </a:p>
          <a:p>
            <a:pPr marL="342900" indent="-342900">
              <a:lnSpc>
                <a:spcPct val="150000"/>
              </a:lnSpc>
              <a:spcAft>
                <a:spcPts val="600"/>
              </a:spcAft>
              <a:buFont typeface="Arial"/>
              <a:buChar char="•"/>
            </a:pPr>
            <a:r>
              <a:rPr lang="en-AU" sz="1600">
                <a:cs typeface="Arial" panose="020B0604020202020204" pitchFamily="34" charset="0"/>
              </a:rPr>
              <a:t>include something a wombat needs (e.g. shelter, food, space)</a:t>
            </a:r>
          </a:p>
          <a:p>
            <a:pPr marL="342900" indent="-342900">
              <a:lnSpc>
                <a:spcPct val="150000"/>
              </a:lnSpc>
              <a:spcAft>
                <a:spcPts val="600"/>
              </a:spcAft>
              <a:buFont typeface="Arial"/>
              <a:buChar char="•"/>
            </a:pPr>
            <a:r>
              <a:rPr lang="en-AU" sz="1600">
                <a:cs typeface="Arial"/>
              </a:rPr>
              <a:t>talk about our ideas.</a:t>
            </a:r>
          </a:p>
        </p:txBody>
      </p:sp>
      <p:cxnSp>
        <p:nvCxnSpPr>
          <p:cNvPr id="6" name="Straight Connector 5">
            <a:extLst>
              <a:ext uri="{FF2B5EF4-FFF2-40B4-BE49-F238E27FC236}">
                <a16:creationId xmlns:a16="http://schemas.microsoft.com/office/drawing/2014/main" id="{57F78650-F7DD-567F-9DFA-9A8B350B4C83}"/>
              </a:ext>
              <a:ext uri="{C183D7F6-B498-43B3-948B-1728B52AA6E4}">
                <adec:decorative xmlns:adec="http://schemas.microsoft.com/office/drawing/2017/decorative" val="1"/>
              </a:ext>
            </a:extLst>
          </p:cNvPr>
          <p:cNvCxnSpPr>
            <a:cxnSpLocks/>
          </p:cNvCxnSpPr>
          <p:nvPr/>
        </p:nvCxnSpPr>
        <p:spPr>
          <a:xfrm>
            <a:off x="6096000" y="1870364"/>
            <a:ext cx="0" cy="464563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A906256-5440-1608-FE80-FC6A1CA5AADE}"/>
              </a:ext>
            </a:extLst>
          </p:cNvPr>
          <p:cNvSpPr txBox="1"/>
          <p:nvPr/>
        </p:nvSpPr>
        <p:spPr>
          <a:xfrm>
            <a:off x="6496660" y="1894417"/>
            <a:ext cx="5347336" cy="326294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pPr>
            <a:r>
              <a:rPr lang="en-AU" sz="1800" b="1">
                <a:solidFill>
                  <a:schemeClr val="accent1"/>
                </a:solidFill>
                <a:latin typeface="+mj-lt"/>
                <a:cs typeface="Arial" panose="020B0604020202020204" pitchFamily="34" charset="0"/>
              </a:rPr>
              <a:t>Stage 1</a:t>
            </a:r>
          </a:p>
          <a:p>
            <a:pPr>
              <a:lnSpc>
                <a:spcPct val="150000"/>
              </a:lnSpc>
            </a:pPr>
            <a:r>
              <a:rPr lang="en-AU" sz="1600" b="1">
                <a:solidFill>
                  <a:schemeClr val="accent1"/>
                </a:solidFill>
                <a:latin typeface="+mj-lt"/>
                <a:cs typeface="Arial" panose="020B0604020202020204" pitchFamily="34" charset="0"/>
              </a:rPr>
              <a:t>We are learning to</a:t>
            </a:r>
            <a:endParaRPr lang="en-AU" sz="1600" b="1">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1600">
                <a:cs typeface="Arial"/>
              </a:rPr>
              <a:t>draw, label and explain a design solution that meets the needs of a wombat.</a:t>
            </a:r>
          </a:p>
          <a:p>
            <a:pPr>
              <a:lnSpc>
                <a:spcPct val="150000"/>
              </a:lnSpc>
              <a:spcAft>
                <a:spcPts val="600"/>
              </a:spcAft>
            </a:pPr>
            <a:r>
              <a:rPr lang="en-AU" sz="1600" b="1">
                <a:solidFill>
                  <a:schemeClr val="accent1"/>
                </a:solidFill>
                <a:cs typeface="Arial" panose="020B0604020202020204" pitchFamily="34" charset="0"/>
              </a:rPr>
              <a:t>We can</a:t>
            </a:r>
            <a:endParaRPr lang="en-US" sz="1600">
              <a:solidFill>
                <a:schemeClr val="accent1"/>
              </a:solidFill>
              <a:cs typeface="Arial" panose="020B0604020202020204" pitchFamily="34" charset="0"/>
            </a:endParaRPr>
          </a:p>
          <a:p>
            <a:pPr marL="342900" indent="-342900">
              <a:lnSpc>
                <a:spcPct val="150000"/>
              </a:lnSpc>
              <a:spcAft>
                <a:spcPts val="600"/>
              </a:spcAft>
              <a:buFont typeface="Arial"/>
              <a:buChar char="•"/>
            </a:pPr>
            <a:r>
              <a:rPr lang="en-AU" sz="1600">
                <a:cs typeface="Arial"/>
              </a:rPr>
              <a:t>draw and label our design</a:t>
            </a:r>
          </a:p>
          <a:p>
            <a:pPr marL="342900" indent="-342900">
              <a:lnSpc>
                <a:spcPct val="150000"/>
              </a:lnSpc>
              <a:spcAft>
                <a:spcPts val="600"/>
              </a:spcAft>
              <a:buFont typeface="Arial"/>
              <a:buChar char="•"/>
            </a:pPr>
            <a:r>
              <a:rPr lang="en-AU" sz="1600">
                <a:cs typeface="Arial" panose="020B0604020202020204" pitchFamily="34" charset="0"/>
              </a:rPr>
              <a:t>include features that help a wombat survive</a:t>
            </a:r>
          </a:p>
          <a:p>
            <a:pPr marL="342900" indent="-342900">
              <a:lnSpc>
                <a:spcPct val="150000"/>
              </a:lnSpc>
              <a:spcAft>
                <a:spcPts val="600"/>
              </a:spcAft>
              <a:buFont typeface="Arial"/>
              <a:buChar char="•"/>
            </a:pPr>
            <a:r>
              <a:rPr lang="en-AU" sz="1600">
                <a:cs typeface="Arial" panose="020B0604020202020204" pitchFamily="34" charset="0"/>
              </a:rPr>
              <a:t>explain how our design solves the problem.</a:t>
            </a:r>
          </a:p>
        </p:txBody>
      </p:sp>
      <p:sp>
        <p:nvSpPr>
          <p:cNvPr id="2" name="Slide Number Placeholder 1">
            <a:extLst>
              <a:ext uri="{FF2B5EF4-FFF2-40B4-BE49-F238E27FC236}">
                <a16:creationId xmlns:a16="http://schemas.microsoft.com/office/drawing/2014/main" id="{1D4C7F69-DFA7-A707-6706-943557E90F7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47</a:t>
            </a:fld>
            <a:endParaRPr lang="en-AU"/>
          </a:p>
        </p:txBody>
      </p:sp>
    </p:spTree>
    <p:extLst>
      <p:ext uri="{BB962C8B-B14F-4D97-AF65-F5344CB8AC3E}">
        <p14:creationId xmlns:p14="http://schemas.microsoft.com/office/powerpoint/2010/main" val="24286823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117DB-D12A-E0B6-FDEE-C0CF81CBD7DC}"/>
            </a:ext>
          </a:extLst>
        </p:cNvPr>
        <p:cNvGrpSpPr/>
        <p:nvPr/>
      </p:nvGrpSpPr>
      <p:grpSpPr>
        <a:xfrm>
          <a:off x="0" y="0"/>
          <a:ext cx="0" cy="0"/>
          <a:chOff x="0" y="0"/>
          <a:chExt cx="0" cy="0"/>
        </a:xfrm>
      </p:grpSpPr>
      <p:pic>
        <p:nvPicPr>
          <p:cNvPr id="4" name="Picture 3" descr="A purple cog with a pencil in the middle representing the design phase of the EDP.">
            <a:extLst>
              <a:ext uri="{FF2B5EF4-FFF2-40B4-BE49-F238E27FC236}">
                <a16:creationId xmlns:a16="http://schemas.microsoft.com/office/drawing/2014/main" id="{D2DE7810-C943-928D-CE02-CE53B79ABD71}"/>
              </a:ext>
            </a:extLst>
          </p:cNvPr>
          <p:cNvPicPr>
            <a:picLocks noChangeAspect="1"/>
          </p:cNvPicPr>
          <p:nvPr/>
        </p:nvPicPr>
        <p:blipFill>
          <a:blip r:embed="rId3"/>
          <a:stretch>
            <a:fillRect/>
          </a:stretch>
        </p:blipFill>
        <p:spPr>
          <a:xfrm>
            <a:off x="3557" y="0"/>
            <a:ext cx="819150" cy="762000"/>
          </a:xfrm>
          <a:prstGeom prst="rect">
            <a:avLst/>
          </a:prstGeom>
        </p:spPr>
      </p:pic>
      <p:sp>
        <p:nvSpPr>
          <p:cNvPr id="3" name="Title 2">
            <a:extLst>
              <a:ext uri="{FF2B5EF4-FFF2-40B4-BE49-F238E27FC236}">
                <a16:creationId xmlns:a16="http://schemas.microsoft.com/office/drawing/2014/main" id="{0D9D4005-1B8D-8B4E-1F0F-140C50946A38}"/>
              </a:ext>
            </a:extLst>
          </p:cNvPr>
          <p:cNvSpPr>
            <a:spLocks noGrp="1"/>
          </p:cNvSpPr>
          <p:nvPr>
            <p:ph type="title"/>
          </p:nvPr>
        </p:nvSpPr>
        <p:spPr>
          <a:xfrm>
            <a:off x="353999" y="-459397"/>
            <a:ext cx="11484000" cy="545601"/>
          </a:xfrm>
        </p:spPr>
        <p:txBody>
          <a:bodyPr/>
          <a:lstStyle/>
          <a:p>
            <a:r>
              <a:rPr lang="en-AU"/>
              <a:t>Design your solution</a:t>
            </a:r>
          </a:p>
        </p:txBody>
      </p:sp>
      <p:pic>
        <p:nvPicPr>
          <p:cNvPr id="2" name="Picture 1" descr="A worksheet that is titled design your solution. There is a central box for drawing and on the left a list of icons and descriptors such as shelter, safety, food, water, quiet place and space to move. The instructions ask students to draw their best idea of a habitat for a wombat adding labels.">
            <a:extLst>
              <a:ext uri="{FF2B5EF4-FFF2-40B4-BE49-F238E27FC236}">
                <a16:creationId xmlns:a16="http://schemas.microsoft.com/office/drawing/2014/main" id="{08435AAE-5E45-78C6-D0E6-5893A819BC9B}"/>
              </a:ext>
            </a:extLst>
          </p:cNvPr>
          <p:cNvPicPr>
            <a:picLocks noChangeAspect="1"/>
          </p:cNvPicPr>
          <p:nvPr/>
        </p:nvPicPr>
        <p:blipFill>
          <a:blip r:embed="rId4" cstate="email">
            <a:extLst>
              <a:ext uri="{28A0092B-C50C-407E-A947-70E740481C1C}">
                <a14:useLocalDpi xmlns:a14="http://schemas.microsoft.com/office/drawing/2010/main"/>
              </a:ext>
            </a:extLst>
          </a:blip>
          <a:srcRect l="-1094"/>
          <a:stretch>
            <a:fillRect/>
          </a:stretch>
        </p:blipFill>
        <p:spPr>
          <a:xfrm>
            <a:off x="1516752" y="246888"/>
            <a:ext cx="9158495" cy="6107351"/>
          </a:xfrm>
          <a:prstGeom prst="rect">
            <a:avLst/>
          </a:prstGeom>
        </p:spPr>
      </p:pic>
      <p:sp>
        <p:nvSpPr>
          <p:cNvPr id="6" name="TextBox 5">
            <a:extLst>
              <a:ext uri="{FF2B5EF4-FFF2-40B4-BE49-F238E27FC236}">
                <a16:creationId xmlns:a16="http://schemas.microsoft.com/office/drawing/2014/main" id="{29258E14-EBF8-3A93-C98E-8A919F992A16}"/>
              </a:ext>
            </a:extLst>
          </p:cNvPr>
          <p:cNvSpPr txBox="1"/>
          <p:nvPr/>
        </p:nvSpPr>
        <p:spPr>
          <a:xfrm>
            <a:off x="11751235" y="6409765"/>
            <a:ext cx="440766" cy="18466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AU" sz="1200">
                <a:cs typeface="Arial" panose="020B0604020202020204"/>
              </a:rPr>
              <a:t>48</a:t>
            </a:r>
          </a:p>
        </p:txBody>
      </p:sp>
    </p:spTree>
    <p:extLst>
      <p:ext uri="{BB962C8B-B14F-4D97-AF65-F5344CB8AC3E}">
        <p14:creationId xmlns:p14="http://schemas.microsoft.com/office/powerpoint/2010/main" val="1296918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1686F-F111-E107-5113-176866F0507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1406C90-3482-BC40-92FF-7E9623D0BEC8}"/>
              </a:ext>
            </a:extLst>
          </p:cNvPr>
          <p:cNvSpPr>
            <a:spLocks noGrp="1"/>
          </p:cNvSpPr>
          <p:nvPr>
            <p:ph type="title"/>
          </p:nvPr>
        </p:nvSpPr>
        <p:spPr>
          <a:xfrm>
            <a:off x="241247" y="-803782"/>
            <a:ext cx="11484000" cy="545601"/>
          </a:xfrm>
        </p:spPr>
        <p:txBody>
          <a:bodyPr/>
          <a:lstStyle/>
          <a:p>
            <a:r>
              <a:rPr lang="en-AU"/>
              <a:t>Will your design work well?</a:t>
            </a:r>
          </a:p>
        </p:txBody>
      </p:sp>
      <p:pic>
        <p:nvPicPr>
          <p:cNvPr id="2" name="Picture 1" descr="A purple cog with a pencil in the middle representing the design phase of the EDP.">
            <a:extLst>
              <a:ext uri="{FF2B5EF4-FFF2-40B4-BE49-F238E27FC236}">
                <a16:creationId xmlns:a16="http://schemas.microsoft.com/office/drawing/2014/main" id="{5DF48C5F-EBC2-EF95-E64E-DD93AB58DD45}"/>
              </a:ext>
            </a:extLst>
          </p:cNvPr>
          <p:cNvPicPr>
            <a:picLocks noChangeAspect="1"/>
          </p:cNvPicPr>
          <p:nvPr/>
        </p:nvPicPr>
        <p:blipFill>
          <a:blip r:embed="rId3"/>
          <a:stretch>
            <a:fillRect/>
          </a:stretch>
        </p:blipFill>
        <p:spPr>
          <a:xfrm>
            <a:off x="3558" y="0"/>
            <a:ext cx="819150" cy="762000"/>
          </a:xfrm>
          <a:prstGeom prst="rect">
            <a:avLst/>
          </a:prstGeom>
        </p:spPr>
      </p:pic>
      <p:pic>
        <p:nvPicPr>
          <p:cNvPr id="4" name="Picture 3" descr="A worksheet titled 'will your design work well?' There are 5 purple sticky notes labelled, who is it for? how does it help? what might go wrong? Why might this happen? and how can we fix it? On the left in a purple arc is an example pencil drawing of a wombat habitat.">
            <a:extLst>
              <a:ext uri="{FF2B5EF4-FFF2-40B4-BE49-F238E27FC236}">
                <a16:creationId xmlns:a16="http://schemas.microsoft.com/office/drawing/2014/main" id="{ECF570E0-D97D-32EF-49AB-FA6CB057033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03905" y="111512"/>
            <a:ext cx="9700141" cy="6579220"/>
          </a:xfrm>
          <a:prstGeom prst="rect">
            <a:avLst/>
          </a:prstGeom>
        </p:spPr>
      </p:pic>
      <p:sp>
        <p:nvSpPr>
          <p:cNvPr id="5" name="Slide Number Placeholder 1">
            <a:extLst>
              <a:ext uri="{FF2B5EF4-FFF2-40B4-BE49-F238E27FC236}">
                <a16:creationId xmlns:a16="http://schemas.microsoft.com/office/drawing/2014/main" id="{538D9E6B-FBD0-C2C5-D5ED-61CA9F35B487}"/>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49</a:t>
            </a:fld>
            <a:endParaRPr lang="en-AU"/>
          </a:p>
        </p:txBody>
      </p:sp>
    </p:spTree>
    <p:extLst>
      <p:ext uri="{BB962C8B-B14F-4D97-AF65-F5344CB8AC3E}">
        <p14:creationId xmlns:p14="http://schemas.microsoft.com/office/powerpoint/2010/main" val="2419832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DC819-9041-88A8-5FC7-5458A0788C23}"/>
              </a:ext>
            </a:extLst>
          </p:cNvPr>
          <p:cNvSpPr>
            <a:spLocks noGrp="1"/>
          </p:cNvSpPr>
          <p:nvPr>
            <p:ph type="title"/>
          </p:nvPr>
        </p:nvSpPr>
        <p:spPr>
          <a:xfrm>
            <a:off x="360000" y="360000"/>
            <a:ext cx="10080000" cy="545601"/>
          </a:xfrm>
        </p:spPr>
        <p:txBody>
          <a:bodyPr anchor="t">
            <a:normAutofit/>
          </a:bodyPr>
          <a:lstStyle/>
          <a:p>
            <a:r>
              <a:rPr lang="en-US"/>
              <a:t>Instructions for use - folio</a:t>
            </a:r>
          </a:p>
        </p:txBody>
      </p:sp>
      <p:sp>
        <p:nvSpPr>
          <p:cNvPr id="3" name="Text Placeholder 2">
            <a:extLst>
              <a:ext uri="{FF2B5EF4-FFF2-40B4-BE49-F238E27FC236}">
                <a16:creationId xmlns:a16="http://schemas.microsoft.com/office/drawing/2014/main" id="{91148B29-531A-8398-FEFA-83402C8EF040}"/>
              </a:ext>
            </a:extLst>
          </p:cNvPr>
          <p:cNvSpPr>
            <a:spLocks noGrp="1"/>
          </p:cNvSpPr>
          <p:nvPr>
            <p:ph type="body" sz="quarter" idx="18"/>
          </p:nvPr>
        </p:nvSpPr>
        <p:spPr>
          <a:xfrm>
            <a:off x="360000" y="982520"/>
            <a:ext cx="10080000" cy="310015"/>
          </a:xfrm>
        </p:spPr>
        <p:txBody>
          <a:bodyPr anchor="b">
            <a:normAutofit/>
          </a:bodyPr>
          <a:lstStyle/>
          <a:p>
            <a:pPr>
              <a:lnSpc>
                <a:spcPct val="140000"/>
              </a:lnSpc>
            </a:pPr>
            <a:r>
              <a:rPr lang="en-US" sz="1600"/>
              <a:t>Using the Design Folio</a:t>
            </a:r>
          </a:p>
        </p:txBody>
      </p:sp>
      <p:sp>
        <p:nvSpPr>
          <p:cNvPr id="4" name="Text Placeholder 3">
            <a:extLst>
              <a:ext uri="{FF2B5EF4-FFF2-40B4-BE49-F238E27FC236}">
                <a16:creationId xmlns:a16="http://schemas.microsoft.com/office/drawing/2014/main" id="{AAF23CFA-FD00-7741-9CCE-1ECEA6FED34C}"/>
              </a:ext>
            </a:extLst>
          </p:cNvPr>
          <p:cNvSpPr>
            <a:spLocks noGrp="1"/>
          </p:cNvSpPr>
          <p:nvPr>
            <p:ph sz="half" idx="1"/>
          </p:nvPr>
        </p:nvSpPr>
        <p:spPr>
          <a:xfrm>
            <a:off x="360000" y="1584000"/>
            <a:ext cx="5616000" cy="4499998"/>
          </a:xfrm>
        </p:spPr>
        <p:txBody>
          <a:bodyPr vert="horz" lIns="0" tIns="0" rIns="0" bIns="0" rtlCol="0">
            <a:normAutofit/>
          </a:bodyPr>
          <a:lstStyle/>
          <a:p>
            <a:pPr>
              <a:lnSpc>
                <a:spcPct val="140000"/>
              </a:lnSpc>
            </a:pPr>
            <a:r>
              <a:rPr lang="en-US" sz="1500"/>
              <a:t>The </a:t>
            </a:r>
            <a:r>
              <a:rPr lang="en-US" sz="1500">
                <a:hlinkClick r:id="rId3"/>
              </a:rPr>
              <a:t>design folio</a:t>
            </a:r>
            <a:r>
              <a:rPr lang="en-US" sz="1500"/>
              <a:t> supports students to record:</a:t>
            </a:r>
          </a:p>
          <a:p>
            <a:pPr marL="285750" indent="-285750">
              <a:lnSpc>
                <a:spcPct val="140000"/>
              </a:lnSpc>
              <a:buChar char="•"/>
            </a:pPr>
            <a:r>
              <a:rPr lang="en-US" sz="1500"/>
              <a:t> ideas and drawings</a:t>
            </a:r>
          </a:p>
          <a:p>
            <a:pPr marL="285750" indent="-285750">
              <a:lnSpc>
                <a:spcPct val="140000"/>
              </a:lnSpc>
              <a:buChar char="•"/>
            </a:pPr>
            <a:r>
              <a:rPr lang="en-US" sz="1500"/>
              <a:t>measurements</a:t>
            </a:r>
          </a:p>
          <a:p>
            <a:pPr marL="285750" indent="-285750">
              <a:lnSpc>
                <a:spcPct val="140000"/>
              </a:lnSpc>
              <a:buChar char="•"/>
            </a:pPr>
            <a:r>
              <a:rPr lang="en-US" sz="1500"/>
              <a:t>reflections</a:t>
            </a:r>
          </a:p>
          <a:p>
            <a:pPr marL="285750" indent="-285750">
              <a:lnSpc>
                <a:spcPct val="140000"/>
              </a:lnSpc>
              <a:buChar char="•"/>
            </a:pPr>
            <a:r>
              <a:rPr lang="en-US" sz="1500"/>
              <a:t>Improvements.</a:t>
            </a:r>
          </a:p>
          <a:p>
            <a:pPr>
              <a:lnSpc>
                <a:spcPct val="140000"/>
              </a:lnSpc>
            </a:pPr>
            <a:r>
              <a:rPr lang="en-US" sz="1500"/>
              <a:t>Teachers may adapt, simplify or expand folio pages to suit student needs, class context and lesson focus.</a:t>
            </a:r>
          </a:p>
          <a:p>
            <a:pPr>
              <a:lnSpc>
                <a:spcPct val="140000"/>
              </a:lnSpc>
            </a:pPr>
            <a:r>
              <a:rPr lang="en-US" sz="1500"/>
              <a:t>The folio may be used whole-class, in groups, or individually.</a:t>
            </a:r>
          </a:p>
          <a:p>
            <a:pPr>
              <a:lnSpc>
                <a:spcPct val="140000"/>
              </a:lnSpc>
            </a:pPr>
            <a:r>
              <a:rPr lang="en-US" sz="1500"/>
              <a:t>It can also provide useful evidence of student thinking and progress over time.</a:t>
            </a:r>
          </a:p>
          <a:p>
            <a:pPr>
              <a:lnSpc>
                <a:spcPct val="140000"/>
              </a:lnSpc>
            </a:pPr>
            <a:endParaRPr lang="en-US" sz="1500"/>
          </a:p>
        </p:txBody>
      </p:sp>
      <p:pic>
        <p:nvPicPr>
          <p:cNvPr id="5" name="Picture 4">
            <a:extLst>
              <a:ext uri="{FF2B5EF4-FFF2-40B4-BE49-F238E27FC236}">
                <a16:creationId xmlns:a16="http://schemas.microsoft.com/office/drawing/2014/main" id="{E7DF911B-AF07-7D10-6ED5-5A651E7DEDAE}"/>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675237" y="1886738"/>
            <a:ext cx="4850456" cy="3869020"/>
          </a:xfrm>
          <a:prstGeom prst="rect">
            <a:avLst/>
          </a:prstGeom>
          <a:noFill/>
        </p:spPr>
      </p:pic>
      <p:sp>
        <p:nvSpPr>
          <p:cNvPr id="10" name="Slide Number Placeholder 2">
            <a:extLst>
              <a:ext uri="{FF2B5EF4-FFF2-40B4-BE49-F238E27FC236}">
                <a16:creationId xmlns:a16="http://schemas.microsoft.com/office/drawing/2014/main" id="{30C0EC38-360A-3095-4AC3-E02F12AF3990}"/>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lstStyle/>
          <a:p>
            <a:pPr>
              <a:spcAft>
                <a:spcPts val="600"/>
              </a:spcAft>
            </a:pPr>
            <a:fld id="{10A01DC5-1685-4615-8240-15192985C6A2}" type="slidenum">
              <a:rPr lang="en-AU" smtClean="0"/>
              <a:pPr>
                <a:spcAft>
                  <a:spcPts val="600"/>
                </a:spcAft>
              </a:pPr>
              <a:t>5</a:t>
            </a:fld>
            <a:endParaRPr lang="en-AU"/>
          </a:p>
        </p:txBody>
      </p:sp>
    </p:spTree>
    <p:extLst>
      <p:ext uri="{BB962C8B-B14F-4D97-AF65-F5344CB8AC3E}">
        <p14:creationId xmlns:p14="http://schemas.microsoft.com/office/powerpoint/2010/main" val="30589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3D3AC-643A-E846-6B88-2078077107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C096B1-9C58-6C04-4AC4-48ED9E6E4256}"/>
              </a:ext>
            </a:extLst>
          </p:cNvPr>
          <p:cNvSpPr>
            <a:spLocks noGrp="1"/>
          </p:cNvSpPr>
          <p:nvPr>
            <p:ph type="ctrTitle"/>
          </p:nvPr>
        </p:nvSpPr>
        <p:spPr>
          <a:xfrm>
            <a:off x="505493" y="3429000"/>
            <a:ext cx="5144809" cy="1100444"/>
          </a:xfrm>
        </p:spPr>
        <p:txBody>
          <a:bodyPr anchor="b">
            <a:normAutofit/>
          </a:bodyPr>
          <a:lstStyle/>
          <a:p>
            <a:r>
              <a:rPr lang="en-US" sz="3600">
                <a:latin typeface="Arial"/>
                <a:cs typeface="Arial"/>
              </a:rPr>
              <a:t>Lesson 9: Prototype – Produce a model</a:t>
            </a:r>
          </a:p>
        </p:txBody>
      </p:sp>
      <p:sp>
        <p:nvSpPr>
          <p:cNvPr id="3" name="TextBox 2">
            <a:extLst>
              <a:ext uri="{FF2B5EF4-FFF2-40B4-BE49-F238E27FC236}">
                <a16:creationId xmlns:a16="http://schemas.microsoft.com/office/drawing/2014/main" id="{84278D6B-51A4-B966-67C9-7623A433A0C9}"/>
              </a:ext>
            </a:extLst>
          </p:cNvPr>
          <p:cNvSpPr txBox="1"/>
          <p:nvPr/>
        </p:nvSpPr>
        <p:spPr>
          <a:xfrm>
            <a:off x="450001" y="4623123"/>
            <a:ext cx="2276926" cy="1452697"/>
          </a:xfrm>
          <a:prstGeom prst="rect">
            <a:avLst/>
          </a:prstGeom>
          <a:noFill/>
        </p:spPr>
        <p:txBody>
          <a:bodyPr wrap="none" lIns="0" tIns="0" rIns="0" bIns="0" rtlCol="0">
            <a:noAutofit/>
          </a:bodyPr>
          <a:lstStyle/>
          <a:p>
            <a:pPr algn="l"/>
            <a:r>
              <a:rPr lang="en-AU" sz="1800" b="1">
                <a:solidFill>
                  <a:schemeClr val="accent1">
                    <a:lumMod val="10000"/>
                    <a:lumOff val="90000"/>
                  </a:schemeClr>
                </a:solidFill>
              </a:rPr>
              <a:t>Key Words:</a:t>
            </a:r>
          </a:p>
          <a:p>
            <a:pPr algn="l"/>
            <a:r>
              <a:rPr lang="en-AU" sz="1800">
                <a:solidFill>
                  <a:schemeClr val="bg1"/>
                </a:solidFill>
              </a:rPr>
              <a:t>prototype</a:t>
            </a:r>
          </a:p>
          <a:p>
            <a:pPr algn="l"/>
            <a:r>
              <a:rPr lang="en-AU" sz="1800">
                <a:solidFill>
                  <a:schemeClr val="bg1"/>
                </a:solidFill>
              </a:rPr>
              <a:t>materials</a:t>
            </a:r>
          </a:p>
          <a:p>
            <a:pPr algn="l"/>
            <a:r>
              <a:rPr lang="en-AU" sz="1800">
                <a:solidFill>
                  <a:schemeClr val="bg1"/>
                </a:solidFill>
              </a:rPr>
              <a:t>build</a:t>
            </a:r>
          </a:p>
          <a:p>
            <a:pPr algn="l"/>
            <a:r>
              <a:rPr lang="en-AU" sz="1800">
                <a:solidFill>
                  <a:schemeClr val="bg1"/>
                </a:solidFill>
              </a:rPr>
              <a:t>features</a:t>
            </a:r>
          </a:p>
          <a:p>
            <a:pPr algn="l"/>
            <a:r>
              <a:rPr lang="en-AU" sz="1800">
                <a:solidFill>
                  <a:schemeClr val="bg1"/>
                </a:solidFill>
              </a:rPr>
              <a:t>test</a:t>
            </a:r>
          </a:p>
        </p:txBody>
      </p:sp>
      <p:pic>
        <p:nvPicPr>
          <p:cNvPr id="6" name="Picture Placeholder 5" descr="Diagram illustrating Engineering Design Process with eight steps arranged in a circular flow: Define, Identify, Brainstorm, Design, Prototype, Evaluate, Iterate, and Communicate. Each step is represented by a coloured gear icon with relevant symbols, highlighting Prototype step with a large green cog with large red arrows in centre to emphasise the iterative nature of the EDP.">
            <a:extLst>
              <a:ext uri="{FF2B5EF4-FFF2-40B4-BE49-F238E27FC236}">
                <a16:creationId xmlns:a16="http://schemas.microsoft.com/office/drawing/2014/main" id="{2D2C177E-CCAB-E148-9091-486EB29F72CC}"/>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r="-7115"/>
          <a:stretch>
            <a:fillRect/>
          </a:stretch>
        </p:blipFill>
        <p:spPr>
          <a:xfrm>
            <a:off x="7128000" y="0"/>
            <a:ext cx="5424277" cy="6621140"/>
          </a:xfrm>
          <a:prstGeom prst="rect">
            <a:avLst/>
          </a:prstGeom>
        </p:spPr>
      </p:pic>
      <p:sp>
        <p:nvSpPr>
          <p:cNvPr id="4" name="Slide Number Placeholder 2">
            <a:extLst>
              <a:ext uri="{FF2B5EF4-FFF2-40B4-BE49-F238E27FC236}">
                <a16:creationId xmlns:a16="http://schemas.microsoft.com/office/drawing/2014/main" id="{30F99A4E-E6F6-4DBC-F34C-BBDCFCF78E48}"/>
              </a:ext>
              <a:ext uri="{C183D7F6-B498-43B3-948B-1728B52AA6E4}">
                <adec:decorative xmlns:adec="http://schemas.microsoft.com/office/drawing/2017/decorative" val="1"/>
              </a:ext>
            </a:extLst>
          </p:cNvPr>
          <p:cNvSpPr txBox="1">
            <a:spLocks/>
          </p:cNvSpPr>
          <p:nvPr/>
        </p:nvSpPr>
        <p:spPr>
          <a:xfrm>
            <a:off x="11124000" y="6516000"/>
            <a:ext cx="720000" cy="180000"/>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r">
              <a:spcAft>
                <a:spcPts val="600"/>
              </a:spcAft>
            </a:pPr>
            <a:fld id="{10A01DC5-1685-4615-8240-15192985C6A2}" type="slidenum">
              <a:rPr lang="en-AU" sz="1200" smtClean="0"/>
              <a:pPr algn="r">
                <a:spcAft>
                  <a:spcPts val="600"/>
                </a:spcAft>
              </a:pPr>
              <a:t>50</a:t>
            </a:fld>
            <a:endParaRPr lang="en-AU" sz="1200"/>
          </a:p>
        </p:txBody>
      </p:sp>
    </p:spTree>
    <p:extLst>
      <p:ext uri="{BB962C8B-B14F-4D97-AF65-F5344CB8AC3E}">
        <p14:creationId xmlns:p14="http://schemas.microsoft.com/office/powerpoint/2010/main" val="238934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968A0-1195-F616-AD13-FCE7FA0DD57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91A0FDB-1A6F-DCC5-C5F7-19ECBD9C2A40}"/>
              </a:ext>
            </a:extLst>
          </p:cNvPr>
          <p:cNvSpPr>
            <a:spLocks noGrp="1"/>
          </p:cNvSpPr>
          <p:nvPr>
            <p:ph type="title"/>
          </p:nvPr>
        </p:nvSpPr>
        <p:spPr/>
        <p:txBody>
          <a:bodyPr/>
          <a:lstStyle/>
          <a:p>
            <a:r>
              <a:rPr lang="en-AU">
                <a:latin typeface="+mj-lt"/>
              </a:rPr>
              <a:t>Lesson 9 – learning intentions and success criteria</a:t>
            </a:r>
          </a:p>
        </p:txBody>
      </p:sp>
      <p:sp>
        <p:nvSpPr>
          <p:cNvPr id="3" name="TextBox 2">
            <a:extLst>
              <a:ext uri="{FF2B5EF4-FFF2-40B4-BE49-F238E27FC236}">
                <a16:creationId xmlns:a16="http://schemas.microsoft.com/office/drawing/2014/main" id="{8AA8B3D0-66CD-A2C5-8E4F-98425854705B}"/>
              </a:ext>
            </a:extLst>
          </p:cNvPr>
          <p:cNvSpPr txBox="1"/>
          <p:nvPr/>
        </p:nvSpPr>
        <p:spPr>
          <a:xfrm>
            <a:off x="370416" y="1894417"/>
            <a:ext cx="5347336" cy="326294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pPr>
            <a:r>
              <a:rPr lang="en-AU" sz="1800" b="1">
                <a:solidFill>
                  <a:schemeClr val="accent1"/>
                </a:solidFill>
                <a:latin typeface="+mj-lt"/>
                <a:cs typeface="Arial" panose="020B0604020202020204" pitchFamily="34" charset="0"/>
              </a:rPr>
              <a:t>Early Stage 1</a:t>
            </a:r>
          </a:p>
          <a:p>
            <a:pPr>
              <a:lnSpc>
                <a:spcPct val="150000"/>
              </a:lnSpc>
            </a:pPr>
            <a:r>
              <a:rPr lang="en-AU" sz="1600" b="1">
                <a:solidFill>
                  <a:schemeClr val="accent1"/>
                </a:solidFill>
                <a:latin typeface="+mj-lt"/>
                <a:cs typeface="Arial" panose="020B0604020202020204" pitchFamily="34" charset="0"/>
              </a:rPr>
              <a:t>We are learning to</a:t>
            </a:r>
            <a:endParaRPr lang="en-AU" sz="1600" b="1">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1600">
                <a:cs typeface="Arial" panose="020B0604020202020204" pitchFamily="34" charset="0"/>
              </a:rPr>
              <a:t>build and explain a model habitat that meets a wombat's needs.</a:t>
            </a:r>
          </a:p>
          <a:p>
            <a:pPr>
              <a:lnSpc>
                <a:spcPct val="150000"/>
              </a:lnSpc>
              <a:spcAft>
                <a:spcPts val="600"/>
              </a:spcAft>
            </a:pPr>
            <a:r>
              <a:rPr lang="en-AU" sz="1600" b="1">
                <a:solidFill>
                  <a:schemeClr val="accent1"/>
                </a:solidFill>
                <a:cs typeface="Arial" panose="020B0604020202020204" pitchFamily="34" charset="0"/>
              </a:rPr>
              <a:t>We can</a:t>
            </a:r>
            <a:endParaRPr lang="en-US" sz="1600">
              <a:solidFill>
                <a:schemeClr val="accent1"/>
              </a:solidFill>
              <a:cs typeface="Arial" panose="020B0604020202020204" pitchFamily="34" charset="0"/>
            </a:endParaRPr>
          </a:p>
          <a:p>
            <a:pPr marL="342900" indent="-342900">
              <a:lnSpc>
                <a:spcPct val="150000"/>
              </a:lnSpc>
              <a:spcAft>
                <a:spcPts val="600"/>
              </a:spcAft>
              <a:buFont typeface="Arial"/>
              <a:buChar char="•"/>
            </a:pPr>
            <a:r>
              <a:rPr lang="en-AU" sz="1600">
                <a:cs typeface="Arial" panose="020B0604020202020204" pitchFamily="34" charset="0"/>
              </a:rPr>
              <a:t>build a prototype of a wombat habitat</a:t>
            </a:r>
          </a:p>
          <a:p>
            <a:pPr marL="342900" indent="-342900">
              <a:lnSpc>
                <a:spcPct val="150000"/>
              </a:lnSpc>
              <a:spcAft>
                <a:spcPts val="600"/>
              </a:spcAft>
              <a:buFont typeface="Arial"/>
              <a:buChar char="•"/>
            </a:pPr>
            <a:r>
              <a:rPr lang="en-AU" sz="1600">
                <a:cs typeface="Arial" panose="020B0604020202020204" pitchFamily="34" charset="0"/>
              </a:rPr>
              <a:t>choose materials for different parts of the habitat</a:t>
            </a:r>
          </a:p>
          <a:p>
            <a:pPr marL="342900" indent="-342900">
              <a:lnSpc>
                <a:spcPct val="150000"/>
              </a:lnSpc>
              <a:spcAft>
                <a:spcPts val="600"/>
              </a:spcAft>
              <a:buFont typeface="Arial"/>
              <a:buChar char="•"/>
            </a:pPr>
            <a:r>
              <a:rPr lang="en-AU" sz="1600">
                <a:cs typeface="Arial" panose="020B0604020202020204" pitchFamily="34" charset="0"/>
              </a:rPr>
              <a:t>explain why we chose certain materials.</a:t>
            </a:r>
          </a:p>
        </p:txBody>
      </p:sp>
      <p:cxnSp>
        <p:nvCxnSpPr>
          <p:cNvPr id="6" name="Straight Connector 5">
            <a:extLst>
              <a:ext uri="{FF2B5EF4-FFF2-40B4-BE49-F238E27FC236}">
                <a16:creationId xmlns:a16="http://schemas.microsoft.com/office/drawing/2014/main" id="{6CC1644D-DD58-F990-0C36-3C0B9EE2610F}"/>
              </a:ext>
              <a:ext uri="{C183D7F6-B498-43B3-948B-1728B52AA6E4}">
                <adec:decorative xmlns:adec="http://schemas.microsoft.com/office/drawing/2017/decorative" val="1"/>
              </a:ext>
            </a:extLst>
          </p:cNvPr>
          <p:cNvCxnSpPr>
            <a:cxnSpLocks/>
          </p:cNvCxnSpPr>
          <p:nvPr/>
        </p:nvCxnSpPr>
        <p:spPr>
          <a:xfrm>
            <a:off x="6096000" y="1870364"/>
            <a:ext cx="0" cy="464563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A74B82A-0351-0D06-8C1F-C6301DF3C193}"/>
              </a:ext>
            </a:extLst>
          </p:cNvPr>
          <p:cNvSpPr txBox="1"/>
          <p:nvPr/>
        </p:nvSpPr>
        <p:spPr>
          <a:xfrm>
            <a:off x="6496660" y="1894417"/>
            <a:ext cx="5347336" cy="363227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pPr>
            <a:r>
              <a:rPr lang="en-AU" sz="1800" b="1">
                <a:solidFill>
                  <a:schemeClr val="accent1"/>
                </a:solidFill>
                <a:latin typeface="+mj-lt"/>
                <a:cs typeface="Arial" panose="020B0604020202020204" pitchFamily="34" charset="0"/>
              </a:rPr>
              <a:t>Stage 1</a:t>
            </a:r>
          </a:p>
          <a:p>
            <a:pPr>
              <a:lnSpc>
                <a:spcPct val="150000"/>
              </a:lnSpc>
            </a:pPr>
            <a:r>
              <a:rPr lang="en-AU" sz="1600" b="1">
                <a:solidFill>
                  <a:schemeClr val="accent1"/>
                </a:solidFill>
                <a:latin typeface="+mj-lt"/>
                <a:cs typeface="Arial" panose="020B0604020202020204" pitchFamily="34" charset="0"/>
              </a:rPr>
              <a:t>We are learning to</a:t>
            </a:r>
            <a:endParaRPr lang="en-AU" sz="1600" b="1">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1600">
                <a:cs typeface="Arial" panose="020B0604020202020204" pitchFamily="34" charset="0"/>
              </a:rPr>
              <a:t>build and explain a prototype solution that meets a wombat's needs.</a:t>
            </a:r>
          </a:p>
          <a:p>
            <a:pPr>
              <a:lnSpc>
                <a:spcPct val="150000"/>
              </a:lnSpc>
              <a:spcAft>
                <a:spcPts val="600"/>
              </a:spcAft>
            </a:pPr>
            <a:r>
              <a:rPr lang="en-AU" sz="1600" b="1">
                <a:solidFill>
                  <a:schemeClr val="accent1"/>
                </a:solidFill>
                <a:cs typeface="Arial" panose="020B0604020202020204" pitchFamily="34" charset="0"/>
              </a:rPr>
              <a:t>We can</a:t>
            </a:r>
            <a:endParaRPr lang="en-US" sz="1600">
              <a:solidFill>
                <a:schemeClr val="accent1"/>
              </a:solidFill>
              <a:cs typeface="Arial" panose="020B0604020202020204" pitchFamily="34" charset="0"/>
            </a:endParaRPr>
          </a:p>
          <a:p>
            <a:pPr marL="342900" indent="-342900">
              <a:lnSpc>
                <a:spcPct val="150000"/>
              </a:lnSpc>
              <a:spcAft>
                <a:spcPts val="600"/>
              </a:spcAft>
              <a:buFont typeface="Arial"/>
              <a:buChar char="•"/>
            </a:pPr>
            <a:r>
              <a:rPr lang="en-AU" sz="1600">
                <a:cs typeface="Arial" panose="020B0604020202020204" pitchFamily="34" charset="0"/>
              </a:rPr>
              <a:t>build a prototype using selected materials</a:t>
            </a:r>
          </a:p>
          <a:p>
            <a:pPr marL="342900" indent="-342900">
              <a:lnSpc>
                <a:spcPct val="150000"/>
              </a:lnSpc>
              <a:spcAft>
                <a:spcPts val="600"/>
              </a:spcAft>
              <a:buFont typeface="Arial"/>
              <a:buChar char="•"/>
            </a:pPr>
            <a:r>
              <a:rPr lang="en-AU" sz="1600">
                <a:cs typeface="Arial" panose="020B0604020202020204" pitchFamily="34" charset="0"/>
              </a:rPr>
              <a:t>include features that help keep a wombat safe and meet its needs</a:t>
            </a:r>
          </a:p>
          <a:p>
            <a:pPr marL="342900" indent="-342900">
              <a:lnSpc>
                <a:spcPct val="150000"/>
              </a:lnSpc>
              <a:spcAft>
                <a:spcPts val="600"/>
              </a:spcAft>
              <a:buFont typeface="Arial"/>
              <a:buChar char="•"/>
            </a:pPr>
            <a:r>
              <a:rPr lang="en-AU" sz="1600">
                <a:cs typeface="Arial" panose="020B0604020202020204" pitchFamily="34" charset="0"/>
              </a:rPr>
              <a:t>explain why we chose certain materials.</a:t>
            </a:r>
          </a:p>
        </p:txBody>
      </p:sp>
      <p:sp>
        <p:nvSpPr>
          <p:cNvPr id="2" name="Slide Number Placeholder 1">
            <a:extLst>
              <a:ext uri="{FF2B5EF4-FFF2-40B4-BE49-F238E27FC236}">
                <a16:creationId xmlns:a16="http://schemas.microsoft.com/office/drawing/2014/main" id="{AE7C1001-00F5-622B-BA6C-6CDF36EA660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51</a:t>
            </a:fld>
            <a:endParaRPr lang="en-AU"/>
          </a:p>
        </p:txBody>
      </p:sp>
    </p:spTree>
    <p:extLst>
      <p:ext uri="{BB962C8B-B14F-4D97-AF65-F5344CB8AC3E}">
        <p14:creationId xmlns:p14="http://schemas.microsoft.com/office/powerpoint/2010/main" val="33677215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52712-9099-EFC1-393A-BCAADED6020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899FEE7-FBC0-E964-370F-EE7DD2E449CB}"/>
              </a:ext>
            </a:extLst>
          </p:cNvPr>
          <p:cNvSpPr>
            <a:spLocks noGrp="1"/>
          </p:cNvSpPr>
          <p:nvPr>
            <p:ph type="title"/>
          </p:nvPr>
        </p:nvSpPr>
        <p:spPr>
          <a:xfrm>
            <a:off x="354000" y="-898784"/>
            <a:ext cx="11484000" cy="545601"/>
          </a:xfrm>
        </p:spPr>
        <p:txBody>
          <a:bodyPr/>
          <a:lstStyle/>
          <a:p>
            <a:r>
              <a:rPr lang="en-AU"/>
              <a:t>Before building, think about what to make and how to build it.</a:t>
            </a:r>
          </a:p>
        </p:txBody>
      </p:sp>
      <p:pic>
        <p:nvPicPr>
          <p:cNvPr id="2" name="Picture 1" descr="A green cog with a screwdriver in the middle representing the prototype phase of the EDP.">
            <a:extLst>
              <a:ext uri="{FF2B5EF4-FFF2-40B4-BE49-F238E27FC236}">
                <a16:creationId xmlns:a16="http://schemas.microsoft.com/office/drawing/2014/main" id="{0DCA4C35-D951-DCBC-F0B4-AF8633C082E6}"/>
              </a:ext>
            </a:extLst>
          </p:cNvPr>
          <p:cNvPicPr>
            <a:picLocks noChangeAspect="1"/>
          </p:cNvPicPr>
          <p:nvPr/>
        </p:nvPicPr>
        <p:blipFill>
          <a:blip r:embed="rId3"/>
          <a:stretch>
            <a:fillRect/>
          </a:stretch>
        </p:blipFill>
        <p:spPr>
          <a:xfrm>
            <a:off x="-94734" y="-344"/>
            <a:ext cx="923925" cy="781050"/>
          </a:xfrm>
          <a:prstGeom prst="rect">
            <a:avLst/>
          </a:prstGeom>
        </p:spPr>
      </p:pic>
      <p:pic>
        <p:nvPicPr>
          <p:cNvPr id="3" name="Picture 2" descr="A worksheet titled: before building, think about what to make and how to build it. The instructions show 3 green sticky notes. The first is titled 'The prototype should, the next titled First... and the last titled Then'.">
            <a:extLst>
              <a:ext uri="{FF2B5EF4-FFF2-40B4-BE49-F238E27FC236}">
                <a16:creationId xmlns:a16="http://schemas.microsoft.com/office/drawing/2014/main" id="{736A9D65-75D8-D5B6-7BCF-9D25160C045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20270" y="120805"/>
            <a:ext cx="9700141" cy="6616391"/>
          </a:xfrm>
          <a:prstGeom prst="rect">
            <a:avLst/>
          </a:prstGeom>
        </p:spPr>
      </p:pic>
      <p:sp>
        <p:nvSpPr>
          <p:cNvPr id="5" name="Slide Number Placeholder 1">
            <a:extLst>
              <a:ext uri="{FF2B5EF4-FFF2-40B4-BE49-F238E27FC236}">
                <a16:creationId xmlns:a16="http://schemas.microsoft.com/office/drawing/2014/main" id="{D64BEFB7-C1F9-21D0-76CF-DF07E85F8B47}"/>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52</a:t>
            </a:fld>
            <a:endParaRPr lang="en-AU"/>
          </a:p>
        </p:txBody>
      </p:sp>
    </p:spTree>
    <p:extLst>
      <p:ext uri="{BB962C8B-B14F-4D97-AF65-F5344CB8AC3E}">
        <p14:creationId xmlns:p14="http://schemas.microsoft.com/office/powerpoint/2010/main" val="631550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B04AB-1A61-0A37-C3F4-1E00DE93B0B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E9D0F43-92FC-1C84-88A4-9C945DCB7B9C}"/>
              </a:ext>
            </a:extLst>
          </p:cNvPr>
          <p:cNvSpPr>
            <a:spLocks noGrp="1"/>
          </p:cNvSpPr>
          <p:nvPr>
            <p:ph type="title"/>
          </p:nvPr>
        </p:nvSpPr>
        <p:spPr>
          <a:xfrm>
            <a:off x="146244" y="-545945"/>
            <a:ext cx="11484000" cy="545601"/>
          </a:xfrm>
        </p:spPr>
        <p:txBody>
          <a:bodyPr/>
          <a:lstStyle/>
          <a:p>
            <a:r>
              <a:rPr lang="en-AU"/>
              <a:t>Is your prototype helping the wombat?</a:t>
            </a:r>
          </a:p>
        </p:txBody>
      </p:sp>
      <p:pic>
        <p:nvPicPr>
          <p:cNvPr id="3" name="Picture 2" descr="A green cog with a screwdriver in the middle representing the prototype phase of the EDP.">
            <a:extLst>
              <a:ext uri="{FF2B5EF4-FFF2-40B4-BE49-F238E27FC236}">
                <a16:creationId xmlns:a16="http://schemas.microsoft.com/office/drawing/2014/main" id="{F59353ED-C53D-9583-6166-2BAC41ABE82B}"/>
              </a:ext>
            </a:extLst>
          </p:cNvPr>
          <p:cNvPicPr>
            <a:picLocks noChangeAspect="1"/>
          </p:cNvPicPr>
          <p:nvPr/>
        </p:nvPicPr>
        <p:blipFill>
          <a:blip r:embed="rId3"/>
          <a:stretch>
            <a:fillRect/>
          </a:stretch>
        </p:blipFill>
        <p:spPr>
          <a:xfrm>
            <a:off x="-94734" y="-344"/>
            <a:ext cx="923925" cy="781050"/>
          </a:xfrm>
          <a:prstGeom prst="rect">
            <a:avLst/>
          </a:prstGeom>
        </p:spPr>
      </p:pic>
      <p:pic>
        <p:nvPicPr>
          <p:cNvPr id="2" name="Picture 1" descr="A worksheet titled 'Is your prototype helping the wombat?' In the centre is a drawing of a habitat showing trees, grass and a burrow. On the left is a checklist for students to check if they have included set criteria listed such as shelter, a quiet place, a safe area and food and water. On the bottom is a statement What could you improve with a symbol of a person holding yellow star in each hand.">
            <a:extLst>
              <a:ext uri="{FF2B5EF4-FFF2-40B4-BE49-F238E27FC236}">
                <a16:creationId xmlns:a16="http://schemas.microsoft.com/office/drawing/2014/main" id="{C2C8C933-C7E5-FAD5-FE15-DB30A46B054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348446" y="250902"/>
            <a:ext cx="9700141" cy="6268770"/>
          </a:xfrm>
          <a:prstGeom prst="rect">
            <a:avLst/>
          </a:prstGeom>
        </p:spPr>
      </p:pic>
      <p:sp>
        <p:nvSpPr>
          <p:cNvPr id="5" name="Slide Number Placeholder 1">
            <a:extLst>
              <a:ext uri="{FF2B5EF4-FFF2-40B4-BE49-F238E27FC236}">
                <a16:creationId xmlns:a16="http://schemas.microsoft.com/office/drawing/2014/main" id="{E6A34099-A9E7-A837-3900-7A35D3D9D184}"/>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53</a:t>
            </a:fld>
            <a:endParaRPr lang="en-AU"/>
          </a:p>
        </p:txBody>
      </p:sp>
    </p:spTree>
    <p:extLst>
      <p:ext uri="{BB962C8B-B14F-4D97-AF65-F5344CB8AC3E}">
        <p14:creationId xmlns:p14="http://schemas.microsoft.com/office/powerpoint/2010/main" val="1249523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F16185-C124-CF0A-0276-7DDE9CC7C5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3D15BA-0761-361F-8AFC-4711FE5DBB82}"/>
              </a:ext>
            </a:extLst>
          </p:cNvPr>
          <p:cNvSpPr>
            <a:spLocks noGrp="1"/>
          </p:cNvSpPr>
          <p:nvPr>
            <p:ph type="title"/>
          </p:nvPr>
        </p:nvSpPr>
        <p:spPr>
          <a:xfrm>
            <a:off x="360000" y="-545601"/>
            <a:ext cx="11484000" cy="545601"/>
          </a:xfrm>
        </p:spPr>
        <p:txBody>
          <a:bodyPr vert="horz" lIns="0" tIns="0" rIns="0" bIns="0" rtlCol="0" anchor="b">
            <a:noAutofit/>
          </a:bodyPr>
          <a:lstStyle/>
          <a:p>
            <a:r>
              <a:rPr lang="en-AU">
                <a:latin typeface="Arial"/>
                <a:cs typeface="Arial"/>
              </a:rPr>
              <a:t>PMI: Thinking about the prototype</a:t>
            </a:r>
          </a:p>
        </p:txBody>
      </p:sp>
      <p:pic>
        <p:nvPicPr>
          <p:cNvPr id="3" name="Picture 2" descr="A green cog with a screwdriver in the middle representing the prototype phase of the EDP.">
            <a:extLst>
              <a:ext uri="{FF2B5EF4-FFF2-40B4-BE49-F238E27FC236}">
                <a16:creationId xmlns:a16="http://schemas.microsoft.com/office/drawing/2014/main" id="{0F087DDA-0A5B-6CA7-DC27-2187C4DFDDF0}"/>
              </a:ext>
            </a:extLst>
          </p:cNvPr>
          <p:cNvPicPr>
            <a:picLocks noChangeAspect="1"/>
          </p:cNvPicPr>
          <p:nvPr/>
        </p:nvPicPr>
        <p:blipFill>
          <a:blip r:embed="rId3"/>
          <a:stretch>
            <a:fillRect/>
          </a:stretch>
        </p:blipFill>
        <p:spPr>
          <a:xfrm>
            <a:off x="-94734" y="-344"/>
            <a:ext cx="923925" cy="781050"/>
          </a:xfrm>
          <a:prstGeom prst="rect">
            <a:avLst/>
          </a:prstGeom>
        </p:spPr>
      </p:pic>
      <p:pic>
        <p:nvPicPr>
          <p:cNvPr id="4" name="Picture 3" descr="A worksheet titled PMI: thinking about the prototype. There are three boxes and on the left what worked well with a plus symbol, what was tricky with a minus symbol and what was interesting could be improve or any questions with a question mark symbol.">
            <a:extLst>
              <a:ext uri="{FF2B5EF4-FFF2-40B4-BE49-F238E27FC236}">
                <a16:creationId xmlns:a16="http://schemas.microsoft.com/office/drawing/2014/main" id="{D76AB587-8239-9A61-72C6-43670FB17C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45929" y="-344"/>
            <a:ext cx="9700141" cy="6858000"/>
          </a:xfrm>
          <a:prstGeom prst="rect">
            <a:avLst/>
          </a:prstGeom>
        </p:spPr>
      </p:pic>
      <p:sp>
        <p:nvSpPr>
          <p:cNvPr id="5" name="Slide Number Placeholder 1">
            <a:extLst>
              <a:ext uri="{FF2B5EF4-FFF2-40B4-BE49-F238E27FC236}">
                <a16:creationId xmlns:a16="http://schemas.microsoft.com/office/drawing/2014/main" id="{BEBEA684-6CAD-F561-662B-FCADDC95FF95}"/>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54</a:t>
            </a:fld>
            <a:endParaRPr lang="en-AU"/>
          </a:p>
        </p:txBody>
      </p:sp>
    </p:spTree>
    <p:extLst>
      <p:ext uri="{BB962C8B-B14F-4D97-AF65-F5344CB8AC3E}">
        <p14:creationId xmlns:p14="http://schemas.microsoft.com/office/powerpoint/2010/main" val="1530197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98ADC8-246C-A50C-5565-87A843C012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4F6278-0AD4-EC2B-2A7B-3B1066BCA3B7}"/>
              </a:ext>
            </a:extLst>
          </p:cNvPr>
          <p:cNvSpPr>
            <a:spLocks noGrp="1"/>
          </p:cNvSpPr>
          <p:nvPr>
            <p:ph type="ctrTitle"/>
          </p:nvPr>
        </p:nvSpPr>
        <p:spPr>
          <a:xfrm>
            <a:off x="531373" y="3429000"/>
            <a:ext cx="6128220" cy="1074565"/>
          </a:xfrm>
        </p:spPr>
        <p:txBody>
          <a:bodyPr anchor="b">
            <a:normAutofit/>
          </a:bodyPr>
          <a:lstStyle/>
          <a:p>
            <a:pPr>
              <a:lnSpc>
                <a:spcPct val="90000"/>
              </a:lnSpc>
            </a:pPr>
            <a:r>
              <a:rPr lang="en-US" sz="3600">
                <a:latin typeface="Arial"/>
                <a:cs typeface="Arial"/>
              </a:rPr>
              <a:t>Lesson 10: Evaluate – Test and share designs</a:t>
            </a:r>
          </a:p>
        </p:txBody>
      </p:sp>
      <p:sp>
        <p:nvSpPr>
          <p:cNvPr id="3" name="TextBox 2">
            <a:extLst>
              <a:ext uri="{FF2B5EF4-FFF2-40B4-BE49-F238E27FC236}">
                <a16:creationId xmlns:a16="http://schemas.microsoft.com/office/drawing/2014/main" id="{3BFF85D7-4C95-8554-D230-7B5525B60C13}"/>
              </a:ext>
            </a:extLst>
          </p:cNvPr>
          <p:cNvSpPr txBox="1"/>
          <p:nvPr/>
        </p:nvSpPr>
        <p:spPr>
          <a:xfrm>
            <a:off x="531373" y="4614496"/>
            <a:ext cx="2276926" cy="1452697"/>
          </a:xfrm>
          <a:prstGeom prst="rect">
            <a:avLst/>
          </a:prstGeom>
          <a:noFill/>
        </p:spPr>
        <p:txBody>
          <a:bodyPr wrap="none" lIns="0" tIns="0" rIns="0" bIns="0" rtlCol="0">
            <a:noAutofit/>
          </a:bodyPr>
          <a:lstStyle/>
          <a:p>
            <a:pPr algn="l"/>
            <a:r>
              <a:rPr lang="en-AU" sz="1800" b="1">
                <a:solidFill>
                  <a:schemeClr val="accent1">
                    <a:lumMod val="10000"/>
                    <a:lumOff val="90000"/>
                  </a:schemeClr>
                </a:solidFill>
              </a:rPr>
              <a:t>Key Words:</a:t>
            </a:r>
          </a:p>
          <a:p>
            <a:pPr algn="l"/>
            <a:r>
              <a:rPr lang="en-AU" sz="1800">
                <a:solidFill>
                  <a:schemeClr val="bg1"/>
                </a:solidFill>
              </a:rPr>
              <a:t>evaluate</a:t>
            </a:r>
          </a:p>
          <a:p>
            <a:pPr algn="l"/>
            <a:r>
              <a:rPr lang="en-AU" sz="1800">
                <a:solidFill>
                  <a:schemeClr val="bg1"/>
                </a:solidFill>
              </a:rPr>
              <a:t>feedback</a:t>
            </a:r>
          </a:p>
          <a:p>
            <a:pPr algn="l"/>
            <a:r>
              <a:rPr lang="en-AU" sz="1800">
                <a:solidFill>
                  <a:schemeClr val="bg1"/>
                </a:solidFill>
              </a:rPr>
              <a:t>communicate</a:t>
            </a:r>
          </a:p>
          <a:p>
            <a:pPr algn="l"/>
            <a:r>
              <a:rPr lang="en-AU" sz="1800">
                <a:solidFill>
                  <a:schemeClr val="bg1"/>
                </a:solidFill>
              </a:rPr>
              <a:t>improve</a:t>
            </a:r>
          </a:p>
          <a:p>
            <a:pPr algn="l"/>
            <a:r>
              <a:rPr lang="en-AU" sz="1800">
                <a:solidFill>
                  <a:schemeClr val="bg1"/>
                </a:solidFill>
              </a:rPr>
              <a:t>reflect</a:t>
            </a:r>
          </a:p>
        </p:txBody>
      </p:sp>
      <p:pic>
        <p:nvPicPr>
          <p:cNvPr id="5" name="Picture Placeholder 4" descr="Diagram illustrating Engineering Design Process with eight steps arranged in a circular flow: Define, Identify, Brainstorm, Design, Prototype, Evaluate, Iterate, and Communicate. Each step is represented by a coloured gear icon with relevant symbols, highlighting Evaluate step with a large light-blue cog with large red arrows in centre to emphasise the iterative nature of the EDP.">
            <a:extLst>
              <a:ext uri="{FF2B5EF4-FFF2-40B4-BE49-F238E27FC236}">
                <a16:creationId xmlns:a16="http://schemas.microsoft.com/office/drawing/2014/main" id="{3DF4B09C-0BD5-17C0-0614-7B8C8184FB09}"/>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p:blipFill>
        <p:spPr>
          <a:xfrm>
            <a:off x="7128000" y="82"/>
            <a:ext cx="5064000" cy="6857837"/>
          </a:xfrm>
          <a:prstGeom prst="rect">
            <a:avLst/>
          </a:prstGeom>
          <a:noFill/>
        </p:spPr>
      </p:pic>
      <p:sp>
        <p:nvSpPr>
          <p:cNvPr id="4" name="Slide Number Placeholder 2">
            <a:extLst>
              <a:ext uri="{FF2B5EF4-FFF2-40B4-BE49-F238E27FC236}">
                <a16:creationId xmlns:a16="http://schemas.microsoft.com/office/drawing/2014/main" id="{A8917470-D0F1-8C4C-153D-C143A8B85156}"/>
              </a:ext>
              <a:ext uri="{C183D7F6-B498-43B3-948B-1728B52AA6E4}">
                <adec:decorative xmlns:adec="http://schemas.microsoft.com/office/drawing/2017/decorative" val="1"/>
              </a:ext>
            </a:extLst>
          </p:cNvPr>
          <p:cNvSpPr txBox="1">
            <a:spLocks/>
          </p:cNvSpPr>
          <p:nvPr/>
        </p:nvSpPr>
        <p:spPr>
          <a:xfrm>
            <a:off x="11124000" y="6516000"/>
            <a:ext cx="720000" cy="180000"/>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r">
              <a:spcAft>
                <a:spcPts val="600"/>
              </a:spcAft>
            </a:pPr>
            <a:fld id="{10A01DC5-1685-4615-8240-15192985C6A2}" type="slidenum">
              <a:rPr lang="en-AU" sz="1200" smtClean="0"/>
              <a:pPr algn="r">
                <a:spcAft>
                  <a:spcPts val="600"/>
                </a:spcAft>
              </a:pPr>
              <a:t>55</a:t>
            </a:fld>
            <a:endParaRPr lang="en-AU" sz="1200"/>
          </a:p>
        </p:txBody>
      </p:sp>
    </p:spTree>
    <p:extLst>
      <p:ext uri="{BB962C8B-B14F-4D97-AF65-F5344CB8AC3E}">
        <p14:creationId xmlns:p14="http://schemas.microsoft.com/office/powerpoint/2010/main" val="142368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C36F2-74D8-5F71-D0F1-4E14A22F3EE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70204C6-2C37-8044-8725-93E14E2D076F}"/>
              </a:ext>
            </a:extLst>
          </p:cNvPr>
          <p:cNvSpPr>
            <a:spLocks noGrp="1"/>
          </p:cNvSpPr>
          <p:nvPr>
            <p:ph type="title"/>
          </p:nvPr>
        </p:nvSpPr>
        <p:spPr/>
        <p:txBody>
          <a:bodyPr/>
          <a:lstStyle/>
          <a:p>
            <a:r>
              <a:rPr lang="en-AU">
                <a:latin typeface="+mj-lt"/>
              </a:rPr>
              <a:t>Lesson 10 – learning intentions and success criteria</a:t>
            </a:r>
          </a:p>
        </p:txBody>
      </p:sp>
      <p:sp>
        <p:nvSpPr>
          <p:cNvPr id="3" name="TextBox 2">
            <a:extLst>
              <a:ext uri="{FF2B5EF4-FFF2-40B4-BE49-F238E27FC236}">
                <a16:creationId xmlns:a16="http://schemas.microsoft.com/office/drawing/2014/main" id="{8EF2B9F9-2809-6510-F464-EEC0BE6B811B}"/>
              </a:ext>
            </a:extLst>
          </p:cNvPr>
          <p:cNvSpPr txBox="1"/>
          <p:nvPr/>
        </p:nvSpPr>
        <p:spPr>
          <a:xfrm>
            <a:off x="370416" y="1894417"/>
            <a:ext cx="5347336" cy="370922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pPr>
            <a:r>
              <a:rPr lang="en-AU" sz="1800" b="1">
                <a:solidFill>
                  <a:schemeClr val="accent1"/>
                </a:solidFill>
                <a:latin typeface="+mj-lt"/>
                <a:cs typeface="Arial" panose="020B0604020202020204" pitchFamily="34" charset="0"/>
              </a:rPr>
              <a:t>Early Stage 1</a:t>
            </a:r>
          </a:p>
          <a:p>
            <a:pPr>
              <a:lnSpc>
                <a:spcPct val="150000"/>
              </a:lnSpc>
            </a:pPr>
            <a:r>
              <a:rPr lang="en-AU" sz="1600" b="1">
                <a:solidFill>
                  <a:schemeClr val="accent1"/>
                </a:solidFill>
                <a:latin typeface="+mj-lt"/>
                <a:cs typeface="Arial" panose="020B0604020202020204" pitchFamily="34" charset="0"/>
              </a:rPr>
              <a:t>We are learning to</a:t>
            </a:r>
            <a:endParaRPr lang="en-AU" sz="1600" b="1">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1600">
                <a:cs typeface="Arial"/>
              </a:rPr>
              <a:t>test and share our habitat design to see how it helps a wombat.</a:t>
            </a:r>
          </a:p>
          <a:p>
            <a:pPr>
              <a:lnSpc>
                <a:spcPct val="150000"/>
              </a:lnSpc>
              <a:spcAft>
                <a:spcPts val="600"/>
              </a:spcAft>
            </a:pPr>
            <a:r>
              <a:rPr lang="en-AU" sz="1600" b="1">
                <a:solidFill>
                  <a:schemeClr val="accent1"/>
                </a:solidFill>
                <a:cs typeface="Arial" panose="020B0604020202020204" pitchFamily="34" charset="0"/>
              </a:rPr>
              <a:t>We can</a:t>
            </a:r>
          </a:p>
          <a:p>
            <a:pPr marL="342900" indent="-342900">
              <a:lnSpc>
                <a:spcPct val="150000"/>
              </a:lnSpc>
              <a:spcAft>
                <a:spcPts val="600"/>
              </a:spcAft>
              <a:buFont typeface="Arial"/>
              <a:buChar char="•"/>
            </a:pPr>
            <a:r>
              <a:rPr lang="en-AU" sz="1600">
                <a:cs typeface="Arial"/>
              </a:rPr>
              <a:t>look at our habitat and talk about what works well</a:t>
            </a:r>
          </a:p>
          <a:p>
            <a:pPr marL="342900" indent="-342900">
              <a:lnSpc>
                <a:spcPct val="150000"/>
              </a:lnSpc>
              <a:spcAft>
                <a:spcPts val="600"/>
              </a:spcAft>
              <a:buFont typeface="Arial"/>
              <a:buChar char="•"/>
            </a:pPr>
            <a:r>
              <a:rPr lang="en-AU" sz="1600">
                <a:cs typeface="Arial" panose="020B0604020202020204" pitchFamily="34" charset="0"/>
              </a:rPr>
              <a:t>show features that help the wombat</a:t>
            </a:r>
          </a:p>
          <a:p>
            <a:pPr marL="342900" indent="-342900">
              <a:lnSpc>
                <a:spcPct val="150000"/>
              </a:lnSpc>
              <a:spcAft>
                <a:spcPts val="600"/>
              </a:spcAft>
              <a:buFont typeface="Arial"/>
              <a:buChar char="•"/>
            </a:pPr>
            <a:r>
              <a:rPr lang="en-AU" sz="1600">
                <a:cs typeface="Arial"/>
              </a:rPr>
              <a:t>share our prototype with others</a:t>
            </a:r>
          </a:p>
          <a:p>
            <a:pPr marL="342900" indent="-342900">
              <a:lnSpc>
                <a:spcPct val="150000"/>
              </a:lnSpc>
              <a:spcAft>
                <a:spcPts val="600"/>
              </a:spcAft>
              <a:buFont typeface="Arial"/>
              <a:buChar char="•"/>
            </a:pPr>
            <a:r>
              <a:rPr lang="en-AU" sz="1600">
                <a:cs typeface="Arial"/>
              </a:rPr>
              <a:t>say one thing we could change or add.</a:t>
            </a:r>
          </a:p>
        </p:txBody>
      </p:sp>
      <p:cxnSp>
        <p:nvCxnSpPr>
          <p:cNvPr id="6" name="Straight Connector 5">
            <a:extLst>
              <a:ext uri="{FF2B5EF4-FFF2-40B4-BE49-F238E27FC236}">
                <a16:creationId xmlns:a16="http://schemas.microsoft.com/office/drawing/2014/main" id="{0CFE89B5-4FA5-218D-72EE-84C47E8F6537}"/>
              </a:ext>
              <a:ext uri="{C183D7F6-B498-43B3-948B-1728B52AA6E4}">
                <adec:decorative xmlns:adec="http://schemas.microsoft.com/office/drawing/2017/decorative" val="1"/>
              </a:ext>
            </a:extLst>
          </p:cNvPr>
          <p:cNvCxnSpPr>
            <a:cxnSpLocks/>
          </p:cNvCxnSpPr>
          <p:nvPr/>
        </p:nvCxnSpPr>
        <p:spPr>
          <a:xfrm>
            <a:off x="6096000" y="1870364"/>
            <a:ext cx="0" cy="464563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0E0997B-F49B-0E19-8F73-5F885F7A7B3B}"/>
              </a:ext>
            </a:extLst>
          </p:cNvPr>
          <p:cNvSpPr txBox="1"/>
          <p:nvPr/>
        </p:nvSpPr>
        <p:spPr>
          <a:xfrm>
            <a:off x="6496660" y="1894417"/>
            <a:ext cx="5347336" cy="370922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pPr>
            <a:r>
              <a:rPr lang="en-AU" sz="1800" b="1">
                <a:solidFill>
                  <a:schemeClr val="accent1"/>
                </a:solidFill>
                <a:latin typeface="+mj-lt"/>
                <a:cs typeface="Arial" panose="020B0604020202020204" pitchFamily="34" charset="0"/>
              </a:rPr>
              <a:t>Stage 1</a:t>
            </a:r>
          </a:p>
          <a:p>
            <a:pPr>
              <a:lnSpc>
                <a:spcPct val="150000"/>
              </a:lnSpc>
            </a:pPr>
            <a:r>
              <a:rPr lang="en-AU" sz="1600" b="1">
                <a:solidFill>
                  <a:schemeClr val="accent1"/>
                </a:solidFill>
                <a:latin typeface="+mj-lt"/>
                <a:cs typeface="Arial" panose="020B0604020202020204" pitchFamily="34" charset="0"/>
              </a:rPr>
              <a:t>We are learning to</a:t>
            </a:r>
            <a:endParaRPr lang="en-AU" sz="1600" b="1">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1600">
                <a:cs typeface="Arial" panose="020B0604020202020204" pitchFamily="34" charset="0"/>
              </a:rPr>
              <a:t>test, evaluate and explain how a habitat design meets the needs of a wombat.</a:t>
            </a:r>
          </a:p>
          <a:p>
            <a:pPr>
              <a:lnSpc>
                <a:spcPct val="150000"/>
              </a:lnSpc>
              <a:spcAft>
                <a:spcPts val="600"/>
              </a:spcAft>
            </a:pPr>
            <a:r>
              <a:rPr lang="en-AU" sz="1600" b="1">
                <a:solidFill>
                  <a:schemeClr val="accent1"/>
                </a:solidFill>
                <a:cs typeface="Arial" panose="020B0604020202020204" pitchFamily="34" charset="0"/>
              </a:rPr>
              <a:t>We can</a:t>
            </a:r>
          </a:p>
          <a:p>
            <a:pPr marL="342900" indent="-342900">
              <a:lnSpc>
                <a:spcPct val="150000"/>
              </a:lnSpc>
              <a:spcAft>
                <a:spcPts val="600"/>
              </a:spcAft>
              <a:buFont typeface="Arial" panose="020B0604020202020204" pitchFamily="34" charset="0"/>
              <a:buChar char="•"/>
            </a:pPr>
            <a:r>
              <a:rPr lang="en-AU" sz="1600">
                <a:cs typeface="Arial"/>
              </a:rPr>
              <a:t>test parts of our prototype to see if they work</a:t>
            </a:r>
          </a:p>
          <a:p>
            <a:pPr marL="342900" indent="-342900">
              <a:lnSpc>
                <a:spcPct val="150000"/>
              </a:lnSpc>
              <a:spcAft>
                <a:spcPts val="600"/>
              </a:spcAft>
              <a:buFont typeface="Arial" panose="020B0604020202020204" pitchFamily="34" charset="0"/>
              <a:buChar char="•"/>
            </a:pPr>
            <a:r>
              <a:rPr lang="en-AU" sz="1600">
                <a:cs typeface="Arial" panose="020B0604020202020204" pitchFamily="34" charset="0"/>
              </a:rPr>
              <a:t>explain how our design helps the wombat</a:t>
            </a:r>
          </a:p>
          <a:p>
            <a:pPr marL="342900" indent="-342900">
              <a:lnSpc>
                <a:spcPct val="150000"/>
              </a:lnSpc>
              <a:spcAft>
                <a:spcPts val="600"/>
              </a:spcAft>
              <a:buFont typeface="Arial" panose="020B0604020202020204" pitchFamily="34" charset="0"/>
              <a:buChar char="•"/>
            </a:pPr>
            <a:r>
              <a:rPr lang="en-AU" sz="1600">
                <a:cs typeface="Arial" panose="020B0604020202020204" pitchFamily="34" charset="0"/>
              </a:rPr>
              <a:t>describe strengths of our prototype</a:t>
            </a:r>
          </a:p>
          <a:p>
            <a:pPr marL="342900" indent="-342900">
              <a:lnSpc>
                <a:spcPct val="150000"/>
              </a:lnSpc>
              <a:spcAft>
                <a:spcPts val="600"/>
              </a:spcAft>
              <a:buFont typeface="Arial" panose="020B0604020202020204" pitchFamily="34" charset="0"/>
              <a:buChar char="•"/>
            </a:pPr>
            <a:r>
              <a:rPr lang="en-AU" sz="1600">
                <a:cs typeface="Arial" panose="020B0604020202020204" pitchFamily="34" charset="0"/>
              </a:rPr>
              <a:t>suggest a change to improve our design.</a:t>
            </a:r>
          </a:p>
        </p:txBody>
      </p:sp>
      <p:sp>
        <p:nvSpPr>
          <p:cNvPr id="2" name="Slide Number Placeholder 1">
            <a:extLst>
              <a:ext uri="{FF2B5EF4-FFF2-40B4-BE49-F238E27FC236}">
                <a16:creationId xmlns:a16="http://schemas.microsoft.com/office/drawing/2014/main" id="{B51961D7-B940-4432-C9D1-A451013C9A1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56</a:t>
            </a:fld>
            <a:endParaRPr lang="en-AU"/>
          </a:p>
        </p:txBody>
      </p:sp>
    </p:spTree>
    <p:extLst>
      <p:ext uri="{BB962C8B-B14F-4D97-AF65-F5344CB8AC3E}">
        <p14:creationId xmlns:p14="http://schemas.microsoft.com/office/powerpoint/2010/main" val="789592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1468CB-E76C-EE44-2C06-76A95B20DD04}"/>
            </a:ext>
          </a:extLst>
        </p:cNvPr>
        <p:cNvGrpSpPr/>
        <p:nvPr/>
      </p:nvGrpSpPr>
      <p:grpSpPr>
        <a:xfrm>
          <a:off x="0" y="0"/>
          <a:ext cx="0" cy="0"/>
          <a:chOff x="0" y="0"/>
          <a:chExt cx="0" cy="0"/>
        </a:xfrm>
      </p:grpSpPr>
      <p:pic>
        <p:nvPicPr>
          <p:cNvPr id="2" name="Picture 1" descr="A blue cog with a clipboard in the centre representing the Evaluate phase of the EDP.">
            <a:extLst>
              <a:ext uri="{FF2B5EF4-FFF2-40B4-BE49-F238E27FC236}">
                <a16:creationId xmlns:a16="http://schemas.microsoft.com/office/drawing/2014/main" id="{5F3CFD22-8B80-D380-11C8-AC816AA3EBDC}"/>
              </a:ext>
            </a:extLst>
          </p:cNvPr>
          <p:cNvPicPr>
            <a:picLocks noChangeAspect="1"/>
          </p:cNvPicPr>
          <p:nvPr/>
        </p:nvPicPr>
        <p:blipFill>
          <a:blip r:embed="rId3"/>
          <a:stretch>
            <a:fillRect/>
          </a:stretch>
        </p:blipFill>
        <p:spPr>
          <a:xfrm>
            <a:off x="1837" y="-1721"/>
            <a:ext cx="914400" cy="857250"/>
          </a:xfrm>
          <a:prstGeom prst="rect">
            <a:avLst/>
          </a:prstGeom>
        </p:spPr>
      </p:pic>
      <p:sp>
        <p:nvSpPr>
          <p:cNvPr id="3" name="Title 2">
            <a:extLst>
              <a:ext uri="{FF2B5EF4-FFF2-40B4-BE49-F238E27FC236}">
                <a16:creationId xmlns:a16="http://schemas.microsoft.com/office/drawing/2014/main" id="{9B4025CB-0C90-2E83-9A0D-0169BAAFDBE3}"/>
              </a:ext>
            </a:extLst>
          </p:cNvPr>
          <p:cNvSpPr>
            <a:spLocks noGrp="1"/>
          </p:cNvSpPr>
          <p:nvPr>
            <p:ph type="title"/>
          </p:nvPr>
        </p:nvSpPr>
        <p:spPr>
          <a:xfrm>
            <a:off x="360000" y="-545601"/>
            <a:ext cx="11484000" cy="545601"/>
          </a:xfrm>
        </p:spPr>
        <p:txBody>
          <a:bodyPr vert="horz" lIns="0" tIns="0" rIns="0" bIns="0" rtlCol="0" anchor="b">
            <a:noAutofit/>
          </a:bodyPr>
          <a:lstStyle/>
          <a:p>
            <a:r>
              <a:rPr lang="en-AU"/>
              <a:t>Imagine you are a wombat. Test your habitat.</a:t>
            </a:r>
          </a:p>
        </p:txBody>
      </p:sp>
      <p:pic>
        <p:nvPicPr>
          <p:cNvPr id="4" name="Picture 3" descr="Digital worksheet titled :Imagine you are a wombat. Test your habitat. There are icons representing shelter, safety, food, water, a quiet place and space to move. There are blue tabs on the right side labelled with such prompts as Can I go in safely? beside the shelter icon and Can I find food? beside the food icon and Do I have room to move? beside the space to move icon. Below there is a prompt for students 'Check one part at a time' to encourage them checking their prototype in steps.">
            <a:extLst>
              <a:ext uri="{FF2B5EF4-FFF2-40B4-BE49-F238E27FC236}">
                <a16:creationId xmlns:a16="http://schemas.microsoft.com/office/drawing/2014/main" id="{F82A01AC-E454-3547-851B-CDD56072695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45929" y="0"/>
            <a:ext cx="9700142" cy="6858000"/>
          </a:xfrm>
          <a:prstGeom prst="rect">
            <a:avLst/>
          </a:prstGeom>
        </p:spPr>
      </p:pic>
      <p:sp>
        <p:nvSpPr>
          <p:cNvPr id="6" name="TextBox 5">
            <a:extLst>
              <a:ext uri="{FF2B5EF4-FFF2-40B4-BE49-F238E27FC236}">
                <a16:creationId xmlns:a16="http://schemas.microsoft.com/office/drawing/2014/main" id="{108C9A81-2AE4-20E6-B091-97E142CE880C}"/>
              </a:ext>
            </a:extLst>
          </p:cNvPr>
          <p:cNvSpPr txBox="1"/>
          <p:nvPr/>
        </p:nvSpPr>
        <p:spPr>
          <a:xfrm>
            <a:off x="11751235" y="6409765"/>
            <a:ext cx="440766" cy="18466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AU" sz="1200">
                <a:cs typeface="Arial" panose="020B0604020202020204"/>
              </a:rPr>
              <a:t>57</a:t>
            </a:r>
          </a:p>
        </p:txBody>
      </p:sp>
    </p:spTree>
    <p:extLst>
      <p:ext uri="{BB962C8B-B14F-4D97-AF65-F5344CB8AC3E}">
        <p14:creationId xmlns:p14="http://schemas.microsoft.com/office/powerpoint/2010/main" val="652824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A6634-3E71-DF89-8498-6600553472D8}"/>
            </a:ext>
          </a:extLst>
        </p:cNvPr>
        <p:cNvGrpSpPr/>
        <p:nvPr/>
      </p:nvGrpSpPr>
      <p:grpSpPr>
        <a:xfrm>
          <a:off x="0" y="0"/>
          <a:ext cx="0" cy="0"/>
          <a:chOff x="0" y="0"/>
          <a:chExt cx="0" cy="0"/>
        </a:xfrm>
      </p:grpSpPr>
      <p:pic>
        <p:nvPicPr>
          <p:cNvPr id="3" name="Picture 2" descr="A blue cog with a clipboard in the centre representing the Evaluate phase of the EDP.">
            <a:extLst>
              <a:ext uri="{FF2B5EF4-FFF2-40B4-BE49-F238E27FC236}">
                <a16:creationId xmlns:a16="http://schemas.microsoft.com/office/drawing/2014/main" id="{40230225-A115-BB16-8B4F-1D082856527D}"/>
              </a:ext>
            </a:extLst>
          </p:cNvPr>
          <p:cNvPicPr>
            <a:picLocks noChangeAspect="1"/>
          </p:cNvPicPr>
          <p:nvPr/>
        </p:nvPicPr>
        <p:blipFill>
          <a:blip r:embed="rId3"/>
          <a:stretch>
            <a:fillRect/>
          </a:stretch>
        </p:blipFill>
        <p:spPr>
          <a:xfrm>
            <a:off x="1837" y="-1721"/>
            <a:ext cx="914400" cy="857250"/>
          </a:xfrm>
          <a:prstGeom prst="rect">
            <a:avLst/>
          </a:prstGeom>
        </p:spPr>
      </p:pic>
      <p:sp>
        <p:nvSpPr>
          <p:cNvPr id="2" name="Title 1">
            <a:extLst>
              <a:ext uri="{FF2B5EF4-FFF2-40B4-BE49-F238E27FC236}">
                <a16:creationId xmlns:a16="http://schemas.microsoft.com/office/drawing/2014/main" id="{2D3B00C2-D7E8-221D-EC80-67B231E977A3}"/>
              </a:ext>
            </a:extLst>
          </p:cNvPr>
          <p:cNvSpPr>
            <a:spLocks noGrp="1"/>
          </p:cNvSpPr>
          <p:nvPr>
            <p:ph type="title"/>
          </p:nvPr>
        </p:nvSpPr>
        <p:spPr>
          <a:xfrm>
            <a:off x="360000" y="-545601"/>
            <a:ext cx="11484000" cy="545601"/>
          </a:xfrm>
        </p:spPr>
        <p:txBody>
          <a:bodyPr vert="horz" lIns="0" tIns="0" rIns="0" bIns="0" rtlCol="0" anchor="b">
            <a:noAutofit/>
          </a:bodyPr>
          <a:lstStyle/>
          <a:p>
            <a:r>
              <a:rPr lang="en-AU"/>
              <a:t>What worked? What needs changing?</a:t>
            </a:r>
          </a:p>
        </p:txBody>
      </p:sp>
      <p:pic>
        <p:nvPicPr>
          <p:cNvPr id="4" name="Picture 3" descr="A worksheet titled What worked? What needs changing?. Ther are 4 boxes each with a title: my first idea was..., I changed my design by... this part didn't work because... and something important I learned with a blue light bulb icon. On the right there are icons thumbs up, a thinking emoji face and a thumbs down to support student discussion with evaluating if their design worked well.">
            <a:extLst>
              <a:ext uri="{FF2B5EF4-FFF2-40B4-BE49-F238E27FC236}">
                <a16:creationId xmlns:a16="http://schemas.microsoft.com/office/drawing/2014/main" id="{175F16DC-524A-1595-E522-E6447DBEAC4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45929" y="0"/>
            <a:ext cx="9700142" cy="6858000"/>
          </a:xfrm>
          <a:prstGeom prst="rect">
            <a:avLst/>
          </a:prstGeom>
        </p:spPr>
      </p:pic>
      <p:sp>
        <p:nvSpPr>
          <p:cNvPr id="6" name="TextBox 5">
            <a:extLst>
              <a:ext uri="{FF2B5EF4-FFF2-40B4-BE49-F238E27FC236}">
                <a16:creationId xmlns:a16="http://schemas.microsoft.com/office/drawing/2014/main" id="{617E4C90-A9ED-5D4C-D0F0-6B80545D8899}"/>
              </a:ext>
            </a:extLst>
          </p:cNvPr>
          <p:cNvSpPr txBox="1"/>
          <p:nvPr/>
        </p:nvSpPr>
        <p:spPr>
          <a:xfrm>
            <a:off x="11751235" y="6409765"/>
            <a:ext cx="440766" cy="18466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AU" sz="1200">
                <a:cs typeface="Arial" panose="020B0604020202020204"/>
              </a:rPr>
              <a:t>58</a:t>
            </a:r>
          </a:p>
        </p:txBody>
      </p:sp>
    </p:spTree>
    <p:extLst>
      <p:ext uri="{BB962C8B-B14F-4D97-AF65-F5344CB8AC3E}">
        <p14:creationId xmlns:p14="http://schemas.microsoft.com/office/powerpoint/2010/main" val="368187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FE58DC-07D3-66D7-844E-12379B27F4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E02812-DBE4-2D31-9A3B-C1CEEBDDAE09}"/>
              </a:ext>
            </a:extLst>
          </p:cNvPr>
          <p:cNvSpPr>
            <a:spLocks noGrp="1"/>
          </p:cNvSpPr>
          <p:nvPr>
            <p:ph type="ctrTitle"/>
          </p:nvPr>
        </p:nvSpPr>
        <p:spPr>
          <a:xfrm>
            <a:off x="479615" y="3429000"/>
            <a:ext cx="5834922" cy="1134950"/>
          </a:xfrm>
        </p:spPr>
        <p:txBody>
          <a:bodyPr anchor="b">
            <a:normAutofit/>
          </a:bodyPr>
          <a:lstStyle/>
          <a:p>
            <a:pPr>
              <a:lnSpc>
                <a:spcPct val="90000"/>
              </a:lnSpc>
            </a:pPr>
            <a:r>
              <a:rPr lang="en-US" sz="3600">
                <a:latin typeface="Arial"/>
                <a:cs typeface="Arial"/>
              </a:rPr>
              <a:t>Lesson 11: Iterate – Reflect and improve solution</a:t>
            </a:r>
          </a:p>
        </p:txBody>
      </p:sp>
      <p:sp>
        <p:nvSpPr>
          <p:cNvPr id="3" name="TextBox 2">
            <a:extLst>
              <a:ext uri="{FF2B5EF4-FFF2-40B4-BE49-F238E27FC236}">
                <a16:creationId xmlns:a16="http://schemas.microsoft.com/office/drawing/2014/main" id="{450CE0F3-9F74-36B8-B133-680CD15F83B4}"/>
              </a:ext>
            </a:extLst>
          </p:cNvPr>
          <p:cNvSpPr txBox="1"/>
          <p:nvPr/>
        </p:nvSpPr>
        <p:spPr>
          <a:xfrm>
            <a:off x="479615" y="4631750"/>
            <a:ext cx="2276926" cy="1452697"/>
          </a:xfrm>
          <a:prstGeom prst="rect">
            <a:avLst/>
          </a:prstGeom>
          <a:noFill/>
        </p:spPr>
        <p:txBody>
          <a:bodyPr wrap="none" lIns="0" tIns="0" rIns="0" bIns="0" rtlCol="0">
            <a:noAutofit/>
          </a:bodyPr>
          <a:lstStyle/>
          <a:p>
            <a:pPr algn="l"/>
            <a:r>
              <a:rPr lang="en-AU" sz="1800" b="1">
                <a:solidFill>
                  <a:schemeClr val="accent1">
                    <a:lumMod val="10000"/>
                    <a:lumOff val="90000"/>
                  </a:schemeClr>
                </a:solidFill>
              </a:rPr>
              <a:t>Key Words:</a:t>
            </a:r>
          </a:p>
          <a:p>
            <a:pPr algn="l"/>
            <a:r>
              <a:rPr lang="en-AU" sz="1800">
                <a:solidFill>
                  <a:schemeClr val="bg1"/>
                </a:solidFill>
              </a:rPr>
              <a:t>iterate</a:t>
            </a:r>
          </a:p>
          <a:p>
            <a:pPr algn="l"/>
            <a:r>
              <a:rPr lang="en-AU" sz="1800">
                <a:solidFill>
                  <a:schemeClr val="bg1"/>
                </a:solidFill>
              </a:rPr>
              <a:t>test</a:t>
            </a:r>
          </a:p>
          <a:p>
            <a:pPr algn="l"/>
            <a:r>
              <a:rPr lang="en-AU" sz="1800">
                <a:solidFill>
                  <a:schemeClr val="bg1"/>
                </a:solidFill>
              </a:rPr>
              <a:t>improve</a:t>
            </a:r>
          </a:p>
          <a:p>
            <a:pPr algn="l"/>
            <a:r>
              <a:rPr lang="en-AU" sz="1800">
                <a:solidFill>
                  <a:schemeClr val="bg1"/>
                </a:solidFill>
              </a:rPr>
              <a:t>feedback</a:t>
            </a:r>
          </a:p>
          <a:p>
            <a:pPr algn="l"/>
            <a:r>
              <a:rPr lang="en-AU" sz="1800">
                <a:solidFill>
                  <a:schemeClr val="bg1"/>
                </a:solidFill>
              </a:rPr>
              <a:t>prototype</a:t>
            </a:r>
          </a:p>
          <a:p>
            <a:pPr algn="l"/>
            <a:r>
              <a:rPr lang="en-AU" sz="1800">
                <a:solidFill>
                  <a:schemeClr val="bg1"/>
                </a:solidFill>
              </a:rPr>
              <a:t>solution</a:t>
            </a:r>
          </a:p>
        </p:txBody>
      </p:sp>
      <p:pic>
        <p:nvPicPr>
          <p:cNvPr id="6" name="Picture Placeholder 5" descr="Diagram illustrating Engineering Design Process with eight steps arranged in a circular flow: Define, Identify, Brainstorm, Design, Prototype, Evaluate, Iterate, and Communicate. Each step is represented by a coloured gear icon with relevant symbols, highlighting Iterate step with a large deep red cog with large red arrows in centre to emphasise the iterative nature of the EDP.">
            <a:extLst>
              <a:ext uri="{FF2B5EF4-FFF2-40B4-BE49-F238E27FC236}">
                <a16:creationId xmlns:a16="http://schemas.microsoft.com/office/drawing/2014/main" id="{66192DD4-7D3B-6E1D-4663-A673D013EC6D}"/>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xfrm>
            <a:off x="7128000" y="10"/>
            <a:ext cx="5064000" cy="6857990"/>
          </a:xfrm>
          <a:prstGeom prst="rect">
            <a:avLst/>
          </a:prstGeom>
          <a:noFill/>
        </p:spPr>
      </p:pic>
      <p:sp>
        <p:nvSpPr>
          <p:cNvPr id="4" name="Slide Number Placeholder 2">
            <a:extLst>
              <a:ext uri="{FF2B5EF4-FFF2-40B4-BE49-F238E27FC236}">
                <a16:creationId xmlns:a16="http://schemas.microsoft.com/office/drawing/2014/main" id="{8D6436E7-AF32-34B6-7B63-9B0154FB1A05}"/>
              </a:ext>
              <a:ext uri="{C183D7F6-B498-43B3-948B-1728B52AA6E4}">
                <adec:decorative xmlns:adec="http://schemas.microsoft.com/office/drawing/2017/decorative" val="1"/>
              </a:ext>
            </a:extLst>
          </p:cNvPr>
          <p:cNvSpPr txBox="1">
            <a:spLocks/>
          </p:cNvSpPr>
          <p:nvPr/>
        </p:nvSpPr>
        <p:spPr>
          <a:xfrm>
            <a:off x="11124000" y="6516000"/>
            <a:ext cx="720000" cy="180000"/>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r">
              <a:spcAft>
                <a:spcPts val="600"/>
              </a:spcAft>
            </a:pPr>
            <a:fld id="{10A01DC5-1685-4615-8240-15192985C6A2}" type="slidenum">
              <a:rPr lang="en-AU" sz="1200" smtClean="0"/>
              <a:pPr algn="r">
                <a:spcAft>
                  <a:spcPts val="600"/>
                </a:spcAft>
              </a:pPr>
              <a:t>59</a:t>
            </a:fld>
            <a:endParaRPr lang="en-AU" sz="1200"/>
          </a:p>
        </p:txBody>
      </p:sp>
    </p:spTree>
    <p:extLst>
      <p:ext uri="{BB962C8B-B14F-4D97-AF65-F5344CB8AC3E}">
        <p14:creationId xmlns:p14="http://schemas.microsoft.com/office/powerpoint/2010/main" val="142320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3FEAE-20EE-C87A-8DBC-6DF3D224D3E7}"/>
              </a:ext>
            </a:extLst>
          </p:cNvPr>
          <p:cNvSpPr>
            <a:spLocks noGrp="1"/>
          </p:cNvSpPr>
          <p:nvPr>
            <p:ph type="title"/>
          </p:nvPr>
        </p:nvSpPr>
        <p:spPr>
          <a:xfrm>
            <a:off x="360000" y="360000"/>
            <a:ext cx="10080000" cy="545601"/>
          </a:xfrm>
        </p:spPr>
        <p:txBody>
          <a:bodyPr anchor="t">
            <a:normAutofit/>
          </a:bodyPr>
          <a:lstStyle/>
          <a:p>
            <a:r>
              <a:rPr lang="en-US"/>
              <a:t>Instructions for use - terms</a:t>
            </a:r>
          </a:p>
        </p:txBody>
      </p:sp>
      <p:sp>
        <p:nvSpPr>
          <p:cNvPr id="11" name="Content Placeholder 3">
            <a:extLst>
              <a:ext uri="{FF2B5EF4-FFF2-40B4-BE49-F238E27FC236}">
                <a16:creationId xmlns:a16="http://schemas.microsoft.com/office/drawing/2014/main" id="{00975115-728B-9328-6C61-ED12785C5E80}"/>
              </a:ext>
            </a:extLst>
          </p:cNvPr>
          <p:cNvSpPr>
            <a:spLocks noGrp="1"/>
          </p:cNvSpPr>
          <p:nvPr>
            <p:ph sz="half" idx="1"/>
          </p:nvPr>
        </p:nvSpPr>
        <p:spPr>
          <a:xfrm>
            <a:off x="360000" y="1441125"/>
            <a:ext cx="5911275" cy="4499998"/>
          </a:xfrm>
        </p:spPr>
        <p:txBody>
          <a:bodyPr vert="horz" lIns="0" tIns="0" rIns="0" bIns="0" rtlCol="0" anchor="t">
            <a:noAutofit/>
          </a:bodyPr>
          <a:lstStyle/>
          <a:p>
            <a:r>
              <a:rPr lang="en-US" sz="1600">
                <a:latin typeface="Arial"/>
                <a:cs typeface="Arial"/>
              </a:rPr>
              <a:t>A glossary is included at the end of the unit as a </a:t>
            </a:r>
            <a:r>
              <a:rPr lang="en-US" sz="1600" b="1">
                <a:latin typeface="Arial"/>
                <a:cs typeface="Arial"/>
              </a:rPr>
              <a:t>teacher reference</a:t>
            </a:r>
            <a:r>
              <a:rPr lang="en-US" sz="1600">
                <a:latin typeface="Arial"/>
                <a:cs typeface="Arial"/>
              </a:rPr>
              <a:t> to support consistent vocabulary across the unit.</a:t>
            </a:r>
          </a:p>
          <a:p>
            <a:r>
              <a:rPr lang="en-US" sz="1600">
                <a:latin typeface="Arial"/>
                <a:cs typeface="Arial"/>
              </a:rPr>
              <a:t>Teachers may use selected terms for:</a:t>
            </a:r>
          </a:p>
          <a:p>
            <a:pPr marL="285750" indent="-285750">
              <a:buChar char="•"/>
            </a:pPr>
            <a:r>
              <a:rPr lang="en-US" sz="1600">
                <a:latin typeface="Arial"/>
                <a:cs typeface="Arial"/>
              </a:rPr>
              <a:t>anchor charts and word walls</a:t>
            </a:r>
          </a:p>
          <a:p>
            <a:pPr marL="285750" indent="-285750">
              <a:buChar char="•"/>
            </a:pPr>
            <a:r>
              <a:rPr lang="en-US" sz="1600">
                <a:latin typeface="Arial"/>
                <a:cs typeface="Arial"/>
              </a:rPr>
              <a:t>discussion prompts</a:t>
            </a:r>
          </a:p>
          <a:p>
            <a:pPr marL="285750" indent="-285750">
              <a:buChar char="•"/>
            </a:pPr>
            <a:r>
              <a:rPr lang="en-US" sz="1600">
                <a:latin typeface="Arial"/>
                <a:cs typeface="Arial"/>
              </a:rPr>
              <a:t>vocabulary and writing support</a:t>
            </a:r>
          </a:p>
          <a:p>
            <a:r>
              <a:rPr lang="en-US" sz="1600">
                <a:latin typeface="Arial"/>
                <a:cs typeface="Arial"/>
              </a:rPr>
              <a:t>A student-friendly printable version is included in this PowerPoint.</a:t>
            </a:r>
          </a:p>
          <a:p>
            <a:r>
              <a:rPr lang="en-US" sz="1600">
                <a:latin typeface="Arial"/>
                <a:cs typeface="Arial"/>
              </a:rPr>
              <a:t>Consistent vocabulary supports reading, speaking, writing and explaining ideas.</a:t>
            </a:r>
          </a:p>
          <a:p>
            <a:r>
              <a:rPr lang="en-US" sz="1600">
                <a:latin typeface="Arial"/>
                <a:cs typeface="Arial"/>
              </a:rPr>
              <a:t>Teachers may adapt terms to suit class context and student needs.</a:t>
            </a:r>
            <a:endParaRPr lang="en-US"/>
          </a:p>
          <a:p>
            <a:endParaRPr lang="en-US" sz="1600"/>
          </a:p>
          <a:p>
            <a:endParaRPr lang="en-US" sz="1600" b="1"/>
          </a:p>
          <a:p>
            <a:endParaRPr lang="en-US" sz="1600"/>
          </a:p>
        </p:txBody>
      </p:sp>
      <p:sp>
        <p:nvSpPr>
          <p:cNvPr id="3" name="Text Placeholder 2">
            <a:extLst>
              <a:ext uri="{FF2B5EF4-FFF2-40B4-BE49-F238E27FC236}">
                <a16:creationId xmlns:a16="http://schemas.microsoft.com/office/drawing/2014/main" id="{9BC5F0BB-F31E-83F2-D8B4-DA681BCE417A}"/>
              </a:ext>
            </a:extLst>
          </p:cNvPr>
          <p:cNvSpPr>
            <a:spLocks noGrp="1"/>
          </p:cNvSpPr>
          <p:nvPr>
            <p:ph type="body" sz="quarter" idx="18"/>
          </p:nvPr>
        </p:nvSpPr>
        <p:spPr>
          <a:xfrm>
            <a:off x="360000" y="982520"/>
            <a:ext cx="10080000" cy="310015"/>
          </a:xfrm>
        </p:spPr>
        <p:txBody>
          <a:bodyPr anchor="b">
            <a:noAutofit/>
          </a:bodyPr>
          <a:lstStyle/>
          <a:p>
            <a:pPr>
              <a:lnSpc>
                <a:spcPct val="140000"/>
              </a:lnSpc>
            </a:pPr>
            <a:r>
              <a:rPr lang="en-US" sz="1800">
                <a:solidFill>
                  <a:srgbClr val="002060"/>
                </a:solidFill>
                <a:latin typeface="Arial"/>
                <a:cs typeface="Arial"/>
              </a:rPr>
              <a:t>Glossary of Key Terms</a:t>
            </a:r>
          </a:p>
        </p:txBody>
      </p:sp>
      <p:pic>
        <p:nvPicPr>
          <p:cNvPr id="8" name="Picture 7">
            <a:extLst>
              <a:ext uri="{FF2B5EF4-FFF2-40B4-BE49-F238E27FC236}">
                <a16:creationId xmlns:a16="http://schemas.microsoft.com/office/drawing/2014/main" id="{C27721F2-E28B-544B-F904-25D286A6397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523318" y="2181038"/>
            <a:ext cx="2133600" cy="419100"/>
          </a:xfrm>
          <a:prstGeom prst="rect">
            <a:avLst/>
          </a:prstGeom>
        </p:spPr>
      </p:pic>
      <p:pic>
        <p:nvPicPr>
          <p:cNvPr id="6" name="Content Placeholder 5">
            <a:extLst>
              <a:ext uri="{FF2B5EF4-FFF2-40B4-BE49-F238E27FC236}">
                <a16:creationId xmlns:a16="http://schemas.microsoft.com/office/drawing/2014/main" id="{977CFA25-9141-C4D2-AAE8-D3090A861925}"/>
              </a:ext>
              <a:ext uri="{C183D7F6-B498-43B3-948B-1728B52AA6E4}">
                <adec:decorative xmlns:adec="http://schemas.microsoft.com/office/drawing/2017/decorative" val="1"/>
              </a:ext>
            </a:extLst>
          </p:cNvPr>
          <p:cNvPicPr>
            <a:picLocks noGrp="1" noChangeAspect="1"/>
          </p:cNvPicPr>
          <p:nvPr>
            <p:ph sz="half" idx="19"/>
          </p:nvPr>
        </p:nvPicPr>
        <p:blipFill>
          <a:blip r:embed="rId4" cstate="email">
            <a:extLst>
              <a:ext uri="{28A0092B-C50C-407E-A947-70E740481C1C}">
                <a14:useLocalDpi xmlns:a14="http://schemas.microsoft.com/office/drawing/2010/main"/>
              </a:ext>
            </a:extLst>
          </a:blip>
          <a:srcRect b="-248"/>
          <a:stretch>
            <a:fillRect/>
          </a:stretch>
        </p:blipFill>
        <p:spPr>
          <a:xfrm>
            <a:off x="6519663" y="2683308"/>
            <a:ext cx="5200026" cy="2326690"/>
          </a:xfrm>
          <a:prstGeom prst="rect">
            <a:avLst/>
          </a:prstGeom>
        </p:spPr>
      </p:pic>
      <p:sp>
        <p:nvSpPr>
          <p:cNvPr id="5" name="Slide Number Placeholder 2">
            <a:extLst>
              <a:ext uri="{FF2B5EF4-FFF2-40B4-BE49-F238E27FC236}">
                <a16:creationId xmlns:a16="http://schemas.microsoft.com/office/drawing/2014/main" id="{2921A15C-7496-2D1C-1FE6-8441C58BE665}"/>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lstStyle/>
          <a:p>
            <a:pPr>
              <a:spcAft>
                <a:spcPts val="600"/>
              </a:spcAft>
            </a:pPr>
            <a:fld id="{10A01DC5-1685-4615-8240-15192985C6A2}" type="slidenum">
              <a:rPr lang="en-AU" smtClean="0"/>
              <a:pPr>
                <a:spcAft>
                  <a:spcPts val="600"/>
                </a:spcAft>
              </a:pPr>
              <a:t>6</a:t>
            </a:fld>
            <a:endParaRPr lang="en-AU"/>
          </a:p>
        </p:txBody>
      </p:sp>
    </p:spTree>
    <p:extLst>
      <p:ext uri="{BB962C8B-B14F-4D97-AF65-F5344CB8AC3E}">
        <p14:creationId xmlns:p14="http://schemas.microsoft.com/office/powerpoint/2010/main" val="426270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C50F5-5CF2-657B-7A18-4947A52B965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2FA3E61-88EC-9F3D-CDCE-262F9E293B58}"/>
              </a:ext>
            </a:extLst>
          </p:cNvPr>
          <p:cNvSpPr>
            <a:spLocks noGrp="1"/>
          </p:cNvSpPr>
          <p:nvPr>
            <p:ph type="title"/>
          </p:nvPr>
        </p:nvSpPr>
        <p:spPr>
          <a:xfrm>
            <a:off x="359998" y="360000"/>
            <a:ext cx="10853434" cy="522000"/>
          </a:xfrm>
        </p:spPr>
        <p:txBody>
          <a:bodyPr/>
          <a:lstStyle/>
          <a:p>
            <a:r>
              <a:rPr lang="en-AU">
                <a:latin typeface="+mj-lt"/>
              </a:rPr>
              <a:t>Lesson 11 – learning intentions and success criteria</a:t>
            </a:r>
          </a:p>
        </p:txBody>
      </p:sp>
      <p:sp>
        <p:nvSpPr>
          <p:cNvPr id="3" name="TextBox 2">
            <a:extLst>
              <a:ext uri="{FF2B5EF4-FFF2-40B4-BE49-F238E27FC236}">
                <a16:creationId xmlns:a16="http://schemas.microsoft.com/office/drawing/2014/main" id="{4747BC92-FCC3-3ACE-2780-38580F24681B}"/>
              </a:ext>
            </a:extLst>
          </p:cNvPr>
          <p:cNvSpPr txBox="1"/>
          <p:nvPr/>
        </p:nvSpPr>
        <p:spPr>
          <a:xfrm>
            <a:off x="370416" y="1894417"/>
            <a:ext cx="5347336" cy="355533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pPr>
            <a:r>
              <a:rPr lang="en-AU" sz="1800" b="1">
                <a:solidFill>
                  <a:schemeClr val="accent1"/>
                </a:solidFill>
                <a:latin typeface="+mj-lt"/>
                <a:cs typeface="Arial" panose="020B0604020202020204" pitchFamily="34" charset="0"/>
              </a:rPr>
              <a:t>Early Stage 1</a:t>
            </a:r>
          </a:p>
          <a:p>
            <a:pPr>
              <a:lnSpc>
                <a:spcPct val="150000"/>
              </a:lnSpc>
            </a:pPr>
            <a:r>
              <a:rPr lang="en-AU" sz="1600" b="1">
                <a:solidFill>
                  <a:schemeClr val="accent1"/>
                </a:solidFill>
                <a:latin typeface="+mj-lt"/>
                <a:cs typeface="Arial" panose="020B0604020202020204" pitchFamily="34" charset="0"/>
              </a:rPr>
              <a:t>We are learning to</a:t>
            </a:r>
            <a:endParaRPr lang="en-AU" sz="1600" b="1">
              <a:solidFill>
                <a:schemeClr val="accent1"/>
              </a:solidFill>
              <a:latin typeface="+mj-lt"/>
              <a:ea typeface="+mn-lt"/>
              <a:cs typeface="Arial" panose="020B0604020202020204" pitchFamily="34" charset="0"/>
            </a:endParaRPr>
          </a:p>
          <a:p>
            <a:pPr marL="342900" indent="-342900">
              <a:lnSpc>
                <a:spcPct val="150000"/>
              </a:lnSpc>
              <a:buFont typeface="Arial" panose="020B0604020202020204" pitchFamily="34" charset="0"/>
              <a:buChar char="•"/>
            </a:pPr>
            <a:r>
              <a:rPr lang="en-AU" sz="1600">
                <a:cs typeface="Arial"/>
              </a:rPr>
              <a:t>improve our habitat design and talk about changes we made. </a:t>
            </a:r>
          </a:p>
          <a:p>
            <a:pPr>
              <a:lnSpc>
                <a:spcPct val="150000"/>
              </a:lnSpc>
            </a:pPr>
            <a:r>
              <a:rPr lang="en-AU" sz="1600" b="1">
                <a:solidFill>
                  <a:schemeClr val="accent1"/>
                </a:solidFill>
                <a:latin typeface="+mj-lt"/>
                <a:cs typeface="Arial" panose="020B0604020202020204" pitchFamily="34" charset="0"/>
              </a:rPr>
              <a:t>We can</a:t>
            </a:r>
            <a:endParaRPr lang="en-US" sz="1600" b="1">
              <a:solidFill>
                <a:schemeClr val="accent1"/>
              </a:solidFill>
              <a:latin typeface="+mj-lt"/>
              <a:cs typeface="Arial" panose="020B0604020202020204" pitchFamily="34" charset="0"/>
            </a:endParaRPr>
          </a:p>
          <a:p>
            <a:pPr marL="342900" indent="-342900">
              <a:lnSpc>
                <a:spcPct val="150000"/>
              </a:lnSpc>
              <a:spcAft>
                <a:spcPts val="600"/>
              </a:spcAft>
              <a:buFont typeface="Arial"/>
              <a:buChar char="•"/>
            </a:pPr>
            <a:r>
              <a:rPr lang="en-AU" sz="1600">
                <a:cs typeface="Arial" panose="020B0604020202020204" pitchFamily="34" charset="0"/>
              </a:rPr>
              <a:t>make a change to our prototype</a:t>
            </a:r>
          </a:p>
          <a:p>
            <a:pPr marL="342900" indent="-342900">
              <a:lnSpc>
                <a:spcPct val="150000"/>
              </a:lnSpc>
              <a:spcAft>
                <a:spcPts val="600"/>
              </a:spcAft>
              <a:buFont typeface="Arial"/>
              <a:buChar char="•"/>
            </a:pPr>
            <a:r>
              <a:rPr lang="en-AU" sz="1600">
                <a:cs typeface="Arial" panose="020B0604020202020204" pitchFamily="34" charset="0"/>
              </a:rPr>
              <a:t>explain what we changed</a:t>
            </a:r>
          </a:p>
          <a:p>
            <a:pPr marL="342900" indent="-342900">
              <a:lnSpc>
                <a:spcPct val="150000"/>
              </a:lnSpc>
              <a:spcAft>
                <a:spcPts val="600"/>
              </a:spcAft>
              <a:buFont typeface="Arial"/>
              <a:buChar char="•"/>
            </a:pPr>
            <a:r>
              <a:rPr lang="en-AU" sz="1600">
                <a:cs typeface="Arial" panose="020B0604020202020204" pitchFamily="34" charset="0"/>
              </a:rPr>
              <a:t>tell how it helps the wombat</a:t>
            </a:r>
          </a:p>
          <a:p>
            <a:pPr marL="342900" indent="-342900">
              <a:lnSpc>
                <a:spcPct val="150000"/>
              </a:lnSpc>
              <a:spcAft>
                <a:spcPts val="600"/>
              </a:spcAft>
              <a:buFont typeface="Arial"/>
              <a:buChar char="•"/>
            </a:pPr>
            <a:r>
              <a:rPr lang="en-AU" sz="1600">
                <a:cs typeface="Arial" panose="020B0604020202020204" pitchFamily="34" charset="0"/>
              </a:rPr>
              <a:t>share something we learned.</a:t>
            </a:r>
            <a:endParaRPr lang="en-US" sz="1600">
              <a:cs typeface="Arial" panose="020B0604020202020204" pitchFamily="34" charset="0"/>
            </a:endParaRPr>
          </a:p>
        </p:txBody>
      </p:sp>
      <p:cxnSp>
        <p:nvCxnSpPr>
          <p:cNvPr id="6" name="Straight Connector 5">
            <a:extLst>
              <a:ext uri="{FF2B5EF4-FFF2-40B4-BE49-F238E27FC236}">
                <a16:creationId xmlns:a16="http://schemas.microsoft.com/office/drawing/2014/main" id="{71C0CA22-430B-B22F-77F1-0E2E046E291D}"/>
              </a:ext>
              <a:ext uri="{C183D7F6-B498-43B3-948B-1728B52AA6E4}">
                <adec:decorative xmlns:adec="http://schemas.microsoft.com/office/drawing/2017/decorative" val="1"/>
              </a:ext>
            </a:extLst>
          </p:cNvPr>
          <p:cNvCxnSpPr>
            <a:cxnSpLocks/>
          </p:cNvCxnSpPr>
          <p:nvPr/>
        </p:nvCxnSpPr>
        <p:spPr>
          <a:xfrm>
            <a:off x="6096000" y="1870364"/>
            <a:ext cx="0" cy="464563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079DBA4-EBEA-52B9-0823-6F0A3C7CC0AE}"/>
              </a:ext>
            </a:extLst>
          </p:cNvPr>
          <p:cNvSpPr txBox="1"/>
          <p:nvPr/>
        </p:nvSpPr>
        <p:spPr>
          <a:xfrm>
            <a:off x="6496660" y="1894417"/>
            <a:ext cx="5347336" cy="355533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pPr>
            <a:r>
              <a:rPr lang="en-AU" sz="1800" b="1">
                <a:solidFill>
                  <a:schemeClr val="accent1"/>
                </a:solidFill>
                <a:latin typeface="+mj-lt"/>
                <a:cs typeface="Arial" panose="020B0604020202020204" pitchFamily="34" charset="0"/>
              </a:rPr>
              <a:t>Stage 1</a:t>
            </a:r>
          </a:p>
          <a:p>
            <a:pPr>
              <a:lnSpc>
                <a:spcPct val="150000"/>
              </a:lnSpc>
            </a:pPr>
            <a:r>
              <a:rPr lang="en-AU" sz="1600" b="1">
                <a:solidFill>
                  <a:schemeClr val="accent1"/>
                </a:solidFill>
                <a:latin typeface="+mj-lt"/>
                <a:cs typeface="Arial" panose="020B0604020202020204" pitchFamily="34" charset="0"/>
              </a:rPr>
              <a:t>We are learning to</a:t>
            </a:r>
            <a:endParaRPr lang="en-AU" sz="1600" b="1">
              <a:solidFill>
                <a:schemeClr val="accent1"/>
              </a:solidFill>
              <a:latin typeface="+mj-lt"/>
              <a:ea typeface="+mn-lt"/>
              <a:cs typeface="Arial" panose="020B0604020202020204" pitchFamily="34" charset="0"/>
            </a:endParaRPr>
          </a:p>
          <a:p>
            <a:pPr marL="342900" indent="-342900">
              <a:lnSpc>
                <a:spcPct val="150000"/>
              </a:lnSpc>
              <a:buFont typeface="Arial" panose="020B0604020202020204" pitchFamily="34" charset="0"/>
              <a:buChar char="•"/>
            </a:pPr>
            <a:r>
              <a:rPr lang="en-AU" sz="1600">
                <a:cs typeface="Arial"/>
              </a:rPr>
              <a:t>refine our habitat design using feedback and reflection.</a:t>
            </a:r>
          </a:p>
          <a:p>
            <a:pPr>
              <a:lnSpc>
                <a:spcPct val="150000"/>
              </a:lnSpc>
            </a:pPr>
            <a:r>
              <a:rPr lang="en-AU" sz="1600">
                <a:cs typeface="Arial" panose="020B0604020202020204" pitchFamily="34" charset="0"/>
              </a:rPr>
              <a:t> </a:t>
            </a:r>
            <a:r>
              <a:rPr lang="en-AU" sz="1600" b="1">
                <a:solidFill>
                  <a:schemeClr val="accent1"/>
                </a:solidFill>
                <a:latin typeface="+mj-lt"/>
                <a:cs typeface="Arial" panose="020B0604020202020204" pitchFamily="34" charset="0"/>
              </a:rPr>
              <a:t>We can</a:t>
            </a:r>
            <a:endParaRPr lang="en-US" sz="1600">
              <a:solidFill>
                <a:schemeClr val="accent1"/>
              </a:solidFill>
              <a:latin typeface="+mj-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1600">
                <a:cs typeface="Arial" panose="020B0604020202020204" pitchFamily="34" charset="0"/>
              </a:rPr>
              <a:t>improve our prototype based on feedback</a:t>
            </a:r>
          </a:p>
          <a:p>
            <a:pPr marL="342900" indent="-342900">
              <a:lnSpc>
                <a:spcPct val="150000"/>
              </a:lnSpc>
              <a:spcAft>
                <a:spcPts val="600"/>
              </a:spcAft>
              <a:buFont typeface="Arial" panose="020B0604020202020204" pitchFamily="34" charset="0"/>
              <a:buChar char="•"/>
            </a:pPr>
            <a:r>
              <a:rPr lang="en-AU" sz="1600">
                <a:cs typeface="Arial" panose="020B0604020202020204" pitchFamily="34" charset="0"/>
              </a:rPr>
              <a:t>explain changes we made and why</a:t>
            </a:r>
          </a:p>
          <a:p>
            <a:pPr marL="342900" indent="-342900">
              <a:lnSpc>
                <a:spcPct val="150000"/>
              </a:lnSpc>
              <a:spcAft>
                <a:spcPts val="600"/>
              </a:spcAft>
              <a:buFont typeface="Arial" panose="020B0604020202020204" pitchFamily="34" charset="0"/>
              <a:buChar char="•"/>
            </a:pPr>
            <a:r>
              <a:rPr lang="en-AU" sz="1600">
                <a:cs typeface="Arial" panose="020B0604020202020204" pitchFamily="34" charset="0"/>
              </a:rPr>
              <a:t>describe how our prototype better meets the wombat’s needs</a:t>
            </a:r>
          </a:p>
          <a:p>
            <a:pPr marL="342900" indent="-342900">
              <a:lnSpc>
                <a:spcPct val="150000"/>
              </a:lnSpc>
              <a:spcAft>
                <a:spcPts val="600"/>
              </a:spcAft>
              <a:buFont typeface="Arial" panose="020B0604020202020204" pitchFamily="34" charset="0"/>
              <a:buChar char="•"/>
            </a:pPr>
            <a:r>
              <a:rPr lang="en-AU" sz="1600">
                <a:cs typeface="Arial" panose="020B0604020202020204" pitchFamily="34" charset="0"/>
              </a:rPr>
              <a:t>reflect on what we learned as a designer.</a:t>
            </a:r>
          </a:p>
        </p:txBody>
      </p:sp>
      <p:sp>
        <p:nvSpPr>
          <p:cNvPr id="2" name="Slide Number Placeholder 1">
            <a:extLst>
              <a:ext uri="{FF2B5EF4-FFF2-40B4-BE49-F238E27FC236}">
                <a16:creationId xmlns:a16="http://schemas.microsoft.com/office/drawing/2014/main" id="{DDF33734-28A8-CC3E-DCA6-E65CDC089C8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60</a:t>
            </a:fld>
            <a:endParaRPr lang="en-AU"/>
          </a:p>
        </p:txBody>
      </p:sp>
    </p:spTree>
    <p:extLst>
      <p:ext uri="{BB962C8B-B14F-4D97-AF65-F5344CB8AC3E}">
        <p14:creationId xmlns:p14="http://schemas.microsoft.com/office/powerpoint/2010/main" val="21513514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eep red cog with arrows in the middle represnting the iterate phase of the EDP.">
            <a:extLst>
              <a:ext uri="{FF2B5EF4-FFF2-40B4-BE49-F238E27FC236}">
                <a16:creationId xmlns:a16="http://schemas.microsoft.com/office/drawing/2014/main" id="{6A4CADBC-8C61-4C30-A485-EDEE449C0551}"/>
              </a:ext>
            </a:extLst>
          </p:cNvPr>
          <p:cNvPicPr>
            <a:picLocks noChangeAspect="1"/>
          </p:cNvPicPr>
          <p:nvPr/>
        </p:nvPicPr>
        <p:blipFill>
          <a:blip r:embed="rId3"/>
          <a:stretch>
            <a:fillRect/>
          </a:stretch>
        </p:blipFill>
        <p:spPr>
          <a:xfrm>
            <a:off x="2180" y="-688"/>
            <a:ext cx="895350" cy="800100"/>
          </a:xfrm>
          <a:prstGeom prst="rect">
            <a:avLst/>
          </a:prstGeom>
        </p:spPr>
      </p:pic>
      <p:sp>
        <p:nvSpPr>
          <p:cNvPr id="2" name="Title 1">
            <a:extLst>
              <a:ext uri="{FF2B5EF4-FFF2-40B4-BE49-F238E27FC236}">
                <a16:creationId xmlns:a16="http://schemas.microsoft.com/office/drawing/2014/main" id="{9387A439-D954-122B-25C8-D2438940876A}"/>
              </a:ext>
            </a:extLst>
          </p:cNvPr>
          <p:cNvSpPr>
            <a:spLocks noGrp="1"/>
          </p:cNvSpPr>
          <p:nvPr>
            <p:ph type="title"/>
          </p:nvPr>
        </p:nvSpPr>
        <p:spPr>
          <a:xfrm>
            <a:off x="360000" y="-545601"/>
            <a:ext cx="11484000" cy="545601"/>
          </a:xfrm>
        </p:spPr>
        <p:txBody>
          <a:bodyPr vert="horz" lIns="0" tIns="0" rIns="0" bIns="0" rtlCol="0" anchor="b">
            <a:noAutofit/>
          </a:bodyPr>
          <a:lstStyle/>
          <a:p>
            <a:r>
              <a:rPr lang="en-AU"/>
              <a:t>How to give helpful feedback</a:t>
            </a:r>
          </a:p>
        </p:txBody>
      </p:sp>
      <p:pic>
        <p:nvPicPr>
          <p:cNvPr id="5" name="Picture 4" descr="A worksheet to support feedback titled: how to give helpful feedback. There are four icons a thumbs up to encourage students to say something good, a light bulb for students to give an idea, a thinking emoji encouraging students to ask a question and a star for students to be kind and helpful. There are smaller statements such as I wonder if... to support student communication.">
            <a:extLst>
              <a:ext uri="{FF2B5EF4-FFF2-40B4-BE49-F238E27FC236}">
                <a16:creationId xmlns:a16="http://schemas.microsoft.com/office/drawing/2014/main" id="{81A1DDE0-5044-627B-6970-5C312306480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70900" y="0"/>
            <a:ext cx="9700141" cy="6858000"/>
          </a:xfrm>
          <a:prstGeom prst="rect">
            <a:avLst/>
          </a:prstGeom>
        </p:spPr>
      </p:pic>
      <p:sp>
        <p:nvSpPr>
          <p:cNvPr id="3" name="Slide Number Placeholder 2">
            <a:extLst>
              <a:ext uri="{FF2B5EF4-FFF2-40B4-BE49-F238E27FC236}">
                <a16:creationId xmlns:a16="http://schemas.microsoft.com/office/drawing/2014/main" id="{23AB18BB-9D53-BB74-CDD8-B61BE78CCBE6}"/>
              </a:ext>
              <a:ext uri="{C183D7F6-B498-43B3-948B-1728B52AA6E4}">
                <adec:decorative xmlns:adec="http://schemas.microsoft.com/office/drawing/2017/decorative" val="1"/>
              </a:ext>
            </a:extLst>
          </p:cNvPr>
          <p:cNvSpPr txBox="1">
            <a:spLocks/>
          </p:cNvSpPr>
          <p:nvPr/>
        </p:nvSpPr>
        <p:spPr>
          <a:xfrm>
            <a:off x="11124000" y="6516000"/>
            <a:ext cx="720000" cy="180000"/>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r">
              <a:spcAft>
                <a:spcPts val="600"/>
              </a:spcAft>
            </a:pPr>
            <a:fld id="{10A01DC5-1685-4615-8240-15192985C6A2}" type="slidenum">
              <a:rPr lang="en-AU" sz="1200" smtClean="0"/>
              <a:pPr algn="r">
                <a:spcAft>
                  <a:spcPts val="600"/>
                </a:spcAft>
              </a:pPr>
              <a:t>61</a:t>
            </a:fld>
            <a:endParaRPr lang="en-AU" sz="1200"/>
          </a:p>
        </p:txBody>
      </p:sp>
    </p:spTree>
    <p:extLst>
      <p:ext uri="{BB962C8B-B14F-4D97-AF65-F5344CB8AC3E}">
        <p14:creationId xmlns:p14="http://schemas.microsoft.com/office/powerpoint/2010/main" val="1950646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A8A76-CAC3-41B5-FE8A-F0404CD0ABA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B4068858-BAAC-E2F2-87D0-F14DC4738D0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180" y="-688"/>
            <a:ext cx="895350" cy="800100"/>
          </a:xfrm>
          <a:prstGeom prst="rect">
            <a:avLst/>
          </a:prstGeom>
        </p:spPr>
      </p:pic>
      <p:sp>
        <p:nvSpPr>
          <p:cNvPr id="3" name="Title 2">
            <a:extLst>
              <a:ext uri="{FF2B5EF4-FFF2-40B4-BE49-F238E27FC236}">
                <a16:creationId xmlns:a16="http://schemas.microsoft.com/office/drawing/2014/main" id="{3FD0620F-418D-747A-E801-17842E0BB3FC}"/>
              </a:ext>
            </a:extLst>
          </p:cNvPr>
          <p:cNvSpPr>
            <a:spLocks noGrp="1"/>
          </p:cNvSpPr>
          <p:nvPr>
            <p:ph type="title"/>
          </p:nvPr>
        </p:nvSpPr>
        <p:spPr>
          <a:xfrm>
            <a:off x="360000" y="-545601"/>
            <a:ext cx="11484000" cy="545601"/>
          </a:xfrm>
        </p:spPr>
        <p:txBody>
          <a:bodyPr vert="horz" lIns="0" tIns="0" rIns="0" bIns="0" rtlCol="0" anchor="b">
            <a:noAutofit/>
          </a:bodyPr>
          <a:lstStyle/>
          <a:p>
            <a:r>
              <a:rPr lang="en-AU"/>
              <a:t>Improve your habitat and try again</a:t>
            </a:r>
          </a:p>
        </p:txBody>
      </p:sp>
      <p:pic>
        <p:nvPicPr>
          <p:cNvPr id="4" name="Picture 3" descr="A worksheet titled Improve your habituate and try again. There is an icon of a magnifying glass for students to check their habitat and then an arrow to move to the next icon of two arrows in a circular design to encourage students to choose the most important change and then an arrow to the next step which are icons of tools encouraging students to fix and test their prototype again. At the bottom there is a red star and a statement that good designers keep improving.">
            <a:extLst>
              <a:ext uri="{FF2B5EF4-FFF2-40B4-BE49-F238E27FC236}">
                <a16:creationId xmlns:a16="http://schemas.microsoft.com/office/drawing/2014/main" id="{A71F25E6-B164-5E50-9560-5FDDF346441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45929" y="0"/>
            <a:ext cx="9700142" cy="6858000"/>
          </a:xfrm>
          <a:prstGeom prst="rect">
            <a:avLst/>
          </a:prstGeom>
        </p:spPr>
      </p:pic>
      <p:sp>
        <p:nvSpPr>
          <p:cNvPr id="5" name="Slide Number Placeholder 2">
            <a:extLst>
              <a:ext uri="{FF2B5EF4-FFF2-40B4-BE49-F238E27FC236}">
                <a16:creationId xmlns:a16="http://schemas.microsoft.com/office/drawing/2014/main" id="{66B97334-43AA-D9BA-E5E0-75E546341758}"/>
              </a:ext>
              <a:ext uri="{C183D7F6-B498-43B3-948B-1728B52AA6E4}">
                <adec:decorative xmlns:adec="http://schemas.microsoft.com/office/drawing/2017/decorative" val="1"/>
              </a:ext>
            </a:extLst>
          </p:cNvPr>
          <p:cNvSpPr txBox="1">
            <a:spLocks/>
          </p:cNvSpPr>
          <p:nvPr/>
        </p:nvSpPr>
        <p:spPr>
          <a:xfrm>
            <a:off x="11124000" y="6516000"/>
            <a:ext cx="720000" cy="180000"/>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r">
              <a:spcAft>
                <a:spcPts val="600"/>
              </a:spcAft>
            </a:pPr>
            <a:fld id="{10A01DC5-1685-4615-8240-15192985C6A2}" type="slidenum">
              <a:rPr lang="en-AU" sz="1200" smtClean="0"/>
              <a:pPr algn="r">
                <a:spcAft>
                  <a:spcPts val="600"/>
                </a:spcAft>
              </a:pPr>
              <a:t>62</a:t>
            </a:fld>
            <a:endParaRPr lang="en-AU" sz="1200"/>
          </a:p>
        </p:txBody>
      </p:sp>
    </p:spTree>
    <p:extLst>
      <p:ext uri="{BB962C8B-B14F-4D97-AF65-F5344CB8AC3E}">
        <p14:creationId xmlns:p14="http://schemas.microsoft.com/office/powerpoint/2010/main" val="2987913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9970E-0A5C-93E6-9373-9DF91412CE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C66F34-A3A9-E005-6AFC-6429A7DA39AF}"/>
              </a:ext>
            </a:extLst>
          </p:cNvPr>
          <p:cNvSpPr>
            <a:spLocks noGrp="1"/>
          </p:cNvSpPr>
          <p:nvPr>
            <p:ph type="ctrTitle"/>
          </p:nvPr>
        </p:nvSpPr>
        <p:spPr>
          <a:xfrm>
            <a:off x="436482" y="3429000"/>
            <a:ext cx="6128219" cy="1509623"/>
          </a:xfrm>
        </p:spPr>
        <p:txBody>
          <a:bodyPr anchor="b">
            <a:normAutofit/>
          </a:bodyPr>
          <a:lstStyle/>
          <a:p>
            <a:pPr>
              <a:lnSpc>
                <a:spcPct val="90000"/>
              </a:lnSpc>
            </a:pPr>
            <a:r>
              <a:rPr lang="en-US" sz="3600"/>
              <a:t>Lesson 12: Communicate –</a:t>
            </a:r>
            <a:br>
              <a:rPr lang="en-US" sz="3600"/>
            </a:br>
            <a:r>
              <a:rPr lang="en-US" sz="3600"/>
              <a:t>Share ideas with others</a:t>
            </a:r>
            <a:br>
              <a:rPr lang="en-US" sz="3700"/>
            </a:br>
            <a:endParaRPr lang="en-US" sz="3700"/>
          </a:p>
        </p:txBody>
      </p:sp>
      <p:sp>
        <p:nvSpPr>
          <p:cNvPr id="3" name="TextBox 2">
            <a:extLst>
              <a:ext uri="{FF2B5EF4-FFF2-40B4-BE49-F238E27FC236}">
                <a16:creationId xmlns:a16="http://schemas.microsoft.com/office/drawing/2014/main" id="{35E4F750-865C-EFB7-E638-E8C4E9DEB04D}"/>
              </a:ext>
            </a:extLst>
          </p:cNvPr>
          <p:cNvSpPr txBox="1"/>
          <p:nvPr/>
        </p:nvSpPr>
        <p:spPr>
          <a:xfrm>
            <a:off x="450001" y="4623123"/>
            <a:ext cx="2276926" cy="1452697"/>
          </a:xfrm>
          <a:prstGeom prst="rect">
            <a:avLst/>
          </a:prstGeom>
          <a:noFill/>
        </p:spPr>
        <p:txBody>
          <a:bodyPr wrap="none" lIns="0" tIns="0" rIns="0" bIns="0" rtlCol="0">
            <a:noAutofit/>
          </a:bodyPr>
          <a:lstStyle/>
          <a:p>
            <a:pPr algn="l"/>
            <a:r>
              <a:rPr lang="en-AU" sz="1800" b="1">
                <a:solidFill>
                  <a:schemeClr val="accent1">
                    <a:lumMod val="10000"/>
                    <a:lumOff val="90000"/>
                  </a:schemeClr>
                </a:solidFill>
              </a:rPr>
              <a:t>Key Words:</a:t>
            </a:r>
          </a:p>
          <a:p>
            <a:pPr algn="l"/>
            <a:r>
              <a:rPr lang="en-AU" sz="1800">
                <a:solidFill>
                  <a:schemeClr val="bg1"/>
                </a:solidFill>
              </a:rPr>
              <a:t>communicate</a:t>
            </a:r>
          </a:p>
          <a:p>
            <a:pPr algn="l"/>
            <a:r>
              <a:rPr lang="en-AU" sz="1800">
                <a:solidFill>
                  <a:schemeClr val="bg1"/>
                </a:solidFill>
              </a:rPr>
              <a:t>design</a:t>
            </a:r>
          </a:p>
          <a:p>
            <a:pPr algn="l"/>
            <a:r>
              <a:rPr lang="en-AU" sz="1800">
                <a:solidFill>
                  <a:schemeClr val="bg1"/>
                </a:solidFill>
              </a:rPr>
              <a:t>explain</a:t>
            </a:r>
          </a:p>
          <a:p>
            <a:pPr algn="l"/>
            <a:r>
              <a:rPr lang="en-AU" sz="1800">
                <a:solidFill>
                  <a:schemeClr val="bg1"/>
                </a:solidFill>
              </a:rPr>
              <a:t>reflect</a:t>
            </a:r>
          </a:p>
          <a:p>
            <a:pPr algn="l"/>
            <a:r>
              <a:rPr lang="en-AU" sz="1800">
                <a:solidFill>
                  <a:schemeClr val="bg1"/>
                </a:solidFill>
              </a:rPr>
              <a:t>solution</a:t>
            </a:r>
          </a:p>
          <a:p>
            <a:pPr algn="l"/>
            <a:r>
              <a:rPr lang="en-AU" sz="1800">
                <a:solidFill>
                  <a:schemeClr val="bg1"/>
                </a:solidFill>
              </a:rPr>
              <a:t>prototype</a:t>
            </a:r>
          </a:p>
        </p:txBody>
      </p:sp>
      <p:pic>
        <p:nvPicPr>
          <p:cNvPr id="5" name="Picture Placeholder 4" descr="Diagram illustrating Engineering Design Process with eight steps arranged in a circular flow: Define, Identify, Brainstorm, Design, Prototype, Evaluate, Iterate, and Communicate. Each step is represented by a coloured gear icon with relevant symbols, highlighting Communicate step with a large yellow cog with large red arrows in centre to emphasise the iterative nature of the EDP.">
            <a:extLst>
              <a:ext uri="{FF2B5EF4-FFF2-40B4-BE49-F238E27FC236}">
                <a16:creationId xmlns:a16="http://schemas.microsoft.com/office/drawing/2014/main" id="{540E24B7-65D9-8C39-C1B5-AF1CCCA016E8}"/>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xfrm>
            <a:off x="7128000" y="10"/>
            <a:ext cx="5064000" cy="6857990"/>
          </a:xfrm>
          <a:prstGeom prst="rect">
            <a:avLst/>
          </a:prstGeom>
          <a:noFill/>
        </p:spPr>
      </p:pic>
      <p:sp>
        <p:nvSpPr>
          <p:cNvPr id="4" name="Slide Number Placeholder 2">
            <a:extLst>
              <a:ext uri="{FF2B5EF4-FFF2-40B4-BE49-F238E27FC236}">
                <a16:creationId xmlns:a16="http://schemas.microsoft.com/office/drawing/2014/main" id="{6F3FE1F7-0A7F-E8B6-C33F-A47364703831}"/>
              </a:ext>
              <a:ext uri="{C183D7F6-B498-43B3-948B-1728B52AA6E4}">
                <adec:decorative xmlns:adec="http://schemas.microsoft.com/office/drawing/2017/decorative" val="1"/>
              </a:ext>
            </a:extLst>
          </p:cNvPr>
          <p:cNvSpPr txBox="1">
            <a:spLocks/>
          </p:cNvSpPr>
          <p:nvPr/>
        </p:nvSpPr>
        <p:spPr>
          <a:xfrm>
            <a:off x="11124000" y="6516000"/>
            <a:ext cx="720000" cy="180000"/>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r">
              <a:spcAft>
                <a:spcPts val="600"/>
              </a:spcAft>
            </a:pPr>
            <a:fld id="{10A01DC5-1685-4615-8240-15192985C6A2}" type="slidenum">
              <a:rPr lang="en-AU" sz="1200" smtClean="0"/>
              <a:pPr algn="r">
                <a:spcAft>
                  <a:spcPts val="600"/>
                </a:spcAft>
              </a:pPr>
              <a:t>63</a:t>
            </a:fld>
            <a:endParaRPr lang="en-AU" sz="1200"/>
          </a:p>
        </p:txBody>
      </p:sp>
    </p:spTree>
    <p:extLst>
      <p:ext uri="{BB962C8B-B14F-4D97-AF65-F5344CB8AC3E}">
        <p14:creationId xmlns:p14="http://schemas.microsoft.com/office/powerpoint/2010/main" val="1955331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4FC143-040B-6613-6B7A-261D2E12261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D6FBAB8-2396-852D-449A-9EA558BBBE77}"/>
              </a:ext>
            </a:extLst>
          </p:cNvPr>
          <p:cNvSpPr>
            <a:spLocks noGrp="1"/>
          </p:cNvSpPr>
          <p:nvPr>
            <p:ph type="title"/>
          </p:nvPr>
        </p:nvSpPr>
        <p:spPr>
          <a:xfrm>
            <a:off x="359998" y="360000"/>
            <a:ext cx="11238444" cy="522000"/>
          </a:xfrm>
        </p:spPr>
        <p:txBody>
          <a:bodyPr/>
          <a:lstStyle/>
          <a:p>
            <a:r>
              <a:rPr lang="en-AU">
                <a:latin typeface="+mj-lt"/>
              </a:rPr>
              <a:t>Lesson 12 – learning intentions and success criteria</a:t>
            </a:r>
          </a:p>
        </p:txBody>
      </p:sp>
      <p:sp>
        <p:nvSpPr>
          <p:cNvPr id="3" name="TextBox 2">
            <a:extLst>
              <a:ext uri="{FF2B5EF4-FFF2-40B4-BE49-F238E27FC236}">
                <a16:creationId xmlns:a16="http://schemas.microsoft.com/office/drawing/2014/main" id="{53D999E1-AA66-FB8F-DE4A-2BFCCFF4720E}"/>
              </a:ext>
            </a:extLst>
          </p:cNvPr>
          <p:cNvSpPr txBox="1"/>
          <p:nvPr/>
        </p:nvSpPr>
        <p:spPr>
          <a:xfrm>
            <a:off x="370416" y="1894417"/>
            <a:ext cx="5347336" cy="392466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pPr>
            <a:r>
              <a:rPr lang="en-AU" sz="1800" b="1">
                <a:solidFill>
                  <a:schemeClr val="accent1"/>
                </a:solidFill>
                <a:latin typeface="+mj-lt"/>
                <a:cs typeface="Arial" panose="020B0604020202020204" pitchFamily="34" charset="0"/>
              </a:rPr>
              <a:t>Early Stage 1</a:t>
            </a:r>
          </a:p>
          <a:p>
            <a:pPr>
              <a:lnSpc>
                <a:spcPct val="150000"/>
              </a:lnSpc>
            </a:pPr>
            <a:r>
              <a:rPr lang="en-AU" sz="1600" b="1">
                <a:solidFill>
                  <a:schemeClr val="accent1"/>
                </a:solidFill>
                <a:latin typeface="+mj-lt"/>
                <a:cs typeface="Arial" panose="020B0604020202020204" pitchFamily="34" charset="0"/>
              </a:rPr>
              <a:t>We are learning to</a:t>
            </a:r>
            <a:endParaRPr lang="en-AU" sz="1600" b="1">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1600">
                <a:solidFill>
                  <a:srgbClr val="22272B"/>
                </a:solidFill>
                <a:latin typeface="+mj-lt"/>
                <a:cs typeface="Arial"/>
              </a:rPr>
              <a:t>share our habitat design ideas with others and explain how the habitat helps a wombat.</a:t>
            </a:r>
          </a:p>
          <a:p>
            <a:pPr>
              <a:lnSpc>
                <a:spcPct val="150000"/>
              </a:lnSpc>
            </a:pPr>
            <a:r>
              <a:rPr lang="en-AU" sz="1600" b="1">
                <a:solidFill>
                  <a:schemeClr val="accent1"/>
                </a:solidFill>
                <a:latin typeface="+mj-lt"/>
                <a:cs typeface="Arial" panose="020B0604020202020204" pitchFamily="34" charset="0"/>
              </a:rPr>
              <a:t>We can</a:t>
            </a:r>
          </a:p>
          <a:p>
            <a:pPr marL="342900" indent="-342900">
              <a:lnSpc>
                <a:spcPct val="150000"/>
              </a:lnSpc>
              <a:spcAft>
                <a:spcPts val="600"/>
              </a:spcAft>
              <a:buFont typeface="arial"/>
              <a:buChar char="•"/>
            </a:pPr>
            <a:r>
              <a:rPr lang="en-AU" sz="1600">
                <a:solidFill>
                  <a:srgbClr val="22272B"/>
                </a:solidFill>
                <a:cs typeface="Arial"/>
              </a:rPr>
              <a:t>show our habitat to others and talk about one part that helps the wombat</a:t>
            </a:r>
            <a:endParaRPr lang="en-US" sz="1600" err="1">
              <a:solidFill>
                <a:srgbClr val="22272B"/>
              </a:solidFill>
              <a:cs typeface="Arial"/>
            </a:endParaRPr>
          </a:p>
          <a:p>
            <a:pPr marL="285750" indent="-285750">
              <a:lnSpc>
                <a:spcPct val="150000"/>
              </a:lnSpc>
              <a:spcAft>
                <a:spcPts val="600"/>
              </a:spcAft>
              <a:buFont typeface="arial"/>
              <a:buChar char="•"/>
            </a:pPr>
            <a:r>
              <a:rPr lang="en-AU" sz="1600">
                <a:solidFill>
                  <a:srgbClr val="22272B"/>
                </a:solidFill>
                <a:cs typeface="Arial"/>
              </a:rPr>
              <a:t>use words, drawings or labels to share our ideas and explanations</a:t>
            </a:r>
            <a:endParaRPr lang="en-US" sz="1600">
              <a:solidFill>
                <a:srgbClr val="22272B"/>
              </a:solidFill>
              <a:cs typeface="Arial"/>
            </a:endParaRPr>
          </a:p>
          <a:p>
            <a:pPr marL="285750" indent="-285750">
              <a:lnSpc>
                <a:spcPct val="150000"/>
              </a:lnSpc>
              <a:spcAft>
                <a:spcPts val="600"/>
              </a:spcAft>
              <a:buFont typeface="arial"/>
              <a:buChar char="•"/>
            </a:pPr>
            <a:r>
              <a:rPr lang="en-AU" sz="1600">
                <a:solidFill>
                  <a:srgbClr val="22272B"/>
                </a:solidFill>
                <a:cs typeface="Arial"/>
              </a:rPr>
              <a:t>listen to others and give one kind comment.</a:t>
            </a:r>
            <a:endParaRPr lang="en-AU"/>
          </a:p>
        </p:txBody>
      </p:sp>
      <p:cxnSp>
        <p:nvCxnSpPr>
          <p:cNvPr id="6" name="Straight Connector 5">
            <a:extLst>
              <a:ext uri="{FF2B5EF4-FFF2-40B4-BE49-F238E27FC236}">
                <a16:creationId xmlns:a16="http://schemas.microsoft.com/office/drawing/2014/main" id="{D46FDA3A-C2E5-8109-DD8A-04AA4B8C05A5}"/>
              </a:ext>
              <a:ext uri="{C183D7F6-B498-43B3-948B-1728B52AA6E4}">
                <adec:decorative xmlns:adec="http://schemas.microsoft.com/office/drawing/2017/decorative" val="1"/>
              </a:ext>
            </a:extLst>
          </p:cNvPr>
          <p:cNvCxnSpPr>
            <a:cxnSpLocks/>
          </p:cNvCxnSpPr>
          <p:nvPr/>
        </p:nvCxnSpPr>
        <p:spPr>
          <a:xfrm>
            <a:off x="6096000" y="1870364"/>
            <a:ext cx="0" cy="464563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FEFE8C3-C830-5D5D-1C83-65EE1BBC655D}"/>
              </a:ext>
            </a:extLst>
          </p:cNvPr>
          <p:cNvSpPr txBox="1"/>
          <p:nvPr/>
        </p:nvSpPr>
        <p:spPr>
          <a:xfrm>
            <a:off x="6496660" y="1866539"/>
            <a:ext cx="5440262" cy="452482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pPr>
            <a:r>
              <a:rPr lang="en-AU" sz="1800" b="1">
                <a:solidFill>
                  <a:schemeClr val="accent1"/>
                </a:solidFill>
                <a:latin typeface="+mj-lt"/>
                <a:cs typeface="Arial" panose="020B0604020202020204" pitchFamily="34" charset="0"/>
              </a:rPr>
              <a:t>Stage 1</a:t>
            </a:r>
          </a:p>
          <a:p>
            <a:pPr>
              <a:lnSpc>
                <a:spcPct val="150000"/>
              </a:lnSpc>
            </a:pPr>
            <a:r>
              <a:rPr lang="en-AU" sz="1600" b="1">
                <a:solidFill>
                  <a:schemeClr val="accent1"/>
                </a:solidFill>
                <a:latin typeface="+mj-lt"/>
                <a:cs typeface="Arial" panose="020B0604020202020204" pitchFamily="34" charset="0"/>
              </a:rPr>
              <a:t>We are learning to</a:t>
            </a:r>
            <a:endParaRPr lang="en-AU" sz="1600" b="1">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1600">
                <a:cs typeface="Arial"/>
              </a:rPr>
              <a:t>communicate our habitat design ideas</a:t>
            </a:r>
          </a:p>
          <a:p>
            <a:pPr marL="342900" indent="-342900">
              <a:lnSpc>
                <a:spcPct val="150000"/>
              </a:lnSpc>
              <a:spcAft>
                <a:spcPts val="600"/>
              </a:spcAft>
              <a:buFont typeface="Arial" panose="020B0604020202020204" pitchFamily="34" charset="0"/>
              <a:buChar char="•"/>
            </a:pPr>
            <a:r>
              <a:rPr lang="en-AU" sz="1600">
                <a:cs typeface="Arial" panose="020B0604020202020204" pitchFamily="34" charset="0"/>
              </a:rPr>
              <a:t>explain how the design meets the needs of a wombat</a:t>
            </a:r>
          </a:p>
          <a:p>
            <a:pPr marL="342900" indent="-342900">
              <a:lnSpc>
                <a:spcPct val="150000"/>
              </a:lnSpc>
              <a:spcAft>
                <a:spcPts val="600"/>
              </a:spcAft>
              <a:buFont typeface="Arial" panose="020B0604020202020204" pitchFamily="34" charset="0"/>
              <a:buChar char="•"/>
            </a:pPr>
            <a:r>
              <a:rPr lang="en-AU" sz="1600">
                <a:cs typeface="Arial"/>
              </a:rPr>
              <a:t>reflect on our learning.</a:t>
            </a:r>
          </a:p>
          <a:p>
            <a:pPr>
              <a:lnSpc>
                <a:spcPct val="150000"/>
              </a:lnSpc>
            </a:pPr>
            <a:r>
              <a:rPr lang="en-AU" sz="1600" b="1">
                <a:solidFill>
                  <a:schemeClr val="accent1"/>
                </a:solidFill>
                <a:latin typeface="+mj-lt"/>
                <a:cs typeface="Arial" panose="020B0604020202020204" pitchFamily="34" charset="0"/>
              </a:rPr>
              <a:t>We can</a:t>
            </a:r>
            <a:endParaRPr lang="en-US" sz="1600">
              <a:solidFill>
                <a:schemeClr val="accent1"/>
              </a:solidFill>
              <a:latin typeface="+mj-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1600">
                <a:solidFill>
                  <a:srgbClr val="22272B"/>
                </a:solidFill>
                <a:cs typeface="Arial"/>
              </a:rPr>
              <a:t>explain how our habitat helps the wombat</a:t>
            </a:r>
          </a:p>
          <a:p>
            <a:pPr marL="342900" indent="-342900">
              <a:lnSpc>
                <a:spcPct val="150000"/>
              </a:lnSpc>
              <a:spcAft>
                <a:spcPts val="600"/>
              </a:spcAft>
              <a:buFont typeface="Arial" panose="020B0604020202020204" pitchFamily="34" charset="0"/>
              <a:buChar char="•"/>
            </a:pPr>
            <a:r>
              <a:rPr lang="en-AU" sz="1600">
                <a:solidFill>
                  <a:srgbClr val="22272B"/>
                </a:solidFill>
                <a:cs typeface="Arial"/>
              </a:rPr>
              <a:t>describe features and improvements in our design</a:t>
            </a:r>
          </a:p>
          <a:p>
            <a:pPr marL="342900" indent="-342900">
              <a:lnSpc>
                <a:spcPct val="150000"/>
              </a:lnSpc>
              <a:spcAft>
                <a:spcPts val="600"/>
              </a:spcAft>
              <a:buFont typeface="Arial" panose="020B0604020202020204" pitchFamily="34" charset="0"/>
              <a:buChar char="•"/>
            </a:pPr>
            <a:r>
              <a:rPr lang="en-AU" sz="1600">
                <a:solidFill>
                  <a:srgbClr val="22272B"/>
                </a:solidFill>
                <a:cs typeface="Arial"/>
              </a:rPr>
              <a:t>listen to others and give helpful feedback</a:t>
            </a:r>
          </a:p>
          <a:p>
            <a:pPr marL="342900" indent="-342900">
              <a:lnSpc>
                <a:spcPct val="150000"/>
              </a:lnSpc>
              <a:spcAft>
                <a:spcPts val="600"/>
              </a:spcAft>
              <a:buFont typeface="Arial" panose="020B0604020202020204" pitchFamily="34" charset="0"/>
              <a:buChar char="•"/>
            </a:pPr>
            <a:r>
              <a:rPr lang="en-AU" sz="1600">
                <a:solidFill>
                  <a:srgbClr val="22272B"/>
                </a:solidFill>
                <a:cs typeface="Arial"/>
              </a:rPr>
              <a:t>reflect on what was easy, challenging or what we would change next time.</a:t>
            </a:r>
          </a:p>
        </p:txBody>
      </p:sp>
      <p:sp>
        <p:nvSpPr>
          <p:cNvPr id="4" name="Slide Number Placeholder 2">
            <a:extLst>
              <a:ext uri="{FF2B5EF4-FFF2-40B4-BE49-F238E27FC236}">
                <a16:creationId xmlns:a16="http://schemas.microsoft.com/office/drawing/2014/main" id="{5CB84720-9483-10F8-2E5C-8A45B9DB0A77}"/>
              </a:ext>
              <a:ext uri="{C183D7F6-B498-43B3-948B-1728B52AA6E4}">
                <adec:decorative xmlns:adec="http://schemas.microsoft.com/office/drawing/2017/decorative" val="1"/>
              </a:ext>
            </a:extLst>
          </p:cNvPr>
          <p:cNvSpPr txBox="1">
            <a:spLocks/>
          </p:cNvSpPr>
          <p:nvPr/>
        </p:nvSpPr>
        <p:spPr>
          <a:xfrm>
            <a:off x="11124000" y="6516000"/>
            <a:ext cx="720000" cy="180000"/>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r">
              <a:spcAft>
                <a:spcPts val="600"/>
              </a:spcAft>
            </a:pPr>
            <a:fld id="{10A01DC5-1685-4615-8240-15192985C6A2}" type="slidenum">
              <a:rPr lang="en-AU" sz="1200" smtClean="0"/>
              <a:pPr algn="r">
                <a:spcAft>
                  <a:spcPts val="600"/>
                </a:spcAft>
              </a:pPr>
              <a:t>64</a:t>
            </a:fld>
            <a:endParaRPr lang="en-AU" sz="1200"/>
          </a:p>
        </p:txBody>
      </p:sp>
    </p:spTree>
    <p:extLst>
      <p:ext uri="{BB962C8B-B14F-4D97-AF65-F5344CB8AC3E}">
        <p14:creationId xmlns:p14="http://schemas.microsoft.com/office/powerpoint/2010/main" val="27319557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B9C29A-F3F8-1677-C914-5D053A85DED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0BE6095-BD32-D302-63FA-B2406B5ADBC5}"/>
              </a:ext>
            </a:extLst>
          </p:cNvPr>
          <p:cNvSpPr>
            <a:spLocks noGrp="1"/>
          </p:cNvSpPr>
          <p:nvPr>
            <p:ph type="title"/>
          </p:nvPr>
        </p:nvSpPr>
        <p:spPr>
          <a:xfrm>
            <a:off x="360000" y="-545601"/>
            <a:ext cx="11484000" cy="545601"/>
          </a:xfrm>
        </p:spPr>
        <p:txBody>
          <a:bodyPr vert="horz" lIns="0" tIns="0" rIns="0" bIns="0" rtlCol="0" anchor="b">
            <a:noAutofit/>
          </a:bodyPr>
          <a:lstStyle/>
          <a:p>
            <a:r>
              <a:rPr lang="en-AU"/>
              <a:t>Share your wombat habitat:</a:t>
            </a:r>
          </a:p>
        </p:txBody>
      </p:sp>
      <p:pic>
        <p:nvPicPr>
          <p:cNvPr id="2" name="Picture 1" descr="A yellow cog with a phone in the middle representing the communicate phase of the EDP.">
            <a:extLst>
              <a:ext uri="{FF2B5EF4-FFF2-40B4-BE49-F238E27FC236}">
                <a16:creationId xmlns:a16="http://schemas.microsoft.com/office/drawing/2014/main" id="{CD7BB815-18FA-5C70-4E90-7F05630761A0}"/>
              </a:ext>
            </a:extLst>
          </p:cNvPr>
          <p:cNvPicPr>
            <a:picLocks noChangeAspect="1"/>
          </p:cNvPicPr>
          <p:nvPr/>
        </p:nvPicPr>
        <p:blipFill>
          <a:blip r:embed="rId3"/>
          <a:stretch>
            <a:fillRect/>
          </a:stretch>
        </p:blipFill>
        <p:spPr>
          <a:xfrm>
            <a:off x="-3558" y="2410"/>
            <a:ext cx="842560" cy="757180"/>
          </a:xfrm>
          <a:prstGeom prst="rect">
            <a:avLst/>
          </a:prstGeom>
        </p:spPr>
      </p:pic>
      <p:pic>
        <p:nvPicPr>
          <p:cNvPr id="4" name="Picture 3" descr="A digital worksheet titled Share your wombat habitat. On the left is an image of a girl holding an iPad giving a speech and on the right is an image of a boy holding a piece of paper giving a speech. In the middle are prompts for students to support communication - this is my wombat habitat, this helps the wombat because..., my best feature is..., and I changed...because.... At the bottom of the slide there is a yellow star which encourages students to be clear and confident speakers and an ear which encourages students to be good listeners.">
            <a:extLst>
              <a:ext uri="{FF2B5EF4-FFF2-40B4-BE49-F238E27FC236}">
                <a16:creationId xmlns:a16="http://schemas.microsoft.com/office/drawing/2014/main" id="{E831C7B0-E460-49BF-7D20-6663CB38DA4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45929" y="0"/>
            <a:ext cx="9700142" cy="6858000"/>
          </a:xfrm>
          <a:prstGeom prst="rect">
            <a:avLst/>
          </a:prstGeom>
        </p:spPr>
      </p:pic>
      <p:sp>
        <p:nvSpPr>
          <p:cNvPr id="5" name="Slide Number Placeholder 1">
            <a:extLst>
              <a:ext uri="{FF2B5EF4-FFF2-40B4-BE49-F238E27FC236}">
                <a16:creationId xmlns:a16="http://schemas.microsoft.com/office/drawing/2014/main" id="{FE0DF9AE-294A-FB42-9F86-E35A1E1A232F}"/>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65</a:t>
            </a:fld>
            <a:endParaRPr lang="en-AU"/>
          </a:p>
        </p:txBody>
      </p:sp>
    </p:spTree>
    <p:extLst>
      <p:ext uri="{BB962C8B-B14F-4D97-AF65-F5344CB8AC3E}">
        <p14:creationId xmlns:p14="http://schemas.microsoft.com/office/powerpoint/2010/main" val="2135160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832CC-9A18-A49E-CEC5-9E54677C66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640210-B43F-4E93-2C95-4C149730C6A9}"/>
              </a:ext>
            </a:extLst>
          </p:cNvPr>
          <p:cNvSpPr>
            <a:spLocks noGrp="1"/>
          </p:cNvSpPr>
          <p:nvPr>
            <p:ph type="title"/>
          </p:nvPr>
        </p:nvSpPr>
        <p:spPr>
          <a:xfrm>
            <a:off x="360000" y="-545601"/>
            <a:ext cx="11484000" cy="545601"/>
          </a:xfrm>
        </p:spPr>
        <p:txBody>
          <a:bodyPr vert="horz" lIns="0" tIns="0" rIns="0" bIns="0" rtlCol="0" anchor="b">
            <a:noAutofit/>
          </a:bodyPr>
          <a:lstStyle/>
          <a:p>
            <a:r>
              <a:rPr lang="en-AU">
                <a:latin typeface="Arial"/>
                <a:cs typeface="Arial"/>
              </a:rPr>
              <a:t>How to give helpful feedback (1)</a:t>
            </a:r>
            <a:endParaRPr lang="en-AU"/>
          </a:p>
        </p:txBody>
      </p:sp>
      <p:pic>
        <p:nvPicPr>
          <p:cNvPr id="3" name="Picture 2" descr="A yellow cog with a phone in the middle representing the communicate phase of the EDP.">
            <a:extLst>
              <a:ext uri="{FF2B5EF4-FFF2-40B4-BE49-F238E27FC236}">
                <a16:creationId xmlns:a16="http://schemas.microsoft.com/office/drawing/2014/main" id="{084E0C8E-D496-DE28-BDAE-AF72B0135C57}"/>
              </a:ext>
            </a:extLst>
          </p:cNvPr>
          <p:cNvPicPr>
            <a:picLocks noChangeAspect="1"/>
          </p:cNvPicPr>
          <p:nvPr/>
        </p:nvPicPr>
        <p:blipFill>
          <a:blip r:embed="rId3"/>
          <a:stretch>
            <a:fillRect/>
          </a:stretch>
        </p:blipFill>
        <p:spPr>
          <a:xfrm>
            <a:off x="-3558" y="2410"/>
            <a:ext cx="842560" cy="757180"/>
          </a:xfrm>
          <a:prstGeom prst="rect">
            <a:avLst/>
          </a:prstGeom>
        </p:spPr>
      </p:pic>
      <p:pic>
        <p:nvPicPr>
          <p:cNvPr id="6" name="Picture 5" descr="A worksheet that provide students with how to give helpful feedback.. In the centre there is a list of actions supported by yellow icons such as, a thumbs up for saying something good and a light bulb for giving an idea, and a star for being kind and helpful and an icon of a wombat in a burrow encouraging feedback about thinking about what helps the wombat.">
            <a:extLst>
              <a:ext uri="{FF2B5EF4-FFF2-40B4-BE49-F238E27FC236}">
                <a16:creationId xmlns:a16="http://schemas.microsoft.com/office/drawing/2014/main" id="{D031A51F-9B22-BFB6-5CA4-7DF5984FC28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93711" y="0"/>
            <a:ext cx="9700142" cy="6858000"/>
          </a:xfrm>
          <a:prstGeom prst="rect">
            <a:avLst/>
          </a:prstGeom>
        </p:spPr>
      </p:pic>
      <p:sp>
        <p:nvSpPr>
          <p:cNvPr id="4" name="Slide Number Placeholder 1">
            <a:extLst>
              <a:ext uri="{FF2B5EF4-FFF2-40B4-BE49-F238E27FC236}">
                <a16:creationId xmlns:a16="http://schemas.microsoft.com/office/drawing/2014/main" id="{8EC839E2-F66C-2070-47BF-281C74D5A439}"/>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66</a:t>
            </a:fld>
            <a:endParaRPr lang="en-AU"/>
          </a:p>
        </p:txBody>
      </p:sp>
    </p:spTree>
    <p:extLst>
      <p:ext uri="{BB962C8B-B14F-4D97-AF65-F5344CB8AC3E}">
        <p14:creationId xmlns:p14="http://schemas.microsoft.com/office/powerpoint/2010/main" val="277503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35D17-64FC-D56D-2C53-9E0E8A159A34}"/>
              </a:ext>
            </a:extLst>
          </p:cNvPr>
          <p:cNvSpPr>
            <a:spLocks noGrp="1"/>
          </p:cNvSpPr>
          <p:nvPr>
            <p:ph type="title"/>
          </p:nvPr>
        </p:nvSpPr>
        <p:spPr/>
        <p:txBody>
          <a:bodyPr/>
          <a:lstStyle/>
          <a:p>
            <a:r>
              <a:rPr lang="en-AU"/>
              <a:t>References</a:t>
            </a:r>
          </a:p>
        </p:txBody>
      </p:sp>
      <p:sp>
        <p:nvSpPr>
          <p:cNvPr id="4" name="Text Placeholder 3">
            <a:extLst>
              <a:ext uri="{FF2B5EF4-FFF2-40B4-BE49-F238E27FC236}">
                <a16:creationId xmlns:a16="http://schemas.microsoft.com/office/drawing/2014/main" id="{97D4F064-3F9C-DBAF-AB91-C812D6010811}"/>
              </a:ext>
            </a:extLst>
          </p:cNvPr>
          <p:cNvSpPr>
            <a:spLocks noGrp="1"/>
          </p:cNvSpPr>
          <p:nvPr>
            <p:ph type="body" sz="quarter" idx="19"/>
          </p:nvPr>
        </p:nvSpPr>
        <p:spPr/>
        <p:txBody>
          <a:bodyPr vert="horz" lIns="0" tIns="0" rIns="0" bIns="0" rtlCol="0" anchor="t">
            <a:noAutofit/>
          </a:bodyPr>
          <a:lstStyle/>
          <a:p>
            <a:r>
              <a:rPr lang="en-AU">
                <a:latin typeface="Arial"/>
                <a:cs typeface="Arial"/>
              </a:rPr>
              <a:t>Images have been edited using Canva: Visual design platform website </a:t>
            </a:r>
            <a:r>
              <a:rPr lang="en-AU">
                <a:latin typeface="Arial"/>
                <a:cs typeface="Arial"/>
                <a:hlinkClick r:id="rId3"/>
              </a:rPr>
              <a:t>http://www.canva.com</a:t>
            </a:r>
            <a:r>
              <a:rPr lang="en-AU">
                <a:latin typeface="Arial"/>
                <a:cs typeface="Arial"/>
              </a:rPr>
              <a:t> and includes image content on slide 27, 28, 29 and 65 from ChatGPT (OpenAI) .</a:t>
            </a:r>
          </a:p>
          <a:p>
            <a:r>
              <a:rPr lang="en-AU"/>
              <a:t>Introduction slide 1, includes images sourced from </a:t>
            </a:r>
            <a:r>
              <a:rPr lang="en-AU" err="1"/>
              <a:t>Pixabay</a:t>
            </a:r>
            <a:r>
              <a:rPr lang="en-AU"/>
              <a:t> and Canva; edited using Canva.</a:t>
            </a:r>
          </a:p>
          <a:p>
            <a:r>
              <a:rPr lang="en-AU" u="sng">
                <a:hlinkClick r:id="rId4"/>
              </a:rPr>
              <a:t>English K-10 Syllabus</a:t>
            </a:r>
            <a:r>
              <a:rPr lang="en-AU"/>
              <a:t> © NSW Education Standards Authority (NESA) for and on behalf of the Crown in right of the State of New South Wales, 2024</a:t>
            </a:r>
          </a:p>
          <a:p>
            <a:r>
              <a:rPr lang="en-AU" u="sng">
                <a:hlinkClick r:id="rId5"/>
              </a:rPr>
              <a:t>Mathematics K-10 Syllabus</a:t>
            </a:r>
            <a:r>
              <a:rPr lang="en-AU"/>
              <a:t> © NSW Education Standards Authority (NESA) for and on behalf of the Crown in right of the State of New South Wales, 2022</a:t>
            </a:r>
          </a:p>
          <a:p>
            <a:r>
              <a:rPr lang="en-AU" u="sng">
                <a:hlinkClick r:id="rId6"/>
              </a:rPr>
              <a:t>Science and Technology K-6 Syllabus</a:t>
            </a:r>
            <a:r>
              <a:rPr lang="en-AU"/>
              <a:t> © NSW Education Standards Authority (NESA) for and on behalf of the Crown in right of the State of New South Wales, 2024</a:t>
            </a:r>
          </a:p>
          <a:p>
            <a:endParaRPr lang="en-AU"/>
          </a:p>
        </p:txBody>
      </p:sp>
      <p:sp>
        <p:nvSpPr>
          <p:cNvPr id="3" name="Slide Number Placeholder 2">
            <a:extLst>
              <a:ext uri="{FF2B5EF4-FFF2-40B4-BE49-F238E27FC236}">
                <a16:creationId xmlns:a16="http://schemas.microsoft.com/office/drawing/2014/main" id="{DA4DBDD7-03B3-55A9-7FC0-D967DF4E7DD8}"/>
              </a:ext>
              <a:ext uri="{C183D7F6-B498-43B3-948B-1728B52AA6E4}">
                <adec:decorative xmlns:adec="http://schemas.microsoft.com/office/drawing/2017/decorative" val="1"/>
              </a:ext>
            </a:extLst>
          </p:cNvPr>
          <p:cNvSpPr txBox="1">
            <a:spLocks/>
          </p:cNvSpPr>
          <p:nvPr/>
        </p:nvSpPr>
        <p:spPr>
          <a:xfrm>
            <a:off x="11124000" y="6516000"/>
            <a:ext cx="720000" cy="180000"/>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r">
              <a:spcAft>
                <a:spcPts val="600"/>
              </a:spcAft>
            </a:pPr>
            <a:fld id="{10A01DC5-1685-4615-8240-15192985C6A2}" type="slidenum">
              <a:rPr lang="en-AU" sz="1200" smtClean="0"/>
              <a:pPr algn="r">
                <a:spcAft>
                  <a:spcPts val="600"/>
                </a:spcAft>
              </a:pPr>
              <a:t>67</a:t>
            </a:fld>
            <a:endParaRPr lang="en-AU" sz="1200"/>
          </a:p>
        </p:txBody>
      </p:sp>
    </p:spTree>
    <p:extLst>
      <p:ext uri="{BB962C8B-B14F-4D97-AF65-F5344CB8AC3E}">
        <p14:creationId xmlns:p14="http://schemas.microsoft.com/office/powerpoint/2010/main" val="3176849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Public Sans Light" pitchFamily="2" charset="0"/>
              </a:rPr>
              <a:t>© </a:t>
            </a:r>
            <a:r>
              <a:rPr lang="en-AU"/>
              <a:t>State of New South Wales (Department of Education), 2026</a:t>
            </a:r>
          </a:p>
        </p:txBody>
      </p:sp>
      <p:sp>
        <p:nvSpPr>
          <p:cNvPr id="4" name="TextBox 3">
            <a:extLst>
              <a:ext uri="{FF2B5EF4-FFF2-40B4-BE49-F238E27FC236}">
                <a16:creationId xmlns:a16="http://schemas.microsoft.com/office/drawing/2014/main" id="{259EC68D-9BCB-8AF6-419F-F4173B783AFD}"/>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a:t>
            </a:r>
            <a:r>
              <a:rPr lang="en-AU" sz="1200">
                <a:solidFill>
                  <a:schemeClr val="bg1"/>
                </a:solidFill>
              </a:rPr>
              <a:t>), 2026.</a:t>
            </a:r>
            <a:endParaRPr lang="en-AU" sz="1200" dirty="0">
              <a:solidFill>
                <a:schemeClr val="bg1"/>
              </a:solidFill>
            </a:endParaRP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5BF65-EED1-2F5F-E6F6-3BF0E69472C5}"/>
              </a:ext>
            </a:extLst>
          </p:cNvPr>
          <p:cNvSpPr>
            <a:spLocks noGrp="1"/>
          </p:cNvSpPr>
          <p:nvPr>
            <p:ph type="ctrTitle"/>
          </p:nvPr>
        </p:nvSpPr>
        <p:spPr/>
        <p:txBody>
          <a:bodyPr/>
          <a:lstStyle/>
          <a:p>
            <a:r>
              <a:rPr lang="en-US">
                <a:latin typeface="Arial"/>
                <a:cs typeface="Arial"/>
              </a:rPr>
              <a:t>Unit Overview: Lesson Sequence</a:t>
            </a:r>
            <a:endParaRPr lang="en-US"/>
          </a:p>
        </p:txBody>
      </p:sp>
    </p:spTree>
    <p:extLst>
      <p:ext uri="{BB962C8B-B14F-4D97-AF65-F5344CB8AC3E}">
        <p14:creationId xmlns:p14="http://schemas.microsoft.com/office/powerpoint/2010/main" val="1148889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1B5B532-5CC8-9087-6C59-A017E241DD95}"/>
              </a:ext>
              <a:ext uri="{C183D7F6-B498-43B3-948B-1728B52AA6E4}">
                <adec:decorative xmlns:adec="http://schemas.microsoft.com/office/drawing/2017/decorative" val="1"/>
              </a:ext>
            </a:extLst>
          </p:cNvPr>
          <p:cNvGrpSpPr/>
          <p:nvPr/>
        </p:nvGrpSpPr>
        <p:grpSpPr>
          <a:xfrm>
            <a:off x="8456294" y="1235124"/>
            <a:ext cx="3666855" cy="4099730"/>
            <a:chOff x="8456294" y="1235124"/>
            <a:chExt cx="3666855" cy="4099730"/>
          </a:xfrm>
        </p:grpSpPr>
        <p:grpSp>
          <p:nvGrpSpPr>
            <p:cNvPr id="32" name="Group 31">
              <a:extLst>
                <a:ext uri="{FF2B5EF4-FFF2-40B4-BE49-F238E27FC236}">
                  <a16:creationId xmlns:a16="http://schemas.microsoft.com/office/drawing/2014/main" id="{62A40804-D4E6-E128-418F-AA526DE32364}"/>
                </a:ext>
                <a:ext uri="{C183D7F6-B498-43B3-948B-1728B52AA6E4}">
                  <adec:decorative xmlns:adec="http://schemas.microsoft.com/office/drawing/2017/decorative" val="1"/>
                </a:ext>
              </a:extLst>
            </p:cNvPr>
            <p:cNvGrpSpPr/>
            <p:nvPr/>
          </p:nvGrpSpPr>
          <p:grpSpPr>
            <a:xfrm>
              <a:off x="8478948" y="4460385"/>
              <a:ext cx="3622859" cy="874469"/>
              <a:chOff x="8431247" y="4630251"/>
              <a:chExt cx="3622859" cy="926919"/>
            </a:xfrm>
          </p:grpSpPr>
          <p:sp>
            <p:nvSpPr>
              <p:cNvPr id="53" name="Rectangle: Rounded Corners 52">
                <a:extLst>
                  <a:ext uri="{FF2B5EF4-FFF2-40B4-BE49-F238E27FC236}">
                    <a16:creationId xmlns:a16="http://schemas.microsoft.com/office/drawing/2014/main" id="{2F234AD5-1BA3-2468-048C-D5BE694F328C}"/>
                  </a:ext>
                  <a:ext uri="{C183D7F6-B498-43B3-948B-1728B52AA6E4}">
                    <adec:decorative xmlns:adec="http://schemas.microsoft.com/office/drawing/2017/decorative" val="0"/>
                  </a:ext>
                </a:extLst>
              </p:cNvPr>
              <p:cNvSpPr/>
              <p:nvPr/>
            </p:nvSpPr>
            <p:spPr>
              <a:xfrm>
                <a:off x="8431247" y="4630251"/>
                <a:ext cx="3402531" cy="926919"/>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a:solidFill>
                    <a:schemeClr val="accent4"/>
                  </a:solidFill>
                </a:endParaRPr>
              </a:p>
            </p:txBody>
          </p:sp>
          <p:sp>
            <p:nvSpPr>
              <p:cNvPr id="56" name="TextBox 55">
                <a:extLst>
                  <a:ext uri="{FF2B5EF4-FFF2-40B4-BE49-F238E27FC236}">
                    <a16:creationId xmlns:a16="http://schemas.microsoft.com/office/drawing/2014/main" id="{7D5597DC-7524-B7FC-FC4A-F0957C3E3929}"/>
                  </a:ext>
                </a:extLst>
              </p:cNvPr>
              <p:cNvSpPr txBox="1"/>
              <p:nvPr/>
            </p:nvSpPr>
            <p:spPr>
              <a:xfrm>
                <a:off x="8826270" y="4847682"/>
                <a:ext cx="3227836" cy="43088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AU" sz="1400">
                    <a:solidFill>
                      <a:srgbClr val="000000"/>
                    </a:solidFill>
                    <a:cs typeface="Arial"/>
                  </a:rPr>
                  <a:t>Communicate – Share ideas</a:t>
                </a:r>
                <a:endParaRPr lang="en-US" sz="2000"/>
              </a:p>
              <a:p>
                <a:r>
                  <a:rPr lang="en-AU" sz="1400">
                    <a:solidFill>
                      <a:srgbClr val="000000"/>
                    </a:solidFill>
                    <a:cs typeface="Arial"/>
                  </a:rPr>
                  <a:t> with others</a:t>
                </a:r>
                <a:endParaRPr lang="en-AU" sz="2000"/>
              </a:p>
            </p:txBody>
          </p:sp>
        </p:grpSp>
        <p:grpSp>
          <p:nvGrpSpPr>
            <p:cNvPr id="31" name="Group 30">
              <a:extLst>
                <a:ext uri="{FF2B5EF4-FFF2-40B4-BE49-F238E27FC236}">
                  <a16:creationId xmlns:a16="http://schemas.microsoft.com/office/drawing/2014/main" id="{69579B4F-0818-533A-9A28-D5AF755977EF}"/>
                </a:ext>
                <a:ext uri="{C183D7F6-B498-43B3-948B-1728B52AA6E4}">
                  <adec:decorative xmlns:adec="http://schemas.microsoft.com/office/drawing/2017/decorative" val="1"/>
                </a:ext>
              </a:extLst>
            </p:cNvPr>
            <p:cNvGrpSpPr/>
            <p:nvPr/>
          </p:nvGrpSpPr>
          <p:grpSpPr>
            <a:xfrm>
              <a:off x="8456294" y="3381886"/>
              <a:ext cx="3622859" cy="864001"/>
              <a:chOff x="8414739" y="3555237"/>
              <a:chExt cx="3622859" cy="926919"/>
            </a:xfrm>
          </p:grpSpPr>
          <p:sp>
            <p:nvSpPr>
              <p:cNvPr id="52" name="Rectangle: Rounded Corners 51">
                <a:extLst>
                  <a:ext uri="{FF2B5EF4-FFF2-40B4-BE49-F238E27FC236}">
                    <a16:creationId xmlns:a16="http://schemas.microsoft.com/office/drawing/2014/main" id="{E363794F-56B6-0135-C832-18EF39065966}"/>
                  </a:ext>
                  <a:ext uri="{C183D7F6-B498-43B3-948B-1728B52AA6E4}">
                    <adec:decorative xmlns:adec="http://schemas.microsoft.com/office/drawing/2017/decorative" val="1"/>
                  </a:ext>
                </a:extLst>
              </p:cNvPr>
              <p:cNvSpPr/>
              <p:nvPr/>
            </p:nvSpPr>
            <p:spPr>
              <a:xfrm>
                <a:off x="8414739" y="3555237"/>
                <a:ext cx="3402531" cy="926919"/>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a:solidFill>
                    <a:schemeClr val="accent4"/>
                  </a:solidFill>
                </a:endParaRPr>
              </a:p>
            </p:txBody>
          </p:sp>
          <p:sp>
            <p:nvSpPr>
              <p:cNvPr id="55" name="TextBox 54">
                <a:extLst>
                  <a:ext uri="{FF2B5EF4-FFF2-40B4-BE49-F238E27FC236}">
                    <a16:creationId xmlns:a16="http://schemas.microsoft.com/office/drawing/2014/main" id="{642D828D-8E1B-AE84-9688-8FAF438D33E0}"/>
                  </a:ext>
                  <a:ext uri="{C183D7F6-B498-43B3-948B-1728B52AA6E4}">
                    <adec:decorative xmlns:adec="http://schemas.microsoft.com/office/drawing/2017/decorative" val="1"/>
                  </a:ext>
                </a:extLst>
              </p:cNvPr>
              <p:cNvSpPr txBox="1"/>
              <p:nvPr/>
            </p:nvSpPr>
            <p:spPr>
              <a:xfrm>
                <a:off x="8809762" y="3828998"/>
                <a:ext cx="3227836" cy="21544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AU" sz="1400">
                    <a:solidFill>
                      <a:srgbClr val="000000"/>
                    </a:solidFill>
                    <a:cs typeface="Arial"/>
                  </a:rPr>
                  <a:t>Iterate – reflect and improve designs</a:t>
                </a:r>
              </a:p>
            </p:txBody>
          </p:sp>
        </p:grpSp>
        <p:grpSp>
          <p:nvGrpSpPr>
            <p:cNvPr id="29" name="Group 28">
              <a:extLst>
                <a:ext uri="{FF2B5EF4-FFF2-40B4-BE49-F238E27FC236}">
                  <a16:creationId xmlns:a16="http://schemas.microsoft.com/office/drawing/2014/main" id="{D5FA704F-C4CD-2154-E5C1-AA74EFA672E9}"/>
                </a:ext>
                <a:ext uri="{C183D7F6-B498-43B3-948B-1728B52AA6E4}">
                  <adec:decorative xmlns:adec="http://schemas.microsoft.com/office/drawing/2017/decorative" val="1"/>
                </a:ext>
              </a:extLst>
            </p:cNvPr>
            <p:cNvGrpSpPr/>
            <p:nvPr/>
          </p:nvGrpSpPr>
          <p:grpSpPr>
            <a:xfrm>
              <a:off x="8475355" y="2325309"/>
              <a:ext cx="3647794" cy="881046"/>
              <a:chOff x="8431248" y="2386028"/>
              <a:chExt cx="3647794" cy="926919"/>
            </a:xfrm>
          </p:grpSpPr>
          <p:sp>
            <p:nvSpPr>
              <p:cNvPr id="51" name="Rectangle: Rounded Corners 50">
                <a:extLst>
                  <a:ext uri="{FF2B5EF4-FFF2-40B4-BE49-F238E27FC236}">
                    <a16:creationId xmlns:a16="http://schemas.microsoft.com/office/drawing/2014/main" id="{4631998B-13A0-BDEB-12F5-EC2900A1C82E}"/>
                  </a:ext>
                  <a:ext uri="{C183D7F6-B498-43B3-948B-1728B52AA6E4}">
                    <adec:decorative xmlns:adec="http://schemas.microsoft.com/office/drawing/2017/decorative" val="1"/>
                  </a:ext>
                </a:extLst>
              </p:cNvPr>
              <p:cNvSpPr/>
              <p:nvPr/>
            </p:nvSpPr>
            <p:spPr>
              <a:xfrm>
                <a:off x="8431248" y="2386028"/>
                <a:ext cx="3402531" cy="926919"/>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a:solidFill>
                    <a:schemeClr val="accent4"/>
                  </a:solidFill>
                </a:endParaRPr>
              </a:p>
            </p:txBody>
          </p:sp>
          <p:sp>
            <p:nvSpPr>
              <p:cNvPr id="49" name="TextBox 48">
                <a:extLst>
                  <a:ext uri="{FF2B5EF4-FFF2-40B4-BE49-F238E27FC236}">
                    <a16:creationId xmlns:a16="http://schemas.microsoft.com/office/drawing/2014/main" id="{195272FB-9F3F-4627-27F2-ED062DDC782F}"/>
                  </a:ext>
                  <a:ext uri="{C183D7F6-B498-43B3-948B-1728B52AA6E4}">
                    <adec:decorative xmlns:adec="http://schemas.microsoft.com/office/drawing/2017/decorative" val="1"/>
                  </a:ext>
                </a:extLst>
              </p:cNvPr>
              <p:cNvSpPr txBox="1"/>
              <p:nvPr/>
            </p:nvSpPr>
            <p:spPr>
              <a:xfrm>
                <a:off x="8851206" y="2643216"/>
                <a:ext cx="3227836" cy="43088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AU" sz="1400">
                    <a:solidFill>
                      <a:srgbClr val="000000"/>
                    </a:solidFill>
                    <a:cs typeface="Arial"/>
                  </a:rPr>
                  <a:t>Evaluate – Test and share </a:t>
                </a:r>
                <a:endParaRPr lang="en-US" sz="2000"/>
              </a:p>
              <a:p>
                <a:r>
                  <a:rPr lang="en-AU" sz="1400">
                    <a:solidFill>
                      <a:srgbClr val="000000"/>
                    </a:solidFill>
                    <a:cs typeface="Arial"/>
                  </a:rPr>
                  <a:t>designs</a:t>
                </a:r>
                <a:endParaRPr lang="en-AU" sz="2000"/>
              </a:p>
            </p:txBody>
          </p:sp>
        </p:grpSp>
        <p:grpSp>
          <p:nvGrpSpPr>
            <p:cNvPr id="28" name="Group 27">
              <a:extLst>
                <a:ext uri="{FF2B5EF4-FFF2-40B4-BE49-F238E27FC236}">
                  <a16:creationId xmlns:a16="http://schemas.microsoft.com/office/drawing/2014/main" id="{7325D3FF-6320-7D04-E1F2-3439B840932B}"/>
                </a:ext>
                <a:ext uri="{C183D7F6-B498-43B3-948B-1728B52AA6E4}">
                  <adec:decorative xmlns:adec="http://schemas.microsoft.com/office/drawing/2017/decorative" val="1"/>
                </a:ext>
              </a:extLst>
            </p:cNvPr>
            <p:cNvGrpSpPr/>
            <p:nvPr/>
          </p:nvGrpSpPr>
          <p:grpSpPr>
            <a:xfrm>
              <a:off x="8544235" y="1235124"/>
              <a:ext cx="3333652" cy="852738"/>
              <a:chOff x="8431249" y="1301073"/>
              <a:chExt cx="3402531" cy="926919"/>
            </a:xfrm>
          </p:grpSpPr>
          <p:sp>
            <p:nvSpPr>
              <p:cNvPr id="50" name="Rectangle: Rounded Corners 49">
                <a:extLst>
                  <a:ext uri="{FF2B5EF4-FFF2-40B4-BE49-F238E27FC236}">
                    <a16:creationId xmlns:a16="http://schemas.microsoft.com/office/drawing/2014/main" id="{50719EFB-77DE-28D6-AF92-BFFFFE9DE75B}"/>
                  </a:ext>
                  <a:ext uri="{C183D7F6-B498-43B3-948B-1728B52AA6E4}">
                    <adec:decorative xmlns:adec="http://schemas.microsoft.com/office/drawing/2017/decorative" val="1"/>
                  </a:ext>
                </a:extLst>
              </p:cNvPr>
              <p:cNvSpPr/>
              <p:nvPr/>
            </p:nvSpPr>
            <p:spPr>
              <a:xfrm>
                <a:off x="8431249" y="1301073"/>
                <a:ext cx="3402531" cy="926919"/>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a:solidFill>
                    <a:schemeClr val="accent4"/>
                  </a:solidFill>
                </a:endParaRPr>
              </a:p>
            </p:txBody>
          </p:sp>
          <p:sp>
            <p:nvSpPr>
              <p:cNvPr id="48" name="TextBox 47">
                <a:extLst>
                  <a:ext uri="{FF2B5EF4-FFF2-40B4-BE49-F238E27FC236}">
                    <a16:creationId xmlns:a16="http://schemas.microsoft.com/office/drawing/2014/main" id="{2D3E37A3-8FE1-18CF-0747-77BC23FE6307}"/>
                  </a:ext>
                  <a:ext uri="{C183D7F6-B498-43B3-948B-1728B52AA6E4}">
                    <adec:decorative xmlns:adec="http://schemas.microsoft.com/office/drawing/2017/decorative" val="1"/>
                  </a:ext>
                </a:extLst>
              </p:cNvPr>
              <p:cNvSpPr txBox="1"/>
              <p:nvPr/>
            </p:nvSpPr>
            <p:spPr>
              <a:xfrm>
                <a:off x="8815888" y="1656810"/>
                <a:ext cx="2684911" cy="21544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AU" sz="1400">
                    <a:solidFill>
                      <a:srgbClr val="000000"/>
                    </a:solidFill>
                    <a:cs typeface="Arial"/>
                  </a:rPr>
                  <a:t>Prototype – Produce a model</a:t>
                </a:r>
              </a:p>
            </p:txBody>
          </p:sp>
        </p:grpSp>
      </p:grpSp>
      <p:grpSp>
        <p:nvGrpSpPr>
          <p:cNvPr id="25" name="Group 24">
            <a:extLst>
              <a:ext uri="{FF2B5EF4-FFF2-40B4-BE49-F238E27FC236}">
                <a16:creationId xmlns:a16="http://schemas.microsoft.com/office/drawing/2014/main" id="{5837CAC7-018E-29CF-31DB-E8825888D87A}"/>
              </a:ext>
              <a:ext uri="{C183D7F6-B498-43B3-948B-1728B52AA6E4}">
                <adec:decorative xmlns:adec="http://schemas.microsoft.com/office/drawing/2017/decorative" val="1"/>
              </a:ext>
            </a:extLst>
          </p:cNvPr>
          <p:cNvGrpSpPr/>
          <p:nvPr/>
        </p:nvGrpSpPr>
        <p:grpSpPr>
          <a:xfrm>
            <a:off x="4402016" y="4443405"/>
            <a:ext cx="3581329" cy="850719"/>
            <a:chOff x="4441587" y="4666191"/>
            <a:chExt cx="3581329" cy="850719"/>
          </a:xfrm>
        </p:grpSpPr>
        <p:sp>
          <p:nvSpPr>
            <p:cNvPr id="39" name="Rectangle: Rounded Corners 38">
              <a:extLst>
                <a:ext uri="{FF2B5EF4-FFF2-40B4-BE49-F238E27FC236}">
                  <a16:creationId xmlns:a16="http://schemas.microsoft.com/office/drawing/2014/main" id="{4F4E55A3-4D2A-29D9-4A31-9B128B9D70A7}"/>
                </a:ext>
                <a:ext uri="{C183D7F6-B498-43B3-948B-1728B52AA6E4}">
                  <adec:decorative xmlns:adec="http://schemas.microsoft.com/office/drawing/2017/decorative" val="1"/>
                </a:ext>
              </a:extLst>
            </p:cNvPr>
            <p:cNvSpPr/>
            <p:nvPr/>
          </p:nvSpPr>
          <p:spPr>
            <a:xfrm>
              <a:off x="4441587" y="4666191"/>
              <a:ext cx="3402531" cy="850719"/>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a:solidFill>
                  <a:schemeClr val="accent4"/>
                </a:solidFill>
              </a:endParaRPr>
            </a:p>
          </p:txBody>
        </p:sp>
        <p:sp>
          <p:nvSpPr>
            <p:cNvPr id="37" name="TextBox 36">
              <a:extLst>
                <a:ext uri="{FF2B5EF4-FFF2-40B4-BE49-F238E27FC236}">
                  <a16:creationId xmlns:a16="http://schemas.microsoft.com/office/drawing/2014/main" id="{BE91A965-A468-F6BD-E156-E7B3065EB1E5}"/>
                </a:ext>
                <a:ext uri="{C183D7F6-B498-43B3-948B-1728B52AA6E4}">
                  <adec:decorative xmlns:adec="http://schemas.microsoft.com/office/drawing/2017/decorative" val="1"/>
                </a:ext>
              </a:extLst>
            </p:cNvPr>
            <p:cNvSpPr txBox="1"/>
            <p:nvPr/>
          </p:nvSpPr>
          <p:spPr>
            <a:xfrm>
              <a:off x="4943459" y="4840648"/>
              <a:ext cx="3079457" cy="43088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AU" sz="1400">
                  <a:solidFill>
                    <a:srgbClr val="000000"/>
                  </a:solidFill>
                  <a:cs typeface="Arial"/>
                </a:rPr>
                <a:t>Design – Draw and </a:t>
              </a:r>
            </a:p>
            <a:p>
              <a:r>
                <a:rPr lang="en-AU" sz="1400">
                  <a:solidFill>
                    <a:srgbClr val="000000"/>
                  </a:solidFill>
                  <a:cs typeface="Arial"/>
                </a:rPr>
                <a:t>communicate potential solutions </a:t>
              </a:r>
              <a:endParaRPr lang="en-US" sz="4800">
                <a:cs typeface="Arial"/>
              </a:endParaRPr>
            </a:p>
          </p:txBody>
        </p:sp>
      </p:grpSp>
      <p:grpSp>
        <p:nvGrpSpPr>
          <p:cNvPr id="22" name="Group 21">
            <a:extLst>
              <a:ext uri="{FF2B5EF4-FFF2-40B4-BE49-F238E27FC236}">
                <a16:creationId xmlns:a16="http://schemas.microsoft.com/office/drawing/2014/main" id="{BBBC590C-2E9C-6834-56A2-AE23198E0782}"/>
              </a:ext>
              <a:ext uri="{C183D7F6-B498-43B3-948B-1728B52AA6E4}">
                <adec:decorative xmlns:adec="http://schemas.microsoft.com/office/drawing/2017/decorative" val="1"/>
              </a:ext>
            </a:extLst>
          </p:cNvPr>
          <p:cNvGrpSpPr/>
          <p:nvPr/>
        </p:nvGrpSpPr>
        <p:grpSpPr>
          <a:xfrm>
            <a:off x="4392423" y="3413247"/>
            <a:ext cx="4417795" cy="857357"/>
            <a:chOff x="4466021" y="3505233"/>
            <a:chExt cx="4417795" cy="926919"/>
          </a:xfrm>
        </p:grpSpPr>
        <p:sp>
          <p:nvSpPr>
            <p:cNvPr id="41" name="Rectangle: Rounded Corners 40">
              <a:extLst>
                <a:ext uri="{FF2B5EF4-FFF2-40B4-BE49-F238E27FC236}">
                  <a16:creationId xmlns:a16="http://schemas.microsoft.com/office/drawing/2014/main" id="{E42A8E46-4217-E631-428D-0A645287D96A}"/>
                </a:ext>
                <a:ext uri="{C183D7F6-B498-43B3-948B-1728B52AA6E4}">
                  <adec:decorative xmlns:adec="http://schemas.microsoft.com/office/drawing/2017/decorative" val="1"/>
                </a:ext>
              </a:extLst>
            </p:cNvPr>
            <p:cNvSpPr/>
            <p:nvPr/>
          </p:nvSpPr>
          <p:spPr>
            <a:xfrm>
              <a:off x="4466021" y="3505233"/>
              <a:ext cx="3402531" cy="926919"/>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a:solidFill>
                  <a:schemeClr val="accent4"/>
                </a:solidFill>
              </a:endParaRPr>
            </a:p>
          </p:txBody>
        </p:sp>
        <p:sp>
          <p:nvSpPr>
            <p:cNvPr id="47" name="TextBox 46">
              <a:extLst>
                <a:ext uri="{FF2B5EF4-FFF2-40B4-BE49-F238E27FC236}">
                  <a16:creationId xmlns:a16="http://schemas.microsoft.com/office/drawing/2014/main" id="{BF6AC8E3-CDE2-17DE-2B0D-19EBE9351FD6}"/>
                </a:ext>
                <a:ext uri="{C183D7F6-B498-43B3-948B-1728B52AA6E4}">
                  <adec:decorative xmlns:adec="http://schemas.microsoft.com/office/drawing/2017/decorative" val="1"/>
                </a:ext>
              </a:extLst>
            </p:cNvPr>
            <p:cNvSpPr txBox="1"/>
            <p:nvPr/>
          </p:nvSpPr>
          <p:spPr>
            <a:xfrm>
              <a:off x="4970180" y="3702240"/>
              <a:ext cx="3913636" cy="43088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AU" sz="1400">
                  <a:solidFill>
                    <a:srgbClr val="000000"/>
                  </a:solidFill>
                  <a:cs typeface="Arial"/>
                </a:rPr>
                <a:t>Brainstorm – Generating ideas</a:t>
              </a:r>
              <a:endParaRPr lang="en-US" sz="4800">
                <a:solidFill>
                  <a:srgbClr val="22272B"/>
                </a:solidFill>
                <a:cs typeface="Arial"/>
              </a:endParaRPr>
            </a:p>
            <a:p>
              <a:r>
                <a:rPr lang="en-AU" sz="1400">
                  <a:solidFill>
                    <a:srgbClr val="000000"/>
                  </a:solidFill>
                  <a:cs typeface="Arial"/>
                </a:rPr>
                <a:t> for a wombat habitat</a:t>
              </a:r>
            </a:p>
          </p:txBody>
        </p:sp>
      </p:grpSp>
      <p:grpSp>
        <p:nvGrpSpPr>
          <p:cNvPr id="20" name="Group 19">
            <a:extLst>
              <a:ext uri="{FF2B5EF4-FFF2-40B4-BE49-F238E27FC236}">
                <a16:creationId xmlns:a16="http://schemas.microsoft.com/office/drawing/2014/main" id="{A219541E-F05D-E55F-5835-16829D627B00}"/>
              </a:ext>
              <a:ext uri="{C183D7F6-B498-43B3-948B-1728B52AA6E4}">
                <adec:decorative xmlns:adec="http://schemas.microsoft.com/office/drawing/2017/decorative" val="1"/>
              </a:ext>
            </a:extLst>
          </p:cNvPr>
          <p:cNvGrpSpPr/>
          <p:nvPr/>
        </p:nvGrpSpPr>
        <p:grpSpPr>
          <a:xfrm>
            <a:off x="4380324" y="2304633"/>
            <a:ext cx="4393554" cy="901721"/>
            <a:chOff x="4490262" y="2348863"/>
            <a:chExt cx="4393554" cy="926919"/>
          </a:xfrm>
        </p:grpSpPr>
        <p:sp>
          <p:nvSpPr>
            <p:cNvPr id="40" name="Rectangle: Rounded Corners 39">
              <a:extLst>
                <a:ext uri="{FF2B5EF4-FFF2-40B4-BE49-F238E27FC236}">
                  <a16:creationId xmlns:a16="http://schemas.microsoft.com/office/drawing/2014/main" id="{60F08D3B-5B51-2AB6-3318-1383BF161E1A}"/>
                </a:ext>
                <a:ext uri="{C183D7F6-B498-43B3-948B-1728B52AA6E4}">
                  <adec:decorative xmlns:adec="http://schemas.microsoft.com/office/drawing/2017/decorative" val="1"/>
                </a:ext>
              </a:extLst>
            </p:cNvPr>
            <p:cNvSpPr/>
            <p:nvPr/>
          </p:nvSpPr>
          <p:spPr>
            <a:xfrm>
              <a:off x="4490262" y="2348863"/>
              <a:ext cx="3402531" cy="926919"/>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a:solidFill>
                  <a:schemeClr val="accent4"/>
                </a:solidFill>
              </a:endParaRPr>
            </a:p>
          </p:txBody>
        </p:sp>
        <p:sp>
          <p:nvSpPr>
            <p:cNvPr id="45" name="TextBox 44">
              <a:extLst>
                <a:ext uri="{FF2B5EF4-FFF2-40B4-BE49-F238E27FC236}">
                  <a16:creationId xmlns:a16="http://schemas.microsoft.com/office/drawing/2014/main" id="{8E516D56-4C28-04A6-1031-B773F8D18645}"/>
                </a:ext>
                <a:ext uri="{C183D7F6-B498-43B3-948B-1728B52AA6E4}">
                  <adec:decorative xmlns:adec="http://schemas.microsoft.com/office/drawing/2017/decorative" val="1"/>
                </a:ext>
              </a:extLst>
            </p:cNvPr>
            <p:cNvSpPr txBox="1"/>
            <p:nvPr/>
          </p:nvSpPr>
          <p:spPr>
            <a:xfrm>
              <a:off x="4970180" y="2584947"/>
              <a:ext cx="3913636" cy="46166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AU" sz="1400">
                  <a:solidFill>
                    <a:srgbClr val="000000"/>
                  </a:solidFill>
                  <a:cs typeface="Arial"/>
                </a:rPr>
                <a:t>Identify – What does a wombat </a:t>
              </a:r>
              <a:endParaRPr lang="en-US" sz="2000">
                <a:solidFill>
                  <a:srgbClr val="22272B"/>
                </a:solidFill>
                <a:cs typeface="Arial"/>
              </a:endParaRPr>
            </a:p>
            <a:p>
              <a:r>
                <a:rPr lang="en-AU" sz="1400">
                  <a:solidFill>
                    <a:srgbClr val="000000"/>
                  </a:solidFill>
                  <a:cs typeface="Arial"/>
                </a:rPr>
                <a:t>need</a:t>
              </a:r>
              <a:r>
                <a:rPr lang="en-AU" sz="1600">
                  <a:solidFill>
                    <a:srgbClr val="000000"/>
                  </a:solidFill>
                  <a:cs typeface="Arial"/>
                </a:rPr>
                <a:t>?</a:t>
              </a:r>
              <a:endParaRPr lang="en-US">
                <a:cs typeface="Arial" panose="020B0604020202020204"/>
              </a:endParaRPr>
            </a:p>
          </p:txBody>
        </p:sp>
      </p:grpSp>
      <p:sp>
        <p:nvSpPr>
          <p:cNvPr id="23" name="Rectangle: Rounded Corners 22">
            <a:extLst>
              <a:ext uri="{FF2B5EF4-FFF2-40B4-BE49-F238E27FC236}">
                <a16:creationId xmlns:a16="http://schemas.microsoft.com/office/drawing/2014/main" id="{8EDEF762-D4E6-C43E-E98A-95D6A0AE4FC9}"/>
              </a:ext>
              <a:ext uri="{C183D7F6-B498-43B3-948B-1728B52AA6E4}">
                <adec:decorative xmlns:adec="http://schemas.microsoft.com/office/drawing/2017/decorative" val="1"/>
              </a:ext>
            </a:extLst>
          </p:cNvPr>
          <p:cNvSpPr/>
          <p:nvPr/>
        </p:nvSpPr>
        <p:spPr>
          <a:xfrm>
            <a:off x="274955" y="1237765"/>
            <a:ext cx="3473794" cy="850719"/>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a:solidFill>
                <a:schemeClr val="accent4"/>
              </a:solidFill>
            </a:endParaRPr>
          </a:p>
        </p:txBody>
      </p:sp>
      <p:sp>
        <p:nvSpPr>
          <p:cNvPr id="11" name="Title 10">
            <a:extLst>
              <a:ext uri="{FF2B5EF4-FFF2-40B4-BE49-F238E27FC236}">
                <a16:creationId xmlns:a16="http://schemas.microsoft.com/office/drawing/2014/main" id="{C1A494F8-92DF-C578-CB95-F6C0796C2DF4}"/>
              </a:ext>
            </a:extLst>
          </p:cNvPr>
          <p:cNvSpPr>
            <a:spLocks noGrp="1"/>
          </p:cNvSpPr>
          <p:nvPr>
            <p:ph type="title"/>
          </p:nvPr>
        </p:nvSpPr>
        <p:spPr/>
        <p:txBody>
          <a:bodyPr/>
          <a:lstStyle/>
          <a:p>
            <a:r>
              <a:rPr lang="en-US">
                <a:latin typeface="Arial"/>
                <a:cs typeface="Arial"/>
              </a:rPr>
              <a:t>Unit Overview: Lessons</a:t>
            </a:r>
            <a:endParaRPr lang="en-US"/>
          </a:p>
        </p:txBody>
      </p:sp>
      <p:sp>
        <p:nvSpPr>
          <p:cNvPr id="33" name="TextBox 32">
            <a:extLst>
              <a:ext uri="{FF2B5EF4-FFF2-40B4-BE49-F238E27FC236}">
                <a16:creationId xmlns:a16="http://schemas.microsoft.com/office/drawing/2014/main" id="{DAF74B21-4047-200C-50F8-FA3AD9E2954D}"/>
              </a:ext>
            </a:extLst>
          </p:cNvPr>
          <p:cNvSpPr txBox="1"/>
          <p:nvPr/>
        </p:nvSpPr>
        <p:spPr>
          <a:xfrm>
            <a:off x="1046614" y="1439699"/>
            <a:ext cx="3087816" cy="46166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AU" sz="1400">
                <a:solidFill>
                  <a:srgbClr val="000000"/>
                </a:solidFill>
                <a:cs typeface="Arial"/>
              </a:rPr>
              <a:t>Exploring wombat needs and</a:t>
            </a:r>
            <a:endParaRPr lang="en-US" sz="1400">
              <a:solidFill>
                <a:srgbClr val="22272B"/>
              </a:solidFill>
              <a:cs typeface="Arial"/>
            </a:endParaRPr>
          </a:p>
          <a:p>
            <a:r>
              <a:rPr lang="en-AU" sz="1400">
                <a:solidFill>
                  <a:srgbClr val="000000"/>
                </a:solidFill>
                <a:cs typeface="Arial"/>
              </a:rPr>
              <a:t>behaviours</a:t>
            </a:r>
            <a:r>
              <a:rPr lang="en-AU" sz="1600">
                <a:solidFill>
                  <a:srgbClr val="000000"/>
                </a:solidFill>
                <a:cs typeface="Arial"/>
              </a:rPr>
              <a:t> </a:t>
            </a:r>
            <a:endParaRPr lang="en-US" sz="5400">
              <a:cs typeface="Arial"/>
            </a:endParaRPr>
          </a:p>
        </p:txBody>
      </p:sp>
      <p:sp>
        <p:nvSpPr>
          <p:cNvPr id="13" name="Oval 12">
            <a:hlinkClick r:id="" action="ppaction://noaction"/>
            <a:extLst>
              <a:ext uri="{FF2B5EF4-FFF2-40B4-BE49-F238E27FC236}">
                <a16:creationId xmlns:a16="http://schemas.microsoft.com/office/drawing/2014/main" id="{41A0269C-D7F0-78F5-6C5B-10FBE82B60B3}"/>
              </a:ext>
              <a:ext uri="{C183D7F6-B498-43B3-948B-1728B52AA6E4}">
                <adec:decorative xmlns:adec="http://schemas.microsoft.com/office/drawing/2017/decorative" val="1"/>
              </a:ext>
            </a:extLst>
          </p:cNvPr>
          <p:cNvSpPr/>
          <p:nvPr/>
        </p:nvSpPr>
        <p:spPr>
          <a:xfrm>
            <a:off x="3888869" y="2288950"/>
            <a:ext cx="864000" cy="86400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2000" b="1">
                <a:solidFill>
                  <a:schemeClr val="bg1"/>
                </a:solidFill>
                <a:latin typeface="+mj-lt"/>
                <a:cs typeface="Arial" panose="020B0604020202020204" pitchFamily="34" charset="0"/>
                <a:hlinkClick r:id="rId3" action="ppaction://hlinksldjump"/>
              </a:rPr>
              <a:t>6</a:t>
            </a:r>
            <a:endParaRPr lang="en-AU" sz="2000" b="1">
              <a:solidFill>
                <a:schemeClr val="bg1"/>
              </a:solidFill>
              <a:latin typeface="+mj-lt"/>
              <a:cs typeface="Arial" panose="020B0604020202020204" pitchFamily="34" charset="0"/>
            </a:endParaRPr>
          </a:p>
        </p:txBody>
      </p:sp>
      <p:grpSp>
        <p:nvGrpSpPr>
          <p:cNvPr id="7" name="Group 6">
            <a:extLst>
              <a:ext uri="{FF2B5EF4-FFF2-40B4-BE49-F238E27FC236}">
                <a16:creationId xmlns:a16="http://schemas.microsoft.com/office/drawing/2014/main" id="{A46FA9CB-9D27-CBB5-D081-4A3C8FCCBEF9}"/>
              </a:ext>
              <a:ext uri="{C183D7F6-B498-43B3-948B-1728B52AA6E4}">
                <adec:decorative xmlns:adec="http://schemas.microsoft.com/office/drawing/2017/decorative" val="1"/>
              </a:ext>
            </a:extLst>
          </p:cNvPr>
          <p:cNvGrpSpPr/>
          <p:nvPr/>
        </p:nvGrpSpPr>
        <p:grpSpPr>
          <a:xfrm>
            <a:off x="579398" y="2285482"/>
            <a:ext cx="3177209" cy="869769"/>
            <a:chOff x="440715" y="2413313"/>
            <a:chExt cx="3393006" cy="869769"/>
          </a:xfrm>
        </p:grpSpPr>
        <p:sp>
          <p:nvSpPr>
            <p:cNvPr id="17" name="Rectangle: Rounded Corners 16">
              <a:extLst>
                <a:ext uri="{FF2B5EF4-FFF2-40B4-BE49-F238E27FC236}">
                  <a16:creationId xmlns:a16="http://schemas.microsoft.com/office/drawing/2014/main" id="{366A1301-1D0F-2362-352C-3D4D5D65F2E9}"/>
                </a:ext>
                <a:ext uri="{C183D7F6-B498-43B3-948B-1728B52AA6E4}">
                  <adec:decorative xmlns:adec="http://schemas.microsoft.com/office/drawing/2017/decorative" val="0"/>
                </a:ext>
              </a:extLst>
            </p:cNvPr>
            <p:cNvSpPr/>
            <p:nvPr/>
          </p:nvSpPr>
          <p:spPr>
            <a:xfrm>
              <a:off x="440715" y="2413313"/>
              <a:ext cx="3393006" cy="869769"/>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a:solidFill>
                  <a:schemeClr val="accent4"/>
                </a:solidFill>
              </a:endParaRPr>
            </a:p>
          </p:txBody>
        </p:sp>
        <p:sp>
          <p:nvSpPr>
            <p:cNvPr id="35" name="TextBox 34">
              <a:extLst>
                <a:ext uri="{FF2B5EF4-FFF2-40B4-BE49-F238E27FC236}">
                  <a16:creationId xmlns:a16="http://schemas.microsoft.com/office/drawing/2014/main" id="{11A725DE-525A-2B97-CE53-E5C0141C0B59}"/>
                </a:ext>
                <a:ext uri="{C183D7F6-B498-43B3-948B-1728B52AA6E4}">
                  <adec:decorative xmlns:adec="http://schemas.microsoft.com/office/drawing/2017/decorative" val="1"/>
                </a:ext>
              </a:extLst>
            </p:cNvPr>
            <p:cNvSpPr txBox="1"/>
            <p:nvPr/>
          </p:nvSpPr>
          <p:spPr>
            <a:xfrm>
              <a:off x="948056" y="2582612"/>
              <a:ext cx="2598315" cy="43088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AU" sz="1400">
                  <a:solidFill>
                    <a:srgbClr val="000000"/>
                  </a:solidFill>
                  <a:cs typeface="Arial"/>
                </a:rPr>
                <a:t>Exploring wombat habitats and</a:t>
              </a:r>
              <a:endParaRPr lang="en-US" sz="1400">
                <a:solidFill>
                  <a:srgbClr val="22272B"/>
                </a:solidFill>
                <a:cs typeface="Arial"/>
              </a:endParaRPr>
            </a:p>
            <a:p>
              <a:r>
                <a:rPr lang="en-AU" sz="1400">
                  <a:solidFill>
                    <a:srgbClr val="000000"/>
                  </a:solidFill>
                  <a:cs typeface="Arial"/>
                </a:rPr>
                <a:t>environments</a:t>
              </a:r>
            </a:p>
          </p:txBody>
        </p:sp>
      </p:grpSp>
      <p:sp>
        <p:nvSpPr>
          <p:cNvPr id="8" name="Oval 7">
            <a:hlinkClick r:id="" action="ppaction://noaction"/>
            <a:extLst>
              <a:ext uri="{FF2B5EF4-FFF2-40B4-BE49-F238E27FC236}">
                <a16:creationId xmlns:a16="http://schemas.microsoft.com/office/drawing/2014/main" id="{ADE65B4A-A9CC-B02A-9DD5-1C01DFB2F995}"/>
              </a:ext>
              <a:ext uri="{C183D7F6-B498-43B3-948B-1728B52AA6E4}">
                <adec:decorative xmlns:adec="http://schemas.microsoft.com/office/drawing/2017/decorative" val="1"/>
              </a:ext>
            </a:extLst>
          </p:cNvPr>
          <p:cNvSpPr/>
          <p:nvPr/>
        </p:nvSpPr>
        <p:spPr>
          <a:xfrm>
            <a:off x="3899403" y="3406604"/>
            <a:ext cx="864000" cy="86400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2000" b="1">
                <a:solidFill>
                  <a:schemeClr val="bg1"/>
                </a:solidFill>
                <a:latin typeface="+mj-lt"/>
                <a:cs typeface="Arial" panose="020B0604020202020204" pitchFamily="34" charset="0"/>
                <a:hlinkClick r:id="rId4" action="ppaction://hlinksldjump"/>
              </a:rPr>
              <a:t>7</a:t>
            </a:r>
            <a:endParaRPr lang="en-AU" sz="2000" b="1">
              <a:solidFill>
                <a:schemeClr val="bg1"/>
              </a:solidFill>
              <a:latin typeface="+mj-lt"/>
              <a:cs typeface="Arial" panose="020B0604020202020204" pitchFamily="34" charset="0"/>
            </a:endParaRPr>
          </a:p>
        </p:txBody>
      </p:sp>
      <p:grpSp>
        <p:nvGrpSpPr>
          <p:cNvPr id="9" name="Group 8">
            <a:extLst>
              <a:ext uri="{FF2B5EF4-FFF2-40B4-BE49-F238E27FC236}">
                <a16:creationId xmlns:a16="http://schemas.microsoft.com/office/drawing/2014/main" id="{90FBB4DB-43E9-9385-ECEE-460387A4F70E}"/>
              </a:ext>
              <a:ext uri="{C183D7F6-B498-43B3-948B-1728B52AA6E4}">
                <adec:decorative xmlns:adec="http://schemas.microsoft.com/office/drawing/2017/decorative" val="1"/>
              </a:ext>
            </a:extLst>
          </p:cNvPr>
          <p:cNvGrpSpPr/>
          <p:nvPr/>
        </p:nvGrpSpPr>
        <p:grpSpPr>
          <a:xfrm>
            <a:off x="350000" y="3386884"/>
            <a:ext cx="3826124" cy="860244"/>
            <a:chOff x="494383" y="3488685"/>
            <a:chExt cx="3913071" cy="860244"/>
          </a:xfrm>
        </p:grpSpPr>
        <p:sp>
          <p:nvSpPr>
            <p:cNvPr id="19" name="Rectangle: Rounded Corners 18">
              <a:extLst>
                <a:ext uri="{FF2B5EF4-FFF2-40B4-BE49-F238E27FC236}">
                  <a16:creationId xmlns:a16="http://schemas.microsoft.com/office/drawing/2014/main" id="{1385CFDE-00B8-5B42-E232-E20B49F507D5}"/>
                </a:ext>
                <a:ext uri="{C183D7F6-B498-43B3-948B-1728B52AA6E4}">
                  <adec:decorative xmlns:adec="http://schemas.microsoft.com/office/drawing/2017/decorative" val="0"/>
                </a:ext>
              </a:extLst>
            </p:cNvPr>
            <p:cNvSpPr/>
            <p:nvPr/>
          </p:nvSpPr>
          <p:spPr>
            <a:xfrm>
              <a:off x="494383" y="3488685"/>
              <a:ext cx="3473793" cy="86024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a:solidFill>
                  <a:schemeClr val="accent4"/>
                </a:solidFill>
              </a:endParaRPr>
            </a:p>
          </p:txBody>
        </p:sp>
        <p:sp>
          <p:nvSpPr>
            <p:cNvPr id="36" name="TextBox 35">
              <a:extLst>
                <a:ext uri="{FF2B5EF4-FFF2-40B4-BE49-F238E27FC236}">
                  <a16:creationId xmlns:a16="http://schemas.microsoft.com/office/drawing/2014/main" id="{A1D54EC6-E4C8-3CFE-A110-FC5CCFD1CED9}"/>
                </a:ext>
                <a:ext uri="{C183D7F6-B498-43B3-948B-1728B52AA6E4}">
                  <adec:decorative xmlns:adec="http://schemas.microsoft.com/office/drawing/2017/decorative" val="1"/>
                </a:ext>
              </a:extLst>
            </p:cNvPr>
            <p:cNvSpPr txBox="1"/>
            <p:nvPr/>
          </p:nvSpPr>
          <p:spPr>
            <a:xfrm>
              <a:off x="1174731" y="3652313"/>
              <a:ext cx="3232723" cy="49244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AU" sz="1600">
                  <a:solidFill>
                    <a:srgbClr val="000000"/>
                  </a:solidFill>
                  <a:cs typeface="Arial"/>
                </a:rPr>
                <a:t>I</a:t>
              </a:r>
              <a:r>
                <a:rPr lang="en-AU" sz="1400">
                  <a:solidFill>
                    <a:srgbClr val="000000"/>
                  </a:solidFill>
                  <a:cs typeface="Arial"/>
                </a:rPr>
                <a:t>nvestigating wombat facts – </a:t>
              </a:r>
              <a:endParaRPr lang="en-US" sz="1400">
                <a:solidFill>
                  <a:srgbClr val="22272B"/>
                </a:solidFill>
                <a:cs typeface="Arial"/>
              </a:endParaRPr>
            </a:p>
            <a:p>
              <a:r>
                <a:rPr lang="en-AU" sz="1400">
                  <a:solidFill>
                    <a:srgbClr val="000000"/>
                  </a:solidFill>
                  <a:cs typeface="Arial"/>
                </a:rPr>
                <a:t>measuring the length of a wombat</a:t>
              </a:r>
              <a:r>
                <a:rPr lang="en-AU" sz="1600">
                  <a:solidFill>
                    <a:srgbClr val="000000"/>
                  </a:solidFill>
                  <a:cs typeface="Arial"/>
                </a:rPr>
                <a:t> </a:t>
              </a:r>
              <a:endParaRPr lang="en-US" sz="5400">
                <a:cs typeface="Arial"/>
              </a:endParaRPr>
            </a:p>
          </p:txBody>
        </p:sp>
      </p:grpSp>
      <p:sp>
        <p:nvSpPr>
          <p:cNvPr id="16" name="Oval 15">
            <a:hlinkClick r:id="" action="ppaction://noaction"/>
            <a:extLst>
              <a:ext uri="{FF2B5EF4-FFF2-40B4-BE49-F238E27FC236}">
                <a16:creationId xmlns:a16="http://schemas.microsoft.com/office/drawing/2014/main" id="{370DCF4A-4A91-73A5-CFC1-E0F2C9B78CEE}"/>
              </a:ext>
              <a:ext uri="{C183D7F6-B498-43B3-948B-1728B52AA6E4}">
                <adec:decorative xmlns:adec="http://schemas.microsoft.com/office/drawing/2017/decorative" val="1"/>
              </a:ext>
            </a:extLst>
          </p:cNvPr>
          <p:cNvSpPr/>
          <p:nvPr/>
        </p:nvSpPr>
        <p:spPr>
          <a:xfrm>
            <a:off x="3872455" y="4470854"/>
            <a:ext cx="864000" cy="86400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2000" b="1">
                <a:solidFill>
                  <a:schemeClr val="bg1"/>
                </a:solidFill>
                <a:latin typeface="+mj-lt"/>
                <a:cs typeface="Arial" panose="020B0604020202020204" pitchFamily="34" charset="0"/>
                <a:hlinkClick r:id="rId5" action="ppaction://hlinksldjump"/>
              </a:rPr>
              <a:t>8</a:t>
            </a:r>
            <a:endParaRPr lang="en-AU" sz="2000" b="1">
              <a:solidFill>
                <a:schemeClr val="bg1"/>
              </a:solidFill>
              <a:latin typeface="+mj-lt"/>
              <a:cs typeface="Arial" panose="020B0604020202020204" pitchFamily="34" charset="0"/>
            </a:endParaRPr>
          </a:p>
        </p:txBody>
      </p:sp>
      <p:grpSp>
        <p:nvGrpSpPr>
          <p:cNvPr id="10" name="Group 9">
            <a:extLst>
              <a:ext uri="{FF2B5EF4-FFF2-40B4-BE49-F238E27FC236}">
                <a16:creationId xmlns:a16="http://schemas.microsoft.com/office/drawing/2014/main" id="{7A464DAA-14F9-D9EB-187B-AF20F1A84134}"/>
              </a:ext>
              <a:ext uri="{C183D7F6-B498-43B3-948B-1728B52AA6E4}">
                <adec:decorative xmlns:adec="http://schemas.microsoft.com/office/drawing/2017/decorative" val="1"/>
              </a:ext>
            </a:extLst>
          </p:cNvPr>
          <p:cNvGrpSpPr/>
          <p:nvPr/>
        </p:nvGrpSpPr>
        <p:grpSpPr>
          <a:xfrm>
            <a:off x="360000" y="4464141"/>
            <a:ext cx="4593261" cy="860244"/>
            <a:chOff x="410680" y="4932309"/>
            <a:chExt cx="4739388" cy="860244"/>
          </a:xfrm>
        </p:grpSpPr>
        <p:sp>
          <p:nvSpPr>
            <p:cNvPr id="18" name="Rectangle: Rounded Corners 17">
              <a:extLst>
                <a:ext uri="{FF2B5EF4-FFF2-40B4-BE49-F238E27FC236}">
                  <a16:creationId xmlns:a16="http://schemas.microsoft.com/office/drawing/2014/main" id="{5E2FA35E-76D3-2BC5-F27D-C009BB7E8A38}"/>
                </a:ext>
                <a:ext uri="{C183D7F6-B498-43B3-948B-1728B52AA6E4}">
                  <adec:decorative xmlns:adec="http://schemas.microsoft.com/office/drawing/2017/decorative" val="0"/>
                </a:ext>
              </a:extLst>
            </p:cNvPr>
            <p:cNvSpPr/>
            <p:nvPr/>
          </p:nvSpPr>
          <p:spPr>
            <a:xfrm>
              <a:off x="410680" y="4932309"/>
              <a:ext cx="3473794" cy="86024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a:solidFill>
                  <a:schemeClr val="accent4"/>
                </a:solidFill>
              </a:endParaRPr>
            </a:p>
          </p:txBody>
        </p:sp>
        <p:sp>
          <p:nvSpPr>
            <p:cNvPr id="38" name="TextBox 37">
              <a:extLst>
                <a:ext uri="{FF2B5EF4-FFF2-40B4-BE49-F238E27FC236}">
                  <a16:creationId xmlns:a16="http://schemas.microsoft.com/office/drawing/2014/main" id="{5C0D1885-898F-024F-9825-EEEFBD776396}"/>
                </a:ext>
              </a:extLst>
            </p:cNvPr>
            <p:cNvSpPr txBox="1"/>
            <p:nvPr/>
          </p:nvSpPr>
          <p:spPr>
            <a:xfrm>
              <a:off x="1056543" y="5172387"/>
              <a:ext cx="4093525" cy="46166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AU" sz="1400">
                  <a:solidFill>
                    <a:srgbClr val="000000"/>
                  </a:solidFill>
                  <a:cs typeface="Arial"/>
                </a:rPr>
                <a:t>Investigating wombat facts – </a:t>
              </a:r>
              <a:endParaRPr lang="en-US" sz="1400">
                <a:solidFill>
                  <a:srgbClr val="22272B"/>
                </a:solidFill>
                <a:cs typeface="Arial"/>
              </a:endParaRPr>
            </a:p>
            <a:p>
              <a:r>
                <a:rPr lang="en-AU" sz="1400">
                  <a:solidFill>
                    <a:srgbClr val="000000"/>
                  </a:solidFill>
                  <a:cs typeface="Arial"/>
                </a:rPr>
                <a:t>measuring the mass of a wombat</a:t>
              </a:r>
              <a:r>
                <a:rPr lang="en-AU" sz="1600">
                  <a:solidFill>
                    <a:srgbClr val="000000"/>
                  </a:solidFill>
                  <a:cs typeface="Arial"/>
                </a:rPr>
                <a:t> </a:t>
              </a:r>
              <a:endParaRPr lang="en-US" sz="5400">
                <a:cs typeface="Arial"/>
              </a:endParaRPr>
            </a:p>
          </p:txBody>
        </p:sp>
      </p:grpSp>
      <p:sp>
        <p:nvSpPr>
          <p:cNvPr id="27" name="Oval 26">
            <a:hlinkClick r:id="" action="ppaction://noaction"/>
            <a:extLst>
              <a:ext uri="{FF2B5EF4-FFF2-40B4-BE49-F238E27FC236}">
                <a16:creationId xmlns:a16="http://schemas.microsoft.com/office/drawing/2014/main" id="{30E4BF03-C9A7-EAE3-FC01-51CE829A6E7A}"/>
              </a:ext>
              <a:ext uri="{C183D7F6-B498-43B3-948B-1728B52AA6E4}">
                <adec:decorative xmlns:adec="http://schemas.microsoft.com/office/drawing/2017/decorative" val="1"/>
              </a:ext>
            </a:extLst>
          </p:cNvPr>
          <p:cNvSpPr/>
          <p:nvPr/>
        </p:nvSpPr>
        <p:spPr>
          <a:xfrm>
            <a:off x="7946218" y="1230389"/>
            <a:ext cx="864000" cy="86400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sz="1600" b="1">
              <a:solidFill>
                <a:schemeClr val="bg1"/>
              </a:solidFill>
              <a:latin typeface="+mj-lt"/>
              <a:cs typeface="Arial" panose="020B0604020202020204" pitchFamily="34" charset="0"/>
            </a:endParaRPr>
          </a:p>
          <a:p>
            <a:pPr algn="ctr"/>
            <a:r>
              <a:rPr lang="en-AU" sz="2000" b="1">
                <a:solidFill>
                  <a:schemeClr val="bg1"/>
                </a:solidFill>
                <a:latin typeface="+mj-lt"/>
                <a:cs typeface="Arial" panose="020B0604020202020204" pitchFamily="34" charset="0"/>
                <a:hlinkClick r:id="rId6" action="ppaction://hlinksldjump"/>
              </a:rPr>
              <a:t>9</a:t>
            </a:r>
            <a:endParaRPr lang="en-AU" sz="2000" b="1">
              <a:solidFill>
                <a:schemeClr val="bg1"/>
              </a:solidFill>
              <a:latin typeface="+mj-lt"/>
              <a:cs typeface="Arial" panose="020B0604020202020204" pitchFamily="34" charset="0"/>
            </a:endParaRPr>
          </a:p>
          <a:p>
            <a:pPr algn="ctr"/>
            <a:endParaRPr lang="en-AU" sz="2000" b="1">
              <a:solidFill>
                <a:schemeClr val="bg1"/>
              </a:solidFill>
              <a:latin typeface="+mj-lt"/>
              <a:cs typeface="Arial" panose="020B0604020202020204" pitchFamily="34" charset="0"/>
            </a:endParaRPr>
          </a:p>
        </p:txBody>
      </p:sp>
      <p:grpSp>
        <p:nvGrpSpPr>
          <p:cNvPr id="12" name="Group 11">
            <a:extLst>
              <a:ext uri="{FF2B5EF4-FFF2-40B4-BE49-F238E27FC236}">
                <a16:creationId xmlns:a16="http://schemas.microsoft.com/office/drawing/2014/main" id="{0A75A7D7-0C59-CE88-D453-521BDCE969C6}"/>
              </a:ext>
              <a:ext uri="{C183D7F6-B498-43B3-948B-1728B52AA6E4}">
                <adec:decorative xmlns:adec="http://schemas.microsoft.com/office/drawing/2017/decorative" val="1"/>
              </a:ext>
            </a:extLst>
          </p:cNvPr>
          <p:cNvGrpSpPr/>
          <p:nvPr/>
        </p:nvGrpSpPr>
        <p:grpSpPr>
          <a:xfrm>
            <a:off x="4357604" y="1237898"/>
            <a:ext cx="3446943" cy="880193"/>
            <a:chOff x="4466022" y="1272819"/>
            <a:chExt cx="3402531" cy="926919"/>
          </a:xfrm>
        </p:grpSpPr>
        <p:sp>
          <p:nvSpPr>
            <p:cNvPr id="26" name="Rectangle: Rounded Corners 25">
              <a:extLst>
                <a:ext uri="{FF2B5EF4-FFF2-40B4-BE49-F238E27FC236}">
                  <a16:creationId xmlns:a16="http://schemas.microsoft.com/office/drawing/2014/main" id="{B1BC8FAB-0C07-84FE-204A-47391BBEAF64}"/>
                </a:ext>
                <a:ext uri="{C183D7F6-B498-43B3-948B-1728B52AA6E4}">
                  <adec:decorative xmlns:adec="http://schemas.microsoft.com/office/drawing/2017/decorative" val="0"/>
                </a:ext>
              </a:extLst>
            </p:cNvPr>
            <p:cNvSpPr/>
            <p:nvPr/>
          </p:nvSpPr>
          <p:spPr>
            <a:xfrm>
              <a:off x="4466022" y="1272819"/>
              <a:ext cx="3402531" cy="926919"/>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a:solidFill>
                  <a:schemeClr val="accent4"/>
                </a:solidFill>
              </a:endParaRPr>
            </a:p>
          </p:txBody>
        </p:sp>
        <p:sp>
          <p:nvSpPr>
            <p:cNvPr id="46" name="TextBox 45">
              <a:extLst>
                <a:ext uri="{FF2B5EF4-FFF2-40B4-BE49-F238E27FC236}">
                  <a16:creationId xmlns:a16="http://schemas.microsoft.com/office/drawing/2014/main" id="{5624C99D-A655-FB22-C83D-34E2322FBD8A}"/>
                </a:ext>
                <a:ext uri="{C183D7F6-B498-43B3-948B-1728B52AA6E4}">
                  <adec:decorative xmlns:adec="http://schemas.microsoft.com/office/drawing/2017/decorative" val="1"/>
                </a:ext>
              </a:extLst>
            </p:cNvPr>
            <p:cNvSpPr txBox="1"/>
            <p:nvPr/>
          </p:nvSpPr>
          <p:spPr>
            <a:xfrm>
              <a:off x="5028719" y="1459241"/>
              <a:ext cx="2674040" cy="45376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AU" sz="1400">
                  <a:solidFill>
                    <a:srgbClr val="000000"/>
                  </a:solidFill>
                  <a:cs typeface="Arial"/>
                </a:rPr>
                <a:t>Define – The visiting wombat</a:t>
              </a:r>
            </a:p>
            <a:p>
              <a:r>
                <a:rPr lang="en-AU" sz="1400">
                  <a:solidFill>
                    <a:srgbClr val="000000"/>
                  </a:solidFill>
                  <a:cs typeface="Arial"/>
                </a:rPr>
                <a:t>problem</a:t>
              </a:r>
            </a:p>
          </p:txBody>
        </p:sp>
      </p:grpSp>
      <p:sp>
        <p:nvSpPr>
          <p:cNvPr id="43" name="Oval 42">
            <a:hlinkClick r:id="" action="ppaction://noaction"/>
            <a:extLst>
              <a:ext uri="{FF2B5EF4-FFF2-40B4-BE49-F238E27FC236}">
                <a16:creationId xmlns:a16="http://schemas.microsoft.com/office/drawing/2014/main" id="{C3940A20-781B-E09E-4CBD-DEDE7923BDB1}"/>
              </a:ext>
              <a:ext uri="{C183D7F6-B498-43B3-948B-1728B52AA6E4}">
                <adec:decorative xmlns:adec="http://schemas.microsoft.com/office/drawing/2017/decorative" val="1"/>
              </a:ext>
            </a:extLst>
          </p:cNvPr>
          <p:cNvSpPr/>
          <p:nvPr/>
        </p:nvSpPr>
        <p:spPr>
          <a:xfrm>
            <a:off x="7946218" y="2268846"/>
            <a:ext cx="864000" cy="86400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sz="1600" b="1">
              <a:solidFill>
                <a:schemeClr val="bg1"/>
              </a:solidFill>
              <a:latin typeface="+mj-lt"/>
              <a:cs typeface="Arial" panose="020B0604020202020204" pitchFamily="34" charset="0"/>
            </a:endParaRPr>
          </a:p>
          <a:p>
            <a:pPr algn="ctr"/>
            <a:r>
              <a:rPr lang="en-AU" sz="2000" b="1">
                <a:solidFill>
                  <a:schemeClr val="bg1"/>
                </a:solidFill>
                <a:latin typeface="+mj-lt"/>
                <a:cs typeface="Arial"/>
                <a:hlinkClick r:id="rId7" action="ppaction://hlinksldjump"/>
              </a:rPr>
              <a:t>10</a:t>
            </a:r>
            <a:endParaRPr lang="en-AU" sz="2000" b="1">
              <a:solidFill>
                <a:schemeClr val="bg1"/>
              </a:solidFill>
              <a:latin typeface="+mj-lt"/>
              <a:cs typeface="Arial" panose="020B0604020202020204" pitchFamily="34" charset="0"/>
            </a:endParaRPr>
          </a:p>
          <a:p>
            <a:pPr algn="ctr"/>
            <a:endParaRPr lang="en-AU" sz="2000" b="1">
              <a:solidFill>
                <a:schemeClr val="bg1"/>
              </a:solidFill>
              <a:latin typeface="+mj-lt"/>
              <a:cs typeface="Arial" panose="020B0604020202020204" pitchFamily="34" charset="0"/>
            </a:endParaRPr>
          </a:p>
        </p:txBody>
      </p:sp>
      <p:sp>
        <p:nvSpPr>
          <p:cNvPr id="44" name="Oval 43">
            <a:hlinkClick r:id="" action="ppaction://noaction"/>
            <a:extLst>
              <a:ext uri="{FF2B5EF4-FFF2-40B4-BE49-F238E27FC236}">
                <a16:creationId xmlns:a16="http://schemas.microsoft.com/office/drawing/2014/main" id="{34016917-6B25-341E-78BA-A73FEAFD54CE}"/>
              </a:ext>
              <a:ext uri="{C183D7F6-B498-43B3-948B-1728B52AA6E4}">
                <adec:decorative xmlns:adec="http://schemas.microsoft.com/office/drawing/2017/decorative" val="1"/>
              </a:ext>
            </a:extLst>
          </p:cNvPr>
          <p:cNvSpPr/>
          <p:nvPr/>
        </p:nvSpPr>
        <p:spPr>
          <a:xfrm>
            <a:off x="7968961" y="3375840"/>
            <a:ext cx="864000" cy="86400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sz="1600" b="1">
              <a:solidFill>
                <a:schemeClr val="bg1"/>
              </a:solidFill>
              <a:latin typeface="+mj-lt"/>
              <a:cs typeface="Arial" panose="020B0604020202020204" pitchFamily="34" charset="0"/>
            </a:endParaRPr>
          </a:p>
          <a:p>
            <a:pPr algn="ctr"/>
            <a:r>
              <a:rPr lang="en-AU" sz="2000" b="1">
                <a:solidFill>
                  <a:schemeClr val="bg1"/>
                </a:solidFill>
                <a:latin typeface="+mj-lt"/>
                <a:cs typeface="Arial"/>
                <a:hlinkClick r:id="rId8" action="ppaction://hlinksldjump"/>
              </a:rPr>
              <a:t>11</a:t>
            </a:r>
            <a:endParaRPr lang="en-AU" sz="2000" b="1">
              <a:solidFill>
                <a:schemeClr val="bg1"/>
              </a:solidFill>
              <a:latin typeface="+mj-lt"/>
              <a:cs typeface="Arial" panose="020B0604020202020204" pitchFamily="34" charset="0"/>
            </a:endParaRPr>
          </a:p>
          <a:p>
            <a:pPr algn="ctr"/>
            <a:endParaRPr lang="en-AU" sz="2000" b="1">
              <a:solidFill>
                <a:schemeClr val="bg1"/>
              </a:solidFill>
              <a:latin typeface="+mj-lt"/>
              <a:cs typeface="Arial" panose="020B0604020202020204" pitchFamily="34" charset="0"/>
            </a:endParaRPr>
          </a:p>
        </p:txBody>
      </p:sp>
      <p:sp>
        <p:nvSpPr>
          <p:cNvPr id="14" name="Oval 13">
            <a:hlinkClick r:id="" action="ppaction://noaction"/>
            <a:extLst>
              <a:ext uri="{FF2B5EF4-FFF2-40B4-BE49-F238E27FC236}">
                <a16:creationId xmlns:a16="http://schemas.microsoft.com/office/drawing/2014/main" id="{5CD67605-56BB-CD62-FDB9-7BC3EA202D7E}"/>
              </a:ext>
              <a:ext uri="{C183D7F6-B498-43B3-948B-1728B52AA6E4}">
                <adec:decorative xmlns:adec="http://schemas.microsoft.com/office/drawing/2017/decorative" val="1"/>
              </a:ext>
            </a:extLst>
          </p:cNvPr>
          <p:cNvSpPr/>
          <p:nvPr/>
        </p:nvSpPr>
        <p:spPr>
          <a:xfrm>
            <a:off x="7946204" y="4460385"/>
            <a:ext cx="864000" cy="86400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2000" b="1">
                <a:solidFill>
                  <a:schemeClr val="bg1"/>
                </a:solidFill>
                <a:latin typeface="+mj-lt"/>
                <a:cs typeface="Arial"/>
                <a:hlinkClick r:id="rId9" action="ppaction://hlinksldjump"/>
              </a:rPr>
              <a:t>12</a:t>
            </a:r>
            <a:endParaRPr lang="en-AU" sz="2000" b="1">
              <a:solidFill>
                <a:schemeClr val="bg1"/>
              </a:solidFill>
              <a:latin typeface="+mj-lt"/>
              <a:cs typeface="Arial" panose="020B0604020202020204" pitchFamily="34" charset="0"/>
            </a:endParaRPr>
          </a:p>
        </p:txBody>
      </p:sp>
      <p:sp>
        <p:nvSpPr>
          <p:cNvPr id="5" name="Oval 4">
            <a:hlinkClick r:id="rId10" action="ppaction://hlinksldjump"/>
            <a:extLst>
              <a:ext uri="{FF2B5EF4-FFF2-40B4-BE49-F238E27FC236}">
                <a16:creationId xmlns:a16="http://schemas.microsoft.com/office/drawing/2014/main" id="{56ACB92F-8289-CC4B-BE5A-A661A0C94E17}"/>
              </a:ext>
              <a:ext uri="{C183D7F6-B498-43B3-948B-1728B52AA6E4}">
                <adec:decorative xmlns:adec="http://schemas.microsoft.com/office/drawing/2017/decorative" val="1"/>
              </a:ext>
            </a:extLst>
          </p:cNvPr>
          <p:cNvSpPr/>
          <p:nvPr/>
        </p:nvSpPr>
        <p:spPr>
          <a:xfrm>
            <a:off x="73911" y="1224329"/>
            <a:ext cx="864000" cy="86400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2000" b="1">
                <a:solidFill>
                  <a:schemeClr val="bg1"/>
                </a:solidFill>
                <a:latin typeface="+mj-lt"/>
                <a:cs typeface="Arial" panose="020B0604020202020204" pitchFamily="34" charset="0"/>
              </a:rPr>
              <a:t> </a:t>
            </a:r>
            <a:r>
              <a:rPr lang="en-AU" sz="2000" b="1">
                <a:solidFill>
                  <a:schemeClr val="bg1"/>
                </a:solidFill>
                <a:latin typeface="+mj-lt"/>
                <a:cs typeface="Arial" panose="020B0604020202020204" pitchFamily="34" charset="0"/>
                <a:hlinkClick r:id="rId11" action="ppaction://hlinksldjump"/>
              </a:rPr>
              <a:t>1</a:t>
            </a:r>
            <a:endParaRPr lang="en-AU" sz="2000" b="1">
              <a:solidFill>
                <a:schemeClr val="bg1"/>
              </a:solidFill>
              <a:latin typeface="+mj-lt"/>
              <a:cs typeface="Arial" panose="020B0604020202020204" pitchFamily="34" charset="0"/>
            </a:endParaRPr>
          </a:p>
        </p:txBody>
      </p:sp>
      <p:sp>
        <p:nvSpPr>
          <p:cNvPr id="21" name="Oval 20">
            <a:hlinkClick r:id="rId12" action="ppaction://hlinksldjump"/>
            <a:extLst>
              <a:ext uri="{FF2B5EF4-FFF2-40B4-BE49-F238E27FC236}">
                <a16:creationId xmlns:a16="http://schemas.microsoft.com/office/drawing/2014/main" id="{D0A190BE-2B0B-2729-4549-D63712793CC2}"/>
              </a:ext>
              <a:ext uri="{C183D7F6-B498-43B3-948B-1728B52AA6E4}">
                <adec:decorative xmlns:adec="http://schemas.microsoft.com/office/drawing/2017/decorative" val="1"/>
              </a:ext>
            </a:extLst>
          </p:cNvPr>
          <p:cNvSpPr/>
          <p:nvPr/>
        </p:nvSpPr>
        <p:spPr>
          <a:xfrm>
            <a:off x="90193" y="2281200"/>
            <a:ext cx="864000" cy="86400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sz="1600" b="1">
              <a:solidFill>
                <a:schemeClr val="bg1"/>
              </a:solidFill>
              <a:latin typeface="+mj-lt"/>
              <a:cs typeface="Arial" panose="020B0604020202020204" pitchFamily="34" charset="0"/>
            </a:endParaRPr>
          </a:p>
          <a:p>
            <a:pPr algn="ctr"/>
            <a:r>
              <a:rPr lang="en-AU" sz="1800" b="1">
                <a:solidFill>
                  <a:schemeClr val="bg1"/>
                </a:solidFill>
                <a:latin typeface="+mj-lt"/>
                <a:cs typeface="Arial" panose="020B0604020202020204" pitchFamily="34" charset="0"/>
                <a:hlinkClick r:id="rId13" action="ppaction://hlinksldjump"/>
              </a:rPr>
              <a:t>2</a:t>
            </a:r>
            <a:endParaRPr lang="en-AU" sz="1800" b="1">
              <a:solidFill>
                <a:schemeClr val="bg1"/>
              </a:solidFill>
              <a:latin typeface="+mj-lt"/>
              <a:cs typeface="Arial" panose="020B0604020202020204" pitchFamily="34" charset="0"/>
            </a:endParaRPr>
          </a:p>
          <a:p>
            <a:pPr algn="ctr"/>
            <a:endParaRPr lang="en-AU" sz="2000" b="1">
              <a:solidFill>
                <a:schemeClr val="bg1"/>
              </a:solidFill>
              <a:latin typeface="+mj-lt"/>
              <a:cs typeface="Arial" panose="020B0604020202020204" pitchFamily="34" charset="0"/>
            </a:endParaRPr>
          </a:p>
        </p:txBody>
      </p:sp>
      <p:sp>
        <p:nvSpPr>
          <p:cNvPr id="24" name="Oval 23">
            <a:hlinkClick r:id="rId9" action="ppaction://hlinksldjump"/>
            <a:extLst>
              <a:ext uri="{FF2B5EF4-FFF2-40B4-BE49-F238E27FC236}">
                <a16:creationId xmlns:a16="http://schemas.microsoft.com/office/drawing/2014/main" id="{A6DDAD40-805E-049F-39FC-55094C6BA103}"/>
              </a:ext>
              <a:ext uri="{C183D7F6-B498-43B3-948B-1728B52AA6E4}">
                <adec:decorative xmlns:adec="http://schemas.microsoft.com/office/drawing/2017/decorative" val="1"/>
              </a:ext>
            </a:extLst>
          </p:cNvPr>
          <p:cNvSpPr/>
          <p:nvPr/>
        </p:nvSpPr>
        <p:spPr>
          <a:xfrm>
            <a:off x="90193" y="3406604"/>
            <a:ext cx="864000" cy="86400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sz="1600" b="1">
              <a:solidFill>
                <a:schemeClr val="bg1"/>
              </a:solidFill>
              <a:latin typeface="+mj-lt"/>
              <a:cs typeface="Arial" panose="020B0604020202020204" pitchFamily="34" charset="0"/>
            </a:endParaRPr>
          </a:p>
          <a:p>
            <a:pPr algn="ctr"/>
            <a:r>
              <a:rPr lang="en-AU" sz="2000" b="1">
                <a:solidFill>
                  <a:schemeClr val="bg1"/>
                </a:solidFill>
                <a:latin typeface="+mj-lt"/>
                <a:cs typeface="Arial" panose="020B0604020202020204" pitchFamily="34" charset="0"/>
                <a:hlinkClick r:id="rId14" action="ppaction://hlinksldjump"/>
              </a:rPr>
              <a:t>3</a:t>
            </a:r>
            <a:endParaRPr lang="en-AU" sz="2000" b="1">
              <a:solidFill>
                <a:schemeClr val="bg1"/>
              </a:solidFill>
              <a:latin typeface="+mj-lt"/>
              <a:cs typeface="Arial" panose="020B0604020202020204" pitchFamily="34" charset="0"/>
            </a:endParaRPr>
          </a:p>
          <a:p>
            <a:pPr algn="ctr"/>
            <a:endParaRPr lang="en-AU" sz="2000" b="1">
              <a:solidFill>
                <a:schemeClr val="bg1"/>
              </a:solidFill>
              <a:latin typeface="+mj-lt"/>
              <a:cs typeface="Arial" panose="020B0604020202020204" pitchFamily="34" charset="0"/>
            </a:endParaRPr>
          </a:p>
        </p:txBody>
      </p:sp>
      <p:sp>
        <p:nvSpPr>
          <p:cNvPr id="15" name="Oval 14">
            <a:hlinkClick r:id="rId15" action="ppaction://hlinksldjump"/>
            <a:extLst>
              <a:ext uri="{FF2B5EF4-FFF2-40B4-BE49-F238E27FC236}">
                <a16:creationId xmlns:a16="http://schemas.microsoft.com/office/drawing/2014/main" id="{DCA8A4BE-5488-FABA-7149-46077F17B8A6}"/>
              </a:ext>
              <a:ext uri="{C183D7F6-B498-43B3-948B-1728B52AA6E4}">
                <adec:decorative xmlns:adec="http://schemas.microsoft.com/office/drawing/2017/decorative" val="1"/>
              </a:ext>
            </a:extLst>
          </p:cNvPr>
          <p:cNvSpPr/>
          <p:nvPr/>
        </p:nvSpPr>
        <p:spPr>
          <a:xfrm>
            <a:off x="90193" y="4462263"/>
            <a:ext cx="864000" cy="86400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2000" b="1">
                <a:solidFill>
                  <a:schemeClr val="bg1"/>
                </a:solidFill>
                <a:latin typeface="+mj-lt"/>
                <a:cs typeface="Arial" panose="020B0604020202020204" pitchFamily="34" charset="0"/>
                <a:hlinkClick r:id="rId15" action="ppaction://hlinksldjump"/>
              </a:rPr>
              <a:t>4</a:t>
            </a:r>
            <a:endParaRPr lang="en-AU" sz="2000" b="1">
              <a:solidFill>
                <a:schemeClr val="bg1"/>
              </a:solidFill>
              <a:latin typeface="+mj-lt"/>
              <a:cs typeface="Arial" panose="020B0604020202020204" pitchFamily="34" charset="0"/>
            </a:endParaRPr>
          </a:p>
        </p:txBody>
      </p:sp>
      <p:sp>
        <p:nvSpPr>
          <p:cNvPr id="30" name="Oval 29">
            <a:hlinkClick r:id="" action="ppaction://noaction"/>
            <a:extLst>
              <a:ext uri="{FF2B5EF4-FFF2-40B4-BE49-F238E27FC236}">
                <a16:creationId xmlns:a16="http://schemas.microsoft.com/office/drawing/2014/main" id="{B0E74290-D27C-AEF7-46E4-E1542A1B3C92}"/>
              </a:ext>
              <a:ext uri="{C183D7F6-B498-43B3-948B-1728B52AA6E4}">
                <adec:decorative xmlns:adec="http://schemas.microsoft.com/office/drawing/2017/decorative" val="1"/>
              </a:ext>
            </a:extLst>
          </p:cNvPr>
          <p:cNvSpPr/>
          <p:nvPr/>
        </p:nvSpPr>
        <p:spPr>
          <a:xfrm>
            <a:off x="3888869" y="1240074"/>
            <a:ext cx="864000" cy="86400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sz="1600" b="1">
              <a:solidFill>
                <a:schemeClr val="bg1"/>
              </a:solidFill>
              <a:latin typeface="+mj-lt"/>
              <a:cs typeface="Arial" panose="020B0604020202020204" pitchFamily="34" charset="0"/>
            </a:endParaRPr>
          </a:p>
          <a:p>
            <a:pPr algn="ctr"/>
            <a:r>
              <a:rPr lang="en-AU" sz="2000" b="1">
                <a:solidFill>
                  <a:schemeClr val="bg1"/>
                </a:solidFill>
                <a:latin typeface="+mj-lt"/>
                <a:cs typeface="Arial" panose="020B0604020202020204" pitchFamily="34" charset="0"/>
                <a:hlinkClick r:id="rId16" action="ppaction://hlinksldjump"/>
              </a:rPr>
              <a:t>5</a:t>
            </a:r>
            <a:endParaRPr lang="en-AU" sz="2000" b="1">
              <a:solidFill>
                <a:schemeClr val="bg1"/>
              </a:solidFill>
              <a:latin typeface="+mj-lt"/>
              <a:cs typeface="Arial" panose="020B0604020202020204" pitchFamily="34" charset="0"/>
            </a:endParaRPr>
          </a:p>
          <a:p>
            <a:pPr algn="ctr"/>
            <a:endParaRPr lang="en-AU" sz="2000" b="1">
              <a:solidFill>
                <a:schemeClr val="bg1"/>
              </a:solidFill>
              <a:latin typeface="+mj-lt"/>
              <a:cs typeface="Arial" panose="020B0604020202020204" pitchFamily="34" charset="0"/>
            </a:endParaRPr>
          </a:p>
        </p:txBody>
      </p:sp>
      <p:sp>
        <p:nvSpPr>
          <p:cNvPr id="57" name="Slide Number Placeholder 2">
            <a:extLst>
              <a:ext uri="{FF2B5EF4-FFF2-40B4-BE49-F238E27FC236}">
                <a16:creationId xmlns:a16="http://schemas.microsoft.com/office/drawing/2014/main" id="{AAAB3C58-A07F-3A37-E723-3192CD4FEB74}"/>
              </a:ext>
              <a:ext uri="{C183D7F6-B498-43B3-948B-1728B52AA6E4}">
                <adec:decorative xmlns:adec="http://schemas.microsoft.com/office/drawing/2017/decorative" val="1"/>
              </a:ext>
            </a:extLst>
          </p:cNvPr>
          <p:cNvSpPr txBox="1">
            <a:spLocks/>
          </p:cNvSpPr>
          <p:nvPr/>
        </p:nvSpPr>
        <p:spPr>
          <a:xfrm>
            <a:off x="11124000" y="6516000"/>
            <a:ext cx="720000" cy="180000"/>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r">
              <a:spcAft>
                <a:spcPts val="600"/>
              </a:spcAft>
            </a:pPr>
            <a:fld id="{10A01DC5-1685-4615-8240-15192985C6A2}" type="slidenum">
              <a:rPr lang="en-AU" sz="1200" smtClean="0"/>
              <a:pPr algn="r">
                <a:spcAft>
                  <a:spcPts val="600"/>
                </a:spcAft>
              </a:pPr>
              <a:t>8</a:t>
            </a:fld>
            <a:endParaRPr lang="en-AU" sz="1200"/>
          </a:p>
        </p:txBody>
      </p:sp>
    </p:spTree>
    <p:extLst>
      <p:ext uri="{BB962C8B-B14F-4D97-AF65-F5344CB8AC3E}">
        <p14:creationId xmlns:p14="http://schemas.microsoft.com/office/powerpoint/2010/main" val="898506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67B25-7EDE-5140-EEDD-18F649BEF516}"/>
              </a:ext>
            </a:extLst>
          </p:cNvPr>
          <p:cNvSpPr>
            <a:spLocks noGrp="1"/>
          </p:cNvSpPr>
          <p:nvPr>
            <p:ph type="ctrTitle"/>
          </p:nvPr>
        </p:nvSpPr>
        <p:spPr>
          <a:xfrm>
            <a:off x="450001" y="3429000"/>
            <a:ext cx="11291998" cy="800681"/>
          </a:xfrm>
        </p:spPr>
        <p:txBody>
          <a:bodyPr/>
          <a:lstStyle/>
          <a:p>
            <a:r>
              <a:rPr lang="en-US" sz="3600" dirty="0">
                <a:latin typeface="Arial"/>
                <a:cs typeface="Arial"/>
              </a:rPr>
              <a:t>Lesson 1: Exploring wombat needs and behaviours</a:t>
            </a:r>
            <a:endParaRPr lang="en-US" sz="4400" dirty="0">
              <a:latin typeface="Arial"/>
              <a:cs typeface="Arial"/>
            </a:endParaRPr>
          </a:p>
          <a:p>
            <a:endParaRPr lang="en-US" dirty="0"/>
          </a:p>
        </p:txBody>
      </p:sp>
      <p:sp>
        <p:nvSpPr>
          <p:cNvPr id="3" name="TextBox 2">
            <a:extLst>
              <a:ext uri="{FF2B5EF4-FFF2-40B4-BE49-F238E27FC236}">
                <a16:creationId xmlns:a16="http://schemas.microsoft.com/office/drawing/2014/main" id="{5B9E9A07-DC59-3BD8-7F2C-3824A9050BAB}"/>
              </a:ext>
            </a:extLst>
          </p:cNvPr>
          <p:cNvSpPr txBox="1"/>
          <p:nvPr/>
        </p:nvSpPr>
        <p:spPr>
          <a:xfrm>
            <a:off x="450001" y="4086403"/>
            <a:ext cx="2276926" cy="1452697"/>
          </a:xfrm>
          <a:prstGeom prst="rect">
            <a:avLst/>
          </a:prstGeom>
          <a:noFill/>
        </p:spPr>
        <p:txBody>
          <a:bodyPr wrap="none" lIns="0" tIns="0" rIns="0" bIns="0" rtlCol="0">
            <a:noAutofit/>
          </a:bodyPr>
          <a:lstStyle/>
          <a:p>
            <a:pPr algn="l"/>
            <a:r>
              <a:rPr lang="en-AU" sz="1800" b="1" dirty="0">
                <a:solidFill>
                  <a:schemeClr val="accent1">
                    <a:lumMod val="10000"/>
                    <a:lumOff val="90000"/>
                  </a:schemeClr>
                </a:solidFill>
              </a:rPr>
              <a:t>Key Words:</a:t>
            </a:r>
          </a:p>
          <a:p>
            <a:r>
              <a:rPr lang="en-AU" sz="1800" dirty="0">
                <a:solidFill>
                  <a:schemeClr val="bg1"/>
                </a:solidFill>
              </a:rPr>
              <a:t>living</a:t>
            </a:r>
          </a:p>
          <a:p>
            <a:r>
              <a:rPr lang="en-AU" sz="1800" dirty="0">
                <a:solidFill>
                  <a:schemeClr val="bg1"/>
                </a:solidFill>
              </a:rPr>
              <a:t>non-living</a:t>
            </a:r>
          </a:p>
          <a:p>
            <a:r>
              <a:rPr lang="en-AU" sz="1800" dirty="0">
                <a:solidFill>
                  <a:schemeClr val="bg1"/>
                </a:solidFill>
              </a:rPr>
              <a:t>wombat </a:t>
            </a:r>
            <a:br>
              <a:rPr lang="en-AU" sz="1800" dirty="0">
                <a:solidFill>
                  <a:schemeClr val="bg1"/>
                </a:solidFill>
              </a:rPr>
            </a:br>
            <a:r>
              <a:rPr lang="en-AU" sz="1800" dirty="0">
                <a:solidFill>
                  <a:schemeClr val="bg1"/>
                </a:solidFill>
              </a:rPr>
              <a:t>needs</a:t>
            </a:r>
            <a:br>
              <a:rPr lang="en-AU" sz="1800" dirty="0">
                <a:solidFill>
                  <a:schemeClr val="bg1"/>
                </a:solidFill>
              </a:rPr>
            </a:br>
            <a:r>
              <a:rPr lang="en-AU" sz="1800" dirty="0">
                <a:solidFill>
                  <a:schemeClr val="bg1"/>
                </a:solidFill>
              </a:rPr>
              <a:t>features</a:t>
            </a:r>
            <a:br>
              <a:rPr lang="en-AU" sz="1800" dirty="0">
                <a:solidFill>
                  <a:schemeClr val="bg1"/>
                </a:solidFill>
              </a:rPr>
            </a:br>
            <a:r>
              <a:rPr lang="en-AU" sz="1800" dirty="0">
                <a:solidFill>
                  <a:schemeClr val="bg1"/>
                </a:solidFill>
              </a:rPr>
              <a:t>environment</a:t>
            </a:r>
          </a:p>
        </p:txBody>
      </p:sp>
    </p:spTree>
    <p:extLst>
      <p:ext uri="{BB962C8B-B14F-4D97-AF65-F5344CB8AC3E}">
        <p14:creationId xmlns:p14="http://schemas.microsoft.com/office/powerpoint/2010/main" val="4199079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student-facing-english-k-2-template-2025-v1" id="{5D9DAD2F-54B2-4C41-87F8-8E58F6184300}" vid="{0A5D6E74-CEB1-42D1-8CE4-BD1FE9CD60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1D8124FFB2A1438B815462E05615AB" ma:contentTypeVersion="29" ma:contentTypeDescription="Create a new document." ma:contentTypeScope="" ma:versionID="db09465f9babd3d8136b419077a66f80">
  <xsd:schema xmlns:xsd="http://www.w3.org/2001/XMLSchema" xmlns:xs="http://www.w3.org/2001/XMLSchema" xmlns:p="http://schemas.microsoft.com/office/2006/metadata/properties" xmlns:ns1="http://schemas.microsoft.com/sharepoint/v3" xmlns:ns2="95386ad3-46d6-4eb6-bbc1-9b19b13a5756" xmlns:ns3="9191b990-ddf9-46cb-8ffe-20db9d3a58aa" targetNamespace="http://schemas.microsoft.com/office/2006/metadata/properties" ma:root="true" ma:fieldsID="2328d8c77bc68cff09f947cedbb569bc" ns1:_="" ns2:_="" ns3:_="">
    <xsd:import namespace="http://schemas.microsoft.com/sharepoint/v3"/>
    <xsd:import namespace="95386ad3-46d6-4eb6-bbc1-9b19b13a5756"/>
    <xsd:import namespace="9191b990-ddf9-46cb-8ffe-20db9d3a58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InDAM" minOccurs="0"/>
                <xsd:element ref="ns2:Readytopublish" minOccurs="0"/>
                <xsd:element ref="ns2:MediaServiceObjectDetectorVersions" minOccurs="0"/>
                <xsd:element ref="ns2:MediaServiceSearchProperties" minOccurs="0"/>
                <xsd:element ref="ns2:Migrated" minOccurs="0"/>
                <xsd:element ref="ns2:Description2" minOccurs="0"/>
                <xsd:element ref="ns2:MediaServiceBillingMetadata" minOccurs="0"/>
                <xsd:element ref="ns1:_ip_UnifiedCompliancePolicyProperties" minOccurs="0"/>
                <xsd:element ref="ns1:_ip_UnifiedCompliancePolicyUIAction"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31" nillable="true" ma:displayName="Unified Compliance Policy Properties" ma:hidden="true" ma:internalName="_ip_UnifiedCompliancePolicyProperties">
      <xsd:simpleType>
        <xsd:restriction base="dms:Note"/>
      </xsd:simpleType>
    </xsd:element>
    <xsd:element name="_ip_UnifiedCompliancePolicyUIAction" ma:index="3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386ad3-46d6-4eb6-bbc1-9b19b13a57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InDAM" ma:index="24" nillable="true" ma:displayName="In DAM" ma:default="0" ma:format="Dropdown" ma:internalName="InDAM">
      <xsd:simpleType>
        <xsd:restriction base="dms:Boolean"/>
      </xsd:simpleType>
    </xsd:element>
    <xsd:element name="Readytopublish" ma:index="25" nillable="true" ma:displayName="Ready to publish" ma:default="0" ma:format="Dropdown" ma:internalName="Readytopublish">
      <xsd:simpleType>
        <xsd:restriction base="dms:Boolea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igrated" ma:index="28" nillable="true" ma:displayName="Migrated" ma:default="1" ma:format="Dropdown" ma:internalName="Migrated">
      <xsd:simpleType>
        <xsd:restriction base="dms:Boolean"/>
      </xsd:simpleType>
    </xsd:element>
    <xsd:element name="Description2" ma:index="29" nillable="true" ma:displayName="Description" ma:format="Dropdown" ma:internalName="Description2">
      <xsd:simpleType>
        <xsd:restriction base="dms:Note">
          <xsd:maxLength value="255"/>
        </xsd:restriction>
      </xsd:simpleType>
    </xsd:element>
    <xsd:element name="MediaServiceBillingMetadata" ma:index="30" nillable="true" ma:displayName="MediaServiceBillingMetadata" ma:hidden="true" ma:internalName="MediaServiceBillingMetadata" ma:readOnly="true">
      <xsd:simpleType>
        <xsd:restriction base="dms:Note"/>
      </xsd:simpleType>
    </xsd:element>
    <xsd:element name="Notes" ma:index="33" nillable="true" ma:displayName="Notes" ma:format="Dropdown" ma:internalName="Not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191b990-ddf9-46cb-8ffe-20db9d3a58a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063c910-61e7-482c-9a48-4fe9d05e06db}" ma:internalName="TaxCatchAll" ma:showField="CatchAllData" ma:web="9191b990-ddf9-46cb-8ffe-20db9d3a58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9191b990-ddf9-46cb-8ffe-20db9d3a58aa">
      <UserInfo>
        <DisplayName/>
        <AccountId xsi:nil="true"/>
        <AccountType/>
      </UserInfo>
    </SharedWithUsers>
    <lcf76f155ced4ddcb4097134ff3c332f xmlns="95386ad3-46d6-4eb6-bbc1-9b19b13a5756">
      <Terms xmlns="http://schemas.microsoft.com/office/infopath/2007/PartnerControls"/>
    </lcf76f155ced4ddcb4097134ff3c332f>
    <Description2 xmlns="95386ad3-46d6-4eb6-bbc1-9b19b13a5756" xsi:nil="true"/>
    <_ip_UnifiedCompliancePolicyUIAction xmlns="http://schemas.microsoft.com/sharepoint/v3" xsi:nil="true"/>
    <Migrated xmlns="95386ad3-46d6-4eb6-bbc1-9b19b13a5756" xsi:nil="true"/>
    <_ip_UnifiedCompliancePolicyProperties xmlns="http://schemas.microsoft.com/sharepoint/v3" xsi:nil="true"/>
    <TaxCatchAll xmlns="9191b990-ddf9-46cb-8ffe-20db9d3a58aa" xsi:nil="true"/>
    <Readytopublish xmlns="95386ad3-46d6-4eb6-bbc1-9b19b13a5756" xsi:nil="true"/>
    <InDAM xmlns="95386ad3-46d6-4eb6-bbc1-9b19b13a5756" xsi:nil="true"/>
    <Notes xmlns="95386ad3-46d6-4eb6-bbc1-9b19b13a5756" xsi:nil="true"/>
  </documentManagement>
</p:properties>
</file>

<file path=customXml/itemProps1.xml><?xml version="1.0" encoding="utf-8"?>
<ds:datastoreItem xmlns:ds="http://schemas.openxmlformats.org/officeDocument/2006/customXml" ds:itemID="{652CC5EE-FA74-42BA-BE3A-368C1BA99A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5386ad3-46d6-4eb6-bbc1-9b19b13a5756"/>
    <ds:schemaRef ds:uri="9191b990-ddf9-46cb-8ffe-20db9d3a5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A80332D-F967-4B02-A7A6-EBBFBB596189}">
  <ds:schemaRefs>
    <ds:schemaRef ds:uri="http://schemas.microsoft.com/sharepoint/v3/contenttype/forms"/>
  </ds:schemaRefs>
</ds:datastoreItem>
</file>

<file path=customXml/itemProps3.xml><?xml version="1.0" encoding="utf-8"?>
<ds:datastoreItem xmlns:ds="http://schemas.openxmlformats.org/officeDocument/2006/customXml" ds:itemID="{64A6FB3A-D705-48C7-8139-E3FEC3CF5530}">
  <ds:schemaRefs>
    <ds:schemaRef ds:uri="http://schemas.microsoft.com/office/2006/metadata/properties"/>
    <ds:schemaRef ds:uri="http://purl.org/dc/terms/"/>
    <ds:schemaRef ds:uri="http://schemas.microsoft.com/office/infopath/2007/PartnerControls"/>
    <ds:schemaRef ds:uri="9191b990-ddf9-46cb-8ffe-20db9d3a58aa"/>
    <ds:schemaRef ds:uri="http://schemas.microsoft.com/office/2006/documentManagement/types"/>
    <ds:schemaRef ds:uri="http://purl.org/dc/elements/1.1/"/>
    <ds:schemaRef ds:uri="http://purl.org/dc/dcmitype/"/>
    <ds:schemaRef ds:uri="http://schemas.openxmlformats.org/package/2006/metadata/core-properties"/>
    <ds:schemaRef ds:uri="95386ad3-46d6-4eb6-bbc1-9b19b13a5756"/>
    <ds:schemaRef ds:uri="http://schemas.microsoft.com/sharepoint/v3"/>
    <ds:schemaRef ds:uri="http://www.w3.org/XML/1998/namespace"/>
  </ds:schemaRefs>
</ds:datastoreItem>
</file>

<file path=docMetadata/LabelInfo.xml><?xml version="1.0" encoding="utf-8"?>
<clbl:labelList xmlns:clbl="http://schemas.microsoft.com/office/2020/mipLabelMetadata">
  <clbl:label id="{b603dfd7-d93a-4381-a340-2995d8282205}" enabled="1" method="Standard" siteId="{05a0e69a-418a-47c1-9c25-9387261bf991}" removed="0"/>
</clbl:labelList>
</file>

<file path=docProps/app.xml><?xml version="1.0" encoding="utf-8"?>
<Properties xmlns="http://schemas.openxmlformats.org/officeDocument/2006/extended-properties" xmlns:vt="http://schemas.openxmlformats.org/officeDocument/2006/docPropsVTypes">
  <Template>NSWG Corporate</Template>
  <TotalTime>8</TotalTime>
  <Words>9972</Words>
  <Application>Microsoft Office PowerPoint</Application>
  <PresentationFormat>Widescreen</PresentationFormat>
  <Paragraphs>1286</Paragraphs>
  <Slides>68</Slides>
  <Notes>68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68</vt:i4>
      </vt:variant>
    </vt:vector>
  </HeadingPairs>
  <TitlesOfParts>
    <vt:vector size="76" baseType="lpstr">
      <vt:lpstr>Public Sans Light</vt:lpstr>
      <vt:lpstr>Arial</vt:lpstr>
      <vt:lpstr>Times New Roman</vt:lpstr>
      <vt:lpstr>Arial</vt:lpstr>
      <vt:lpstr>Public Sans</vt:lpstr>
      <vt:lpstr>Calibri</vt:lpstr>
      <vt:lpstr>Aptos</vt:lpstr>
      <vt:lpstr>NSWG Corporate</vt:lpstr>
      <vt:lpstr>Designing a  Wombat Environment  Integrated STEM Resource</vt:lpstr>
      <vt:lpstr>Instructions for use</vt:lpstr>
      <vt:lpstr>Instructions for use - EDP</vt:lpstr>
      <vt:lpstr>Instructions for use - guide</vt:lpstr>
      <vt:lpstr>Instructions for use - folio</vt:lpstr>
      <vt:lpstr>Instructions for use - terms</vt:lpstr>
      <vt:lpstr>Unit Overview: Lesson Sequence</vt:lpstr>
      <vt:lpstr>Unit Overview: Lessons</vt:lpstr>
      <vt:lpstr>Lesson 1: Exploring wombat needs and behaviours </vt:lpstr>
      <vt:lpstr>Lesson 1 – learning intentions and success criteria</vt:lpstr>
      <vt:lpstr>What do you see? What do you wonder?</vt:lpstr>
      <vt:lpstr>Sorting living and non-living things</vt:lpstr>
      <vt:lpstr>Checking for understanding – point to the one that grows and needs water.</vt:lpstr>
      <vt:lpstr>What do living things need?</vt:lpstr>
      <vt:lpstr>Lesson 2: Exploring wombat habitats and environments </vt:lpstr>
      <vt:lpstr>Lesson 2 – learning intentions and success criteria</vt:lpstr>
      <vt:lpstr>Where do wombats live?</vt:lpstr>
      <vt:lpstr>What keeps a wombat safe?</vt:lpstr>
      <vt:lpstr>Lesson 3: Investigating wombat facts - measuring the length of a wombat </vt:lpstr>
      <vt:lpstr>Lesson 3 – learning intentions and success criteria</vt:lpstr>
      <vt:lpstr>How big is a wombat?</vt:lpstr>
      <vt:lpstr>Let’s measure a wombat</vt:lpstr>
      <vt:lpstr>How do we measure carefully</vt:lpstr>
      <vt:lpstr>Lesson 4: Investigating wombat facts - measuring the mass of a wombat </vt:lpstr>
      <vt:lpstr>Lesson 4 – learning intentions and success criteria</vt:lpstr>
      <vt:lpstr>How heavy is a wombat?</vt:lpstr>
      <vt:lpstr>How do we compare mass? (1)</vt:lpstr>
      <vt:lpstr>How do we compare mass? (2)</vt:lpstr>
      <vt:lpstr>Do both pictures show the same?</vt:lpstr>
      <vt:lpstr>Lesson 5: Define – The visiting wombat problem</vt:lpstr>
      <vt:lpstr>Lesson 5 – learning intentions and success criteria</vt:lpstr>
      <vt:lpstr>The arrival of a visiting wombat</vt:lpstr>
      <vt:lpstr>What do we need to do?</vt:lpstr>
      <vt:lpstr>How can we help the wombat?</vt:lpstr>
      <vt:lpstr>Lesson 6: Identify – What does a wombat need?</vt:lpstr>
      <vt:lpstr>Lesson 6 – learning intentions and success criteria</vt:lpstr>
      <vt:lpstr>What information will help us plan?</vt:lpstr>
      <vt:lpstr>What information is most important?</vt:lpstr>
      <vt:lpstr>Could this help a wombat?</vt:lpstr>
      <vt:lpstr>Lesson 7: Brainstorm –Generate ideas for a wombat habitat</vt:lpstr>
      <vt:lpstr>Lesson 7 – learning intentions and success criteria</vt:lpstr>
      <vt:lpstr>What ideas could help the wombat?</vt:lpstr>
      <vt:lpstr>Does a wombat need…(1)</vt:lpstr>
      <vt:lpstr>Does a wombat need…(2)</vt:lpstr>
      <vt:lpstr>Think of many ideas</vt:lpstr>
      <vt:lpstr>Lesson 8: Design –  Draw and communicate potential solutions</vt:lpstr>
      <vt:lpstr>Lesson 8 – learning intentions and success criteria</vt:lpstr>
      <vt:lpstr>Design your solution</vt:lpstr>
      <vt:lpstr>Will your design work well?</vt:lpstr>
      <vt:lpstr>Lesson 9: Prototype – Produce a model</vt:lpstr>
      <vt:lpstr>Lesson 9 – learning intentions and success criteria</vt:lpstr>
      <vt:lpstr>Before building, think about what to make and how to build it.</vt:lpstr>
      <vt:lpstr>Is your prototype helping the wombat?</vt:lpstr>
      <vt:lpstr>PMI: Thinking about the prototype</vt:lpstr>
      <vt:lpstr>Lesson 10: Evaluate – Test and share designs</vt:lpstr>
      <vt:lpstr>Lesson 10 – learning intentions and success criteria</vt:lpstr>
      <vt:lpstr>Imagine you are a wombat. Test your habitat.</vt:lpstr>
      <vt:lpstr>What worked? What needs changing?</vt:lpstr>
      <vt:lpstr>Lesson 11: Iterate – Reflect and improve solution</vt:lpstr>
      <vt:lpstr>Lesson 11 – learning intentions and success criteria</vt:lpstr>
      <vt:lpstr>How to give helpful feedback</vt:lpstr>
      <vt:lpstr>Improve your habitat and try again</vt:lpstr>
      <vt:lpstr>Lesson 12: Communicate – Share ideas with others </vt:lpstr>
      <vt:lpstr>Lesson 12 – learning intentions and success criteria</vt:lpstr>
      <vt:lpstr>Share your wombat habitat:</vt:lpstr>
      <vt:lpstr>How to give helpful feedback (1)</vt:lpstr>
      <vt:lpstr>References</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a wombat environment – slide deck – STEM, Early Stage 1 and Stage 1</dc:title>
  <dc:subject>STEM</dc:subject>
  <dc:creator>NSW Department of Education</dc:creator>
  <cp:keywords/>
  <dc:description/>
  <dcterms:created xsi:type="dcterms:W3CDTF">2026-03-20T04:57:50Z</dcterms:created>
  <dcterms:modified xsi:type="dcterms:W3CDTF">2026-06-16T05:17:09Z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2025-09-05T03:38:29Z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c9cc5522-52da-42c1-be9d-8e759a70bbf3</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y fmtid="{D5CDD505-2E9C-101B-9397-08002B2CF9AE}" pid="10" name="Order">
    <vt:r8>934400</vt:r8>
  </property>
  <property fmtid="{D5CDD505-2E9C-101B-9397-08002B2CF9AE}" pid="11" name="MediaServiceImageTags">
    <vt:lpwstr/>
  </property>
  <property fmtid="{D5CDD505-2E9C-101B-9397-08002B2CF9AE}" pid="12" name="ContentTypeId">
    <vt:lpwstr>0x0101004A1D8124FFB2A1438B815462E05615AB</vt:lpwstr>
  </property>
  <property fmtid="{D5CDD505-2E9C-101B-9397-08002B2CF9AE}" pid="13" name="ComplianceAssetId">
    <vt:lpwstr/>
  </property>
  <property fmtid="{D5CDD505-2E9C-101B-9397-08002B2CF9AE}" pid="14" name="_ExtendedDescription">
    <vt:lpwstr/>
  </property>
  <property fmtid="{D5CDD505-2E9C-101B-9397-08002B2CF9AE}" pid="15" name="TriggerFlowInfo">
    <vt:lpwstr/>
  </property>
</Properties>
</file>