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66"/>
  </p:notesMasterIdLst>
  <p:sldIdLst>
    <p:sldId id="256" r:id="rId2"/>
    <p:sldId id="26367" r:id="rId3"/>
    <p:sldId id="26413" r:id="rId4"/>
    <p:sldId id="2147470429" r:id="rId5"/>
    <p:sldId id="2147470343" r:id="rId6"/>
    <p:sldId id="2147470422" r:id="rId7"/>
    <p:sldId id="2147470421" r:id="rId8"/>
    <p:sldId id="2147470438" r:id="rId9"/>
    <p:sldId id="2147470439" r:id="rId10"/>
    <p:sldId id="2147470441" r:id="rId11"/>
    <p:sldId id="2147470358" r:id="rId12"/>
    <p:sldId id="2141411719" r:id="rId13"/>
    <p:sldId id="2147470463" r:id="rId14"/>
    <p:sldId id="26391" r:id="rId15"/>
    <p:sldId id="2147470462" r:id="rId16"/>
    <p:sldId id="2147470442" r:id="rId17"/>
    <p:sldId id="2147470461" r:id="rId18"/>
    <p:sldId id="2147470401" r:id="rId19"/>
    <p:sldId id="2147470466" r:id="rId20"/>
    <p:sldId id="26392" r:id="rId21"/>
    <p:sldId id="2147470453" r:id="rId22"/>
    <p:sldId id="2147470419" r:id="rId23"/>
    <p:sldId id="2147470420" r:id="rId24"/>
    <p:sldId id="2147470402" r:id="rId25"/>
    <p:sldId id="2141411721" r:id="rId26"/>
    <p:sldId id="2147470406" r:id="rId27"/>
    <p:sldId id="2147470464" r:id="rId28"/>
    <p:sldId id="2147470405" r:id="rId29"/>
    <p:sldId id="364" r:id="rId30"/>
    <p:sldId id="2141411712" r:id="rId31"/>
    <p:sldId id="2147470423" r:id="rId32"/>
    <p:sldId id="2147470440" r:id="rId33"/>
    <p:sldId id="390" r:id="rId34"/>
    <p:sldId id="2147470424" r:id="rId35"/>
    <p:sldId id="2147470425" r:id="rId36"/>
    <p:sldId id="2147470446" r:id="rId37"/>
    <p:sldId id="2147470428" r:id="rId38"/>
    <p:sldId id="2147470427" r:id="rId39"/>
    <p:sldId id="2147470454" r:id="rId40"/>
    <p:sldId id="2147470455" r:id="rId41"/>
    <p:sldId id="2147470430" r:id="rId42"/>
    <p:sldId id="2147470431" r:id="rId43"/>
    <p:sldId id="2147470443" r:id="rId44"/>
    <p:sldId id="2147470444" r:id="rId45"/>
    <p:sldId id="2147470445" r:id="rId46"/>
    <p:sldId id="2147470459" r:id="rId47"/>
    <p:sldId id="2147470432" r:id="rId48"/>
    <p:sldId id="2147470450" r:id="rId49"/>
    <p:sldId id="2147470467" r:id="rId50"/>
    <p:sldId id="2147470447" r:id="rId51"/>
    <p:sldId id="2147470435" r:id="rId52"/>
    <p:sldId id="2147470448" r:id="rId53"/>
    <p:sldId id="2147470456" r:id="rId54"/>
    <p:sldId id="2147470457" r:id="rId55"/>
    <p:sldId id="2147470458" r:id="rId56"/>
    <p:sldId id="2147470434" r:id="rId57"/>
    <p:sldId id="2147470449" r:id="rId58"/>
    <p:sldId id="2147470436" r:id="rId59"/>
    <p:sldId id="2147470451" r:id="rId60"/>
    <p:sldId id="2147470460" r:id="rId61"/>
    <p:sldId id="2141411704" r:id="rId62"/>
    <p:sldId id="2141411705" r:id="rId63"/>
    <p:sldId id="2147470340" r:id="rId64"/>
    <p:sldId id="361" r:id="rId65"/>
  </p:sldIdLst>
  <p:sldSz cx="12192000" cy="6858000"/>
  <p:notesSz cx="6799263" cy="9929813"/>
  <p:embeddedFontLst>
    <p:embeddedFont>
      <p:font typeface="Montserrat" panose="00000500000000000000" pitchFamily="2" charset="0"/>
      <p:regular r:id="rId67"/>
      <p:bold r:id="rId68"/>
      <p:italic r:id="rId69"/>
      <p:boldItalic r:id="rId70"/>
    </p:embeddedFont>
    <p:embeddedFont>
      <p:font typeface="Public Sans" pitchFamily="2" charset="0"/>
      <p:regular r:id="rId71"/>
      <p:bold r:id="rId72"/>
      <p:italic r:id="rId73"/>
      <p:boldItalic r:id="rId74"/>
    </p:embeddedFont>
    <p:embeddedFont>
      <p:font typeface="Public Sans Light" pitchFamily="2" charset="0"/>
      <p:regular r:id="rId75"/>
      <p:italic r:id="rId76"/>
    </p:embeddedFont>
    <p:embeddedFont>
      <p:font typeface="Roboto" panose="02000000000000000000" pitchFamily="2" charset="0"/>
      <p:regular r:id="rId77"/>
      <p:bold r:id="rId78"/>
      <p:italic r:id="rId79"/>
      <p:boldItalic r:id="rId80"/>
    </p:embeddedFont>
    <p:embeddedFont>
      <p:font typeface="Tahoma" panose="020B0604030504040204" pitchFamily="34" charset="0"/>
      <p:regular r:id="rId81"/>
      <p:bold r:id="rId82"/>
    </p:embeddedFont>
  </p:embeddedFontLst>
  <p:defaultTex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156"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E7FFE1"/>
    <a:srgbClr val="C7FEB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57B00-A15E-4421-8C2D-C8C8C7E6FAF2}" v="2" dt="2025-04-11T05:39:30.7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55"/>
    <p:restoredTop sz="77535" autoAdjust="0"/>
  </p:normalViewPr>
  <p:slideViewPr>
    <p:cSldViewPr snapToGrid="0">
      <p:cViewPr varScale="1">
        <p:scale>
          <a:sx n="78" d="100"/>
          <a:sy n="78" d="100"/>
        </p:scale>
        <p:origin x="1674" y="36"/>
      </p:cViewPr>
      <p:guideLst>
        <p:guide orient="horz" pos="4156"/>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font" Target="fonts/font2.fntdata"/><Relationship Id="rId84" Type="http://schemas.openxmlformats.org/officeDocument/2006/relationships/viewProps" Target="viewProps.xml"/><Relationship Id="rId89" Type="http://schemas.microsoft.com/office/2018/10/relationships/authors" Target="author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font" Target="fonts/font8.fntdata"/><Relationship Id="rId79" Type="http://schemas.openxmlformats.org/officeDocument/2006/relationships/font" Target="fonts/font13.fntdata"/><Relationship Id="rId5" Type="http://schemas.openxmlformats.org/officeDocument/2006/relationships/slide" Target="slides/slide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font" Target="fonts/font3.fntdata"/><Relationship Id="rId77" Type="http://schemas.openxmlformats.org/officeDocument/2006/relationships/font" Target="fonts/font11.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6.fntdata"/><Relationship Id="rId80" Type="http://schemas.openxmlformats.org/officeDocument/2006/relationships/font" Target="fonts/font14.fntdata"/><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1.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font" Target="fonts/font4.fntdata"/><Relationship Id="rId75" Type="http://schemas.openxmlformats.org/officeDocument/2006/relationships/font" Target="fonts/font9.fntdata"/><Relationship Id="rId83" Type="http://schemas.openxmlformats.org/officeDocument/2006/relationships/presProps" Target="presProps.xml"/><Relationship Id="rId88"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7.fntdata"/><Relationship Id="rId78" Type="http://schemas.openxmlformats.org/officeDocument/2006/relationships/font" Target="fonts/font12.fntdata"/><Relationship Id="rId81" Type="http://schemas.openxmlformats.org/officeDocument/2006/relationships/font" Target="fonts/font15.fntdata"/><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font" Target="fonts/font10.fntdata"/><Relationship Id="rId7" Type="http://schemas.openxmlformats.org/officeDocument/2006/relationships/slide" Target="slides/slide6.xml"/><Relationship Id="rId71" Type="http://schemas.openxmlformats.org/officeDocument/2006/relationships/font" Target="fonts/font5.fntdata"/><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notesMaster" Target="notesMasters/notesMaster1.xml"/><Relationship Id="rId87" Type="http://schemas.microsoft.com/office/2016/11/relationships/changesInfo" Target="changesInfos/changesInfo1.xml"/><Relationship Id="rId61" Type="http://schemas.openxmlformats.org/officeDocument/2006/relationships/slide" Target="slides/slide60.xml"/><Relationship Id="rId82" Type="http://schemas.openxmlformats.org/officeDocument/2006/relationships/font" Target="fonts/font16.fntdata"/><Relationship Id="rId19"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ee Cobcroft" userId="4df21e4c-0741-4350-aff4-3829dfddea9c" providerId="ADAL" clId="{04057B00-A15E-4421-8C2D-C8C8C7E6FAF2}"/>
    <pc:docChg chg="undo custSel mod modSld">
      <pc:chgData name="Renee Cobcroft" userId="4df21e4c-0741-4350-aff4-3829dfddea9c" providerId="ADAL" clId="{04057B00-A15E-4421-8C2D-C8C8C7E6FAF2}" dt="2025-04-11T05:39:21.603" v="2" actId="1076"/>
      <pc:docMkLst>
        <pc:docMk/>
      </pc:docMkLst>
      <pc:sldChg chg="modSp mod">
        <pc:chgData name="Renee Cobcroft" userId="4df21e4c-0741-4350-aff4-3829dfddea9c" providerId="ADAL" clId="{04057B00-A15E-4421-8C2D-C8C8C7E6FAF2}" dt="2025-04-11T05:39:21.603" v="2" actId="1076"/>
        <pc:sldMkLst>
          <pc:docMk/>
          <pc:sldMk cId="3686060212" sldId="256"/>
        </pc:sldMkLst>
        <pc:spChg chg="mod">
          <ac:chgData name="Renee Cobcroft" userId="4df21e4c-0741-4350-aff4-3829dfddea9c" providerId="ADAL" clId="{04057B00-A15E-4421-8C2D-C8C8C7E6FAF2}" dt="2025-04-11T05:39:21.603" v="2" actId="1076"/>
          <ac:spMkLst>
            <pc:docMk/>
            <pc:sldMk cId="3686060212" sldId="256"/>
            <ac:spMk id="4" creationId="{02BDE786-36F5-FD49-E08E-7D6591251DB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8215"/>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51342" y="0"/>
            <a:ext cx="2946347" cy="498215"/>
          </a:xfrm>
          <a:prstGeom prst="rect">
            <a:avLst/>
          </a:prstGeom>
        </p:spPr>
        <p:txBody>
          <a:bodyPr vert="horz" lIns="91440" tIns="45720" rIns="91440" bIns="45720" rtlCol="0"/>
          <a:lstStyle>
            <a:lvl1pPr algn="r">
              <a:defRPr sz="1200"/>
            </a:lvl1pPr>
          </a:lstStyle>
          <a:p>
            <a:fld id="{058937B1-DA7A-461B-BF58-1D1821340DF4}" type="datetimeFigureOut">
              <a:rPr lang="en-AU" smtClean="0"/>
              <a:t>11/04/2025</a:t>
            </a:fld>
            <a:endParaRPr lang="en-AU"/>
          </a:p>
        </p:txBody>
      </p:sp>
      <p:sp>
        <p:nvSpPr>
          <p:cNvPr id="4" name="Slide Image Placeholder 3"/>
          <p:cNvSpPr>
            <a:spLocks noGrp="1" noRot="1" noChangeAspect="1"/>
          </p:cNvSpPr>
          <p:nvPr>
            <p:ph type="sldImg" idx="2"/>
          </p:nvPr>
        </p:nvSpPr>
        <p:spPr>
          <a:xfrm>
            <a:off x="422275" y="1241425"/>
            <a:ext cx="5954713" cy="3351213"/>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79927" y="4778722"/>
            <a:ext cx="5439410" cy="390986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9431600"/>
            <a:ext cx="2946347" cy="498214"/>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51342" y="9431600"/>
            <a:ext cx="2946347" cy="498214"/>
          </a:xfrm>
          <a:prstGeom prst="rect">
            <a:avLst/>
          </a:prstGeom>
        </p:spPr>
        <p:txBody>
          <a:bodyPr vert="horz" lIns="91440" tIns="45720" rIns="91440" bIns="45720" rtlCol="0" anchor="b"/>
          <a:lstStyle>
            <a:lvl1pPr algn="r">
              <a:defRPr sz="1200"/>
            </a:lvl1pPr>
          </a:lstStyle>
          <a:p>
            <a:fld id="{CC91331A-62CA-4220-BDD0-DF1FE2D03DAB}" type="slidenum">
              <a:rPr lang="en-AU" smtClean="0"/>
              <a:t>‹#›</a:t>
            </a:fld>
            <a:endParaRPr lang="en-AU"/>
          </a:p>
        </p:txBody>
      </p:sp>
    </p:spTree>
    <p:extLst>
      <p:ext uri="{BB962C8B-B14F-4D97-AF65-F5344CB8AC3E}">
        <p14:creationId xmlns:p14="http://schemas.microsoft.com/office/powerpoint/2010/main" val="3437192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ducation.nsw.gov.au/teaching-and-learning/curriculum/explicit-teaching"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rFK_1BHUhh4"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ducation.nsw.gov.au/teaching-and-learning/curriculum/explicit-teaching"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education.nsw.gov.au/teaching-and-learning/curriculum/explicit-teaching"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education.nsw.gov.au/teaching-and-learning/curriculum/explicit-teaching"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microbit.org/get-started/user-guide/features-in-depth/#light-sensor"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learn.adafruit.com/adafruit-neopixel-uberguide/the-magic-of-neopixels"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learn.adafruit.com/adafruit-neopixel-uberguide/the-magic-of-neopixels"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learn.adafruit.com/adafruit-neopixel-uberguide/the-magic-of-neopixels"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learn.adafruit.com/adafruit-neopixel-uberguide/the-magic-of-neopixels"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education.nsw.gov.au/teaching-and-learning/curriculum/explicit-teaching"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s://education.nsw.gov.au/teaching-and-learning/curriculum/explicit-teaching"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3" Type="http://schemas.openxmlformats.org/officeDocument/2006/relationships/hyperlink" Target="https://education.nsw.gov.au/teaching-and-learning/curriculum/explicit-teaching"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3" Type="http://schemas.openxmlformats.org/officeDocument/2006/relationships/hyperlink" Target="https://education.nsw.gov.au/teaching-and-learning/curriculum/explicit-teaching"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a:latin typeface="Arial" panose="020B0604020202020204" pitchFamily="34" charset="0"/>
                <a:cs typeface="Arial" panose="020B0604020202020204" pitchFamily="34" charset="0"/>
              </a:rPr>
              <a:t>To convert the PowerPoint into Google Slides:</a:t>
            </a:r>
          </a:p>
          <a:p>
            <a:pPr marL="457200" indent="-457200">
              <a:buFont typeface="+mj-lt"/>
              <a:buAutoNum type="arabicPeriod"/>
            </a:pPr>
            <a:r>
              <a:rPr lang="en-AU">
                <a:latin typeface="Arial" panose="020B0604020202020204" pitchFamily="34" charset="0"/>
                <a:cs typeface="Arial" panose="020B0604020202020204" pitchFamily="34" charset="0"/>
              </a:rPr>
              <a:t>Upload the file into Google Drive and open it.</a:t>
            </a:r>
          </a:p>
          <a:p>
            <a:pPr marL="457200" indent="-457200">
              <a:buFont typeface="+mj-lt"/>
              <a:buAutoNum type="arabicPeriod"/>
            </a:pPr>
            <a:r>
              <a:rPr lang="en-AU">
                <a:latin typeface="Arial" panose="020B0604020202020204" pitchFamily="34" charset="0"/>
                <a:cs typeface="Arial" panose="020B0604020202020204" pitchFamily="34" charset="0"/>
              </a:rPr>
              <a:t>Go to File &gt; Save as Google Slides.</a:t>
            </a:r>
          </a:p>
          <a:p>
            <a:endParaRPr lang="en-AU"/>
          </a:p>
        </p:txBody>
      </p:sp>
      <p:sp>
        <p:nvSpPr>
          <p:cNvPr id="4" name="Slide Number Placeholder 3"/>
          <p:cNvSpPr>
            <a:spLocks noGrp="1"/>
          </p:cNvSpPr>
          <p:nvPr>
            <p:ph type="sldNum" sz="quarter" idx="5"/>
          </p:nvPr>
        </p:nvSpPr>
        <p:spPr/>
        <p:txBody>
          <a:bodyPr/>
          <a:lstStyle/>
          <a:p>
            <a:fld id="{CC91331A-62CA-4220-BDD0-DF1FE2D03DAB}" type="slidenum">
              <a:rPr lang="en-AU" smtClean="0"/>
              <a:t>2</a:t>
            </a:fld>
            <a:endParaRPr lang="en-AU"/>
          </a:p>
        </p:txBody>
      </p:sp>
    </p:spTree>
    <p:extLst>
      <p:ext uri="{BB962C8B-B14F-4D97-AF65-F5344CB8AC3E}">
        <p14:creationId xmlns:p14="http://schemas.microsoft.com/office/powerpoint/2010/main" val="1140130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a:latin typeface="Arial" panose="020B0604020202020204" pitchFamily="34" charset="0"/>
                <a:cs typeface="Arial" panose="020B0604020202020204" pitchFamily="34" charset="0"/>
              </a:rPr>
              <a:t>Teacher notes:</a:t>
            </a:r>
            <a:endParaRPr lang="en-US">
              <a:latin typeface="Arial" panose="020B0604020202020204" pitchFamily="34" charset="0"/>
              <a:cs typeface="Arial" panose="020B0604020202020204" pitchFamily="34" charset="0"/>
            </a:endParaRPr>
          </a:p>
          <a:p>
            <a:pPr marL="171450" indent="-171450">
              <a:buFont typeface="Arial"/>
              <a:buChar char="•"/>
            </a:pPr>
            <a:r>
              <a:rPr lang="en-AU">
                <a:latin typeface="Arial" panose="020B0604020202020204" pitchFamily="34" charset="0"/>
                <a:cs typeface="Arial" panose="020B0604020202020204" pitchFamily="34" charset="0"/>
              </a:rPr>
              <a:t>Click lesson numbers to go to specific lessons</a:t>
            </a:r>
          </a:p>
          <a:p>
            <a:pPr marL="171450" indent="-171450">
              <a:buFont typeface="Arial"/>
              <a:buChar char="•"/>
            </a:pPr>
            <a:r>
              <a:rPr lang="en-AU">
                <a:latin typeface="Arial" panose="020B0604020202020204" pitchFamily="34" charset="0"/>
                <a:cs typeface="Arial" panose="020B0604020202020204" pitchFamily="34" charset="0"/>
              </a:rPr>
              <a:t>Interactive features can be viewed in slide show</a:t>
            </a:r>
          </a:p>
          <a:p>
            <a:endParaRPr lang="en-AU" b="1">
              <a:latin typeface="Arial" panose="020B0604020202020204" pitchFamily="34" charset="0"/>
              <a:cs typeface="Arial" panose="020B0604020202020204" pitchFamily="34" charset="0"/>
            </a:endParaRPr>
          </a:p>
          <a:p>
            <a:r>
              <a:rPr lang="en-AU" b="1">
                <a:latin typeface="Arial" panose="020B0604020202020204" pitchFamily="34" charset="0"/>
                <a:cs typeface="Arial" panose="020B0604020202020204" pitchFamily="34" charset="0"/>
              </a:rPr>
              <a:t>Notes for vendors [to be removed after slide deck creation]:</a:t>
            </a:r>
            <a:endParaRPr lang="en-US">
              <a:latin typeface="Arial" panose="020B0604020202020204" pitchFamily="34" charset="0"/>
              <a:cs typeface="Arial" panose="020B0604020202020204" pitchFamily="34" charset="0"/>
            </a:endParaRPr>
          </a:p>
          <a:p>
            <a:pPr marL="171450" indent="-171450">
              <a:buFont typeface="Arial"/>
              <a:buChar char="•"/>
            </a:pPr>
            <a:r>
              <a:rPr lang="en-AU" b="1">
                <a:latin typeface="Arial" panose="020B0604020202020204" pitchFamily="34" charset="0"/>
                <a:cs typeface="Arial" panose="020B0604020202020204" pitchFamily="34" charset="0"/>
              </a:rPr>
              <a:t>Create hyperlinks to dividers that match lesson numbers by</a:t>
            </a:r>
          </a:p>
          <a:p>
            <a:pPr marL="781035" lvl="1" indent="-171450">
              <a:buFont typeface="Arial"/>
              <a:buChar char="•"/>
            </a:pPr>
            <a:r>
              <a:rPr lang="en-AU" b="1">
                <a:latin typeface="Arial" panose="020B0604020202020204" pitchFamily="34" charset="0"/>
                <a:cs typeface="Arial" panose="020B0604020202020204" pitchFamily="34" charset="0"/>
              </a:rPr>
              <a:t>Right click on the number&gt;edit link&gt;select slide in deck to connect to</a:t>
            </a:r>
          </a:p>
          <a:p>
            <a:pPr marL="171450" indent="-171450">
              <a:buFont typeface="Arial"/>
              <a:buChar char="•"/>
            </a:pPr>
            <a:endParaRPr lang="en-US">
              <a:latin typeface="Arial" panose="020B0604020202020204" pitchFamily="34" charset="0"/>
              <a:cs typeface="Arial" panose="020B0604020202020204" pitchFamily="34" charset="0"/>
            </a:endParaRPr>
          </a:p>
          <a:p>
            <a:endParaRPr lang="en-US">
              <a:cs typeface="Calibri"/>
            </a:endParaRPr>
          </a:p>
        </p:txBody>
      </p:sp>
      <p:sp>
        <p:nvSpPr>
          <p:cNvPr id="4" name="Slide Number Placeholder 3"/>
          <p:cNvSpPr>
            <a:spLocks noGrp="1"/>
          </p:cNvSpPr>
          <p:nvPr>
            <p:ph type="sldNum" sz="quarter" idx="5"/>
          </p:nvPr>
        </p:nvSpPr>
        <p:spPr/>
        <p:txBody>
          <a:bodyPr/>
          <a:lstStyle/>
          <a:p>
            <a:fld id="{D09C5488-DD16-4714-9519-7BE21BA11D4E}" type="slidenum">
              <a:rPr lang="en-AU" smtClean="0"/>
              <a:t>3</a:t>
            </a:fld>
            <a:endParaRPr lang="en-AU"/>
          </a:p>
        </p:txBody>
      </p:sp>
    </p:spTree>
    <p:extLst>
      <p:ext uri="{BB962C8B-B14F-4D97-AF65-F5344CB8AC3E}">
        <p14:creationId xmlns:p14="http://schemas.microsoft.com/office/powerpoint/2010/main" val="3242764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Notes for teachers:</a:t>
            </a:r>
            <a:endParaRPr lang="en-AU" dirty="0"/>
          </a:p>
          <a:p>
            <a:pPr marL="171450" indent="-171450">
              <a:buFont typeface="Arial"/>
              <a:buChar char="•"/>
            </a:pPr>
            <a:r>
              <a:rPr lang="en-AU" dirty="0"/>
              <a:t>Adapt the learning intention as required and add matching success criteria.</a:t>
            </a:r>
          </a:p>
          <a:p>
            <a:pPr marL="171450" indent="-171450">
              <a:buFont typeface="Arial"/>
              <a:buChar char="•"/>
            </a:pPr>
            <a:r>
              <a:rPr lang="en-AU" sz="1800" kern="100" dirty="0">
                <a:effectLst/>
                <a:latin typeface="Aptos" panose="020B0004020202020204" pitchFamily="34" charset="0"/>
                <a:ea typeface="Aptos" panose="020B0004020202020204" pitchFamily="34" charset="0"/>
                <a:cs typeface="Times New Roman" panose="02020603050405020304" pitchFamily="18" charset="0"/>
              </a:rPr>
              <a:t>For more information see </a:t>
            </a:r>
            <a:r>
              <a:rPr lang="en-AU" sz="1800" kern="100" dirty="0">
                <a:effectLst/>
                <a:latin typeface="Tahoma" panose="020B0604030504040204" pitchFamily="34" charset="0"/>
                <a:ea typeface="Aptos" panose="020B0004020202020204" pitchFamily="34" charset="0"/>
                <a:cs typeface="Times New Roman" panose="02020603050405020304" pitchFamily="18" charset="0"/>
              </a:rPr>
              <a:t>⁠</a:t>
            </a:r>
            <a:r>
              <a:rPr lang="en-AU" sz="1800" kern="100" dirty="0">
                <a:effectLst/>
                <a:latin typeface="Aptos" panose="020B0004020202020204" pitchFamily="34" charset="0"/>
                <a:ea typeface="Aptos" panose="020B0004020202020204" pitchFamily="34" charset="0"/>
                <a:cs typeface="Times New Roman" panose="02020603050405020304" pitchFamily="18" charset="0"/>
              </a:rPr>
              <a:t>NSW Department of Education </a:t>
            </a:r>
            <a:r>
              <a:rPr lang="en-AU"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explicit teaching strategies</a:t>
            </a:r>
            <a:r>
              <a:rPr lang="en-AU"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AU" sz="1800" kern="100" dirty="0">
                <a:effectLst/>
                <a:latin typeface="Aptos" panose="020B0004020202020204" pitchFamily="34" charset="0"/>
                <a:ea typeface="Aptos" panose="020B0004020202020204" pitchFamily="34" charset="0"/>
                <a:cs typeface="Times New Roman" panose="02020603050405020304" pitchFamily="18" charset="0"/>
              </a:rPr>
              <a:t> https://education.nsw.gov.au/teaching-and-learning/curriculum/explicit-teaching.</a:t>
            </a:r>
          </a:p>
          <a:p>
            <a:pPr marL="171450" indent="-171450">
              <a:buFont typeface="Arial"/>
              <a:buChar char="•"/>
            </a:pPr>
            <a:r>
              <a:rPr lang="en-AU" dirty="0"/>
              <a:t>LISC is not necessarily presented at the beginning of the lesson. Teacher needs to consider most effectual time to introduce. </a:t>
            </a:r>
          </a:p>
          <a:p>
            <a:pPr marL="171450" indent="-171450">
              <a:buFont typeface="Arial"/>
              <a:buChar char="•"/>
            </a:pPr>
            <a:r>
              <a:rPr lang="en-AU" dirty="0"/>
              <a:t>LISC should be revisited during the lesson to support students' evaluation of their learning.</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4</a:t>
            </a:fld>
            <a:endParaRPr lang="en-AU"/>
          </a:p>
        </p:txBody>
      </p:sp>
    </p:spTree>
    <p:extLst>
      <p:ext uri="{BB962C8B-B14F-4D97-AF65-F5344CB8AC3E}">
        <p14:creationId xmlns:p14="http://schemas.microsoft.com/office/powerpoint/2010/main" val="3462515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p>
          <a:p>
            <a:r>
              <a:rPr lang="en-AU" dirty="0"/>
              <a:t>Communicate design brief to students</a:t>
            </a:r>
          </a:p>
          <a:p>
            <a:r>
              <a:rPr lang="en-AU" dirty="0"/>
              <a:t>Change materials based on school context</a:t>
            </a:r>
          </a:p>
          <a:p>
            <a:r>
              <a:rPr lang="en-AU" dirty="0"/>
              <a:t>It is important to change the design brief to suit your school context and available resources.</a:t>
            </a:r>
          </a:p>
          <a:p>
            <a:endParaRPr lang="en-AU" dirty="0"/>
          </a:p>
          <a:p>
            <a:r>
              <a:rPr lang="en-AU" b="1" dirty="0"/>
              <a:t>Important: </a:t>
            </a:r>
            <a:r>
              <a:rPr lang="en-AU" dirty="0"/>
              <a:t>This design project follows the engineering design process. For more information see the engineering design process guide at https://education.nsw.gov.au/content/dam/main-education/teaching-and-learning/curriculum/elective-courses/media/documents/istem-s5-engineering-design-process.docx on the </a:t>
            </a:r>
            <a:r>
              <a:rPr lang="en-AU" dirty="0" err="1"/>
              <a:t>iSTEM</a:t>
            </a:r>
            <a:r>
              <a:rPr lang="en-AU" dirty="0"/>
              <a:t> webpage https://education.nsw.gov.au/teaching-and-learning/curriculum/department-approved-courses/istem</a:t>
            </a:r>
          </a:p>
        </p:txBody>
      </p:sp>
      <p:sp>
        <p:nvSpPr>
          <p:cNvPr id="4" name="Slide Number Placeholder 3"/>
          <p:cNvSpPr>
            <a:spLocks noGrp="1"/>
          </p:cNvSpPr>
          <p:nvPr>
            <p:ph type="sldNum" sz="quarter" idx="5"/>
          </p:nvPr>
        </p:nvSpPr>
        <p:spPr/>
        <p:txBody>
          <a:bodyPr/>
          <a:lstStyle/>
          <a:p>
            <a:fld id="{CC91331A-62CA-4220-BDD0-DF1FE2D03DAB}" type="slidenum">
              <a:rPr lang="en-AU" smtClean="0"/>
              <a:t>5</a:t>
            </a:fld>
            <a:endParaRPr lang="en-AU"/>
          </a:p>
        </p:txBody>
      </p:sp>
    </p:spTree>
    <p:extLst>
      <p:ext uri="{BB962C8B-B14F-4D97-AF65-F5344CB8AC3E}">
        <p14:creationId xmlns:p14="http://schemas.microsoft.com/office/powerpoint/2010/main" val="2567000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800" b="1" dirty="0">
                <a:effectLst/>
                <a:latin typeface="Arial"/>
                <a:ea typeface="Calibri" panose="020F0502020204030204" pitchFamily="34" charset="0"/>
                <a:cs typeface="Arial"/>
              </a:rPr>
              <a:t>Teacher note: </a:t>
            </a:r>
            <a:r>
              <a:rPr lang="en-AU" sz="1800" dirty="0"/>
              <a:t>Change materials based on school context</a:t>
            </a:r>
          </a:p>
          <a:p>
            <a:r>
              <a:rPr lang="en-AU" sz="1800" dirty="0"/>
              <a:t>It is important to change the design brief to suit your school context and available resources.</a:t>
            </a:r>
          </a:p>
          <a:p>
            <a:pPr>
              <a:lnSpc>
                <a:spcPct val="150000"/>
              </a:lnSpc>
              <a:spcBef>
                <a:spcPts val="1200"/>
              </a:spcBef>
              <a:spcAft>
                <a:spcPts val="600"/>
              </a:spcAft>
            </a:pPr>
            <a:endParaRPr lang="en-AU" sz="1800" dirty="0">
              <a:effectLst/>
              <a:latin typeface="Arial"/>
              <a:ea typeface="Calibri" panose="020F0502020204030204" pitchFamily="34" charset="0"/>
              <a:cs typeface="Arial"/>
            </a:endParaRP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endParaRPr lang="en-AU" dirty="0"/>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6</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2118159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800" b="1" dirty="0">
                <a:effectLst/>
                <a:latin typeface="Arial"/>
                <a:ea typeface="Calibri" panose="020F0502020204030204" pitchFamily="34" charset="0"/>
                <a:cs typeface="Arial"/>
              </a:rPr>
              <a:t>Teacher note: </a:t>
            </a:r>
            <a:r>
              <a:rPr lang="en-AU" sz="1800" dirty="0"/>
              <a:t>Change materials based on school context</a:t>
            </a:r>
          </a:p>
          <a:p>
            <a:r>
              <a:rPr lang="en-AU" sz="1800" dirty="0"/>
              <a:t>It is important to change the design brief to suit your school context and available resources.</a:t>
            </a:r>
          </a:p>
          <a:p>
            <a:pPr>
              <a:lnSpc>
                <a:spcPct val="150000"/>
              </a:lnSpc>
              <a:spcBef>
                <a:spcPts val="1200"/>
              </a:spcBef>
              <a:spcAft>
                <a:spcPts val="600"/>
              </a:spcAft>
            </a:pPr>
            <a:endParaRPr lang="en-AU" sz="1800" b="0" dirty="0">
              <a:effectLst/>
              <a:latin typeface="Arial"/>
              <a:ea typeface="Calibri" panose="020F0502020204030204" pitchFamily="34" charset="0"/>
              <a:cs typeface="Arial"/>
            </a:endParaRP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endParaRPr lang="en-AU" dirty="0"/>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7</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2402829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dirty="0"/>
              <a:t>Present </a:t>
            </a:r>
            <a:r>
              <a:rPr lang="en-AU" dirty="0">
                <a:hlinkClick r:id="rId3"/>
              </a:rPr>
              <a:t>3D paper cut light box (3:37</a:t>
            </a:r>
            <a:r>
              <a:rPr lang="en-AU" dirty="0"/>
              <a:t>) </a:t>
            </a:r>
            <a:r>
              <a:rPr lang="en-AU" dirty="0">
                <a:hlinkClick r:id="rId3"/>
              </a:rPr>
              <a:t>https://www.youtube.com/watch?v=rFK_1BHUhh4</a:t>
            </a:r>
            <a:endParaRPr lang="en-AU" dirty="0"/>
          </a:p>
          <a:p>
            <a:r>
              <a:rPr lang="en-AU" dirty="0"/>
              <a:t>Pause and/or replay video to discuss features</a:t>
            </a:r>
          </a:p>
          <a:p>
            <a:r>
              <a:rPr lang="en-AU" dirty="0"/>
              <a:t>Students should use their individual copy of the Lantern STEM project folio template or teachers can provide the following template to students to capture ideas while researching.</a:t>
            </a:r>
          </a:p>
        </p:txBody>
      </p:sp>
      <p:sp>
        <p:nvSpPr>
          <p:cNvPr id="4" name="Slide Number Placeholder 3"/>
          <p:cNvSpPr>
            <a:spLocks noGrp="1"/>
          </p:cNvSpPr>
          <p:nvPr>
            <p:ph type="sldNum" sz="quarter" idx="5"/>
          </p:nvPr>
        </p:nvSpPr>
        <p:spPr/>
        <p:txBody>
          <a:bodyPr/>
          <a:lstStyle/>
          <a:p>
            <a:fld id="{CC91331A-62CA-4220-BDD0-DF1FE2D03DAB}" type="slidenum">
              <a:rPr lang="en-AU" smtClean="0"/>
              <a:t>8</a:t>
            </a:fld>
            <a:endParaRPr lang="en-AU"/>
          </a:p>
        </p:txBody>
      </p:sp>
    </p:spTree>
    <p:extLst>
      <p:ext uri="{BB962C8B-B14F-4D97-AF65-F5344CB8AC3E}">
        <p14:creationId xmlns:p14="http://schemas.microsoft.com/office/powerpoint/2010/main" val="2919493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b="0" dirty="0"/>
              <a:t>Research can be done by students or small groups of students using devices and internet access or modelled by the teacher as a class demonstration. Allow for research time and change suggested links based on your constraints. Students should capture notes in their folio or use the following template.</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9</a:t>
            </a:fld>
            <a:endParaRPr lang="en-AU"/>
          </a:p>
        </p:txBody>
      </p:sp>
    </p:spTree>
    <p:extLst>
      <p:ext uri="{BB962C8B-B14F-4D97-AF65-F5344CB8AC3E}">
        <p14:creationId xmlns:p14="http://schemas.microsoft.com/office/powerpoint/2010/main" val="2703259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b="0" dirty="0"/>
              <a:t>Allow for research time and change suggested links based on your constraints.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AU" b="0" dirty="0"/>
              <a:t>Links provided here could be useful if laser cutting its to be utilised.</a:t>
            </a:r>
          </a:p>
          <a:p>
            <a:pPr marL="0" marR="0" lvl="0" indent="0" algn="l" defTabSz="914400" rtl="0" eaLnBrk="1" fontAlgn="auto" latinLnBrk="0" hangingPunct="1">
              <a:lnSpc>
                <a:spcPct val="100000"/>
              </a:lnSpc>
              <a:spcBef>
                <a:spcPts val="0"/>
              </a:spcBef>
              <a:spcAft>
                <a:spcPts val="0"/>
              </a:spcAft>
              <a:buClrTx/>
              <a:buSzTx/>
              <a:buFontTx/>
              <a:buNone/>
              <a:tabLst/>
              <a:defRPr/>
            </a:pPr>
            <a:r>
              <a:rPr lang="en-AU" b="0" dirty="0"/>
              <a:t>Students should capture notes in their folio or use the following template.</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10</a:t>
            </a:fld>
            <a:endParaRPr lang="en-AU"/>
          </a:p>
        </p:txBody>
      </p:sp>
    </p:spTree>
    <p:extLst>
      <p:ext uri="{BB962C8B-B14F-4D97-AF65-F5344CB8AC3E}">
        <p14:creationId xmlns:p14="http://schemas.microsoft.com/office/powerpoint/2010/main" val="1916262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b="0" dirty="0"/>
              <a:t>A possible template </a:t>
            </a:r>
            <a:r>
              <a:rPr lang="en-AU" dirty="0"/>
              <a:t>students to capture ideas when considering the problem and undertaking research. This template is also available in the Lantern STEM project folio template.</a:t>
            </a:r>
          </a:p>
          <a:p>
            <a:endParaRPr lang="en-AU" dirty="0"/>
          </a:p>
          <a:p>
            <a:r>
              <a:rPr lang="en-AU" dirty="0"/>
              <a:t>These initial ideas will be expanded upon in the brainstorming process.</a:t>
            </a:r>
          </a:p>
        </p:txBody>
      </p:sp>
      <p:sp>
        <p:nvSpPr>
          <p:cNvPr id="4" name="Slide Number Placeholder 3"/>
          <p:cNvSpPr>
            <a:spLocks noGrp="1"/>
          </p:cNvSpPr>
          <p:nvPr>
            <p:ph type="sldNum" sz="quarter" idx="5"/>
          </p:nvPr>
        </p:nvSpPr>
        <p:spPr/>
        <p:txBody>
          <a:bodyPr/>
          <a:lstStyle/>
          <a:p>
            <a:fld id="{B07158C4-A119-4B78-9DE8-A50001BC31DC}" type="slidenum">
              <a:rPr lang="en-AU" smtClean="0"/>
              <a:pPr/>
              <a:t>11</a:t>
            </a:fld>
            <a:endParaRPr lang="en-AU"/>
          </a:p>
        </p:txBody>
      </p:sp>
    </p:spTree>
    <p:extLst>
      <p:ext uri="{BB962C8B-B14F-4D97-AF65-F5344CB8AC3E}">
        <p14:creationId xmlns:p14="http://schemas.microsoft.com/office/powerpoint/2010/main" val="2814666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Notes for teachers:</a:t>
            </a:r>
            <a:endParaRPr lang="en-AU" dirty="0"/>
          </a:p>
          <a:p>
            <a:pPr marL="171450" indent="-171450">
              <a:buFont typeface="Arial"/>
              <a:buChar char="•"/>
            </a:pPr>
            <a:r>
              <a:rPr lang="en-AU" dirty="0"/>
              <a:t>Adapt the learning intention as required and add matching success criteria.</a:t>
            </a:r>
          </a:p>
          <a:p>
            <a:pPr marL="171450" indent="-171450">
              <a:buFont typeface="Arial"/>
              <a:buChar char="•"/>
            </a:pPr>
            <a:r>
              <a:rPr lang="en-AU" sz="1800" kern="100" dirty="0">
                <a:effectLst/>
                <a:latin typeface="Aptos" panose="020B0004020202020204" pitchFamily="34" charset="0"/>
                <a:ea typeface="Aptos" panose="020B0004020202020204" pitchFamily="34" charset="0"/>
                <a:cs typeface="Times New Roman" panose="02020603050405020304" pitchFamily="18" charset="0"/>
              </a:rPr>
              <a:t>For more information see </a:t>
            </a:r>
            <a:r>
              <a:rPr lang="en-AU" sz="1800" kern="100" dirty="0">
                <a:effectLst/>
                <a:latin typeface="Tahoma" panose="020B0604030504040204" pitchFamily="34" charset="0"/>
                <a:ea typeface="Aptos" panose="020B0004020202020204" pitchFamily="34" charset="0"/>
                <a:cs typeface="Times New Roman" panose="02020603050405020304" pitchFamily="18" charset="0"/>
              </a:rPr>
              <a:t>⁠</a:t>
            </a:r>
            <a:r>
              <a:rPr lang="en-AU" sz="1800" kern="100" dirty="0">
                <a:effectLst/>
                <a:latin typeface="Aptos" panose="020B0004020202020204" pitchFamily="34" charset="0"/>
                <a:ea typeface="Aptos" panose="020B0004020202020204" pitchFamily="34" charset="0"/>
                <a:cs typeface="Times New Roman" panose="02020603050405020304" pitchFamily="18" charset="0"/>
              </a:rPr>
              <a:t>NSW Department of Education </a:t>
            </a:r>
            <a:r>
              <a:rPr lang="en-AU"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explicit teaching strategies</a:t>
            </a:r>
            <a:r>
              <a:rPr lang="en-AU"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AU" sz="1800" kern="100" dirty="0">
                <a:effectLst/>
                <a:latin typeface="Aptos" panose="020B0004020202020204" pitchFamily="34" charset="0"/>
                <a:ea typeface="Aptos" panose="020B0004020202020204" pitchFamily="34" charset="0"/>
                <a:cs typeface="Times New Roman" panose="02020603050405020304" pitchFamily="18" charset="0"/>
              </a:rPr>
              <a:t> https://education.nsw.gov.au/teaching-and-learning/curriculum/explicit-teaching.</a:t>
            </a:r>
          </a:p>
          <a:p>
            <a:pPr marL="171450" indent="-171450">
              <a:buFont typeface="Arial"/>
              <a:buChar char="•"/>
            </a:pPr>
            <a:r>
              <a:rPr lang="en-AU" dirty="0"/>
              <a:t>LISC is not necessarily presented at the beginning of the lesson. Teacher needs to consider most effectual time to introduce. </a:t>
            </a:r>
          </a:p>
          <a:p>
            <a:pPr marL="171450" indent="-171450">
              <a:buFont typeface="Arial"/>
              <a:buChar char="•"/>
            </a:pPr>
            <a:r>
              <a:rPr lang="en-AU" dirty="0"/>
              <a:t>LISC should be revisited during the lesson to support students' evaluation of their learning.</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12</a:t>
            </a:fld>
            <a:endParaRPr lang="en-AU"/>
          </a:p>
        </p:txBody>
      </p:sp>
    </p:spTree>
    <p:extLst>
      <p:ext uri="{BB962C8B-B14F-4D97-AF65-F5344CB8AC3E}">
        <p14:creationId xmlns:p14="http://schemas.microsoft.com/office/powerpoint/2010/main" val="3462515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71D6F-FD9D-6B49-2500-A2F42B60B1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08D78D-C87D-49EC-1D3B-88694842DB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7968CA-577B-9FDB-9EF2-BFC52C7DDEF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a:t>Present </a:t>
            </a:r>
            <a:r>
              <a:rPr lang="en-AU" sz="1200">
                <a:effectLst/>
                <a:latin typeface="Arial" panose="020B0604020202020204" pitchFamily="34" charset="0"/>
                <a:ea typeface="Calibri" panose="020F0502020204030204" pitchFamily="34" charset="0"/>
              </a:rPr>
              <a:t>Engineering Design Process Lantern Project (</a:t>
            </a:r>
            <a:r>
              <a:rPr lang="en-AU" sz="1200" dirty="0">
                <a:effectLst/>
                <a:latin typeface="Arial" panose="020B0604020202020204" pitchFamily="34" charset="0"/>
                <a:ea typeface="Calibri" panose="020F0502020204030204" pitchFamily="34" charset="0"/>
              </a:rPr>
              <a:t>5:07) video </a:t>
            </a:r>
            <a:r>
              <a:rPr lang="en-AU" dirty="0"/>
              <a:t>to demonstrate brainstorming in action. </a:t>
            </a:r>
          </a:p>
          <a:p>
            <a:r>
              <a:rPr lang="en-AU" dirty="0"/>
              <a:t>Pause and/or replay video to discuss features</a:t>
            </a:r>
          </a:p>
          <a:p>
            <a:r>
              <a:rPr lang="en-AU" dirty="0"/>
              <a:t>Students should use their individual copy of the Lantern STEM project folio template or teachers can provide the following template to students to capture ideas while brainstorming.</a:t>
            </a:r>
          </a:p>
        </p:txBody>
      </p:sp>
      <p:sp>
        <p:nvSpPr>
          <p:cNvPr id="4" name="Slide Number Placeholder 3">
            <a:extLst>
              <a:ext uri="{FF2B5EF4-FFF2-40B4-BE49-F238E27FC236}">
                <a16:creationId xmlns:a16="http://schemas.microsoft.com/office/drawing/2014/main" id="{3276A33C-4B52-2F55-5D82-2AA21DBD1A0C}"/>
              </a:ext>
            </a:extLst>
          </p:cNvPr>
          <p:cNvSpPr>
            <a:spLocks noGrp="1"/>
          </p:cNvSpPr>
          <p:nvPr>
            <p:ph type="sldNum" sz="quarter" idx="5"/>
          </p:nvPr>
        </p:nvSpPr>
        <p:spPr/>
        <p:txBody>
          <a:bodyPr/>
          <a:lstStyle/>
          <a:p>
            <a:fld id="{CC91331A-62CA-4220-BDD0-DF1FE2D03DAB}" type="slidenum">
              <a:rPr lang="en-AU" smtClean="0"/>
              <a:t>13</a:t>
            </a:fld>
            <a:endParaRPr lang="en-AU"/>
          </a:p>
        </p:txBody>
      </p:sp>
    </p:spTree>
    <p:extLst>
      <p:ext uri="{BB962C8B-B14F-4D97-AF65-F5344CB8AC3E}">
        <p14:creationId xmlns:p14="http://schemas.microsoft.com/office/powerpoint/2010/main" val="3102928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sz="1800" dirty="0">
                <a:effectLst/>
                <a:latin typeface="Arial" panose="020B0604020202020204" pitchFamily="34" charset="0"/>
                <a:ea typeface="Calibri" panose="020F0502020204030204" pitchFamily="34" charset="0"/>
              </a:rPr>
              <a:t>Model and guide ideation to facilitate ideas and ask effective questions when appropriate. Adjust brainstorming to best suit your context, materials, tools and design focus.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8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800" dirty="0">
                <a:effectLst/>
                <a:latin typeface="Arial" panose="020B0604020202020204" pitchFamily="34" charset="0"/>
                <a:ea typeface="Calibri" panose="020F0502020204030204" pitchFamily="34" charset="0"/>
              </a:rPr>
              <a:t>Discuss ideas as groups or a class, offer opportunities for sharing, for example after a certain amount of time ask students to display ideas on the wall and engage in a poster gallery walk. Encourage collaboration and sharing of ideas, the design brief is not a competition it is a learning opportunity.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8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800" dirty="0">
                <a:effectLst/>
                <a:latin typeface="Arial" panose="020B0604020202020204" pitchFamily="34" charset="0"/>
                <a:ea typeface="Calibri" panose="020F0502020204030204" pitchFamily="34" charset="0"/>
              </a:rPr>
              <a:t>Use the following templates to help generate ideas.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8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800" dirty="0">
                <a:effectLst/>
                <a:latin typeface="Arial" panose="020B0604020202020204" pitchFamily="34" charset="0"/>
                <a:ea typeface="Calibri" panose="020F0502020204030204" pitchFamily="34" charset="0"/>
              </a:rPr>
              <a:t>Students will need to collate and keep ideas. If using a digital folio, students can directly enter digitally or ask students to clearly label paper template or sheets with their name. Use a sheet feeding scanner to quickly digitise work.</a:t>
            </a:r>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14</a:t>
            </a:fld>
            <a:endParaRPr lang="en-AU"/>
          </a:p>
        </p:txBody>
      </p:sp>
    </p:spTree>
    <p:extLst>
      <p:ext uri="{BB962C8B-B14F-4D97-AF65-F5344CB8AC3E}">
        <p14:creationId xmlns:p14="http://schemas.microsoft.com/office/powerpoint/2010/main" val="335776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1D17B-3721-9098-705A-2B10AF6FDC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422C7E-3D4F-8D7A-DAFE-03E50787D6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A1AA4F-9E28-A3FA-D8D6-D3D8EA93EAD9}"/>
              </a:ext>
            </a:extLst>
          </p:cNvPr>
          <p:cNvSpPr>
            <a:spLocks noGrp="1"/>
          </p:cNvSpPr>
          <p:nvPr>
            <p:ph type="body" idx="1"/>
          </p:nvPr>
        </p:nvSpPr>
        <p:spPr/>
        <p:txBody>
          <a:bodyPr/>
          <a:lstStyle/>
          <a:p>
            <a:r>
              <a:rPr lang="en-AU" b="1" dirty="0"/>
              <a:t>Teacher note: </a:t>
            </a:r>
            <a:r>
              <a:rPr lang="en-AU" dirty="0"/>
              <a:t>Provide a template for students to capture brainstorm ideas when considering the problem. This template is also available in the Lantern STEM Project  folio.</a:t>
            </a:r>
          </a:p>
          <a:p>
            <a:r>
              <a:rPr lang="en-AU" dirty="0"/>
              <a:t>The following two slides are examples of notes and sketches.</a:t>
            </a:r>
          </a:p>
        </p:txBody>
      </p:sp>
      <p:sp>
        <p:nvSpPr>
          <p:cNvPr id="4" name="Slide Number Placeholder 3">
            <a:extLst>
              <a:ext uri="{FF2B5EF4-FFF2-40B4-BE49-F238E27FC236}">
                <a16:creationId xmlns:a16="http://schemas.microsoft.com/office/drawing/2014/main" id="{C25E6628-FDF0-703F-BE3D-5441464F3B6E}"/>
              </a:ext>
            </a:extLst>
          </p:cNvPr>
          <p:cNvSpPr>
            <a:spLocks noGrp="1"/>
          </p:cNvSpPr>
          <p:nvPr>
            <p:ph type="sldNum" sz="quarter" idx="5"/>
          </p:nvPr>
        </p:nvSpPr>
        <p:spPr/>
        <p:txBody>
          <a:bodyPr/>
          <a:lstStyle/>
          <a:p>
            <a:fld id="{B07158C4-A119-4B78-9DE8-A50001BC31DC}" type="slidenum">
              <a:rPr lang="en-AU" smtClean="0"/>
              <a:pPr/>
              <a:t>15</a:t>
            </a:fld>
            <a:endParaRPr lang="en-AU"/>
          </a:p>
        </p:txBody>
      </p:sp>
    </p:spTree>
    <p:extLst>
      <p:ext uri="{BB962C8B-B14F-4D97-AF65-F5344CB8AC3E}">
        <p14:creationId xmlns:p14="http://schemas.microsoft.com/office/powerpoint/2010/main" val="42819882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sz="1200" dirty="0">
                <a:effectLst/>
                <a:latin typeface="Arial" panose="020B0604020202020204" pitchFamily="34" charset="0"/>
                <a:ea typeface="Calibri" panose="020F0502020204030204" pitchFamily="34" charset="0"/>
              </a:rPr>
              <a:t>Model and guide brainstorming and ideation to facilitate ideas and ask effective questions when appropriate. Adjust brainstorming to best suit your context, materials, tools and design focus.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2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dirty="0">
                <a:effectLst/>
                <a:latin typeface="Arial" panose="020B0604020202020204" pitchFamily="34" charset="0"/>
                <a:ea typeface="Calibri" panose="020F0502020204030204" pitchFamily="34" charset="0"/>
              </a:rPr>
              <a:t>Discuss ideas as groups or a class, offer opportunities for sharing, for example after a certain amount of time ask students to display ideas on the wall and engage in a poster gallery walk. Encourage collaboration and sharing of ideas, the design brief is not a competition it is a learning opportunity.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2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dirty="0">
                <a:effectLst/>
                <a:latin typeface="Arial" panose="020B0604020202020204" pitchFamily="34" charset="0"/>
                <a:ea typeface="Calibri" panose="020F0502020204030204" pitchFamily="34" charset="0"/>
              </a:rPr>
              <a:t>Use the following templates to help generate ideas.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2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dirty="0">
                <a:effectLst/>
                <a:latin typeface="Arial" panose="020B0604020202020204" pitchFamily="34" charset="0"/>
                <a:ea typeface="Calibri" panose="020F0502020204030204" pitchFamily="34" charset="0"/>
              </a:rPr>
              <a:t>Students will need to collate and keep ideas. If using a digital journal, ask students to clearly label paper template or sheets with their name. Use a sheet feeding scanner to quickly digitise work.</a:t>
            </a:r>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16</a:t>
            </a:fld>
            <a:endParaRPr lang="en-AU"/>
          </a:p>
        </p:txBody>
      </p:sp>
    </p:spTree>
    <p:extLst>
      <p:ext uri="{BB962C8B-B14F-4D97-AF65-F5344CB8AC3E}">
        <p14:creationId xmlns:p14="http://schemas.microsoft.com/office/powerpoint/2010/main" val="17761412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sz="1200" dirty="0">
                <a:effectLst/>
                <a:latin typeface="Arial" panose="020B0604020202020204" pitchFamily="34" charset="0"/>
                <a:ea typeface="Calibri" panose="020F0502020204030204" pitchFamily="34" charset="0"/>
              </a:rPr>
              <a:t>Model and guide ideation to facilitate ideas and ask effective questions when appropriate. Adjust brainstorming to best suit your context, materials, tools and design focus.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2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dirty="0">
                <a:effectLst/>
                <a:latin typeface="Arial" panose="020B0604020202020204" pitchFamily="34" charset="0"/>
                <a:ea typeface="Calibri" panose="020F0502020204030204" pitchFamily="34" charset="0"/>
              </a:rPr>
              <a:t>Discuss ideas as groups or a class, offer opportunities for sharing, for example after a certain amount of time ask students to display ideas on the wall and engage in a poster gallery walk. Encourage collaboration and sharing of ideas, the design brief is not a competition it is a learning opportunity.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2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dirty="0">
                <a:effectLst/>
                <a:latin typeface="Arial" panose="020B0604020202020204" pitchFamily="34" charset="0"/>
                <a:ea typeface="Calibri" panose="020F0502020204030204" pitchFamily="34" charset="0"/>
              </a:rPr>
              <a:t>Use templates to help generate ideas. T</a:t>
            </a:r>
            <a:r>
              <a:rPr lang="en-AU" dirty="0"/>
              <a:t>emplates are provided in the following slides as well as in the provided digital Lantern STEM Project folio. Select those that may be useful to your context.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2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dirty="0">
                <a:effectLst/>
                <a:latin typeface="Arial" panose="020B0604020202020204" pitchFamily="34" charset="0"/>
                <a:ea typeface="Calibri" panose="020F0502020204030204" pitchFamily="34" charset="0"/>
              </a:rPr>
              <a:t>Students will need to collate and keep ideas. If using a digital journal, ask students to clearly label paper template or sheets with their name. Use a sheet feeding scanner to quickly digitise work.</a:t>
            </a:r>
            <a:endParaRPr lang="en-AU" dirty="0"/>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17</a:t>
            </a:fld>
            <a:endParaRPr lang="en-AU"/>
          </a:p>
        </p:txBody>
      </p:sp>
    </p:spTree>
    <p:extLst>
      <p:ext uri="{BB962C8B-B14F-4D97-AF65-F5344CB8AC3E}">
        <p14:creationId xmlns:p14="http://schemas.microsoft.com/office/powerpoint/2010/main" val="8804387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dirty="0"/>
              <a:t>Review the video on brainstorming a lantern design. Pause, repeat and discuss the section on orthogonal and isometric drawings. Discuss what is shown and seek confirmation of student understanding.</a:t>
            </a:r>
          </a:p>
          <a:p>
            <a:endParaRPr lang="en-AU" dirty="0"/>
          </a:p>
          <a:p>
            <a:r>
              <a:rPr lang="en-AU" dirty="0"/>
              <a:t>Emphasise the process of capturing ideas and not trying to create perfect images (in this instance).</a:t>
            </a:r>
          </a:p>
        </p:txBody>
      </p:sp>
      <p:sp>
        <p:nvSpPr>
          <p:cNvPr id="4" name="Slide Number Placeholder 3"/>
          <p:cNvSpPr>
            <a:spLocks noGrp="1"/>
          </p:cNvSpPr>
          <p:nvPr>
            <p:ph type="sldNum" sz="quarter" idx="5"/>
          </p:nvPr>
        </p:nvSpPr>
        <p:spPr/>
        <p:txBody>
          <a:bodyPr/>
          <a:lstStyle/>
          <a:p>
            <a:fld id="{CC91331A-62CA-4220-BDD0-DF1FE2D03DAB}" type="slidenum">
              <a:rPr lang="en-AU" smtClean="0"/>
              <a:t>18</a:t>
            </a:fld>
            <a:endParaRPr lang="en-AU"/>
          </a:p>
        </p:txBody>
      </p:sp>
    </p:spTree>
    <p:extLst>
      <p:ext uri="{BB962C8B-B14F-4D97-AF65-F5344CB8AC3E}">
        <p14:creationId xmlns:p14="http://schemas.microsoft.com/office/powerpoint/2010/main" val="23434217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BE4AF-F4C7-69DC-7188-02DEA47994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765C42-CB7E-1FC2-6E7E-85D69E7DF9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01FD2F-DD7C-8213-2726-2FBF24AAF002}"/>
              </a:ext>
            </a:extLst>
          </p:cNvPr>
          <p:cNvSpPr>
            <a:spLocks noGrp="1"/>
          </p:cNvSpPr>
          <p:nvPr>
            <p:ph type="body" idx="1"/>
          </p:nvPr>
        </p:nvSpPr>
        <p:spPr/>
        <p:txBody>
          <a:bodyPr/>
          <a:lstStyle/>
          <a:p>
            <a:r>
              <a:rPr lang="en-AU" b="1" dirty="0"/>
              <a:t>Teacher note: </a:t>
            </a:r>
            <a:r>
              <a:rPr lang="en-AU" dirty="0"/>
              <a:t>Review the video on brainstorming a lantern design. Pause, repeat and discuss the section on orthogonal and isometric drawings. Discuss what is shown and seek confirmation of student understanding.</a:t>
            </a:r>
          </a:p>
          <a:p>
            <a:endParaRPr lang="en-AU" dirty="0"/>
          </a:p>
          <a:p>
            <a:r>
              <a:rPr lang="en-AU" dirty="0"/>
              <a:t>Emphasise the process of capturing ideas and not trying to create perfect images (in this instance).</a:t>
            </a:r>
          </a:p>
          <a:p>
            <a:endParaRPr lang="en-AU" dirty="0"/>
          </a:p>
          <a:p>
            <a:r>
              <a:rPr lang="en-AU" dirty="0"/>
              <a:t>Provide isometric and square grid paper as appropriate. </a:t>
            </a:r>
          </a:p>
        </p:txBody>
      </p:sp>
      <p:sp>
        <p:nvSpPr>
          <p:cNvPr id="4" name="Slide Number Placeholder 3">
            <a:extLst>
              <a:ext uri="{FF2B5EF4-FFF2-40B4-BE49-F238E27FC236}">
                <a16:creationId xmlns:a16="http://schemas.microsoft.com/office/drawing/2014/main" id="{56CDAB5C-00DE-6E5C-7528-8720565CB7A6}"/>
              </a:ext>
            </a:extLst>
          </p:cNvPr>
          <p:cNvSpPr>
            <a:spLocks noGrp="1"/>
          </p:cNvSpPr>
          <p:nvPr>
            <p:ph type="sldNum" sz="quarter" idx="5"/>
          </p:nvPr>
        </p:nvSpPr>
        <p:spPr/>
        <p:txBody>
          <a:bodyPr/>
          <a:lstStyle/>
          <a:p>
            <a:fld id="{CC91331A-62CA-4220-BDD0-DF1FE2D03DAB}" type="slidenum">
              <a:rPr lang="en-AU" smtClean="0"/>
              <a:t>19</a:t>
            </a:fld>
            <a:endParaRPr lang="en-AU"/>
          </a:p>
        </p:txBody>
      </p:sp>
    </p:spTree>
    <p:extLst>
      <p:ext uri="{BB962C8B-B14F-4D97-AF65-F5344CB8AC3E}">
        <p14:creationId xmlns:p14="http://schemas.microsoft.com/office/powerpoint/2010/main" val="26559358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dirty="0"/>
              <a:t>Based on class notes and discussion, choose a simple rectangle shape and make an orthogonal and isometric drawing of a simple rectangular lantern. Emphasise the capturing of ideas to assist with planning. Use notes and measurements to capture ideas.</a:t>
            </a:r>
          </a:p>
          <a:p>
            <a:endParaRPr lang="en-AU" dirty="0"/>
          </a:p>
          <a:p>
            <a:r>
              <a:rPr lang="en-AU" dirty="0"/>
              <a:t>Confirm understanding by pointing at representations and asking students to describe what is represented and what view is shown.</a:t>
            </a:r>
          </a:p>
          <a:p>
            <a:endParaRPr lang="en-AU"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A template is provided in the following slides as well as in the provided digital Lantern STEM Project folio template. Select those that may be useful to your context. Select those that may be useful to your context.</a:t>
            </a:r>
          </a:p>
        </p:txBody>
      </p:sp>
      <p:sp>
        <p:nvSpPr>
          <p:cNvPr id="4" name="Slide Number Placeholder 3"/>
          <p:cNvSpPr>
            <a:spLocks noGrp="1"/>
          </p:cNvSpPr>
          <p:nvPr>
            <p:ph type="sldNum" sz="quarter" idx="5"/>
          </p:nvPr>
        </p:nvSpPr>
        <p:spPr/>
        <p:txBody>
          <a:bodyPr/>
          <a:lstStyle/>
          <a:p>
            <a:fld id="{CC91331A-62CA-4220-BDD0-DF1FE2D03DAB}" type="slidenum">
              <a:rPr lang="en-AU" smtClean="0"/>
              <a:t>20</a:t>
            </a:fld>
            <a:endParaRPr lang="en-AU"/>
          </a:p>
        </p:txBody>
      </p:sp>
    </p:spTree>
    <p:extLst>
      <p:ext uri="{BB962C8B-B14F-4D97-AF65-F5344CB8AC3E}">
        <p14:creationId xmlns:p14="http://schemas.microsoft.com/office/powerpoint/2010/main" val="16306986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689BD-E544-044B-E462-A840DB025B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B995A8-0FFF-82C7-261F-D5F0ED39C3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48E13F-450E-8B37-65C9-5A55DD143A7B}"/>
              </a:ext>
            </a:extLst>
          </p:cNvPr>
          <p:cNvSpPr>
            <a:spLocks noGrp="1"/>
          </p:cNvSpPr>
          <p:nvPr>
            <p:ph type="body" idx="1"/>
          </p:nvPr>
        </p:nvSpPr>
        <p:spPr/>
        <p:txBody>
          <a:bodyPr/>
          <a:lstStyle/>
          <a:p>
            <a:r>
              <a:rPr lang="en-AU" b="1" dirty="0"/>
              <a:t>Teacher note: </a:t>
            </a:r>
            <a:r>
              <a:rPr lang="en-AU" dirty="0"/>
              <a:t>Based on class notes and discussion, choose a simple rectangle shape and make an orthogonal drawing of a simple rectangular lantern. Emphasise the capturing of ideas to assist with planning. Use notes and measurements to capture ideas.</a:t>
            </a:r>
          </a:p>
          <a:p>
            <a:endParaRPr lang="en-AU" dirty="0"/>
          </a:p>
          <a:p>
            <a:r>
              <a:rPr lang="en-AU" dirty="0"/>
              <a:t>Confirm understanding by pointing at representations and asking students to describe what is represented and what view is shown.</a:t>
            </a:r>
          </a:p>
          <a:p>
            <a:endParaRPr lang="en-AU" dirty="0"/>
          </a:p>
          <a:p>
            <a:r>
              <a:rPr lang="en-AU" dirty="0"/>
              <a:t>A template is provided in the following slides as well as in the provided digital Lantern STEM Project folio template. Select those that may be useful to your context.</a:t>
            </a:r>
          </a:p>
        </p:txBody>
      </p:sp>
      <p:sp>
        <p:nvSpPr>
          <p:cNvPr id="4" name="Slide Number Placeholder 3">
            <a:extLst>
              <a:ext uri="{FF2B5EF4-FFF2-40B4-BE49-F238E27FC236}">
                <a16:creationId xmlns:a16="http://schemas.microsoft.com/office/drawing/2014/main" id="{5E4A4CDB-AD87-E3BC-B8F6-BBBC5E9B1CAC}"/>
              </a:ext>
            </a:extLst>
          </p:cNvPr>
          <p:cNvSpPr>
            <a:spLocks noGrp="1"/>
          </p:cNvSpPr>
          <p:nvPr>
            <p:ph type="sldNum" sz="quarter" idx="5"/>
          </p:nvPr>
        </p:nvSpPr>
        <p:spPr/>
        <p:txBody>
          <a:bodyPr/>
          <a:lstStyle/>
          <a:p>
            <a:fld id="{CC91331A-62CA-4220-BDD0-DF1FE2D03DAB}" type="slidenum">
              <a:rPr lang="en-AU" smtClean="0"/>
              <a:t>21</a:t>
            </a:fld>
            <a:endParaRPr lang="en-AU"/>
          </a:p>
        </p:txBody>
      </p:sp>
    </p:spTree>
    <p:extLst>
      <p:ext uri="{BB962C8B-B14F-4D97-AF65-F5344CB8AC3E}">
        <p14:creationId xmlns:p14="http://schemas.microsoft.com/office/powerpoint/2010/main" val="40491524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dirty="0"/>
              <a:t>Potential example template (Optional) Rectangular container example/template. This template is also available to the Lantern STEM Project folio.</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22</a:t>
            </a:fld>
            <a:endParaRPr lang="en-AU"/>
          </a:p>
        </p:txBody>
      </p:sp>
    </p:spTree>
    <p:extLst>
      <p:ext uri="{BB962C8B-B14F-4D97-AF65-F5344CB8AC3E}">
        <p14:creationId xmlns:p14="http://schemas.microsoft.com/office/powerpoint/2010/main" val="21683596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dirty="0"/>
              <a:t>Based on notes and ideas ask students to capture a design and annotations. Capture notes and sketches in design folio or journal.</a:t>
            </a:r>
          </a:p>
          <a:p>
            <a:endParaRPr lang="en-AU" dirty="0"/>
          </a:p>
          <a:p>
            <a:r>
              <a:rPr lang="en-AU" dirty="0"/>
              <a:t>Give students opportunities to work individually or in pairs, depending on your context. Provide support and guidance for students and encourage sketching.</a:t>
            </a:r>
          </a:p>
          <a:p>
            <a:endParaRPr lang="en-AU" dirty="0"/>
          </a:p>
          <a:p>
            <a:r>
              <a:rPr lang="en-AU" dirty="0"/>
              <a:t>Encourage collaboration and assure students they are not competing. Remind students that they are a class team and helping others, sharing ideas and collaboration helps the entire team trial ideas and concepts.</a:t>
            </a:r>
          </a:p>
          <a:p>
            <a:endParaRPr lang="en-AU" sz="1800" dirty="0">
              <a:effectLst/>
              <a:latin typeface="Arial" panose="020B0604020202020204" pitchFamily="34" charset="0"/>
              <a:ea typeface="Calibri" panose="020F0502020204030204" pitchFamily="34" charset="0"/>
            </a:endParaRPr>
          </a:p>
          <a:p>
            <a:r>
              <a:rPr lang="en-AU" sz="1800" dirty="0">
                <a:effectLst/>
                <a:latin typeface="Arial" panose="020B0604020202020204" pitchFamily="34" charset="0"/>
                <a:ea typeface="Calibri" panose="020F0502020204030204" pitchFamily="34" charset="0"/>
              </a:rPr>
              <a:t>Guide students with design and planning as required.</a:t>
            </a:r>
          </a:p>
          <a:p>
            <a:endParaRPr lang="en-AU" dirty="0"/>
          </a:p>
          <a:p>
            <a:r>
              <a:rPr lang="en-AU" dirty="0"/>
              <a:t>After a given amount of time allow students to share concepts, possibly using think-pair-share.</a:t>
            </a:r>
          </a:p>
          <a:p>
            <a:endParaRPr lang="en-AU" dirty="0"/>
          </a:p>
          <a:p>
            <a:r>
              <a:rPr lang="en-AU" dirty="0"/>
              <a:t>Think-Pair-Share involves students thinking independently about a prompt or problem, pairing up and discussing their sketches with a classmate, and then sharing their combined knowledge with the class.</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23</a:t>
            </a:fld>
            <a:endParaRPr lang="en-AU"/>
          </a:p>
        </p:txBody>
      </p:sp>
    </p:spTree>
    <p:extLst>
      <p:ext uri="{BB962C8B-B14F-4D97-AF65-F5344CB8AC3E}">
        <p14:creationId xmlns:p14="http://schemas.microsoft.com/office/powerpoint/2010/main" val="34290783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dirty="0"/>
              <a:t>Based on notes and ideas ask students to capture a design. Use materials students have access to. </a:t>
            </a:r>
          </a:p>
          <a:p>
            <a:endParaRPr lang="en-AU" dirty="0"/>
          </a:p>
          <a:p>
            <a:r>
              <a:rPr lang="en-AU" dirty="0"/>
              <a:t>Give students opportunities to work individually or in pairs, depending on your context. Provide support and guidance for students and encourage sketching.</a:t>
            </a:r>
          </a:p>
          <a:p>
            <a:r>
              <a:rPr lang="en-AU" dirty="0"/>
              <a:t>Encourage collaboration and assure students they are nor competing. Remind students that they are a class team and helping others, sharing ideas and collaboration helps the entire team trial ideas and concepts.</a:t>
            </a:r>
          </a:p>
          <a:p>
            <a:endParaRPr lang="en-AU" sz="1800" dirty="0">
              <a:effectLst/>
              <a:latin typeface="Arial" panose="020B0604020202020204" pitchFamily="34" charset="0"/>
              <a:ea typeface="Calibri" panose="020F0502020204030204" pitchFamily="34" charset="0"/>
            </a:endParaRPr>
          </a:p>
          <a:p>
            <a:r>
              <a:rPr lang="en-AU" sz="1800" dirty="0">
                <a:effectLst/>
                <a:latin typeface="Arial" panose="020B0604020202020204" pitchFamily="34" charset="0"/>
                <a:ea typeface="Calibri" panose="020F0502020204030204" pitchFamily="34" charset="0"/>
              </a:rPr>
              <a:t>Guide students with design and planning as required.</a:t>
            </a:r>
          </a:p>
          <a:p>
            <a:endParaRPr lang="en-AU" sz="1800" dirty="0">
              <a:effectLst/>
              <a:latin typeface="Arial" panose="020B0604020202020204" pitchFamily="34" charset="0"/>
              <a:ea typeface="Calibri" panose="020F0502020204030204" pitchFamily="34" charset="0"/>
            </a:endParaRPr>
          </a:p>
          <a:p>
            <a:r>
              <a:rPr lang="en-AU" sz="1800" dirty="0">
                <a:effectLst/>
                <a:latin typeface="Arial" panose="020B0604020202020204" pitchFamily="34" charset="0"/>
                <a:ea typeface="Calibri" panose="020F0502020204030204" pitchFamily="34" charset="0"/>
              </a:rPr>
              <a:t>The templates and square and isometric grid paper are provided in the Lantern STEM Project folio. </a:t>
            </a:r>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24</a:t>
            </a:fld>
            <a:endParaRPr lang="en-AU"/>
          </a:p>
        </p:txBody>
      </p:sp>
    </p:spTree>
    <p:extLst>
      <p:ext uri="{BB962C8B-B14F-4D97-AF65-F5344CB8AC3E}">
        <p14:creationId xmlns:p14="http://schemas.microsoft.com/office/powerpoint/2010/main" val="37741927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a:t>Notes for teachers:</a:t>
            </a:r>
            <a:endParaRPr lang="en-AU"/>
          </a:p>
          <a:p>
            <a:pPr marL="171450" indent="-171450">
              <a:buFont typeface="Arial"/>
              <a:buChar char="•"/>
            </a:pPr>
            <a:r>
              <a:rPr lang="en-AU"/>
              <a:t>Adapt the learning intention as required and add matching success criteria.</a:t>
            </a:r>
          </a:p>
          <a:p>
            <a:pPr marL="171450" indent="-171450">
              <a:buFont typeface="Arial"/>
              <a:buChar char="•"/>
            </a:pPr>
            <a:r>
              <a:rPr lang="en-AU" sz="1800" kern="100">
                <a:effectLst/>
                <a:latin typeface="Aptos" panose="020B0004020202020204" pitchFamily="34" charset="0"/>
                <a:ea typeface="Aptos" panose="020B0004020202020204" pitchFamily="34" charset="0"/>
                <a:cs typeface="Times New Roman" panose="02020603050405020304" pitchFamily="18" charset="0"/>
              </a:rPr>
              <a:t>For more information see </a:t>
            </a:r>
            <a:r>
              <a:rPr lang="en-AU" sz="1800" kern="100">
                <a:effectLst/>
                <a:latin typeface="Tahoma" panose="020B0604030504040204" pitchFamily="34" charset="0"/>
                <a:ea typeface="Aptos" panose="020B0004020202020204" pitchFamily="34" charset="0"/>
                <a:cs typeface="Times New Roman" panose="02020603050405020304" pitchFamily="18" charset="0"/>
              </a:rPr>
              <a:t>⁠</a:t>
            </a:r>
            <a:r>
              <a:rPr lang="en-AU" sz="1800" kern="100">
                <a:effectLst/>
                <a:latin typeface="Aptos" panose="020B0004020202020204" pitchFamily="34" charset="0"/>
                <a:ea typeface="Aptos" panose="020B0004020202020204" pitchFamily="34" charset="0"/>
                <a:cs typeface="Times New Roman" panose="02020603050405020304" pitchFamily="18" charset="0"/>
              </a:rPr>
              <a:t>NSW Department of Education </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explicit teaching strategies</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AU" sz="1800" kern="100">
                <a:effectLst/>
                <a:latin typeface="Aptos" panose="020B0004020202020204" pitchFamily="34" charset="0"/>
                <a:ea typeface="Aptos" panose="020B0004020202020204" pitchFamily="34" charset="0"/>
                <a:cs typeface="Times New Roman" panose="02020603050405020304" pitchFamily="18" charset="0"/>
              </a:rPr>
              <a:t> https://education.nsw.gov.au/teaching-and-learning/curriculum/explicit-teaching.</a:t>
            </a:r>
          </a:p>
          <a:p>
            <a:pPr marL="171450" indent="-171450">
              <a:buFont typeface="Arial"/>
              <a:buChar char="•"/>
            </a:pPr>
            <a:r>
              <a:rPr lang="en-AU"/>
              <a:t>LISC is not necessarily presented at the beginning of the lesson. Teacher needs to consider most effectual time to introduce. </a:t>
            </a:r>
          </a:p>
          <a:p>
            <a:pPr marL="171450" indent="-171450">
              <a:buFont typeface="Arial"/>
              <a:buChar char="•"/>
            </a:pPr>
            <a:r>
              <a:rPr lang="en-AU"/>
              <a:t>LISC should be revisited during the lesson to support students' evaluation of their learning.</a:t>
            </a:r>
          </a:p>
          <a:p>
            <a:endParaRPr lang="en-AU"/>
          </a:p>
        </p:txBody>
      </p:sp>
      <p:sp>
        <p:nvSpPr>
          <p:cNvPr id="4" name="Slide Number Placeholder 3"/>
          <p:cNvSpPr>
            <a:spLocks noGrp="1"/>
          </p:cNvSpPr>
          <p:nvPr>
            <p:ph type="sldNum" sz="quarter" idx="5"/>
          </p:nvPr>
        </p:nvSpPr>
        <p:spPr/>
        <p:txBody>
          <a:bodyPr/>
          <a:lstStyle/>
          <a:p>
            <a:fld id="{CC91331A-62CA-4220-BDD0-DF1FE2D03DAB}" type="slidenum">
              <a:rPr lang="en-AU" smtClean="0"/>
              <a:t>25</a:t>
            </a:fld>
            <a:endParaRPr lang="en-AU"/>
          </a:p>
        </p:txBody>
      </p:sp>
    </p:spTree>
    <p:extLst>
      <p:ext uri="{BB962C8B-B14F-4D97-AF65-F5344CB8AC3E}">
        <p14:creationId xmlns:p14="http://schemas.microsoft.com/office/powerpoint/2010/main" val="353859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dirty="0"/>
              <a:t>Refer students to their notes and ideas from their research and brainstorm. Reference the Brainstorm and Ideation video and ask students to capture a design. Use materials students have access to. </a:t>
            </a:r>
          </a:p>
          <a:p>
            <a:endParaRPr lang="en-AU" dirty="0"/>
          </a:p>
          <a:p>
            <a:r>
              <a:rPr lang="en-AU" sz="1800" dirty="0">
                <a:effectLst/>
                <a:latin typeface="Arial" panose="020B0604020202020204" pitchFamily="34" charset="0"/>
                <a:ea typeface="Calibri" panose="020F0502020204030204" pitchFamily="34" charset="0"/>
              </a:rPr>
              <a:t>Guide students with design and planning to construct a prototype as required, including materials and equipment available in your context and time allowed.</a:t>
            </a:r>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26</a:t>
            </a:fld>
            <a:endParaRPr lang="en-AU"/>
          </a:p>
        </p:txBody>
      </p:sp>
    </p:spTree>
    <p:extLst>
      <p:ext uri="{BB962C8B-B14F-4D97-AF65-F5344CB8AC3E}">
        <p14:creationId xmlns:p14="http://schemas.microsoft.com/office/powerpoint/2010/main" val="27333288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dirty="0"/>
              <a:t>Based on notes and ideas, ask students to capture a design. Provide support in planning to build a prototype by making available materials and tools students have access to. </a:t>
            </a:r>
          </a:p>
          <a:p>
            <a:endParaRPr lang="en-AU" sz="1200" dirty="0">
              <a:effectLst/>
              <a:latin typeface="Arial" panose="020B0604020202020204" pitchFamily="34" charset="0"/>
              <a:ea typeface="Calibri" panose="020F0502020204030204" pitchFamily="34" charset="0"/>
            </a:endParaRPr>
          </a:p>
          <a:p>
            <a:r>
              <a:rPr lang="en-AU" sz="1200" dirty="0">
                <a:effectLst/>
                <a:latin typeface="Arial" panose="020B0604020202020204" pitchFamily="34" charset="0"/>
                <a:ea typeface="Calibri" panose="020F0502020204030204" pitchFamily="34" charset="0"/>
              </a:rPr>
              <a:t>Guide students with design and planning as required.</a:t>
            </a:r>
            <a:endParaRPr lang="en-AU" dirty="0"/>
          </a:p>
          <a:p>
            <a:endParaRPr lang="en-AU" dirty="0"/>
          </a:p>
          <a:p>
            <a:r>
              <a:rPr lang="en-AU" dirty="0"/>
              <a:t>Give students opportunities to work individually or in pairs, depending on your context. Provide support and guidance for students and encourage sketching.</a:t>
            </a:r>
          </a:p>
          <a:p>
            <a:endParaRPr lang="en-AU" dirty="0"/>
          </a:p>
          <a:p>
            <a:r>
              <a:rPr lang="en-AU" dirty="0"/>
              <a:t>Encourage collaboration and assure students they are nor competing. Remind students that they are a class team and helping others, sharing ideas and collaboration helps the entire team trial ideas and concepts.</a:t>
            </a:r>
          </a:p>
        </p:txBody>
      </p:sp>
      <p:sp>
        <p:nvSpPr>
          <p:cNvPr id="4" name="Slide Number Placeholder 3"/>
          <p:cNvSpPr>
            <a:spLocks noGrp="1"/>
          </p:cNvSpPr>
          <p:nvPr>
            <p:ph type="sldNum" sz="quarter" idx="5"/>
          </p:nvPr>
        </p:nvSpPr>
        <p:spPr/>
        <p:txBody>
          <a:bodyPr/>
          <a:lstStyle/>
          <a:p>
            <a:fld id="{CC91331A-62CA-4220-BDD0-DF1FE2D03DAB}" type="slidenum">
              <a:rPr lang="en-AU" smtClean="0"/>
              <a:t>27</a:t>
            </a:fld>
            <a:endParaRPr lang="en-AU"/>
          </a:p>
        </p:txBody>
      </p:sp>
    </p:spTree>
    <p:extLst>
      <p:ext uri="{BB962C8B-B14F-4D97-AF65-F5344CB8AC3E}">
        <p14:creationId xmlns:p14="http://schemas.microsoft.com/office/powerpoint/2010/main" val="37741927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pPr>
            <a:r>
              <a:rPr lang="en-AU" sz="1800" b="1" dirty="0">
                <a:effectLst/>
                <a:latin typeface="Arial"/>
                <a:ea typeface="Calibri" panose="020F0502020204030204" pitchFamily="34" charset="0"/>
                <a:cs typeface="Arial"/>
              </a:rPr>
              <a:t>Teacher note: </a:t>
            </a:r>
            <a:r>
              <a:rPr lang="en-AU" sz="1800" dirty="0">
                <a:effectLst/>
                <a:latin typeface="Arial"/>
                <a:ea typeface="Calibri" panose="020F0502020204030204" pitchFamily="34" charset="0"/>
                <a:cs typeface="Arial"/>
              </a:rPr>
              <a:t>Assist students in considering what materials and equipment they will need based on their designs and previously established constraints.</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endParaRPr lang="en-AU" dirty="0"/>
          </a:p>
        </p:txBody>
      </p:sp>
      <p:sp>
        <p:nvSpPr>
          <p:cNvPr id="4" name="Slide Number Placeholder 3"/>
          <p:cNvSpPr>
            <a:spLocks noGrp="1"/>
          </p:cNvSpPr>
          <p:nvPr>
            <p:ph type="sldNum" sz="quarter" idx="5"/>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B07158C4-A119-4B78-9DE8-A50001BC31DC}" type="slidenum">
              <a:rPr kumimoji="0" lang="en-AU" sz="1200" b="0" i="0" u="none" strike="noStrike" kern="1200" cap="none" spc="0" normalizeH="0" baseline="0" noProof="0" smtClean="0">
                <a:ln>
                  <a:noFill/>
                </a:ln>
                <a:solidFill>
                  <a:prstClr val="black"/>
                </a:solidFill>
                <a:effectLst/>
                <a:uLnTx/>
                <a:uFillTx/>
                <a:latin typeface="Public Sans" pitchFamily="2" charset="0"/>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28</a:t>
            </a:fld>
            <a:endParaRPr kumimoji="0" lang="en-AU" sz="1200" b="0" i="0" u="none" strike="noStrike" kern="1200" cap="none" spc="0" normalizeH="0" baseline="0" noProof="0">
              <a:ln>
                <a:noFill/>
              </a:ln>
              <a:solidFill>
                <a:prstClr val="black"/>
              </a:solidFill>
              <a:effectLst/>
              <a:uLnTx/>
              <a:uFillTx/>
              <a:latin typeface="Public Sans" pitchFamily="2" charset="0"/>
              <a:ea typeface="+mn-ea"/>
              <a:cs typeface="+mn-cs"/>
            </a:endParaRPr>
          </a:p>
        </p:txBody>
      </p:sp>
    </p:spTree>
    <p:extLst>
      <p:ext uri="{BB962C8B-B14F-4D97-AF65-F5344CB8AC3E}">
        <p14:creationId xmlns:p14="http://schemas.microsoft.com/office/powerpoint/2010/main" val="9899533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pPr>
            <a:r>
              <a:rPr lang="en-AU" sz="1800" b="1" dirty="0">
                <a:effectLst/>
                <a:latin typeface="Arial" panose="020B0604020202020204" pitchFamily="34" charset="0"/>
                <a:ea typeface="Calibri" panose="020F0502020204030204" pitchFamily="34" charset="0"/>
              </a:rPr>
              <a:t>Teacher note: </a:t>
            </a:r>
            <a:r>
              <a:rPr lang="en-AU" sz="1800" dirty="0">
                <a:effectLst/>
                <a:latin typeface="Arial" panose="020B0604020202020204" pitchFamily="34" charset="0"/>
                <a:ea typeface="Calibri" panose="020F0502020204030204" pitchFamily="34" charset="0"/>
              </a:rPr>
              <a:t>This table could help inform planning of material needs</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50000"/>
              </a:lnSpc>
              <a:spcBef>
                <a:spcPts val="1200"/>
              </a:spcBef>
              <a:spcAft>
                <a:spcPts val="600"/>
              </a:spcAft>
              <a:buClrTx/>
              <a:buSzTx/>
              <a:buFontTx/>
              <a:buNone/>
              <a:tabLst/>
              <a:defRPr/>
            </a:pPr>
            <a:r>
              <a:rPr lang="en-AU" sz="1200" dirty="0">
                <a:effectLst/>
                <a:latin typeface="Arial" panose="020B0604020202020204" pitchFamily="34" charset="0"/>
                <a:ea typeface="Calibri" panose="020F0502020204030204" pitchFamily="34" charset="0"/>
              </a:rPr>
              <a:t>This slide can be printed and used for student requisitions if needed. The Lantern STEM Project folio also has this table. </a:t>
            </a:r>
            <a:endParaRPr lang="en-AU" dirty="0"/>
          </a:p>
          <a:p>
            <a:pPr>
              <a:lnSpc>
                <a:spcPct val="150000"/>
              </a:lnSpc>
              <a:spcBef>
                <a:spcPts val="1200"/>
              </a:spcBef>
              <a:spcAft>
                <a:spcPts val="600"/>
              </a:spcAft>
            </a:pPr>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29</a:t>
            </a:fld>
            <a:endParaRPr lang="en-AU"/>
          </a:p>
        </p:txBody>
      </p:sp>
    </p:spTree>
    <p:extLst>
      <p:ext uri="{BB962C8B-B14F-4D97-AF65-F5344CB8AC3E}">
        <p14:creationId xmlns:p14="http://schemas.microsoft.com/office/powerpoint/2010/main" val="15672455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a:t>Notes for teachers:</a:t>
            </a:r>
            <a:endParaRPr lang="en-AU"/>
          </a:p>
          <a:p>
            <a:pPr marL="171450" indent="-171450">
              <a:buFont typeface="Arial"/>
              <a:buChar char="•"/>
            </a:pPr>
            <a:r>
              <a:rPr lang="en-AU"/>
              <a:t>Adapt the learning intention as required and add matching success criteria.</a:t>
            </a:r>
          </a:p>
          <a:p>
            <a:pPr marL="171450" indent="-171450">
              <a:buFont typeface="Arial"/>
              <a:buChar char="•"/>
            </a:pPr>
            <a:r>
              <a:rPr lang="en-AU" sz="1800" kern="100">
                <a:effectLst/>
                <a:latin typeface="Aptos" panose="020B0004020202020204" pitchFamily="34" charset="0"/>
                <a:ea typeface="Aptos" panose="020B0004020202020204" pitchFamily="34" charset="0"/>
                <a:cs typeface="Times New Roman" panose="02020603050405020304" pitchFamily="18" charset="0"/>
              </a:rPr>
              <a:t>For more information see </a:t>
            </a:r>
            <a:r>
              <a:rPr lang="en-AU" sz="1800" kern="100">
                <a:effectLst/>
                <a:latin typeface="Tahoma" panose="020B0604030504040204" pitchFamily="34" charset="0"/>
                <a:ea typeface="Aptos" panose="020B0004020202020204" pitchFamily="34" charset="0"/>
                <a:cs typeface="Times New Roman" panose="02020603050405020304" pitchFamily="18" charset="0"/>
              </a:rPr>
              <a:t>⁠</a:t>
            </a:r>
            <a:r>
              <a:rPr lang="en-AU" sz="1800" kern="100">
                <a:effectLst/>
                <a:latin typeface="Aptos" panose="020B0004020202020204" pitchFamily="34" charset="0"/>
                <a:ea typeface="Aptos" panose="020B0004020202020204" pitchFamily="34" charset="0"/>
                <a:cs typeface="Times New Roman" panose="02020603050405020304" pitchFamily="18" charset="0"/>
              </a:rPr>
              <a:t>NSW Department of Education </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explicit teaching strategies</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AU" sz="1800" kern="100">
                <a:effectLst/>
                <a:latin typeface="Aptos" panose="020B0004020202020204" pitchFamily="34" charset="0"/>
                <a:ea typeface="Aptos" panose="020B0004020202020204" pitchFamily="34" charset="0"/>
                <a:cs typeface="Times New Roman" panose="02020603050405020304" pitchFamily="18" charset="0"/>
              </a:rPr>
              <a:t> https://education.nsw.gov.au/teaching-and-learning/curriculum/explicit-teaching.</a:t>
            </a:r>
          </a:p>
          <a:p>
            <a:pPr marL="171450" indent="-171450">
              <a:buFont typeface="Arial"/>
              <a:buChar char="•"/>
            </a:pPr>
            <a:r>
              <a:rPr lang="en-AU"/>
              <a:t>LISC is not necessarily presented at the beginning of the lesson. Teacher needs to consider most effectual time to introduce. </a:t>
            </a:r>
          </a:p>
          <a:p>
            <a:pPr marL="171450" indent="-171450">
              <a:buFont typeface="Arial"/>
              <a:buChar char="•"/>
            </a:pPr>
            <a:r>
              <a:rPr lang="en-AU"/>
              <a:t>LISC should be revisited during the lesson to support students' evaluation of their learning.</a:t>
            </a:r>
          </a:p>
          <a:p>
            <a:endParaRPr lang="en-AU"/>
          </a:p>
        </p:txBody>
      </p:sp>
      <p:sp>
        <p:nvSpPr>
          <p:cNvPr id="4" name="Slide Number Placeholder 3"/>
          <p:cNvSpPr>
            <a:spLocks noGrp="1"/>
          </p:cNvSpPr>
          <p:nvPr>
            <p:ph type="sldNum" sz="quarter" idx="5"/>
          </p:nvPr>
        </p:nvSpPr>
        <p:spPr/>
        <p:txBody>
          <a:bodyPr/>
          <a:lstStyle/>
          <a:p>
            <a:fld id="{CC91331A-62CA-4220-BDD0-DF1FE2D03DAB}" type="slidenum">
              <a:rPr lang="en-AU" smtClean="0"/>
              <a:t>30</a:t>
            </a:fld>
            <a:endParaRPr lang="en-AU"/>
          </a:p>
        </p:txBody>
      </p:sp>
    </p:spTree>
    <p:extLst>
      <p:ext uri="{BB962C8B-B14F-4D97-AF65-F5344CB8AC3E}">
        <p14:creationId xmlns:p14="http://schemas.microsoft.com/office/powerpoint/2010/main" val="40821364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1200"/>
              </a:spcBef>
              <a:spcAft>
                <a:spcPts val="600"/>
              </a:spcAft>
              <a:buClrTx/>
              <a:buSzTx/>
              <a:buFontTx/>
              <a:buNone/>
              <a:tabLst/>
              <a:defRPr/>
            </a:pPr>
            <a:r>
              <a:rPr lang="en-AU" sz="1800" b="1" dirty="0">
                <a:effectLst/>
                <a:latin typeface="Arial"/>
                <a:ea typeface="Calibri" panose="020F0502020204030204" pitchFamily="34" charset="0"/>
                <a:cs typeface="Arial"/>
              </a:rPr>
              <a:t>Teacher note</a:t>
            </a:r>
            <a:r>
              <a:rPr lang="en-AU" sz="1800" dirty="0">
                <a:effectLst/>
                <a:latin typeface="Arial"/>
                <a:ea typeface="Calibri" panose="020F0502020204030204" pitchFamily="34" charset="0"/>
                <a:cs typeface="Arial"/>
              </a:rPr>
              <a:t>: </a:t>
            </a:r>
            <a:r>
              <a:rPr lang="en-AU" sz="1800" dirty="0">
                <a:effectLst/>
                <a:latin typeface="Arial" panose="020B0604020202020204" pitchFamily="34" charset="0"/>
                <a:ea typeface="Calibri" panose="020F0502020204030204" pitchFamily="34" charset="0"/>
              </a:rPr>
              <a:t>Revise microcontroller technologies from (insert) build/topic. Adapt this slide to include activities you have engaged in that have used microcontrollers.</a:t>
            </a: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Adapt this slide to include activities you have engaged in that have used microcontrollers.</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Check for understanding</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What did we use the microcontroller for in (insert topic)? (we made a movement data logger)</a:t>
            </a: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Did we collect data? What data did we collect and what sensor did we use? (we collected acceleration data) (it told us about movements)(we used an accelerometer)</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31</a:t>
            </a:fld>
            <a:endParaRPr lang="en-AU"/>
          </a:p>
        </p:txBody>
      </p:sp>
    </p:spTree>
    <p:extLst>
      <p:ext uri="{BB962C8B-B14F-4D97-AF65-F5344CB8AC3E}">
        <p14:creationId xmlns:p14="http://schemas.microsoft.com/office/powerpoint/2010/main" val="7575495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pPr>
            <a:r>
              <a:rPr lang="en-AU" sz="1800" b="1" dirty="0">
                <a:effectLst/>
                <a:latin typeface="Arial"/>
                <a:ea typeface="Calibri" panose="020F0502020204030204" pitchFamily="34" charset="0"/>
                <a:cs typeface="Arial"/>
              </a:rPr>
              <a:t>Teacher note: </a:t>
            </a:r>
            <a:r>
              <a:rPr lang="en-AU" sz="1800" dirty="0">
                <a:effectLst/>
                <a:latin typeface="Arial" panose="020B0604020202020204" pitchFamily="34" charset="0"/>
                <a:ea typeface="Calibri" panose="020F0502020204030204" pitchFamily="34" charset="0"/>
              </a:rPr>
              <a:t>Adapt this slide to include activities you have engaged in that have used microcontrollers and check for understanding.</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algn="l">
              <a:spcBef>
                <a:spcPts val="1500"/>
              </a:spcBef>
            </a:pPr>
            <a:r>
              <a:rPr lang="en-AU" sz="2800" b="0" i="0" dirty="0">
                <a:solidFill>
                  <a:srgbClr val="323232"/>
                </a:solidFill>
                <a:effectLst/>
                <a:latin typeface="Arial" panose="020B0604020202020204" pitchFamily="34" charset="0"/>
              </a:rPr>
              <a:t>This project uses the </a:t>
            </a:r>
            <a:r>
              <a:rPr lang="en-AU" sz="2800" b="0" i="0" dirty="0" err="1">
                <a:solidFill>
                  <a:srgbClr val="323232"/>
                </a:solidFill>
                <a:effectLst/>
                <a:latin typeface="Arial" panose="020B0604020202020204" pitchFamily="34" charset="0"/>
              </a:rPr>
              <a:t>micro:bit’s</a:t>
            </a:r>
            <a:r>
              <a:rPr lang="en-AU" sz="2800" b="0" i="0" dirty="0">
                <a:solidFill>
                  <a:srgbClr val="323232"/>
                </a:solidFill>
                <a:effectLst/>
                <a:latin typeface="Arial" panose="020B0604020202020204" pitchFamily="34" charset="0"/>
              </a:rPr>
              <a:t> LEDs as a </a:t>
            </a:r>
            <a:r>
              <a:rPr lang="en-AU" sz="2800" b="0" i="0" dirty="0">
                <a:solidFill>
                  <a:srgbClr val="6C4BC1"/>
                </a:solidFill>
                <a:effectLst/>
                <a:latin typeface="Arial" panose="020B0604020202020204" pitchFamily="34" charset="0"/>
                <a:hlinkClick r:id="rId3"/>
              </a:rPr>
              <a:t>light sensor</a:t>
            </a:r>
            <a:r>
              <a:rPr lang="en-AU" sz="2800" b="0" i="0" dirty="0">
                <a:solidFill>
                  <a:srgbClr val="323232"/>
                </a:solidFill>
                <a:effectLst/>
                <a:latin typeface="Arial" panose="020B0604020202020204" pitchFamily="34" charset="0"/>
              </a:rPr>
              <a:t> input to make a light that switches on automatically when it gets dark.</a:t>
            </a:r>
          </a:p>
          <a:p>
            <a:pPr algn="l">
              <a:spcBef>
                <a:spcPts val="750"/>
              </a:spcBef>
            </a:pPr>
            <a:r>
              <a:rPr lang="en-AU" sz="2800" b="0" i="0" dirty="0">
                <a:solidFill>
                  <a:srgbClr val="323232"/>
                </a:solidFill>
                <a:effectLst/>
                <a:latin typeface="Arial" panose="020B0604020202020204" pitchFamily="34" charset="0"/>
              </a:rPr>
              <a:t>The </a:t>
            </a:r>
            <a:r>
              <a:rPr lang="en-AU" sz="2800" b="0" i="0" dirty="0" err="1">
                <a:solidFill>
                  <a:srgbClr val="323232"/>
                </a:solidFill>
                <a:effectLst/>
                <a:latin typeface="Arial" panose="020B0604020202020204" pitchFamily="34" charset="0"/>
              </a:rPr>
              <a:t>micro:bit’s</a:t>
            </a:r>
            <a:r>
              <a:rPr lang="en-AU" sz="2800" b="0" i="0" dirty="0">
                <a:solidFill>
                  <a:srgbClr val="323232"/>
                </a:solidFill>
                <a:effectLst/>
                <a:latin typeface="Arial" panose="020B0604020202020204" pitchFamily="34" charset="0"/>
              </a:rPr>
              <a:t> light sensor measures light in a range from 0 (very dark) to 255 (very bright).</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32</a:t>
            </a:fld>
            <a:endParaRPr lang="en-AU"/>
          </a:p>
        </p:txBody>
      </p:sp>
    </p:spTree>
    <p:extLst>
      <p:ext uri="{BB962C8B-B14F-4D97-AF65-F5344CB8AC3E}">
        <p14:creationId xmlns:p14="http://schemas.microsoft.com/office/powerpoint/2010/main" val="24963895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pPr>
            <a:r>
              <a:rPr lang="en-AU" sz="1800" b="1" dirty="0">
                <a:effectLst/>
                <a:latin typeface="Arial"/>
                <a:ea typeface="Calibri" panose="020F0502020204030204" pitchFamily="34" charset="0"/>
                <a:cs typeface="Arial"/>
              </a:rPr>
              <a:t>Teacher note:</a:t>
            </a:r>
            <a:endParaRPr lang="en-AU" sz="1800" b="1"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Check for understanding:</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If using this option, ask students to change and test the light level to see what happens.</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In this instance the code is saying:</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If the light level (detected by the onboard light sensor) is below 50, then the LED will show.</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33</a:t>
            </a:fld>
            <a:endParaRPr lang="en-AU"/>
          </a:p>
        </p:txBody>
      </p:sp>
    </p:spTree>
    <p:extLst>
      <p:ext uri="{BB962C8B-B14F-4D97-AF65-F5344CB8AC3E}">
        <p14:creationId xmlns:p14="http://schemas.microsoft.com/office/powerpoint/2010/main" val="15202796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pPr>
            <a:r>
              <a:rPr lang="en-AU" sz="1800" b="1" dirty="0">
                <a:effectLst/>
                <a:latin typeface="Arial"/>
                <a:ea typeface="Calibri" panose="020F0502020204030204" pitchFamily="34" charset="0"/>
                <a:cs typeface="Arial"/>
              </a:rPr>
              <a:t>Teacher note:</a:t>
            </a:r>
            <a:endParaRPr lang="en-AU" sz="1800" b="1"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Check for understanding:</a:t>
            </a: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If using this option and the code on the following slide, ask students to test what happens if they connect the yellow alligator clip to the ‘1’ pin of the </a:t>
            </a:r>
            <a:r>
              <a:rPr lang="en-AU" sz="1800" dirty="0" err="1">
                <a:effectLst/>
                <a:latin typeface="Arial" panose="020B0604020202020204" pitchFamily="34" charset="0"/>
                <a:ea typeface="Calibri" panose="020F0502020204030204" pitchFamily="34" charset="0"/>
              </a:rPr>
              <a:t>Micro:bit</a:t>
            </a:r>
            <a:r>
              <a:rPr lang="en-AU" sz="1800" dirty="0">
                <a:effectLst/>
                <a:latin typeface="Arial" panose="020B0604020202020204" pitchFamily="34" charset="0"/>
                <a:ea typeface="Calibri" panose="020F0502020204030204" pitchFamily="34" charset="0"/>
              </a:rPr>
              <a:t>. Answer: it does not light up.</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34</a:t>
            </a:fld>
            <a:endParaRPr lang="en-AU"/>
          </a:p>
        </p:txBody>
      </p:sp>
    </p:spTree>
    <p:extLst>
      <p:ext uri="{BB962C8B-B14F-4D97-AF65-F5344CB8AC3E}">
        <p14:creationId xmlns:p14="http://schemas.microsoft.com/office/powerpoint/2010/main" val="32467425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1200"/>
              </a:spcBef>
              <a:spcAft>
                <a:spcPts val="600"/>
              </a:spcAft>
              <a:buClrTx/>
              <a:buSzTx/>
              <a:buFontTx/>
              <a:buNone/>
              <a:tabLst/>
              <a:defRPr/>
            </a:pPr>
            <a:r>
              <a:rPr lang="en-AU" sz="1800" b="1" dirty="0">
                <a:effectLst/>
                <a:latin typeface="Arial"/>
                <a:ea typeface="Calibri" panose="020F0502020204030204" pitchFamily="34" charset="0"/>
                <a:cs typeface="Arial"/>
              </a:rPr>
              <a:t>Teacher note: </a:t>
            </a:r>
            <a:r>
              <a:rPr lang="en-AU" sz="2800" b="0" i="0" dirty="0">
                <a:solidFill>
                  <a:srgbClr val="333333"/>
                </a:solidFill>
                <a:effectLst/>
                <a:latin typeface="Arial" panose="020B0604020202020204" pitchFamily="34" charset="0"/>
              </a:rPr>
              <a:t>A </a:t>
            </a:r>
            <a:r>
              <a:rPr lang="en-AU" sz="2800" b="0" i="0" u="none" strike="noStrike" dirty="0" err="1">
                <a:solidFill>
                  <a:srgbClr val="6C4BC1"/>
                </a:solidFill>
                <a:effectLst/>
                <a:latin typeface="Arial" panose="020B0604020202020204" pitchFamily="34" charset="0"/>
                <a:hlinkClick r:id="rId3"/>
              </a:rPr>
              <a:t>NeoPixel</a:t>
            </a:r>
            <a:r>
              <a:rPr lang="en-AU" sz="2800" b="0" i="0" dirty="0">
                <a:solidFill>
                  <a:srgbClr val="333333"/>
                </a:solidFill>
                <a:effectLst/>
                <a:latin typeface="Arial" panose="020B0604020202020204" pitchFamily="34" charset="0"/>
              </a:rPr>
              <a:t> is an individually addressable, colour-changing LED  that can be controlled from a single pin on the </a:t>
            </a:r>
            <a:r>
              <a:rPr lang="en-AU" sz="2800" b="0" i="0" dirty="0" err="1">
                <a:solidFill>
                  <a:srgbClr val="333333"/>
                </a:solidFill>
                <a:effectLst/>
                <a:latin typeface="Arial" panose="020B0604020202020204" pitchFamily="34" charset="0"/>
              </a:rPr>
              <a:t>micro:bit</a:t>
            </a:r>
            <a:r>
              <a:rPr lang="en-AU" sz="2800" b="0" i="0" dirty="0">
                <a:solidFill>
                  <a:srgbClr val="333333"/>
                </a:solidFill>
                <a:effectLst/>
                <a:latin typeface="Arial" panose="020B0604020202020204" pitchFamily="34" charset="0"/>
              </a:rPr>
              <a:t>. </a:t>
            </a:r>
            <a:r>
              <a:rPr lang="en-AU" sz="1800" dirty="0">
                <a:effectLst/>
                <a:latin typeface="Arial" panose="020B0604020202020204" pitchFamily="34" charset="0"/>
                <a:ea typeface="Calibri" panose="020F0502020204030204" pitchFamily="34" charset="0"/>
              </a:rPr>
              <a:t>Information regarding </a:t>
            </a:r>
            <a:r>
              <a:rPr lang="en-AU" sz="1800" dirty="0" err="1">
                <a:effectLst/>
                <a:latin typeface="Arial" panose="020B0604020202020204" pitchFamily="34" charset="0"/>
                <a:ea typeface="Calibri" panose="020F0502020204030204" pitchFamily="34" charset="0"/>
              </a:rPr>
              <a:t>neopixel</a:t>
            </a:r>
            <a:r>
              <a:rPr lang="en-AU" sz="1800" dirty="0">
                <a:effectLst/>
                <a:latin typeface="Arial" panose="020B0604020202020204" pitchFamily="34" charset="0"/>
                <a:ea typeface="Calibri" panose="020F0502020204030204" pitchFamily="34" charset="0"/>
              </a:rPr>
              <a:t> extension with </a:t>
            </a:r>
            <a:r>
              <a:rPr lang="en-AU" sz="1800" dirty="0" err="1">
                <a:effectLst/>
                <a:latin typeface="Arial" panose="020B0604020202020204" pitchFamily="34" charset="0"/>
                <a:ea typeface="Calibri" panose="020F0502020204030204" pitchFamily="34" charset="0"/>
              </a:rPr>
              <a:t>Micro:bit</a:t>
            </a:r>
            <a:r>
              <a:rPr lang="en-AU" sz="1800" dirty="0">
                <a:effectLst/>
                <a:latin typeface="Arial" panose="020B0604020202020204" pitchFamily="34" charset="0"/>
                <a:ea typeface="Calibri" panose="020F0502020204030204" pitchFamily="34" charset="0"/>
              </a:rPr>
              <a:t> can be found at https://support.microbit.org/support/solutions/articles/19000130206-using-neopixels-with-the-micro-bit</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Check for understanding:</a:t>
            </a: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If using this option and the code on this slide, ask students to test what happens if they connect the yellow alligator clip to the ‘1’ pin of the </a:t>
            </a:r>
            <a:r>
              <a:rPr lang="en-AU" sz="1800" dirty="0" err="1">
                <a:effectLst/>
                <a:latin typeface="Arial" panose="020B0604020202020204" pitchFamily="34" charset="0"/>
                <a:ea typeface="Calibri" panose="020F0502020204030204" pitchFamily="34" charset="0"/>
              </a:rPr>
              <a:t>Micro:bit</a:t>
            </a:r>
            <a:r>
              <a:rPr lang="en-AU" sz="1800" dirty="0">
                <a:effectLst/>
                <a:latin typeface="Arial" panose="020B0604020202020204" pitchFamily="34" charset="0"/>
                <a:ea typeface="Calibri" panose="020F0502020204030204" pitchFamily="34" charset="0"/>
              </a:rPr>
              <a:t>. Answer: it does not light up.</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Follow on – what can you change in the block code to make this ‘1’ pin active and working? ‘Change the statement ‘</a:t>
            </a:r>
            <a:r>
              <a:rPr lang="en-AU" sz="1800" dirty="0" err="1">
                <a:effectLst/>
                <a:latin typeface="Arial" panose="020B0604020202020204" pitchFamily="34" charset="0"/>
                <a:ea typeface="Calibri" panose="020F0502020204030204" pitchFamily="34" charset="0"/>
              </a:rPr>
              <a:t>Neopixel</a:t>
            </a:r>
            <a:r>
              <a:rPr lang="en-AU" sz="1800" dirty="0">
                <a:effectLst/>
                <a:latin typeface="Arial" panose="020B0604020202020204" pitchFamily="34" charset="0"/>
                <a:ea typeface="Calibri" panose="020F0502020204030204" pitchFamily="34" charset="0"/>
              </a:rPr>
              <a:t> at pin P0’ to ‘</a:t>
            </a:r>
            <a:r>
              <a:rPr lang="en-AU" sz="1800" dirty="0" err="1">
                <a:effectLst/>
                <a:latin typeface="Arial" panose="020B0604020202020204" pitchFamily="34" charset="0"/>
                <a:ea typeface="Calibri" panose="020F0502020204030204" pitchFamily="34" charset="0"/>
              </a:rPr>
              <a:t>Neopixel</a:t>
            </a:r>
            <a:r>
              <a:rPr lang="en-AU" sz="1800" dirty="0">
                <a:effectLst/>
                <a:latin typeface="Arial" panose="020B0604020202020204" pitchFamily="34" charset="0"/>
                <a:ea typeface="Calibri" panose="020F0502020204030204" pitchFamily="34" charset="0"/>
              </a:rPr>
              <a:t> at pin P1’ </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35</a:t>
            </a:fld>
            <a:endParaRPr lang="en-AU"/>
          </a:p>
        </p:txBody>
      </p:sp>
    </p:spTree>
    <p:extLst>
      <p:ext uri="{BB962C8B-B14F-4D97-AF65-F5344CB8AC3E}">
        <p14:creationId xmlns:p14="http://schemas.microsoft.com/office/powerpoint/2010/main" val="13501527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pPr>
            <a:r>
              <a:rPr lang="en-AU" sz="1800" b="1" dirty="0">
                <a:effectLst/>
                <a:latin typeface="Arial"/>
                <a:ea typeface="Calibri" panose="020F0502020204030204" pitchFamily="34" charset="0"/>
                <a:cs typeface="Arial"/>
              </a:rPr>
              <a:t>Teacher note:</a:t>
            </a:r>
            <a:endParaRPr lang="en-AU" sz="1800" b="1"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This option uses sensors instead of buttons to control the LED matrix.</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36</a:t>
            </a:fld>
            <a:endParaRPr lang="en-AU"/>
          </a:p>
        </p:txBody>
      </p:sp>
    </p:spTree>
    <p:extLst>
      <p:ext uri="{BB962C8B-B14F-4D97-AF65-F5344CB8AC3E}">
        <p14:creationId xmlns:p14="http://schemas.microsoft.com/office/powerpoint/2010/main" val="15467223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1200"/>
              </a:spcBef>
              <a:spcAft>
                <a:spcPts val="600"/>
              </a:spcAft>
              <a:buClrTx/>
              <a:buSzTx/>
              <a:buFontTx/>
              <a:buNone/>
              <a:tabLst/>
              <a:defRPr/>
            </a:pPr>
            <a:r>
              <a:rPr lang="en-AU" sz="1800" b="1" dirty="0">
                <a:effectLst/>
                <a:latin typeface="Arial"/>
                <a:ea typeface="Calibri" panose="020F0502020204030204" pitchFamily="34" charset="0"/>
                <a:cs typeface="Arial"/>
              </a:rPr>
              <a:t>Teacher note: </a:t>
            </a:r>
            <a:r>
              <a:rPr lang="en-AU" sz="2800" b="0" i="0" dirty="0">
                <a:solidFill>
                  <a:srgbClr val="333333"/>
                </a:solidFill>
                <a:effectLst/>
                <a:latin typeface="Arial" panose="020B0604020202020204" pitchFamily="34" charset="0"/>
              </a:rPr>
              <a:t>A </a:t>
            </a:r>
            <a:r>
              <a:rPr lang="en-AU" sz="2800" b="0" i="0" u="none" strike="noStrike" dirty="0" err="1">
                <a:solidFill>
                  <a:srgbClr val="6C4BC1"/>
                </a:solidFill>
                <a:effectLst/>
                <a:latin typeface="Arial" panose="020B0604020202020204" pitchFamily="34" charset="0"/>
                <a:hlinkClick r:id="rId3"/>
              </a:rPr>
              <a:t>NeoPixel</a:t>
            </a:r>
            <a:r>
              <a:rPr lang="en-AU" sz="2800" b="0" i="0" dirty="0">
                <a:solidFill>
                  <a:srgbClr val="333333"/>
                </a:solidFill>
                <a:effectLst/>
                <a:latin typeface="Arial" panose="020B0604020202020204" pitchFamily="34" charset="0"/>
              </a:rPr>
              <a:t> is an individually addressable, colour-changing LED  that can be controlled from a single pin on the </a:t>
            </a:r>
            <a:r>
              <a:rPr lang="en-AU" sz="2800" b="0" i="0" dirty="0" err="1">
                <a:solidFill>
                  <a:srgbClr val="333333"/>
                </a:solidFill>
                <a:effectLst/>
                <a:latin typeface="Arial" panose="020B0604020202020204" pitchFamily="34" charset="0"/>
              </a:rPr>
              <a:t>micro:bit</a:t>
            </a:r>
            <a:r>
              <a:rPr lang="en-AU" sz="2800" b="0" i="0" dirty="0">
                <a:solidFill>
                  <a:srgbClr val="333333"/>
                </a:solidFill>
                <a:effectLst/>
                <a:latin typeface="Arial" panose="020B0604020202020204" pitchFamily="34" charset="0"/>
              </a:rPr>
              <a:t>. </a:t>
            </a:r>
            <a:r>
              <a:rPr lang="en-AU" sz="1800" dirty="0">
                <a:effectLst/>
                <a:latin typeface="Arial" panose="020B0604020202020204" pitchFamily="34" charset="0"/>
                <a:ea typeface="Calibri" panose="020F0502020204030204" pitchFamily="34" charset="0"/>
              </a:rPr>
              <a:t>Information regarding </a:t>
            </a:r>
            <a:r>
              <a:rPr lang="en-AU" sz="1800" dirty="0" err="1">
                <a:effectLst/>
                <a:latin typeface="Arial" panose="020B0604020202020204" pitchFamily="34" charset="0"/>
                <a:ea typeface="Calibri" panose="020F0502020204030204" pitchFamily="34" charset="0"/>
              </a:rPr>
              <a:t>neopixel</a:t>
            </a:r>
            <a:r>
              <a:rPr lang="en-AU" sz="1800" dirty="0">
                <a:effectLst/>
                <a:latin typeface="Arial" panose="020B0604020202020204" pitchFamily="34" charset="0"/>
                <a:ea typeface="Calibri" panose="020F0502020204030204" pitchFamily="34" charset="0"/>
              </a:rPr>
              <a:t> extension with </a:t>
            </a:r>
            <a:r>
              <a:rPr lang="en-AU" sz="1800" dirty="0" err="1">
                <a:effectLst/>
                <a:latin typeface="Arial" panose="020B0604020202020204" pitchFamily="34" charset="0"/>
                <a:ea typeface="Calibri" panose="020F0502020204030204" pitchFamily="34" charset="0"/>
              </a:rPr>
              <a:t>Micro:bit</a:t>
            </a:r>
            <a:r>
              <a:rPr lang="en-AU" sz="1800" dirty="0">
                <a:effectLst/>
                <a:latin typeface="Arial" panose="020B0604020202020204" pitchFamily="34" charset="0"/>
                <a:ea typeface="Calibri" panose="020F0502020204030204" pitchFamily="34" charset="0"/>
              </a:rPr>
              <a:t> can be found at https://support.microbit.org/support/solutions/articles/19000130206-using-neopixels-with-the-micro-bit</a:t>
            </a:r>
          </a:p>
          <a:p>
            <a:pPr>
              <a:lnSpc>
                <a:spcPct val="150000"/>
              </a:lnSpc>
              <a:spcBef>
                <a:spcPts val="1200"/>
              </a:spcBef>
              <a:spcAft>
                <a:spcPts val="600"/>
              </a:spcAft>
            </a:pPr>
            <a:endParaRPr lang="en-AU" sz="1800" b="1"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2800" dirty="0">
                <a:effectLst/>
                <a:latin typeface="Arial" panose="020B0604020202020204" pitchFamily="34" charset="0"/>
                <a:ea typeface="Calibri" panose="020F0502020204030204" pitchFamily="34" charset="0"/>
              </a:rPr>
              <a:t>Check for understanding:</a:t>
            </a:r>
          </a:p>
          <a:p>
            <a:r>
              <a:rPr lang="en-AU" sz="1800" dirty="0"/>
              <a:t>What is happening in this block code? If the </a:t>
            </a:r>
            <a:r>
              <a:rPr lang="en-AU" sz="1800" dirty="0" err="1"/>
              <a:t>Micro:bit</a:t>
            </a:r>
            <a:r>
              <a:rPr lang="en-AU" sz="1800" dirty="0"/>
              <a:t> detects an increase in the light it turns the LED matrix yellow. If the </a:t>
            </a:r>
            <a:r>
              <a:rPr lang="en-AU" sz="1800" dirty="0" err="1"/>
              <a:t>Micro:bit</a:t>
            </a:r>
            <a:r>
              <a:rPr lang="en-AU" sz="1800" dirty="0"/>
              <a:t> detects a decrease in the light it turns the LED matrix blue.</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37</a:t>
            </a:fld>
            <a:endParaRPr lang="en-AU"/>
          </a:p>
        </p:txBody>
      </p:sp>
    </p:spTree>
    <p:extLst>
      <p:ext uri="{BB962C8B-B14F-4D97-AF65-F5344CB8AC3E}">
        <p14:creationId xmlns:p14="http://schemas.microsoft.com/office/powerpoint/2010/main" val="29453504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600"/>
              </a:spcAft>
            </a:pPr>
            <a:r>
              <a:rPr lang="en-AU" sz="1800" b="1" dirty="0">
                <a:effectLst/>
                <a:latin typeface="Arial"/>
                <a:ea typeface="Calibri" panose="020F0502020204030204" pitchFamily="34" charset="0"/>
                <a:cs typeface="Arial"/>
              </a:rPr>
              <a:t>Teacher note:</a:t>
            </a:r>
            <a:endParaRPr lang="en-AU" sz="1800" b="1"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Check for understanding</a:t>
            </a:r>
          </a:p>
          <a:p>
            <a:r>
              <a:rPr lang="en-AU" dirty="0"/>
              <a:t>What is happening in these images and how does it relate to the previous block code? A light is shining on the </a:t>
            </a:r>
            <a:r>
              <a:rPr lang="en-AU" dirty="0" err="1"/>
              <a:t>Micro:bit</a:t>
            </a:r>
            <a:r>
              <a:rPr lang="en-AU" dirty="0"/>
              <a:t> in image 1, this increase the light detected and therefore turns the LED matrix yellow. A light is not shining on the </a:t>
            </a:r>
            <a:r>
              <a:rPr lang="en-AU" dirty="0" err="1"/>
              <a:t>Micro:bit</a:t>
            </a:r>
            <a:r>
              <a:rPr lang="en-AU" dirty="0"/>
              <a:t> in image 2, this decreases the light detected and therefore turns the LED matrix blue.</a:t>
            </a:r>
          </a:p>
        </p:txBody>
      </p:sp>
      <p:sp>
        <p:nvSpPr>
          <p:cNvPr id="4" name="Slide Number Placeholder 3"/>
          <p:cNvSpPr>
            <a:spLocks noGrp="1"/>
          </p:cNvSpPr>
          <p:nvPr>
            <p:ph type="sldNum" sz="quarter" idx="5"/>
          </p:nvPr>
        </p:nvSpPr>
        <p:spPr/>
        <p:txBody>
          <a:bodyPr/>
          <a:lstStyle/>
          <a:p>
            <a:fld id="{B07158C4-A119-4B78-9DE8-A50001BC31DC}" type="slidenum">
              <a:rPr lang="en-AU" smtClean="0"/>
              <a:pPr/>
              <a:t>38</a:t>
            </a:fld>
            <a:endParaRPr lang="en-AU"/>
          </a:p>
        </p:txBody>
      </p:sp>
    </p:spTree>
    <p:extLst>
      <p:ext uri="{BB962C8B-B14F-4D97-AF65-F5344CB8AC3E}">
        <p14:creationId xmlns:p14="http://schemas.microsoft.com/office/powerpoint/2010/main" val="281782292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1200"/>
              </a:spcBef>
              <a:spcAft>
                <a:spcPts val="600"/>
              </a:spcAft>
              <a:buClrTx/>
              <a:buSzTx/>
              <a:buFontTx/>
              <a:buNone/>
              <a:tabLst/>
              <a:defRPr/>
            </a:pPr>
            <a:r>
              <a:rPr lang="en-AU" sz="1800" b="1" dirty="0">
                <a:effectLst/>
                <a:latin typeface="Arial"/>
                <a:ea typeface="Calibri" panose="020F0502020204030204" pitchFamily="34" charset="0"/>
                <a:cs typeface="Arial"/>
              </a:rPr>
              <a:t>Teacher note: </a:t>
            </a:r>
            <a:r>
              <a:rPr lang="en-AU" sz="2800" b="0" i="0" dirty="0">
                <a:solidFill>
                  <a:srgbClr val="333333"/>
                </a:solidFill>
                <a:effectLst/>
                <a:latin typeface="Arial" panose="020B0604020202020204" pitchFamily="34" charset="0"/>
              </a:rPr>
              <a:t>A </a:t>
            </a:r>
            <a:r>
              <a:rPr lang="en-AU" sz="2800" b="0" i="0" u="none" strike="noStrike" dirty="0" err="1">
                <a:solidFill>
                  <a:srgbClr val="6C4BC1"/>
                </a:solidFill>
                <a:effectLst/>
                <a:latin typeface="Arial" panose="020B0604020202020204" pitchFamily="34" charset="0"/>
                <a:hlinkClick r:id="rId3"/>
              </a:rPr>
              <a:t>NeoPixel</a:t>
            </a:r>
            <a:r>
              <a:rPr lang="en-AU" sz="2800" b="0" i="0" dirty="0">
                <a:solidFill>
                  <a:srgbClr val="333333"/>
                </a:solidFill>
                <a:effectLst/>
                <a:latin typeface="Arial" panose="020B0604020202020204" pitchFamily="34" charset="0"/>
              </a:rPr>
              <a:t> is an individually addressable, colour-changing LED  that can be controlled from a single pin on the </a:t>
            </a:r>
            <a:r>
              <a:rPr lang="en-AU" sz="2800" b="0" i="0" dirty="0" err="1">
                <a:solidFill>
                  <a:srgbClr val="333333"/>
                </a:solidFill>
                <a:effectLst/>
                <a:latin typeface="Arial" panose="020B0604020202020204" pitchFamily="34" charset="0"/>
              </a:rPr>
              <a:t>micro:bit</a:t>
            </a:r>
            <a:r>
              <a:rPr lang="en-AU" sz="2800" b="0" i="0" dirty="0">
                <a:solidFill>
                  <a:srgbClr val="333333"/>
                </a:solidFill>
                <a:effectLst/>
                <a:latin typeface="Arial" panose="020B0604020202020204" pitchFamily="34" charset="0"/>
              </a:rPr>
              <a:t>. </a:t>
            </a:r>
            <a:r>
              <a:rPr lang="en-AU" sz="1800" dirty="0">
                <a:effectLst/>
                <a:latin typeface="Arial" panose="020B0604020202020204" pitchFamily="34" charset="0"/>
                <a:ea typeface="Calibri" panose="020F0502020204030204" pitchFamily="34" charset="0"/>
              </a:rPr>
              <a:t>Information regarding </a:t>
            </a:r>
            <a:r>
              <a:rPr lang="en-AU" sz="1800" dirty="0" err="1">
                <a:effectLst/>
                <a:latin typeface="Arial" panose="020B0604020202020204" pitchFamily="34" charset="0"/>
                <a:ea typeface="Calibri" panose="020F0502020204030204" pitchFamily="34" charset="0"/>
              </a:rPr>
              <a:t>neopixel</a:t>
            </a:r>
            <a:r>
              <a:rPr lang="en-AU" sz="1800" dirty="0">
                <a:effectLst/>
                <a:latin typeface="Arial" panose="020B0604020202020204" pitchFamily="34" charset="0"/>
                <a:ea typeface="Calibri" panose="020F0502020204030204" pitchFamily="34" charset="0"/>
              </a:rPr>
              <a:t> extension with </a:t>
            </a:r>
            <a:r>
              <a:rPr lang="en-AU" sz="1800" dirty="0" err="1">
                <a:effectLst/>
                <a:latin typeface="Arial" panose="020B0604020202020204" pitchFamily="34" charset="0"/>
                <a:ea typeface="Calibri" panose="020F0502020204030204" pitchFamily="34" charset="0"/>
              </a:rPr>
              <a:t>Micro:bit</a:t>
            </a:r>
            <a:r>
              <a:rPr lang="en-AU" sz="1800" dirty="0">
                <a:effectLst/>
                <a:latin typeface="Arial" panose="020B0604020202020204" pitchFamily="34" charset="0"/>
                <a:ea typeface="Calibri" panose="020F0502020204030204" pitchFamily="34" charset="0"/>
              </a:rPr>
              <a:t> can be found at https://support.microbit.org/support/solutions/articles/19000130206-using-neopixels-with-the-micro-bit</a:t>
            </a:r>
          </a:p>
          <a:p>
            <a:pPr>
              <a:lnSpc>
                <a:spcPct val="150000"/>
              </a:lnSpc>
              <a:spcBef>
                <a:spcPts val="1200"/>
              </a:spcBef>
              <a:spcAft>
                <a:spcPts val="600"/>
              </a:spcAft>
            </a:pPr>
            <a:endParaRPr lang="en-AU" sz="1800" b="1"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This </a:t>
            </a:r>
            <a:r>
              <a:rPr lang="en-AU" sz="1800" dirty="0" err="1">
                <a:effectLst/>
                <a:latin typeface="Arial" panose="020B0604020202020204" pitchFamily="34" charset="0"/>
                <a:ea typeface="Calibri" panose="020F0502020204030204" pitchFamily="34" charset="0"/>
              </a:rPr>
              <a:t>Micro:bit</a:t>
            </a:r>
            <a:r>
              <a:rPr lang="en-AU" sz="1800" dirty="0">
                <a:effectLst/>
                <a:latin typeface="Arial" panose="020B0604020202020204" pitchFamily="34" charset="0"/>
                <a:ea typeface="Calibri" panose="020F0502020204030204" pitchFamily="34" charset="0"/>
              </a:rPr>
              <a:t> code uses the </a:t>
            </a:r>
            <a:r>
              <a:rPr lang="en-AU" sz="1800" dirty="0" err="1">
                <a:effectLst/>
                <a:latin typeface="Arial" panose="020B0604020202020204" pitchFamily="34" charset="0"/>
                <a:ea typeface="Calibri" panose="020F0502020204030204" pitchFamily="34" charset="0"/>
              </a:rPr>
              <a:t>Neopixel</a:t>
            </a:r>
            <a:r>
              <a:rPr lang="en-AU" sz="1800" dirty="0">
                <a:effectLst/>
                <a:latin typeface="Arial" panose="020B0604020202020204" pitchFamily="34" charset="0"/>
                <a:ea typeface="Calibri" panose="020F0502020204030204" pitchFamily="34" charset="0"/>
              </a:rPr>
              <a:t> extension in </a:t>
            </a:r>
            <a:r>
              <a:rPr lang="en-AU" sz="1800" dirty="0" err="1">
                <a:effectLst/>
                <a:latin typeface="Arial" panose="020B0604020202020204" pitchFamily="34" charset="0"/>
                <a:ea typeface="Calibri" panose="020F0502020204030204" pitchFamily="34" charset="0"/>
              </a:rPr>
              <a:t>Micro:bit</a:t>
            </a:r>
            <a:r>
              <a:rPr lang="en-AU" sz="1800" dirty="0">
                <a:effectLst/>
                <a:latin typeface="Arial" panose="020B0604020202020204" pitchFamily="34" charset="0"/>
                <a:ea typeface="Calibri" panose="020F0502020204030204" pitchFamily="34" charset="0"/>
              </a:rPr>
              <a:t> to control a </a:t>
            </a:r>
            <a:r>
              <a:rPr lang="en-AU" sz="2800" b="0" i="0" dirty="0">
                <a:effectLst/>
                <a:latin typeface="Roboto" panose="02000000000000000000" pitchFamily="2" charset="0"/>
              </a:rPr>
              <a:t>WS2812B programmable LEDs. In this instance a strip of 10 LEDs are connected to a </a:t>
            </a:r>
            <a:r>
              <a:rPr lang="en-AU" sz="2800" b="0" i="0" dirty="0" err="1">
                <a:effectLst/>
                <a:latin typeface="Roboto" panose="02000000000000000000" pitchFamily="2" charset="0"/>
              </a:rPr>
              <a:t>Micro:bit</a:t>
            </a:r>
            <a:r>
              <a:rPr lang="en-AU" sz="2800" b="0" i="0" dirty="0">
                <a:effectLst/>
                <a:latin typeface="Roboto" panose="02000000000000000000" pitchFamily="2" charset="0"/>
              </a:rPr>
              <a:t> using a ‘strip clip’ and alligator clips – see next slide.</a:t>
            </a:r>
            <a:endParaRPr lang="en-AU" sz="1800" dirty="0">
              <a:effectLst/>
              <a:latin typeface="Arial" panose="020B0604020202020204" pitchFamily="34" charset="0"/>
              <a:ea typeface="Calibri" panose="020F0502020204030204" pitchFamily="34" charset="0"/>
            </a:endParaRP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39</a:t>
            </a:fld>
            <a:endParaRPr lang="en-AU"/>
          </a:p>
        </p:txBody>
      </p:sp>
    </p:spTree>
    <p:extLst>
      <p:ext uri="{BB962C8B-B14F-4D97-AF65-F5344CB8AC3E}">
        <p14:creationId xmlns:p14="http://schemas.microsoft.com/office/powerpoint/2010/main" val="217752137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1200"/>
              </a:spcBef>
              <a:spcAft>
                <a:spcPts val="600"/>
              </a:spcAft>
              <a:buClrTx/>
              <a:buSzTx/>
              <a:buFontTx/>
              <a:buNone/>
              <a:tabLst/>
              <a:defRPr/>
            </a:pPr>
            <a:r>
              <a:rPr lang="en-AU" sz="1800" b="1" dirty="0">
                <a:effectLst/>
                <a:latin typeface="Arial"/>
                <a:ea typeface="Calibri" panose="020F0502020204030204" pitchFamily="34" charset="0"/>
                <a:cs typeface="Arial"/>
              </a:rPr>
              <a:t>Teacher note: </a:t>
            </a:r>
            <a:r>
              <a:rPr lang="en-AU" sz="2800" b="0" i="0" dirty="0">
                <a:solidFill>
                  <a:srgbClr val="333333"/>
                </a:solidFill>
                <a:effectLst/>
                <a:latin typeface="Arial" panose="020B0604020202020204" pitchFamily="34" charset="0"/>
              </a:rPr>
              <a:t>A </a:t>
            </a:r>
            <a:r>
              <a:rPr lang="en-AU" sz="2800" b="0" i="0" u="none" strike="noStrike" dirty="0" err="1">
                <a:solidFill>
                  <a:srgbClr val="6C4BC1"/>
                </a:solidFill>
                <a:effectLst/>
                <a:latin typeface="Arial" panose="020B0604020202020204" pitchFamily="34" charset="0"/>
                <a:hlinkClick r:id="rId3"/>
              </a:rPr>
              <a:t>NeoPixel</a:t>
            </a:r>
            <a:r>
              <a:rPr lang="en-AU" sz="2800" b="0" i="0" dirty="0">
                <a:solidFill>
                  <a:srgbClr val="333333"/>
                </a:solidFill>
                <a:effectLst/>
                <a:latin typeface="Arial" panose="020B0604020202020204" pitchFamily="34" charset="0"/>
              </a:rPr>
              <a:t> is an individually addressable, colour-changing LED  that can be controlled from a single pin on the </a:t>
            </a:r>
            <a:r>
              <a:rPr lang="en-AU" sz="2800" b="0" i="0" dirty="0" err="1">
                <a:solidFill>
                  <a:srgbClr val="333333"/>
                </a:solidFill>
                <a:effectLst/>
                <a:latin typeface="Arial" panose="020B0604020202020204" pitchFamily="34" charset="0"/>
              </a:rPr>
              <a:t>micro:bit</a:t>
            </a:r>
            <a:r>
              <a:rPr lang="en-AU" sz="2800" b="0" i="0" dirty="0">
                <a:solidFill>
                  <a:srgbClr val="333333"/>
                </a:solidFill>
                <a:effectLst/>
                <a:latin typeface="Arial" panose="020B0604020202020204" pitchFamily="34" charset="0"/>
              </a:rPr>
              <a:t>. </a:t>
            </a:r>
            <a:r>
              <a:rPr lang="en-AU" sz="1800" dirty="0">
                <a:effectLst/>
                <a:latin typeface="Arial" panose="020B0604020202020204" pitchFamily="34" charset="0"/>
                <a:ea typeface="Calibri" panose="020F0502020204030204" pitchFamily="34" charset="0"/>
              </a:rPr>
              <a:t>Information regarding </a:t>
            </a:r>
            <a:r>
              <a:rPr lang="en-AU" sz="1800" dirty="0" err="1">
                <a:effectLst/>
                <a:latin typeface="Arial" panose="020B0604020202020204" pitchFamily="34" charset="0"/>
                <a:ea typeface="Calibri" panose="020F0502020204030204" pitchFamily="34" charset="0"/>
              </a:rPr>
              <a:t>neopixel</a:t>
            </a:r>
            <a:r>
              <a:rPr lang="en-AU" sz="1800" dirty="0">
                <a:effectLst/>
                <a:latin typeface="Arial" panose="020B0604020202020204" pitchFamily="34" charset="0"/>
                <a:ea typeface="Calibri" panose="020F0502020204030204" pitchFamily="34" charset="0"/>
              </a:rPr>
              <a:t> extension with </a:t>
            </a:r>
            <a:r>
              <a:rPr lang="en-AU" sz="1800" dirty="0" err="1">
                <a:effectLst/>
                <a:latin typeface="Arial" panose="020B0604020202020204" pitchFamily="34" charset="0"/>
                <a:ea typeface="Calibri" panose="020F0502020204030204" pitchFamily="34" charset="0"/>
              </a:rPr>
              <a:t>Micro:bit</a:t>
            </a:r>
            <a:r>
              <a:rPr lang="en-AU" sz="1800" dirty="0">
                <a:effectLst/>
                <a:latin typeface="Arial" panose="020B0604020202020204" pitchFamily="34" charset="0"/>
                <a:ea typeface="Calibri" panose="020F0502020204030204" pitchFamily="34" charset="0"/>
              </a:rPr>
              <a:t> can be found at https://support.microbit.org/support/solutions/articles/19000130206-using-neopixels-with-the-micro-bit</a:t>
            </a:r>
          </a:p>
          <a:p>
            <a:pPr>
              <a:lnSpc>
                <a:spcPct val="150000"/>
              </a:lnSpc>
              <a:spcBef>
                <a:spcPts val="1200"/>
              </a:spcBef>
              <a:spcAft>
                <a:spcPts val="600"/>
              </a:spcAft>
            </a:pPr>
            <a:endParaRPr lang="en-AU" sz="1800" b="1"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Check for understanding:</a:t>
            </a:r>
          </a:p>
          <a:p>
            <a:pPr>
              <a:lnSpc>
                <a:spcPct val="150000"/>
              </a:lnSpc>
              <a:spcBef>
                <a:spcPts val="1200"/>
              </a:spcBef>
              <a:spcAft>
                <a:spcPts val="600"/>
              </a:spcAft>
            </a:pPr>
            <a:endParaRPr lang="en-AU" sz="1800" dirty="0">
              <a:effectLst/>
              <a:latin typeface="Arial" panose="020B0604020202020204" pitchFamily="34" charset="0"/>
              <a:ea typeface="Calibri" panose="020F0502020204030204" pitchFamily="34" charset="0"/>
            </a:endParaRP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Test students understanding of the block code, such as:</a:t>
            </a:r>
          </a:p>
          <a:p>
            <a:pPr>
              <a:lnSpc>
                <a:spcPct val="150000"/>
              </a:lnSpc>
              <a:spcBef>
                <a:spcPts val="1200"/>
              </a:spcBef>
              <a:spcAft>
                <a:spcPts val="600"/>
              </a:spcAft>
            </a:pPr>
            <a:r>
              <a:rPr lang="en-AU" sz="1800" dirty="0">
                <a:effectLst/>
                <a:latin typeface="Arial" panose="020B0604020202020204" pitchFamily="34" charset="0"/>
                <a:ea typeface="Calibri" panose="020F0502020204030204" pitchFamily="34" charset="0"/>
              </a:rPr>
              <a:t>If using this option, ask student to change the pause timing to ‘pause (</a:t>
            </a:r>
            <a:r>
              <a:rPr lang="en-AU" sz="1800" dirty="0" err="1">
                <a:effectLst/>
                <a:latin typeface="Arial" panose="020B0604020202020204" pitchFamily="34" charset="0"/>
                <a:ea typeface="Calibri" panose="020F0502020204030204" pitchFamily="34" charset="0"/>
              </a:rPr>
              <a:t>ms</a:t>
            </a:r>
            <a:r>
              <a:rPr lang="en-AU" sz="1800" dirty="0">
                <a:effectLst/>
                <a:latin typeface="Arial" panose="020B0604020202020204" pitchFamily="34" charset="0"/>
                <a:ea typeface="Calibri" panose="020F0502020204030204" pitchFamily="34" charset="0"/>
              </a:rPr>
              <a:t>) 100’ to pause (</a:t>
            </a:r>
            <a:r>
              <a:rPr lang="en-AU" sz="1800" dirty="0" err="1">
                <a:effectLst/>
                <a:latin typeface="Arial" panose="020B0604020202020204" pitchFamily="34" charset="0"/>
                <a:ea typeface="Calibri" panose="020F0502020204030204" pitchFamily="34" charset="0"/>
              </a:rPr>
              <a:t>ms</a:t>
            </a:r>
            <a:r>
              <a:rPr lang="en-AU" sz="1800" dirty="0">
                <a:effectLst/>
                <a:latin typeface="Arial" panose="020B0604020202020204" pitchFamily="34" charset="0"/>
                <a:ea typeface="Calibri" panose="020F0502020204030204" pitchFamily="34" charset="0"/>
              </a:rPr>
              <a:t>) 500’. What happens to the LEDs?</a:t>
            </a:r>
          </a:p>
          <a:p>
            <a:endParaRPr lang="en-AU" dirty="0"/>
          </a:p>
        </p:txBody>
      </p:sp>
      <p:sp>
        <p:nvSpPr>
          <p:cNvPr id="4" name="Slide Number Placeholder 3"/>
          <p:cNvSpPr>
            <a:spLocks noGrp="1"/>
          </p:cNvSpPr>
          <p:nvPr>
            <p:ph type="sldNum" sz="quarter" idx="5"/>
          </p:nvPr>
        </p:nvSpPr>
        <p:spPr/>
        <p:txBody>
          <a:bodyPr/>
          <a:lstStyle/>
          <a:p>
            <a:fld id="{B07158C4-A119-4B78-9DE8-A50001BC31DC}" type="slidenum">
              <a:rPr lang="en-AU" smtClean="0"/>
              <a:pPr/>
              <a:t>40</a:t>
            </a:fld>
            <a:endParaRPr lang="en-AU"/>
          </a:p>
        </p:txBody>
      </p:sp>
    </p:spTree>
    <p:extLst>
      <p:ext uri="{BB962C8B-B14F-4D97-AF65-F5344CB8AC3E}">
        <p14:creationId xmlns:p14="http://schemas.microsoft.com/office/powerpoint/2010/main" val="409058415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a:t>Notes for teachers:</a:t>
            </a:r>
            <a:endParaRPr lang="en-AU"/>
          </a:p>
          <a:p>
            <a:pPr marL="171450" indent="-171450">
              <a:buFont typeface="Arial"/>
              <a:buChar char="•"/>
            </a:pPr>
            <a:r>
              <a:rPr lang="en-AU"/>
              <a:t>Adapt the learning intention as required and add matching success criteria.</a:t>
            </a:r>
          </a:p>
          <a:p>
            <a:pPr marL="171450" indent="-171450">
              <a:buFont typeface="Arial"/>
              <a:buChar char="•"/>
            </a:pPr>
            <a:r>
              <a:rPr lang="en-AU" sz="1800" kern="100">
                <a:effectLst/>
                <a:latin typeface="Aptos" panose="020B0004020202020204" pitchFamily="34" charset="0"/>
                <a:ea typeface="Aptos" panose="020B0004020202020204" pitchFamily="34" charset="0"/>
                <a:cs typeface="Times New Roman" panose="02020603050405020304" pitchFamily="18" charset="0"/>
              </a:rPr>
              <a:t>For more information see </a:t>
            </a:r>
            <a:r>
              <a:rPr lang="en-AU" sz="1800" kern="100">
                <a:effectLst/>
                <a:latin typeface="Tahoma" panose="020B0604030504040204" pitchFamily="34" charset="0"/>
                <a:ea typeface="Aptos" panose="020B0004020202020204" pitchFamily="34" charset="0"/>
                <a:cs typeface="Times New Roman" panose="02020603050405020304" pitchFamily="18" charset="0"/>
              </a:rPr>
              <a:t>⁠</a:t>
            </a:r>
            <a:r>
              <a:rPr lang="en-AU" sz="1800" kern="100">
                <a:effectLst/>
                <a:latin typeface="Aptos" panose="020B0004020202020204" pitchFamily="34" charset="0"/>
                <a:ea typeface="Aptos" panose="020B0004020202020204" pitchFamily="34" charset="0"/>
                <a:cs typeface="Times New Roman" panose="02020603050405020304" pitchFamily="18" charset="0"/>
              </a:rPr>
              <a:t>NSW Department of Education </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explicit teaching strategies</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AU" sz="1800" kern="100">
                <a:effectLst/>
                <a:latin typeface="Aptos" panose="020B0004020202020204" pitchFamily="34" charset="0"/>
                <a:ea typeface="Aptos" panose="020B0004020202020204" pitchFamily="34" charset="0"/>
                <a:cs typeface="Times New Roman" panose="02020603050405020304" pitchFamily="18" charset="0"/>
              </a:rPr>
              <a:t> https://education.nsw.gov.au/teaching-and-learning/curriculum/explicit-teaching.</a:t>
            </a:r>
          </a:p>
          <a:p>
            <a:pPr marL="171450" indent="-171450">
              <a:buFont typeface="Arial"/>
              <a:buChar char="•"/>
            </a:pPr>
            <a:r>
              <a:rPr lang="en-AU"/>
              <a:t>LISC is not necessarily presented at the beginning of the lesson. Teacher needs to consider most effectual time to introduce. </a:t>
            </a:r>
          </a:p>
          <a:p>
            <a:pPr marL="171450" indent="-171450">
              <a:buFont typeface="Arial"/>
              <a:buChar char="•"/>
            </a:pPr>
            <a:r>
              <a:rPr lang="en-AU"/>
              <a:t>LISC should be revisited during the lesson to support students' evaluation of their learning.</a:t>
            </a:r>
          </a:p>
          <a:p>
            <a:endParaRPr lang="en-AU"/>
          </a:p>
        </p:txBody>
      </p:sp>
      <p:sp>
        <p:nvSpPr>
          <p:cNvPr id="4" name="Slide Number Placeholder 3"/>
          <p:cNvSpPr>
            <a:spLocks noGrp="1"/>
          </p:cNvSpPr>
          <p:nvPr>
            <p:ph type="sldNum" sz="quarter" idx="5"/>
          </p:nvPr>
        </p:nvSpPr>
        <p:spPr/>
        <p:txBody>
          <a:bodyPr/>
          <a:lstStyle/>
          <a:p>
            <a:fld id="{CC91331A-62CA-4220-BDD0-DF1FE2D03DAB}" type="slidenum">
              <a:rPr lang="en-AU" smtClean="0"/>
              <a:t>41</a:t>
            </a:fld>
            <a:endParaRPr lang="en-AU"/>
          </a:p>
        </p:txBody>
      </p:sp>
    </p:spTree>
    <p:extLst>
      <p:ext uri="{BB962C8B-B14F-4D97-AF65-F5344CB8AC3E}">
        <p14:creationId xmlns:p14="http://schemas.microsoft.com/office/powerpoint/2010/main" val="367686443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a:t>
            </a:r>
          </a:p>
          <a:p>
            <a:r>
              <a:rPr lang="en-AU" dirty="0"/>
              <a:t>Use this slide, and following slides, to demonstrate prototyping to students. Students should record their prototype(s) with a description, labelled sketches and/or photographs and videos. The Lantern STEM Project folio provides a template for this.</a:t>
            </a:r>
          </a:p>
          <a:p>
            <a:endParaRPr lang="en-AU" dirty="0"/>
          </a:p>
          <a:p>
            <a:endParaRPr lang="en-AU" dirty="0"/>
          </a:p>
          <a:p>
            <a:r>
              <a:rPr lang="en-AU" dirty="0"/>
              <a:t>Refer to the Brainstorm and ideate video to review </a:t>
            </a:r>
            <a:r>
              <a:rPr lang="en-AU" sz="1000" dirty="0">
                <a:effectLst/>
                <a:latin typeface="Arial" panose="020B0604020202020204" pitchFamily="34" charset="0"/>
                <a:ea typeface="Calibri" panose="020F0502020204030204" pitchFamily="34" charset="0"/>
              </a:rPr>
              <a:t>the concept of prototyping. Define prototyping as an iterative process of creating a preliminary model or models of a solution, or its parts, to test and refine its functionality, design and usability before final production.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0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dirty="0"/>
              <a:t>Define "iterative“: doing something step-by-step, repeating the process, and making small changes each time to get closer to your goal.</a:t>
            </a:r>
          </a:p>
          <a:p>
            <a:endParaRPr lang="en-AU" sz="1200" dirty="0"/>
          </a:p>
          <a:p>
            <a:r>
              <a:rPr lang="en-AU" sz="1200" dirty="0"/>
              <a:t>So instead of trying to do everything perfectly in one go, you do it in small repeated steps like climbing stairs.</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42</a:t>
            </a:fld>
            <a:endParaRPr lang="en-AU"/>
          </a:p>
        </p:txBody>
      </p:sp>
    </p:spTree>
    <p:extLst>
      <p:ext uri="{BB962C8B-B14F-4D97-AF65-F5344CB8AC3E}">
        <p14:creationId xmlns:p14="http://schemas.microsoft.com/office/powerpoint/2010/main" val="13387772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a:t>
            </a:r>
          </a:p>
          <a:p>
            <a:r>
              <a:rPr lang="en-AU" dirty="0"/>
              <a:t>Discuss the positive aspects of using recycled materials for prototyping.</a:t>
            </a:r>
          </a:p>
          <a:p>
            <a:endParaRPr lang="en-AU" dirty="0"/>
          </a:p>
          <a:p>
            <a:r>
              <a:rPr lang="en-AU" dirty="0"/>
              <a:t>Check for understanding:</a:t>
            </a:r>
          </a:p>
          <a:p>
            <a:endParaRPr lang="en-AU" dirty="0"/>
          </a:p>
          <a:p>
            <a:r>
              <a:rPr lang="en-AU" dirty="0"/>
              <a:t>What are the benefits of using recycled materials for prototyping? Prototyping should be fast and ‘trial and error’ so using recycled materials is less wasteful than using other material.</a:t>
            </a:r>
          </a:p>
          <a:p>
            <a:endParaRPr lang="en-AU"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Use this slide, and following slides, to demonstrate prototyping to students. Students should record their prototype(s) with a description, labelled sketches and/or photographs and videos. The Lantern STEM Project folio provides a template for this.</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43</a:t>
            </a:fld>
            <a:endParaRPr lang="en-AU"/>
          </a:p>
        </p:txBody>
      </p:sp>
    </p:spTree>
    <p:extLst>
      <p:ext uri="{BB962C8B-B14F-4D97-AF65-F5344CB8AC3E}">
        <p14:creationId xmlns:p14="http://schemas.microsoft.com/office/powerpoint/2010/main" val="218139448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a:t>
            </a:r>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Use this slide, and following slides, to demonstrate prototyping to students. Students should record their prototype(s) with a description, labelled sketches and/or photographs and videos. The Lantern STEM Project folio provides a template for this.</a:t>
            </a:r>
          </a:p>
          <a:p>
            <a:endParaRPr lang="en-AU" dirty="0"/>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44</a:t>
            </a:fld>
            <a:endParaRPr lang="en-AU"/>
          </a:p>
        </p:txBody>
      </p:sp>
    </p:spTree>
    <p:extLst>
      <p:ext uri="{BB962C8B-B14F-4D97-AF65-F5344CB8AC3E}">
        <p14:creationId xmlns:p14="http://schemas.microsoft.com/office/powerpoint/2010/main" val="51395223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a:t>
            </a:r>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Use this slide, and following slides, to demonstrate prototyping to students. Students should record their prototype(s) with a description, labelled sketches and/or photographs and videos. The Lantern STEM Project folio provides a template for this.</a:t>
            </a:r>
          </a:p>
          <a:p>
            <a:endParaRPr lang="en-AU" dirty="0"/>
          </a:p>
          <a:p>
            <a:endParaRPr lang="en-AU" dirty="0"/>
          </a:p>
          <a:p>
            <a:r>
              <a:rPr lang="en-AU" dirty="0"/>
              <a:t>Using a changeable LED can allow fast testing of design colours.</a:t>
            </a:r>
          </a:p>
        </p:txBody>
      </p:sp>
      <p:sp>
        <p:nvSpPr>
          <p:cNvPr id="4" name="Slide Number Placeholder 3"/>
          <p:cNvSpPr>
            <a:spLocks noGrp="1"/>
          </p:cNvSpPr>
          <p:nvPr>
            <p:ph type="sldNum" sz="quarter" idx="5"/>
          </p:nvPr>
        </p:nvSpPr>
        <p:spPr/>
        <p:txBody>
          <a:bodyPr/>
          <a:lstStyle/>
          <a:p>
            <a:fld id="{CC91331A-62CA-4220-BDD0-DF1FE2D03DAB}" type="slidenum">
              <a:rPr lang="en-AU" smtClean="0"/>
              <a:t>45</a:t>
            </a:fld>
            <a:endParaRPr lang="en-AU"/>
          </a:p>
        </p:txBody>
      </p:sp>
    </p:spTree>
    <p:extLst>
      <p:ext uri="{BB962C8B-B14F-4D97-AF65-F5344CB8AC3E}">
        <p14:creationId xmlns:p14="http://schemas.microsoft.com/office/powerpoint/2010/main" val="204110351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a:t>
            </a:r>
          </a:p>
          <a:p>
            <a:r>
              <a:rPr lang="en-AU" dirty="0"/>
              <a:t>Use this slide, and following slides, to demonstrate prototyping to students. Students should record their prototype(s) with a description, labelled sketches and/or photographs and videos. The Lantern STEM Project folio provides a template for this.</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46</a:t>
            </a:fld>
            <a:endParaRPr lang="en-AU"/>
          </a:p>
        </p:txBody>
      </p:sp>
    </p:spTree>
    <p:extLst>
      <p:ext uri="{BB962C8B-B14F-4D97-AF65-F5344CB8AC3E}">
        <p14:creationId xmlns:p14="http://schemas.microsoft.com/office/powerpoint/2010/main" val="377224062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a:t>Notes for teachers:</a:t>
            </a:r>
            <a:endParaRPr lang="en-AU"/>
          </a:p>
          <a:p>
            <a:pPr marL="171450" indent="-171450">
              <a:buFont typeface="Arial"/>
              <a:buChar char="•"/>
            </a:pPr>
            <a:r>
              <a:rPr lang="en-AU"/>
              <a:t>Adapt the learning intention as required and add matching success criteria.</a:t>
            </a:r>
          </a:p>
          <a:p>
            <a:pPr marL="171450" indent="-171450">
              <a:buFont typeface="Arial"/>
              <a:buChar char="•"/>
            </a:pPr>
            <a:r>
              <a:rPr lang="en-AU" sz="1800" kern="100">
                <a:effectLst/>
                <a:latin typeface="Aptos" panose="020B0004020202020204" pitchFamily="34" charset="0"/>
                <a:ea typeface="Aptos" panose="020B0004020202020204" pitchFamily="34" charset="0"/>
                <a:cs typeface="Times New Roman" panose="02020603050405020304" pitchFamily="18" charset="0"/>
              </a:rPr>
              <a:t>For more information see </a:t>
            </a:r>
            <a:r>
              <a:rPr lang="en-AU" sz="1800" kern="100">
                <a:effectLst/>
                <a:latin typeface="Tahoma" panose="020B0604030504040204" pitchFamily="34" charset="0"/>
                <a:ea typeface="Aptos" panose="020B0004020202020204" pitchFamily="34" charset="0"/>
                <a:cs typeface="Times New Roman" panose="02020603050405020304" pitchFamily="18" charset="0"/>
              </a:rPr>
              <a:t>⁠</a:t>
            </a:r>
            <a:r>
              <a:rPr lang="en-AU" sz="1800" kern="100">
                <a:effectLst/>
                <a:latin typeface="Aptos" panose="020B0004020202020204" pitchFamily="34" charset="0"/>
                <a:ea typeface="Aptos" panose="020B0004020202020204" pitchFamily="34" charset="0"/>
                <a:cs typeface="Times New Roman" panose="02020603050405020304" pitchFamily="18" charset="0"/>
              </a:rPr>
              <a:t>NSW Department of Education </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explicit teaching strategies</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AU" sz="1800" kern="100">
                <a:effectLst/>
                <a:latin typeface="Aptos" panose="020B0004020202020204" pitchFamily="34" charset="0"/>
                <a:ea typeface="Aptos" panose="020B0004020202020204" pitchFamily="34" charset="0"/>
                <a:cs typeface="Times New Roman" panose="02020603050405020304" pitchFamily="18" charset="0"/>
              </a:rPr>
              <a:t> https://education.nsw.gov.au/teaching-and-learning/curriculum/explicit-teaching.</a:t>
            </a:r>
          </a:p>
          <a:p>
            <a:pPr marL="171450" indent="-171450">
              <a:buFont typeface="Arial"/>
              <a:buChar char="•"/>
            </a:pPr>
            <a:r>
              <a:rPr lang="en-AU"/>
              <a:t>LISC is not necessarily presented at the beginning of the lesson. Teacher needs to consider most effectual time to introduce. </a:t>
            </a:r>
          </a:p>
          <a:p>
            <a:pPr marL="171450" indent="-171450">
              <a:buFont typeface="Arial"/>
              <a:buChar char="•"/>
            </a:pPr>
            <a:r>
              <a:rPr lang="en-AU"/>
              <a:t>LISC should be revisited during the lesson to support students' evaluation of their learning.</a:t>
            </a:r>
          </a:p>
          <a:p>
            <a:endParaRPr lang="en-AU"/>
          </a:p>
        </p:txBody>
      </p:sp>
      <p:sp>
        <p:nvSpPr>
          <p:cNvPr id="4" name="Slide Number Placeholder 3"/>
          <p:cNvSpPr>
            <a:spLocks noGrp="1"/>
          </p:cNvSpPr>
          <p:nvPr>
            <p:ph type="sldNum" sz="quarter" idx="5"/>
          </p:nvPr>
        </p:nvSpPr>
        <p:spPr/>
        <p:txBody>
          <a:bodyPr/>
          <a:lstStyle/>
          <a:p>
            <a:fld id="{CC91331A-62CA-4220-BDD0-DF1FE2D03DAB}" type="slidenum">
              <a:rPr lang="en-AU" smtClean="0"/>
              <a:t>47</a:t>
            </a:fld>
            <a:endParaRPr lang="en-AU"/>
          </a:p>
        </p:txBody>
      </p:sp>
    </p:spTree>
    <p:extLst>
      <p:ext uri="{BB962C8B-B14F-4D97-AF65-F5344CB8AC3E}">
        <p14:creationId xmlns:p14="http://schemas.microsoft.com/office/powerpoint/2010/main" val="341971375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a:t>
            </a:r>
          </a:p>
          <a:p>
            <a:r>
              <a:rPr lang="en-AU" dirty="0"/>
              <a:t>Use this example prototype slide, and the following prototype slides, to quickly remind students of example prototypes and model evaluations for students. Change slides to suit the context of the school.</a:t>
            </a:r>
          </a:p>
        </p:txBody>
      </p:sp>
      <p:sp>
        <p:nvSpPr>
          <p:cNvPr id="4" name="Slide Number Placeholder 3"/>
          <p:cNvSpPr>
            <a:spLocks noGrp="1"/>
          </p:cNvSpPr>
          <p:nvPr>
            <p:ph type="sldNum" sz="quarter" idx="5"/>
          </p:nvPr>
        </p:nvSpPr>
        <p:spPr/>
        <p:txBody>
          <a:bodyPr/>
          <a:lstStyle/>
          <a:p>
            <a:fld id="{CC91331A-62CA-4220-BDD0-DF1FE2D03DAB}" type="slidenum">
              <a:rPr lang="en-AU" smtClean="0"/>
              <a:t>48</a:t>
            </a:fld>
            <a:endParaRPr lang="en-AU"/>
          </a:p>
        </p:txBody>
      </p:sp>
    </p:spTree>
    <p:extLst>
      <p:ext uri="{BB962C8B-B14F-4D97-AF65-F5344CB8AC3E}">
        <p14:creationId xmlns:p14="http://schemas.microsoft.com/office/powerpoint/2010/main" val="188430686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b="0" dirty="0"/>
              <a:t>Ask students to test their prototype against the original design brief statement: </a:t>
            </a:r>
            <a:r>
              <a:rPr lang="en-AU" dirty="0">
                <a:effectLst/>
                <a:latin typeface="Arial" panose="020B0604020202020204" pitchFamily="34" charset="0"/>
                <a:ea typeface="Calibri" panose="020F0502020204030204" pitchFamily="34" charset="0"/>
              </a:rPr>
              <a:t>Create a lantern with translucent walls and a decorative frame.</a:t>
            </a:r>
          </a:p>
          <a:p>
            <a:r>
              <a:rPr lang="en-AU" dirty="0">
                <a:ea typeface="Calibri" panose="020F0502020204030204" pitchFamily="34" charset="0"/>
              </a:rPr>
              <a:t>The lantern should also include:</a:t>
            </a:r>
          </a:p>
          <a:p>
            <a:pPr marL="285750" indent="-285750">
              <a:buFont typeface="Arial" panose="020B0604020202020204" pitchFamily="34" charset="0"/>
              <a:buChar char="•"/>
            </a:pPr>
            <a:r>
              <a:rPr lang="en-AU" dirty="0">
                <a:ea typeface="Calibri" panose="020F0502020204030204" pitchFamily="34" charset="0"/>
              </a:rPr>
              <a:t>LED lighting</a:t>
            </a:r>
          </a:p>
          <a:p>
            <a:pPr marL="285750" indent="-285750">
              <a:buFont typeface="Arial" panose="020B0604020202020204" pitchFamily="34" charset="0"/>
              <a:buChar char="•"/>
            </a:pPr>
            <a:r>
              <a:rPr lang="en-AU" dirty="0">
                <a:ea typeface="Calibri" panose="020F0502020204030204" pitchFamily="34" charset="0"/>
              </a:rPr>
              <a:t>a microcontroller board (optional)</a:t>
            </a:r>
          </a:p>
          <a:p>
            <a:pPr>
              <a:lnSpc>
                <a:spcPts val="1125"/>
              </a:lnSpc>
            </a:pPr>
            <a:endParaRPr lang="en-AU" b="0" dirty="0"/>
          </a:p>
          <a:p>
            <a:pPr>
              <a:lnSpc>
                <a:spcPts val="1125"/>
              </a:lnSpc>
            </a:pPr>
            <a:r>
              <a:rPr lang="en-AU" b="0" dirty="0"/>
              <a:t>Introduce and model the </a:t>
            </a:r>
            <a:r>
              <a:rPr lang="en-AU" b="0" i="0" dirty="0">
                <a:solidFill>
                  <a:srgbClr val="000000"/>
                </a:solidFill>
                <a:effectLst/>
                <a:latin typeface="Arial" panose="020B0604020202020204" pitchFamily="34" charset="0"/>
              </a:rPr>
              <a:t>Plus, minus, interesting (PMI) as a quick method for evaluating ideas.</a:t>
            </a:r>
            <a:endParaRPr lang="en-AU" dirty="0">
              <a:solidFill>
                <a:srgbClr val="000000"/>
              </a:solidFill>
              <a:effectLst/>
              <a:latin typeface="Arial" panose="020B0604020202020204" pitchFamily="34" charset="0"/>
            </a:endParaRPr>
          </a:p>
          <a:p>
            <a:pPr>
              <a:lnSpc>
                <a:spcPts val="1125"/>
              </a:lnSpc>
            </a:pPr>
            <a:r>
              <a:rPr lang="en-AU" b="0" i="0" dirty="0">
                <a:solidFill>
                  <a:srgbClr val="000000"/>
                </a:solidFill>
                <a:effectLst/>
                <a:latin typeface="Arial" panose="020B0604020202020204" pitchFamily="34" charset="0"/>
              </a:rPr>
              <a:t>Write down all the positive points of your design, then all the negative. Note anything interesting, e.g. questions that need to be answered to move forward. The Lantern STEM Project folio provides a template or use the templates and examples in the following slides.</a:t>
            </a:r>
            <a:endParaRPr lang="en-AU" dirty="0">
              <a:solidFill>
                <a:srgbClr val="000000"/>
              </a:solidFill>
              <a:effectLst/>
              <a:latin typeface="Arial" panose="020B0604020202020204" pitchFamily="34" charset="0"/>
            </a:endParaRPr>
          </a:p>
          <a:p>
            <a:endParaRPr lang="en-AU" b="1" dirty="0"/>
          </a:p>
        </p:txBody>
      </p:sp>
      <p:sp>
        <p:nvSpPr>
          <p:cNvPr id="4" name="Slide Number Placeholder 3"/>
          <p:cNvSpPr>
            <a:spLocks noGrp="1"/>
          </p:cNvSpPr>
          <p:nvPr>
            <p:ph type="sldNum" sz="quarter" idx="5"/>
          </p:nvPr>
        </p:nvSpPr>
        <p:spPr/>
        <p:txBody>
          <a:bodyPr/>
          <a:lstStyle/>
          <a:p>
            <a:fld id="{CC91331A-62CA-4220-BDD0-DF1FE2D03DAB}" type="slidenum">
              <a:rPr lang="en-AU" smtClean="0"/>
              <a:t>49</a:t>
            </a:fld>
            <a:endParaRPr lang="en-AU"/>
          </a:p>
        </p:txBody>
      </p:sp>
    </p:spTree>
    <p:extLst>
      <p:ext uri="{BB962C8B-B14F-4D97-AF65-F5344CB8AC3E}">
        <p14:creationId xmlns:p14="http://schemas.microsoft.com/office/powerpoint/2010/main" val="38363505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dirty="0"/>
              <a:t>Use this example prototype slide, and the following prototype slides, to quickly remind students of example prototypes and model evaluations for students. Change slides to suit the context of the school.</a:t>
            </a:r>
          </a:p>
          <a:p>
            <a:endParaRPr lang="en-AU" dirty="0"/>
          </a:p>
          <a:p>
            <a:r>
              <a:rPr lang="en-AU" dirty="0"/>
              <a:t>Check for understanding:</a:t>
            </a:r>
          </a:p>
          <a:p>
            <a:r>
              <a:rPr lang="en-AU" dirty="0"/>
              <a:t>What other ideas or evaluations could you add to the plus or minus columns? We could add to the minus column that a CAD drawing could take a long time to create.</a:t>
            </a:r>
          </a:p>
        </p:txBody>
      </p:sp>
      <p:sp>
        <p:nvSpPr>
          <p:cNvPr id="4" name="Slide Number Placeholder 3"/>
          <p:cNvSpPr>
            <a:spLocks noGrp="1"/>
          </p:cNvSpPr>
          <p:nvPr>
            <p:ph type="sldNum" sz="quarter" idx="5"/>
          </p:nvPr>
        </p:nvSpPr>
        <p:spPr/>
        <p:txBody>
          <a:bodyPr/>
          <a:lstStyle/>
          <a:p>
            <a:fld id="{B07158C4-A119-4B78-9DE8-A50001BC31DC}" type="slidenum">
              <a:rPr lang="en-AU" smtClean="0"/>
              <a:pPr/>
              <a:t>50</a:t>
            </a:fld>
            <a:endParaRPr lang="en-AU"/>
          </a:p>
        </p:txBody>
      </p:sp>
    </p:spTree>
    <p:extLst>
      <p:ext uri="{BB962C8B-B14F-4D97-AF65-F5344CB8AC3E}">
        <p14:creationId xmlns:p14="http://schemas.microsoft.com/office/powerpoint/2010/main" val="83033516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a:t>
            </a:r>
          </a:p>
          <a:p>
            <a:r>
              <a:rPr lang="en-AU"/>
              <a:t>Use this example prototype slide, and the following prototype slides, to quickly remind students of example prototypes and model evaluations for students. Change slides to suit the context of the school.</a:t>
            </a:r>
          </a:p>
          <a:p>
            <a:endParaRPr lang="en-AU"/>
          </a:p>
        </p:txBody>
      </p:sp>
      <p:sp>
        <p:nvSpPr>
          <p:cNvPr id="4" name="Slide Number Placeholder 3"/>
          <p:cNvSpPr>
            <a:spLocks noGrp="1"/>
          </p:cNvSpPr>
          <p:nvPr>
            <p:ph type="sldNum" sz="quarter" idx="5"/>
          </p:nvPr>
        </p:nvSpPr>
        <p:spPr/>
        <p:txBody>
          <a:bodyPr/>
          <a:lstStyle/>
          <a:p>
            <a:fld id="{CC91331A-62CA-4220-BDD0-DF1FE2D03DAB}" type="slidenum">
              <a:rPr lang="en-AU" smtClean="0"/>
              <a:t>51</a:t>
            </a:fld>
            <a:endParaRPr lang="en-AU"/>
          </a:p>
        </p:txBody>
      </p:sp>
    </p:spTree>
    <p:extLst>
      <p:ext uri="{BB962C8B-B14F-4D97-AF65-F5344CB8AC3E}">
        <p14:creationId xmlns:p14="http://schemas.microsoft.com/office/powerpoint/2010/main" val="39941340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a:t>Use this example prototype slide, and the following prototype slides, to quickly remind students of example prototypes and model evaluations for students. Change slides to suit the context of the school.</a:t>
            </a:r>
          </a:p>
          <a:p>
            <a:endParaRPr lang="en-AU"/>
          </a:p>
          <a:p>
            <a:r>
              <a:rPr lang="en-AU"/>
              <a:t>Check for understanding:</a:t>
            </a:r>
          </a:p>
          <a:p>
            <a:r>
              <a:rPr lang="en-AU"/>
              <a:t>What other ideas or evaluations could you add to the plus or minus columns? The pattern of the translucent material is not quite right, could we change that quickly to see other designs?</a:t>
            </a:r>
          </a:p>
          <a:p>
            <a:endParaRPr lang="en-AU"/>
          </a:p>
        </p:txBody>
      </p:sp>
      <p:sp>
        <p:nvSpPr>
          <p:cNvPr id="4" name="Slide Number Placeholder 3"/>
          <p:cNvSpPr>
            <a:spLocks noGrp="1"/>
          </p:cNvSpPr>
          <p:nvPr>
            <p:ph type="sldNum" sz="quarter" idx="5"/>
          </p:nvPr>
        </p:nvSpPr>
        <p:spPr/>
        <p:txBody>
          <a:bodyPr/>
          <a:lstStyle/>
          <a:p>
            <a:fld id="{B07158C4-A119-4B78-9DE8-A50001BC31DC}" type="slidenum">
              <a:rPr lang="en-AU" smtClean="0"/>
              <a:pPr/>
              <a:t>52</a:t>
            </a:fld>
            <a:endParaRPr lang="en-AU"/>
          </a:p>
        </p:txBody>
      </p:sp>
    </p:spTree>
    <p:extLst>
      <p:ext uri="{BB962C8B-B14F-4D97-AF65-F5344CB8AC3E}">
        <p14:creationId xmlns:p14="http://schemas.microsoft.com/office/powerpoint/2010/main" val="285338840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a:t>
            </a:r>
          </a:p>
          <a:p>
            <a:r>
              <a:rPr lang="en-AU" dirty="0"/>
              <a:t>Use this example prototype slide, and the following prototype slide, to quickly remind students of example prototypes and model evaluations for students. Change slides to suit the context of the school.</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53</a:t>
            </a:fld>
            <a:endParaRPr lang="en-AU"/>
          </a:p>
        </p:txBody>
      </p:sp>
    </p:spTree>
    <p:extLst>
      <p:ext uri="{BB962C8B-B14F-4D97-AF65-F5344CB8AC3E}">
        <p14:creationId xmlns:p14="http://schemas.microsoft.com/office/powerpoint/2010/main" val="15196568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F4780-A6EC-0D15-A9E6-C2982DC31D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AA7487-01E0-328A-9D75-DB60189E0C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4F9EE3-745D-1FE1-672D-7D4EA418AF5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dirty="0"/>
              <a:t>Use this example prototype slide, and the following prototype slides, to quickly remind students of example prototypes and model evaluations for students. Change slides to suit the context of the school.</a:t>
            </a:r>
          </a:p>
          <a:p>
            <a:endParaRPr lang="en-AU" dirty="0"/>
          </a:p>
          <a:p>
            <a:r>
              <a:rPr lang="en-AU" dirty="0"/>
              <a:t>Check for understanding:</a:t>
            </a:r>
          </a:p>
          <a:p>
            <a:r>
              <a:rPr lang="en-AU" dirty="0"/>
              <a:t>What other ideas or evaluations could you add to the plus or minus columns? We could add research time to the minus column because researching the code can take time.</a:t>
            </a:r>
          </a:p>
          <a:p>
            <a:endParaRPr lang="en-AU" dirty="0"/>
          </a:p>
        </p:txBody>
      </p:sp>
      <p:sp>
        <p:nvSpPr>
          <p:cNvPr id="4" name="Slide Number Placeholder 3">
            <a:extLst>
              <a:ext uri="{FF2B5EF4-FFF2-40B4-BE49-F238E27FC236}">
                <a16:creationId xmlns:a16="http://schemas.microsoft.com/office/drawing/2014/main" id="{E1DB2319-90BF-0011-F57E-1FB37E884EC8}"/>
              </a:ext>
            </a:extLst>
          </p:cNvPr>
          <p:cNvSpPr>
            <a:spLocks noGrp="1"/>
          </p:cNvSpPr>
          <p:nvPr>
            <p:ph type="sldNum" sz="quarter" idx="5"/>
          </p:nvPr>
        </p:nvSpPr>
        <p:spPr/>
        <p:txBody>
          <a:bodyPr/>
          <a:lstStyle/>
          <a:p>
            <a:fld id="{B07158C4-A119-4B78-9DE8-A50001BC31DC}" type="slidenum">
              <a:rPr lang="en-AU" smtClean="0"/>
              <a:pPr/>
              <a:t>54</a:t>
            </a:fld>
            <a:endParaRPr lang="en-AU"/>
          </a:p>
        </p:txBody>
      </p:sp>
    </p:spTree>
    <p:extLst>
      <p:ext uri="{BB962C8B-B14F-4D97-AF65-F5344CB8AC3E}">
        <p14:creationId xmlns:p14="http://schemas.microsoft.com/office/powerpoint/2010/main" val="319855276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F4780-A6EC-0D15-A9E6-C2982DC31D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AA7487-01E0-328A-9D75-DB60189E0C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4F9EE3-745D-1FE1-672D-7D4EA418AF54}"/>
              </a:ext>
            </a:extLst>
          </p:cNvPr>
          <p:cNvSpPr>
            <a:spLocks noGrp="1"/>
          </p:cNvSpPr>
          <p:nvPr>
            <p:ph type="body" idx="1"/>
          </p:nvPr>
        </p:nvSpPr>
        <p:spPr/>
        <p:txBody>
          <a:bodyPr/>
          <a:lstStyle/>
          <a:p>
            <a:r>
              <a:rPr lang="en-AU" b="1" dirty="0"/>
              <a:t>Teacher note: </a:t>
            </a:r>
            <a:r>
              <a:rPr lang="en-AU" dirty="0"/>
              <a:t>Provide this template, or similar, to students to complete when evaluating their own prototypes. A PMI template is provided in the Lantern STEM Project folio.</a:t>
            </a:r>
          </a:p>
        </p:txBody>
      </p:sp>
      <p:sp>
        <p:nvSpPr>
          <p:cNvPr id="4" name="Slide Number Placeholder 3">
            <a:extLst>
              <a:ext uri="{FF2B5EF4-FFF2-40B4-BE49-F238E27FC236}">
                <a16:creationId xmlns:a16="http://schemas.microsoft.com/office/drawing/2014/main" id="{E1DB2319-90BF-0011-F57E-1FB37E884EC8}"/>
              </a:ext>
            </a:extLst>
          </p:cNvPr>
          <p:cNvSpPr>
            <a:spLocks noGrp="1"/>
          </p:cNvSpPr>
          <p:nvPr>
            <p:ph type="sldNum" sz="quarter" idx="5"/>
          </p:nvPr>
        </p:nvSpPr>
        <p:spPr/>
        <p:txBody>
          <a:bodyPr/>
          <a:lstStyle/>
          <a:p>
            <a:fld id="{B07158C4-A119-4B78-9DE8-A50001BC31DC}" type="slidenum">
              <a:rPr lang="en-AU" smtClean="0"/>
              <a:pPr/>
              <a:t>55</a:t>
            </a:fld>
            <a:endParaRPr lang="en-AU"/>
          </a:p>
        </p:txBody>
      </p:sp>
    </p:spTree>
    <p:extLst>
      <p:ext uri="{BB962C8B-B14F-4D97-AF65-F5344CB8AC3E}">
        <p14:creationId xmlns:p14="http://schemas.microsoft.com/office/powerpoint/2010/main" val="74561174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a:t>Notes for teachers:</a:t>
            </a:r>
            <a:endParaRPr lang="en-AU"/>
          </a:p>
          <a:p>
            <a:pPr marL="171450" indent="-171450">
              <a:buFont typeface="Arial"/>
              <a:buChar char="•"/>
            </a:pPr>
            <a:r>
              <a:rPr lang="en-AU"/>
              <a:t>Adapt the learning intention as required and add matching success criteria.</a:t>
            </a:r>
          </a:p>
          <a:p>
            <a:pPr marL="171450" indent="-171450">
              <a:buFont typeface="Arial"/>
              <a:buChar char="•"/>
            </a:pPr>
            <a:r>
              <a:rPr lang="en-AU" sz="1800" kern="100">
                <a:effectLst/>
                <a:latin typeface="Aptos" panose="020B0004020202020204" pitchFamily="34" charset="0"/>
                <a:ea typeface="Aptos" panose="020B0004020202020204" pitchFamily="34" charset="0"/>
                <a:cs typeface="Times New Roman" panose="02020603050405020304" pitchFamily="18" charset="0"/>
              </a:rPr>
              <a:t>For more information see </a:t>
            </a:r>
            <a:r>
              <a:rPr lang="en-AU" sz="1800" kern="100">
                <a:effectLst/>
                <a:latin typeface="Tahoma" panose="020B0604030504040204" pitchFamily="34" charset="0"/>
                <a:ea typeface="Aptos" panose="020B0004020202020204" pitchFamily="34" charset="0"/>
                <a:cs typeface="Times New Roman" panose="02020603050405020304" pitchFamily="18" charset="0"/>
              </a:rPr>
              <a:t>⁠</a:t>
            </a:r>
            <a:r>
              <a:rPr lang="en-AU" sz="1800" kern="100">
                <a:effectLst/>
                <a:latin typeface="Aptos" panose="020B0004020202020204" pitchFamily="34" charset="0"/>
                <a:ea typeface="Aptos" panose="020B0004020202020204" pitchFamily="34" charset="0"/>
                <a:cs typeface="Times New Roman" panose="02020603050405020304" pitchFamily="18" charset="0"/>
              </a:rPr>
              <a:t>NSW Department of Education </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explicit teaching strategies</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AU" sz="1800" kern="100">
                <a:effectLst/>
                <a:latin typeface="Aptos" panose="020B0004020202020204" pitchFamily="34" charset="0"/>
                <a:ea typeface="Aptos" panose="020B0004020202020204" pitchFamily="34" charset="0"/>
                <a:cs typeface="Times New Roman" panose="02020603050405020304" pitchFamily="18" charset="0"/>
              </a:rPr>
              <a:t> https://education.nsw.gov.au/teaching-and-learning/curriculum/explicit-teaching.</a:t>
            </a:r>
          </a:p>
          <a:p>
            <a:pPr marL="171450" indent="-171450">
              <a:buFont typeface="Arial"/>
              <a:buChar char="•"/>
            </a:pPr>
            <a:r>
              <a:rPr lang="en-AU"/>
              <a:t>LISC is not necessarily presented at the beginning of the lesson. Teacher needs to consider most effectual time to introduce. </a:t>
            </a:r>
          </a:p>
          <a:p>
            <a:pPr marL="171450" indent="-171450">
              <a:buFont typeface="Arial"/>
              <a:buChar char="•"/>
            </a:pPr>
            <a:r>
              <a:rPr lang="en-AU"/>
              <a:t>LISC should be revisited during the lesson to support students' evaluation of their learning.</a:t>
            </a:r>
          </a:p>
          <a:p>
            <a:endParaRPr lang="en-AU"/>
          </a:p>
        </p:txBody>
      </p:sp>
      <p:sp>
        <p:nvSpPr>
          <p:cNvPr id="4" name="Slide Number Placeholder 3"/>
          <p:cNvSpPr>
            <a:spLocks noGrp="1"/>
          </p:cNvSpPr>
          <p:nvPr>
            <p:ph type="sldNum" sz="quarter" idx="5"/>
          </p:nvPr>
        </p:nvSpPr>
        <p:spPr/>
        <p:txBody>
          <a:bodyPr/>
          <a:lstStyle/>
          <a:p>
            <a:fld id="{CC91331A-62CA-4220-BDD0-DF1FE2D03DAB}" type="slidenum">
              <a:rPr lang="en-AU" smtClean="0"/>
              <a:t>56</a:t>
            </a:fld>
            <a:endParaRPr lang="en-AU"/>
          </a:p>
        </p:txBody>
      </p:sp>
    </p:spTree>
    <p:extLst>
      <p:ext uri="{BB962C8B-B14F-4D97-AF65-F5344CB8AC3E}">
        <p14:creationId xmlns:p14="http://schemas.microsoft.com/office/powerpoint/2010/main" val="354634866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1" dirty="0"/>
              <a:t>Teacher note: </a:t>
            </a:r>
            <a:r>
              <a:rPr lang="en-AU" dirty="0"/>
              <a:t>In the iterate phase students should use the knowledge they have gained from prototyping and evaluation to create their next design solution.</a:t>
            </a:r>
            <a:r>
              <a:rPr lang="en-AU" sz="1200" b="1" dirty="0">
                <a:effectLst/>
                <a:latin typeface="+mn-lt"/>
                <a:ea typeface="+mn-ea"/>
              </a:rPr>
              <a:t> </a:t>
            </a:r>
            <a:r>
              <a:rPr lang="en-AU" sz="1000" dirty="0">
                <a:effectLst/>
                <a:latin typeface="Arial" panose="020B0604020202020204" pitchFamily="34" charset="0"/>
                <a:ea typeface="Calibri" panose="020F0502020204030204" pitchFamily="34" charset="0"/>
              </a:rPr>
              <a:t>Review the term iterative and check for understanding.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sz="10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000" dirty="0">
                <a:effectLst/>
                <a:latin typeface="Arial" panose="020B0604020202020204" pitchFamily="34" charset="0"/>
                <a:ea typeface="Calibri" panose="020F0502020204030204" pitchFamily="34" charset="0"/>
              </a:rPr>
              <a:t>Example: </a:t>
            </a:r>
          </a:p>
          <a:p>
            <a:r>
              <a:rPr lang="en-AU" sz="1200" dirty="0"/>
              <a:t>Imagine you're building a tower from building blocks. Instead of trying to build the whole tower at once, you:</a:t>
            </a:r>
          </a:p>
          <a:p>
            <a:pPr>
              <a:buFont typeface="+mj-lt"/>
              <a:buAutoNum type="arabicPeriod"/>
            </a:pPr>
            <a:r>
              <a:rPr lang="en-AU" sz="1200" b="1" dirty="0"/>
              <a:t>Start small:</a:t>
            </a:r>
            <a:r>
              <a:rPr lang="en-AU" sz="1200" dirty="0"/>
              <a:t> You put down a few bricks to make a solid base.</a:t>
            </a:r>
          </a:p>
          <a:p>
            <a:pPr>
              <a:buFont typeface="+mj-lt"/>
              <a:buAutoNum type="arabicPeriod"/>
            </a:pPr>
            <a:r>
              <a:rPr lang="en-AU" sz="1200" b="1" dirty="0"/>
              <a:t>Add a little:</a:t>
            </a:r>
            <a:r>
              <a:rPr lang="en-AU" sz="1200" dirty="0"/>
              <a:t> You add another layer of bricks.</a:t>
            </a:r>
          </a:p>
          <a:p>
            <a:pPr>
              <a:buFont typeface="+mj-lt"/>
              <a:buAutoNum type="arabicPeriod"/>
            </a:pPr>
            <a:r>
              <a:rPr lang="en-AU" sz="1200" b="1" dirty="0"/>
              <a:t>Check and improve:</a:t>
            </a:r>
            <a:r>
              <a:rPr lang="en-AU" sz="1200" dirty="0"/>
              <a:t> You look at what you've built, make sure it's stable, and maybe fix any wobbly bits.</a:t>
            </a:r>
          </a:p>
          <a:p>
            <a:pPr>
              <a:buFont typeface="+mj-lt"/>
              <a:buAutoNum type="arabicPeriod"/>
            </a:pPr>
            <a:r>
              <a:rPr lang="en-AU" sz="1200" b="1" dirty="0"/>
              <a:t>Repeat:</a:t>
            </a:r>
            <a:r>
              <a:rPr lang="en-AU" sz="1200" dirty="0"/>
              <a:t> You keep adding layers, checking, and improving, again and again.</a:t>
            </a:r>
          </a:p>
          <a:p>
            <a:endParaRPr lang="en-AU" sz="1200" dirty="0"/>
          </a:p>
          <a:p>
            <a:r>
              <a:rPr lang="en-AU" sz="1200" dirty="0"/>
              <a:t>That is an example of "iterative“. It means doing something step-by-step, repeating the process, and making small changes each time to get closer to your goal.</a:t>
            </a:r>
          </a:p>
          <a:p>
            <a:endParaRPr lang="en-AU" sz="1200" dirty="0"/>
          </a:p>
          <a:p>
            <a:r>
              <a:rPr lang="en-AU" sz="1200" dirty="0"/>
              <a:t>So instead of trying to do everything perfectly in one go, you do it in small repeated steps like climbing stairs.</a:t>
            </a:r>
          </a:p>
        </p:txBody>
      </p:sp>
      <p:sp>
        <p:nvSpPr>
          <p:cNvPr id="4" name="Slide Number Placeholder 3"/>
          <p:cNvSpPr>
            <a:spLocks noGrp="1"/>
          </p:cNvSpPr>
          <p:nvPr>
            <p:ph type="sldNum" sz="quarter" idx="5"/>
          </p:nvPr>
        </p:nvSpPr>
        <p:spPr/>
        <p:txBody>
          <a:bodyPr/>
          <a:lstStyle/>
          <a:p>
            <a:fld id="{CC91331A-62CA-4220-BDD0-DF1FE2D03DAB}" type="slidenum">
              <a:rPr lang="en-AU" smtClean="0"/>
              <a:t>57</a:t>
            </a:fld>
            <a:endParaRPr lang="en-AU"/>
          </a:p>
        </p:txBody>
      </p:sp>
    </p:spTree>
    <p:extLst>
      <p:ext uri="{BB962C8B-B14F-4D97-AF65-F5344CB8AC3E}">
        <p14:creationId xmlns:p14="http://schemas.microsoft.com/office/powerpoint/2010/main" val="356075417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a:t>Notes for teachers:</a:t>
            </a:r>
            <a:endParaRPr lang="en-AU"/>
          </a:p>
          <a:p>
            <a:pPr marL="171450" indent="-171450">
              <a:buFont typeface="Arial"/>
              <a:buChar char="•"/>
            </a:pPr>
            <a:r>
              <a:rPr lang="en-AU"/>
              <a:t>Adapt the learning intention as required and add matching success criteria.</a:t>
            </a:r>
          </a:p>
          <a:p>
            <a:pPr marL="171450" indent="-171450">
              <a:buFont typeface="Arial"/>
              <a:buChar char="•"/>
            </a:pPr>
            <a:r>
              <a:rPr lang="en-AU" sz="1800" kern="100">
                <a:effectLst/>
                <a:latin typeface="Aptos" panose="020B0004020202020204" pitchFamily="34" charset="0"/>
                <a:ea typeface="Aptos" panose="020B0004020202020204" pitchFamily="34" charset="0"/>
                <a:cs typeface="Times New Roman" panose="02020603050405020304" pitchFamily="18" charset="0"/>
              </a:rPr>
              <a:t>For more information see </a:t>
            </a:r>
            <a:r>
              <a:rPr lang="en-AU" sz="1800" kern="100">
                <a:effectLst/>
                <a:latin typeface="Tahoma" panose="020B0604030504040204" pitchFamily="34" charset="0"/>
                <a:ea typeface="Aptos" panose="020B0004020202020204" pitchFamily="34" charset="0"/>
                <a:cs typeface="Times New Roman" panose="02020603050405020304" pitchFamily="18" charset="0"/>
              </a:rPr>
              <a:t>⁠</a:t>
            </a:r>
            <a:r>
              <a:rPr lang="en-AU" sz="1800" kern="100">
                <a:effectLst/>
                <a:latin typeface="Aptos" panose="020B0004020202020204" pitchFamily="34" charset="0"/>
                <a:ea typeface="Aptos" panose="020B0004020202020204" pitchFamily="34" charset="0"/>
                <a:cs typeface="Times New Roman" panose="02020603050405020304" pitchFamily="18" charset="0"/>
              </a:rPr>
              <a:t>NSW Department of Education </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explicit teaching strategies</a:t>
            </a:r>
            <a:r>
              <a:rPr lang="en-AU"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AU" sz="1800" kern="100">
                <a:effectLst/>
                <a:latin typeface="Aptos" panose="020B0004020202020204" pitchFamily="34" charset="0"/>
                <a:ea typeface="Aptos" panose="020B0004020202020204" pitchFamily="34" charset="0"/>
                <a:cs typeface="Times New Roman" panose="02020603050405020304" pitchFamily="18" charset="0"/>
              </a:rPr>
              <a:t> https://education.nsw.gov.au/teaching-and-learning/curriculum/explicit-teaching.</a:t>
            </a:r>
          </a:p>
          <a:p>
            <a:pPr marL="171450" indent="-171450">
              <a:buFont typeface="Arial"/>
              <a:buChar char="•"/>
            </a:pPr>
            <a:r>
              <a:rPr lang="en-AU"/>
              <a:t>LISC is not necessarily presented at the beginning of the lesson. Teacher needs to consider most effectual time to introduce. </a:t>
            </a:r>
          </a:p>
          <a:p>
            <a:pPr marL="171450" indent="-171450">
              <a:buFont typeface="Arial"/>
              <a:buChar char="•"/>
            </a:pPr>
            <a:r>
              <a:rPr lang="en-AU"/>
              <a:t>LISC should be revisited during the lesson to support students' evaluation of their learning.</a:t>
            </a:r>
          </a:p>
          <a:p>
            <a:endParaRPr lang="en-AU"/>
          </a:p>
        </p:txBody>
      </p:sp>
      <p:sp>
        <p:nvSpPr>
          <p:cNvPr id="4" name="Slide Number Placeholder 3"/>
          <p:cNvSpPr>
            <a:spLocks noGrp="1"/>
          </p:cNvSpPr>
          <p:nvPr>
            <p:ph type="sldNum" sz="quarter" idx="5"/>
          </p:nvPr>
        </p:nvSpPr>
        <p:spPr/>
        <p:txBody>
          <a:bodyPr/>
          <a:lstStyle/>
          <a:p>
            <a:fld id="{CC91331A-62CA-4220-BDD0-DF1FE2D03DAB}" type="slidenum">
              <a:rPr lang="en-AU" smtClean="0"/>
              <a:t>58</a:t>
            </a:fld>
            <a:endParaRPr lang="en-AU"/>
          </a:p>
        </p:txBody>
      </p:sp>
    </p:spTree>
    <p:extLst>
      <p:ext uri="{BB962C8B-B14F-4D97-AF65-F5344CB8AC3E}">
        <p14:creationId xmlns:p14="http://schemas.microsoft.com/office/powerpoint/2010/main" val="89137841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dirty="0"/>
              <a:t>Consider communication modes with students and decide upon final communication method. Students could capture designs with photographs, videos or detailed drawings. The Lantern STEM Project folio provides a template for communicating the final solution.</a:t>
            </a:r>
          </a:p>
        </p:txBody>
      </p:sp>
      <p:sp>
        <p:nvSpPr>
          <p:cNvPr id="4" name="Slide Number Placeholder 3"/>
          <p:cNvSpPr>
            <a:spLocks noGrp="1"/>
          </p:cNvSpPr>
          <p:nvPr>
            <p:ph type="sldNum" sz="quarter" idx="5"/>
          </p:nvPr>
        </p:nvSpPr>
        <p:spPr/>
        <p:txBody>
          <a:bodyPr/>
          <a:lstStyle/>
          <a:p>
            <a:fld id="{CC91331A-62CA-4220-BDD0-DF1FE2D03DAB}" type="slidenum">
              <a:rPr lang="en-AU" smtClean="0"/>
              <a:t>59</a:t>
            </a:fld>
            <a:endParaRPr lang="en-AU"/>
          </a:p>
        </p:txBody>
      </p:sp>
    </p:spTree>
    <p:extLst>
      <p:ext uri="{BB962C8B-B14F-4D97-AF65-F5344CB8AC3E}">
        <p14:creationId xmlns:p14="http://schemas.microsoft.com/office/powerpoint/2010/main" val="161425348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b="1" dirty="0"/>
              <a:t>Teacher note: </a:t>
            </a:r>
            <a:r>
              <a:rPr lang="en-AU" dirty="0"/>
              <a:t>Guide students in completing a design folio, or other communication method, to communicate their design solution.</a:t>
            </a:r>
          </a:p>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60</a:t>
            </a:fld>
            <a:endParaRPr lang="en-AU"/>
          </a:p>
        </p:txBody>
      </p:sp>
    </p:spTree>
    <p:extLst>
      <p:ext uri="{BB962C8B-B14F-4D97-AF65-F5344CB8AC3E}">
        <p14:creationId xmlns:p14="http://schemas.microsoft.com/office/powerpoint/2010/main" val="390686681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1ead05cfea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1ead05cfea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r>
              <a:rPr lang="en-AU" b="1" dirty="0"/>
              <a:t>Peer feedback: </a:t>
            </a:r>
            <a:r>
              <a:rPr lang="en-AU" dirty="0"/>
              <a:t>Consider peer feedback instructions from the digital learning selector: Peer feedback. https://app.education.nsw.gov.au/digital-learning-selector/LearningActivity/Browser?clearCache=e710a143-e00a-a536-d8c8-80cfd5f56b95</a:t>
            </a:r>
          </a:p>
          <a:p>
            <a:pPr marL="0" lvl="0" indent="0" algn="l" rtl="0">
              <a:spcBef>
                <a:spcPts val="0"/>
              </a:spcBef>
              <a:spcAft>
                <a:spcPts val="0"/>
              </a:spcAft>
              <a:buClr>
                <a:schemeClr val="dk1"/>
              </a:buClr>
              <a:buSzPts val="1100"/>
              <a:buFont typeface="Arial"/>
              <a:buNone/>
            </a:pPr>
            <a:endParaRPr lang="en-AU" dirty="0">
              <a:solidFill>
                <a:schemeClr val="dk1"/>
              </a:solidFill>
            </a:endParaRPr>
          </a:p>
          <a:p>
            <a:pPr marL="0" lvl="0" indent="0" algn="l" rtl="0">
              <a:spcBef>
                <a:spcPts val="0"/>
              </a:spcBef>
              <a:spcAft>
                <a:spcPts val="0"/>
              </a:spcAft>
              <a:buClr>
                <a:schemeClr val="dk1"/>
              </a:buClr>
              <a:buSzPts val="1100"/>
              <a:buFont typeface="Arial"/>
              <a:buNone/>
            </a:pPr>
            <a:endParaRPr lang="en-AU" dirty="0">
              <a:solidFill>
                <a:schemeClr val="dk1"/>
              </a:solidFill>
            </a:endParaRPr>
          </a:p>
          <a:p>
            <a:pPr marL="0" lvl="0" indent="0" algn="l" rtl="0">
              <a:spcBef>
                <a:spcPts val="0"/>
              </a:spcBef>
              <a:spcAft>
                <a:spcPts val="0"/>
              </a:spcAft>
              <a:buClr>
                <a:schemeClr val="dk1"/>
              </a:buClr>
              <a:buSzPts val="1100"/>
              <a:buFont typeface="Arial"/>
              <a:buNone/>
            </a:pPr>
            <a:r>
              <a:rPr lang="en-AU" dirty="0">
                <a:solidFill>
                  <a:schemeClr val="dk1"/>
                </a:solidFill>
              </a:rPr>
              <a:t>Stars - Provide two positive aspects of a student’s work.</a:t>
            </a:r>
          </a:p>
          <a:p>
            <a:pPr marL="0" lvl="0" indent="0" algn="l" rtl="0">
              <a:spcBef>
                <a:spcPts val="0"/>
              </a:spcBef>
              <a:spcAft>
                <a:spcPts val="0"/>
              </a:spcAft>
              <a:buClr>
                <a:schemeClr val="dk1"/>
              </a:buClr>
              <a:buSzPts val="1100"/>
              <a:buFont typeface="Arial"/>
              <a:buNone/>
            </a:pPr>
            <a:r>
              <a:rPr lang="en-AU" dirty="0">
                <a:solidFill>
                  <a:schemeClr val="dk1"/>
                </a:solidFill>
              </a:rPr>
              <a:t>Thought - Record one suggestion of how they could improve.</a:t>
            </a:r>
            <a:endParaRPr lang="en-AU" dirty="0"/>
          </a:p>
          <a:p>
            <a:pPr marL="0" lvl="0" indent="0" algn="l" rtl="0">
              <a:spcBef>
                <a:spcPts val="0"/>
              </a:spcBef>
              <a:spcAft>
                <a:spcPts val="0"/>
              </a:spcAft>
              <a:buClr>
                <a:schemeClr val="dk1"/>
              </a:buClr>
              <a:buSzPts val="1100"/>
              <a:buFont typeface="Arial"/>
              <a:buNone/>
            </a:pPr>
            <a:endParaRPr dirty="0"/>
          </a:p>
        </p:txBody>
      </p:sp>
    </p:spTree>
    <p:extLst>
      <p:ext uri="{BB962C8B-B14F-4D97-AF65-F5344CB8AC3E}">
        <p14:creationId xmlns:p14="http://schemas.microsoft.com/office/powerpoint/2010/main" val="421919692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1ead05cfea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1ead05cfea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AU" dirty="0">
                <a:solidFill>
                  <a:schemeClr val="dk1"/>
                </a:solidFill>
              </a:rPr>
              <a:t>Stars - Provide two positive aspects of a student’s work.</a:t>
            </a:r>
          </a:p>
          <a:p>
            <a:pPr marL="0" lvl="0" indent="0" algn="l" rtl="0">
              <a:spcBef>
                <a:spcPts val="0"/>
              </a:spcBef>
              <a:spcAft>
                <a:spcPts val="0"/>
              </a:spcAft>
              <a:buClr>
                <a:schemeClr val="dk1"/>
              </a:buClr>
              <a:buSzPts val="1100"/>
              <a:buFont typeface="Arial"/>
              <a:buNone/>
            </a:pPr>
            <a:r>
              <a:rPr lang="en-AU" dirty="0">
                <a:solidFill>
                  <a:schemeClr val="dk1"/>
                </a:solidFill>
              </a:rPr>
              <a:t>Thought - Record one suggestion of how they could improve.</a:t>
            </a:r>
            <a:endParaRPr lang="en-AU" dirty="0"/>
          </a:p>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r>
              <a:rPr lang="en-AU" dirty="0">
                <a:solidFill>
                  <a:schemeClr val="dk1"/>
                </a:solidFill>
              </a:rPr>
              <a:t>If printing choose - print in black and white</a:t>
            </a:r>
          </a:p>
          <a:p>
            <a:pPr marL="0" lvl="0" indent="0" algn="l" rtl="0">
              <a:spcBef>
                <a:spcPts val="0"/>
              </a:spcBef>
              <a:spcAft>
                <a:spcPts val="0"/>
              </a:spcAft>
              <a:buClr>
                <a:schemeClr val="dk1"/>
              </a:buClr>
              <a:buSzPts val="1100"/>
              <a:buFont typeface="Arial"/>
              <a:buNone/>
            </a:pPr>
            <a:endParaRPr dirty="0"/>
          </a:p>
        </p:txBody>
      </p:sp>
    </p:spTree>
    <p:extLst>
      <p:ext uri="{BB962C8B-B14F-4D97-AF65-F5344CB8AC3E}">
        <p14:creationId xmlns:p14="http://schemas.microsoft.com/office/powerpoint/2010/main" val="88058758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CC91331A-62CA-4220-BDD0-DF1FE2D03DAB}" type="slidenum">
              <a:rPr lang="en-AU" smtClean="0"/>
              <a:t>63</a:t>
            </a:fld>
            <a:endParaRPr lang="en-AU"/>
          </a:p>
        </p:txBody>
      </p:sp>
    </p:spTree>
    <p:extLst>
      <p:ext uri="{BB962C8B-B14F-4D97-AF65-F5344CB8AC3E}">
        <p14:creationId xmlns:p14="http://schemas.microsoft.com/office/powerpoint/2010/main" val="48243590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91331A-62CA-4220-BDD0-DF1FE2D03DAB}" type="slidenum">
              <a:rPr lang="en-AU" smtClean="0"/>
              <a:t>64</a:t>
            </a:fld>
            <a:endParaRPr lang="en-AU"/>
          </a:p>
        </p:txBody>
      </p:sp>
    </p:spTree>
    <p:extLst>
      <p:ext uri="{BB962C8B-B14F-4D97-AF65-F5344CB8AC3E}">
        <p14:creationId xmlns:p14="http://schemas.microsoft.com/office/powerpoint/2010/main" val="1202971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ver">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A17B1F9-1883-FB0F-19DA-8B4A4053535B}"/>
              </a:ext>
            </a:extLst>
          </p:cNvPr>
          <p:cNvSpPr/>
          <p:nvPr/>
        </p:nvSpPr>
        <p:spPr>
          <a:xfrm>
            <a:off x="7128000" y="0"/>
            <a:ext cx="5064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6" name="Rectangle 5">
            <a:extLst>
              <a:ext uri="{FF2B5EF4-FFF2-40B4-BE49-F238E27FC236}">
                <a16:creationId xmlns:a16="http://schemas.microsoft.com/office/drawing/2014/main" id="{6E6ACE4A-E374-4533-BE29-9C2AA078581F}"/>
              </a:ext>
              <a:ext uri="{C183D7F6-B498-43B3-948B-1728B52AA6E4}">
                <adec:decorative xmlns:adec="http://schemas.microsoft.com/office/drawing/2017/decorative" val="1"/>
              </a:ext>
            </a:extLst>
          </p:cNvPr>
          <p:cNvSpPr/>
          <p:nvPr/>
        </p:nvSpPr>
        <p:spPr>
          <a:xfrm>
            <a:off x="0" y="0"/>
            <a:ext cx="7128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latin typeface="Public Sans" pitchFamily="2" charset="0"/>
            </a:endParaRPr>
          </a:p>
        </p:txBody>
      </p:sp>
      <p:cxnSp>
        <p:nvCxnSpPr>
          <p:cNvPr id="8" name="Straight Connector 7">
            <a:extLst>
              <a:ext uri="{FF2B5EF4-FFF2-40B4-BE49-F238E27FC236}">
                <a16:creationId xmlns:a16="http://schemas.microsoft.com/office/drawing/2014/main" id="{1379E5D7-4594-7BEA-DCDE-7C07259A2A00}"/>
              </a:ext>
              <a:ext uri="{C183D7F6-B498-43B3-948B-1728B52AA6E4}">
                <adec:decorative xmlns:adec="http://schemas.microsoft.com/office/drawing/2017/decorative" val="1"/>
              </a:ext>
            </a:extLst>
          </p:cNvPr>
          <p:cNvCxnSpPr>
            <a:cxnSpLocks/>
          </p:cNvCxnSpPr>
          <p:nvPr/>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06313123-38FC-0AA8-8313-B587FAEA9FAB}"/>
              </a:ext>
            </a:extLst>
          </p:cNvPr>
          <p:cNvSpPr>
            <a:spLocks noGrp="1"/>
          </p:cNvSpPr>
          <p:nvPr>
            <p:ph type="ctrTitle" hasCustomPrompt="1"/>
          </p:nvPr>
        </p:nvSpPr>
        <p:spPr>
          <a:xfrm>
            <a:off x="539999" y="2240968"/>
            <a:ext cx="6255979" cy="2033997"/>
          </a:xfrm>
          <a:ln>
            <a:noFill/>
          </a:ln>
        </p:spPr>
        <p:txBody>
          <a:bodyPr anchor="b">
            <a:noAutofit/>
          </a:bodyPr>
          <a:lstStyle>
            <a:lvl1pPr algn="l">
              <a:lnSpc>
                <a:spcPct val="100000"/>
              </a:lnSpc>
              <a:defRPr sz="4800">
                <a:solidFill>
                  <a:schemeClr val="bg1"/>
                </a:solidFill>
                <a:latin typeface="Arial" panose="020B0604020202020204" pitchFamily="34" charset="0"/>
                <a:cs typeface="Arial" panose="020B0604020202020204" pitchFamily="34" charset="0"/>
              </a:defRPr>
            </a:lvl1pPr>
          </a:lstStyle>
          <a:p>
            <a:r>
              <a:rPr lang="en-US"/>
              <a:t>Learning sequence/lesson/ activity title</a:t>
            </a:r>
          </a:p>
        </p:txBody>
      </p:sp>
      <p:sp>
        <p:nvSpPr>
          <p:cNvPr id="11" name="Text Placeholder 10">
            <a:extLst>
              <a:ext uri="{FF2B5EF4-FFF2-40B4-BE49-F238E27FC236}">
                <a16:creationId xmlns:a16="http://schemas.microsoft.com/office/drawing/2014/main" id="{1ECD7A7F-13F8-9E9F-94FF-03D42EEEF0A8}"/>
              </a:ext>
            </a:extLst>
          </p:cNvPr>
          <p:cNvSpPr>
            <a:spLocks noGrp="1"/>
          </p:cNvSpPr>
          <p:nvPr>
            <p:ph type="body" sz="quarter" idx="10" hasCustomPrompt="1"/>
          </p:nvPr>
        </p:nvSpPr>
        <p:spPr>
          <a:xfrm>
            <a:off x="539999" y="4385568"/>
            <a:ext cx="6255977" cy="426611"/>
          </a:xfrm>
        </p:spPr>
        <p:txBody>
          <a:bodyPr anchor="t">
            <a:noAutofit/>
          </a:bodyPr>
          <a:lstStyle>
            <a:lvl1pPr>
              <a:defRPr sz="2000">
                <a:solidFill>
                  <a:schemeClr val="accent4"/>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Stage</a:t>
            </a:r>
          </a:p>
        </p:txBody>
      </p:sp>
      <p:sp>
        <p:nvSpPr>
          <p:cNvPr id="12" name="Text Placeholder 14">
            <a:extLst>
              <a:ext uri="{FF2B5EF4-FFF2-40B4-BE49-F238E27FC236}">
                <a16:creationId xmlns:a16="http://schemas.microsoft.com/office/drawing/2014/main" id="{1F1B4A2E-693D-413E-6506-E51D3453E154}"/>
              </a:ext>
            </a:extLst>
          </p:cNvPr>
          <p:cNvSpPr>
            <a:spLocks noGrp="1"/>
          </p:cNvSpPr>
          <p:nvPr>
            <p:ph type="body" sz="quarter" idx="16" hasCustomPrompt="1"/>
          </p:nvPr>
        </p:nvSpPr>
        <p:spPr>
          <a:xfrm>
            <a:off x="540000" y="4925698"/>
            <a:ext cx="6255975" cy="360000"/>
          </a:xfrm>
        </p:spPr>
        <p:txBody>
          <a:bodyPr>
            <a:noAutofit/>
          </a:bodyPr>
          <a:lstStyle>
            <a:lvl1pPr>
              <a:spcAft>
                <a:spcPts val="0"/>
              </a:spcAft>
              <a:defRPr sz="1800" b="1">
                <a:solidFill>
                  <a:schemeClr val="bg1"/>
                </a:solidFill>
                <a:latin typeface="Arial" panose="020B0604020202020204" pitchFamily="34" charset="0"/>
                <a:cs typeface="Arial" panose="020B0604020202020204" pitchFamily="34" charset="0"/>
              </a:defRPr>
            </a:lvl1pPr>
            <a:lvl2pPr>
              <a:spcAft>
                <a:spcPts val="0"/>
              </a:spcAft>
              <a:defRPr sz="1800" b="0">
                <a:solidFill>
                  <a:schemeClr val="bg1"/>
                </a:solidFill>
                <a:latin typeface="+mj-lt"/>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a:t>Module</a:t>
            </a:r>
          </a:p>
        </p:txBody>
      </p:sp>
      <p:sp>
        <p:nvSpPr>
          <p:cNvPr id="13" name="Text Placeholder 7">
            <a:extLst>
              <a:ext uri="{FF2B5EF4-FFF2-40B4-BE49-F238E27FC236}">
                <a16:creationId xmlns:a16="http://schemas.microsoft.com/office/drawing/2014/main" id="{0C245AE8-A9B0-AE21-616C-11D22901313C}"/>
              </a:ext>
            </a:extLst>
          </p:cNvPr>
          <p:cNvSpPr>
            <a:spLocks noGrp="1"/>
          </p:cNvSpPr>
          <p:nvPr>
            <p:ph type="body" sz="quarter" idx="14" hasCustomPrompt="1"/>
          </p:nvPr>
        </p:nvSpPr>
        <p:spPr>
          <a:xfrm>
            <a:off x="540000" y="5327998"/>
            <a:ext cx="6255971" cy="792000"/>
          </a:xfr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Presenter name</a:t>
            </a:r>
            <a:endParaRPr lang="en-AU"/>
          </a:p>
        </p:txBody>
      </p:sp>
      <p:sp>
        <p:nvSpPr>
          <p:cNvPr id="15" name="Text Placeholder 14">
            <a:extLst>
              <a:ext uri="{FF2B5EF4-FFF2-40B4-BE49-F238E27FC236}">
                <a16:creationId xmlns:a16="http://schemas.microsoft.com/office/drawing/2014/main" id="{5C2AC99F-F6FA-4B77-DD09-207FFF07B242}"/>
              </a:ext>
            </a:extLst>
          </p:cNvPr>
          <p:cNvSpPr>
            <a:spLocks noGrp="1"/>
          </p:cNvSpPr>
          <p:nvPr>
            <p:ph type="body" sz="quarter" idx="15" hasCustomPrompt="1"/>
          </p:nvPr>
        </p:nvSpPr>
        <p:spPr>
          <a:xfrm>
            <a:off x="540000" y="6192000"/>
            <a:ext cx="6255975" cy="360000"/>
          </a:xfrm>
        </p:spPr>
        <p:txBody>
          <a:bodyPr anchor="b" anchorCtr="0">
            <a:noAutofit/>
          </a:bodyPr>
          <a:lstStyle>
            <a:lvl1pPr algn="l">
              <a:defRPr sz="1800" b="0">
                <a:solidFill>
                  <a:schemeClr val="bg1"/>
                </a:solidFill>
                <a:latin typeface="Arial" panose="020B0604020202020204" pitchFamily="34" charset="0"/>
                <a:cs typeface="Arial" panose="020B0604020202020204" pitchFamily="34" charset="0"/>
              </a:defRPr>
            </a:lvl1pPr>
            <a:lvl2pPr>
              <a:defRPr sz="1600">
                <a:solidFill>
                  <a:schemeClr val="bg1"/>
                </a:solidFill>
              </a:defRPr>
            </a:lvl2pPr>
            <a:lvl3pPr marL="0" indent="0">
              <a:buNone/>
              <a:defRPr sz="2000">
                <a:solidFill>
                  <a:schemeClr val="bg1"/>
                </a:solidFill>
              </a:defRPr>
            </a:lvl3pPr>
            <a:lvl4pPr>
              <a:defRPr sz="2000">
                <a:solidFill>
                  <a:schemeClr val="bg1"/>
                </a:solidFill>
              </a:defRPr>
            </a:lvl4pPr>
            <a:lvl5pPr>
              <a:defRPr sz="2000">
                <a:solidFill>
                  <a:schemeClr val="bg1"/>
                </a:solidFill>
              </a:defRPr>
            </a:lvl5pPr>
          </a:lstStyle>
          <a:p>
            <a:pPr lvl="0"/>
            <a:r>
              <a:rPr lang="en-US"/>
              <a:t>00 Month YYYY</a:t>
            </a:r>
          </a:p>
        </p:txBody>
      </p:sp>
      <p:pic>
        <p:nvPicPr>
          <p:cNvPr id="17" name="Picture 16">
            <a:extLst>
              <a:ext uri="{FF2B5EF4-FFF2-40B4-BE49-F238E27FC236}">
                <a16:creationId xmlns:a16="http://schemas.microsoft.com/office/drawing/2014/main" id="{1B2918F2-2A15-B218-B84D-C469AD3B60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35329" y="360000"/>
            <a:ext cx="660650" cy="715199"/>
          </a:xfrm>
          <a:prstGeom prst="rect">
            <a:avLst/>
          </a:prstGeom>
        </p:spPr>
      </p:pic>
      <p:sp>
        <p:nvSpPr>
          <p:cNvPr id="2" name="Picture Placeholder 4">
            <a:extLst>
              <a:ext uri="{FF2B5EF4-FFF2-40B4-BE49-F238E27FC236}">
                <a16:creationId xmlns:a16="http://schemas.microsoft.com/office/drawing/2014/main" id="{206B55C3-1914-D3B1-73B3-69F5509A4B69}"/>
              </a:ext>
              <a:ext uri="{C183D7F6-B498-43B3-948B-1728B52AA6E4}">
                <adec:decorative xmlns:adec="http://schemas.microsoft.com/office/drawing/2017/decorative" val="1"/>
              </a:ext>
            </a:extLst>
          </p:cNvPr>
          <p:cNvSpPr>
            <a:spLocks noGrp="1"/>
          </p:cNvSpPr>
          <p:nvPr>
            <p:ph type="pic" sz="quarter" idx="13"/>
          </p:nvPr>
        </p:nvSpPr>
        <p:spPr>
          <a:xfrm>
            <a:off x="7128000" y="0"/>
            <a:ext cx="5064000" cy="6858000"/>
          </a:xfrm>
        </p:spPr>
        <p:txBody>
          <a:bodyPr/>
          <a:lstStyle/>
          <a:p>
            <a:r>
              <a:rPr lang="en-US"/>
              <a:t>Click icon to add picture</a:t>
            </a:r>
            <a:endParaRPr lang="en-AU"/>
          </a:p>
        </p:txBody>
      </p:sp>
    </p:spTree>
    <p:extLst>
      <p:ext uri="{BB962C8B-B14F-4D97-AF65-F5344CB8AC3E}">
        <p14:creationId xmlns:p14="http://schemas.microsoft.com/office/powerpoint/2010/main" val="2513483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1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Divider">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C261660-AF47-818D-7C30-D254D989CACE}"/>
              </a:ext>
              <a:ext uri="{C183D7F6-B498-43B3-948B-1728B52AA6E4}">
                <adec:decorative xmlns:adec="http://schemas.microsoft.com/office/drawing/2017/decorative" val="1"/>
              </a:ext>
            </a:extLst>
          </p:cNvPr>
          <p:cNvCxnSpPr>
            <a:cxnSpLocks/>
          </p:cNvCxnSpPr>
          <p:nvPr/>
        </p:nvCxnSpPr>
        <p:spPr>
          <a:xfrm>
            <a:off x="360000" y="360000"/>
            <a:ext cx="0" cy="619200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8AD8A72A-7327-BEF4-2507-0522B8614AE9}"/>
              </a:ext>
            </a:extLst>
          </p:cNvPr>
          <p:cNvSpPr>
            <a:spLocks noGrp="1"/>
          </p:cNvSpPr>
          <p:nvPr>
            <p:ph type="ctrTitle" hasCustomPrompt="1"/>
          </p:nvPr>
        </p:nvSpPr>
        <p:spPr>
          <a:xfrm>
            <a:off x="540000" y="4067881"/>
            <a:ext cx="11291998" cy="800681"/>
          </a:xfrm>
          <a:ln>
            <a:noFill/>
          </a:ln>
        </p:spPr>
        <p:txBody>
          <a:bodyPr anchor="t">
            <a:noAutofit/>
          </a:bodyPr>
          <a:lstStyle>
            <a:lvl1pPr algn="l">
              <a:lnSpc>
                <a:spcPct val="110000"/>
              </a:lnSpc>
              <a:defRPr sz="4800">
                <a:solidFill>
                  <a:schemeClr val="bg1"/>
                </a:solidFill>
                <a:latin typeface="Arial" panose="020B0604020202020204" pitchFamily="34" charset="0"/>
                <a:cs typeface="Arial" panose="020B0604020202020204" pitchFamily="34" charset="0"/>
              </a:defRPr>
            </a:lvl1pPr>
          </a:lstStyle>
          <a:p>
            <a:pPr>
              <a:lnSpc>
                <a:spcPct val="100000"/>
              </a:lnSpc>
            </a:pPr>
            <a:r>
              <a:rPr lang="en-AU"/>
              <a:t>Lesson title</a:t>
            </a:r>
          </a:p>
        </p:txBody>
      </p:sp>
      <p:sp>
        <p:nvSpPr>
          <p:cNvPr id="6" name="Oval 5">
            <a:extLst>
              <a:ext uri="{FF2B5EF4-FFF2-40B4-BE49-F238E27FC236}">
                <a16:creationId xmlns:a16="http://schemas.microsoft.com/office/drawing/2014/main" id="{5EBAE78F-1A35-0A2C-DBF4-48477CA8F3A7}"/>
              </a:ext>
            </a:extLst>
          </p:cNvPr>
          <p:cNvSpPr>
            <a:spLocks noGrp="1" noRot="1" noMove="1" noResize="1" noEditPoints="1" noAdjustHandles="1" noChangeArrowheads="1" noChangeShapeType="1"/>
          </p:cNvSpPr>
          <p:nvPr/>
        </p:nvSpPr>
        <p:spPr>
          <a:xfrm>
            <a:off x="11056620" y="289560"/>
            <a:ext cx="906780" cy="800681"/>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2" name="Picture 1">
            <a:extLst>
              <a:ext uri="{FF2B5EF4-FFF2-40B4-BE49-F238E27FC236}">
                <a16:creationId xmlns:a16="http://schemas.microsoft.com/office/drawing/2014/main" id="{1DE675F6-B3E6-7651-8B0E-50E39CE29B9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71348" y="360000"/>
            <a:ext cx="660650" cy="715199"/>
          </a:xfrm>
          <a:prstGeom prst="rect">
            <a:avLst/>
          </a:prstGeom>
        </p:spPr>
      </p:pic>
    </p:spTree>
    <p:extLst>
      <p:ext uri="{BB962C8B-B14F-4D97-AF65-F5344CB8AC3E}">
        <p14:creationId xmlns:p14="http://schemas.microsoft.com/office/powerpoint/2010/main" val="3661900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cSld name="LISC">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165CECD-C00D-4560-9C97-AE28A8535867}"/>
              </a:ext>
              <a:ext uri="{C183D7F6-B498-43B3-948B-1728B52AA6E4}">
                <adec:decorative xmlns:adec="http://schemas.microsoft.com/office/drawing/2017/decorative" val="1"/>
              </a:ext>
            </a:extLst>
          </p:cNvPr>
          <p:cNvSpPr/>
          <p:nvPr/>
        </p:nvSpPr>
        <p:spPr>
          <a:xfrm>
            <a:off x="0" y="1620000"/>
            <a:ext cx="12192000" cy="523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Picture Placeholder 4">
            <a:extLst>
              <a:ext uri="{FF2B5EF4-FFF2-40B4-BE49-F238E27FC236}">
                <a16:creationId xmlns:a16="http://schemas.microsoft.com/office/drawing/2014/main" id="{8AB6FE45-2247-43AE-AFB0-3C1EC574D8FA}"/>
              </a:ext>
              <a:ext uri="{C183D7F6-B498-43B3-948B-1728B52AA6E4}">
                <adec:decorative xmlns:adec="http://schemas.microsoft.com/office/drawing/2017/decorative" val="1"/>
              </a:ext>
            </a:extLst>
          </p:cNvPr>
          <p:cNvSpPr>
            <a:spLocks noGrp="1"/>
          </p:cNvSpPr>
          <p:nvPr>
            <p:ph type="pic" sz="quarter" idx="13"/>
          </p:nvPr>
        </p:nvSpPr>
        <p:spPr>
          <a:xfrm>
            <a:off x="359998" y="1909282"/>
            <a:ext cx="11483999" cy="4210718"/>
          </a:xfrm>
        </p:spPr>
        <p:txBody>
          <a:bodyPr/>
          <a:lstStyle/>
          <a:p>
            <a:r>
              <a:rPr lang="en-US"/>
              <a:t>Click icon to add picture</a:t>
            </a:r>
            <a:endParaRPr lang="en-AU"/>
          </a:p>
        </p:txBody>
      </p:sp>
      <p:sp>
        <p:nvSpPr>
          <p:cNvPr id="7" name="Slide Number Placeholder 6"/>
          <p:cNvSpPr>
            <a:spLocks noGrp="1"/>
          </p:cNvSpPr>
          <p:nvPr>
            <p:ph type="sldNum" sz="quarter" idx="12"/>
          </p:nvPr>
        </p:nvSpPr>
        <p:spPr/>
        <p:txBody>
          <a:bodyPr/>
          <a:lstStyle/>
          <a:p>
            <a:fld id="{6B0AA3B9-7176-4FBC-8A56-697129254272}" type="slidenum">
              <a:rPr lang="en-AU" smtClean="0"/>
              <a:t>‹#›</a:t>
            </a:fld>
            <a:endParaRPr lang="en-AU"/>
          </a:p>
        </p:txBody>
      </p:sp>
      <p:sp>
        <p:nvSpPr>
          <p:cNvPr id="10" name="Title 4">
            <a:extLst>
              <a:ext uri="{FF2B5EF4-FFF2-40B4-BE49-F238E27FC236}">
                <a16:creationId xmlns:a16="http://schemas.microsoft.com/office/drawing/2014/main" id="{4B69FB63-5913-44B0-9BCA-4B6E66CE48BF}"/>
              </a:ext>
            </a:extLst>
          </p:cNvPr>
          <p:cNvSpPr>
            <a:spLocks noGrp="1"/>
          </p:cNvSpPr>
          <p:nvPr>
            <p:ph type="title"/>
          </p:nvPr>
        </p:nvSpPr>
        <p:spPr>
          <a:xfrm>
            <a:off x="359998" y="360000"/>
            <a:ext cx="10260002" cy="522000"/>
          </a:xfrm>
        </p:spPr>
        <p:txBody>
          <a:bodyPr/>
          <a:lstStyle>
            <a:lvl1pPr>
              <a:defRPr>
                <a:solidFill>
                  <a:schemeClr val="accent1"/>
                </a:solidFill>
              </a:defRPr>
            </a:lvl1pPr>
          </a:lstStyle>
          <a:p>
            <a:r>
              <a:rPr lang="en-US"/>
              <a:t>Click to edit Master title style</a:t>
            </a:r>
            <a:endParaRPr lang="en-AU"/>
          </a:p>
        </p:txBody>
      </p:sp>
      <p:sp>
        <p:nvSpPr>
          <p:cNvPr id="11" name="Text Placeholder 10">
            <a:extLst>
              <a:ext uri="{FF2B5EF4-FFF2-40B4-BE49-F238E27FC236}">
                <a16:creationId xmlns:a16="http://schemas.microsoft.com/office/drawing/2014/main" id="{4A905C52-CF4B-447B-B93D-A86FD209402A}"/>
              </a:ext>
            </a:extLst>
          </p:cNvPr>
          <p:cNvSpPr>
            <a:spLocks noGrp="1"/>
          </p:cNvSpPr>
          <p:nvPr>
            <p:ph type="body" sz="quarter" idx="18" hasCustomPrompt="1"/>
          </p:nvPr>
        </p:nvSpPr>
        <p:spPr>
          <a:xfrm>
            <a:off x="360000" y="1016704"/>
            <a:ext cx="10080000"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2086486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ntent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6B0AA3B9-7176-4FBC-8A56-69712925427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360000"/>
            <a:ext cx="11484000"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59999" y="982520"/>
            <a:ext cx="11483999"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2" name="Text Placeholder 3">
            <a:extLst>
              <a:ext uri="{FF2B5EF4-FFF2-40B4-BE49-F238E27FC236}">
                <a16:creationId xmlns:a16="http://schemas.microsoft.com/office/drawing/2014/main" id="{7A679F83-4A45-8E00-A9A4-2E8DE35C1BB0}"/>
              </a:ext>
            </a:extLst>
          </p:cNvPr>
          <p:cNvSpPr>
            <a:spLocks noGrp="1"/>
          </p:cNvSpPr>
          <p:nvPr>
            <p:ph type="body" sz="quarter" idx="17" hasCustomPrompt="1"/>
          </p:nvPr>
        </p:nvSpPr>
        <p:spPr>
          <a:xfrm>
            <a:off x="360000" y="1567086"/>
            <a:ext cx="11484000" cy="4807835"/>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4934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6B0AA3B9-7176-4FBC-8A56-69712925427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360000"/>
            <a:ext cx="11484000"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59999" y="982520"/>
            <a:ext cx="11483999"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3" name="Content Placeholder 2">
            <a:extLst>
              <a:ext uri="{FF2B5EF4-FFF2-40B4-BE49-F238E27FC236}">
                <a16:creationId xmlns:a16="http://schemas.microsoft.com/office/drawing/2014/main" id="{EAC13D79-FA01-577F-AC79-E39D6DCCC806}"/>
              </a:ext>
            </a:extLst>
          </p:cNvPr>
          <p:cNvSpPr>
            <a:spLocks noGrp="1"/>
          </p:cNvSpPr>
          <p:nvPr>
            <p:ph sz="quarter" idx="19" hasCustomPrompt="1"/>
          </p:nvPr>
        </p:nvSpPr>
        <p:spPr>
          <a:xfrm>
            <a:off x="360363" y="1562470"/>
            <a:ext cx="5735637" cy="4878611"/>
          </a:xfrm>
        </p:spPr>
        <p:txBody>
          <a:body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8" name="Picture Placeholder 7">
            <a:extLst>
              <a:ext uri="{FF2B5EF4-FFF2-40B4-BE49-F238E27FC236}">
                <a16:creationId xmlns:a16="http://schemas.microsoft.com/office/drawing/2014/main" id="{F0C3D212-D9E6-5651-0336-B3898E36FBA5}"/>
              </a:ext>
            </a:extLst>
          </p:cNvPr>
          <p:cNvSpPr>
            <a:spLocks noGrp="1"/>
          </p:cNvSpPr>
          <p:nvPr>
            <p:ph type="pic" sz="quarter" idx="20"/>
          </p:nvPr>
        </p:nvSpPr>
        <p:spPr>
          <a:xfrm>
            <a:off x="6324599" y="1562471"/>
            <a:ext cx="5507038" cy="4246186"/>
          </a:xfrm>
        </p:spPr>
        <p:txBody>
          <a:bodyPr/>
          <a:lstStyle/>
          <a:p>
            <a:r>
              <a:rPr lang="en-US"/>
              <a:t>Click icon to add picture</a:t>
            </a:r>
            <a:endParaRPr lang="en-AU"/>
          </a:p>
        </p:txBody>
      </p:sp>
      <p:sp>
        <p:nvSpPr>
          <p:cNvPr id="9" name="Text Placeholder 8">
            <a:extLst>
              <a:ext uri="{FF2B5EF4-FFF2-40B4-BE49-F238E27FC236}">
                <a16:creationId xmlns:a16="http://schemas.microsoft.com/office/drawing/2014/main" id="{C468D160-A77E-0FD7-054B-CE004CA9035B}"/>
              </a:ext>
            </a:extLst>
          </p:cNvPr>
          <p:cNvSpPr>
            <a:spLocks noGrp="1"/>
          </p:cNvSpPr>
          <p:nvPr>
            <p:ph type="body" sz="quarter" idx="21"/>
          </p:nvPr>
        </p:nvSpPr>
        <p:spPr>
          <a:xfrm>
            <a:off x="6324600" y="5934075"/>
            <a:ext cx="5519738" cy="506413"/>
          </a:xfrm>
        </p:spPr>
        <p:txBody>
          <a:bodyPr/>
          <a:lstStyle>
            <a:lvl1pPr>
              <a:defRPr sz="1400"/>
            </a:lvl1pPr>
          </a:lstStyle>
          <a:p>
            <a:pPr lvl="0"/>
            <a:r>
              <a:rPr lang="en-US"/>
              <a:t>Click to edit Master text styles</a:t>
            </a:r>
            <a:endParaRPr lang="en-AU"/>
          </a:p>
        </p:txBody>
      </p:sp>
    </p:spTree>
    <p:extLst>
      <p:ext uri="{BB962C8B-B14F-4D97-AF65-F5344CB8AC3E}">
        <p14:creationId xmlns:p14="http://schemas.microsoft.com/office/powerpoint/2010/main" val="1122399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Feature image">
    <p:spTree>
      <p:nvGrpSpPr>
        <p:cNvPr id="1" name=""/>
        <p:cNvGrpSpPr/>
        <p:nvPr/>
      </p:nvGrpSpPr>
      <p:grpSpPr>
        <a:xfrm>
          <a:off x="0" y="0"/>
          <a:ext cx="0" cy="0"/>
          <a:chOff x="0" y="0"/>
          <a:chExt cx="0" cy="0"/>
        </a:xfrm>
      </p:grpSpPr>
      <p:sp>
        <p:nvSpPr>
          <p:cNvPr id="2" name="Picture Placeholder 8">
            <a:extLst>
              <a:ext uri="{FF2B5EF4-FFF2-40B4-BE49-F238E27FC236}">
                <a16:creationId xmlns:a16="http://schemas.microsoft.com/office/drawing/2014/main" id="{91FCC384-7450-516C-24D0-7D029ED3855A}"/>
              </a:ext>
              <a:ext uri="{C183D7F6-B498-43B3-948B-1728B52AA6E4}">
                <adec:decorative xmlns:adec="http://schemas.microsoft.com/office/drawing/2017/decorative" val="1"/>
              </a:ext>
            </a:extLst>
          </p:cNvPr>
          <p:cNvSpPr>
            <a:spLocks noGrp="1"/>
          </p:cNvSpPr>
          <p:nvPr>
            <p:ph type="pic" sz="quarter" idx="13"/>
          </p:nvPr>
        </p:nvSpPr>
        <p:spPr>
          <a:xfrm>
            <a:off x="0" y="0"/>
            <a:ext cx="5040000" cy="6858000"/>
          </a:xfrm>
        </p:spPr>
        <p:txBody>
          <a:bodyPr/>
          <a:lstStyle/>
          <a:p>
            <a:r>
              <a:rPr lang="en-US"/>
              <a:t>Click icon to add picture</a:t>
            </a:r>
            <a:endParaRPr lang="en-AU"/>
          </a:p>
        </p:txBody>
      </p:sp>
      <p:sp>
        <p:nvSpPr>
          <p:cNvPr id="4" name="Title 1">
            <a:extLst>
              <a:ext uri="{FF2B5EF4-FFF2-40B4-BE49-F238E27FC236}">
                <a16:creationId xmlns:a16="http://schemas.microsoft.com/office/drawing/2014/main" id="{46E61F09-1856-72E7-5C79-31B4A856E7AD}"/>
              </a:ext>
            </a:extLst>
          </p:cNvPr>
          <p:cNvSpPr>
            <a:spLocks noGrp="1"/>
          </p:cNvSpPr>
          <p:nvPr>
            <p:ph type="title" hasCustomPrompt="1"/>
          </p:nvPr>
        </p:nvSpPr>
        <p:spPr>
          <a:xfrm>
            <a:off x="5400000" y="360000"/>
            <a:ext cx="6407150" cy="554400"/>
          </a:xfrm>
        </p:spPr>
        <p:txBody>
          <a:bodyPr/>
          <a:lstStyle>
            <a:lvl1pPr>
              <a:defRPr>
                <a:solidFill>
                  <a:schemeClr val="accent1"/>
                </a:solidFill>
              </a:defRPr>
            </a:lvl1pPr>
          </a:lstStyle>
          <a:p>
            <a:r>
              <a:rPr lang="en-US"/>
              <a:t>Title</a:t>
            </a:r>
          </a:p>
        </p:txBody>
      </p:sp>
      <p:cxnSp>
        <p:nvCxnSpPr>
          <p:cNvPr id="6" name="Straight Connector 5">
            <a:extLst>
              <a:ext uri="{FF2B5EF4-FFF2-40B4-BE49-F238E27FC236}">
                <a16:creationId xmlns:a16="http://schemas.microsoft.com/office/drawing/2014/main" id="{52576981-5B08-29E1-CBD0-60B20605F583}"/>
              </a:ext>
              <a:ext uri="{C183D7F6-B498-43B3-948B-1728B52AA6E4}">
                <adec:decorative xmlns:adec="http://schemas.microsoft.com/office/drawing/2017/decorative" val="1"/>
              </a:ext>
            </a:extLst>
          </p:cNvPr>
          <p:cNvCxnSpPr>
            <a:cxnSpLocks/>
          </p:cNvCxnSpPr>
          <p:nvPr/>
        </p:nvCxnSpPr>
        <p:spPr>
          <a:xfrm>
            <a:off x="5220000" y="1800000"/>
            <a:ext cx="0" cy="4536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Slide Number Placeholder 1">
            <a:extLst>
              <a:ext uri="{FF2B5EF4-FFF2-40B4-BE49-F238E27FC236}">
                <a16:creationId xmlns:a16="http://schemas.microsoft.com/office/drawing/2014/main" id="{AC754ADD-23A8-B626-EF2D-A89E9897C22E}"/>
              </a:ext>
            </a:extLst>
          </p:cNvPr>
          <p:cNvSpPr>
            <a:spLocks noGrp="1"/>
          </p:cNvSpPr>
          <p:nvPr>
            <p:ph type="sldNum" sz="quarter" idx="16"/>
          </p:nvPr>
        </p:nvSpPr>
        <p:spPr>
          <a:xfrm>
            <a:off x="11124000" y="6516000"/>
            <a:ext cx="720000" cy="180000"/>
          </a:xfrm>
        </p:spPr>
        <p:txBody>
          <a:bodyPr/>
          <a:lstStyle/>
          <a:p>
            <a:fld id="{6B0AA3B9-7176-4FBC-8A56-697129254272}" type="slidenum">
              <a:rPr lang="en-AU" smtClean="0"/>
              <a:t>‹#›</a:t>
            </a:fld>
            <a:endParaRPr lang="en-AU"/>
          </a:p>
        </p:txBody>
      </p:sp>
      <p:sp>
        <p:nvSpPr>
          <p:cNvPr id="10" name="Text Placeholder 3">
            <a:extLst>
              <a:ext uri="{FF2B5EF4-FFF2-40B4-BE49-F238E27FC236}">
                <a16:creationId xmlns:a16="http://schemas.microsoft.com/office/drawing/2014/main" id="{DE31FF8A-F945-2755-C01F-A984129CCFE4}"/>
              </a:ext>
            </a:extLst>
          </p:cNvPr>
          <p:cNvSpPr>
            <a:spLocks noGrp="1"/>
          </p:cNvSpPr>
          <p:nvPr>
            <p:ph type="body" sz="quarter" idx="17" hasCustomPrompt="1"/>
          </p:nvPr>
        </p:nvSpPr>
        <p:spPr>
          <a:xfrm>
            <a:off x="5400675" y="1800000"/>
            <a:ext cx="6407150" cy="4536000"/>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3" name="Text Placeholder 10">
            <a:extLst>
              <a:ext uri="{FF2B5EF4-FFF2-40B4-BE49-F238E27FC236}">
                <a16:creationId xmlns:a16="http://schemas.microsoft.com/office/drawing/2014/main" id="{5222D209-0CF8-F581-20B2-402482319282}"/>
              </a:ext>
            </a:extLst>
          </p:cNvPr>
          <p:cNvSpPr>
            <a:spLocks noGrp="1"/>
          </p:cNvSpPr>
          <p:nvPr>
            <p:ph type="body" sz="quarter" idx="18" hasCustomPrompt="1"/>
          </p:nvPr>
        </p:nvSpPr>
        <p:spPr>
          <a:xfrm>
            <a:off x="5399998" y="982520"/>
            <a:ext cx="6407150" cy="294189"/>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3917349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and subtitl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6B0AA3B9-7176-4FBC-8A56-69712925427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360000"/>
            <a:ext cx="11484000"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60000" y="982520"/>
            <a:ext cx="11484000"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1445590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6B0AA3B9-7176-4FBC-8A56-697129254272}" type="slidenum">
              <a:rPr lang="en-AU" smtClean="0"/>
              <a:t>‹#›</a:t>
            </a:fld>
            <a:endParaRPr lang="en-AU"/>
          </a:p>
        </p:txBody>
      </p:sp>
    </p:spTree>
    <p:extLst>
      <p:ext uri="{BB962C8B-B14F-4D97-AF65-F5344CB8AC3E}">
        <p14:creationId xmlns:p14="http://schemas.microsoft.com/office/powerpoint/2010/main" val="43919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llou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a:xfrm>
            <a:off x="360000" y="360000"/>
            <a:ext cx="10080000" cy="545601"/>
          </a:xfrm>
        </p:spPr>
        <p:txBody>
          <a:bodyPr/>
          <a:lstStyle>
            <a:lvl1pPr>
              <a:defRPr>
                <a:solidFill>
                  <a:schemeClr val="accent1"/>
                </a:solidFill>
                <a:latin typeface="Arial" panose="020B0604020202020204" pitchFamily="34" charset="0"/>
                <a:cs typeface="Arial" panose="020B0604020202020204" pitchFamily="34" charset="0"/>
              </a:defRPr>
            </a:lvl1pPr>
          </a:lstStyle>
          <a:p>
            <a:r>
              <a:rPr lang="en-US"/>
              <a:t>Click to edit Master title style</a:t>
            </a:r>
            <a:endParaRPr lang="en-AU"/>
          </a:p>
        </p:txBody>
      </p: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ext Placeholder 10">
            <a:extLst>
              <a:ext uri="{FF2B5EF4-FFF2-40B4-BE49-F238E27FC236}">
                <a16:creationId xmlns:a16="http://schemas.microsoft.com/office/drawing/2014/main" id="{CAACF727-AE7E-47EA-8835-DCF4CB035ECE}"/>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2" name="Content Placeholder 2">
            <a:extLst>
              <a:ext uri="{FF2B5EF4-FFF2-40B4-BE49-F238E27FC236}">
                <a16:creationId xmlns:a16="http://schemas.microsoft.com/office/drawing/2014/main" id="{7264D12D-DAEB-B762-87C4-84AC691386B5}"/>
              </a:ext>
            </a:extLst>
          </p:cNvPr>
          <p:cNvSpPr>
            <a:spLocks noGrp="1"/>
          </p:cNvSpPr>
          <p:nvPr>
            <p:ph sz="half" idx="1" hasCustomPrompt="1"/>
          </p:nvPr>
        </p:nvSpPr>
        <p:spPr>
          <a:xfrm>
            <a:off x="360000" y="1584000"/>
            <a:ext cx="5616000" cy="4499998"/>
          </a:xfrm>
        </p:spPr>
        <p:txBody>
          <a:bodyPr/>
          <a:lstStyle>
            <a:lvl1pPr>
              <a:defRPr sz="1800">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3" name="Rectangle: Rounded Corners 2">
            <a:extLst>
              <a:ext uri="{FF2B5EF4-FFF2-40B4-BE49-F238E27FC236}">
                <a16:creationId xmlns:a16="http://schemas.microsoft.com/office/drawing/2014/main" id="{E9F8B789-3BDD-E51F-0464-C5095105CA0B}"/>
              </a:ext>
            </a:extLst>
          </p:cNvPr>
          <p:cNvSpPr/>
          <p:nvPr userDrawn="1"/>
        </p:nvSpPr>
        <p:spPr>
          <a:xfrm>
            <a:off x="6379535" y="1583989"/>
            <a:ext cx="5452465" cy="4499997"/>
          </a:xfrm>
          <a:prstGeom prst="roundRect">
            <a:avLst>
              <a:gd name="adj" fmla="val 8003"/>
            </a:avLst>
          </a:prstGeom>
          <a:solidFill>
            <a:srgbClr val="CBE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accent4"/>
              </a:solidFill>
            </a:endParaRPr>
          </a:p>
        </p:txBody>
      </p:sp>
      <p:sp>
        <p:nvSpPr>
          <p:cNvPr id="6" name="Content Placeholder 2">
            <a:extLst>
              <a:ext uri="{FF2B5EF4-FFF2-40B4-BE49-F238E27FC236}">
                <a16:creationId xmlns:a16="http://schemas.microsoft.com/office/drawing/2014/main" id="{6B06FBC2-B6FD-CD3D-EFEE-C13756B43430}"/>
              </a:ext>
            </a:extLst>
          </p:cNvPr>
          <p:cNvSpPr>
            <a:spLocks noGrp="1"/>
          </p:cNvSpPr>
          <p:nvPr>
            <p:ph sz="half" idx="19" hasCustomPrompt="1"/>
          </p:nvPr>
        </p:nvSpPr>
        <p:spPr>
          <a:xfrm>
            <a:off x="6675237" y="1886738"/>
            <a:ext cx="4850456" cy="3869020"/>
          </a:xfrm>
        </p:spPr>
        <p:txBody>
          <a:bodyPr/>
          <a:lstStyle>
            <a:lvl1pPr algn="l">
              <a:defRPr sz="1800">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24940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References">
    <p:bg>
      <p:bgPr>
        <a:solidFill>
          <a:schemeClr val="accent4"/>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3C69E21-27A4-4448-A8A5-3DF6A41F3B28}"/>
              </a:ext>
            </a:extLst>
          </p:cNvPr>
          <p:cNvSpPr/>
          <p:nvPr/>
        </p:nvSpPr>
        <p:spPr>
          <a:xfrm>
            <a:off x="0" y="1265616"/>
            <a:ext cx="12192000" cy="1901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7" name="Straight Connector 6">
            <a:extLst>
              <a:ext uri="{FF2B5EF4-FFF2-40B4-BE49-F238E27FC236}">
                <a16:creationId xmlns:a16="http://schemas.microsoft.com/office/drawing/2014/main" id="{FDEA8E5D-F9A7-48AC-AF91-6754515E9D1B}"/>
              </a:ext>
              <a:ext uri="{C183D7F6-B498-43B3-948B-1728B52AA6E4}">
                <adec:decorative xmlns:adec="http://schemas.microsoft.com/office/drawing/2017/decorative" val="1"/>
              </a:ext>
            </a:extLst>
          </p:cNvPr>
          <p:cNvCxnSpPr>
            <a:cxnSpLocks/>
          </p:cNvCxnSpPr>
          <p:nvPr/>
        </p:nvCxnSpPr>
        <p:spPr>
          <a:xfrm>
            <a:off x="0" y="1265616"/>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81B646BC-5BB3-E31B-1A9E-AD82558D7FE8}"/>
              </a:ext>
            </a:extLst>
          </p:cNvPr>
          <p:cNvSpPr>
            <a:spLocks noGrp="1"/>
          </p:cNvSpPr>
          <p:nvPr>
            <p:ph type="sldNum" sz="quarter" idx="10"/>
          </p:nvPr>
        </p:nvSpPr>
        <p:spPr/>
        <p:txBody>
          <a:bodyPr/>
          <a:lstStyle/>
          <a:p>
            <a:fld id="{6B0AA3B9-7176-4FBC-8A56-697129254272}" type="slidenum">
              <a:rPr lang="en-AU" smtClean="0"/>
              <a:t>‹#›</a:t>
            </a:fld>
            <a:endParaRPr lang="en-AU"/>
          </a:p>
        </p:txBody>
      </p:sp>
      <p:sp>
        <p:nvSpPr>
          <p:cNvPr id="8" name="Title 3">
            <a:extLst>
              <a:ext uri="{FF2B5EF4-FFF2-40B4-BE49-F238E27FC236}">
                <a16:creationId xmlns:a16="http://schemas.microsoft.com/office/drawing/2014/main" id="{2245FC77-E959-4B3D-936D-71858DF4D065}"/>
              </a:ext>
            </a:extLst>
          </p:cNvPr>
          <p:cNvSpPr>
            <a:spLocks noGrp="1"/>
          </p:cNvSpPr>
          <p:nvPr>
            <p:ph type="title" hasCustomPrompt="1"/>
          </p:nvPr>
        </p:nvSpPr>
        <p:spPr>
          <a:xfrm>
            <a:off x="360000" y="360001"/>
            <a:ext cx="10080000" cy="521412"/>
          </a:xfrm>
        </p:spPr>
        <p:txBody>
          <a:bodyPr/>
          <a:lstStyle>
            <a:lvl1pPr>
              <a:defRPr>
                <a:solidFill>
                  <a:schemeClr val="accent1"/>
                </a:solidFill>
              </a:defRPr>
            </a:lvl1pPr>
          </a:lstStyle>
          <a:p>
            <a:r>
              <a:rPr lang="en-US"/>
              <a:t>References</a:t>
            </a:r>
            <a:endParaRPr lang="en-AU"/>
          </a:p>
        </p:txBody>
      </p:sp>
      <p:sp>
        <p:nvSpPr>
          <p:cNvPr id="2" name="Content Placeholder 2">
            <a:extLst>
              <a:ext uri="{FF2B5EF4-FFF2-40B4-BE49-F238E27FC236}">
                <a16:creationId xmlns:a16="http://schemas.microsoft.com/office/drawing/2014/main" id="{27905181-B8A1-3C65-36D9-EB3FF362FF6C}"/>
              </a:ext>
            </a:extLst>
          </p:cNvPr>
          <p:cNvSpPr>
            <a:spLocks noGrp="1"/>
          </p:cNvSpPr>
          <p:nvPr>
            <p:ph idx="1" hasCustomPrompt="1"/>
          </p:nvPr>
        </p:nvSpPr>
        <p:spPr>
          <a:xfrm>
            <a:off x="360000" y="3428999"/>
            <a:ext cx="11484000" cy="2927351"/>
          </a:xfrm>
        </p:spPr>
        <p:txBody>
          <a:bodyPr/>
          <a:lstStyle>
            <a:lvl1pPr>
              <a:lnSpc>
                <a:spcPct val="150000"/>
              </a:lnSpc>
              <a:defRPr sz="1200">
                <a:latin typeface="Arial" panose="020B0604020202020204" pitchFamily="34" charset="0"/>
                <a:cs typeface="Arial" panose="020B0604020202020204" pitchFamily="34" charset="0"/>
              </a:defRPr>
            </a:lvl1pPr>
            <a:lvl2pPr>
              <a:lnSpc>
                <a:spcPct val="150000"/>
              </a:lnSpc>
              <a:defRPr sz="1200"/>
            </a:lvl2pPr>
            <a:lvl3pPr>
              <a:lnSpc>
                <a:spcPct val="150000"/>
              </a:lnSpc>
              <a:defRPr/>
            </a:lvl3pPr>
            <a:lvl4pPr>
              <a:lnSpc>
                <a:spcPct val="150000"/>
              </a:lnSpc>
              <a:defRPr sz="1200"/>
            </a:lvl4pPr>
            <a:lvl5pPr>
              <a:lnSpc>
                <a:spcPct val="150000"/>
              </a:lnSpc>
              <a:defRPr sz="12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8154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Copyright">
    <p:bg>
      <p:bgPr>
        <a:solidFill>
          <a:schemeClr val="accent1"/>
        </a:solid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a:defRPr>
                <a:solidFill>
                  <a:schemeClr val="bg1"/>
                </a:solidFill>
              </a:defRPr>
            </a:lvl1pPr>
          </a:lstStyle>
          <a:p>
            <a:fld id="{6B0AA3B9-7176-4FBC-8A56-697129254272}" type="slidenum">
              <a:rPr lang="en-AU" smtClean="0"/>
              <a:t>‹#›</a:t>
            </a:fld>
            <a:endParaRPr lang="en-AU"/>
          </a:p>
        </p:txBody>
      </p:sp>
      <p:sp>
        <p:nvSpPr>
          <p:cNvPr id="2" name="Title 1">
            <a:extLst>
              <a:ext uri="{FF2B5EF4-FFF2-40B4-BE49-F238E27FC236}">
                <a16:creationId xmlns:a16="http://schemas.microsoft.com/office/drawing/2014/main" id="{34BE5FFA-C863-5F63-2574-4F650BA4588D}"/>
              </a:ext>
            </a:extLst>
          </p:cNvPr>
          <p:cNvSpPr>
            <a:spLocks noGrp="1"/>
          </p:cNvSpPr>
          <p:nvPr>
            <p:ph type="title" hasCustomPrompt="1"/>
          </p:nvPr>
        </p:nvSpPr>
        <p:spPr>
          <a:xfrm>
            <a:off x="360000" y="360000"/>
            <a:ext cx="10080000" cy="537467"/>
          </a:xfrm>
        </p:spPr>
        <p:txBody>
          <a:bodyPr/>
          <a:lstStyle>
            <a:lvl1pPr>
              <a:defRPr>
                <a:solidFill>
                  <a:schemeClr val="bg1"/>
                </a:solidFill>
              </a:defRPr>
            </a:lvl1pPr>
          </a:lstStyle>
          <a:p>
            <a:r>
              <a:rPr lang="en-US"/>
              <a:t>Copyright</a:t>
            </a:r>
          </a:p>
        </p:txBody>
      </p:sp>
      <p:sp>
        <p:nvSpPr>
          <p:cNvPr id="3" name="Slide Number Placeholder 4">
            <a:extLst>
              <a:ext uri="{FF2B5EF4-FFF2-40B4-BE49-F238E27FC236}">
                <a16:creationId xmlns:a16="http://schemas.microsoft.com/office/drawing/2014/main" id="{CAF241D3-718F-F3B9-95BA-7ED78B1B5BDD}"/>
              </a:ext>
            </a:extLst>
          </p:cNvPr>
          <p:cNvSpPr txBox="1">
            <a:spLocks/>
          </p:cNvSpPr>
          <p:nvPr/>
        </p:nvSpPr>
        <p:spPr>
          <a:xfrm>
            <a:off x="11124000" y="6516000"/>
            <a:ext cx="720000" cy="180000"/>
          </a:xfrm>
          <a:prstGeom prst="rect">
            <a:avLst/>
          </a:prstGeom>
        </p:spPr>
        <p:txBody>
          <a:bodyPr vert="horz" lIns="0" tIns="0" rIns="0" bIns="0" rtlCol="0" anchor="t"/>
          <a:lstStyle>
            <a:defPPr>
              <a:defRPr lang="en-US"/>
            </a:defPPr>
            <a:lvl1pPr marL="0" algn="r" defTabSz="609585" rtl="0" eaLnBrk="1" latinLnBrk="0" hangingPunct="1">
              <a:defRPr sz="1200" kern="1200">
                <a:solidFill>
                  <a:schemeClr val="bg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fld id="{10A01DC5-1685-4615-8240-15192985C6A2}" type="slidenum">
              <a:rPr lang="en-AU" smtClean="0"/>
              <a:pPr/>
              <a:t>‹#›</a:t>
            </a:fld>
            <a:endParaRPr lang="en-AU"/>
          </a:p>
        </p:txBody>
      </p:sp>
      <p:sp>
        <p:nvSpPr>
          <p:cNvPr id="5" name="Rectangle 4">
            <a:extLst>
              <a:ext uri="{FF2B5EF4-FFF2-40B4-BE49-F238E27FC236}">
                <a16:creationId xmlns:a16="http://schemas.microsoft.com/office/drawing/2014/main" id="{147A10EB-69B5-E036-369C-033BAFE6DB18}"/>
              </a:ext>
            </a:extLst>
          </p:cNvPr>
          <p:cNvSpPr/>
          <p:nvPr/>
        </p:nvSpPr>
        <p:spPr>
          <a:xfrm>
            <a:off x="10915048" y="231006"/>
            <a:ext cx="1039529" cy="1100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6" name="Picture 5" descr="A red flower with white text&#10;&#10;Description automatically generated with low confidence">
            <a:extLst>
              <a:ext uri="{FF2B5EF4-FFF2-40B4-BE49-F238E27FC236}">
                <a16:creationId xmlns:a16="http://schemas.microsoft.com/office/drawing/2014/main" id="{F5F3CD7E-F06C-6B47-6A3E-198A7C0DC3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95216" y="360000"/>
            <a:ext cx="660785" cy="717587"/>
          </a:xfrm>
          <a:prstGeom prst="rect">
            <a:avLst/>
          </a:prstGeom>
        </p:spPr>
      </p:pic>
      <p:pic>
        <p:nvPicPr>
          <p:cNvPr id="7" name="Picture 12" descr="Creative Commons Attribution licence logo">
            <a:extLst>
              <a:ext uri="{FF2B5EF4-FFF2-40B4-BE49-F238E27FC236}">
                <a16:creationId xmlns:a16="http://schemas.microsoft.com/office/drawing/2014/main" id="{7948A98C-F758-2F9B-44F6-E4FEA77CAA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44972" y="2967486"/>
            <a:ext cx="1406523" cy="489432"/>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10">
            <a:extLst>
              <a:ext uri="{FF2B5EF4-FFF2-40B4-BE49-F238E27FC236}">
                <a16:creationId xmlns:a16="http://schemas.microsoft.com/office/drawing/2014/main" id="{CD8E711E-20C4-EB65-95D8-4E4BB3686546}"/>
              </a:ext>
            </a:extLst>
          </p:cNvPr>
          <p:cNvSpPr>
            <a:spLocks noGrp="1"/>
          </p:cNvSpPr>
          <p:nvPr>
            <p:ph type="body" sz="quarter" idx="18" hasCustomPrompt="1"/>
          </p:nvPr>
        </p:nvSpPr>
        <p:spPr>
          <a:xfrm>
            <a:off x="360000" y="981264"/>
            <a:ext cx="10080000" cy="310015"/>
          </a:xfrm>
        </p:spPr>
        <p:txBody>
          <a:bodyPr anchor="b">
            <a:noAutofit/>
          </a:bodyPr>
          <a:lstStyle>
            <a:lvl1pPr>
              <a:defRPr sz="2000">
                <a:solidFill>
                  <a:schemeClr val="accent4"/>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Tree>
    <p:extLst>
      <p:ext uri="{BB962C8B-B14F-4D97-AF65-F5344CB8AC3E}">
        <p14:creationId xmlns:p14="http://schemas.microsoft.com/office/powerpoint/2010/main" val="3459459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A1143-BD5A-C0CB-3F29-2086295070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9ABE4736-6988-3DDC-F7EE-131ECB88D9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1F3F57B5-AD65-BC9B-DA83-53ABF0430E90}"/>
              </a:ext>
            </a:extLst>
          </p:cNvPr>
          <p:cNvSpPr>
            <a:spLocks noGrp="1"/>
          </p:cNvSpPr>
          <p:nvPr>
            <p:ph type="dt" sz="half" idx="10"/>
          </p:nvPr>
        </p:nvSpPr>
        <p:spPr/>
        <p:txBody>
          <a:bodyPr/>
          <a:lstStyle/>
          <a:p>
            <a:fld id="{2B81C245-3E09-4CF4-9ECD-899B5049CAA2}" type="datetimeFigureOut">
              <a:rPr lang="en-AU" smtClean="0"/>
              <a:t>11/04/2025</a:t>
            </a:fld>
            <a:endParaRPr lang="en-AU"/>
          </a:p>
        </p:txBody>
      </p:sp>
      <p:sp>
        <p:nvSpPr>
          <p:cNvPr id="5" name="Footer Placeholder 4">
            <a:extLst>
              <a:ext uri="{FF2B5EF4-FFF2-40B4-BE49-F238E27FC236}">
                <a16:creationId xmlns:a16="http://schemas.microsoft.com/office/drawing/2014/main" id="{E9C019B4-87FB-981C-B1E4-D8F52653F3D5}"/>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8C3FFF55-A90A-7A03-AB29-1EEEC29BC0AB}"/>
              </a:ext>
            </a:extLst>
          </p:cNvPr>
          <p:cNvSpPr>
            <a:spLocks noGrp="1"/>
          </p:cNvSpPr>
          <p:nvPr>
            <p:ph type="sldNum" sz="quarter" idx="12"/>
          </p:nvPr>
        </p:nvSpPr>
        <p:spPr/>
        <p:txBody>
          <a:bodyPr/>
          <a:lstStyle/>
          <a:p>
            <a:fld id="{6B0AA3B9-7176-4FBC-8A56-697129254272}" type="slidenum">
              <a:rPr lang="en-AU" smtClean="0"/>
              <a:t>‹#›</a:t>
            </a:fld>
            <a:endParaRPr lang="en-AU"/>
          </a:p>
        </p:txBody>
      </p:sp>
    </p:spTree>
    <p:extLst>
      <p:ext uri="{BB962C8B-B14F-4D97-AF65-F5344CB8AC3E}">
        <p14:creationId xmlns:p14="http://schemas.microsoft.com/office/powerpoint/2010/main" val="34450968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highlight blue">
    <p:spTree>
      <p:nvGrpSpPr>
        <p:cNvPr id="1" name=""/>
        <p:cNvGrpSpPr/>
        <p:nvPr/>
      </p:nvGrpSpPr>
      <p:grpSpPr>
        <a:xfrm>
          <a:off x="0" y="0"/>
          <a:ext cx="0" cy="0"/>
          <a:chOff x="0" y="0"/>
          <a:chExt cx="0" cy="0"/>
        </a:xfrm>
      </p:grpSpPr>
      <p:sp>
        <p:nvSpPr>
          <p:cNvPr id="2" name="Title 1"/>
          <p:cNvSpPr>
            <a:spLocks noGrp="1"/>
          </p:cNvSpPr>
          <p:nvPr>
            <p:ph type="title"/>
          </p:nvPr>
        </p:nvSpPr>
        <p:spPr>
          <a:xfrm>
            <a:off x="360000" y="360001"/>
            <a:ext cx="10080000" cy="548704"/>
          </a:xfrm>
        </p:spPr>
        <p:txBody>
          <a:bodyPr/>
          <a:lstStyle>
            <a:lvl1pPr>
              <a:defRPr>
                <a:solidFill>
                  <a:schemeClr val="accent1"/>
                </a:solidFill>
                <a:latin typeface="+mj-lt"/>
              </a:defRPr>
            </a:lvl1pPr>
          </a:lstStyle>
          <a:p>
            <a:r>
              <a:rPr lang="en-US"/>
              <a:t>Click to edit Master title style</a:t>
            </a:r>
          </a:p>
        </p:txBody>
      </p:sp>
      <p:sp>
        <p:nvSpPr>
          <p:cNvPr id="4" name="Rectangle 3">
            <a:extLst>
              <a:ext uri="{FF2B5EF4-FFF2-40B4-BE49-F238E27FC236}">
                <a16:creationId xmlns:a16="http://schemas.microsoft.com/office/drawing/2014/main" id="{1903A8E2-73B2-4BCE-A537-BD98BFA45482}"/>
              </a:ext>
              <a:ext uri="{C183D7F6-B498-43B3-948B-1728B52AA6E4}">
                <adec:decorative xmlns:adec="http://schemas.microsoft.com/office/drawing/2017/decorative" val="1"/>
              </a:ext>
            </a:extLst>
          </p:cNvPr>
          <p:cNvSpPr/>
          <p:nvPr userDrawn="1"/>
        </p:nvSpPr>
        <p:spPr>
          <a:xfrm>
            <a:off x="0" y="1549116"/>
            <a:ext cx="12192000" cy="5308884"/>
          </a:xfrm>
          <a:prstGeom prst="rect">
            <a:avLst/>
          </a:prstGeom>
          <a:solidFill>
            <a:srgbClr val="CBE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3" name="Slide Number Placeholder 2">
            <a:extLst>
              <a:ext uri="{FF2B5EF4-FFF2-40B4-BE49-F238E27FC236}">
                <a16:creationId xmlns:a16="http://schemas.microsoft.com/office/drawing/2014/main" id="{50577C0E-B1B9-7F5F-3A8D-575B8D4B55BB}"/>
              </a:ext>
            </a:extLst>
          </p:cNvPr>
          <p:cNvSpPr>
            <a:spLocks noGrp="1"/>
          </p:cNvSpPr>
          <p:nvPr>
            <p:ph type="sldNum" sz="quarter" idx="14"/>
          </p:nvPr>
        </p:nvSpPr>
        <p:spPr/>
        <p:txBody>
          <a:bodyPr/>
          <a:lstStyle/>
          <a:p>
            <a:fld id="{10A01DC5-1685-4615-8240-15192985C6A2}" type="slidenum">
              <a:rPr lang="en-AU" smtClean="0"/>
              <a:pPr/>
              <a:t>‹#›</a:t>
            </a:fld>
            <a:endParaRPr lang="en-AU"/>
          </a:p>
        </p:txBody>
      </p:sp>
      <p:sp>
        <p:nvSpPr>
          <p:cNvPr id="9" name="Text Placeholder 10">
            <a:extLst>
              <a:ext uri="{FF2B5EF4-FFF2-40B4-BE49-F238E27FC236}">
                <a16:creationId xmlns:a16="http://schemas.microsoft.com/office/drawing/2014/main" id="{1879F4BE-E182-4B87-821C-1C8EF66674CD}"/>
              </a:ext>
            </a:extLst>
          </p:cNvPr>
          <p:cNvSpPr>
            <a:spLocks noGrp="1"/>
          </p:cNvSpPr>
          <p:nvPr>
            <p:ph type="body" sz="quarter" idx="18" hasCustomPrompt="1"/>
          </p:nvPr>
        </p:nvSpPr>
        <p:spPr>
          <a:xfrm>
            <a:off x="360000" y="981264"/>
            <a:ext cx="10080000"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5" name="Text Placeholder 10">
            <a:extLst>
              <a:ext uri="{FF2B5EF4-FFF2-40B4-BE49-F238E27FC236}">
                <a16:creationId xmlns:a16="http://schemas.microsoft.com/office/drawing/2014/main" id="{14C244D9-DD08-66EB-5CE3-230309CC0031}"/>
              </a:ext>
            </a:extLst>
          </p:cNvPr>
          <p:cNvSpPr>
            <a:spLocks noGrp="1"/>
          </p:cNvSpPr>
          <p:nvPr>
            <p:ph type="body" sz="quarter" idx="19" hasCustomPrompt="1"/>
          </p:nvPr>
        </p:nvSpPr>
        <p:spPr>
          <a:xfrm>
            <a:off x="360000" y="1862942"/>
            <a:ext cx="11484000" cy="4491058"/>
          </a:xfrm>
        </p:spPr>
        <p:txBody>
          <a:bodyPr/>
          <a:lstStyle>
            <a:lvl1pPr>
              <a:lnSpc>
                <a:spcPct val="150000"/>
              </a:lnSpc>
              <a:defRPr/>
            </a:lvl1pPr>
            <a:lvl2pPr>
              <a:lnSpc>
                <a:spcPct val="150000"/>
              </a:lnSpc>
              <a:defRPr/>
            </a:lvl2pPr>
            <a:lvl3pPr>
              <a:lnSpc>
                <a:spcPct val="150000"/>
              </a:lnSpc>
              <a:defRPr/>
            </a:lvl3pPr>
            <a:lvl4pPr>
              <a:lnSpc>
                <a:spcPct val="150000"/>
              </a:lnSpc>
              <a:defRPr/>
            </a:lvl4pPr>
            <a:lvl5pPr>
              <a:lnSpc>
                <a:spcPct val="150000"/>
              </a:lnSpc>
              <a:defRPr/>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5932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reserve="1">
  <p:cSld name="1_Title and three columns">
    <p:bg>
      <p:bgPr>
        <a:solidFill>
          <a:schemeClr val="bg1"/>
        </a:solidFill>
        <a:effectLst/>
      </p:bgPr>
    </p:bg>
    <p:spTree>
      <p:nvGrpSpPr>
        <p:cNvPr id="1" name="Shape 50"/>
        <p:cNvGrpSpPr/>
        <p:nvPr/>
      </p:nvGrpSpPr>
      <p:grpSpPr>
        <a:xfrm>
          <a:off x="0" y="0"/>
          <a:ext cx="0" cy="0"/>
          <a:chOff x="0" y="0"/>
          <a:chExt cx="0" cy="0"/>
        </a:xfrm>
      </p:grpSpPr>
      <p:sp>
        <p:nvSpPr>
          <p:cNvPr id="51" name="Google Shape;51;p13"/>
          <p:cNvSpPr/>
          <p:nvPr/>
        </p:nvSpPr>
        <p:spPr>
          <a:xfrm>
            <a:off x="269200" y="1864968"/>
            <a:ext cx="3666000" cy="4716800"/>
          </a:xfrm>
          <a:prstGeom prst="rect">
            <a:avLst/>
          </a:prstGeom>
          <a:solidFill>
            <a:srgbClr val="E7FFE1"/>
          </a:solidFill>
          <a:ln>
            <a:solidFill>
              <a:schemeClr val="tx1"/>
            </a:solidFill>
          </a:ln>
          <a:effectLst>
            <a:outerShdw blurRad="50800" dist="104775" dir="3600000" algn="tl" rotWithShape="0">
              <a:srgbClr val="000000">
                <a:alpha val="40000"/>
              </a:srgbClr>
            </a:outerShdw>
          </a:effectLst>
        </p:spPr>
        <p:txBody>
          <a:bodyPr spcFirstLastPara="1" wrap="square" lIns="327600" tIns="163767" rIns="327600" bIns="163767" anchor="ctr" anchorCtr="0">
            <a:noAutofit/>
          </a:bodyPr>
          <a:lstStyle/>
          <a:p>
            <a:pPr marL="0"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0" marR="0" lvl="0" indent="0" algn="ctr"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609585"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p:txBody>
      </p:sp>
      <p:sp>
        <p:nvSpPr>
          <p:cNvPr id="52" name="Google Shape;52;p13"/>
          <p:cNvSpPr txBox="1">
            <a:spLocks noGrp="1"/>
          </p:cNvSpPr>
          <p:nvPr>
            <p:ph type="title"/>
          </p:nvPr>
        </p:nvSpPr>
        <p:spPr>
          <a:xfrm>
            <a:off x="269200" y="234652"/>
            <a:ext cx="4520322" cy="449342"/>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3" name="Google Shape;53;p13"/>
          <p:cNvSpPr txBox="1">
            <a:spLocks noGrp="1"/>
          </p:cNvSpPr>
          <p:nvPr>
            <p:ph type="body" idx="1"/>
          </p:nvPr>
        </p:nvSpPr>
        <p:spPr>
          <a:xfrm>
            <a:off x="269200" y="2235050"/>
            <a:ext cx="3666000" cy="4343283"/>
          </a:xfrm>
          <a:prstGeom prst="rect">
            <a:avLst/>
          </a:prstGeom>
        </p:spPr>
        <p:txBody>
          <a:bodyPr spcFirstLastPara="1" wrap="square" lIns="91425" tIns="91425" rIns="91425" bIns="91425" anchor="t" anchorCtr="0">
            <a:normAutofit/>
          </a:bodyPr>
          <a:lstStyle>
            <a:lvl1pPr marL="609585" lvl="0" indent="-406390" rtl="0">
              <a:spcBef>
                <a:spcPts val="0"/>
              </a:spcBef>
              <a:spcAft>
                <a:spcPts val="0"/>
              </a:spcAft>
              <a:buSzPts val="1200"/>
              <a:buFont typeface="Montserrat"/>
              <a:buChar char="●"/>
              <a:defRPr sz="1600">
                <a:latin typeface="Montserrat"/>
                <a:ea typeface="Montserrat"/>
                <a:cs typeface="Montserrat"/>
                <a:sym typeface="Montserrat"/>
              </a:defRPr>
            </a:lvl1pPr>
            <a:lvl2pPr marL="1219170" lvl="1" indent="-440256" rtl="0">
              <a:spcBef>
                <a:spcPts val="0"/>
              </a:spcBef>
              <a:spcAft>
                <a:spcPts val="0"/>
              </a:spcAft>
              <a:buSzPts val="1600"/>
              <a:buChar char="○"/>
              <a:defRPr sz="2133"/>
            </a:lvl2pPr>
            <a:lvl3pPr marL="1828754" lvl="2" indent="-440256" rtl="0">
              <a:spcBef>
                <a:spcPts val="0"/>
              </a:spcBef>
              <a:spcAft>
                <a:spcPts val="0"/>
              </a:spcAft>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55" name="Google Shape;55;p13"/>
          <p:cNvSpPr txBox="1">
            <a:spLocks noGrp="1"/>
          </p:cNvSpPr>
          <p:nvPr>
            <p:ph type="body" idx="2"/>
          </p:nvPr>
        </p:nvSpPr>
        <p:spPr>
          <a:xfrm>
            <a:off x="8243047" y="2442881"/>
            <a:ext cx="3478306" cy="4069978"/>
          </a:xfrm>
          <a:prstGeom prst="rect">
            <a:avLst/>
          </a:prstGeom>
        </p:spPr>
        <p:txBody>
          <a:bodyPr spcFirstLastPara="1" wrap="square" lIns="91425" tIns="91425" rIns="91425" bIns="91425" anchor="t" anchorCtr="0">
            <a:normAutofit/>
          </a:bodyPr>
          <a:lstStyle>
            <a:lvl1pPr marL="609585" lvl="0" indent="-440256" rtl="0">
              <a:spcBef>
                <a:spcPts val="0"/>
              </a:spcBef>
              <a:spcAft>
                <a:spcPts val="0"/>
              </a:spcAft>
              <a:buSzPts val="1600"/>
              <a:buChar char="●"/>
              <a:defRPr sz="2133"/>
            </a:lvl1pPr>
            <a:lvl2pPr marL="1219170" lvl="1" indent="-440256" rtl="0">
              <a:spcBef>
                <a:spcPts val="0"/>
              </a:spcBef>
              <a:spcAft>
                <a:spcPts val="0"/>
              </a:spcAft>
              <a:buSzPts val="1600"/>
              <a:buChar char="○"/>
              <a:defRPr sz="2133"/>
            </a:lvl2pPr>
            <a:lvl3pPr marL="1828754" lvl="2" indent="-440256" rtl="0">
              <a:spcBef>
                <a:spcPts val="0"/>
              </a:spcBef>
              <a:spcAft>
                <a:spcPts val="0"/>
              </a:spcAft>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56" name="Google Shape;56;p13"/>
          <p:cNvSpPr/>
          <p:nvPr/>
        </p:nvSpPr>
        <p:spPr>
          <a:xfrm>
            <a:off x="4221233" y="1864801"/>
            <a:ext cx="3666000" cy="4716800"/>
          </a:xfrm>
          <a:prstGeom prst="rect">
            <a:avLst/>
          </a:prstGeom>
          <a:solidFill>
            <a:srgbClr val="E7FFE1"/>
          </a:solidFill>
          <a:ln>
            <a:solidFill>
              <a:schemeClr val="tx1"/>
            </a:solidFill>
          </a:ln>
          <a:effectLst>
            <a:outerShdw blurRad="50800" dist="104775" dir="3600000" algn="tl" rotWithShape="0">
              <a:srgbClr val="000000">
                <a:alpha val="40000"/>
              </a:srgbClr>
            </a:outerShdw>
          </a:effectLst>
        </p:spPr>
        <p:txBody>
          <a:bodyPr spcFirstLastPara="1" wrap="square" lIns="327600" tIns="163767" rIns="327600" bIns="163767" anchor="ctr" anchorCtr="0">
            <a:noAutofit/>
          </a:bodyPr>
          <a:lstStyle/>
          <a:p>
            <a:pPr marL="0"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0" marR="0" lvl="0" indent="0" algn="ctr"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609585"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p:txBody>
      </p:sp>
      <p:sp>
        <p:nvSpPr>
          <p:cNvPr id="57" name="Google Shape;57;p13"/>
          <p:cNvSpPr/>
          <p:nvPr/>
        </p:nvSpPr>
        <p:spPr>
          <a:xfrm>
            <a:off x="8173233" y="1861533"/>
            <a:ext cx="3666000" cy="4716800"/>
          </a:xfrm>
          <a:prstGeom prst="rect">
            <a:avLst/>
          </a:prstGeom>
          <a:solidFill>
            <a:schemeClr val="accent1">
              <a:lumMod val="10000"/>
              <a:lumOff val="90000"/>
            </a:schemeClr>
          </a:solidFill>
          <a:ln>
            <a:solidFill>
              <a:schemeClr val="tx1"/>
            </a:solidFill>
          </a:ln>
          <a:effectLst>
            <a:outerShdw blurRad="50800" dist="104775" dir="3600000" algn="tl" rotWithShape="0">
              <a:srgbClr val="000000">
                <a:alpha val="40000"/>
              </a:srgbClr>
            </a:outerShdw>
          </a:effectLst>
        </p:spPr>
        <p:txBody>
          <a:bodyPr spcFirstLastPara="1" wrap="square" lIns="327600" tIns="163767" rIns="327600" bIns="163767" anchor="ctr" anchorCtr="0">
            <a:noAutofit/>
          </a:bodyPr>
          <a:lstStyle/>
          <a:p>
            <a:pPr marL="0"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0" marR="0" lvl="0" indent="0" algn="ctr"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609585"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p:txBody>
      </p:sp>
      <p:pic>
        <p:nvPicPr>
          <p:cNvPr id="58" name="Google Shape;58;p13"/>
          <p:cNvPicPr preferRelativeResize="0"/>
          <p:nvPr userDrawn="1"/>
        </p:nvPicPr>
        <p:blipFill rotWithShape="1">
          <a:blip r:embed="rId2">
            <a:alphaModFix/>
          </a:blip>
          <a:srcRect t="1493" b="1493"/>
          <a:stretch/>
        </p:blipFill>
        <p:spPr>
          <a:xfrm>
            <a:off x="5472367" y="1302333"/>
            <a:ext cx="986900" cy="951035"/>
          </a:xfrm>
          <a:prstGeom prst="rect">
            <a:avLst/>
          </a:prstGeom>
          <a:noFill/>
          <a:ln>
            <a:noFill/>
          </a:ln>
          <a:effectLst>
            <a:outerShdw blurRad="50800" dist="104775" dir="3600000" algn="tl" rotWithShape="0">
              <a:srgbClr val="000000">
                <a:alpha val="40000"/>
              </a:srgbClr>
            </a:outerShdw>
          </a:effectLst>
        </p:spPr>
      </p:pic>
      <p:pic>
        <p:nvPicPr>
          <p:cNvPr id="59" name="Google Shape;59;p13"/>
          <p:cNvPicPr preferRelativeResize="0"/>
          <p:nvPr/>
        </p:nvPicPr>
        <p:blipFill rotWithShape="1">
          <a:blip r:embed="rId2">
            <a:alphaModFix/>
          </a:blip>
          <a:srcRect t="1200" b="1190"/>
          <a:stretch/>
        </p:blipFill>
        <p:spPr>
          <a:xfrm>
            <a:off x="1593534" y="1299434"/>
            <a:ext cx="986900" cy="956857"/>
          </a:xfrm>
          <a:prstGeom prst="rect">
            <a:avLst/>
          </a:prstGeom>
          <a:noFill/>
          <a:ln>
            <a:noFill/>
          </a:ln>
          <a:effectLst>
            <a:outerShdw blurRad="50800" dist="104775" dir="3600000" algn="tl" rotWithShape="0">
              <a:srgbClr val="000000">
                <a:alpha val="40000"/>
              </a:srgbClr>
            </a:outerShdw>
          </a:effectLst>
        </p:spPr>
      </p:pic>
      <p:grpSp>
        <p:nvGrpSpPr>
          <p:cNvPr id="5" name="Group 4">
            <a:extLst>
              <a:ext uri="{FF2B5EF4-FFF2-40B4-BE49-F238E27FC236}">
                <a16:creationId xmlns:a16="http://schemas.microsoft.com/office/drawing/2014/main" id="{9352233A-6E52-52BC-AAC3-02F0A511A0B1}"/>
              </a:ext>
            </a:extLst>
          </p:cNvPr>
          <p:cNvGrpSpPr/>
          <p:nvPr userDrawn="1"/>
        </p:nvGrpSpPr>
        <p:grpSpPr>
          <a:xfrm>
            <a:off x="9512783" y="1302334"/>
            <a:ext cx="986900" cy="951034"/>
            <a:chOff x="8644917" y="1302334"/>
            <a:chExt cx="986900" cy="951034"/>
          </a:xfrm>
        </p:grpSpPr>
        <p:sp>
          <p:nvSpPr>
            <p:cNvPr id="4" name="Oval 3">
              <a:extLst>
                <a:ext uri="{FF2B5EF4-FFF2-40B4-BE49-F238E27FC236}">
                  <a16:creationId xmlns:a16="http://schemas.microsoft.com/office/drawing/2014/main" id="{25C3932A-73CB-F18D-77DD-9653A1BB17F9}"/>
                </a:ext>
              </a:extLst>
            </p:cNvPr>
            <p:cNvSpPr/>
            <p:nvPr userDrawn="1"/>
          </p:nvSpPr>
          <p:spPr>
            <a:xfrm>
              <a:off x="8644917" y="1302334"/>
              <a:ext cx="986900" cy="951034"/>
            </a:xfrm>
            <a:prstGeom prst="ellipse">
              <a:avLst/>
            </a:prstGeom>
            <a:solidFill>
              <a:schemeClr val="accent6"/>
            </a:solidFill>
            <a:ln>
              <a:noFill/>
            </a:ln>
            <a:effectLst>
              <a:outerShdw blurRad="50800" dist="38100" dir="5400000" sx="105000" sy="105000" algn="tl" rotWithShape="0">
                <a:prstClr val="black">
                  <a:alpha val="40000"/>
                </a:prstClr>
              </a:outerShdw>
            </a:effectLst>
          </p:spPr>
          <p:style>
            <a:lnRef idx="3">
              <a:schemeClr val="lt1"/>
            </a:lnRef>
            <a:fillRef idx="1">
              <a:schemeClr val="accent4"/>
            </a:fillRef>
            <a:effectRef idx="1">
              <a:schemeClr val="accent4"/>
            </a:effectRef>
            <a:fontRef idx="minor">
              <a:schemeClr val="lt1"/>
            </a:fontRef>
          </p:style>
          <p:txBody>
            <a:bodyPr rtlCol="0" anchor="ctr"/>
            <a:lstStyle/>
            <a:p>
              <a:pPr algn="ctr"/>
              <a:endParaRPr lang="en-AU"/>
            </a:p>
          </p:txBody>
        </p:sp>
        <p:pic>
          <p:nvPicPr>
            <p:cNvPr id="3" name="Graphic 2" descr="Brainstorm with solid fill">
              <a:extLst>
                <a:ext uri="{FF2B5EF4-FFF2-40B4-BE49-F238E27FC236}">
                  <a16:creationId xmlns:a16="http://schemas.microsoft.com/office/drawing/2014/main" id="{51F8B1CF-6A55-168C-6110-977D291C5BD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17417" y="1320650"/>
              <a:ext cx="914400" cy="914400"/>
            </a:xfrm>
            <a:prstGeom prst="rect">
              <a:avLst/>
            </a:prstGeom>
          </p:spPr>
        </p:pic>
      </p:grpSp>
    </p:spTree>
    <p:extLst>
      <p:ext uri="{BB962C8B-B14F-4D97-AF65-F5344CB8AC3E}">
        <p14:creationId xmlns:p14="http://schemas.microsoft.com/office/powerpoint/2010/main" val="1485024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hree columns" preserve="1">
  <p:cSld name="1_Title and three columns">
    <p:bg>
      <p:bgPr>
        <a:solidFill>
          <a:schemeClr val="bg1"/>
        </a:solidFill>
        <a:effectLst/>
      </p:bgPr>
    </p:bg>
    <p:spTree>
      <p:nvGrpSpPr>
        <p:cNvPr id="1" name="Shape 50"/>
        <p:cNvGrpSpPr/>
        <p:nvPr/>
      </p:nvGrpSpPr>
      <p:grpSpPr>
        <a:xfrm>
          <a:off x="0" y="0"/>
          <a:ext cx="0" cy="0"/>
          <a:chOff x="0" y="0"/>
          <a:chExt cx="0" cy="0"/>
        </a:xfrm>
      </p:grpSpPr>
      <p:sp>
        <p:nvSpPr>
          <p:cNvPr id="51" name="Google Shape;51;p13"/>
          <p:cNvSpPr/>
          <p:nvPr/>
        </p:nvSpPr>
        <p:spPr>
          <a:xfrm>
            <a:off x="269200" y="1864968"/>
            <a:ext cx="3666000" cy="4716800"/>
          </a:xfrm>
          <a:prstGeom prst="rect">
            <a:avLst/>
          </a:prstGeom>
          <a:solidFill>
            <a:srgbClr val="E7FFE1"/>
          </a:solidFill>
          <a:ln>
            <a:solidFill>
              <a:schemeClr val="tx1"/>
            </a:solidFill>
          </a:ln>
          <a:effectLst>
            <a:outerShdw blurRad="50800" dist="104775" dir="3600000" algn="tl" rotWithShape="0">
              <a:srgbClr val="000000">
                <a:alpha val="40000"/>
              </a:srgbClr>
            </a:outerShdw>
          </a:effectLst>
        </p:spPr>
        <p:txBody>
          <a:bodyPr spcFirstLastPara="1" wrap="square" lIns="327600" tIns="163767" rIns="327600" bIns="163767" anchor="ctr" anchorCtr="0">
            <a:noAutofit/>
          </a:bodyPr>
          <a:lstStyle/>
          <a:p>
            <a:pPr marL="0"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0" marR="0" lvl="0" indent="0" algn="ctr"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609585"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p:txBody>
      </p:sp>
      <p:sp>
        <p:nvSpPr>
          <p:cNvPr id="52" name="Google Shape;52;p13"/>
          <p:cNvSpPr txBox="1">
            <a:spLocks noGrp="1"/>
          </p:cNvSpPr>
          <p:nvPr>
            <p:ph type="title"/>
          </p:nvPr>
        </p:nvSpPr>
        <p:spPr>
          <a:xfrm>
            <a:off x="269200" y="234652"/>
            <a:ext cx="4520322" cy="449342"/>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3" name="Google Shape;53;p13"/>
          <p:cNvSpPr txBox="1">
            <a:spLocks noGrp="1"/>
          </p:cNvSpPr>
          <p:nvPr>
            <p:ph type="body" idx="1"/>
          </p:nvPr>
        </p:nvSpPr>
        <p:spPr>
          <a:xfrm>
            <a:off x="269200" y="2235050"/>
            <a:ext cx="3666000" cy="4343283"/>
          </a:xfrm>
          <a:prstGeom prst="rect">
            <a:avLst/>
          </a:prstGeom>
        </p:spPr>
        <p:txBody>
          <a:bodyPr spcFirstLastPara="1" wrap="square" lIns="91425" tIns="91425" rIns="91425" bIns="91425" anchor="t" anchorCtr="0">
            <a:normAutofit/>
          </a:bodyPr>
          <a:lstStyle>
            <a:lvl1pPr marL="609585" lvl="0" indent="-406390" rtl="0">
              <a:spcBef>
                <a:spcPts val="0"/>
              </a:spcBef>
              <a:spcAft>
                <a:spcPts val="0"/>
              </a:spcAft>
              <a:buSzPts val="1200"/>
              <a:buFont typeface="Montserrat"/>
              <a:buChar char="●"/>
              <a:defRPr sz="1600">
                <a:latin typeface="Montserrat"/>
                <a:ea typeface="Montserrat"/>
                <a:cs typeface="Montserrat"/>
                <a:sym typeface="Montserrat"/>
              </a:defRPr>
            </a:lvl1pPr>
            <a:lvl2pPr marL="1219170" lvl="1" indent="-440256" rtl="0">
              <a:spcBef>
                <a:spcPts val="0"/>
              </a:spcBef>
              <a:spcAft>
                <a:spcPts val="0"/>
              </a:spcAft>
              <a:buSzPts val="1600"/>
              <a:buChar char="○"/>
              <a:defRPr sz="2133"/>
            </a:lvl2pPr>
            <a:lvl3pPr marL="1828754" lvl="2" indent="-440256" rtl="0">
              <a:spcBef>
                <a:spcPts val="0"/>
              </a:spcBef>
              <a:spcAft>
                <a:spcPts val="0"/>
              </a:spcAft>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55" name="Google Shape;55;p13"/>
          <p:cNvSpPr txBox="1">
            <a:spLocks noGrp="1"/>
          </p:cNvSpPr>
          <p:nvPr>
            <p:ph type="body" idx="2"/>
          </p:nvPr>
        </p:nvSpPr>
        <p:spPr>
          <a:xfrm>
            <a:off x="8243047" y="2442881"/>
            <a:ext cx="3478306" cy="4069978"/>
          </a:xfrm>
          <a:prstGeom prst="rect">
            <a:avLst/>
          </a:prstGeom>
        </p:spPr>
        <p:txBody>
          <a:bodyPr spcFirstLastPara="1" wrap="square" lIns="91425" tIns="91425" rIns="91425" bIns="91425" anchor="t" anchorCtr="0">
            <a:normAutofit/>
          </a:bodyPr>
          <a:lstStyle>
            <a:lvl1pPr marL="609585" lvl="0" indent="-440256" rtl="0">
              <a:spcBef>
                <a:spcPts val="0"/>
              </a:spcBef>
              <a:spcAft>
                <a:spcPts val="0"/>
              </a:spcAft>
              <a:buSzPts val="1600"/>
              <a:buChar char="●"/>
              <a:defRPr sz="2133"/>
            </a:lvl1pPr>
            <a:lvl2pPr marL="1219170" lvl="1" indent="-440256" rtl="0">
              <a:spcBef>
                <a:spcPts val="0"/>
              </a:spcBef>
              <a:spcAft>
                <a:spcPts val="0"/>
              </a:spcAft>
              <a:buSzPts val="1600"/>
              <a:buChar char="○"/>
              <a:defRPr sz="2133"/>
            </a:lvl2pPr>
            <a:lvl3pPr marL="1828754" lvl="2" indent="-440256" rtl="0">
              <a:spcBef>
                <a:spcPts val="0"/>
              </a:spcBef>
              <a:spcAft>
                <a:spcPts val="0"/>
              </a:spcAft>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56" name="Google Shape;56;p13"/>
          <p:cNvSpPr/>
          <p:nvPr/>
        </p:nvSpPr>
        <p:spPr>
          <a:xfrm>
            <a:off x="4221233" y="1864801"/>
            <a:ext cx="3666000" cy="4716800"/>
          </a:xfrm>
          <a:prstGeom prst="rect">
            <a:avLst/>
          </a:prstGeom>
          <a:solidFill>
            <a:srgbClr val="E7FFE1"/>
          </a:solidFill>
          <a:ln>
            <a:solidFill>
              <a:schemeClr val="tx1"/>
            </a:solidFill>
          </a:ln>
          <a:effectLst>
            <a:outerShdw blurRad="50800" dist="104775" dir="3600000" algn="tl" rotWithShape="0">
              <a:srgbClr val="000000">
                <a:alpha val="40000"/>
              </a:srgbClr>
            </a:outerShdw>
          </a:effectLst>
        </p:spPr>
        <p:txBody>
          <a:bodyPr spcFirstLastPara="1" wrap="square" lIns="327600" tIns="163767" rIns="327600" bIns="163767" anchor="ctr" anchorCtr="0">
            <a:noAutofit/>
          </a:bodyPr>
          <a:lstStyle/>
          <a:p>
            <a:pPr marL="0"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0" marR="0" lvl="0" indent="0" algn="ctr"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609585"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p:txBody>
      </p:sp>
      <p:sp>
        <p:nvSpPr>
          <p:cNvPr id="57" name="Google Shape;57;p13"/>
          <p:cNvSpPr/>
          <p:nvPr/>
        </p:nvSpPr>
        <p:spPr>
          <a:xfrm>
            <a:off x="8173233" y="1861533"/>
            <a:ext cx="3666000" cy="4716800"/>
          </a:xfrm>
          <a:prstGeom prst="rect">
            <a:avLst/>
          </a:prstGeom>
          <a:solidFill>
            <a:schemeClr val="accent1">
              <a:lumMod val="10000"/>
              <a:lumOff val="90000"/>
            </a:schemeClr>
          </a:solidFill>
          <a:ln>
            <a:solidFill>
              <a:schemeClr val="tx1"/>
            </a:solidFill>
          </a:ln>
          <a:effectLst>
            <a:outerShdw blurRad="50800" dist="104775" dir="3600000" algn="tl" rotWithShape="0">
              <a:srgbClr val="000000">
                <a:alpha val="40000"/>
              </a:srgbClr>
            </a:outerShdw>
          </a:effectLst>
        </p:spPr>
        <p:txBody>
          <a:bodyPr spcFirstLastPara="1" wrap="square" lIns="327600" tIns="163767" rIns="327600" bIns="163767" anchor="ctr" anchorCtr="0">
            <a:noAutofit/>
          </a:bodyPr>
          <a:lstStyle/>
          <a:p>
            <a:pPr marL="0"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0" marR="0" lvl="0" indent="0" algn="ctr"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a:p>
            <a:pPr marL="609585" marR="0" lvl="0" indent="0" algn="l" rtl="0">
              <a:lnSpc>
                <a:spcPct val="100000"/>
              </a:lnSpc>
              <a:spcBef>
                <a:spcPts val="0"/>
              </a:spcBef>
              <a:spcAft>
                <a:spcPts val="0"/>
              </a:spcAft>
              <a:buNone/>
            </a:pPr>
            <a:endParaRPr sz="6400" dirty="0">
              <a:latin typeface="Arial" panose="020B0604020202020204" pitchFamily="34" charset="0"/>
              <a:ea typeface="Covered By Your Grace"/>
              <a:cs typeface="Arial" panose="020B0604020202020204" pitchFamily="34" charset="0"/>
              <a:sym typeface="Covered By Your Grace"/>
            </a:endParaRPr>
          </a:p>
        </p:txBody>
      </p:sp>
      <p:pic>
        <p:nvPicPr>
          <p:cNvPr id="58" name="Google Shape;58;p13"/>
          <p:cNvPicPr preferRelativeResize="0"/>
          <p:nvPr userDrawn="1"/>
        </p:nvPicPr>
        <p:blipFill rotWithShape="1">
          <a:blip r:embed="rId2">
            <a:alphaModFix/>
          </a:blip>
          <a:srcRect t="1493" b="1493"/>
          <a:stretch/>
        </p:blipFill>
        <p:spPr>
          <a:xfrm>
            <a:off x="5472367" y="1302333"/>
            <a:ext cx="986900" cy="951035"/>
          </a:xfrm>
          <a:prstGeom prst="rect">
            <a:avLst/>
          </a:prstGeom>
          <a:noFill/>
          <a:ln>
            <a:noFill/>
          </a:ln>
          <a:effectLst>
            <a:outerShdw blurRad="50800" dist="104775" dir="3600000" algn="tl" rotWithShape="0">
              <a:srgbClr val="000000">
                <a:alpha val="40000"/>
              </a:srgbClr>
            </a:outerShdw>
          </a:effectLst>
        </p:spPr>
      </p:pic>
      <p:pic>
        <p:nvPicPr>
          <p:cNvPr id="59" name="Google Shape;59;p13"/>
          <p:cNvPicPr preferRelativeResize="0"/>
          <p:nvPr/>
        </p:nvPicPr>
        <p:blipFill rotWithShape="1">
          <a:blip r:embed="rId2">
            <a:alphaModFix/>
          </a:blip>
          <a:srcRect t="1200" b="1190"/>
          <a:stretch/>
        </p:blipFill>
        <p:spPr>
          <a:xfrm>
            <a:off x="1593534" y="1299434"/>
            <a:ext cx="986900" cy="956857"/>
          </a:xfrm>
          <a:prstGeom prst="rect">
            <a:avLst/>
          </a:prstGeom>
          <a:noFill/>
          <a:ln>
            <a:noFill/>
          </a:ln>
          <a:effectLst>
            <a:outerShdw blurRad="50800" dist="104775" dir="3600000" algn="tl" rotWithShape="0">
              <a:srgbClr val="000000">
                <a:alpha val="40000"/>
              </a:srgbClr>
            </a:outerShdw>
          </a:effectLst>
        </p:spPr>
      </p:pic>
      <p:grpSp>
        <p:nvGrpSpPr>
          <p:cNvPr id="5" name="Group 4">
            <a:extLst>
              <a:ext uri="{FF2B5EF4-FFF2-40B4-BE49-F238E27FC236}">
                <a16:creationId xmlns:a16="http://schemas.microsoft.com/office/drawing/2014/main" id="{9352233A-6E52-52BC-AAC3-02F0A511A0B1}"/>
              </a:ext>
            </a:extLst>
          </p:cNvPr>
          <p:cNvGrpSpPr/>
          <p:nvPr userDrawn="1"/>
        </p:nvGrpSpPr>
        <p:grpSpPr>
          <a:xfrm>
            <a:off x="9512783" y="1302334"/>
            <a:ext cx="986900" cy="951034"/>
            <a:chOff x="8644917" y="1302334"/>
            <a:chExt cx="986900" cy="951034"/>
          </a:xfrm>
        </p:grpSpPr>
        <p:sp>
          <p:nvSpPr>
            <p:cNvPr id="4" name="Oval 3">
              <a:extLst>
                <a:ext uri="{FF2B5EF4-FFF2-40B4-BE49-F238E27FC236}">
                  <a16:creationId xmlns:a16="http://schemas.microsoft.com/office/drawing/2014/main" id="{25C3932A-73CB-F18D-77DD-9653A1BB17F9}"/>
                </a:ext>
              </a:extLst>
            </p:cNvPr>
            <p:cNvSpPr/>
            <p:nvPr userDrawn="1"/>
          </p:nvSpPr>
          <p:spPr>
            <a:xfrm>
              <a:off x="8644917" y="1302334"/>
              <a:ext cx="986900" cy="951034"/>
            </a:xfrm>
            <a:prstGeom prst="ellipse">
              <a:avLst/>
            </a:prstGeom>
            <a:solidFill>
              <a:schemeClr val="accent6"/>
            </a:solidFill>
            <a:ln>
              <a:noFill/>
            </a:ln>
            <a:effectLst>
              <a:outerShdw blurRad="50800" dist="38100" dir="5400000" sx="105000" sy="105000" algn="tl" rotWithShape="0">
                <a:prstClr val="black">
                  <a:alpha val="40000"/>
                </a:prstClr>
              </a:outerShdw>
            </a:effectLst>
          </p:spPr>
          <p:style>
            <a:lnRef idx="3">
              <a:schemeClr val="lt1"/>
            </a:lnRef>
            <a:fillRef idx="1">
              <a:schemeClr val="accent4"/>
            </a:fillRef>
            <a:effectRef idx="1">
              <a:schemeClr val="accent4"/>
            </a:effectRef>
            <a:fontRef idx="minor">
              <a:schemeClr val="lt1"/>
            </a:fontRef>
          </p:style>
          <p:txBody>
            <a:bodyPr rtlCol="0" anchor="ctr"/>
            <a:lstStyle/>
            <a:p>
              <a:pPr algn="ctr"/>
              <a:endParaRPr lang="en-AU"/>
            </a:p>
          </p:txBody>
        </p:sp>
        <p:pic>
          <p:nvPicPr>
            <p:cNvPr id="3" name="Graphic 2" descr="Brainstorm with solid fill">
              <a:extLst>
                <a:ext uri="{FF2B5EF4-FFF2-40B4-BE49-F238E27FC236}">
                  <a16:creationId xmlns:a16="http://schemas.microsoft.com/office/drawing/2014/main" id="{51F8B1CF-6A55-168C-6110-977D291C5BD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17417" y="1320650"/>
              <a:ext cx="914400" cy="914400"/>
            </a:xfrm>
            <a:prstGeom prst="rect">
              <a:avLst/>
            </a:prstGeom>
          </p:spPr>
        </p:pic>
      </p:grpSp>
    </p:spTree>
    <p:extLst>
      <p:ext uri="{BB962C8B-B14F-4D97-AF65-F5344CB8AC3E}">
        <p14:creationId xmlns:p14="http://schemas.microsoft.com/office/powerpoint/2010/main" val="4118616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with image">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7F9B-C715-D998-280B-B0490FAB9D0D}"/>
              </a:ext>
            </a:extLst>
          </p:cNvPr>
          <p:cNvSpPr>
            <a:spLocks noGrp="1"/>
          </p:cNvSpPr>
          <p:nvPr>
            <p:ph type="title"/>
          </p:nvPr>
        </p:nvSpPr>
        <p:spPr>
          <a:xfrm>
            <a:off x="360000" y="360000"/>
            <a:ext cx="10080000" cy="545601"/>
          </a:xfrm>
        </p:spPr>
        <p:txBody>
          <a:bodyPr/>
          <a:lstStyle>
            <a:lvl1pPr>
              <a:defRPr>
                <a:solidFill>
                  <a:schemeClr val="accent1"/>
                </a:solidFill>
              </a:defRPr>
            </a:lvl1pPr>
          </a:lstStyle>
          <a:p>
            <a:r>
              <a:rPr lang="en-US"/>
              <a:t>Click to edit Master title style</a:t>
            </a:r>
            <a:endParaRPr lang="en-AU"/>
          </a:p>
        </p:txBody>
      </p:sp>
      <p:sp>
        <p:nvSpPr>
          <p:cNvPr id="3" name="Content Placeholder 2"/>
          <p:cNvSpPr>
            <a:spLocks noGrp="1"/>
          </p:cNvSpPr>
          <p:nvPr>
            <p:ph idx="1" hasCustomPrompt="1"/>
          </p:nvPr>
        </p:nvSpPr>
        <p:spPr>
          <a:xfrm>
            <a:off x="360000" y="1620000"/>
            <a:ext cx="5558791" cy="4536000"/>
          </a:xfrm>
        </p:spPr>
        <p:txBody>
          <a:bodyPr/>
          <a:lstStyle>
            <a:lvl1pPr>
              <a:lnSpc>
                <a:spcPct val="150000"/>
              </a:lnSpc>
              <a:defRPr sz="1800">
                <a:latin typeface="+mn-lt"/>
              </a:defRPr>
            </a:lvl1pPr>
            <a:lvl2pPr>
              <a:lnSpc>
                <a:spcPct val="150000"/>
              </a:lnSpc>
              <a:defRPr sz="1800"/>
            </a:lvl2pPr>
            <a:lvl3pPr>
              <a:lnSpc>
                <a:spcPct val="150000"/>
              </a:lnSpc>
              <a:defRPr/>
            </a:lvl3pPr>
            <a:lvl4pPr>
              <a:lnSpc>
                <a:spcPct val="150000"/>
              </a:lnSpc>
              <a:defRPr sz="1800"/>
            </a:lvl4pPr>
            <a:lvl5pPr>
              <a:lnSpc>
                <a:spcPct val="150000"/>
              </a:lnSpc>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09B0793B-9A9E-76CD-2FEC-E2CDF54AF066}"/>
              </a:ext>
            </a:extLst>
          </p:cNvPr>
          <p:cNvSpPr>
            <a:spLocks noGrp="1"/>
          </p:cNvSpPr>
          <p:nvPr>
            <p:ph type="sldNum" sz="quarter" idx="10"/>
          </p:nvPr>
        </p:nvSpPr>
        <p:spPr/>
        <p:txBody>
          <a:bodyPr/>
          <a:lstStyle/>
          <a:p>
            <a:fld id="{10A01DC5-1685-4615-8240-15192985C6A2}" type="slidenum">
              <a:rPr lang="en-AU" smtClean="0"/>
              <a:pPr/>
              <a:t>‹#›</a:t>
            </a:fld>
            <a:endParaRPr lang="en-AU"/>
          </a:p>
        </p:txBody>
      </p:sp>
      <p:sp>
        <p:nvSpPr>
          <p:cNvPr id="8" name="Text Placeholder 10">
            <a:extLst>
              <a:ext uri="{FF2B5EF4-FFF2-40B4-BE49-F238E27FC236}">
                <a16:creationId xmlns:a16="http://schemas.microsoft.com/office/drawing/2014/main" id="{CAACF727-AE7E-47EA-8835-DCF4CB035ECE}"/>
              </a:ext>
            </a:extLst>
          </p:cNvPr>
          <p:cNvSpPr>
            <a:spLocks noGrp="1"/>
          </p:cNvSpPr>
          <p:nvPr>
            <p:ph type="body" sz="quarter" idx="18" hasCustomPrompt="1"/>
          </p:nvPr>
        </p:nvSpPr>
        <p:spPr>
          <a:xfrm>
            <a:off x="360000" y="982520"/>
            <a:ext cx="10080000"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2" name="Picture Placeholder 4">
            <a:extLst>
              <a:ext uri="{FF2B5EF4-FFF2-40B4-BE49-F238E27FC236}">
                <a16:creationId xmlns:a16="http://schemas.microsoft.com/office/drawing/2014/main" id="{554A4670-F076-65AA-0E0F-9800FA7A267B}"/>
              </a:ext>
            </a:extLst>
          </p:cNvPr>
          <p:cNvSpPr>
            <a:spLocks noGrp="1"/>
          </p:cNvSpPr>
          <p:nvPr>
            <p:ph type="pic" sz="quarter" idx="19"/>
          </p:nvPr>
        </p:nvSpPr>
        <p:spPr>
          <a:xfrm>
            <a:off x="6167438" y="1620000"/>
            <a:ext cx="5676900" cy="4535997"/>
          </a:xfrm>
        </p:spPr>
        <p:txBody>
          <a:bodyPr/>
          <a:lstStyle/>
          <a:p>
            <a:r>
              <a:rPr lang="en-US"/>
              <a:t>Click icon to add picture</a:t>
            </a:r>
            <a:endParaRPr lang="en-AU"/>
          </a:p>
        </p:txBody>
      </p:sp>
    </p:spTree>
    <p:extLst>
      <p:ext uri="{BB962C8B-B14F-4D97-AF65-F5344CB8AC3E}">
        <p14:creationId xmlns:p14="http://schemas.microsoft.com/office/powerpoint/2010/main" val="2682341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224">
          <p15:clr>
            <a:srgbClr val="FBAE40"/>
          </p15:clr>
        </p15:guide>
        <p15:guide id="2"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Feature column blu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261189-1322-1FFF-97C5-10FB07056386}"/>
              </a:ext>
              <a:ext uri="{C183D7F6-B498-43B3-948B-1728B52AA6E4}">
                <adec:decorative xmlns:adec="http://schemas.microsoft.com/office/drawing/2017/decorative" val="1"/>
              </a:ext>
            </a:extLst>
          </p:cNvPr>
          <p:cNvSpPr/>
          <p:nvPr userDrawn="1"/>
        </p:nvSpPr>
        <p:spPr>
          <a:xfrm>
            <a:off x="7152001" y="0"/>
            <a:ext cx="5039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bg1"/>
              </a:solidFill>
              <a:latin typeface="Public Sans" pitchFamily="2" charset="0"/>
            </a:endParaRPr>
          </a:p>
        </p:txBody>
      </p:sp>
      <p:sp>
        <p:nvSpPr>
          <p:cNvPr id="7" name="Content Placeholder 3">
            <a:extLst>
              <a:ext uri="{FF2B5EF4-FFF2-40B4-BE49-F238E27FC236}">
                <a16:creationId xmlns:a16="http://schemas.microsoft.com/office/drawing/2014/main" id="{528F89D3-540D-0919-66BC-C469965FC474}"/>
              </a:ext>
            </a:extLst>
          </p:cNvPr>
          <p:cNvSpPr>
            <a:spLocks noGrp="1"/>
          </p:cNvSpPr>
          <p:nvPr>
            <p:ph sz="half" idx="2" hasCustomPrompt="1"/>
          </p:nvPr>
        </p:nvSpPr>
        <p:spPr>
          <a:xfrm>
            <a:off x="7417612" y="1800000"/>
            <a:ext cx="4426387" cy="4554000"/>
          </a:xfrm>
        </p:spPr>
        <p:txBody>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2CD69226-3048-02BD-1796-00C8D2EF344F}"/>
              </a:ext>
            </a:extLst>
          </p:cNvPr>
          <p:cNvSpPr>
            <a:spLocks noGrp="1"/>
          </p:cNvSpPr>
          <p:nvPr>
            <p:ph type="body" sz="quarter" idx="17" hasCustomPrompt="1"/>
          </p:nvPr>
        </p:nvSpPr>
        <p:spPr>
          <a:xfrm>
            <a:off x="360363" y="1800001"/>
            <a:ext cx="6443637" cy="4553999"/>
          </a:xfrm>
        </p:spPr>
        <p:txBody>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10" name="Title 3">
            <a:extLst>
              <a:ext uri="{FF2B5EF4-FFF2-40B4-BE49-F238E27FC236}">
                <a16:creationId xmlns:a16="http://schemas.microsoft.com/office/drawing/2014/main" id="{62A2E60B-E3FC-EC87-D031-9325EBBDCDC0}"/>
              </a:ext>
            </a:extLst>
          </p:cNvPr>
          <p:cNvSpPr>
            <a:spLocks noGrp="1"/>
          </p:cNvSpPr>
          <p:nvPr>
            <p:ph type="title"/>
          </p:nvPr>
        </p:nvSpPr>
        <p:spPr>
          <a:xfrm>
            <a:off x="360000" y="360000"/>
            <a:ext cx="6444001" cy="545601"/>
          </a:xfrm>
        </p:spPr>
        <p:txBody>
          <a:bodyPr/>
          <a:lstStyle>
            <a:lvl1pPr>
              <a:defRPr>
                <a:solidFill>
                  <a:schemeClr val="accent1"/>
                </a:solidFill>
              </a:defRPr>
            </a:lvl1pPr>
          </a:lstStyle>
          <a:p>
            <a:r>
              <a:rPr lang="en-US"/>
              <a:t>Click to edit Master title style</a:t>
            </a:r>
            <a:endParaRPr lang="en-AU"/>
          </a:p>
        </p:txBody>
      </p:sp>
      <p:sp>
        <p:nvSpPr>
          <p:cNvPr id="15" name="Text Placeholder 10">
            <a:extLst>
              <a:ext uri="{FF2B5EF4-FFF2-40B4-BE49-F238E27FC236}">
                <a16:creationId xmlns:a16="http://schemas.microsoft.com/office/drawing/2014/main" id="{329D4781-7A62-0AEA-9923-4D79CDBAF475}"/>
              </a:ext>
            </a:extLst>
          </p:cNvPr>
          <p:cNvSpPr>
            <a:spLocks noGrp="1"/>
          </p:cNvSpPr>
          <p:nvPr>
            <p:ph type="body" sz="quarter" idx="18" hasCustomPrompt="1"/>
          </p:nvPr>
        </p:nvSpPr>
        <p:spPr>
          <a:xfrm>
            <a:off x="360000" y="980969"/>
            <a:ext cx="6444001" cy="310015"/>
          </a:xfrm>
        </p:spPr>
        <p:txBody>
          <a:bodyPr anchor="b">
            <a:noAutofit/>
          </a:bodyPr>
          <a:lstStyle>
            <a:lvl1pPr>
              <a:defRPr sz="2000">
                <a:solidFill>
                  <a:schemeClr val="accent2"/>
                </a:solidFill>
                <a:latin typeface="+mj-lt"/>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16" name="Slide Number Placeholder 4">
            <a:extLst>
              <a:ext uri="{FF2B5EF4-FFF2-40B4-BE49-F238E27FC236}">
                <a16:creationId xmlns:a16="http://schemas.microsoft.com/office/drawing/2014/main" id="{F38829E2-5B70-1DB2-DC90-847F05173375}"/>
              </a:ext>
            </a:extLst>
          </p:cNvPr>
          <p:cNvSpPr txBox="1">
            <a:spLocks/>
          </p:cNvSpPr>
          <p:nvPr userDrawn="1"/>
        </p:nvSpPr>
        <p:spPr>
          <a:xfrm>
            <a:off x="11124000" y="6516000"/>
            <a:ext cx="720000" cy="180000"/>
          </a:xfrm>
          <a:prstGeom prst="rect">
            <a:avLst/>
          </a:prstGeom>
        </p:spPr>
        <p:txBody>
          <a:bodyPr vert="horz" lIns="0" tIns="0" rIns="0" bIns="0" rtlCol="0" anchor="t"/>
          <a:lstStyle>
            <a:defPPr>
              <a:defRPr lang="en-US"/>
            </a:defPPr>
            <a:lvl1pPr marL="0" algn="r" defTabSz="609585" rtl="0" eaLnBrk="1" latinLnBrk="0" hangingPunct="1">
              <a:defRPr sz="12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fld id="{10A01DC5-1685-4615-8240-15192985C6A2}" type="slidenum">
              <a:rPr lang="en-AU" smtClean="0"/>
              <a:pPr/>
              <a:t>‹#›</a:t>
            </a:fld>
            <a:endParaRPr lang="en-AU"/>
          </a:p>
        </p:txBody>
      </p:sp>
    </p:spTree>
    <p:extLst>
      <p:ext uri="{BB962C8B-B14F-4D97-AF65-F5344CB8AC3E}">
        <p14:creationId xmlns:p14="http://schemas.microsoft.com/office/powerpoint/2010/main" val="3621339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A01DC5-1685-4615-8240-15192985C6A2}" type="slidenum">
              <a:rPr lang="en-AU" smtClean="0"/>
              <a:t>‹#›</a:t>
            </a:fld>
            <a:endParaRPr lang="en-AU"/>
          </a:p>
        </p:txBody>
      </p:sp>
      <p:sp>
        <p:nvSpPr>
          <p:cNvPr id="4" name="Title 3">
            <a:extLst>
              <a:ext uri="{FF2B5EF4-FFF2-40B4-BE49-F238E27FC236}">
                <a16:creationId xmlns:a16="http://schemas.microsoft.com/office/drawing/2014/main" id="{7CF8C2E4-E0FA-4F11-9270-098EDFE8B41D}"/>
              </a:ext>
            </a:extLst>
          </p:cNvPr>
          <p:cNvSpPr>
            <a:spLocks noGrp="1"/>
          </p:cNvSpPr>
          <p:nvPr>
            <p:ph type="title" hasCustomPrompt="1"/>
          </p:nvPr>
        </p:nvSpPr>
        <p:spPr>
          <a:xfrm>
            <a:off x="360000" y="360000"/>
            <a:ext cx="11484000" cy="545601"/>
          </a:xfrm>
        </p:spPr>
        <p:txBody>
          <a:bodyPr/>
          <a:lstStyle>
            <a:lvl1pPr>
              <a:defRPr>
                <a:solidFill>
                  <a:schemeClr val="accent1"/>
                </a:solidFill>
              </a:defRPr>
            </a:lvl1pPr>
          </a:lstStyle>
          <a:p>
            <a:r>
              <a:rPr lang="en-US"/>
              <a:t>Title</a:t>
            </a:r>
            <a:endParaRPr lang="en-AU"/>
          </a:p>
        </p:txBody>
      </p:sp>
      <p:sp>
        <p:nvSpPr>
          <p:cNvPr id="7" name="Text Placeholder 10">
            <a:extLst>
              <a:ext uri="{FF2B5EF4-FFF2-40B4-BE49-F238E27FC236}">
                <a16:creationId xmlns:a16="http://schemas.microsoft.com/office/drawing/2014/main" id="{C65DF8EF-3190-4490-9931-2111E9229317}"/>
              </a:ext>
            </a:extLst>
          </p:cNvPr>
          <p:cNvSpPr>
            <a:spLocks noGrp="1"/>
          </p:cNvSpPr>
          <p:nvPr>
            <p:ph type="body" sz="quarter" idx="18" hasCustomPrompt="1"/>
          </p:nvPr>
        </p:nvSpPr>
        <p:spPr>
          <a:xfrm>
            <a:off x="359999" y="982520"/>
            <a:ext cx="11483999" cy="310015"/>
          </a:xfrm>
        </p:spPr>
        <p:txBody>
          <a:bodyPr anchor="b">
            <a:noAutofit/>
          </a:bodyPr>
          <a:lstStyle>
            <a:lvl1pPr>
              <a:defRPr sz="2000">
                <a:solidFill>
                  <a:schemeClr val="accent2"/>
                </a:solidFill>
                <a:latin typeface="Arial" panose="020B0604020202020204" pitchFamily="34" charset="0"/>
                <a:cs typeface="Arial" panose="020B0604020202020204" pitchFamily="34" charset="0"/>
              </a:defRPr>
            </a:lvl1pPr>
            <a:lvl2pPr>
              <a:defRPr sz="2000">
                <a:solidFill>
                  <a:schemeClr val="bg1"/>
                </a:solidFill>
              </a:defRPr>
            </a:lvl2pPr>
            <a:lvl3pPr>
              <a:defRPr sz="2000">
                <a:solidFill>
                  <a:schemeClr val="bg1"/>
                </a:solidFill>
              </a:defRPr>
            </a:lvl3pPr>
            <a:lvl4pPr>
              <a:defRPr sz="2000">
                <a:solidFill>
                  <a:schemeClr val="bg1"/>
                </a:solidFill>
              </a:defRPr>
            </a:lvl4pPr>
            <a:lvl5pPr>
              <a:defRPr sz="2000">
                <a:solidFill>
                  <a:schemeClr val="bg1"/>
                </a:solidFill>
              </a:defRPr>
            </a:lvl5pPr>
          </a:lstStyle>
          <a:p>
            <a:pPr lvl="0"/>
            <a:r>
              <a:rPr lang="en-US"/>
              <a:t>Subtitle</a:t>
            </a:r>
          </a:p>
        </p:txBody>
      </p:sp>
      <p:sp>
        <p:nvSpPr>
          <p:cNvPr id="2" name="Text Placeholder 3">
            <a:extLst>
              <a:ext uri="{FF2B5EF4-FFF2-40B4-BE49-F238E27FC236}">
                <a16:creationId xmlns:a16="http://schemas.microsoft.com/office/drawing/2014/main" id="{7A679F83-4A45-8E00-A9A4-2E8DE35C1BB0}"/>
              </a:ext>
            </a:extLst>
          </p:cNvPr>
          <p:cNvSpPr>
            <a:spLocks noGrp="1"/>
          </p:cNvSpPr>
          <p:nvPr>
            <p:ph type="body" sz="quarter" idx="17" hasCustomPrompt="1"/>
          </p:nvPr>
        </p:nvSpPr>
        <p:spPr>
          <a:xfrm>
            <a:off x="360000" y="1567086"/>
            <a:ext cx="11484000" cy="4807835"/>
          </a:xfrm>
        </p:spPr>
        <p:txBody>
          <a:bodyPr/>
          <a:lstStyle>
            <a:lvl1pPr>
              <a:defRPr/>
            </a:lvl1p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37941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60000" y="360000"/>
            <a:ext cx="10080000" cy="1008000"/>
          </a:xfrm>
          <a:prstGeom prst="rect">
            <a:avLst/>
          </a:prstGeom>
        </p:spPr>
        <p:txBody>
          <a:bodyPr vert="horz" lIns="0" tIns="0" rIns="0" bIns="0" rtlCol="0" anchor="t">
            <a:noAutofit/>
          </a:bodyPr>
          <a:lstStyle/>
          <a:p>
            <a:r>
              <a:rPr lang="en-US"/>
              <a:t>Click to edit Master title style</a:t>
            </a:r>
          </a:p>
        </p:txBody>
      </p:sp>
      <p:sp>
        <p:nvSpPr>
          <p:cNvPr id="3" name="Text Placeholder 2"/>
          <p:cNvSpPr>
            <a:spLocks noGrp="1"/>
          </p:cNvSpPr>
          <p:nvPr>
            <p:ph type="body" idx="1"/>
          </p:nvPr>
        </p:nvSpPr>
        <p:spPr>
          <a:xfrm>
            <a:off x="360000" y="1620000"/>
            <a:ext cx="11484000" cy="4536000"/>
          </a:xfrm>
          <a:prstGeom prst="rect">
            <a:avLst/>
          </a:prstGeom>
        </p:spPr>
        <p:txBody>
          <a:bodyPr vert="horz" lIns="0" tIns="0" rIns="0" bIns="0" rtlCol="0">
            <a:noAutofit/>
          </a:bodyPr>
          <a:lstStyle/>
          <a:p>
            <a:pPr lvl="0"/>
            <a:r>
              <a:rPr lang="en-US"/>
              <a:t>Click to add text</a:t>
            </a:r>
          </a:p>
          <a:p>
            <a:pPr lvl="1"/>
            <a:r>
              <a:rPr lang="en-US"/>
              <a:t>Second level</a:t>
            </a:r>
          </a:p>
          <a:p>
            <a:pPr lvl="4"/>
            <a:r>
              <a:rPr lang="en-US"/>
              <a:t>Third level</a:t>
            </a:r>
          </a:p>
          <a:p>
            <a:pPr lvl="3"/>
            <a:r>
              <a:rPr lang="en-US"/>
              <a:t>Fourth level</a:t>
            </a:r>
          </a:p>
          <a:p>
            <a:pPr lvl="4"/>
            <a:r>
              <a:rPr lang="en-US"/>
              <a:t>Fifth level</a:t>
            </a:r>
          </a:p>
        </p:txBody>
      </p:sp>
      <p:sp>
        <p:nvSpPr>
          <p:cNvPr id="6" name="Slide Number Placeholder 5"/>
          <p:cNvSpPr>
            <a:spLocks noGrp="1"/>
          </p:cNvSpPr>
          <p:nvPr>
            <p:ph type="sldNum" sz="quarter" idx="4"/>
          </p:nvPr>
        </p:nvSpPr>
        <p:spPr>
          <a:xfrm>
            <a:off x="11124000" y="6516000"/>
            <a:ext cx="720000" cy="180000"/>
          </a:xfrm>
          <a:prstGeom prst="rect">
            <a:avLst/>
          </a:prstGeom>
        </p:spPr>
        <p:txBody>
          <a:bodyPr vert="horz" lIns="0" tIns="0" rIns="0" bIns="0" rtlCol="0" anchor="t"/>
          <a:lstStyle>
            <a:lvl1pPr algn="r">
              <a:defRPr sz="1200">
                <a:solidFill>
                  <a:schemeClr val="tx1"/>
                </a:solidFill>
                <a:latin typeface="+mn-lt"/>
              </a:defRPr>
            </a:lvl1pPr>
          </a:lstStyle>
          <a:p>
            <a:fld id="{6B0AA3B9-7176-4FBC-8A56-697129254272}" type="slidenum">
              <a:rPr lang="en-AU" smtClean="0"/>
              <a:t>‹#›</a:t>
            </a:fld>
            <a:endParaRPr lang="en-AU"/>
          </a:p>
        </p:txBody>
      </p:sp>
    </p:spTree>
    <p:extLst>
      <p:ext uri="{BB962C8B-B14F-4D97-AF65-F5344CB8AC3E}">
        <p14:creationId xmlns:p14="http://schemas.microsoft.com/office/powerpoint/2010/main" val="8397579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72" r:id="rId9"/>
    <p:sldLayoutId id="2147483669" r:id="rId10"/>
    <p:sldLayoutId id="2147483670" r:id="rId11"/>
    <p:sldLayoutId id="2147483671" r:id="rId12"/>
    <p:sldLayoutId id="2147483673" r:id="rId13"/>
    <p:sldLayoutId id="2147483678" r:id="rId14"/>
    <p:sldLayoutId id="2147483683" r:id="rId15"/>
    <p:sldLayoutId id="2147483680" r:id="rId16"/>
    <p:sldLayoutId id="2147483682" r:id="rId17"/>
    <p:sldLayoutId id="2147483684" r:id="rId1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377"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ducation.nsw.gov.au/teaching-and-learning/curriculum/stem/stem-curriculum-resources/engineering-design-lantern-project"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slide" Target="slide47.xml"/><Relationship Id="rId3" Type="http://schemas.openxmlformats.org/officeDocument/2006/relationships/slide" Target="slide4.xml"/><Relationship Id="rId7" Type="http://schemas.openxmlformats.org/officeDocument/2006/relationships/slide" Target="slide4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slide" Target="slide30.xml"/><Relationship Id="rId5" Type="http://schemas.openxmlformats.org/officeDocument/2006/relationships/slide" Target="slide25.xml"/><Relationship Id="rId10" Type="http://schemas.openxmlformats.org/officeDocument/2006/relationships/slide" Target="slide58.xml"/><Relationship Id="rId4" Type="http://schemas.openxmlformats.org/officeDocument/2006/relationships/slide" Target="slide12.xml"/><Relationship Id="rId9" Type="http://schemas.openxmlformats.org/officeDocument/2006/relationships/slide" Target="slide56.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hyperlink" Target="https://creativecommons.org/licenses/by-nc/2.0/" TargetMode="External"/><Relationship Id="rId4" Type="http://schemas.openxmlformats.org/officeDocument/2006/relationships/hyperlink" Target="https://www.flickr.com/photos/bushman_k/28308999579"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rFK_1BHUhh4" TargetMode="External"/><Relationship Id="rId7" Type="http://schemas.microsoft.com/office/2007/relationships/hdphoto" Target="../media/hdphoto1.wdp"/><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16.png"/><Relationship Id="rId5" Type="http://schemas.openxmlformats.org/officeDocument/2006/relationships/hyperlink" Target="https://www.youtube.com/watch?v=G0K9sD0vGus" TargetMode="Externa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hyperlink" Target="https://www.youtube.com/watch?v=2dqbfvOMACA&amp;t=24s" TargetMode="External"/><Relationship Id="rId3" Type="http://schemas.openxmlformats.org/officeDocument/2006/relationships/hyperlink" Target="https://www.instructables.com/Paper-Lantern-With-ATTINY-2313-Flicker-Light/" TargetMode="External"/><Relationship Id="rId7"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hyperlink" Target="https://www.printables.com/model/876133-lamp-35-shoji-tall-200-mm/files" TargetMode="External"/><Relationship Id="rId5" Type="http://schemas.openxmlformats.org/officeDocument/2006/relationships/hyperlink" Target="https://www.instructables.com/Cardboard-Shoji-Lantern/" TargetMode="External"/><Relationship Id="rId4" Type="http://schemas.openxmlformats.org/officeDocument/2006/relationships/hyperlink" Target="https://www.instructables.com/Tea-light-lantern-with-customizable-printing/"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instructables.com/Easy-Laser-Cut-Lantern/"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hyperlink" Target="https://creativecommons.org/licenses/by-nc-sa/4.0/" TargetMode="External"/><Relationship Id="rId5" Type="http://schemas.openxmlformats.org/officeDocument/2006/relationships/image" Target="../media/image18.png"/><Relationship Id="rId4" Type="http://schemas.openxmlformats.org/officeDocument/2006/relationships/hyperlink" Target="https://www.youtube.com/watch?v=O6tjNmSAXXo"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rFK_1BHUhh4"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 Id="rId5" Type="http://schemas.openxmlformats.org/officeDocument/2006/relationships/hyperlink" Target="https://players.brightcove.net/6197335233001/default_default/index.html?videoId=6370805523112" TargetMode="Externa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8.xml"/><Relationship Id="rId5" Type="http://schemas.openxmlformats.org/officeDocument/2006/relationships/image" Target="../media/image29.png"/><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image" Target="../media/image33.svg"/></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16.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hyperlink" Target="https://microbit.org/projects/make-it-code-it/nightlight/#step-2:-code-it" TargetMode="External"/><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image" Target="../media/image34.jpeg"/></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hyperlink" Target="https://learn.adafruit.com/adafruit-neopixel-uberguide/the-magic-of-neopixels" TargetMode="External"/><Relationship Id="rId2" Type="http://schemas.openxmlformats.org/officeDocument/2006/relationships/notesSlide" Target="../notesSlides/notesSlide34.xml"/><Relationship Id="rId1" Type="http://schemas.openxmlformats.org/officeDocument/2006/relationships/slideLayout" Target="../slideLayouts/slideLayout5.xml"/><Relationship Id="rId4" Type="http://schemas.openxmlformats.org/officeDocument/2006/relationships/image" Target="../media/image37.png"/></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hyperlink" Target="https://learn.adafruit.com/adafruit-neopixel-uberguide/the-magic-of-neopixels" TargetMode="External"/><Relationship Id="rId2" Type="http://schemas.openxmlformats.org/officeDocument/2006/relationships/notesSlide" Target="../notesSlides/notesSlide36.xml"/><Relationship Id="rId1" Type="http://schemas.openxmlformats.org/officeDocument/2006/relationships/slideLayout" Target="../slideLayouts/slideLayout5.xml"/><Relationship Id="rId4" Type="http://schemas.openxmlformats.org/officeDocument/2006/relationships/image" Target="../media/image38.png"/></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7.xml"/><Relationship Id="rId1" Type="http://schemas.openxmlformats.org/officeDocument/2006/relationships/slideLayout" Target="../slideLayouts/slideLayout5.xml"/><Relationship Id="rId4" Type="http://schemas.openxmlformats.org/officeDocument/2006/relationships/image" Target="../media/image40.jpeg"/></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8" Type="http://schemas.openxmlformats.org/officeDocument/2006/relationships/image" Target="../media/image43.png"/><Relationship Id="rId3" Type="http://schemas.microsoft.com/office/2007/relationships/media" Target="../media/media2.mp4"/><Relationship Id="rId7" Type="http://schemas.openxmlformats.org/officeDocument/2006/relationships/image" Target="../media/image4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39.xml"/><Relationship Id="rId5" Type="http://schemas.openxmlformats.org/officeDocument/2006/relationships/slideLayout" Target="../slideLayouts/slideLayout5.xml"/><Relationship Id="rId4" Type="http://schemas.openxmlformats.org/officeDocument/2006/relationships/video" Target="../media/media2.mp4"/></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4.xml"/><Relationship Id="rId1" Type="http://schemas.openxmlformats.org/officeDocument/2006/relationships/slideLayout" Target="../slideLayouts/slideLayout5.xml"/><Relationship Id="rId5" Type="http://schemas.openxmlformats.org/officeDocument/2006/relationships/image" Target="../media/image50.jpeg"/><Relationship Id="rId4" Type="http://schemas.openxmlformats.org/officeDocument/2006/relationships/image" Target="../media/image49.jpe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1.png"/><Relationship Id="rId4" Type="http://schemas.openxmlformats.org/officeDocument/2006/relationships/notesSlide" Target="../notesSlides/notesSlide45.xml"/></Relationships>
</file>

<file path=ppt/slides/_rels/slide4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14.svg"/><Relationship Id="rId2" Type="http://schemas.openxmlformats.org/officeDocument/2006/relationships/notesSlide" Target="../notesSlides/notesSlide48.xml"/><Relationship Id="rId1" Type="http://schemas.openxmlformats.org/officeDocument/2006/relationships/slideLayout" Target="../slideLayouts/slideLayout5.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1.png"/><Relationship Id="rId4" Type="http://schemas.openxmlformats.org/officeDocument/2006/relationships/notesSlide" Target="../notesSlides/notesSlide5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5.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6.xml"/><Relationship Id="rId1" Type="http://schemas.openxmlformats.org/officeDocument/2006/relationships/slideLayout" Target="../slideLayouts/slideLayout5.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slides/_rels/slide5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8.xml"/><Relationship Id="rId1" Type="http://schemas.openxmlformats.org/officeDocument/2006/relationships/slideLayout" Target="../slideLayouts/slideLayout5.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slides/_rels/slide6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8" Type="http://schemas.openxmlformats.org/officeDocument/2006/relationships/hyperlink" Target="https://microbit.org/projects/make-it-code-it/nightlight/#step-2:-code-it" TargetMode="External"/><Relationship Id="rId13" Type="http://schemas.openxmlformats.org/officeDocument/2006/relationships/hyperlink" Target="https://www.instructables.com/Easy-Laser-Cut-Lantern/" TargetMode="External"/><Relationship Id="rId3" Type="http://schemas.openxmlformats.org/officeDocument/2006/relationships/hyperlink" Target="https://educationstandards.nsw.edu.au/wps/portal/nesa/mini-footer/copyright" TargetMode="External"/><Relationship Id="rId7" Type="http://schemas.openxmlformats.org/officeDocument/2006/relationships/hyperlink" Target="https://www.youtube.com/watch?v=rFK_1BHUhh4" TargetMode="External"/><Relationship Id="rId12" Type="http://schemas.openxmlformats.org/officeDocument/2006/relationships/hyperlink" Target="https://www.printables.com/model/876133-lamp-35-shoji-tall-200-mm/files" TargetMode="External"/><Relationship Id="rId2" Type="http://schemas.openxmlformats.org/officeDocument/2006/relationships/notesSlide" Target="../notesSlides/notesSlide62.xml"/><Relationship Id="rId1" Type="http://schemas.openxmlformats.org/officeDocument/2006/relationships/slideLayout" Target="../slideLayouts/slideLayout10.xml"/><Relationship Id="rId6" Type="http://schemas.openxmlformats.org/officeDocument/2006/relationships/hyperlink" Target="https://www.flickr.com/photos/bushman_k/28308999579" TargetMode="External"/><Relationship Id="rId11" Type="http://schemas.openxmlformats.org/officeDocument/2006/relationships/hyperlink" Target="https://www.instructables.com/Cardboard-Shoji-Lantern/" TargetMode="External"/><Relationship Id="rId5" Type="http://schemas.openxmlformats.org/officeDocument/2006/relationships/hyperlink" Target="https://curriculum.nsw.edu.au/" TargetMode="External"/><Relationship Id="rId10" Type="http://schemas.openxmlformats.org/officeDocument/2006/relationships/hyperlink" Target="https://www.instructables.com/Tea-light-lantern-with-customizable-printing/" TargetMode="External"/><Relationship Id="rId4" Type="http://schemas.openxmlformats.org/officeDocument/2006/relationships/hyperlink" Target="https://educationstandards.nsw.edu.au/wps/portal/nesa/home" TargetMode="External"/><Relationship Id="rId9" Type="http://schemas.openxmlformats.org/officeDocument/2006/relationships/hyperlink" Target="https://www.instructables.com/Paper-Lantern-With-ATTINY-2313-Flicker-Light/" TargetMode="External"/><Relationship Id="rId14" Type="http://schemas.openxmlformats.org/officeDocument/2006/relationships/hyperlink" Target="https://www.youtube.com/watch?v=O6tjNmSAXXo"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notesSlide" Target="../notesSlides/notesSlide63.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BDE786-36F5-FD49-E08E-7D6591251DBE}"/>
              </a:ext>
            </a:extLst>
          </p:cNvPr>
          <p:cNvSpPr>
            <a:spLocks noGrp="1"/>
          </p:cNvSpPr>
          <p:nvPr>
            <p:ph type="ctrTitle"/>
          </p:nvPr>
        </p:nvSpPr>
        <p:spPr/>
        <p:txBody>
          <a:bodyPr/>
          <a:lstStyle/>
          <a:p>
            <a:r>
              <a:rPr lang="en-AU" dirty="0"/>
              <a:t>Lantern STEM project</a:t>
            </a:r>
          </a:p>
        </p:txBody>
      </p:sp>
      <p:sp>
        <p:nvSpPr>
          <p:cNvPr id="2" name="Text Placeholder 1">
            <a:extLst>
              <a:ext uri="{FF2B5EF4-FFF2-40B4-BE49-F238E27FC236}">
                <a16:creationId xmlns:a16="http://schemas.microsoft.com/office/drawing/2014/main" id="{4747C312-72CF-4656-5E89-6DD270CA6672}"/>
              </a:ext>
            </a:extLst>
          </p:cNvPr>
          <p:cNvSpPr>
            <a:spLocks noGrp="1"/>
          </p:cNvSpPr>
          <p:nvPr>
            <p:ph type="body" sz="quarter" idx="10"/>
          </p:nvPr>
        </p:nvSpPr>
        <p:spPr/>
        <p:txBody>
          <a:bodyPr/>
          <a:lstStyle/>
          <a:p>
            <a:r>
              <a:rPr lang="en-AU" dirty="0"/>
              <a:t>Stages 4–5</a:t>
            </a:r>
          </a:p>
        </p:txBody>
      </p:sp>
      <p:sp>
        <p:nvSpPr>
          <p:cNvPr id="6" name="Text Placeholder 5">
            <a:extLst>
              <a:ext uri="{FF2B5EF4-FFF2-40B4-BE49-F238E27FC236}">
                <a16:creationId xmlns:a16="http://schemas.microsoft.com/office/drawing/2014/main" id="{CC775956-04EB-F4A5-14A4-7E52176FFDD7}"/>
              </a:ext>
            </a:extLst>
          </p:cNvPr>
          <p:cNvSpPr>
            <a:spLocks noGrp="1"/>
          </p:cNvSpPr>
          <p:nvPr>
            <p:ph type="body" sz="quarter" idx="16"/>
          </p:nvPr>
        </p:nvSpPr>
        <p:spPr/>
        <p:txBody>
          <a:bodyPr/>
          <a:lstStyle/>
          <a:p>
            <a:r>
              <a:rPr lang="en-AU" dirty="0"/>
              <a:t>Engineering Design Process</a:t>
            </a:r>
          </a:p>
        </p:txBody>
      </p:sp>
      <p:pic>
        <p:nvPicPr>
          <p:cNvPr id="11" name="Picture 2">
            <a:extLst>
              <a:ext uri="{FF2B5EF4-FFF2-40B4-BE49-F238E27FC236}">
                <a16:creationId xmlns:a16="http://schemas.microsoft.com/office/drawing/2014/main" id="{A1286E52-AC0C-304F-14AA-80B74BA3F60A}"/>
              </a:ext>
              <a:ext uri="{C183D7F6-B498-43B3-948B-1728B52AA6E4}">
                <adec:decorative xmlns:adec="http://schemas.microsoft.com/office/drawing/2017/decorative" val="1"/>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6060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ECBD6AD-7C95-70B6-AA80-DE96E0750FEE}"/>
              </a:ext>
            </a:extLst>
          </p:cNvPr>
          <p:cNvSpPr>
            <a:spLocks noGrp="1"/>
          </p:cNvSpPr>
          <p:nvPr>
            <p:ph type="title"/>
          </p:nvPr>
        </p:nvSpPr>
        <p:spPr/>
        <p:txBody>
          <a:bodyPr/>
          <a:lstStyle/>
          <a:p>
            <a:r>
              <a:rPr lang="en-AU">
                <a:latin typeface="Arial" panose="020B0604020202020204" pitchFamily="34" charset="0"/>
                <a:cs typeface="Arial" panose="020B0604020202020204" pitchFamily="34" charset="0"/>
              </a:rPr>
              <a:t>Instructions for use</a:t>
            </a:r>
          </a:p>
        </p:txBody>
      </p:sp>
      <p:sp>
        <p:nvSpPr>
          <p:cNvPr id="9" name="Text Placeholder 8">
            <a:extLst>
              <a:ext uri="{FF2B5EF4-FFF2-40B4-BE49-F238E27FC236}">
                <a16:creationId xmlns:a16="http://schemas.microsoft.com/office/drawing/2014/main" id="{CD89CE66-3AAC-B3B2-1CC6-A9305EE3AF8A}"/>
              </a:ext>
            </a:extLst>
          </p:cNvPr>
          <p:cNvSpPr>
            <a:spLocks noGrp="1"/>
          </p:cNvSpPr>
          <p:nvPr>
            <p:ph type="body" sz="quarter" idx="19"/>
          </p:nvPr>
        </p:nvSpPr>
        <p:spPr/>
        <p:txBody>
          <a:bodyPr/>
          <a:lstStyle/>
          <a:p>
            <a:r>
              <a:rPr lang="en-AU" sz="1800" dirty="0">
                <a:latin typeface="Arial" panose="020B0604020202020204" pitchFamily="34" charset="0"/>
                <a:cs typeface="Arial" panose="020B0604020202020204" pitchFamily="34" charset="0"/>
              </a:rPr>
              <a:t>This resource has been created to provide additional support for teachers and students in the delivery of integrated STEM programs or the iSTEM STEM fundamentals program of learning. </a:t>
            </a:r>
          </a:p>
          <a:p>
            <a:r>
              <a:rPr lang="en-AU" sz="1800" dirty="0">
                <a:latin typeface="Arial" panose="020B0604020202020204" pitchFamily="34" charset="0"/>
                <a:cs typeface="Arial" panose="020B0604020202020204" pitchFamily="34" charset="0"/>
              </a:rPr>
              <a:t>Assess this support material within the context of your school and class and adjust where appropriate.</a:t>
            </a:r>
          </a:p>
          <a:p>
            <a:r>
              <a:rPr lang="en-AU" sz="1800" dirty="0">
                <a:latin typeface="Arial" panose="020B0604020202020204" pitchFamily="34" charset="0"/>
                <a:cs typeface="Arial" panose="020B0604020202020204" pitchFamily="34" charset="0"/>
              </a:rPr>
              <a:t>Delivery instructions and comments are provided in the notes section of the document.</a:t>
            </a:r>
          </a:p>
          <a:p>
            <a:r>
              <a:rPr lang="en-AU" sz="1800" dirty="0"/>
              <a:t>The </a:t>
            </a:r>
            <a:r>
              <a:rPr lang="en-AU" sz="1800" dirty="0">
                <a:hlinkClick r:id="rId3"/>
              </a:rPr>
              <a:t>Lantern STEM Project folio template</a:t>
            </a:r>
            <a:r>
              <a:rPr lang="en-AU" sz="1800" dirty="0"/>
              <a:t> is aligned with this support material.</a:t>
            </a:r>
            <a:endParaRPr lang="en-AU"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15C4F06-D2AF-1208-319A-8BBFEE6E2684}"/>
              </a:ext>
              <a:ext uri="{C183D7F6-B498-43B3-948B-1728B52AA6E4}">
                <adec:decorative xmlns:adec="http://schemas.microsoft.com/office/drawing/2017/decorative" val="1"/>
              </a:ext>
            </a:extLst>
          </p:cNvPr>
          <p:cNvSpPr>
            <a:spLocks noGrp="1"/>
          </p:cNvSpPr>
          <p:nvPr>
            <p:ph type="sldNum" sz="quarter" idx="14"/>
          </p:nvPr>
        </p:nvSpPr>
        <p:spPr/>
        <p:txBody>
          <a:bodyPr/>
          <a:lstStyle/>
          <a:p>
            <a:fld id="{10A01DC5-1685-4615-8240-15192985C6A2}" type="slidenum">
              <a:rPr lang="en-AU" smtClean="0"/>
              <a:pPr/>
              <a:t>2</a:t>
            </a:fld>
            <a:endParaRPr lang="en-AU"/>
          </a:p>
        </p:txBody>
      </p:sp>
    </p:spTree>
    <p:extLst>
      <p:ext uri="{BB962C8B-B14F-4D97-AF65-F5344CB8AC3E}">
        <p14:creationId xmlns:p14="http://schemas.microsoft.com/office/powerpoint/2010/main" val="1817714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46830-A0C7-9D95-31DC-A77B445F770B}"/>
              </a:ext>
            </a:extLst>
          </p:cNvPr>
          <p:cNvSpPr>
            <a:spLocks noGrp="1"/>
          </p:cNvSpPr>
          <p:nvPr>
            <p:ph type="title"/>
          </p:nvPr>
        </p:nvSpPr>
        <p:spPr/>
        <p:txBody>
          <a:bodyPr/>
          <a:lstStyle/>
          <a:p>
            <a:r>
              <a:rPr lang="en-GB" dirty="0">
                <a:latin typeface="+mj-lt"/>
              </a:rPr>
              <a:t>Lessons/Phases</a:t>
            </a:r>
          </a:p>
        </p:txBody>
      </p:sp>
      <p:grpSp>
        <p:nvGrpSpPr>
          <p:cNvPr id="16" name="Group 15" descr="1 Design brief and research&#10;">
            <a:extLst>
              <a:ext uri="{FF2B5EF4-FFF2-40B4-BE49-F238E27FC236}">
                <a16:creationId xmlns:a16="http://schemas.microsoft.com/office/drawing/2014/main" id="{D34B8FA2-7EC6-A368-0297-C670DD1B47AC}"/>
              </a:ext>
            </a:extLst>
          </p:cNvPr>
          <p:cNvGrpSpPr/>
          <p:nvPr/>
        </p:nvGrpSpPr>
        <p:grpSpPr>
          <a:xfrm>
            <a:off x="288087" y="1435251"/>
            <a:ext cx="4684918" cy="917394"/>
            <a:chOff x="288087" y="1435251"/>
            <a:chExt cx="4684918" cy="917394"/>
          </a:xfrm>
        </p:grpSpPr>
        <p:sp>
          <p:nvSpPr>
            <p:cNvPr id="2" name="Rectangle: Rounded Corners 1">
              <a:extLst>
                <a:ext uri="{FF2B5EF4-FFF2-40B4-BE49-F238E27FC236}">
                  <a16:creationId xmlns:a16="http://schemas.microsoft.com/office/drawing/2014/main" id="{935D5059-5790-C707-5987-84856AF04ADB}"/>
                </a:ext>
                <a:ext uri="{C183D7F6-B498-43B3-948B-1728B52AA6E4}">
                  <adec:decorative xmlns:adec="http://schemas.microsoft.com/office/drawing/2017/decorative" val="1"/>
                </a:ext>
              </a:extLst>
            </p:cNvPr>
            <p:cNvSpPr/>
            <p:nvPr/>
          </p:nvSpPr>
          <p:spPr>
            <a:xfrm>
              <a:off x="875149" y="1435251"/>
              <a:ext cx="4097856" cy="917394"/>
            </a:xfrm>
            <a:prstGeom prst="roundRect">
              <a:avLst>
                <a:gd name="adj" fmla="val 17256"/>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endParaRPr lang="en-AU">
                <a:solidFill>
                  <a:schemeClr val="accent4"/>
                </a:solidFill>
              </a:endParaRPr>
            </a:p>
          </p:txBody>
        </p:sp>
        <p:sp>
          <p:nvSpPr>
            <p:cNvPr id="5" name="Oval 4">
              <a:hlinkClick r:id="rId3" action="ppaction://hlinksldjump"/>
              <a:extLst>
                <a:ext uri="{FF2B5EF4-FFF2-40B4-BE49-F238E27FC236}">
                  <a16:creationId xmlns:a16="http://schemas.microsoft.com/office/drawing/2014/main" id="{56ACB92F-8289-CC4B-BE5A-A661A0C94E17}"/>
                </a:ext>
              </a:extLst>
            </p:cNvPr>
            <p:cNvSpPr/>
            <p:nvPr/>
          </p:nvSpPr>
          <p:spPr>
            <a:xfrm>
              <a:off x="288087" y="1461948"/>
              <a:ext cx="864000" cy="864000"/>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2000" b="1">
                  <a:solidFill>
                    <a:schemeClr val="bg1"/>
                  </a:solidFill>
                  <a:latin typeface="+mj-lt"/>
                  <a:cs typeface="Arial" panose="020B0604020202020204" pitchFamily="34" charset="0"/>
                </a:rPr>
                <a:t>1</a:t>
              </a:r>
            </a:p>
          </p:txBody>
        </p:sp>
        <p:sp>
          <p:nvSpPr>
            <p:cNvPr id="7" name="TextBox 25">
              <a:extLst>
                <a:ext uri="{FF2B5EF4-FFF2-40B4-BE49-F238E27FC236}">
                  <a16:creationId xmlns:a16="http://schemas.microsoft.com/office/drawing/2014/main" id="{B8766759-8445-A95E-E4CE-416F8EB15D94}"/>
                </a:ext>
              </a:extLst>
            </p:cNvPr>
            <p:cNvSpPr txBox="1"/>
            <p:nvPr/>
          </p:nvSpPr>
          <p:spPr>
            <a:xfrm>
              <a:off x="1357207" y="1711622"/>
              <a:ext cx="3323272" cy="364652"/>
            </a:xfrm>
            <a:prstGeom prst="rect">
              <a:avLst/>
            </a:prstGeom>
            <a:solidFill>
              <a:schemeClr val="accent4"/>
            </a:solidFill>
            <a:ln>
              <a:noFill/>
            </a:ln>
          </p:spPr>
          <p:txBody>
            <a:bodyPr wrap="square" lIns="0" tIns="0" rIns="0" bIns="0"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nSpc>
                  <a:spcPct val="150000"/>
                </a:lnSpc>
              </a:pPr>
              <a:r>
                <a:rPr lang="en-GB" sz="1800" b="1" dirty="0">
                  <a:latin typeface="+mj-lt"/>
                  <a:cs typeface="Arial" panose="020B0604020202020204" pitchFamily="34" charset="0"/>
                </a:rPr>
                <a:t>Design brief and research</a:t>
              </a:r>
            </a:p>
          </p:txBody>
        </p:sp>
      </p:grpSp>
      <p:grpSp>
        <p:nvGrpSpPr>
          <p:cNvPr id="17" name="Group 16" descr="2 Brainstorm and design">
            <a:extLst>
              <a:ext uri="{FF2B5EF4-FFF2-40B4-BE49-F238E27FC236}">
                <a16:creationId xmlns:a16="http://schemas.microsoft.com/office/drawing/2014/main" id="{06772346-4531-BE3C-45A0-F262FE285761}"/>
              </a:ext>
            </a:extLst>
          </p:cNvPr>
          <p:cNvGrpSpPr/>
          <p:nvPr/>
        </p:nvGrpSpPr>
        <p:grpSpPr>
          <a:xfrm>
            <a:off x="302474" y="2622040"/>
            <a:ext cx="4684918" cy="917394"/>
            <a:chOff x="302474" y="2622040"/>
            <a:chExt cx="4684918" cy="917394"/>
          </a:xfrm>
        </p:grpSpPr>
        <p:sp>
          <p:nvSpPr>
            <p:cNvPr id="20" name="Rectangle: Rounded Corners 19">
              <a:extLst>
                <a:ext uri="{FF2B5EF4-FFF2-40B4-BE49-F238E27FC236}">
                  <a16:creationId xmlns:a16="http://schemas.microsoft.com/office/drawing/2014/main" id="{C3D97F66-221B-C853-0EA8-66E5F684D86A}"/>
                </a:ext>
                <a:ext uri="{C183D7F6-B498-43B3-948B-1728B52AA6E4}">
                  <adec:decorative xmlns:adec="http://schemas.microsoft.com/office/drawing/2017/decorative" val="1"/>
                </a:ext>
              </a:extLst>
            </p:cNvPr>
            <p:cNvSpPr/>
            <p:nvPr/>
          </p:nvSpPr>
          <p:spPr>
            <a:xfrm>
              <a:off x="889536" y="2622040"/>
              <a:ext cx="4097856" cy="917394"/>
            </a:xfrm>
            <a:prstGeom prst="roundRect">
              <a:avLst>
                <a:gd name="adj" fmla="val 17256"/>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endParaRPr lang="en-AU">
                <a:solidFill>
                  <a:schemeClr val="accent4"/>
                </a:solidFill>
              </a:endParaRPr>
            </a:p>
          </p:txBody>
        </p:sp>
        <p:sp>
          <p:nvSpPr>
            <p:cNvPr id="21" name="Oval 20">
              <a:hlinkClick r:id="rId4" action="ppaction://hlinksldjump"/>
              <a:extLst>
                <a:ext uri="{FF2B5EF4-FFF2-40B4-BE49-F238E27FC236}">
                  <a16:creationId xmlns:a16="http://schemas.microsoft.com/office/drawing/2014/main" id="{D0A190BE-2B0B-2729-4549-D63712793CC2}"/>
                </a:ext>
              </a:extLst>
            </p:cNvPr>
            <p:cNvSpPr/>
            <p:nvPr/>
          </p:nvSpPr>
          <p:spPr>
            <a:xfrm>
              <a:off x="302474" y="2648737"/>
              <a:ext cx="864000" cy="864000"/>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2000" b="1">
                  <a:solidFill>
                    <a:schemeClr val="bg1"/>
                  </a:solidFill>
                  <a:latin typeface="+mj-lt"/>
                  <a:cs typeface="Arial" panose="020B0604020202020204" pitchFamily="34" charset="0"/>
                </a:rPr>
                <a:t>2</a:t>
              </a:r>
            </a:p>
          </p:txBody>
        </p:sp>
        <p:sp>
          <p:nvSpPr>
            <p:cNvPr id="22" name="TextBox 25">
              <a:extLst>
                <a:ext uri="{FF2B5EF4-FFF2-40B4-BE49-F238E27FC236}">
                  <a16:creationId xmlns:a16="http://schemas.microsoft.com/office/drawing/2014/main" id="{B4A4C41F-6099-2469-B443-6D6E65FB27C7}"/>
                </a:ext>
              </a:extLst>
            </p:cNvPr>
            <p:cNvSpPr txBox="1"/>
            <p:nvPr/>
          </p:nvSpPr>
          <p:spPr>
            <a:xfrm>
              <a:off x="1357207" y="2898411"/>
              <a:ext cx="3323272" cy="364652"/>
            </a:xfrm>
            <a:prstGeom prst="rect">
              <a:avLst/>
            </a:prstGeom>
            <a:solidFill>
              <a:schemeClr val="accent4"/>
            </a:solidFill>
            <a:ln>
              <a:noFill/>
            </a:ln>
          </p:spPr>
          <p:txBody>
            <a:bodyPr wrap="square" lIns="0" tIns="0" rIns="0" bIns="0"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nSpc>
                  <a:spcPct val="150000"/>
                </a:lnSpc>
              </a:pPr>
              <a:r>
                <a:rPr lang="en-GB" sz="1800" b="1" dirty="0">
                  <a:latin typeface="+mj-lt"/>
                  <a:cs typeface="Arial" panose="020B0604020202020204" pitchFamily="34" charset="0"/>
                </a:rPr>
                <a:t>Brainstorm and design</a:t>
              </a:r>
            </a:p>
          </p:txBody>
        </p:sp>
      </p:grpSp>
      <p:grpSp>
        <p:nvGrpSpPr>
          <p:cNvPr id="35" name="Group 34" descr="3 Design and plan&#10;">
            <a:extLst>
              <a:ext uri="{FF2B5EF4-FFF2-40B4-BE49-F238E27FC236}">
                <a16:creationId xmlns:a16="http://schemas.microsoft.com/office/drawing/2014/main" id="{9A49CA15-D820-CA5D-7400-E834327B728E}"/>
              </a:ext>
            </a:extLst>
          </p:cNvPr>
          <p:cNvGrpSpPr/>
          <p:nvPr/>
        </p:nvGrpSpPr>
        <p:grpSpPr>
          <a:xfrm>
            <a:off x="302474" y="3794300"/>
            <a:ext cx="4684918" cy="917394"/>
            <a:chOff x="302474" y="3794300"/>
            <a:chExt cx="4684918" cy="917394"/>
          </a:xfrm>
        </p:grpSpPr>
        <p:sp>
          <p:nvSpPr>
            <p:cNvPr id="23" name="Rectangle: Rounded Corners 22" descr="3 Design and plan">
              <a:extLst>
                <a:ext uri="{FF2B5EF4-FFF2-40B4-BE49-F238E27FC236}">
                  <a16:creationId xmlns:a16="http://schemas.microsoft.com/office/drawing/2014/main" id="{8EDEF762-D4E6-C43E-E98A-95D6A0AE4FC9}"/>
                </a:ext>
                <a:ext uri="{C183D7F6-B498-43B3-948B-1728B52AA6E4}">
                  <adec:decorative xmlns:adec="http://schemas.microsoft.com/office/drawing/2017/decorative" val="1"/>
                </a:ext>
              </a:extLst>
            </p:cNvPr>
            <p:cNvSpPr/>
            <p:nvPr/>
          </p:nvSpPr>
          <p:spPr>
            <a:xfrm>
              <a:off x="889536" y="3794300"/>
              <a:ext cx="4097856" cy="917394"/>
            </a:xfrm>
            <a:prstGeom prst="roundRect">
              <a:avLst>
                <a:gd name="adj" fmla="val 17256"/>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endParaRPr lang="en-AU">
                <a:solidFill>
                  <a:schemeClr val="accent4"/>
                </a:solidFill>
              </a:endParaRPr>
            </a:p>
          </p:txBody>
        </p:sp>
        <p:sp>
          <p:nvSpPr>
            <p:cNvPr id="24" name="Oval 23" descr="3 Design and plan">
              <a:hlinkClick r:id="rId5" action="ppaction://hlinksldjump"/>
              <a:extLst>
                <a:ext uri="{FF2B5EF4-FFF2-40B4-BE49-F238E27FC236}">
                  <a16:creationId xmlns:a16="http://schemas.microsoft.com/office/drawing/2014/main" id="{A6DDAD40-805E-049F-39FC-55094C6BA103}"/>
                </a:ext>
              </a:extLst>
            </p:cNvPr>
            <p:cNvSpPr/>
            <p:nvPr/>
          </p:nvSpPr>
          <p:spPr>
            <a:xfrm>
              <a:off x="302474" y="3820997"/>
              <a:ext cx="864000" cy="864000"/>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2000" b="1">
                  <a:solidFill>
                    <a:schemeClr val="bg1"/>
                  </a:solidFill>
                  <a:latin typeface="+mj-lt"/>
                  <a:cs typeface="Arial" panose="020B0604020202020204" pitchFamily="34" charset="0"/>
                </a:rPr>
                <a:t>3</a:t>
              </a:r>
            </a:p>
          </p:txBody>
        </p:sp>
        <p:sp>
          <p:nvSpPr>
            <p:cNvPr id="25" name="TextBox 25" descr="3 Design and plan">
              <a:extLst>
                <a:ext uri="{FF2B5EF4-FFF2-40B4-BE49-F238E27FC236}">
                  <a16:creationId xmlns:a16="http://schemas.microsoft.com/office/drawing/2014/main" id="{39581D8B-20B3-87D8-C1F2-A22C58CE7F43}"/>
                </a:ext>
              </a:extLst>
            </p:cNvPr>
            <p:cNvSpPr txBox="1"/>
            <p:nvPr/>
          </p:nvSpPr>
          <p:spPr>
            <a:xfrm>
              <a:off x="1353208" y="4070671"/>
              <a:ext cx="3323272" cy="364652"/>
            </a:xfrm>
            <a:prstGeom prst="rect">
              <a:avLst/>
            </a:prstGeom>
            <a:solidFill>
              <a:schemeClr val="accent4"/>
            </a:solidFill>
            <a:ln>
              <a:noFill/>
            </a:ln>
          </p:spPr>
          <p:txBody>
            <a:bodyPr wrap="square" lIns="0" tIns="0" rIns="0" bIns="0"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nSpc>
                  <a:spcPct val="150000"/>
                </a:lnSpc>
              </a:pPr>
              <a:r>
                <a:rPr lang="en-GB" sz="1800" b="1" dirty="0">
                  <a:latin typeface="+mj-lt"/>
                  <a:cs typeface="Arial" panose="020B0604020202020204" pitchFamily="34" charset="0"/>
                </a:rPr>
                <a:t>Design and plan</a:t>
              </a:r>
            </a:p>
          </p:txBody>
        </p:sp>
      </p:grpSp>
      <p:grpSp>
        <p:nvGrpSpPr>
          <p:cNvPr id="18" name="Group 17" descr="4 Microcontroller board">
            <a:extLst>
              <a:ext uri="{FF2B5EF4-FFF2-40B4-BE49-F238E27FC236}">
                <a16:creationId xmlns:a16="http://schemas.microsoft.com/office/drawing/2014/main" id="{B68FF5FC-9079-1B34-5B4F-C8655501050C}"/>
              </a:ext>
            </a:extLst>
          </p:cNvPr>
          <p:cNvGrpSpPr/>
          <p:nvPr/>
        </p:nvGrpSpPr>
        <p:grpSpPr>
          <a:xfrm>
            <a:off x="240385" y="4956977"/>
            <a:ext cx="4684918" cy="917394"/>
            <a:chOff x="240385" y="4956977"/>
            <a:chExt cx="4684918" cy="917394"/>
          </a:xfrm>
        </p:grpSpPr>
        <p:sp>
          <p:nvSpPr>
            <p:cNvPr id="10" name="Rectangle: Rounded Corners 9">
              <a:extLst>
                <a:ext uri="{FF2B5EF4-FFF2-40B4-BE49-F238E27FC236}">
                  <a16:creationId xmlns:a16="http://schemas.microsoft.com/office/drawing/2014/main" id="{7DDBD6F1-EA6B-47A8-08FC-0AA8FD5FBDF2}"/>
                </a:ext>
                <a:ext uri="{C183D7F6-B498-43B3-948B-1728B52AA6E4}">
                  <adec:decorative xmlns:adec="http://schemas.microsoft.com/office/drawing/2017/decorative" val="1"/>
                </a:ext>
              </a:extLst>
            </p:cNvPr>
            <p:cNvSpPr/>
            <p:nvPr/>
          </p:nvSpPr>
          <p:spPr>
            <a:xfrm>
              <a:off x="827447" y="4956977"/>
              <a:ext cx="4097856" cy="917394"/>
            </a:xfrm>
            <a:prstGeom prst="roundRect">
              <a:avLst>
                <a:gd name="adj" fmla="val 17256"/>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endParaRPr lang="en-AU">
                <a:solidFill>
                  <a:schemeClr val="accent4"/>
                </a:solidFill>
              </a:endParaRPr>
            </a:p>
          </p:txBody>
        </p:sp>
        <p:sp>
          <p:nvSpPr>
            <p:cNvPr id="11" name="Oval 10">
              <a:hlinkClick r:id="rId6" action="ppaction://hlinksldjump"/>
              <a:extLst>
                <a:ext uri="{FF2B5EF4-FFF2-40B4-BE49-F238E27FC236}">
                  <a16:creationId xmlns:a16="http://schemas.microsoft.com/office/drawing/2014/main" id="{2AB64FF7-DAC9-9B22-45D7-983449C0D863}"/>
                </a:ext>
              </a:extLst>
            </p:cNvPr>
            <p:cNvSpPr/>
            <p:nvPr/>
          </p:nvSpPr>
          <p:spPr>
            <a:xfrm>
              <a:off x="240385" y="4983674"/>
              <a:ext cx="864000" cy="864000"/>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2000" b="1">
                  <a:solidFill>
                    <a:schemeClr val="bg1"/>
                  </a:solidFill>
                  <a:latin typeface="+mj-lt"/>
                  <a:cs typeface="Arial" panose="020B0604020202020204" pitchFamily="34" charset="0"/>
                </a:rPr>
                <a:t>4</a:t>
              </a:r>
            </a:p>
          </p:txBody>
        </p:sp>
        <p:sp>
          <p:nvSpPr>
            <p:cNvPr id="12" name="TextBox 25">
              <a:extLst>
                <a:ext uri="{FF2B5EF4-FFF2-40B4-BE49-F238E27FC236}">
                  <a16:creationId xmlns:a16="http://schemas.microsoft.com/office/drawing/2014/main" id="{6262A22A-0E7E-4129-A90B-D58223B6D048}"/>
                </a:ext>
              </a:extLst>
            </p:cNvPr>
            <p:cNvSpPr txBox="1"/>
            <p:nvPr/>
          </p:nvSpPr>
          <p:spPr>
            <a:xfrm>
              <a:off x="1353208" y="5233348"/>
              <a:ext cx="3323272" cy="364652"/>
            </a:xfrm>
            <a:prstGeom prst="rect">
              <a:avLst/>
            </a:prstGeom>
            <a:solidFill>
              <a:schemeClr val="accent4"/>
            </a:solidFill>
            <a:ln>
              <a:noFill/>
            </a:ln>
          </p:spPr>
          <p:txBody>
            <a:bodyPr wrap="square" lIns="0" tIns="0" rIns="0" bIns="0"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nSpc>
                  <a:spcPct val="150000"/>
                </a:lnSpc>
              </a:pPr>
              <a:r>
                <a:rPr lang="en-GB" sz="1800" b="1" dirty="0">
                  <a:latin typeface="+mj-lt"/>
                  <a:cs typeface="Arial" panose="020B0604020202020204" pitchFamily="34" charset="0"/>
                </a:rPr>
                <a:t>Microcontroller board</a:t>
              </a:r>
            </a:p>
          </p:txBody>
        </p:sp>
      </p:grpSp>
      <p:grpSp>
        <p:nvGrpSpPr>
          <p:cNvPr id="19" name="Group 18" descr="5 Prototype">
            <a:extLst>
              <a:ext uri="{FF2B5EF4-FFF2-40B4-BE49-F238E27FC236}">
                <a16:creationId xmlns:a16="http://schemas.microsoft.com/office/drawing/2014/main" id="{43C2446D-8828-2C0F-F32C-0E278B9CC67E}"/>
              </a:ext>
            </a:extLst>
          </p:cNvPr>
          <p:cNvGrpSpPr/>
          <p:nvPr/>
        </p:nvGrpSpPr>
        <p:grpSpPr>
          <a:xfrm>
            <a:off x="6096000" y="1435251"/>
            <a:ext cx="4684918" cy="917394"/>
            <a:chOff x="6096000" y="1435251"/>
            <a:chExt cx="4684918" cy="917394"/>
          </a:xfrm>
        </p:grpSpPr>
        <p:sp>
          <p:nvSpPr>
            <p:cNvPr id="26" name="Rectangle: Rounded Corners 25">
              <a:extLst>
                <a:ext uri="{FF2B5EF4-FFF2-40B4-BE49-F238E27FC236}">
                  <a16:creationId xmlns:a16="http://schemas.microsoft.com/office/drawing/2014/main" id="{B1BC8FAB-0C07-84FE-204A-47391BBEAF64}"/>
                </a:ext>
                <a:ext uri="{C183D7F6-B498-43B3-948B-1728B52AA6E4}">
                  <adec:decorative xmlns:adec="http://schemas.microsoft.com/office/drawing/2017/decorative" val="1"/>
                </a:ext>
              </a:extLst>
            </p:cNvPr>
            <p:cNvSpPr/>
            <p:nvPr/>
          </p:nvSpPr>
          <p:spPr>
            <a:xfrm>
              <a:off x="6683062" y="1435251"/>
              <a:ext cx="4097856" cy="917394"/>
            </a:xfrm>
            <a:prstGeom prst="roundRect">
              <a:avLst>
                <a:gd name="adj" fmla="val 17256"/>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endParaRPr lang="en-AU">
                <a:solidFill>
                  <a:schemeClr val="accent4"/>
                </a:solidFill>
              </a:endParaRPr>
            </a:p>
          </p:txBody>
        </p:sp>
        <p:sp>
          <p:nvSpPr>
            <p:cNvPr id="27" name="Oval 26">
              <a:hlinkClick r:id="rId7" action="ppaction://hlinksldjump"/>
              <a:extLst>
                <a:ext uri="{FF2B5EF4-FFF2-40B4-BE49-F238E27FC236}">
                  <a16:creationId xmlns:a16="http://schemas.microsoft.com/office/drawing/2014/main" id="{30E4BF03-C9A7-EAE3-FC01-51CE829A6E7A}"/>
                </a:ext>
              </a:extLst>
            </p:cNvPr>
            <p:cNvSpPr/>
            <p:nvPr/>
          </p:nvSpPr>
          <p:spPr>
            <a:xfrm>
              <a:off x="6096000" y="1461948"/>
              <a:ext cx="864000" cy="864000"/>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2000" b="1">
                  <a:solidFill>
                    <a:schemeClr val="bg1"/>
                  </a:solidFill>
                  <a:latin typeface="+mj-lt"/>
                  <a:cs typeface="Arial" panose="020B0604020202020204" pitchFamily="34" charset="0"/>
                </a:rPr>
                <a:t>5</a:t>
              </a:r>
            </a:p>
          </p:txBody>
        </p:sp>
        <p:sp>
          <p:nvSpPr>
            <p:cNvPr id="28" name="TextBox 25">
              <a:extLst>
                <a:ext uri="{FF2B5EF4-FFF2-40B4-BE49-F238E27FC236}">
                  <a16:creationId xmlns:a16="http://schemas.microsoft.com/office/drawing/2014/main" id="{E28B2236-ABD7-EC9D-39C6-357B29770348}"/>
                </a:ext>
              </a:extLst>
            </p:cNvPr>
            <p:cNvSpPr txBox="1"/>
            <p:nvPr/>
          </p:nvSpPr>
          <p:spPr>
            <a:xfrm>
              <a:off x="7165120" y="1711622"/>
              <a:ext cx="3323272" cy="364652"/>
            </a:xfrm>
            <a:prstGeom prst="rect">
              <a:avLst/>
            </a:prstGeom>
            <a:solidFill>
              <a:schemeClr val="accent4"/>
            </a:solidFill>
            <a:ln>
              <a:noFill/>
            </a:ln>
          </p:spPr>
          <p:txBody>
            <a:bodyPr wrap="square" lIns="0" tIns="0" rIns="0" bIns="0"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nSpc>
                  <a:spcPct val="150000"/>
                </a:lnSpc>
              </a:pPr>
              <a:r>
                <a:rPr lang="en-GB" sz="1800" b="1" dirty="0">
                  <a:latin typeface="+mj-lt"/>
                  <a:cs typeface="Arial" panose="020B0604020202020204" pitchFamily="34" charset="0"/>
                </a:rPr>
                <a:t>Prototype</a:t>
              </a:r>
            </a:p>
          </p:txBody>
        </p:sp>
      </p:grpSp>
      <p:grpSp>
        <p:nvGrpSpPr>
          <p:cNvPr id="32" name="Group 31" descr="6 Evaluate">
            <a:extLst>
              <a:ext uri="{FF2B5EF4-FFF2-40B4-BE49-F238E27FC236}">
                <a16:creationId xmlns:a16="http://schemas.microsoft.com/office/drawing/2014/main" id="{893FB9B0-82A7-C4F0-91BC-6A0BA8893EEB}"/>
              </a:ext>
            </a:extLst>
          </p:cNvPr>
          <p:cNvGrpSpPr/>
          <p:nvPr/>
        </p:nvGrpSpPr>
        <p:grpSpPr>
          <a:xfrm>
            <a:off x="6096000" y="2622040"/>
            <a:ext cx="4684918" cy="917394"/>
            <a:chOff x="6096000" y="2622040"/>
            <a:chExt cx="4684918" cy="917394"/>
          </a:xfrm>
        </p:grpSpPr>
        <p:sp>
          <p:nvSpPr>
            <p:cNvPr id="29" name="Rectangle: Rounded Corners 28">
              <a:extLst>
                <a:ext uri="{FF2B5EF4-FFF2-40B4-BE49-F238E27FC236}">
                  <a16:creationId xmlns:a16="http://schemas.microsoft.com/office/drawing/2014/main" id="{0DBDB801-633E-823E-8888-ADEF0E80B36F}"/>
                </a:ext>
                <a:ext uri="{C183D7F6-B498-43B3-948B-1728B52AA6E4}">
                  <adec:decorative xmlns:adec="http://schemas.microsoft.com/office/drawing/2017/decorative" val="1"/>
                </a:ext>
              </a:extLst>
            </p:cNvPr>
            <p:cNvSpPr/>
            <p:nvPr/>
          </p:nvSpPr>
          <p:spPr>
            <a:xfrm>
              <a:off x="6683062" y="2622040"/>
              <a:ext cx="4097856" cy="917394"/>
            </a:xfrm>
            <a:prstGeom prst="roundRect">
              <a:avLst>
                <a:gd name="adj" fmla="val 17256"/>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endParaRPr lang="en-AU">
                <a:solidFill>
                  <a:schemeClr val="accent4"/>
                </a:solidFill>
              </a:endParaRPr>
            </a:p>
          </p:txBody>
        </p:sp>
        <p:sp>
          <p:nvSpPr>
            <p:cNvPr id="30" name="Oval 29">
              <a:hlinkClick r:id="rId8" action="ppaction://hlinksldjump"/>
              <a:extLst>
                <a:ext uri="{FF2B5EF4-FFF2-40B4-BE49-F238E27FC236}">
                  <a16:creationId xmlns:a16="http://schemas.microsoft.com/office/drawing/2014/main" id="{B0E74290-D27C-AEF7-46E4-E1542A1B3C92}"/>
                </a:ext>
              </a:extLst>
            </p:cNvPr>
            <p:cNvSpPr/>
            <p:nvPr/>
          </p:nvSpPr>
          <p:spPr>
            <a:xfrm>
              <a:off x="6096000" y="2648737"/>
              <a:ext cx="864000" cy="864000"/>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2000" b="1">
                  <a:solidFill>
                    <a:schemeClr val="bg1"/>
                  </a:solidFill>
                  <a:latin typeface="+mj-lt"/>
                  <a:cs typeface="Arial" panose="020B0604020202020204" pitchFamily="34" charset="0"/>
                </a:rPr>
                <a:t>6</a:t>
              </a:r>
            </a:p>
          </p:txBody>
        </p:sp>
        <p:sp>
          <p:nvSpPr>
            <p:cNvPr id="31" name="TextBox 25">
              <a:extLst>
                <a:ext uri="{FF2B5EF4-FFF2-40B4-BE49-F238E27FC236}">
                  <a16:creationId xmlns:a16="http://schemas.microsoft.com/office/drawing/2014/main" id="{25FD3220-EFBB-BC89-7FB2-2347E854CB7B}"/>
                </a:ext>
              </a:extLst>
            </p:cNvPr>
            <p:cNvSpPr txBox="1"/>
            <p:nvPr/>
          </p:nvSpPr>
          <p:spPr>
            <a:xfrm>
              <a:off x="7124928" y="2894468"/>
              <a:ext cx="3323272" cy="372538"/>
            </a:xfrm>
            <a:prstGeom prst="rect">
              <a:avLst/>
            </a:prstGeom>
            <a:solidFill>
              <a:schemeClr val="accent4"/>
            </a:solidFill>
            <a:ln>
              <a:noFill/>
            </a:ln>
          </p:spPr>
          <p:txBody>
            <a:bodyPr wrap="square" lIns="0" tIns="0" rIns="0" bIns="0"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nSpc>
                  <a:spcPct val="150000"/>
                </a:lnSpc>
              </a:pPr>
              <a:r>
                <a:rPr lang="en-GB" sz="1800" b="1" dirty="0">
                  <a:latin typeface="+mj-lt"/>
                  <a:cs typeface="Arial" panose="020B0604020202020204" pitchFamily="34" charset="0"/>
                </a:rPr>
                <a:t>Evaluate</a:t>
              </a:r>
            </a:p>
          </p:txBody>
        </p:sp>
      </p:grpSp>
      <p:grpSp>
        <p:nvGrpSpPr>
          <p:cNvPr id="33" name="Group 32" descr="7 Iterate&#10;">
            <a:extLst>
              <a:ext uri="{FF2B5EF4-FFF2-40B4-BE49-F238E27FC236}">
                <a16:creationId xmlns:a16="http://schemas.microsoft.com/office/drawing/2014/main" id="{23BAA3C0-BFE6-8B25-C02C-35F2507030A7}"/>
              </a:ext>
            </a:extLst>
          </p:cNvPr>
          <p:cNvGrpSpPr/>
          <p:nvPr/>
        </p:nvGrpSpPr>
        <p:grpSpPr>
          <a:xfrm>
            <a:off x="6096000" y="3794300"/>
            <a:ext cx="4684918" cy="917394"/>
            <a:chOff x="6096000" y="3794300"/>
            <a:chExt cx="4684918" cy="917394"/>
          </a:xfrm>
        </p:grpSpPr>
        <p:sp>
          <p:nvSpPr>
            <p:cNvPr id="6" name="Rectangle: Rounded Corners 5">
              <a:extLst>
                <a:ext uri="{FF2B5EF4-FFF2-40B4-BE49-F238E27FC236}">
                  <a16:creationId xmlns:a16="http://schemas.microsoft.com/office/drawing/2014/main" id="{48D2C958-7EFD-13AF-3571-3BCDE2B43403}"/>
                </a:ext>
                <a:ext uri="{C183D7F6-B498-43B3-948B-1728B52AA6E4}">
                  <adec:decorative xmlns:adec="http://schemas.microsoft.com/office/drawing/2017/decorative" val="1"/>
                </a:ext>
              </a:extLst>
            </p:cNvPr>
            <p:cNvSpPr/>
            <p:nvPr/>
          </p:nvSpPr>
          <p:spPr>
            <a:xfrm>
              <a:off x="6683062" y="3794300"/>
              <a:ext cx="4097856" cy="917394"/>
            </a:xfrm>
            <a:prstGeom prst="roundRect">
              <a:avLst>
                <a:gd name="adj" fmla="val 17256"/>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endParaRPr lang="en-AU">
                <a:solidFill>
                  <a:schemeClr val="accent4"/>
                </a:solidFill>
              </a:endParaRPr>
            </a:p>
          </p:txBody>
        </p:sp>
        <p:sp>
          <p:nvSpPr>
            <p:cNvPr id="8" name="Oval 7">
              <a:hlinkClick r:id="rId9" action="ppaction://hlinksldjump"/>
              <a:extLst>
                <a:ext uri="{FF2B5EF4-FFF2-40B4-BE49-F238E27FC236}">
                  <a16:creationId xmlns:a16="http://schemas.microsoft.com/office/drawing/2014/main" id="{ADE65B4A-A9CC-B02A-9DD5-1C01DFB2F995}"/>
                </a:ext>
              </a:extLst>
            </p:cNvPr>
            <p:cNvSpPr/>
            <p:nvPr/>
          </p:nvSpPr>
          <p:spPr>
            <a:xfrm>
              <a:off x="6096000" y="3820997"/>
              <a:ext cx="864000" cy="864000"/>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2000" b="1">
                  <a:solidFill>
                    <a:schemeClr val="bg1"/>
                  </a:solidFill>
                  <a:latin typeface="+mj-lt"/>
                  <a:cs typeface="Arial" panose="020B0604020202020204" pitchFamily="34" charset="0"/>
                </a:rPr>
                <a:t>7</a:t>
              </a:r>
            </a:p>
          </p:txBody>
        </p:sp>
        <p:sp>
          <p:nvSpPr>
            <p:cNvPr id="9" name="TextBox 25">
              <a:extLst>
                <a:ext uri="{FF2B5EF4-FFF2-40B4-BE49-F238E27FC236}">
                  <a16:creationId xmlns:a16="http://schemas.microsoft.com/office/drawing/2014/main" id="{B3415650-9E83-46DF-584D-BEA3DDEC28A1}"/>
                </a:ext>
              </a:extLst>
            </p:cNvPr>
            <p:cNvSpPr txBox="1"/>
            <p:nvPr/>
          </p:nvSpPr>
          <p:spPr>
            <a:xfrm>
              <a:off x="7165120" y="4070671"/>
              <a:ext cx="3323272" cy="364652"/>
            </a:xfrm>
            <a:prstGeom prst="rect">
              <a:avLst/>
            </a:prstGeom>
            <a:solidFill>
              <a:schemeClr val="accent4"/>
            </a:solidFill>
            <a:ln>
              <a:noFill/>
            </a:ln>
          </p:spPr>
          <p:txBody>
            <a:bodyPr wrap="square" lIns="0" tIns="0" rIns="0" bIns="0"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nSpc>
                  <a:spcPct val="150000"/>
                </a:lnSpc>
              </a:pPr>
              <a:r>
                <a:rPr lang="en-GB" sz="1800" b="1" dirty="0">
                  <a:latin typeface="+mj-lt"/>
                  <a:cs typeface="Arial" panose="020B0604020202020204" pitchFamily="34" charset="0"/>
                </a:rPr>
                <a:t>Iterate</a:t>
              </a:r>
            </a:p>
          </p:txBody>
        </p:sp>
      </p:grpSp>
      <p:grpSp>
        <p:nvGrpSpPr>
          <p:cNvPr id="34" name="Group 33" descr="8 Communicate">
            <a:extLst>
              <a:ext uri="{FF2B5EF4-FFF2-40B4-BE49-F238E27FC236}">
                <a16:creationId xmlns:a16="http://schemas.microsoft.com/office/drawing/2014/main" id="{4702C3BC-ADA6-C593-88EF-CBD14A631F36}"/>
              </a:ext>
            </a:extLst>
          </p:cNvPr>
          <p:cNvGrpSpPr/>
          <p:nvPr/>
        </p:nvGrpSpPr>
        <p:grpSpPr>
          <a:xfrm>
            <a:off x="6096000" y="4956977"/>
            <a:ext cx="4684918" cy="917394"/>
            <a:chOff x="6096000" y="4956977"/>
            <a:chExt cx="4684918" cy="917394"/>
          </a:xfrm>
        </p:grpSpPr>
        <p:sp>
          <p:nvSpPr>
            <p:cNvPr id="13" name="Rectangle: Rounded Corners 12">
              <a:extLst>
                <a:ext uri="{FF2B5EF4-FFF2-40B4-BE49-F238E27FC236}">
                  <a16:creationId xmlns:a16="http://schemas.microsoft.com/office/drawing/2014/main" id="{C7534DD7-56F1-8C14-2713-ACB6BAB902D3}"/>
                </a:ext>
                <a:ext uri="{C183D7F6-B498-43B3-948B-1728B52AA6E4}">
                  <adec:decorative xmlns:adec="http://schemas.microsoft.com/office/drawing/2017/decorative" val="1"/>
                </a:ext>
              </a:extLst>
            </p:cNvPr>
            <p:cNvSpPr/>
            <p:nvPr/>
          </p:nvSpPr>
          <p:spPr>
            <a:xfrm>
              <a:off x="6683062" y="4956977"/>
              <a:ext cx="4097856" cy="917394"/>
            </a:xfrm>
            <a:prstGeom prst="roundRect">
              <a:avLst>
                <a:gd name="adj" fmla="val 17256"/>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endParaRPr lang="en-AU">
                <a:solidFill>
                  <a:schemeClr val="accent4"/>
                </a:solidFill>
              </a:endParaRPr>
            </a:p>
          </p:txBody>
        </p:sp>
        <p:sp>
          <p:nvSpPr>
            <p:cNvPr id="14" name="Oval 13">
              <a:hlinkClick r:id="rId10" action="ppaction://hlinksldjump"/>
              <a:extLst>
                <a:ext uri="{FF2B5EF4-FFF2-40B4-BE49-F238E27FC236}">
                  <a16:creationId xmlns:a16="http://schemas.microsoft.com/office/drawing/2014/main" id="{2A79A712-BAE7-AEF0-A30F-852FB93B3CC7}"/>
                </a:ext>
              </a:extLst>
            </p:cNvPr>
            <p:cNvSpPr/>
            <p:nvPr/>
          </p:nvSpPr>
          <p:spPr>
            <a:xfrm>
              <a:off x="6096000" y="4983674"/>
              <a:ext cx="864000" cy="864000"/>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a:defRPr>
              </a:lvl1pPr>
              <a:lvl2pPr marL="609585" algn="l" defTabSz="609585" rtl="0" eaLnBrk="1" latinLnBrk="0" hangingPunct="1">
                <a:defRPr sz="2400" kern="1200">
                  <a:solidFill>
                    <a:schemeClr val="lt1"/>
                  </a:solidFill>
                  <a:latin typeface="+mn-lt"/>
                  <a:ea typeface="+mn-ea"/>
                  <a:cs typeface="+mn-cs"/>
                </a:defRPr>
              </a:lvl2pPr>
              <a:lvl3pPr marL="1219170" algn="l" defTabSz="609585" rtl="0" eaLnBrk="1" latinLnBrk="0" hangingPunct="1">
                <a:defRPr sz="2400" kern="1200">
                  <a:solidFill>
                    <a:schemeClr val="lt1"/>
                  </a:solidFill>
                  <a:latin typeface="+mn-lt"/>
                  <a:ea typeface="+mn-ea"/>
                  <a:cs typeface="+mn-cs"/>
                </a:defRPr>
              </a:lvl3pPr>
              <a:lvl4pPr marL="1828754" algn="l" defTabSz="609585" rtl="0" eaLnBrk="1" latinLnBrk="0" hangingPunct="1">
                <a:defRPr sz="2400" kern="1200">
                  <a:solidFill>
                    <a:schemeClr val="lt1"/>
                  </a:solidFill>
                  <a:latin typeface="+mn-lt"/>
                  <a:ea typeface="+mn-ea"/>
                  <a:cs typeface="+mn-cs"/>
                </a:defRPr>
              </a:lvl4pPr>
              <a:lvl5pPr marL="2438339" algn="l" defTabSz="609585" rtl="0" eaLnBrk="1" latinLnBrk="0" hangingPunct="1">
                <a:defRPr sz="2400" kern="1200">
                  <a:solidFill>
                    <a:schemeClr val="lt1"/>
                  </a:solidFill>
                  <a:latin typeface="+mn-lt"/>
                  <a:ea typeface="+mn-ea"/>
                  <a:cs typeface="+mn-cs"/>
                </a:defRPr>
              </a:lvl5pPr>
              <a:lvl6pPr marL="3047924" algn="l" defTabSz="609585" rtl="0" eaLnBrk="1" latinLnBrk="0" hangingPunct="1">
                <a:defRPr sz="2400" kern="1200">
                  <a:solidFill>
                    <a:schemeClr val="lt1"/>
                  </a:solidFill>
                  <a:latin typeface="+mn-lt"/>
                  <a:ea typeface="+mn-ea"/>
                  <a:cs typeface="+mn-cs"/>
                </a:defRPr>
              </a:lvl6pPr>
              <a:lvl7pPr marL="3657509" algn="l" defTabSz="609585" rtl="0" eaLnBrk="1" latinLnBrk="0" hangingPunct="1">
                <a:defRPr sz="2400" kern="1200">
                  <a:solidFill>
                    <a:schemeClr val="lt1"/>
                  </a:solidFill>
                  <a:latin typeface="+mn-lt"/>
                  <a:ea typeface="+mn-ea"/>
                  <a:cs typeface="+mn-cs"/>
                </a:defRPr>
              </a:lvl7pPr>
              <a:lvl8pPr marL="4267093" algn="l" defTabSz="609585" rtl="0" eaLnBrk="1" latinLnBrk="0" hangingPunct="1">
                <a:defRPr sz="2400" kern="1200">
                  <a:solidFill>
                    <a:schemeClr val="lt1"/>
                  </a:solidFill>
                  <a:latin typeface="+mn-lt"/>
                  <a:ea typeface="+mn-ea"/>
                  <a:cs typeface="+mn-cs"/>
                </a:defRPr>
              </a:lvl8pPr>
              <a:lvl9pPr marL="4876678" algn="l" defTabSz="609585" rtl="0" eaLnBrk="1" latinLnBrk="0" hangingPunct="1">
                <a:defRPr sz="2400" kern="1200">
                  <a:solidFill>
                    <a:schemeClr val="lt1"/>
                  </a:solidFill>
                  <a:latin typeface="+mn-lt"/>
                  <a:ea typeface="+mn-ea"/>
                  <a:cs typeface="+mn-cs"/>
                </a:defRPr>
              </a:lvl9pPr>
            </a:lstStyle>
            <a:p>
              <a:pPr algn="ctr"/>
              <a:r>
                <a:rPr lang="en-AU" sz="2000" b="1" dirty="0">
                  <a:solidFill>
                    <a:schemeClr val="bg1"/>
                  </a:solidFill>
                  <a:latin typeface="+mj-lt"/>
                  <a:cs typeface="Arial" panose="020B0604020202020204" pitchFamily="34" charset="0"/>
                </a:rPr>
                <a:t>8</a:t>
              </a:r>
            </a:p>
          </p:txBody>
        </p:sp>
        <p:sp>
          <p:nvSpPr>
            <p:cNvPr id="15" name="TextBox 25">
              <a:extLst>
                <a:ext uri="{FF2B5EF4-FFF2-40B4-BE49-F238E27FC236}">
                  <a16:creationId xmlns:a16="http://schemas.microsoft.com/office/drawing/2014/main" id="{E8C863AE-F87D-6A7F-8FCE-80CF17FC0FF2}"/>
                </a:ext>
              </a:extLst>
            </p:cNvPr>
            <p:cNvSpPr txBox="1"/>
            <p:nvPr/>
          </p:nvSpPr>
          <p:spPr>
            <a:xfrm>
              <a:off x="7208823" y="5233348"/>
              <a:ext cx="3323272" cy="364652"/>
            </a:xfrm>
            <a:prstGeom prst="rect">
              <a:avLst/>
            </a:prstGeom>
            <a:solidFill>
              <a:schemeClr val="accent4"/>
            </a:solidFill>
            <a:ln>
              <a:noFill/>
            </a:ln>
          </p:spPr>
          <p:txBody>
            <a:bodyPr wrap="square" lIns="0" tIns="0" rIns="0" bIns="0"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nSpc>
                  <a:spcPct val="150000"/>
                </a:lnSpc>
              </a:pPr>
              <a:r>
                <a:rPr lang="en-GB" sz="1800" b="1" dirty="0">
                  <a:latin typeface="+mj-lt"/>
                  <a:cs typeface="Arial" panose="020B0604020202020204" pitchFamily="34" charset="0"/>
                </a:rPr>
                <a:t>Communicate</a:t>
              </a:r>
            </a:p>
          </p:txBody>
        </p:sp>
      </p:grpSp>
      <p:sp>
        <p:nvSpPr>
          <p:cNvPr id="3" name="Slide Number Placeholder 2">
            <a:extLst>
              <a:ext uri="{FF2B5EF4-FFF2-40B4-BE49-F238E27FC236}">
                <a16:creationId xmlns:a16="http://schemas.microsoft.com/office/drawing/2014/main" id="{ECB95D0D-4DB2-95D7-03B3-689505E4E1BC}"/>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pPr/>
              <a:t>3</a:t>
            </a:fld>
            <a:endParaRPr lang="en-AU"/>
          </a:p>
        </p:txBody>
      </p:sp>
    </p:spTree>
    <p:extLst>
      <p:ext uri="{BB962C8B-B14F-4D97-AF65-F5344CB8AC3E}">
        <p14:creationId xmlns:p14="http://schemas.microsoft.com/office/powerpoint/2010/main" val="898506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C36CD-324E-FD41-74AB-B4DB2259754F}"/>
              </a:ext>
            </a:extLst>
          </p:cNvPr>
          <p:cNvSpPr>
            <a:spLocks noGrp="1"/>
          </p:cNvSpPr>
          <p:nvPr>
            <p:ph type="title"/>
          </p:nvPr>
        </p:nvSpPr>
        <p:spPr/>
        <p:txBody>
          <a:bodyPr/>
          <a:lstStyle/>
          <a:p>
            <a:r>
              <a:rPr lang="en-AU"/>
              <a:t>1. Design brief and research</a:t>
            </a:r>
          </a:p>
        </p:txBody>
      </p:sp>
      <p:sp>
        <p:nvSpPr>
          <p:cNvPr id="4" name="Text Placeholder 3">
            <a:extLst>
              <a:ext uri="{FF2B5EF4-FFF2-40B4-BE49-F238E27FC236}">
                <a16:creationId xmlns:a16="http://schemas.microsoft.com/office/drawing/2014/main" id="{1AFBB987-10B6-ACF2-A69E-A6021476D922}"/>
              </a:ext>
            </a:extLst>
          </p:cNvPr>
          <p:cNvSpPr>
            <a:spLocks noGrp="1"/>
          </p:cNvSpPr>
          <p:nvPr>
            <p:ph type="body" sz="quarter" idx="18"/>
          </p:nvPr>
        </p:nvSpPr>
        <p:spPr/>
        <p:txBody>
          <a:bodyPr/>
          <a:lstStyle/>
          <a:p>
            <a:r>
              <a:rPr lang="en-AU"/>
              <a:t>Learning intentions and success criteria</a:t>
            </a:r>
          </a:p>
        </p:txBody>
      </p:sp>
      <p:sp>
        <p:nvSpPr>
          <p:cNvPr id="10" name="Picture Placeholder 2">
            <a:extLst>
              <a:ext uri="{FF2B5EF4-FFF2-40B4-BE49-F238E27FC236}">
                <a16:creationId xmlns:a16="http://schemas.microsoft.com/office/drawing/2014/main" id="{C1DAED0D-A711-C492-2535-31C0119F649E}"/>
              </a:ext>
            </a:extLst>
          </p:cNvPr>
          <p:cNvSpPr>
            <a:spLocks noGrp="1"/>
          </p:cNvSpPr>
          <p:nvPr>
            <p:ph type="pic" sz="quarter" idx="13"/>
          </p:nvPr>
        </p:nvSpPr>
        <p:spPr>
          <a:xfrm>
            <a:off x="359998" y="1916112"/>
            <a:ext cx="10655665" cy="4487279"/>
          </a:xfrm>
        </p:spPr>
        <p:txBody>
          <a:bodyPr/>
          <a:lstStyle/>
          <a:p>
            <a:pPr>
              <a:spcAft>
                <a:spcPts val="600"/>
              </a:spcAft>
            </a:pPr>
            <a:r>
              <a:rPr lang="en-AU" sz="1800" b="1" dirty="0"/>
              <a:t>We are learning to:</a:t>
            </a:r>
          </a:p>
          <a:p>
            <a:pPr marL="285750" indent="-285750">
              <a:lnSpc>
                <a:spcPct val="150000"/>
              </a:lnSpc>
              <a:spcAft>
                <a:spcPts val="600"/>
              </a:spcAft>
              <a:buFont typeface="Arial" panose="020B0604020202020204" pitchFamily="34" charset="0"/>
              <a:buChar char="•"/>
            </a:pPr>
            <a:r>
              <a:rPr lang="en-AU" sz="1800" dirty="0">
                <a:solidFill>
                  <a:srgbClr val="000000"/>
                </a:solidFill>
                <a:ea typeface="Calibri" panose="020F0502020204030204" pitchFamily="34" charset="0"/>
              </a:rPr>
              <a:t>apply a </a:t>
            </a:r>
            <a:r>
              <a:rPr lang="en-AU" sz="1800" dirty="0">
                <a:solidFill>
                  <a:srgbClr val="000000"/>
                </a:solidFill>
                <a:effectLst/>
                <a:latin typeface="Arial" panose="020B0604020202020204" pitchFamily="34" charset="0"/>
                <a:ea typeface="Calibri" panose="020F0502020204030204" pitchFamily="34" charset="0"/>
              </a:rPr>
              <a:t>design brief statement</a:t>
            </a:r>
          </a:p>
          <a:p>
            <a:pPr marL="285750" indent="-285750">
              <a:lnSpc>
                <a:spcPct val="150000"/>
              </a:lnSpc>
              <a:spcAft>
                <a:spcPts val="600"/>
              </a:spcAft>
              <a:buFont typeface="Arial" panose="020B0604020202020204" pitchFamily="34" charset="0"/>
              <a:buChar char="•"/>
            </a:pPr>
            <a:r>
              <a:rPr lang="en-AU" sz="1800" dirty="0">
                <a:ea typeface="Calibri" panose="020F0502020204030204" pitchFamily="34" charset="0"/>
              </a:rPr>
              <a:t>i</a:t>
            </a:r>
            <a:r>
              <a:rPr lang="en-AU" sz="1800" dirty="0">
                <a:effectLst/>
                <a:latin typeface="Arial" panose="020B0604020202020204" pitchFamily="34" charset="0"/>
                <a:ea typeface="Calibri" panose="020F0502020204030204" pitchFamily="34" charset="0"/>
              </a:rPr>
              <a:t>dentify design constraints</a:t>
            </a:r>
          </a:p>
          <a:p>
            <a:pPr marL="285750" indent="-285750">
              <a:lnSpc>
                <a:spcPct val="150000"/>
              </a:lnSpc>
              <a:spcAft>
                <a:spcPts val="600"/>
              </a:spcAft>
              <a:buFont typeface="Arial" panose="020B0604020202020204" pitchFamily="34" charset="0"/>
              <a:buChar char="•"/>
            </a:pPr>
            <a:r>
              <a:rPr lang="en-AU" sz="1800" dirty="0">
                <a:ea typeface="Calibri" panose="020F0502020204030204" pitchFamily="34" charset="0"/>
              </a:rPr>
              <a:t>research possible design solutions.</a:t>
            </a:r>
            <a:endParaRPr lang="en-AU" sz="1800" b="1" dirty="0"/>
          </a:p>
          <a:p>
            <a:pPr>
              <a:spcAft>
                <a:spcPts val="600"/>
              </a:spcAft>
            </a:pPr>
            <a:r>
              <a:rPr lang="en-AU" sz="1800" b="1" dirty="0"/>
              <a:t>We can:</a:t>
            </a:r>
          </a:p>
          <a:p>
            <a:pPr marL="285750" indent="-285750">
              <a:lnSpc>
                <a:spcPct val="150000"/>
              </a:lnSpc>
              <a:spcAft>
                <a:spcPts val="600"/>
              </a:spcAft>
              <a:buFont typeface="Arial" panose="020B0604020202020204" pitchFamily="34" charset="0"/>
              <a:buChar char="•"/>
            </a:pPr>
            <a:r>
              <a:rPr lang="en-AU" sz="1800" dirty="0">
                <a:solidFill>
                  <a:srgbClr val="000000"/>
                </a:solidFill>
                <a:ea typeface="Calibri" panose="020F0502020204030204" pitchFamily="34" charset="0"/>
              </a:rPr>
              <a:t>i</a:t>
            </a:r>
            <a:r>
              <a:rPr lang="en-AU" sz="1800" dirty="0">
                <a:solidFill>
                  <a:srgbClr val="000000"/>
                </a:solidFill>
                <a:effectLst/>
                <a:latin typeface="Arial" panose="020B0604020202020204" pitchFamily="34" charset="0"/>
                <a:ea typeface="Calibri" panose="020F0502020204030204" pitchFamily="34" charset="0"/>
              </a:rPr>
              <a:t>dentify design constraints when building a lantern</a:t>
            </a:r>
          </a:p>
          <a:p>
            <a:pPr marL="285750" indent="-285750">
              <a:lnSpc>
                <a:spcPct val="150000"/>
              </a:lnSpc>
              <a:spcAft>
                <a:spcPts val="600"/>
              </a:spcAft>
              <a:buFont typeface="Arial" panose="020B0604020202020204" pitchFamily="34" charset="0"/>
              <a:buChar char="•"/>
            </a:pPr>
            <a:r>
              <a:rPr lang="en-AU" sz="1800" dirty="0">
                <a:solidFill>
                  <a:srgbClr val="000000"/>
                </a:solidFill>
                <a:ea typeface="Calibri" panose="020F0502020204030204" pitchFamily="34" charset="0"/>
              </a:rPr>
              <a:t>use sources of information to research possible lantern designs and building materials.</a:t>
            </a:r>
            <a:endParaRPr lang="en-AU" sz="1800" dirty="0">
              <a:effectLst/>
              <a:latin typeface="Arial" panose="020B0604020202020204" pitchFamily="34" charset="0"/>
              <a:ea typeface="Calibri" panose="020F0502020204030204" pitchFamily="34" charset="0"/>
            </a:endParaRPr>
          </a:p>
        </p:txBody>
      </p:sp>
      <p:pic>
        <p:nvPicPr>
          <p:cNvPr id="7" name="Picture 6">
            <a:extLst>
              <a:ext uri="{FF2B5EF4-FFF2-40B4-BE49-F238E27FC236}">
                <a16:creationId xmlns:a16="http://schemas.microsoft.com/office/drawing/2014/main" id="{0FFA06D2-C6D1-4424-B406-D392DAD62EC7}"/>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440000" y="412393"/>
            <a:ext cx="719455" cy="719455"/>
          </a:xfrm>
          <a:prstGeom prst="rect">
            <a:avLst/>
          </a:prstGeom>
        </p:spPr>
      </p:pic>
      <p:pic>
        <p:nvPicPr>
          <p:cNvPr id="8" name="Picture 7">
            <a:extLst>
              <a:ext uri="{FF2B5EF4-FFF2-40B4-BE49-F238E27FC236}">
                <a16:creationId xmlns:a16="http://schemas.microsoft.com/office/drawing/2014/main" id="{FD3CD046-4AE9-4734-BD7E-86E883D0D9F0}"/>
              </a:ext>
              <a:ext uri="{C183D7F6-B498-43B3-948B-1728B52AA6E4}">
                <adec:decorative xmlns:adec="http://schemas.microsoft.com/office/drawing/2017/decorative" val="1"/>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1124542" y="498953"/>
            <a:ext cx="719455" cy="719455"/>
          </a:xfrm>
          <a:prstGeom prst="rect">
            <a:avLst/>
          </a:prstGeom>
        </p:spPr>
      </p:pic>
      <p:sp>
        <p:nvSpPr>
          <p:cNvPr id="6" name="Slide Number Placeholder 4">
            <a:extLst>
              <a:ext uri="{FF2B5EF4-FFF2-40B4-BE49-F238E27FC236}">
                <a16:creationId xmlns:a16="http://schemas.microsoft.com/office/drawing/2014/main" id="{F648F745-3E95-4056-F99C-E1296FC4DF31}"/>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4</a:t>
            </a:fld>
            <a:endParaRPr lang="en-AU"/>
          </a:p>
        </p:txBody>
      </p:sp>
    </p:spTree>
    <p:extLst>
      <p:ext uri="{BB962C8B-B14F-4D97-AF65-F5344CB8AC3E}">
        <p14:creationId xmlns:p14="http://schemas.microsoft.com/office/powerpoint/2010/main" val="2177773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1BD1CC4-487F-DD1E-BFE3-B8933C11796E}"/>
              </a:ext>
            </a:extLst>
          </p:cNvPr>
          <p:cNvSpPr>
            <a:spLocks noGrp="1"/>
          </p:cNvSpPr>
          <p:nvPr>
            <p:ph type="title"/>
          </p:nvPr>
        </p:nvSpPr>
        <p:spPr/>
        <p:txBody>
          <a:bodyPr/>
          <a:lstStyle/>
          <a:p>
            <a:r>
              <a:rPr lang="en-AU" dirty="0"/>
              <a:t>Design brief statement</a:t>
            </a:r>
          </a:p>
        </p:txBody>
      </p:sp>
      <p:sp>
        <p:nvSpPr>
          <p:cNvPr id="7" name="Text Placeholder 6">
            <a:extLst>
              <a:ext uri="{FF2B5EF4-FFF2-40B4-BE49-F238E27FC236}">
                <a16:creationId xmlns:a16="http://schemas.microsoft.com/office/drawing/2014/main" id="{9FC8BFCD-C376-DC99-BA24-BD595B8347FF}"/>
              </a:ext>
            </a:extLst>
          </p:cNvPr>
          <p:cNvSpPr>
            <a:spLocks noGrp="1"/>
          </p:cNvSpPr>
          <p:nvPr>
            <p:ph type="body" sz="quarter" idx="18"/>
          </p:nvPr>
        </p:nvSpPr>
        <p:spPr/>
        <p:txBody>
          <a:bodyPr/>
          <a:lstStyle/>
          <a:p>
            <a:r>
              <a:rPr lang="en-AU"/>
              <a:t>Minimum viable product</a:t>
            </a:r>
          </a:p>
        </p:txBody>
      </p:sp>
      <p:sp>
        <p:nvSpPr>
          <p:cNvPr id="6" name="Content Placeholder 5">
            <a:extLst>
              <a:ext uri="{FF2B5EF4-FFF2-40B4-BE49-F238E27FC236}">
                <a16:creationId xmlns:a16="http://schemas.microsoft.com/office/drawing/2014/main" id="{090F4481-FDC4-B0B8-8C77-63024FFA226C}"/>
              </a:ext>
            </a:extLst>
          </p:cNvPr>
          <p:cNvSpPr>
            <a:spLocks noGrp="1"/>
          </p:cNvSpPr>
          <p:nvPr>
            <p:ph sz="quarter" idx="19"/>
          </p:nvPr>
        </p:nvSpPr>
        <p:spPr>
          <a:xfrm>
            <a:off x="360363" y="1562470"/>
            <a:ext cx="5375419" cy="4878611"/>
          </a:xfrm>
        </p:spPr>
        <p:txBody>
          <a:bodyPr/>
          <a:lstStyle/>
          <a:p>
            <a:r>
              <a:rPr lang="en-AU" sz="1800" dirty="0">
                <a:effectLst/>
                <a:latin typeface="Arial" panose="020B0604020202020204" pitchFamily="34" charset="0"/>
                <a:ea typeface="Calibri" panose="020F0502020204030204" pitchFamily="34" charset="0"/>
              </a:rPr>
              <a:t>Create a lantern with translucent walls and a decorative frame.</a:t>
            </a:r>
          </a:p>
          <a:p>
            <a:r>
              <a:rPr lang="en-AU" sz="1800" dirty="0">
                <a:ea typeface="Calibri" panose="020F0502020204030204" pitchFamily="34" charset="0"/>
              </a:rPr>
              <a:t>The lantern should also include:</a:t>
            </a:r>
          </a:p>
          <a:p>
            <a:pPr marL="285750" indent="-285750">
              <a:buFont typeface="Arial" panose="020B0604020202020204" pitchFamily="34" charset="0"/>
              <a:buChar char="•"/>
            </a:pPr>
            <a:r>
              <a:rPr lang="en-AU" sz="1800" dirty="0">
                <a:ea typeface="Calibri" panose="020F0502020204030204" pitchFamily="34" charset="0"/>
              </a:rPr>
              <a:t>LED lighting</a:t>
            </a:r>
          </a:p>
          <a:p>
            <a:pPr marL="285750" indent="-285750">
              <a:buFont typeface="Arial" panose="020B0604020202020204" pitchFamily="34" charset="0"/>
              <a:buChar char="•"/>
            </a:pPr>
            <a:r>
              <a:rPr lang="en-AU" sz="1800" dirty="0">
                <a:ea typeface="Calibri" panose="020F0502020204030204" pitchFamily="34" charset="0"/>
              </a:rPr>
              <a:t>a microcontroller board (optional)</a:t>
            </a:r>
          </a:p>
        </p:txBody>
      </p:sp>
      <p:pic>
        <p:nvPicPr>
          <p:cNvPr id="1026" name="Picture 2" descr="Andon lantern, Two panels are complete, featuring a decorative screen design of a cherry blossom">
            <a:extLst>
              <a:ext uri="{FF2B5EF4-FFF2-40B4-BE49-F238E27FC236}">
                <a16:creationId xmlns:a16="http://schemas.microsoft.com/office/drawing/2014/main" id="{C226D29C-07E9-2F92-1BE9-C662114C80C2}"/>
              </a:ext>
            </a:extLst>
          </p:cNvPr>
          <p:cNvPicPr>
            <a:picLocks noGrp="1" noChangeAspect="1" noChangeArrowheads="1"/>
          </p:cNvPicPr>
          <p:nvPr>
            <p:ph type="pic" sz="quarter" idx="20"/>
          </p:nvPr>
        </p:nvPicPr>
        <p:blipFill>
          <a:blip r:embed="rId3">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76B8E201-769C-F742-6FD2-03F07B4BCCEE}"/>
              </a:ext>
            </a:extLst>
          </p:cNvPr>
          <p:cNvSpPr>
            <a:spLocks noGrp="1"/>
          </p:cNvSpPr>
          <p:nvPr>
            <p:ph type="body" sz="quarter" idx="21"/>
          </p:nvPr>
        </p:nvSpPr>
        <p:spPr/>
        <p:txBody>
          <a:bodyPr/>
          <a:lstStyle/>
          <a:p>
            <a:r>
              <a:rPr lang="en-AU" dirty="0">
                <a:hlinkClick r:id="rId4"/>
              </a:rPr>
              <a:t>‘Andon lantern</a:t>
            </a:r>
            <a:r>
              <a:rPr lang="en-AU" dirty="0"/>
              <a:t>’ from Kirill Ignatyev is licenced under </a:t>
            </a:r>
            <a:r>
              <a:rPr lang="en-AU" dirty="0">
                <a:hlinkClick r:id="rId5"/>
              </a:rPr>
              <a:t>CC-BY-NC 2.0</a:t>
            </a:r>
            <a:endParaRPr lang="en-AU" dirty="0"/>
          </a:p>
        </p:txBody>
      </p:sp>
      <p:sp>
        <p:nvSpPr>
          <p:cNvPr id="2" name="Slide Number Placeholder 4">
            <a:extLst>
              <a:ext uri="{FF2B5EF4-FFF2-40B4-BE49-F238E27FC236}">
                <a16:creationId xmlns:a16="http://schemas.microsoft.com/office/drawing/2014/main" id="{E89C86C5-A33C-EA58-C25D-5E4C38AC67B3}"/>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5</a:t>
            </a:fld>
            <a:endParaRPr lang="en-AU"/>
          </a:p>
        </p:txBody>
      </p:sp>
    </p:spTree>
    <p:extLst>
      <p:ext uri="{BB962C8B-B14F-4D97-AF65-F5344CB8AC3E}">
        <p14:creationId xmlns:p14="http://schemas.microsoft.com/office/powerpoint/2010/main" val="4022583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E4046A5-425B-D5CC-12EA-0D968C8A92E3}"/>
              </a:ext>
              <a:ext uri="{C183D7F6-B498-43B3-948B-1728B52AA6E4}">
                <adec:decorative xmlns:adec="http://schemas.microsoft.com/office/drawing/2017/decorative" val="1"/>
              </a:ext>
            </a:extLst>
          </p:cNvPr>
          <p:cNvGrpSpPr/>
          <p:nvPr/>
        </p:nvGrpSpPr>
        <p:grpSpPr>
          <a:xfrm>
            <a:off x="5639118" y="674083"/>
            <a:ext cx="6450381" cy="6183917"/>
            <a:chOff x="2071210" y="1292535"/>
            <a:chExt cx="5297160" cy="5353151"/>
          </a:xfrm>
        </p:grpSpPr>
        <p:pic>
          <p:nvPicPr>
            <p:cNvPr id="10" name="Graphic 9" descr="Head with gears with solid fill">
              <a:extLst>
                <a:ext uri="{FF2B5EF4-FFF2-40B4-BE49-F238E27FC236}">
                  <a16:creationId xmlns:a16="http://schemas.microsoft.com/office/drawing/2014/main" id="{6DC74504-27E8-DBEC-F180-2F9B71468C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71210" y="5047826"/>
              <a:ext cx="1597860" cy="1597860"/>
            </a:xfrm>
            <a:prstGeom prst="rect">
              <a:avLst/>
            </a:prstGeom>
          </p:spPr>
        </p:pic>
        <p:pic>
          <p:nvPicPr>
            <p:cNvPr id="11" name="Graphic 10" descr="Thought bubble with solid fill">
              <a:extLst>
                <a:ext uri="{FF2B5EF4-FFF2-40B4-BE49-F238E27FC236}">
                  <a16:creationId xmlns:a16="http://schemas.microsoft.com/office/drawing/2014/main" id="{EF080456-B222-285F-4BC4-E1685718A9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777700" y="1292535"/>
              <a:ext cx="4590670" cy="4590670"/>
            </a:xfrm>
            <a:prstGeom prst="rect">
              <a:avLst/>
            </a:prstGeom>
          </p:spPr>
        </p:pic>
      </p:grpSp>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t>Consider materials (1)</a:t>
            </a:r>
          </a:p>
        </p:txBody>
      </p:sp>
      <p:sp>
        <p:nvSpPr>
          <p:cNvPr id="7" name="Text Placeholder 6">
            <a:extLst>
              <a:ext uri="{FF2B5EF4-FFF2-40B4-BE49-F238E27FC236}">
                <a16:creationId xmlns:a16="http://schemas.microsoft.com/office/drawing/2014/main" id="{5F0679AC-AD42-1023-25CD-DB894F57957D}"/>
              </a:ext>
            </a:extLst>
          </p:cNvPr>
          <p:cNvSpPr>
            <a:spLocks noGrp="1"/>
          </p:cNvSpPr>
          <p:nvPr>
            <p:ph type="body" sz="quarter" idx="18"/>
          </p:nvPr>
        </p:nvSpPr>
        <p:spPr/>
        <p:txBody>
          <a:bodyPr/>
          <a:lstStyle/>
          <a:p>
            <a:r>
              <a:rPr lang="en-AU"/>
              <a:t>Constraints</a:t>
            </a:r>
          </a:p>
        </p:txBody>
      </p:sp>
      <p:sp>
        <p:nvSpPr>
          <p:cNvPr id="8" name="Text Placeholder 7">
            <a:extLst>
              <a:ext uri="{FF2B5EF4-FFF2-40B4-BE49-F238E27FC236}">
                <a16:creationId xmlns:a16="http://schemas.microsoft.com/office/drawing/2014/main" id="{BF563EB9-7A95-3A21-CF8E-A17AF4A23AD2}"/>
              </a:ext>
            </a:extLst>
          </p:cNvPr>
          <p:cNvSpPr>
            <a:spLocks noGrp="1"/>
          </p:cNvSpPr>
          <p:nvPr>
            <p:ph sz="quarter" idx="19"/>
          </p:nvPr>
        </p:nvSpPr>
        <p:spPr>
          <a:xfrm>
            <a:off x="360363" y="1562470"/>
            <a:ext cx="5735637" cy="3245057"/>
          </a:xfrm>
        </p:spPr>
        <p:txBody>
          <a:bodyPr/>
          <a:lstStyle/>
          <a:p>
            <a:r>
              <a:rPr lang="en-AU" sz="1800" dirty="0"/>
              <a:t>Lanterns can take many forms and could be created with different materials. For example, Shoji style lanterns are traditionally composed of a wooden frame and rice paper shade panels.</a:t>
            </a:r>
          </a:p>
          <a:p>
            <a:r>
              <a:rPr lang="en-AU" sz="1800" dirty="0"/>
              <a:t>The wooden frame gives structure and support. It can also provide intricate ornamentation and patterns.</a:t>
            </a:r>
          </a:p>
          <a:p>
            <a:r>
              <a:rPr lang="en-AU" sz="1800" dirty="0"/>
              <a:t>What materials could you use for your structure?</a:t>
            </a:r>
          </a:p>
        </p:txBody>
      </p:sp>
      <p:sp>
        <p:nvSpPr>
          <p:cNvPr id="5" name="Content Placeholder 4">
            <a:extLst>
              <a:ext uri="{FF2B5EF4-FFF2-40B4-BE49-F238E27FC236}">
                <a16:creationId xmlns:a16="http://schemas.microsoft.com/office/drawing/2014/main" id="{344786DC-41A8-F6DE-8CF9-3DA6E9D4BCE1}"/>
              </a:ext>
            </a:extLst>
          </p:cNvPr>
          <p:cNvSpPr>
            <a:spLocks noGrp="1"/>
          </p:cNvSpPr>
          <p:nvPr>
            <p:ph type="body" sz="quarter" idx="21"/>
          </p:nvPr>
        </p:nvSpPr>
        <p:spPr>
          <a:xfrm>
            <a:off x="7992743" y="2100017"/>
            <a:ext cx="2686557" cy="1341377"/>
          </a:xfrm>
        </p:spPr>
        <p:txBody>
          <a:bodyPr/>
          <a:lstStyle/>
          <a:p>
            <a:r>
              <a:rPr lang="en-AU" sz="1800" dirty="0">
                <a:solidFill>
                  <a:schemeClr val="bg2"/>
                </a:solidFill>
                <a:latin typeface="Arial" panose="020B0604020202020204" pitchFamily="34" charset="0"/>
              </a:rPr>
              <a:t>Wood, bamboo, skewers, recycled cartons, milk cartons, cardboard…</a:t>
            </a:r>
            <a:endParaRPr lang="en-AU" dirty="0"/>
          </a:p>
        </p:txBody>
      </p:sp>
      <p:sp>
        <p:nvSpPr>
          <p:cNvPr id="3" name="Slide Number Placeholder 4">
            <a:extLst>
              <a:ext uri="{FF2B5EF4-FFF2-40B4-BE49-F238E27FC236}">
                <a16:creationId xmlns:a16="http://schemas.microsoft.com/office/drawing/2014/main" id="{E1AF5ED4-AB87-EE6F-0ABB-20F55CC437ED}"/>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6</a:t>
            </a:fld>
            <a:endParaRPr lang="en-AU"/>
          </a:p>
        </p:txBody>
      </p:sp>
    </p:spTree>
    <p:extLst>
      <p:ext uri="{BB962C8B-B14F-4D97-AF65-F5344CB8AC3E}">
        <p14:creationId xmlns:p14="http://schemas.microsoft.com/office/powerpoint/2010/main" val="368417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t>Consider materials (2)</a:t>
            </a:r>
          </a:p>
        </p:txBody>
      </p:sp>
      <p:sp>
        <p:nvSpPr>
          <p:cNvPr id="7" name="Text Placeholder 6">
            <a:extLst>
              <a:ext uri="{FF2B5EF4-FFF2-40B4-BE49-F238E27FC236}">
                <a16:creationId xmlns:a16="http://schemas.microsoft.com/office/drawing/2014/main" id="{5F0679AC-AD42-1023-25CD-DB894F57957D}"/>
              </a:ext>
            </a:extLst>
          </p:cNvPr>
          <p:cNvSpPr>
            <a:spLocks noGrp="1"/>
          </p:cNvSpPr>
          <p:nvPr>
            <p:ph type="body" sz="quarter" idx="18"/>
          </p:nvPr>
        </p:nvSpPr>
        <p:spPr/>
        <p:txBody>
          <a:bodyPr/>
          <a:lstStyle/>
          <a:p>
            <a:r>
              <a:rPr lang="en-AU" dirty="0"/>
              <a:t>Constraints</a:t>
            </a:r>
          </a:p>
        </p:txBody>
      </p:sp>
      <p:sp>
        <p:nvSpPr>
          <p:cNvPr id="8" name="Text Placeholder 7">
            <a:extLst>
              <a:ext uri="{FF2B5EF4-FFF2-40B4-BE49-F238E27FC236}">
                <a16:creationId xmlns:a16="http://schemas.microsoft.com/office/drawing/2014/main" id="{BF563EB9-7A95-3A21-CF8E-A17AF4A23AD2}"/>
              </a:ext>
            </a:extLst>
          </p:cNvPr>
          <p:cNvSpPr>
            <a:spLocks noGrp="1"/>
          </p:cNvSpPr>
          <p:nvPr>
            <p:ph sz="quarter" idx="19"/>
          </p:nvPr>
        </p:nvSpPr>
        <p:spPr>
          <a:xfrm>
            <a:off x="360363" y="1562470"/>
            <a:ext cx="5332223" cy="4878611"/>
          </a:xfrm>
        </p:spPr>
        <p:txBody>
          <a:bodyPr/>
          <a:lstStyle/>
          <a:p>
            <a:r>
              <a:rPr lang="en-AU" sz="1800" dirty="0"/>
              <a:t>Shoji style lanterns are traditionally composed of a wooden frame and rice paper shade panels.</a:t>
            </a:r>
          </a:p>
          <a:p>
            <a:r>
              <a:rPr lang="en-AU" sz="1800" dirty="0"/>
              <a:t>The rice paper shade panels usually act as a translucent screen that lets light through.</a:t>
            </a:r>
          </a:p>
          <a:p>
            <a:r>
              <a:rPr lang="en-AU" sz="1800" dirty="0"/>
              <a:t>What materials could you use to mimic this translucent material?</a:t>
            </a:r>
          </a:p>
        </p:txBody>
      </p:sp>
      <p:grpSp>
        <p:nvGrpSpPr>
          <p:cNvPr id="9" name="Group 8">
            <a:extLst>
              <a:ext uri="{FF2B5EF4-FFF2-40B4-BE49-F238E27FC236}">
                <a16:creationId xmlns:a16="http://schemas.microsoft.com/office/drawing/2014/main" id="{4E4046A5-425B-D5CC-12EA-0D968C8A92E3}"/>
              </a:ext>
              <a:ext uri="{C183D7F6-B498-43B3-948B-1728B52AA6E4}">
                <adec:decorative xmlns:adec="http://schemas.microsoft.com/office/drawing/2017/decorative" val="1"/>
              </a:ext>
            </a:extLst>
          </p:cNvPr>
          <p:cNvGrpSpPr/>
          <p:nvPr/>
        </p:nvGrpSpPr>
        <p:grpSpPr>
          <a:xfrm>
            <a:off x="5639118" y="360000"/>
            <a:ext cx="6450381" cy="6183917"/>
            <a:chOff x="2071210" y="1292535"/>
            <a:chExt cx="5297160" cy="5353151"/>
          </a:xfrm>
        </p:grpSpPr>
        <p:pic>
          <p:nvPicPr>
            <p:cNvPr id="10" name="Graphic 9" descr="Head with gears with solid fill">
              <a:extLst>
                <a:ext uri="{FF2B5EF4-FFF2-40B4-BE49-F238E27FC236}">
                  <a16:creationId xmlns:a16="http://schemas.microsoft.com/office/drawing/2014/main" id="{6DC74504-27E8-DBEC-F180-2F9B71468C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71210" y="5047826"/>
              <a:ext cx="1597860" cy="1597860"/>
            </a:xfrm>
            <a:prstGeom prst="rect">
              <a:avLst/>
            </a:prstGeom>
          </p:spPr>
        </p:pic>
        <p:pic>
          <p:nvPicPr>
            <p:cNvPr id="11" name="Graphic 10" descr="Thought bubble with solid fill">
              <a:extLst>
                <a:ext uri="{FF2B5EF4-FFF2-40B4-BE49-F238E27FC236}">
                  <a16:creationId xmlns:a16="http://schemas.microsoft.com/office/drawing/2014/main" id="{EF080456-B222-285F-4BC4-E1685718A9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777700" y="1292535"/>
              <a:ext cx="4590670" cy="4590670"/>
            </a:xfrm>
            <a:prstGeom prst="rect">
              <a:avLst/>
            </a:prstGeom>
          </p:spPr>
        </p:pic>
      </p:grpSp>
      <p:sp>
        <p:nvSpPr>
          <p:cNvPr id="5" name="Content Placeholder 4">
            <a:extLst>
              <a:ext uri="{FF2B5EF4-FFF2-40B4-BE49-F238E27FC236}">
                <a16:creationId xmlns:a16="http://schemas.microsoft.com/office/drawing/2014/main" id="{344786DC-41A8-F6DE-8CF9-3DA6E9D4BCE1}"/>
              </a:ext>
            </a:extLst>
          </p:cNvPr>
          <p:cNvSpPr>
            <a:spLocks noGrp="1"/>
          </p:cNvSpPr>
          <p:nvPr>
            <p:ph type="body" sz="quarter" idx="21"/>
          </p:nvPr>
        </p:nvSpPr>
        <p:spPr>
          <a:xfrm>
            <a:off x="7854196" y="2096725"/>
            <a:ext cx="3172822" cy="662774"/>
          </a:xfrm>
        </p:spPr>
        <p:txBody>
          <a:bodyPr/>
          <a:lstStyle/>
          <a:p>
            <a:r>
              <a:rPr lang="en-AU" sz="1800" dirty="0">
                <a:solidFill>
                  <a:schemeClr val="bg2"/>
                </a:solidFill>
                <a:latin typeface="Arial" panose="020B0604020202020204" pitchFamily="34" charset="0"/>
              </a:rPr>
              <a:t>Baking paper, thin fabric, tracing paper, shade cloth…</a:t>
            </a:r>
            <a:endParaRPr lang="en-AU" dirty="0"/>
          </a:p>
        </p:txBody>
      </p:sp>
      <p:sp>
        <p:nvSpPr>
          <p:cNvPr id="3" name="Slide Number Placeholder 4">
            <a:extLst>
              <a:ext uri="{FF2B5EF4-FFF2-40B4-BE49-F238E27FC236}">
                <a16:creationId xmlns:a16="http://schemas.microsoft.com/office/drawing/2014/main" id="{5B933F2A-78A8-84AD-C1DA-859DDA85C7FD}"/>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7</a:t>
            </a:fld>
            <a:endParaRPr lang="en-AU" dirty="0"/>
          </a:p>
        </p:txBody>
      </p:sp>
    </p:spTree>
    <p:extLst>
      <p:ext uri="{BB962C8B-B14F-4D97-AF65-F5344CB8AC3E}">
        <p14:creationId xmlns:p14="http://schemas.microsoft.com/office/powerpoint/2010/main" val="640651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279F65-AB2E-35F0-58E5-DABB1AF8F42D}"/>
              </a:ext>
            </a:extLst>
          </p:cNvPr>
          <p:cNvSpPr>
            <a:spLocks noGrp="1"/>
          </p:cNvSpPr>
          <p:nvPr>
            <p:ph type="title"/>
          </p:nvPr>
        </p:nvSpPr>
        <p:spPr/>
        <p:txBody>
          <a:bodyPr/>
          <a:lstStyle/>
          <a:p>
            <a:r>
              <a:rPr lang="en-AU"/>
              <a:t>Light box</a:t>
            </a:r>
          </a:p>
        </p:txBody>
      </p:sp>
      <p:sp>
        <p:nvSpPr>
          <p:cNvPr id="6" name="Content Placeholder 5">
            <a:extLst>
              <a:ext uri="{FF2B5EF4-FFF2-40B4-BE49-F238E27FC236}">
                <a16:creationId xmlns:a16="http://schemas.microsoft.com/office/drawing/2014/main" id="{01A07C0B-413F-F4F3-6D54-249FF794AAAD}"/>
              </a:ext>
            </a:extLst>
          </p:cNvPr>
          <p:cNvSpPr>
            <a:spLocks noGrp="1"/>
          </p:cNvSpPr>
          <p:nvPr>
            <p:ph sz="quarter" idx="19"/>
          </p:nvPr>
        </p:nvSpPr>
        <p:spPr>
          <a:xfrm>
            <a:off x="360363" y="1562470"/>
            <a:ext cx="4862801" cy="4878611"/>
          </a:xfrm>
        </p:spPr>
        <p:txBody>
          <a:bodyPr/>
          <a:lstStyle/>
          <a:p>
            <a:r>
              <a:rPr lang="en-AU" sz="1800" dirty="0"/>
              <a:t>A light box is similar to a Shoji style lantern in concept, in that it uses light with translucent and opaque materials to create a visual effect.</a:t>
            </a:r>
          </a:p>
          <a:p>
            <a:r>
              <a:rPr lang="en-AU" sz="1800" dirty="0"/>
              <a:t>We will watch a video regarding the creation of a light box to help generate some ideas for our lantern.</a:t>
            </a:r>
          </a:p>
        </p:txBody>
      </p:sp>
      <p:pic>
        <p:nvPicPr>
          <p:cNvPr id="10" name="Picture Placeholder 9" descr="Video showing a paper light box with blue light showing through translucent screens.">
            <a:hlinkClick r:id="rId3"/>
            <a:extLst>
              <a:ext uri="{FF2B5EF4-FFF2-40B4-BE49-F238E27FC236}">
                <a16:creationId xmlns:a16="http://schemas.microsoft.com/office/drawing/2014/main" id="{2C09260B-98C0-C9B8-785B-DFF80457A1D4}"/>
              </a:ext>
            </a:extLst>
          </p:cNvPr>
          <p:cNvPicPr>
            <a:picLocks noGrp="1" noChangeAspect="1"/>
          </p:cNvPicPr>
          <p:nvPr>
            <p:ph type="pic" sz="quarter" idx="20"/>
          </p:nvPr>
        </p:nvPicPr>
        <p:blipFill>
          <a:blip r:embed="rId4"/>
          <a:srcRect l="3305" r="17097"/>
          <a:stretch/>
        </p:blipFill>
        <p:spPr>
          <a:xfrm>
            <a:off x="6324599" y="1562471"/>
            <a:ext cx="5507038" cy="4246186"/>
          </a:xfrm>
        </p:spPr>
      </p:pic>
      <p:pic>
        <p:nvPicPr>
          <p:cNvPr id="11" name="Picture 2">
            <a:hlinkClick r:id="rId5"/>
            <a:extLst>
              <a:ext uri="{FF2B5EF4-FFF2-40B4-BE49-F238E27FC236}">
                <a16:creationId xmlns:a16="http://schemas.microsoft.com/office/drawing/2014/main" id="{34715DFD-78E4-A92B-0F4D-B914BA50E5B0}"/>
              </a:ext>
              <a:ext uri="{C183D7F6-B498-43B3-948B-1728B52AA6E4}">
                <adec:decorative xmlns:adec="http://schemas.microsoft.com/office/drawing/2017/decorative" val="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6923" b="93462" l="10000" r="90000">
                        <a14:foregroundMark x1="47667" y1="44808" x2="47667" y2="44808"/>
                        <a14:foregroundMark x1="47667" y1="44808" x2="47667" y2="44808"/>
                        <a14:foregroundMark x1="43222" y1="36538" x2="57222" y2="52885"/>
                        <a14:foregroundMark x1="46778" y1="7885" x2="50444" y2="7115"/>
                        <a14:foregroundMark x1="45333" y1="91923" x2="52778" y2="93462"/>
                        <a14:foregroundMark x1="45444" y1="39038" x2="51000" y2="51346"/>
                      </a14:backgroundRemoval>
                    </a14:imgEffect>
                  </a14:imgLayer>
                </a14:imgProps>
              </a:ext>
              <a:ext uri="{28A0092B-C50C-407E-A947-70E740481C1C}">
                <a14:useLocalDpi xmlns:a14="http://schemas.microsoft.com/office/drawing/2010/main" val="0"/>
              </a:ext>
            </a:extLst>
          </a:blip>
          <a:srcRect/>
          <a:stretch>
            <a:fillRect/>
          </a:stretch>
        </p:blipFill>
        <p:spPr bwMode="auto">
          <a:xfrm>
            <a:off x="8406208" y="3297349"/>
            <a:ext cx="1343821" cy="776431"/>
          </a:xfrm>
          <a:prstGeom prst="rect">
            <a:avLst/>
          </a:prstGeom>
          <a:noFill/>
        </p:spPr>
      </p:pic>
      <p:sp>
        <p:nvSpPr>
          <p:cNvPr id="8" name="Text Placeholder 7">
            <a:extLst>
              <a:ext uri="{FF2B5EF4-FFF2-40B4-BE49-F238E27FC236}">
                <a16:creationId xmlns:a16="http://schemas.microsoft.com/office/drawing/2014/main" id="{D486B559-9C8C-6C57-CF9E-0ADF1BD6E157}"/>
              </a:ext>
            </a:extLst>
          </p:cNvPr>
          <p:cNvSpPr>
            <a:spLocks noGrp="1"/>
          </p:cNvSpPr>
          <p:nvPr>
            <p:ph type="body" sz="quarter" idx="21"/>
          </p:nvPr>
        </p:nvSpPr>
        <p:spPr>
          <a:xfrm>
            <a:off x="6324599" y="5934668"/>
            <a:ext cx="5519738" cy="341441"/>
          </a:xfrm>
        </p:spPr>
        <p:txBody>
          <a:bodyPr/>
          <a:lstStyle/>
          <a:p>
            <a:r>
              <a:rPr lang="en-AU" dirty="0">
                <a:hlinkClick r:id="rId3"/>
              </a:rPr>
              <a:t>3D paper cut light box (3:37)</a:t>
            </a:r>
            <a:endParaRPr lang="en-AU" dirty="0"/>
          </a:p>
        </p:txBody>
      </p:sp>
      <p:sp>
        <p:nvSpPr>
          <p:cNvPr id="2" name="Slide Number Placeholder 4">
            <a:extLst>
              <a:ext uri="{FF2B5EF4-FFF2-40B4-BE49-F238E27FC236}">
                <a16:creationId xmlns:a16="http://schemas.microsoft.com/office/drawing/2014/main" id="{75F48561-B209-03F5-AF61-29CC0D3404E6}"/>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8</a:t>
            </a:fld>
            <a:endParaRPr lang="en-AU"/>
          </a:p>
        </p:txBody>
      </p:sp>
    </p:spTree>
    <p:extLst>
      <p:ext uri="{BB962C8B-B14F-4D97-AF65-F5344CB8AC3E}">
        <p14:creationId xmlns:p14="http://schemas.microsoft.com/office/powerpoint/2010/main" val="3374983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A495-01CB-766B-01AD-D72644BE62D5}"/>
              </a:ext>
            </a:extLst>
          </p:cNvPr>
          <p:cNvSpPr>
            <a:spLocks noGrp="1"/>
          </p:cNvSpPr>
          <p:nvPr>
            <p:ph type="title"/>
          </p:nvPr>
        </p:nvSpPr>
        <p:spPr/>
        <p:txBody>
          <a:bodyPr/>
          <a:lstStyle/>
          <a:p>
            <a:r>
              <a:rPr lang="en-AU" dirty="0"/>
              <a:t>Research (1)</a:t>
            </a:r>
          </a:p>
        </p:txBody>
      </p:sp>
      <p:sp>
        <p:nvSpPr>
          <p:cNvPr id="4" name="Content Placeholder 3">
            <a:extLst>
              <a:ext uri="{FF2B5EF4-FFF2-40B4-BE49-F238E27FC236}">
                <a16:creationId xmlns:a16="http://schemas.microsoft.com/office/drawing/2014/main" id="{027ECEA7-2B8C-8804-B3B9-8B99D8E976F2}"/>
              </a:ext>
            </a:extLst>
          </p:cNvPr>
          <p:cNvSpPr>
            <a:spLocks noGrp="1"/>
          </p:cNvSpPr>
          <p:nvPr>
            <p:ph sz="quarter" idx="19"/>
          </p:nvPr>
        </p:nvSpPr>
        <p:spPr/>
        <p:txBody>
          <a:bodyPr/>
          <a:lstStyle/>
          <a:p>
            <a:r>
              <a:rPr lang="en-AU" sz="1800" dirty="0"/>
              <a:t>Research possible structures and materials for your lantern using internet sources. Note your ideas from research.</a:t>
            </a:r>
          </a:p>
          <a:p>
            <a:r>
              <a:rPr lang="en-AU" sz="1800" dirty="0"/>
              <a:t>Possible sites:</a:t>
            </a:r>
          </a:p>
          <a:p>
            <a:pPr marL="342900" indent="-342900">
              <a:buFont typeface="Arial" panose="020B0604020202020204" pitchFamily="34" charset="0"/>
              <a:buChar char="•"/>
            </a:pPr>
            <a:r>
              <a:rPr lang="en-AU" sz="1800" dirty="0">
                <a:hlinkClick r:id="rId3"/>
              </a:rPr>
              <a:t>Paper lantern with flicker light</a:t>
            </a:r>
            <a:endParaRPr lang="en-AU" sz="1800" dirty="0"/>
          </a:p>
          <a:p>
            <a:pPr marL="342900" indent="-342900">
              <a:buFont typeface="Arial" panose="020B0604020202020204" pitchFamily="34" charset="0"/>
              <a:buChar char="•"/>
            </a:pPr>
            <a:r>
              <a:rPr lang="en-AU" sz="1800" dirty="0">
                <a:hlinkClick r:id="rId4"/>
              </a:rPr>
              <a:t>Tea light lantern with customizable printing</a:t>
            </a:r>
            <a:endParaRPr lang="en-AU" sz="1800" dirty="0"/>
          </a:p>
          <a:p>
            <a:pPr marL="342900" indent="-342900">
              <a:buFont typeface="Arial" panose="020B0604020202020204" pitchFamily="34" charset="0"/>
              <a:buChar char="•"/>
            </a:pPr>
            <a:r>
              <a:rPr lang="en-AU" sz="1800" dirty="0">
                <a:hlinkClick r:id="rId5"/>
              </a:rPr>
              <a:t>Cardboard Shoji lantern</a:t>
            </a:r>
            <a:endParaRPr lang="en-AU" sz="1800" dirty="0"/>
          </a:p>
          <a:p>
            <a:pPr marL="342900" indent="-342900">
              <a:buFont typeface="Arial" panose="020B0604020202020204" pitchFamily="34" charset="0"/>
              <a:buChar char="•"/>
            </a:pPr>
            <a:r>
              <a:rPr lang="en-AU" sz="1800" dirty="0">
                <a:hlinkClick r:id="rId6"/>
              </a:rPr>
              <a:t>Tall Shoji Lamp 3D printing</a:t>
            </a:r>
            <a:r>
              <a:rPr lang="en-AU" sz="1800" dirty="0"/>
              <a:t>.</a:t>
            </a:r>
          </a:p>
        </p:txBody>
      </p:sp>
      <p:pic>
        <p:nvPicPr>
          <p:cNvPr id="8" name="Picture Placeholder 7" descr="Video showing the construction of a paper lantern">
            <a:extLst>
              <a:ext uri="{FF2B5EF4-FFF2-40B4-BE49-F238E27FC236}">
                <a16:creationId xmlns:a16="http://schemas.microsoft.com/office/drawing/2014/main" id="{70D63072-CF6C-BE20-8D0F-65512D823F47}"/>
              </a:ext>
            </a:extLst>
          </p:cNvPr>
          <p:cNvPicPr>
            <a:picLocks noGrp="1" noChangeAspect="1"/>
          </p:cNvPicPr>
          <p:nvPr>
            <p:ph type="pic" sz="quarter" idx="20"/>
          </p:nvPr>
        </p:nvPicPr>
        <p:blipFill>
          <a:blip r:embed="rId7"/>
          <a:srcRect t="5570" b="5570"/>
          <a:stretch/>
        </p:blipFill>
        <p:spPr/>
      </p:pic>
      <p:sp>
        <p:nvSpPr>
          <p:cNvPr id="6" name="Text Placeholder 5">
            <a:extLst>
              <a:ext uri="{FF2B5EF4-FFF2-40B4-BE49-F238E27FC236}">
                <a16:creationId xmlns:a16="http://schemas.microsoft.com/office/drawing/2014/main" id="{2FB436B1-2BA1-164F-4750-523EEFF6AB08}"/>
              </a:ext>
            </a:extLst>
          </p:cNvPr>
          <p:cNvSpPr>
            <a:spLocks noGrp="1"/>
          </p:cNvSpPr>
          <p:nvPr>
            <p:ph type="body" sz="quarter" idx="21"/>
          </p:nvPr>
        </p:nvSpPr>
        <p:spPr/>
        <p:txBody>
          <a:bodyPr/>
          <a:lstStyle/>
          <a:p>
            <a:r>
              <a:rPr lang="en-AU" dirty="0"/>
              <a:t>Screenshot of </a:t>
            </a:r>
            <a:r>
              <a:rPr lang="en-AU" dirty="0">
                <a:hlinkClick r:id="rId8"/>
              </a:rPr>
              <a:t>‘Paper lantern’</a:t>
            </a:r>
            <a:r>
              <a:rPr lang="en-AU" dirty="0"/>
              <a:t> from YouTube</a:t>
            </a:r>
          </a:p>
        </p:txBody>
      </p:sp>
      <p:sp>
        <p:nvSpPr>
          <p:cNvPr id="5" name="Slide Number Placeholder 4">
            <a:extLst>
              <a:ext uri="{FF2B5EF4-FFF2-40B4-BE49-F238E27FC236}">
                <a16:creationId xmlns:a16="http://schemas.microsoft.com/office/drawing/2014/main" id="{88949DBA-DA75-E895-42F5-DF7A09472716}"/>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9</a:t>
            </a:fld>
            <a:endParaRPr lang="en-AU"/>
          </a:p>
        </p:txBody>
      </p:sp>
    </p:spTree>
    <p:extLst>
      <p:ext uri="{BB962C8B-B14F-4D97-AF65-F5344CB8AC3E}">
        <p14:creationId xmlns:p14="http://schemas.microsoft.com/office/powerpoint/2010/main" val="3255490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A495-01CB-766B-01AD-D72644BE62D5}"/>
              </a:ext>
            </a:extLst>
          </p:cNvPr>
          <p:cNvSpPr>
            <a:spLocks noGrp="1"/>
          </p:cNvSpPr>
          <p:nvPr>
            <p:ph type="title"/>
          </p:nvPr>
        </p:nvSpPr>
        <p:spPr/>
        <p:txBody>
          <a:bodyPr/>
          <a:lstStyle/>
          <a:p>
            <a:r>
              <a:rPr lang="en-AU" dirty="0"/>
              <a:t>Research (2)</a:t>
            </a:r>
          </a:p>
        </p:txBody>
      </p:sp>
      <p:sp>
        <p:nvSpPr>
          <p:cNvPr id="4" name="Content Placeholder 3">
            <a:extLst>
              <a:ext uri="{FF2B5EF4-FFF2-40B4-BE49-F238E27FC236}">
                <a16:creationId xmlns:a16="http://schemas.microsoft.com/office/drawing/2014/main" id="{027ECEA7-2B8C-8804-B3B9-8B99D8E976F2}"/>
              </a:ext>
            </a:extLst>
          </p:cNvPr>
          <p:cNvSpPr>
            <a:spLocks noGrp="1"/>
          </p:cNvSpPr>
          <p:nvPr>
            <p:ph sz="quarter" idx="19"/>
          </p:nvPr>
        </p:nvSpPr>
        <p:spPr>
          <a:xfrm>
            <a:off x="360363" y="1562470"/>
            <a:ext cx="3909885" cy="4878611"/>
          </a:xfrm>
        </p:spPr>
        <p:txBody>
          <a:bodyPr/>
          <a:lstStyle/>
          <a:p>
            <a:r>
              <a:rPr lang="en-AU" sz="1800" dirty="0"/>
              <a:t>Research possible structures and materials for your lantern, if laser cutting try the sites below:</a:t>
            </a:r>
          </a:p>
          <a:p>
            <a:r>
              <a:rPr lang="en-AU" sz="1800" dirty="0">
                <a:hlinkClick r:id="rId3"/>
              </a:rPr>
              <a:t>Easy laser cut lantern</a:t>
            </a:r>
            <a:endParaRPr lang="en-AU" sz="1800" dirty="0"/>
          </a:p>
          <a:p>
            <a:r>
              <a:rPr lang="en-AU" sz="1800" dirty="0">
                <a:hlinkClick r:id="rId4"/>
              </a:rPr>
              <a:t>Laser cut lantern instructions (19:55)</a:t>
            </a:r>
            <a:r>
              <a:rPr lang="en-AU" sz="1800" dirty="0"/>
              <a:t>.</a:t>
            </a:r>
          </a:p>
        </p:txBody>
      </p:sp>
      <p:pic>
        <p:nvPicPr>
          <p:cNvPr id="12" name="Picture Placeholder 11" descr="Screenshot of TinkerCAD showing possible lantern design.">
            <a:extLst>
              <a:ext uri="{FF2B5EF4-FFF2-40B4-BE49-F238E27FC236}">
                <a16:creationId xmlns:a16="http://schemas.microsoft.com/office/drawing/2014/main" id="{5ABB584C-535B-16A8-18B1-796494ACDD02}"/>
              </a:ext>
            </a:extLst>
          </p:cNvPr>
          <p:cNvPicPr>
            <a:picLocks noGrp="1" noChangeAspect="1"/>
          </p:cNvPicPr>
          <p:nvPr>
            <p:ph type="pic" sz="quarter" idx="20"/>
          </p:nvPr>
        </p:nvPicPr>
        <p:blipFill>
          <a:blip r:embed="rId5"/>
          <a:srcRect l="178" r="5094"/>
          <a:stretch/>
        </p:blipFill>
        <p:spPr>
          <a:xfrm>
            <a:off x="4651883" y="1562470"/>
            <a:ext cx="7179754" cy="3969109"/>
          </a:xfrm>
        </p:spPr>
      </p:pic>
      <p:sp>
        <p:nvSpPr>
          <p:cNvPr id="6" name="Text Placeholder 5">
            <a:extLst>
              <a:ext uri="{FF2B5EF4-FFF2-40B4-BE49-F238E27FC236}">
                <a16:creationId xmlns:a16="http://schemas.microsoft.com/office/drawing/2014/main" id="{2FB436B1-2BA1-164F-4750-523EEFF6AB08}"/>
              </a:ext>
            </a:extLst>
          </p:cNvPr>
          <p:cNvSpPr>
            <a:spLocks noGrp="1"/>
          </p:cNvSpPr>
          <p:nvPr>
            <p:ph type="body" sz="quarter" idx="21"/>
          </p:nvPr>
        </p:nvSpPr>
        <p:spPr>
          <a:xfrm>
            <a:off x="4666171" y="5679453"/>
            <a:ext cx="5519738" cy="506413"/>
          </a:xfrm>
        </p:spPr>
        <p:txBody>
          <a:bodyPr/>
          <a:lstStyle/>
          <a:p>
            <a:r>
              <a:rPr lang="en-AU" dirty="0"/>
              <a:t>‘</a:t>
            </a:r>
            <a:r>
              <a:rPr lang="en-AU" dirty="0">
                <a:hlinkClick r:id="rId3"/>
              </a:rPr>
              <a:t>Dremel lantern</a:t>
            </a:r>
            <a:r>
              <a:rPr lang="en-AU" dirty="0"/>
              <a:t>’ from mike warren is licenced under </a:t>
            </a:r>
            <a:r>
              <a:rPr lang="en-AU" dirty="0">
                <a:hlinkClick r:id="rId6"/>
              </a:rPr>
              <a:t>CC-BY-SA 4.0</a:t>
            </a:r>
            <a:endParaRPr lang="en-AU" dirty="0"/>
          </a:p>
        </p:txBody>
      </p:sp>
      <p:sp>
        <p:nvSpPr>
          <p:cNvPr id="5" name="Slide Number Placeholder 4">
            <a:extLst>
              <a:ext uri="{FF2B5EF4-FFF2-40B4-BE49-F238E27FC236}">
                <a16:creationId xmlns:a16="http://schemas.microsoft.com/office/drawing/2014/main" id="{89D32E6B-C6DF-42D1-67D0-58D3CBB6C7A8}"/>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10</a:t>
            </a:fld>
            <a:endParaRPr lang="en-AU"/>
          </a:p>
        </p:txBody>
      </p:sp>
    </p:spTree>
    <p:extLst>
      <p:ext uri="{BB962C8B-B14F-4D97-AF65-F5344CB8AC3E}">
        <p14:creationId xmlns:p14="http://schemas.microsoft.com/office/powerpoint/2010/main" val="10108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4;p17" descr="Subject ">
            <a:extLst>
              <a:ext uri="{FF2B5EF4-FFF2-40B4-BE49-F238E27FC236}">
                <a16:creationId xmlns:a16="http://schemas.microsoft.com/office/drawing/2014/main" id="{B2F3C6A1-3F2E-1BE6-7182-F224BC265587}"/>
              </a:ext>
            </a:extLst>
          </p:cNvPr>
          <p:cNvSpPr>
            <a:spLocks noGrp="1"/>
          </p:cNvSpPr>
          <p:nvPr>
            <p:ph type="title" idx="4294967295"/>
          </p:nvPr>
        </p:nvSpPr>
        <p:spPr>
          <a:xfrm>
            <a:off x="5108575" y="2508250"/>
            <a:ext cx="1841500" cy="1493838"/>
          </a:xfrm>
          <a:prstGeom prst="ellipse">
            <a:avLst/>
          </a:prstGeom>
          <a:solidFill>
            <a:schemeClr val="bg1"/>
          </a:solidFill>
          <a:ln w="38100" cap="flat" cmpd="sng">
            <a:solidFill>
              <a:schemeClr val="tx1"/>
            </a:solidFill>
            <a:prstDash val="solid"/>
            <a:miter lim="800000"/>
            <a:headEnd type="none" w="sm" len="sm"/>
            <a:tailEnd type="none" w="sm" len="sm"/>
          </a:ln>
          <a:effectLst/>
        </p:spPr>
        <p:txBody>
          <a:bodyPr rot="0" spcFirstLastPara="1" vertOverflow="overflow" horzOverflow="overflow" vert="horz" wrap="square" lIns="79125" tIns="39550" rIns="79125" bIns="39550" numCol="1" spcCol="0" rtlCol="0" fromWordArt="0" anchor="ctr" anchorCtr="0" forceAA="0" compatLnSpc="1">
            <a:prstTxWarp prst="textNoShape">
              <a:avLst/>
            </a:prstTxWarp>
            <a:noAutofit/>
          </a:bodyPr>
          <a:lstStyle/>
          <a:p>
            <a:pPr marL="0" marR="0" lvl="0" indent="0" algn="ctr" defTabSz="609585" rtl="0" eaLnBrk="1" fontAlgn="auto" latinLnBrk="0" hangingPunct="1">
              <a:lnSpc>
                <a:spcPct val="100000"/>
              </a:lnSpc>
              <a:spcBef>
                <a:spcPts val="0"/>
              </a:spcBef>
              <a:spcAft>
                <a:spcPts val="0"/>
              </a:spcAft>
              <a:buClr>
                <a:srgbClr val="000000"/>
              </a:buClr>
              <a:buSzTx/>
              <a:buFontTx/>
              <a:buNone/>
              <a:tabLst/>
              <a:defRPr/>
            </a:pPr>
            <a:r>
              <a:rPr kumimoji="0" lang="en-AU" sz="2000" b="1" i="0" u="none" strike="noStrike" kern="1200" cap="none" spc="0" normalizeH="0" baseline="0" noProof="0" dirty="0">
                <a:ln>
                  <a:noFill/>
                </a:ln>
                <a:solidFill>
                  <a:schemeClr val="tx1"/>
                </a:solidFill>
                <a:effectLst/>
                <a:uLnTx/>
                <a:uFillTx/>
                <a:latin typeface="+mj-lt"/>
                <a:ea typeface="+mn-ea"/>
                <a:cs typeface="Arial" panose="020B0604020202020204" pitchFamily="34" charset="0"/>
                <a:sym typeface="Montserrat"/>
              </a:rPr>
              <a:t>Ideas</a:t>
            </a:r>
          </a:p>
        </p:txBody>
      </p:sp>
      <p:sp>
        <p:nvSpPr>
          <p:cNvPr id="20" name="Google Shape;139;p17">
            <a:extLst>
              <a:ext uri="{FF2B5EF4-FFF2-40B4-BE49-F238E27FC236}">
                <a16:creationId xmlns:a16="http://schemas.microsoft.com/office/drawing/2014/main" id="{1D99FD0E-37DE-E6AA-8792-7A38220F560F}"/>
              </a:ext>
            </a:extLst>
          </p:cNvPr>
          <p:cNvSpPr/>
          <p:nvPr/>
        </p:nvSpPr>
        <p:spPr>
          <a:xfrm>
            <a:off x="3579783" y="1915052"/>
            <a:ext cx="1782000" cy="718337"/>
          </a:xfrm>
          <a:prstGeom prst="ellipse">
            <a:avLst/>
          </a:prstGeom>
          <a:solidFill>
            <a:srgbClr val="E5F7FC"/>
          </a:solidFill>
          <a:ln w="19050" cap="flat" cmpd="sng">
            <a:noFill/>
            <a:prstDash val="solid"/>
            <a:miter lim="800000"/>
            <a:headEnd type="none" w="sm" len="sm"/>
            <a:tailEnd type="none" w="sm" len="sm"/>
          </a:ln>
          <a:effectLst>
            <a:outerShdw blurRad="57150" dist="19050" dir="5400000" algn="bl" rotWithShape="0">
              <a:srgbClr val="000000">
                <a:alpha val="50000"/>
              </a:srgbClr>
            </a:outerShdw>
          </a:effectLst>
        </p:spPr>
        <p:txBody>
          <a:bodyPr spcFirstLastPara="1" wrap="square" lIns="79125" tIns="39550" rIns="79125" bIns="39550" anchor="ctr" anchorCtr="0">
            <a:noAutofit/>
          </a:bodyPr>
          <a:lstStyle/>
          <a:p>
            <a:pPr algn="ctr">
              <a:buClr>
                <a:srgbClr val="000000"/>
              </a:buClr>
              <a:buFont typeface="Arial"/>
            </a:pPr>
            <a:r>
              <a:rPr lang="en-AU" sz="1800" dirty="0">
                <a:solidFill>
                  <a:srgbClr val="000000"/>
                </a:solidFill>
                <a:cs typeface="Arial" panose="020B0604020202020204" pitchFamily="34" charset="0"/>
                <a:sym typeface="Montserrat Medium"/>
              </a:rPr>
              <a:t>Frame</a:t>
            </a:r>
            <a:endParaRPr sz="1800" dirty="0">
              <a:solidFill>
                <a:srgbClr val="000000"/>
              </a:solidFill>
              <a:cs typeface="Arial" panose="020B0604020202020204" pitchFamily="34" charset="0"/>
              <a:sym typeface="Montserrat Medium"/>
            </a:endParaRPr>
          </a:p>
        </p:txBody>
      </p:sp>
      <p:sp>
        <p:nvSpPr>
          <p:cNvPr id="18" name="Google Shape;140;p17">
            <a:extLst>
              <a:ext uri="{FF2B5EF4-FFF2-40B4-BE49-F238E27FC236}">
                <a16:creationId xmlns:a16="http://schemas.microsoft.com/office/drawing/2014/main" id="{74D23D15-859C-F204-1DBA-BCC38D9B6FF4}"/>
              </a:ext>
            </a:extLst>
          </p:cNvPr>
          <p:cNvSpPr/>
          <p:nvPr/>
        </p:nvSpPr>
        <p:spPr>
          <a:xfrm>
            <a:off x="6444450" y="1911611"/>
            <a:ext cx="1782000" cy="718337"/>
          </a:xfrm>
          <a:prstGeom prst="ellipse">
            <a:avLst/>
          </a:prstGeom>
          <a:solidFill>
            <a:srgbClr val="E5F7FC"/>
          </a:solidFill>
          <a:ln w="19050" cap="flat" cmpd="sng">
            <a:noFill/>
            <a:prstDash val="solid"/>
            <a:miter lim="800000"/>
            <a:headEnd type="none" w="sm" len="sm"/>
            <a:tailEnd type="none" w="sm" len="sm"/>
          </a:ln>
          <a:effectLst>
            <a:outerShdw blurRad="57150" dist="19050" dir="5400000" algn="bl" rotWithShape="0">
              <a:srgbClr val="000000">
                <a:alpha val="50000"/>
              </a:srgbClr>
            </a:outerShdw>
          </a:effectLst>
        </p:spPr>
        <p:txBody>
          <a:bodyPr spcFirstLastPara="1" wrap="square" lIns="79125" tIns="39550" rIns="79125" bIns="39550" anchor="ctr" anchorCtr="0">
            <a:noAutofit/>
          </a:bodyPr>
          <a:lstStyle/>
          <a:p>
            <a:pPr algn="ctr">
              <a:buClr>
                <a:srgbClr val="000000"/>
              </a:buClr>
              <a:buFont typeface="Arial"/>
            </a:pPr>
            <a:r>
              <a:rPr lang="en-AU" sz="1800" dirty="0">
                <a:solidFill>
                  <a:srgbClr val="000000"/>
                </a:solidFill>
                <a:cs typeface="Arial" panose="020B0604020202020204" pitchFamily="34" charset="0"/>
                <a:sym typeface="Montserrat Medium"/>
              </a:rPr>
              <a:t>Infill</a:t>
            </a:r>
            <a:endParaRPr sz="1800" dirty="0">
              <a:solidFill>
                <a:srgbClr val="000000"/>
              </a:solidFill>
              <a:cs typeface="Arial" panose="020B0604020202020204" pitchFamily="34" charset="0"/>
              <a:sym typeface="Montserrat Medium"/>
            </a:endParaRPr>
          </a:p>
        </p:txBody>
      </p:sp>
      <p:sp>
        <p:nvSpPr>
          <p:cNvPr id="21" name="Google Shape;131;p17">
            <a:extLst>
              <a:ext uri="{FF2B5EF4-FFF2-40B4-BE49-F238E27FC236}">
                <a16:creationId xmlns:a16="http://schemas.microsoft.com/office/drawing/2014/main" id="{D6809E9C-0A6C-2CD9-ED6A-7E57F88E39F5}"/>
              </a:ext>
            </a:extLst>
          </p:cNvPr>
          <p:cNvSpPr/>
          <p:nvPr/>
        </p:nvSpPr>
        <p:spPr>
          <a:xfrm>
            <a:off x="3579783" y="3886976"/>
            <a:ext cx="1782000" cy="718337"/>
          </a:xfrm>
          <a:prstGeom prst="ellipse">
            <a:avLst/>
          </a:prstGeom>
          <a:solidFill>
            <a:srgbClr val="E5F7FC"/>
          </a:solidFill>
          <a:ln w="19050" cap="flat" cmpd="sng">
            <a:noFill/>
            <a:prstDash val="solid"/>
            <a:miter lim="800000"/>
            <a:headEnd type="none" w="sm" len="sm"/>
            <a:tailEnd type="none" w="sm" len="sm"/>
          </a:ln>
          <a:effectLst>
            <a:outerShdw blurRad="57150" dist="19050" dir="5400000" algn="bl" rotWithShape="0">
              <a:srgbClr val="000000">
                <a:alpha val="50000"/>
              </a:srgbClr>
            </a:outerShdw>
          </a:effectLst>
        </p:spPr>
        <p:txBody>
          <a:bodyPr spcFirstLastPara="1" wrap="square" lIns="79125" tIns="39550" rIns="79125" bIns="39550" anchor="ctr" anchorCtr="0">
            <a:noAutofit/>
          </a:bodyPr>
          <a:lstStyle/>
          <a:p>
            <a:pPr algn="ctr">
              <a:buClr>
                <a:srgbClr val="000000"/>
              </a:buClr>
              <a:buFont typeface="Arial"/>
            </a:pPr>
            <a:r>
              <a:rPr lang="en-AU" sz="1800" dirty="0">
                <a:solidFill>
                  <a:srgbClr val="000000"/>
                </a:solidFill>
                <a:cs typeface="Arial" panose="020B0604020202020204" pitchFamily="34" charset="0"/>
                <a:sym typeface="Montserrat Medium"/>
              </a:rPr>
              <a:t>Lighting</a:t>
            </a:r>
            <a:endParaRPr sz="1800" dirty="0">
              <a:solidFill>
                <a:srgbClr val="000000"/>
              </a:solidFill>
              <a:cs typeface="Arial" panose="020B0604020202020204" pitchFamily="34" charset="0"/>
              <a:sym typeface="Montserrat Medium"/>
            </a:endParaRPr>
          </a:p>
        </p:txBody>
      </p:sp>
      <p:sp>
        <p:nvSpPr>
          <p:cNvPr id="19" name="Google Shape;135;p17">
            <a:extLst>
              <a:ext uri="{FF2B5EF4-FFF2-40B4-BE49-F238E27FC236}">
                <a16:creationId xmlns:a16="http://schemas.microsoft.com/office/drawing/2014/main" id="{5928F967-A02C-1378-D15D-CAC813546ABE}"/>
              </a:ext>
            </a:extLst>
          </p:cNvPr>
          <p:cNvSpPr/>
          <p:nvPr/>
        </p:nvSpPr>
        <p:spPr>
          <a:xfrm>
            <a:off x="6598031" y="3868884"/>
            <a:ext cx="1782000" cy="718337"/>
          </a:xfrm>
          <a:prstGeom prst="ellipse">
            <a:avLst/>
          </a:prstGeom>
          <a:solidFill>
            <a:srgbClr val="E5F7FC"/>
          </a:solidFill>
          <a:ln w="19050" cap="flat" cmpd="sng">
            <a:noFill/>
            <a:prstDash val="solid"/>
            <a:miter lim="800000"/>
            <a:headEnd type="none" w="sm" len="sm"/>
            <a:tailEnd type="none" w="sm" len="sm"/>
          </a:ln>
          <a:effectLst>
            <a:outerShdw blurRad="57150" dist="19050" dir="5400000" algn="bl" rotWithShape="0">
              <a:srgbClr val="000000">
                <a:alpha val="50000"/>
              </a:srgbClr>
            </a:outerShdw>
          </a:effectLst>
        </p:spPr>
        <p:txBody>
          <a:bodyPr spcFirstLastPara="1" wrap="square" lIns="79125" tIns="39550" rIns="79125" bIns="39550" anchor="ctr" anchorCtr="0">
            <a:noAutofit/>
          </a:bodyPr>
          <a:lstStyle/>
          <a:p>
            <a:pPr algn="ctr">
              <a:buClr>
                <a:srgbClr val="000000"/>
              </a:buClr>
              <a:buFont typeface="Arial"/>
            </a:pPr>
            <a:r>
              <a:rPr lang="en-AU" sz="1800" dirty="0">
                <a:solidFill>
                  <a:srgbClr val="000000"/>
                </a:solidFill>
                <a:cs typeface="Arial" panose="020B0604020202020204" pitchFamily="34" charset="0"/>
                <a:sym typeface="Montserrat Medium"/>
              </a:rPr>
              <a:t>Covering</a:t>
            </a:r>
            <a:endParaRPr sz="1800" dirty="0">
              <a:solidFill>
                <a:srgbClr val="000000"/>
              </a:solidFill>
              <a:cs typeface="Arial" panose="020B0604020202020204" pitchFamily="34" charset="0"/>
              <a:sym typeface="Montserrat Medium"/>
            </a:endParaRPr>
          </a:p>
        </p:txBody>
      </p:sp>
      <p:grpSp>
        <p:nvGrpSpPr>
          <p:cNvPr id="5" name="Group 4">
            <a:extLst>
              <a:ext uri="{FF2B5EF4-FFF2-40B4-BE49-F238E27FC236}">
                <a16:creationId xmlns:a16="http://schemas.microsoft.com/office/drawing/2014/main" id="{A73D5EF7-C90F-B94F-0C8A-EE0D36679241}"/>
              </a:ext>
              <a:ext uri="{C183D7F6-B498-43B3-948B-1728B52AA6E4}">
                <adec:decorative xmlns:adec="http://schemas.microsoft.com/office/drawing/2017/decorative" val="1"/>
              </a:ext>
            </a:extLst>
          </p:cNvPr>
          <p:cNvGrpSpPr/>
          <p:nvPr/>
        </p:nvGrpSpPr>
        <p:grpSpPr>
          <a:xfrm>
            <a:off x="45076" y="70834"/>
            <a:ext cx="12101848" cy="6625166"/>
            <a:chOff x="45076" y="70834"/>
            <a:chExt cx="12101848" cy="6625166"/>
          </a:xfrm>
        </p:grpSpPr>
        <p:cxnSp>
          <p:nvCxnSpPr>
            <p:cNvPr id="6" name="Google Shape;125;p17">
              <a:extLst>
                <a:ext uri="{FF2B5EF4-FFF2-40B4-BE49-F238E27FC236}">
                  <a16:creationId xmlns:a16="http://schemas.microsoft.com/office/drawing/2014/main" id="{3E705808-C767-CFA5-5BCC-DD7546162A49}"/>
                </a:ext>
                <a:ext uri="{C183D7F6-B498-43B3-948B-1728B52AA6E4}">
                  <adec:decorative xmlns:adec="http://schemas.microsoft.com/office/drawing/2017/decorative" val="1"/>
                </a:ext>
              </a:extLst>
            </p:cNvPr>
            <p:cNvCxnSpPr>
              <a:cxnSpLocks/>
            </p:cNvCxnSpPr>
            <p:nvPr/>
          </p:nvCxnSpPr>
          <p:spPr>
            <a:xfrm flipV="1">
              <a:off x="45076" y="3255447"/>
              <a:ext cx="5093367" cy="9471"/>
            </a:xfrm>
            <a:prstGeom prst="straightConnector1">
              <a:avLst/>
            </a:prstGeom>
            <a:noFill/>
            <a:ln w="19050" cap="flat" cmpd="sng">
              <a:solidFill>
                <a:srgbClr val="007A8A"/>
              </a:solidFill>
              <a:prstDash val="solid"/>
              <a:round/>
              <a:headEnd type="none" w="med" len="med"/>
              <a:tailEnd type="none" w="med" len="med"/>
            </a:ln>
          </p:spPr>
        </p:cxnSp>
        <p:cxnSp>
          <p:nvCxnSpPr>
            <p:cNvPr id="33" name="Google Shape;126;p17">
              <a:extLst>
                <a:ext uri="{FF2B5EF4-FFF2-40B4-BE49-F238E27FC236}">
                  <a16:creationId xmlns:a16="http://schemas.microsoft.com/office/drawing/2014/main" id="{4D593D99-85C5-3753-C35F-70804D33E897}"/>
                </a:ext>
                <a:ext uri="{C183D7F6-B498-43B3-948B-1728B52AA6E4}">
                  <adec:decorative xmlns:adec="http://schemas.microsoft.com/office/drawing/2017/decorative" val="1"/>
                </a:ext>
              </a:extLst>
            </p:cNvPr>
            <p:cNvCxnSpPr>
              <a:cxnSpLocks/>
            </p:cNvCxnSpPr>
            <p:nvPr/>
          </p:nvCxnSpPr>
          <p:spPr>
            <a:xfrm>
              <a:off x="6949341" y="3264919"/>
              <a:ext cx="5197583" cy="13769"/>
            </a:xfrm>
            <a:prstGeom prst="straightConnector1">
              <a:avLst/>
            </a:prstGeom>
            <a:noFill/>
            <a:ln w="19050" cap="flat" cmpd="sng">
              <a:solidFill>
                <a:srgbClr val="007A8A"/>
              </a:solidFill>
              <a:prstDash val="solid"/>
              <a:round/>
              <a:headEnd type="none" w="med" len="med"/>
              <a:tailEnd type="none" w="med" len="med"/>
            </a:ln>
          </p:spPr>
        </p:cxnSp>
        <p:cxnSp>
          <p:nvCxnSpPr>
            <p:cNvPr id="34" name="Google Shape;127;p17">
              <a:extLst>
                <a:ext uri="{FF2B5EF4-FFF2-40B4-BE49-F238E27FC236}">
                  <a16:creationId xmlns:a16="http://schemas.microsoft.com/office/drawing/2014/main" id="{6241178A-8250-2EB4-990C-5E5C190B57EF}"/>
                </a:ext>
                <a:ext uri="{C183D7F6-B498-43B3-948B-1728B52AA6E4}">
                  <adec:decorative xmlns:adec="http://schemas.microsoft.com/office/drawing/2017/decorative" val="1"/>
                </a:ext>
              </a:extLst>
            </p:cNvPr>
            <p:cNvCxnSpPr>
              <a:cxnSpLocks/>
              <a:stCxn id="4" idx="4"/>
            </p:cNvCxnSpPr>
            <p:nvPr/>
          </p:nvCxnSpPr>
          <p:spPr>
            <a:xfrm>
              <a:off x="6029325" y="4002088"/>
              <a:ext cx="0" cy="2693912"/>
            </a:xfrm>
            <a:prstGeom prst="straightConnector1">
              <a:avLst/>
            </a:prstGeom>
            <a:noFill/>
            <a:ln w="19050" cap="flat" cmpd="sng">
              <a:solidFill>
                <a:srgbClr val="007A8A"/>
              </a:solidFill>
              <a:prstDash val="solid"/>
              <a:round/>
              <a:headEnd type="none" w="med" len="med"/>
              <a:tailEnd type="none" w="med" len="med"/>
            </a:ln>
          </p:spPr>
        </p:cxnSp>
        <p:cxnSp>
          <p:nvCxnSpPr>
            <p:cNvPr id="35" name="Google Shape;128;p17">
              <a:extLst>
                <a:ext uri="{FF2B5EF4-FFF2-40B4-BE49-F238E27FC236}">
                  <a16:creationId xmlns:a16="http://schemas.microsoft.com/office/drawing/2014/main" id="{F5AEAD7C-EBDE-0F6D-747A-69E22D2A29DE}"/>
                </a:ext>
                <a:ext uri="{C183D7F6-B498-43B3-948B-1728B52AA6E4}">
                  <adec:decorative xmlns:adec="http://schemas.microsoft.com/office/drawing/2017/decorative" val="1"/>
                </a:ext>
              </a:extLst>
            </p:cNvPr>
            <p:cNvCxnSpPr>
              <a:cxnSpLocks/>
              <a:stCxn id="4" idx="0"/>
            </p:cNvCxnSpPr>
            <p:nvPr/>
          </p:nvCxnSpPr>
          <p:spPr>
            <a:xfrm flipV="1">
              <a:off x="6029325" y="70834"/>
              <a:ext cx="0" cy="2437416"/>
            </a:xfrm>
            <a:prstGeom prst="straightConnector1">
              <a:avLst/>
            </a:prstGeom>
            <a:noFill/>
            <a:ln w="19050" cap="flat" cmpd="sng">
              <a:solidFill>
                <a:srgbClr val="007A8A"/>
              </a:solidFill>
              <a:prstDash val="solid"/>
              <a:round/>
              <a:headEnd type="none" w="med" len="med"/>
              <a:tailEnd type="none" w="med" len="med"/>
            </a:ln>
          </p:spPr>
        </p:cxnSp>
      </p:grpSp>
      <p:sp>
        <p:nvSpPr>
          <p:cNvPr id="2" name="Slide Number Placeholder 1">
            <a:extLst>
              <a:ext uri="{FF2B5EF4-FFF2-40B4-BE49-F238E27FC236}">
                <a16:creationId xmlns:a16="http://schemas.microsoft.com/office/drawing/2014/main" id="{442089B0-B9B7-B171-D833-3B55372D4AD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11</a:t>
            </a:fld>
            <a:endParaRPr lang="en-AU"/>
          </a:p>
        </p:txBody>
      </p:sp>
    </p:spTree>
    <p:extLst>
      <p:ext uri="{BB962C8B-B14F-4D97-AF65-F5344CB8AC3E}">
        <p14:creationId xmlns:p14="http://schemas.microsoft.com/office/powerpoint/2010/main" val="4288057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C36CD-324E-FD41-74AB-B4DB2259754F}"/>
              </a:ext>
            </a:extLst>
          </p:cNvPr>
          <p:cNvSpPr>
            <a:spLocks noGrp="1"/>
          </p:cNvSpPr>
          <p:nvPr>
            <p:ph type="title"/>
          </p:nvPr>
        </p:nvSpPr>
        <p:spPr/>
        <p:txBody>
          <a:bodyPr/>
          <a:lstStyle/>
          <a:p>
            <a:r>
              <a:rPr lang="en-AU"/>
              <a:t>2. Brainstorm and design</a:t>
            </a:r>
          </a:p>
        </p:txBody>
      </p:sp>
      <p:sp>
        <p:nvSpPr>
          <p:cNvPr id="4" name="Text Placeholder 3">
            <a:extLst>
              <a:ext uri="{FF2B5EF4-FFF2-40B4-BE49-F238E27FC236}">
                <a16:creationId xmlns:a16="http://schemas.microsoft.com/office/drawing/2014/main" id="{1AFBB987-10B6-ACF2-A69E-A6021476D922}"/>
              </a:ext>
            </a:extLst>
          </p:cNvPr>
          <p:cNvSpPr>
            <a:spLocks noGrp="1"/>
          </p:cNvSpPr>
          <p:nvPr>
            <p:ph type="body" sz="quarter" idx="18"/>
          </p:nvPr>
        </p:nvSpPr>
        <p:spPr/>
        <p:txBody>
          <a:bodyPr/>
          <a:lstStyle/>
          <a:p>
            <a:r>
              <a:rPr lang="en-AU"/>
              <a:t>Learning intentions and success criteria</a:t>
            </a:r>
          </a:p>
        </p:txBody>
      </p:sp>
      <p:sp>
        <p:nvSpPr>
          <p:cNvPr id="3" name="Picture Placeholder 2">
            <a:extLst>
              <a:ext uri="{FF2B5EF4-FFF2-40B4-BE49-F238E27FC236}">
                <a16:creationId xmlns:a16="http://schemas.microsoft.com/office/drawing/2014/main" id="{F935BA46-F19E-DE35-AACE-7E322D0F13B1}"/>
              </a:ext>
            </a:extLst>
          </p:cNvPr>
          <p:cNvSpPr>
            <a:spLocks noGrp="1"/>
          </p:cNvSpPr>
          <p:nvPr>
            <p:ph type="pic" sz="quarter" idx="13"/>
          </p:nvPr>
        </p:nvSpPr>
        <p:spPr/>
        <p:txBody>
          <a:bodyPr/>
          <a:lstStyle/>
          <a:p>
            <a:pPr>
              <a:spcAft>
                <a:spcPts val="600"/>
              </a:spcAft>
            </a:pPr>
            <a:r>
              <a:rPr lang="en-AU" sz="1800" b="1" dirty="0"/>
              <a:t>We are learning to:</a:t>
            </a:r>
          </a:p>
          <a:p>
            <a:pPr marL="285750" indent="-285750">
              <a:spcAft>
                <a:spcPts val="600"/>
              </a:spcAft>
              <a:buFont typeface="Arial" panose="020B0604020202020204" pitchFamily="34" charset="0"/>
              <a:buChar char="•"/>
            </a:pPr>
            <a:r>
              <a:rPr lang="en-AU" sz="1800" dirty="0">
                <a:ea typeface="Calibri" panose="020F0502020204030204" pitchFamily="34" charset="0"/>
              </a:rPr>
              <a:t>understand orthographic and isometric sketches.</a:t>
            </a:r>
            <a:endParaRPr lang="en-AU" sz="1800" dirty="0"/>
          </a:p>
          <a:p>
            <a:pPr marL="285750" lvl="0" indent="-285750">
              <a:lnSpc>
                <a:spcPct val="150000"/>
              </a:lnSpc>
              <a:spcAft>
                <a:spcPts val="600"/>
              </a:spcAft>
              <a:buFont typeface="Arial" panose="020B0604020202020204" pitchFamily="34" charset="0"/>
              <a:buChar char="•"/>
            </a:pPr>
            <a:r>
              <a:rPr lang="en-AU" sz="1800" dirty="0">
                <a:effectLst/>
                <a:latin typeface="Arial" panose="020B0604020202020204" pitchFamily="34" charset="0"/>
                <a:ea typeface="Calibri" panose="020F0502020204030204" pitchFamily="34" charset="0"/>
              </a:rPr>
              <a:t>communicate design ideas using sketches and notes.</a:t>
            </a:r>
          </a:p>
          <a:p>
            <a:pPr>
              <a:spcAft>
                <a:spcPts val="600"/>
              </a:spcAft>
            </a:pPr>
            <a:endParaRPr lang="en-AU" sz="1800" b="1" dirty="0"/>
          </a:p>
          <a:p>
            <a:pPr>
              <a:spcAft>
                <a:spcPts val="600"/>
              </a:spcAft>
            </a:pPr>
            <a:r>
              <a:rPr lang="en-AU" sz="1800" b="1" dirty="0"/>
              <a:t>We can:</a:t>
            </a:r>
          </a:p>
          <a:p>
            <a:pPr marL="285750" lvl="0" indent="-285750">
              <a:lnSpc>
                <a:spcPct val="150000"/>
              </a:lnSpc>
              <a:spcAft>
                <a:spcPts val="600"/>
              </a:spcAft>
              <a:buFont typeface="Arial" panose="020B0604020202020204" pitchFamily="34" charset="0"/>
              <a:buChar char="•"/>
            </a:pPr>
            <a:r>
              <a:rPr lang="en-AU" sz="1800" dirty="0">
                <a:effectLst/>
                <a:latin typeface="Arial" panose="020B0604020202020204" pitchFamily="34" charset="0"/>
                <a:ea typeface="Calibri" panose="020F0502020204030204" pitchFamily="34" charset="0"/>
              </a:rPr>
              <a:t>communicate ideas for our lantern designs.</a:t>
            </a:r>
          </a:p>
          <a:p>
            <a:pPr marL="285750" lvl="0" indent="-285750">
              <a:lnSpc>
                <a:spcPct val="150000"/>
              </a:lnSpc>
              <a:spcAft>
                <a:spcPts val="600"/>
              </a:spcAft>
              <a:buFont typeface="Arial" panose="020B0604020202020204" pitchFamily="34" charset="0"/>
              <a:buChar char="•"/>
            </a:pPr>
            <a:r>
              <a:rPr lang="en-AU" sz="1800" dirty="0">
                <a:ea typeface="Calibri" panose="020F0502020204030204" pitchFamily="34" charset="0"/>
              </a:rPr>
              <a:t>p</a:t>
            </a:r>
            <a:r>
              <a:rPr lang="en-AU" sz="1800" dirty="0">
                <a:effectLst/>
                <a:latin typeface="Arial" panose="020B0604020202020204" pitchFamily="34" charset="0"/>
                <a:ea typeface="Calibri" panose="020F0502020204030204" pitchFamily="34" charset="0"/>
              </a:rPr>
              <a:t>roduce sketches and notes to capture and communicate design ideas.</a:t>
            </a:r>
          </a:p>
        </p:txBody>
      </p:sp>
      <p:pic>
        <p:nvPicPr>
          <p:cNvPr id="5" name="Picture 4">
            <a:extLst>
              <a:ext uri="{FF2B5EF4-FFF2-40B4-BE49-F238E27FC236}">
                <a16:creationId xmlns:a16="http://schemas.microsoft.com/office/drawing/2014/main" id="{72D4BC92-6F40-098E-BD40-E856E5E630B9}"/>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440000" y="373296"/>
            <a:ext cx="719455" cy="719455"/>
          </a:xfrm>
          <a:prstGeom prst="rect">
            <a:avLst/>
          </a:prstGeom>
        </p:spPr>
      </p:pic>
      <p:pic>
        <p:nvPicPr>
          <p:cNvPr id="9" name="Picture 8">
            <a:extLst>
              <a:ext uri="{FF2B5EF4-FFF2-40B4-BE49-F238E27FC236}">
                <a16:creationId xmlns:a16="http://schemas.microsoft.com/office/drawing/2014/main" id="{A177123D-B476-458F-86CD-29264DB58078}"/>
              </a:ext>
              <a:ext uri="{C183D7F6-B498-43B3-948B-1728B52AA6E4}">
                <adec:decorative xmlns:adec="http://schemas.microsoft.com/office/drawing/2017/decorative" val="1"/>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1124542" y="483644"/>
            <a:ext cx="719455" cy="719455"/>
          </a:xfrm>
          <a:prstGeom prst="rect">
            <a:avLst/>
          </a:prstGeom>
        </p:spPr>
      </p:pic>
      <p:sp>
        <p:nvSpPr>
          <p:cNvPr id="6" name="Slide Number Placeholder 4">
            <a:extLst>
              <a:ext uri="{FF2B5EF4-FFF2-40B4-BE49-F238E27FC236}">
                <a16:creationId xmlns:a16="http://schemas.microsoft.com/office/drawing/2014/main" id="{F648F745-3E95-4056-F99C-E1296FC4DF31}"/>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12</a:t>
            </a:fld>
            <a:endParaRPr lang="en-AU"/>
          </a:p>
        </p:txBody>
      </p:sp>
    </p:spTree>
    <p:extLst>
      <p:ext uri="{BB962C8B-B14F-4D97-AF65-F5344CB8AC3E}">
        <p14:creationId xmlns:p14="http://schemas.microsoft.com/office/powerpoint/2010/main" val="8007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4037B0-F1EC-4D41-62F9-2FBC47E8EF9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FE028B0-9BD7-E71E-E887-E0D458538E29}"/>
              </a:ext>
            </a:extLst>
          </p:cNvPr>
          <p:cNvSpPr>
            <a:spLocks noGrp="1"/>
          </p:cNvSpPr>
          <p:nvPr>
            <p:ph type="title"/>
          </p:nvPr>
        </p:nvSpPr>
        <p:spPr/>
        <p:txBody>
          <a:bodyPr/>
          <a:lstStyle/>
          <a:p>
            <a:r>
              <a:rPr lang="en-AU" dirty="0"/>
              <a:t>Brainstorm</a:t>
            </a:r>
          </a:p>
        </p:txBody>
      </p:sp>
      <p:sp>
        <p:nvSpPr>
          <p:cNvPr id="6" name="Content Placeholder 5">
            <a:extLst>
              <a:ext uri="{FF2B5EF4-FFF2-40B4-BE49-F238E27FC236}">
                <a16:creationId xmlns:a16="http://schemas.microsoft.com/office/drawing/2014/main" id="{17227D95-F077-2FA4-14B3-638A3BB7975F}"/>
              </a:ext>
            </a:extLst>
          </p:cNvPr>
          <p:cNvSpPr>
            <a:spLocks noGrp="1"/>
          </p:cNvSpPr>
          <p:nvPr>
            <p:ph sz="quarter" idx="19"/>
          </p:nvPr>
        </p:nvSpPr>
        <p:spPr>
          <a:xfrm>
            <a:off x="360364" y="1562470"/>
            <a:ext cx="3668712" cy="4878611"/>
          </a:xfrm>
        </p:spPr>
        <p:txBody>
          <a:bodyPr/>
          <a:lstStyle/>
          <a:p>
            <a:r>
              <a:rPr lang="en-AU" sz="1800" dirty="0"/>
              <a:t>We will watch a video showing an example of brainstorming and rapid ideation for designing a lantern. While watching, make note of any questions or ideas you have.</a:t>
            </a:r>
          </a:p>
        </p:txBody>
      </p:sp>
      <p:pic>
        <p:nvPicPr>
          <p:cNvPr id="10" name="Picture Placeholder 9">
            <a:hlinkClick r:id="rId3"/>
            <a:extLst>
              <a:ext uri="{FF2B5EF4-FFF2-40B4-BE49-F238E27FC236}">
                <a16:creationId xmlns:a16="http://schemas.microsoft.com/office/drawing/2014/main" id="{C4DF8551-00B2-EC7C-656B-3AA1446E384A}"/>
              </a:ext>
              <a:ext uri="{C183D7F6-B498-43B3-948B-1728B52AA6E4}">
                <adec:decorative xmlns:adec="http://schemas.microsoft.com/office/drawing/2017/decorative" val="1"/>
              </a:ext>
            </a:extLst>
          </p:cNvPr>
          <p:cNvPicPr>
            <a:picLocks noGrp="1" noChangeAspect="1"/>
          </p:cNvPicPr>
          <p:nvPr>
            <p:ph type="pic" sz="quarter" idx="20"/>
          </p:nvPr>
        </p:nvPicPr>
        <p:blipFill>
          <a:blip r:embed="rId4">
            <a:extLst>
              <a:ext uri="{28A0092B-C50C-407E-A947-70E740481C1C}">
                <a14:useLocalDpi xmlns:a14="http://schemas.microsoft.com/office/drawing/2010/main" val="0"/>
              </a:ext>
            </a:extLst>
          </a:blip>
          <a:stretch/>
        </p:blipFill>
        <p:spPr>
          <a:xfrm>
            <a:off x="4629150" y="1562470"/>
            <a:ext cx="7033219" cy="3992523"/>
          </a:xfrm>
          <a:ln>
            <a:solidFill>
              <a:schemeClr val="bg2">
                <a:lumMod val="90000"/>
              </a:schemeClr>
            </a:solidFill>
          </a:ln>
        </p:spPr>
      </p:pic>
      <p:sp>
        <p:nvSpPr>
          <p:cNvPr id="8" name="Text Placeholder 7">
            <a:extLst>
              <a:ext uri="{FF2B5EF4-FFF2-40B4-BE49-F238E27FC236}">
                <a16:creationId xmlns:a16="http://schemas.microsoft.com/office/drawing/2014/main" id="{A278D785-3B25-46D8-ED19-60DDC0F29756}"/>
              </a:ext>
            </a:extLst>
          </p:cNvPr>
          <p:cNvSpPr>
            <a:spLocks noGrp="1"/>
          </p:cNvSpPr>
          <p:nvPr>
            <p:ph type="body" sz="quarter" idx="21"/>
          </p:nvPr>
        </p:nvSpPr>
        <p:spPr>
          <a:xfrm>
            <a:off x="4657726" y="5705449"/>
            <a:ext cx="5519738" cy="506413"/>
          </a:xfrm>
        </p:spPr>
        <p:txBody>
          <a:bodyPr/>
          <a:lstStyle/>
          <a:p>
            <a:r>
              <a:rPr lang="en-AU" dirty="0">
                <a:solidFill>
                  <a:schemeClr val="accent2"/>
                </a:solidFill>
                <a:effectLst/>
                <a:latin typeface="Arial" panose="020B0604020202020204" pitchFamily="34" charset="0"/>
                <a:ea typeface="Calibri" panose="020F0502020204030204" pitchFamily="34" charset="0"/>
                <a:hlinkClick r:id="rId5">
                  <a:extLst>
                    <a:ext uri="{A12FA001-AC4F-418D-AE19-62706E023703}">
                      <ahyp:hlinkClr xmlns:ahyp="http://schemas.microsoft.com/office/drawing/2018/hyperlinkcolor" val="tx"/>
                    </a:ext>
                  </a:extLst>
                </a:hlinkClick>
              </a:rPr>
              <a:t>Engineering Design Process Lantern Project </a:t>
            </a:r>
            <a:r>
              <a:rPr lang="en-AU" dirty="0">
                <a:solidFill>
                  <a:schemeClr val="accent2"/>
                </a:solidFill>
                <a:effectLst/>
                <a:latin typeface="Arial" panose="020B0604020202020204" pitchFamily="34" charset="0"/>
                <a:ea typeface="Calibri" panose="020F0502020204030204" pitchFamily="34" charset="0"/>
              </a:rPr>
              <a:t>(5:07)</a:t>
            </a:r>
            <a:endParaRPr lang="en-AU" dirty="0">
              <a:solidFill>
                <a:schemeClr val="accent2"/>
              </a:solidFill>
            </a:endParaRPr>
          </a:p>
        </p:txBody>
      </p:sp>
      <p:sp>
        <p:nvSpPr>
          <p:cNvPr id="2" name="Slide Number Placeholder 4">
            <a:extLst>
              <a:ext uri="{FF2B5EF4-FFF2-40B4-BE49-F238E27FC236}">
                <a16:creationId xmlns:a16="http://schemas.microsoft.com/office/drawing/2014/main" id="{789F9700-6301-5E4E-0011-F58C523275A7}"/>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13</a:t>
            </a:fld>
            <a:endParaRPr lang="en-AU"/>
          </a:p>
        </p:txBody>
      </p:sp>
    </p:spTree>
    <p:extLst>
      <p:ext uri="{BB962C8B-B14F-4D97-AF65-F5344CB8AC3E}">
        <p14:creationId xmlns:p14="http://schemas.microsoft.com/office/powerpoint/2010/main" val="256322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C339213-5734-E61A-28F1-186F97569D23}"/>
              </a:ext>
            </a:extLst>
          </p:cNvPr>
          <p:cNvSpPr>
            <a:spLocks noGrp="1"/>
          </p:cNvSpPr>
          <p:nvPr>
            <p:ph type="title"/>
          </p:nvPr>
        </p:nvSpPr>
        <p:spPr/>
        <p:txBody>
          <a:bodyPr/>
          <a:lstStyle/>
          <a:p>
            <a:r>
              <a:rPr lang="en-AU" dirty="0"/>
              <a:t>Brainstorming</a:t>
            </a:r>
          </a:p>
        </p:txBody>
      </p:sp>
      <p:sp>
        <p:nvSpPr>
          <p:cNvPr id="8" name="Content Placeholder 7">
            <a:extLst>
              <a:ext uri="{FF2B5EF4-FFF2-40B4-BE49-F238E27FC236}">
                <a16:creationId xmlns:a16="http://schemas.microsoft.com/office/drawing/2014/main" id="{C4D04074-6AEB-B6EC-37AF-B985FAEA4A67}"/>
              </a:ext>
            </a:extLst>
          </p:cNvPr>
          <p:cNvSpPr>
            <a:spLocks noGrp="1"/>
          </p:cNvSpPr>
          <p:nvPr>
            <p:ph sz="half" idx="1"/>
          </p:nvPr>
        </p:nvSpPr>
        <p:spPr/>
        <p:txBody>
          <a:bodyPr/>
          <a:lstStyle/>
          <a:p>
            <a:r>
              <a:rPr lang="en-AU" dirty="0"/>
              <a:t>Using the template or large A3 paper sheets start brainstorming.</a:t>
            </a:r>
          </a:p>
          <a:p>
            <a:r>
              <a:rPr lang="en-AU" dirty="0"/>
              <a:t>Consider the following:</a:t>
            </a:r>
          </a:p>
          <a:p>
            <a:pPr marL="285750" indent="-285750">
              <a:buFont typeface="Arial" panose="020B0604020202020204" pitchFamily="34" charset="0"/>
              <a:buChar char="•"/>
            </a:pPr>
            <a:r>
              <a:rPr lang="en-AU" dirty="0"/>
              <a:t>materials</a:t>
            </a:r>
          </a:p>
          <a:p>
            <a:pPr marL="285750" indent="-285750">
              <a:buFont typeface="Arial" panose="020B0604020202020204" pitchFamily="34" charset="0"/>
              <a:buChar char="•"/>
            </a:pPr>
            <a:r>
              <a:rPr lang="en-AU" dirty="0"/>
              <a:t>shapes</a:t>
            </a:r>
          </a:p>
          <a:p>
            <a:pPr marL="285750" indent="-285750">
              <a:buFont typeface="Arial" panose="020B0604020202020204" pitchFamily="34" charset="0"/>
              <a:buChar char="•"/>
            </a:pPr>
            <a:r>
              <a:rPr lang="en-AU" dirty="0"/>
              <a:t>lighting</a:t>
            </a:r>
          </a:p>
          <a:p>
            <a:pPr marL="285750" indent="-285750">
              <a:buFont typeface="Arial" panose="020B0604020202020204" pitchFamily="34" charset="0"/>
              <a:buChar char="•"/>
            </a:pPr>
            <a:r>
              <a:rPr lang="en-AU" dirty="0"/>
              <a:t>premade structures</a:t>
            </a:r>
          </a:p>
        </p:txBody>
      </p:sp>
      <p:sp>
        <p:nvSpPr>
          <p:cNvPr id="10" name="Content Placeholder 9">
            <a:extLst>
              <a:ext uri="{FF2B5EF4-FFF2-40B4-BE49-F238E27FC236}">
                <a16:creationId xmlns:a16="http://schemas.microsoft.com/office/drawing/2014/main" id="{1D60247E-1F2D-EF00-BEED-1BDC00824AC5}"/>
              </a:ext>
            </a:extLst>
          </p:cNvPr>
          <p:cNvSpPr>
            <a:spLocks noGrp="1"/>
          </p:cNvSpPr>
          <p:nvPr>
            <p:ph sz="half" idx="19"/>
          </p:nvPr>
        </p:nvSpPr>
        <p:spPr/>
        <p:txBody>
          <a:bodyPr/>
          <a:lstStyle/>
          <a:p>
            <a:r>
              <a:rPr lang="en-AU" dirty="0"/>
              <a:t>After completing research on design ideas, brainstorm and make notes and sketches to expand your design possibilities.</a:t>
            </a:r>
          </a:p>
        </p:txBody>
      </p:sp>
      <p:sp>
        <p:nvSpPr>
          <p:cNvPr id="2" name="Slide Number Placeholder 4">
            <a:extLst>
              <a:ext uri="{FF2B5EF4-FFF2-40B4-BE49-F238E27FC236}">
                <a16:creationId xmlns:a16="http://schemas.microsoft.com/office/drawing/2014/main" id="{0F7C89BA-5EC4-2249-F6B0-EF30EA478C6C}"/>
              </a:ext>
              <a:ext uri="{C183D7F6-B498-43B3-948B-1728B52AA6E4}">
                <adec:decorative xmlns:adec="http://schemas.microsoft.com/office/drawing/2017/decorative" val="1"/>
              </a:ext>
            </a:extLst>
          </p:cNvPr>
          <p:cNvSpPr txBox="1">
            <a:spLocks/>
          </p:cNvSpPr>
          <p:nvPr/>
        </p:nvSpPr>
        <p:spPr>
          <a:xfrm>
            <a:off x="11124000" y="6516000"/>
            <a:ext cx="720000" cy="180000"/>
          </a:xfrm>
          <a:prstGeom prst="rect">
            <a:avLst/>
          </a:prstGeom>
        </p:spPr>
        <p:txBody>
          <a:bodyPr rIns="0"/>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r"/>
            <a:fld id="{6B0AA3B9-7176-4FBC-8A56-697129254272}" type="slidenum">
              <a:rPr lang="en-AU" sz="1200" smtClean="0"/>
              <a:pPr algn="r"/>
              <a:t>14</a:t>
            </a:fld>
            <a:endParaRPr lang="en-AU" sz="1200"/>
          </a:p>
        </p:txBody>
      </p:sp>
    </p:spTree>
    <p:extLst>
      <p:ext uri="{BB962C8B-B14F-4D97-AF65-F5344CB8AC3E}">
        <p14:creationId xmlns:p14="http://schemas.microsoft.com/office/powerpoint/2010/main" val="721331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EE63C-B05D-0625-E867-4701113B2BF6}"/>
            </a:ext>
          </a:extLst>
        </p:cNvPr>
        <p:cNvGrpSpPr/>
        <p:nvPr/>
      </p:nvGrpSpPr>
      <p:grpSpPr>
        <a:xfrm>
          <a:off x="0" y="0"/>
          <a:ext cx="0" cy="0"/>
          <a:chOff x="0" y="0"/>
          <a:chExt cx="0" cy="0"/>
        </a:xfrm>
      </p:grpSpPr>
      <p:sp>
        <p:nvSpPr>
          <p:cNvPr id="8" name="Google Shape;124;p17" descr="Subject ">
            <a:extLst>
              <a:ext uri="{FF2B5EF4-FFF2-40B4-BE49-F238E27FC236}">
                <a16:creationId xmlns:a16="http://schemas.microsoft.com/office/drawing/2014/main" id="{A308D8A2-3BCA-A5B0-D789-0EECA25B107E}"/>
              </a:ext>
              <a:ext uri="{C183D7F6-B498-43B3-948B-1728B52AA6E4}">
                <adec:decorative xmlns:adec="http://schemas.microsoft.com/office/drawing/2017/decorative" val="0"/>
              </a:ext>
            </a:extLst>
          </p:cNvPr>
          <p:cNvSpPr txBox="1">
            <a:spLocks/>
          </p:cNvSpPr>
          <p:nvPr/>
        </p:nvSpPr>
        <p:spPr>
          <a:xfrm>
            <a:off x="5108575" y="2508250"/>
            <a:ext cx="1841500" cy="1493838"/>
          </a:xfrm>
          <a:prstGeom prst="ellipse">
            <a:avLst/>
          </a:prstGeom>
          <a:solidFill>
            <a:schemeClr val="bg1"/>
          </a:solidFill>
          <a:ln w="38100" cap="flat" cmpd="sng">
            <a:solidFill>
              <a:schemeClr val="tx1"/>
            </a:solidFill>
            <a:prstDash val="solid"/>
            <a:miter lim="800000"/>
            <a:headEnd type="none" w="sm" len="sm"/>
            <a:tailEnd type="none" w="sm" len="sm"/>
          </a:ln>
          <a:effectLst/>
        </p:spPr>
        <p:txBody>
          <a:bodyPr rot="0" spcFirstLastPara="1" vertOverflow="overflow" horzOverflow="overflow" vert="horz" wrap="square" lIns="79125" tIns="39550" rIns="79125" bIns="39550" numCol="1" spcCol="0" rtlCol="0" fromWordArt="0" anchor="ctr" anchorCtr="0" forceAA="0" compatLnSpc="1">
            <a:prstTxWarp prst="textNoShape">
              <a:avLst/>
            </a:prstTxWarp>
            <a:noAutofit/>
          </a:bodyPr>
          <a:lstStyle>
            <a:lvl1pPr algn="l" defTabSz="914377"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a:lstStyle>
          <a:p>
            <a:pPr algn="ctr" defTabSz="609585">
              <a:lnSpc>
                <a:spcPct val="100000"/>
              </a:lnSpc>
              <a:spcBef>
                <a:spcPts val="0"/>
              </a:spcBef>
              <a:buClr>
                <a:srgbClr val="000000"/>
              </a:buClr>
              <a:defRPr/>
            </a:pPr>
            <a:r>
              <a:rPr lang="en-AU" sz="2000" b="1" dirty="0">
                <a:latin typeface="+mj-lt"/>
                <a:ea typeface="+mn-ea"/>
                <a:sym typeface="Montserrat"/>
              </a:rPr>
              <a:t>Ideas</a:t>
            </a:r>
          </a:p>
        </p:txBody>
      </p:sp>
      <p:sp>
        <p:nvSpPr>
          <p:cNvPr id="20" name="Google Shape;139;p17">
            <a:extLst>
              <a:ext uri="{FF2B5EF4-FFF2-40B4-BE49-F238E27FC236}">
                <a16:creationId xmlns:a16="http://schemas.microsoft.com/office/drawing/2014/main" id="{60B665A5-0C4D-42DB-618D-D8005834E454}"/>
              </a:ext>
            </a:extLst>
          </p:cNvPr>
          <p:cNvSpPr/>
          <p:nvPr/>
        </p:nvSpPr>
        <p:spPr>
          <a:xfrm>
            <a:off x="3579783" y="1915052"/>
            <a:ext cx="1782000" cy="718337"/>
          </a:xfrm>
          <a:prstGeom prst="ellipse">
            <a:avLst/>
          </a:prstGeom>
          <a:solidFill>
            <a:srgbClr val="E5F7FC"/>
          </a:solidFill>
          <a:ln w="19050" cap="flat" cmpd="sng">
            <a:noFill/>
            <a:prstDash val="solid"/>
            <a:miter lim="800000"/>
            <a:headEnd type="none" w="sm" len="sm"/>
            <a:tailEnd type="none" w="sm" len="sm"/>
          </a:ln>
          <a:effectLst>
            <a:outerShdw blurRad="57150" dist="19050" dir="5400000" algn="bl" rotWithShape="0">
              <a:srgbClr val="000000">
                <a:alpha val="50000"/>
              </a:srgbClr>
            </a:outerShdw>
          </a:effectLst>
        </p:spPr>
        <p:txBody>
          <a:bodyPr spcFirstLastPara="1" wrap="square" lIns="79125" tIns="39550" rIns="79125" bIns="39550" anchor="ctr" anchorCtr="0">
            <a:noAutofit/>
          </a:bodyPr>
          <a:lstStyle/>
          <a:p>
            <a:pPr algn="ctr">
              <a:buClr>
                <a:srgbClr val="000000"/>
              </a:buClr>
              <a:buFont typeface="Arial"/>
            </a:pPr>
            <a:r>
              <a:rPr lang="en-AU" sz="1800">
                <a:solidFill>
                  <a:srgbClr val="000000"/>
                </a:solidFill>
                <a:cs typeface="Arial" panose="020B0604020202020204" pitchFamily="34" charset="0"/>
                <a:sym typeface="Montserrat Medium"/>
              </a:rPr>
              <a:t>Frame</a:t>
            </a:r>
            <a:endParaRPr sz="1800">
              <a:solidFill>
                <a:srgbClr val="000000"/>
              </a:solidFill>
              <a:cs typeface="Arial" panose="020B0604020202020204" pitchFamily="34" charset="0"/>
              <a:sym typeface="Montserrat Medium"/>
            </a:endParaRPr>
          </a:p>
        </p:txBody>
      </p:sp>
      <p:sp>
        <p:nvSpPr>
          <p:cNvPr id="18" name="Google Shape;140;p17">
            <a:extLst>
              <a:ext uri="{FF2B5EF4-FFF2-40B4-BE49-F238E27FC236}">
                <a16:creationId xmlns:a16="http://schemas.microsoft.com/office/drawing/2014/main" id="{99BBA675-0986-BD45-D1E1-30291D9D1FDC}"/>
              </a:ext>
            </a:extLst>
          </p:cNvPr>
          <p:cNvSpPr/>
          <p:nvPr/>
        </p:nvSpPr>
        <p:spPr>
          <a:xfrm>
            <a:off x="6444450" y="1911611"/>
            <a:ext cx="1782000" cy="718337"/>
          </a:xfrm>
          <a:prstGeom prst="ellipse">
            <a:avLst/>
          </a:prstGeom>
          <a:solidFill>
            <a:srgbClr val="E5F7FC"/>
          </a:solidFill>
          <a:ln w="19050" cap="flat" cmpd="sng">
            <a:noFill/>
            <a:prstDash val="solid"/>
            <a:miter lim="800000"/>
            <a:headEnd type="none" w="sm" len="sm"/>
            <a:tailEnd type="none" w="sm" len="sm"/>
          </a:ln>
          <a:effectLst>
            <a:outerShdw blurRad="57150" dist="19050" dir="5400000" algn="bl" rotWithShape="0">
              <a:srgbClr val="000000">
                <a:alpha val="50000"/>
              </a:srgbClr>
            </a:outerShdw>
          </a:effectLst>
        </p:spPr>
        <p:txBody>
          <a:bodyPr spcFirstLastPara="1" wrap="square" lIns="79125" tIns="39550" rIns="79125" bIns="39550" anchor="ctr" anchorCtr="0">
            <a:noAutofit/>
          </a:bodyPr>
          <a:lstStyle/>
          <a:p>
            <a:pPr algn="ctr">
              <a:buClr>
                <a:srgbClr val="000000"/>
              </a:buClr>
              <a:buFont typeface="Arial"/>
            </a:pPr>
            <a:r>
              <a:rPr lang="en-AU" sz="1800" dirty="0">
                <a:solidFill>
                  <a:srgbClr val="000000"/>
                </a:solidFill>
                <a:cs typeface="Arial" panose="020B0604020202020204" pitchFamily="34" charset="0"/>
                <a:sym typeface="Montserrat Medium"/>
              </a:rPr>
              <a:t>Infill</a:t>
            </a:r>
            <a:endParaRPr sz="1800" dirty="0">
              <a:solidFill>
                <a:srgbClr val="000000"/>
              </a:solidFill>
              <a:cs typeface="Arial" panose="020B0604020202020204" pitchFamily="34" charset="0"/>
              <a:sym typeface="Montserrat Medium"/>
            </a:endParaRPr>
          </a:p>
        </p:txBody>
      </p:sp>
      <p:sp>
        <p:nvSpPr>
          <p:cNvPr id="21" name="Google Shape;131;p17">
            <a:extLst>
              <a:ext uri="{FF2B5EF4-FFF2-40B4-BE49-F238E27FC236}">
                <a16:creationId xmlns:a16="http://schemas.microsoft.com/office/drawing/2014/main" id="{E1931439-5C3D-C247-C348-657BBB26685A}"/>
              </a:ext>
            </a:extLst>
          </p:cNvPr>
          <p:cNvSpPr/>
          <p:nvPr/>
        </p:nvSpPr>
        <p:spPr>
          <a:xfrm>
            <a:off x="3579783" y="3886976"/>
            <a:ext cx="1782000" cy="718337"/>
          </a:xfrm>
          <a:prstGeom prst="ellipse">
            <a:avLst/>
          </a:prstGeom>
          <a:solidFill>
            <a:srgbClr val="E5F7FC"/>
          </a:solidFill>
          <a:ln w="19050" cap="flat" cmpd="sng">
            <a:noFill/>
            <a:prstDash val="solid"/>
            <a:miter lim="800000"/>
            <a:headEnd type="none" w="sm" len="sm"/>
            <a:tailEnd type="none" w="sm" len="sm"/>
          </a:ln>
          <a:effectLst>
            <a:outerShdw blurRad="57150" dist="19050" dir="5400000" algn="bl" rotWithShape="0">
              <a:srgbClr val="000000">
                <a:alpha val="50000"/>
              </a:srgbClr>
            </a:outerShdw>
          </a:effectLst>
        </p:spPr>
        <p:txBody>
          <a:bodyPr spcFirstLastPara="1" wrap="square" lIns="79125" tIns="39550" rIns="79125" bIns="39550" anchor="ctr" anchorCtr="0">
            <a:noAutofit/>
          </a:bodyPr>
          <a:lstStyle/>
          <a:p>
            <a:pPr algn="ctr">
              <a:buClr>
                <a:srgbClr val="000000"/>
              </a:buClr>
              <a:buFont typeface="Arial"/>
            </a:pPr>
            <a:r>
              <a:rPr lang="en-AU" sz="1800" dirty="0">
                <a:solidFill>
                  <a:srgbClr val="000000"/>
                </a:solidFill>
                <a:cs typeface="Arial" panose="020B0604020202020204" pitchFamily="34" charset="0"/>
                <a:sym typeface="Montserrat Medium"/>
              </a:rPr>
              <a:t>Lighting</a:t>
            </a:r>
            <a:endParaRPr sz="1800" dirty="0">
              <a:solidFill>
                <a:srgbClr val="000000"/>
              </a:solidFill>
              <a:cs typeface="Arial" panose="020B0604020202020204" pitchFamily="34" charset="0"/>
              <a:sym typeface="Montserrat Medium"/>
            </a:endParaRPr>
          </a:p>
        </p:txBody>
      </p:sp>
      <p:sp>
        <p:nvSpPr>
          <p:cNvPr id="19" name="Google Shape;135;p17">
            <a:extLst>
              <a:ext uri="{FF2B5EF4-FFF2-40B4-BE49-F238E27FC236}">
                <a16:creationId xmlns:a16="http://schemas.microsoft.com/office/drawing/2014/main" id="{7CD05FF5-DA5C-4AA2-F75F-565B72B87DEC}"/>
              </a:ext>
            </a:extLst>
          </p:cNvPr>
          <p:cNvSpPr/>
          <p:nvPr/>
        </p:nvSpPr>
        <p:spPr>
          <a:xfrm>
            <a:off x="6598031" y="3868884"/>
            <a:ext cx="1782000" cy="718337"/>
          </a:xfrm>
          <a:prstGeom prst="ellipse">
            <a:avLst/>
          </a:prstGeom>
          <a:solidFill>
            <a:srgbClr val="E5F7FC"/>
          </a:solidFill>
          <a:ln w="19050" cap="flat" cmpd="sng">
            <a:noFill/>
            <a:prstDash val="solid"/>
            <a:miter lim="800000"/>
            <a:headEnd type="none" w="sm" len="sm"/>
            <a:tailEnd type="none" w="sm" len="sm"/>
          </a:ln>
          <a:effectLst>
            <a:outerShdw blurRad="57150" dist="19050" dir="5400000" algn="bl" rotWithShape="0">
              <a:srgbClr val="000000">
                <a:alpha val="50000"/>
              </a:srgbClr>
            </a:outerShdw>
          </a:effectLst>
        </p:spPr>
        <p:txBody>
          <a:bodyPr spcFirstLastPara="1" wrap="square" lIns="79125" tIns="39550" rIns="79125" bIns="39550" anchor="ctr" anchorCtr="0">
            <a:noAutofit/>
          </a:bodyPr>
          <a:lstStyle/>
          <a:p>
            <a:pPr algn="ctr">
              <a:buClr>
                <a:srgbClr val="000000"/>
              </a:buClr>
              <a:buFont typeface="Arial"/>
            </a:pPr>
            <a:r>
              <a:rPr lang="en-AU" sz="1800" dirty="0">
                <a:solidFill>
                  <a:srgbClr val="000000"/>
                </a:solidFill>
                <a:cs typeface="Arial" panose="020B0604020202020204" pitchFamily="34" charset="0"/>
                <a:sym typeface="Montserrat Medium"/>
              </a:rPr>
              <a:t>Covering</a:t>
            </a:r>
            <a:endParaRPr sz="1800" dirty="0">
              <a:solidFill>
                <a:srgbClr val="000000"/>
              </a:solidFill>
              <a:cs typeface="Arial" panose="020B0604020202020204" pitchFamily="34" charset="0"/>
              <a:sym typeface="Montserrat Medium"/>
            </a:endParaRPr>
          </a:p>
        </p:txBody>
      </p:sp>
      <p:grpSp>
        <p:nvGrpSpPr>
          <p:cNvPr id="9" name="Group 8">
            <a:extLst>
              <a:ext uri="{FF2B5EF4-FFF2-40B4-BE49-F238E27FC236}">
                <a16:creationId xmlns:a16="http://schemas.microsoft.com/office/drawing/2014/main" id="{A5F2A483-0732-7DFA-73E1-9C1FF2276143}"/>
              </a:ext>
              <a:ext uri="{C183D7F6-B498-43B3-948B-1728B52AA6E4}">
                <adec:decorative xmlns:adec="http://schemas.microsoft.com/office/drawing/2017/decorative" val="1"/>
              </a:ext>
            </a:extLst>
          </p:cNvPr>
          <p:cNvGrpSpPr/>
          <p:nvPr/>
        </p:nvGrpSpPr>
        <p:grpSpPr>
          <a:xfrm>
            <a:off x="45076" y="70834"/>
            <a:ext cx="12101848" cy="6625166"/>
            <a:chOff x="45076" y="70834"/>
            <a:chExt cx="12101848" cy="6625166"/>
          </a:xfrm>
        </p:grpSpPr>
        <p:cxnSp>
          <p:nvCxnSpPr>
            <p:cNvPr id="6" name="Google Shape;125;p17">
              <a:extLst>
                <a:ext uri="{FF2B5EF4-FFF2-40B4-BE49-F238E27FC236}">
                  <a16:creationId xmlns:a16="http://schemas.microsoft.com/office/drawing/2014/main" id="{B3BF0253-0304-B665-C068-E7880EF86C82}"/>
                </a:ext>
                <a:ext uri="{C183D7F6-B498-43B3-948B-1728B52AA6E4}">
                  <adec:decorative xmlns:adec="http://schemas.microsoft.com/office/drawing/2017/decorative" val="1"/>
                </a:ext>
              </a:extLst>
            </p:cNvPr>
            <p:cNvCxnSpPr>
              <a:cxnSpLocks/>
            </p:cNvCxnSpPr>
            <p:nvPr/>
          </p:nvCxnSpPr>
          <p:spPr>
            <a:xfrm flipV="1">
              <a:off x="45076" y="3255447"/>
              <a:ext cx="5093367" cy="9471"/>
            </a:xfrm>
            <a:prstGeom prst="straightConnector1">
              <a:avLst/>
            </a:prstGeom>
            <a:noFill/>
            <a:ln w="19050" cap="flat" cmpd="sng">
              <a:solidFill>
                <a:srgbClr val="007A8A"/>
              </a:solidFill>
              <a:prstDash val="solid"/>
              <a:round/>
              <a:headEnd type="none" w="med" len="med"/>
              <a:tailEnd type="none" w="med" len="med"/>
            </a:ln>
          </p:spPr>
        </p:cxnSp>
        <p:cxnSp>
          <p:nvCxnSpPr>
            <p:cNvPr id="33" name="Google Shape;126;p17">
              <a:extLst>
                <a:ext uri="{FF2B5EF4-FFF2-40B4-BE49-F238E27FC236}">
                  <a16:creationId xmlns:a16="http://schemas.microsoft.com/office/drawing/2014/main" id="{48BF5658-88DF-DAF8-1A92-6AED758AF040}"/>
                </a:ext>
                <a:ext uri="{C183D7F6-B498-43B3-948B-1728B52AA6E4}">
                  <adec:decorative xmlns:adec="http://schemas.microsoft.com/office/drawing/2017/decorative" val="1"/>
                </a:ext>
              </a:extLst>
            </p:cNvPr>
            <p:cNvCxnSpPr>
              <a:cxnSpLocks/>
            </p:cNvCxnSpPr>
            <p:nvPr/>
          </p:nvCxnSpPr>
          <p:spPr>
            <a:xfrm>
              <a:off x="6949341" y="3264919"/>
              <a:ext cx="5197583" cy="13769"/>
            </a:xfrm>
            <a:prstGeom prst="straightConnector1">
              <a:avLst/>
            </a:prstGeom>
            <a:noFill/>
            <a:ln w="19050" cap="flat" cmpd="sng">
              <a:solidFill>
                <a:srgbClr val="007A8A"/>
              </a:solidFill>
              <a:prstDash val="solid"/>
              <a:round/>
              <a:headEnd type="none" w="med" len="med"/>
              <a:tailEnd type="none" w="med" len="med"/>
            </a:ln>
          </p:spPr>
        </p:cxnSp>
        <p:cxnSp>
          <p:nvCxnSpPr>
            <p:cNvPr id="34" name="Google Shape;127;p17">
              <a:extLst>
                <a:ext uri="{FF2B5EF4-FFF2-40B4-BE49-F238E27FC236}">
                  <a16:creationId xmlns:a16="http://schemas.microsoft.com/office/drawing/2014/main" id="{507014AF-9A21-2560-12D1-A9DA7539935F}"/>
                </a:ext>
                <a:ext uri="{C183D7F6-B498-43B3-948B-1728B52AA6E4}">
                  <adec:decorative xmlns:adec="http://schemas.microsoft.com/office/drawing/2017/decorative" val="1"/>
                </a:ext>
              </a:extLst>
            </p:cNvPr>
            <p:cNvCxnSpPr>
              <a:cxnSpLocks/>
            </p:cNvCxnSpPr>
            <p:nvPr/>
          </p:nvCxnSpPr>
          <p:spPr>
            <a:xfrm>
              <a:off x="6029325" y="4002088"/>
              <a:ext cx="0" cy="2693912"/>
            </a:xfrm>
            <a:prstGeom prst="straightConnector1">
              <a:avLst/>
            </a:prstGeom>
            <a:noFill/>
            <a:ln w="19050" cap="flat" cmpd="sng">
              <a:solidFill>
                <a:srgbClr val="007A8A"/>
              </a:solidFill>
              <a:prstDash val="solid"/>
              <a:round/>
              <a:headEnd type="none" w="med" len="med"/>
              <a:tailEnd type="none" w="med" len="med"/>
            </a:ln>
          </p:spPr>
        </p:cxnSp>
        <p:cxnSp>
          <p:nvCxnSpPr>
            <p:cNvPr id="35" name="Google Shape;128;p17">
              <a:extLst>
                <a:ext uri="{FF2B5EF4-FFF2-40B4-BE49-F238E27FC236}">
                  <a16:creationId xmlns:a16="http://schemas.microsoft.com/office/drawing/2014/main" id="{C03440B5-49B9-195E-88BE-A37D1E9AC395}"/>
                </a:ext>
                <a:ext uri="{C183D7F6-B498-43B3-948B-1728B52AA6E4}">
                  <adec:decorative xmlns:adec="http://schemas.microsoft.com/office/drawing/2017/decorative" val="1"/>
                </a:ext>
              </a:extLst>
            </p:cNvPr>
            <p:cNvCxnSpPr>
              <a:cxnSpLocks/>
            </p:cNvCxnSpPr>
            <p:nvPr/>
          </p:nvCxnSpPr>
          <p:spPr>
            <a:xfrm flipV="1">
              <a:off x="6029325" y="70834"/>
              <a:ext cx="0" cy="2437416"/>
            </a:xfrm>
            <a:prstGeom prst="straightConnector1">
              <a:avLst/>
            </a:prstGeom>
            <a:noFill/>
            <a:ln w="19050" cap="flat" cmpd="sng">
              <a:solidFill>
                <a:srgbClr val="007A8A"/>
              </a:solidFill>
              <a:prstDash val="solid"/>
              <a:round/>
              <a:headEnd type="none" w="med" len="med"/>
              <a:tailEnd type="none" w="med" len="med"/>
            </a:ln>
          </p:spPr>
        </p:cxnSp>
      </p:grpSp>
      <p:sp>
        <p:nvSpPr>
          <p:cNvPr id="2" name="Slide Number Placeholder 1">
            <a:extLst>
              <a:ext uri="{FF2B5EF4-FFF2-40B4-BE49-F238E27FC236}">
                <a16:creationId xmlns:a16="http://schemas.microsoft.com/office/drawing/2014/main" id="{B38D7E80-0D40-7185-B7EB-A7C66FF8B4C0}"/>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15</a:t>
            </a:fld>
            <a:endParaRPr lang="en-AU" dirty="0"/>
          </a:p>
        </p:txBody>
      </p:sp>
      <p:sp>
        <p:nvSpPr>
          <p:cNvPr id="4" name="Title 3">
            <a:extLst>
              <a:ext uri="{FF2B5EF4-FFF2-40B4-BE49-F238E27FC236}">
                <a16:creationId xmlns:a16="http://schemas.microsoft.com/office/drawing/2014/main" id="{A84728E6-0D00-85F7-B231-56FBDE53BC91}"/>
              </a:ext>
            </a:extLst>
          </p:cNvPr>
          <p:cNvSpPr>
            <a:spLocks noGrp="1"/>
          </p:cNvSpPr>
          <p:nvPr>
            <p:ph type="title"/>
          </p:nvPr>
        </p:nvSpPr>
        <p:spPr/>
        <p:txBody>
          <a:bodyPr/>
          <a:lstStyle/>
          <a:p>
            <a:endParaRPr lang="en-AU"/>
          </a:p>
        </p:txBody>
      </p:sp>
    </p:spTree>
    <p:extLst>
      <p:ext uri="{BB962C8B-B14F-4D97-AF65-F5344CB8AC3E}">
        <p14:creationId xmlns:p14="http://schemas.microsoft.com/office/powerpoint/2010/main" val="2977971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7" descr="Brainstorm thumbnail sketches and notes showing different ideas for different components of a lantern.">
            <a:extLst>
              <a:ext uri="{FF2B5EF4-FFF2-40B4-BE49-F238E27FC236}">
                <a16:creationId xmlns:a16="http://schemas.microsoft.com/office/drawing/2014/main" id="{99554477-B80F-797B-3659-66C48FC50D78}"/>
              </a:ext>
            </a:extLst>
          </p:cNvPr>
          <p:cNvPicPr>
            <a:picLocks noChangeAspect="1"/>
          </p:cNvPicPr>
          <p:nvPr/>
        </p:nvPicPr>
        <p:blipFill>
          <a:blip r:embed="rId3"/>
          <a:srcRect l="2814" t="325" b="656"/>
          <a:stretch/>
        </p:blipFill>
        <p:spPr>
          <a:xfrm rot="16200000">
            <a:off x="2692400" y="-1549400"/>
            <a:ext cx="6807199" cy="10007600"/>
          </a:xfrm>
          <a:prstGeom prst="rect">
            <a:avLst/>
          </a:prstGeom>
        </p:spPr>
      </p:pic>
      <p:sp>
        <p:nvSpPr>
          <p:cNvPr id="2" name="Slide Number Placeholder 4">
            <a:extLst>
              <a:ext uri="{FF2B5EF4-FFF2-40B4-BE49-F238E27FC236}">
                <a16:creationId xmlns:a16="http://schemas.microsoft.com/office/drawing/2014/main" id="{CCEFD27B-DC12-4A9E-1E17-DE7947B056C1}"/>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16</a:t>
            </a:fld>
            <a:endParaRPr lang="en-AU" dirty="0"/>
          </a:p>
        </p:txBody>
      </p:sp>
    </p:spTree>
    <p:extLst>
      <p:ext uri="{BB962C8B-B14F-4D97-AF65-F5344CB8AC3E}">
        <p14:creationId xmlns:p14="http://schemas.microsoft.com/office/powerpoint/2010/main" val="1191679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B3AA8E-58BF-1489-B8EC-1B122801F47C}"/>
              </a:ext>
            </a:extLst>
          </p:cNvPr>
          <p:cNvSpPr>
            <a:spLocks noGrp="1"/>
          </p:cNvSpPr>
          <p:nvPr>
            <p:ph type="title" idx="4294967295"/>
          </p:nvPr>
        </p:nvSpPr>
        <p:spPr>
          <a:xfrm>
            <a:off x="360000" y="-1008000"/>
            <a:ext cx="10080000" cy="1008000"/>
          </a:xfrm>
        </p:spPr>
        <p:txBody>
          <a:bodyPr vert="horz" lIns="0" tIns="0" rIns="0" bIns="0" rtlCol="0" anchor="b">
            <a:noAutofit/>
          </a:bodyPr>
          <a:lstStyle/>
          <a:p>
            <a:r>
              <a:rPr lang="en-US" dirty="0">
                <a:solidFill>
                  <a:schemeClr val="bg1"/>
                </a:solidFill>
              </a:rPr>
              <a:t>Ideas (4)</a:t>
            </a:r>
          </a:p>
        </p:txBody>
      </p:sp>
      <p:pic>
        <p:nvPicPr>
          <p:cNvPr id="2" name="Picture 1" descr="Brainstorm thumbnail sketches showing different ideas for different components of a lantern.">
            <a:extLst>
              <a:ext uri="{FF2B5EF4-FFF2-40B4-BE49-F238E27FC236}">
                <a16:creationId xmlns:a16="http://schemas.microsoft.com/office/drawing/2014/main" id="{D0030C2D-320F-625D-8238-C78183CD59BC}"/>
              </a:ext>
            </a:extLst>
          </p:cNvPr>
          <p:cNvPicPr>
            <a:picLocks noChangeAspect="1"/>
          </p:cNvPicPr>
          <p:nvPr/>
        </p:nvPicPr>
        <p:blipFill>
          <a:blip r:embed="rId3"/>
          <a:stretch>
            <a:fillRect/>
          </a:stretch>
        </p:blipFill>
        <p:spPr>
          <a:xfrm>
            <a:off x="738909" y="312782"/>
            <a:ext cx="10975780" cy="6232436"/>
          </a:xfrm>
          <a:prstGeom prst="rect">
            <a:avLst/>
          </a:prstGeom>
        </p:spPr>
      </p:pic>
      <p:sp>
        <p:nvSpPr>
          <p:cNvPr id="3" name="Slide Number Placeholder 4">
            <a:extLst>
              <a:ext uri="{FF2B5EF4-FFF2-40B4-BE49-F238E27FC236}">
                <a16:creationId xmlns:a16="http://schemas.microsoft.com/office/drawing/2014/main" id="{33E69806-53A8-7132-93D0-D32ADB5C2E59}"/>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17</a:t>
            </a:fld>
            <a:endParaRPr lang="en-AU"/>
          </a:p>
        </p:txBody>
      </p:sp>
    </p:spTree>
    <p:extLst>
      <p:ext uri="{BB962C8B-B14F-4D97-AF65-F5344CB8AC3E}">
        <p14:creationId xmlns:p14="http://schemas.microsoft.com/office/powerpoint/2010/main" val="2677646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DCAAB-EADA-C1B8-4C1A-EAB3BE9C799F}"/>
              </a:ext>
            </a:extLst>
          </p:cNvPr>
          <p:cNvSpPr>
            <a:spLocks noGrp="1"/>
          </p:cNvSpPr>
          <p:nvPr>
            <p:ph type="title"/>
          </p:nvPr>
        </p:nvSpPr>
        <p:spPr/>
        <p:txBody>
          <a:bodyPr/>
          <a:lstStyle/>
          <a:p>
            <a:r>
              <a:rPr lang="en-AU" dirty="0"/>
              <a:t>Drawing (1)</a:t>
            </a:r>
          </a:p>
        </p:txBody>
      </p:sp>
      <p:sp>
        <p:nvSpPr>
          <p:cNvPr id="6" name="Text Placeholder 5">
            <a:extLst>
              <a:ext uri="{FF2B5EF4-FFF2-40B4-BE49-F238E27FC236}">
                <a16:creationId xmlns:a16="http://schemas.microsoft.com/office/drawing/2014/main" id="{28A92737-CE95-05F2-3188-563EDCBDCACF}"/>
              </a:ext>
            </a:extLst>
          </p:cNvPr>
          <p:cNvSpPr>
            <a:spLocks noGrp="1"/>
          </p:cNvSpPr>
          <p:nvPr>
            <p:ph type="body" sz="quarter" idx="18"/>
          </p:nvPr>
        </p:nvSpPr>
        <p:spPr/>
        <p:txBody>
          <a:bodyPr/>
          <a:lstStyle/>
          <a:p>
            <a:r>
              <a:rPr lang="en-AU" dirty="0"/>
              <a:t>Orthographic</a:t>
            </a:r>
          </a:p>
        </p:txBody>
      </p:sp>
      <p:sp>
        <p:nvSpPr>
          <p:cNvPr id="7" name="Content Placeholder 6">
            <a:extLst>
              <a:ext uri="{FF2B5EF4-FFF2-40B4-BE49-F238E27FC236}">
                <a16:creationId xmlns:a16="http://schemas.microsoft.com/office/drawing/2014/main" id="{BAD1CDE4-BC38-34C6-4420-2BA9ECD630A2}"/>
              </a:ext>
            </a:extLst>
          </p:cNvPr>
          <p:cNvSpPr>
            <a:spLocks noGrp="1"/>
          </p:cNvSpPr>
          <p:nvPr>
            <p:ph sz="quarter" idx="19"/>
          </p:nvPr>
        </p:nvSpPr>
        <p:spPr/>
        <p:txBody>
          <a:bodyPr/>
          <a:lstStyle/>
          <a:p>
            <a:r>
              <a:rPr lang="en-AU" sz="1800" dirty="0">
                <a:ea typeface="Calibri" panose="020F0502020204030204" pitchFamily="34" charset="0"/>
              </a:rPr>
              <a:t>We will be creating drawings of our lantern today.</a:t>
            </a:r>
          </a:p>
          <a:p>
            <a:r>
              <a:rPr lang="en-AU" sz="1800" dirty="0"/>
              <a:t>An orthogonal drawing is a method of representing a three-dimensional object in two dimensions using a series of separate views. These views typically include:</a:t>
            </a:r>
          </a:p>
          <a:p>
            <a:r>
              <a:rPr lang="en-AU" sz="1800" b="1" dirty="0"/>
              <a:t>Front view: </a:t>
            </a:r>
            <a:r>
              <a:rPr lang="en-AU" sz="1800" dirty="0"/>
              <a:t>A depiction of the object as seen from the front.</a:t>
            </a:r>
          </a:p>
          <a:p>
            <a:r>
              <a:rPr lang="en-AU" sz="1800" b="1" dirty="0"/>
              <a:t>Top view: </a:t>
            </a:r>
            <a:r>
              <a:rPr lang="en-AU" sz="1800" dirty="0"/>
              <a:t>A view of the object as seen from above</a:t>
            </a:r>
          </a:p>
          <a:p>
            <a:r>
              <a:rPr lang="en-AU" sz="1800" b="1" dirty="0"/>
              <a:t>Side view: </a:t>
            </a:r>
            <a:r>
              <a:rPr lang="en-AU" sz="1800" dirty="0"/>
              <a:t>A view of the object as seen from the side</a:t>
            </a:r>
          </a:p>
          <a:p>
            <a:endParaRPr lang="en-AU" sz="1800" dirty="0"/>
          </a:p>
          <a:p>
            <a:endParaRPr lang="en-AU" sz="1800" dirty="0"/>
          </a:p>
          <a:p>
            <a:endParaRPr lang="en-AU" sz="1800" dirty="0"/>
          </a:p>
        </p:txBody>
      </p:sp>
      <p:pic>
        <p:nvPicPr>
          <p:cNvPr id="8" name="Picture Placeholder 7">
            <a:extLst>
              <a:ext uri="{FF2B5EF4-FFF2-40B4-BE49-F238E27FC236}">
                <a16:creationId xmlns:a16="http://schemas.microsoft.com/office/drawing/2014/main" id="{963A0BCB-5B2A-FE4E-4B3E-F6C617B7CE22}"/>
              </a:ext>
              <a:ext uri="{C183D7F6-B498-43B3-948B-1728B52AA6E4}">
                <adec:decorative xmlns:adec="http://schemas.microsoft.com/office/drawing/2017/decorative" val="1"/>
              </a:ext>
            </a:extLst>
          </p:cNvPr>
          <p:cNvPicPr>
            <a:picLocks noGrp="1" noChangeAspect="1"/>
          </p:cNvPicPr>
          <p:nvPr>
            <p:ph type="pic" sz="quarter" idx="20"/>
          </p:nvPr>
        </p:nvPicPr>
        <p:blipFill>
          <a:blip r:embed="rId3"/>
          <a:srcRect l="4064" r="4064"/>
          <a:stretch>
            <a:fillRect/>
          </a:stretch>
        </p:blipFill>
        <p:spPr>
          <a:xfrm>
            <a:off x="6465888" y="1477963"/>
            <a:ext cx="5507037" cy="4246562"/>
          </a:xfrm>
          <a:prstGeom prst="rect">
            <a:avLst/>
          </a:prstGeom>
        </p:spPr>
      </p:pic>
      <p:sp>
        <p:nvSpPr>
          <p:cNvPr id="4" name="Text Placeholder 8">
            <a:extLst>
              <a:ext uri="{FF2B5EF4-FFF2-40B4-BE49-F238E27FC236}">
                <a16:creationId xmlns:a16="http://schemas.microsoft.com/office/drawing/2014/main" id="{AAA857ED-2D65-605C-EFB2-D8DBA3293DA1}"/>
              </a:ext>
            </a:extLst>
          </p:cNvPr>
          <p:cNvSpPr txBox="1">
            <a:spLocks/>
          </p:cNvSpPr>
          <p:nvPr/>
        </p:nvSpPr>
        <p:spPr>
          <a:xfrm>
            <a:off x="7179733" y="3601244"/>
            <a:ext cx="976488" cy="506413"/>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4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AU"/>
              <a:t>top</a:t>
            </a:r>
          </a:p>
        </p:txBody>
      </p:sp>
      <p:sp>
        <p:nvSpPr>
          <p:cNvPr id="9" name="Text Placeholder 8">
            <a:extLst>
              <a:ext uri="{FF2B5EF4-FFF2-40B4-BE49-F238E27FC236}">
                <a16:creationId xmlns:a16="http://schemas.microsoft.com/office/drawing/2014/main" id="{8E999C2A-1C6B-8BC7-376F-EE0E65CC33E4}"/>
              </a:ext>
            </a:extLst>
          </p:cNvPr>
          <p:cNvSpPr txBox="1">
            <a:spLocks/>
          </p:cNvSpPr>
          <p:nvPr/>
        </p:nvSpPr>
        <p:spPr>
          <a:xfrm>
            <a:off x="9787467" y="3640755"/>
            <a:ext cx="976488" cy="506413"/>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4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AU"/>
              <a:t>isometric</a:t>
            </a:r>
          </a:p>
        </p:txBody>
      </p:sp>
      <p:sp>
        <p:nvSpPr>
          <p:cNvPr id="11" name="Text Placeholder 8">
            <a:extLst>
              <a:ext uri="{FF2B5EF4-FFF2-40B4-BE49-F238E27FC236}">
                <a16:creationId xmlns:a16="http://schemas.microsoft.com/office/drawing/2014/main" id="{F6599F87-EF5F-42F4-F226-C3341E910BE2}"/>
              </a:ext>
            </a:extLst>
          </p:cNvPr>
          <p:cNvSpPr txBox="1">
            <a:spLocks/>
          </p:cNvSpPr>
          <p:nvPr/>
        </p:nvSpPr>
        <p:spPr>
          <a:xfrm>
            <a:off x="7179733" y="5423780"/>
            <a:ext cx="976488" cy="506413"/>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4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AU"/>
              <a:t>front</a:t>
            </a:r>
          </a:p>
        </p:txBody>
      </p:sp>
      <p:sp>
        <p:nvSpPr>
          <p:cNvPr id="10" name="Text Placeholder 8">
            <a:extLst>
              <a:ext uri="{FF2B5EF4-FFF2-40B4-BE49-F238E27FC236}">
                <a16:creationId xmlns:a16="http://schemas.microsoft.com/office/drawing/2014/main" id="{176FE0F3-D687-20D2-F02E-11C1013C131C}"/>
              </a:ext>
            </a:extLst>
          </p:cNvPr>
          <p:cNvSpPr txBox="1">
            <a:spLocks/>
          </p:cNvSpPr>
          <p:nvPr/>
        </p:nvSpPr>
        <p:spPr>
          <a:xfrm>
            <a:off x="9787467" y="5423780"/>
            <a:ext cx="976488" cy="506413"/>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4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AU"/>
              <a:t>side</a:t>
            </a:r>
          </a:p>
        </p:txBody>
      </p:sp>
      <p:sp>
        <p:nvSpPr>
          <p:cNvPr id="3" name="Text Placeholder 8">
            <a:extLst>
              <a:ext uri="{FF2B5EF4-FFF2-40B4-BE49-F238E27FC236}">
                <a16:creationId xmlns:a16="http://schemas.microsoft.com/office/drawing/2014/main" id="{65E403AC-255B-A39C-CAD0-D23ED2CE9CE3}"/>
              </a:ext>
            </a:extLst>
          </p:cNvPr>
          <p:cNvSpPr>
            <a:spLocks noGrp="1"/>
          </p:cNvSpPr>
          <p:nvPr>
            <p:ph type="body" sz="quarter" idx="21"/>
          </p:nvPr>
        </p:nvSpPr>
        <p:spPr>
          <a:xfrm>
            <a:off x="6594298" y="6043680"/>
            <a:ext cx="3193169" cy="506413"/>
          </a:xfrm>
        </p:spPr>
        <p:txBody>
          <a:bodyPr/>
          <a:lstStyle/>
          <a:p>
            <a:r>
              <a:rPr lang="en-AU" dirty="0"/>
              <a:t>Orthographic and isometric drawings.</a:t>
            </a:r>
          </a:p>
        </p:txBody>
      </p:sp>
      <p:sp>
        <p:nvSpPr>
          <p:cNvPr id="12" name="Slide Number Placeholder 4">
            <a:extLst>
              <a:ext uri="{FF2B5EF4-FFF2-40B4-BE49-F238E27FC236}">
                <a16:creationId xmlns:a16="http://schemas.microsoft.com/office/drawing/2014/main" id="{24C71DE1-0101-9E37-1F00-630AD6401552}"/>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18</a:t>
            </a:fld>
            <a:endParaRPr lang="en-AU"/>
          </a:p>
        </p:txBody>
      </p:sp>
    </p:spTree>
    <p:extLst>
      <p:ext uri="{BB962C8B-B14F-4D97-AF65-F5344CB8AC3E}">
        <p14:creationId xmlns:p14="http://schemas.microsoft.com/office/powerpoint/2010/main" val="4100456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DEDA5-1407-2C74-F98D-08F305F19A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AEB99F-4F5F-03B3-F782-062E84056DBC}"/>
              </a:ext>
            </a:extLst>
          </p:cNvPr>
          <p:cNvSpPr>
            <a:spLocks noGrp="1"/>
          </p:cNvSpPr>
          <p:nvPr>
            <p:ph type="title"/>
          </p:nvPr>
        </p:nvSpPr>
        <p:spPr/>
        <p:txBody>
          <a:bodyPr/>
          <a:lstStyle/>
          <a:p>
            <a:r>
              <a:rPr lang="en-AU" dirty="0"/>
              <a:t>Drawing (2)</a:t>
            </a:r>
          </a:p>
        </p:txBody>
      </p:sp>
      <p:sp>
        <p:nvSpPr>
          <p:cNvPr id="6" name="Text Placeholder 5">
            <a:extLst>
              <a:ext uri="{FF2B5EF4-FFF2-40B4-BE49-F238E27FC236}">
                <a16:creationId xmlns:a16="http://schemas.microsoft.com/office/drawing/2014/main" id="{04B857D3-9E35-C2AF-6498-B7BD196D59C8}"/>
              </a:ext>
            </a:extLst>
          </p:cNvPr>
          <p:cNvSpPr>
            <a:spLocks noGrp="1"/>
          </p:cNvSpPr>
          <p:nvPr>
            <p:ph type="body" sz="quarter" idx="18"/>
          </p:nvPr>
        </p:nvSpPr>
        <p:spPr/>
        <p:txBody>
          <a:bodyPr/>
          <a:lstStyle/>
          <a:p>
            <a:r>
              <a:rPr lang="en-AU" dirty="0"/>
              <a:t>Isometric</a:t>
            </a:r>
          </a:p>
        </p:txBody>
      </p:sp>
      <p:sp>
        <p:nvSpPr>
          <p:cNvPr id="7" name="Content Placeholder 6">
            <a:extLst>
              <a:ext uri="{FF2B5EF4-FFF2-40B4-BE49-F238E27FC236}">
                <a16:creationId xmlns:a16="http://schemas.microsoft.com/office/drawing/2014/main" id="{D0C97910-7099-CE85-23AA-3820D59A8EB4}"/>
              </a:ext>
            </a:extLst>
          </p:cNvPr>
          <p:cNvSpPr>
            <a:spLocks noGrp="1"/>
          </p:cNvSpPr>
          <p:nvPr>
            <p:ph sz="quarter" idx="19"/>
          </p:nvPr>
        </p:nvSpPr>
        <p:spPr/>
        <p:txBody>
          <a:bodyPr/>
          <a:lstStyle/>
          <a:p>
            <a:r>
              <a:rPr lang="en-AU" sz="1800" dirty="0">
                <a:ea typeface="Calibri" panose="020F0502020204030204" pitchFamily="34" charset="0"/>
              </a:rPr>
              <a:t>We will be creating isometric drawings of our lantern.</a:t>
            </a:r>
          </a:p>
          <a:p>
            <a:r>
              <a:rPr lang="en-AU" sz="1800" dirty="0"/>
              <a:t>Isometric drawings are commonly used in technical drawing to show an item in 3D on a 2D page. </a:t>
            </a:r>
          </a:p>
          <a:p>
            <a:r>
              <a:rPr lang="en-AU" sz="1800" dirty="0"/>
              <a:t>Isometric drawings, sometimes called isometric projections, are a good way of showing measurements and how components fit together. </a:t>
            </a:r>
          </a:p>
          <a:p>
            <a:r>
              <a:rPr lang="en-AU" sz="1800" dirty="0"/>
              <a:t>Isometric paper can be used to draw 3D shapes – for example the cube below is drawn using the dots as a guide. The vertical lines always remain vertical, but the horizontal lines are at angles.</a:t>
            </a:r>
          </a:p>
          <a:p>
            <a:endParaRPr lang="en-AU" sz="1800" dirty="0"/>
          </a:p>
          <a:p>
            <a:endParaRPr lang="en-AU" sz="1800" dirty="0"/>
          </a:p>
        </p:txBody>
      </p:sp>
      <p:pic>
        <p:nvPicPr>
          <p:cNvPr id="8" name="Picture Placeholder 7">
            <a:extLst>
              <a:ext uri="{FF2B5EF4-FFF2-40B4-BE49-F238E27FC236}">
                <a16:creationId xmlns:a16="http://schemas.microsoft.com/office/drawing/2014/main" id="{D9489075-CE89-68B4-7D64-98CE607D0AEA}"/>
              </a:ext>
              <a:ext uri="{C183D7F6-B498-43B3-948B-1728B52AA6E4}">
                <adec:decorative xmlns:adec="http://schemas.microsoft.com/office/drawing/2017/decorative" val="1"/>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tretch/>
        </p:blipFill>
        <p:spPr>
          <a:xfrm>
            <a:off x="6883604" y="1562470"/>
            <a:ext cx="4948033" cy="3534309"/>
          </a:xfrm>
          <a:prstGeom prst="rect">
            <a:avLst/>
          </a:prstGeom>
        </p:spPr>
      </p:pic>
      <p:sp>
        <p:nvSpPr>
          <p:cNvPr id="3" name="Text Placeholder 8">
            <a:extLst>
              <a:ext uri="{FF2B5EF4-FFF2-40B4-BE49-F238E27FC236}">
                <a16:creationId xmlns:a16="http://schemas.microsoft.com/office/drawing/2014/main" id="{71837630-C88B-048A-4ACD-BB65F006FF8B}"/>
              </a:ext>
            </a:extLst>
          </p:cNvPr>
          <p:cNvSpPr>
            <a:spLocks noGrp="1"/>
          </p:cNvSpPr>
          <p:nvPr>
            <p:ph type="body" sz="quarter" idx="21"/>
          </p:nvPr>
        </p:nvSpPr>
        <p:spPr>
          <a:xfrm>
            <a:off x="6897459" y="5224347"/>
            <a:ext cx="4334480" cy="506413"/>
          </a:xfrm>
        </p:spPr>
        <p:txBody>
          <a:bodyPr/>
          <a:lstStyle/>
          <a:p>
            <a:r>
              <a:rPr lang="en-AU" dirty="0"/>
              <a:t>An isometric drawing.</a:t>
            </a:r>
          </a:p>
        </p:txBody>
      </p:sp>
      <p:sp>
        <p:nvSpPr>
          <p:cNvPr id="4" name="Slide Number Placeholder 4">
            <a:extLst>
              <a:ext uri="{FF2B5EF4-FFF2-40B4-BE49-F238E27FC236}">
                <a16:creationId xmlns:a16="http://schemas.microsoft.com/office/drawing/2014/main" id="{726EC1DC-B014-0BEE-231C-10F7390C3CEC}"/>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19</a:t>
            </a:fld>
            <a:endParaRPr lang="en-AU"/>
          </a:p>
        </p:txBody>
      </p:sp>
    </p:spTree>
    <p:extLst>
      <p:ext uri="{BB962C8B-B14F-4D97-AF65-F5344CB8AC3E}">
        <p14:creationId xmlns:p14="http://schemas.microsoft.com/office/powerpoint/2010/main" val="390235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DCAAB-EADA-C1B8-4C1A-EAB3BE9C799F}"/>
              </a:ext>
            </a:extLst>
          </p:cNvPr>
          <p:cNvSpPr>
            <a:spLocks noGrp="1"/>
          </p:cNvSpPr>
          <p:nvPr>
            <p:ph type="title"/>
          </p:nvPr>
        </p:nvSpPr>
        <p:spPr/>
        <p:txBody>
          <a:bodyPr/>
          <a:lstStyle/>
          <a:p>
            <a:r>
              <a:rPr lang="en-AU" dirty="0"/>
              <a:t>Drawing (3)</a:t>
            </a:r>
          </a:p>
        </p:txBody>
      </p:sp>
      <p:sp>
        <p:nvSpPr>
          <p:cNvPr id="6" name="Text Placeholder 5">
            <a:extLst>
              <a:ext uri="{FF2B5EF4-FFF2-40B4-BE49-F238E27FC236}">
                <a16:creationId xmlns:a16="http://schemas.microsoft.com/office/drawing/2014/main" id="{28A92737-CE95-05F2-3188-563EDCBDCACF}"/>
              </a:ext>
            </a:extLst>
          </p:cNvPr>
          <p:cNvSpPr>
            <a:spLocks noGrp="1"/>
          </p:cNvSpPr>
          <p:nvPr>
            <p:ph type="body" sz="quarter" idx="18"/>
          </p:nvPr>
        </p:nvSpPr>
        <p:spPr/>
        <p:txBody>
          <a:bodyPr/>
          <a:lstStyle/>
          <a:p>
            <a:r>
              <a:rPr lang="en-AU" dirty="0"/>
              <a:t>Orthographic</a:t>
            </a:r>
          </a:p>
        </p:txBody>
      </p:sp>
      <p:sp>
        <p:nvSpPr>
          <p:cNvPr id="7" name="Content Placeholder 6">
            <a:extLst>
              <a:ext uri="{FF2B5EF4-FFF2-40B4-BE49-F238E27FC236}">
                <a16:creationId xmlns:a16="http://schemas.microsoft.com/office/drawing/2014/main" id="{BAD1CDE4-BC38-34C6-4420-2BA9ECD630A2}"/>
              </a:ext>
            </a:extLst>
          </p:cNvPr>
          <p:cNvSpPr>
            <a:spLocks noGrp="1"/>
          </p:cNvSpPr>
          <p:nvPr>
            <p:ph sz="quarter" idx="19"/>
          </p:nvPr>
        </p:nvSpPr>
        <p:spPr>
          <a:xfrm>
            <a:off x="360363" y="1562470"/>
            <a:ext cx="2666301" cy="4878611"/>
          </a:xfrm>
        </p:spPr>
        <p:txBody>
          <a:bodyPr/>
          <a:lstStyle/>
          <a:p>
            <a:r>
              <a:rPr lang="en-AU" sz="1800" dirty="0">
                <a:ea typeface="Calibri" panose="020F0502020204030204" pitchFamily="34" charset="0"/>
              </a:rPr>
              <a:t>Using our brainstorm ideas let's make a drawing together.</a:t>
            </a:r>
            <a:endParaRPr lang="en-AU" sz="1800" dirty="0"/>
          </a:p>
          <a:p>
            <a:endParaRPr lang="en-AU" sz="1800" dirty="0"/>
          </a:p>
          <a:p>
            <a:endParaRPr lang="en-AU" sz="1800" dirty="0"/>
          </a:p>
          <a:p>
            <a:endParaRPr lang="en-AU" sz="1800" dirty="0"/>
          </a:p>
        </p:txBody>
      </p:sp>
      <p:pic>
        <p:nvPicPr>
          <p:cNvPr id="12" name="Picture 11" descr="Brainstorm thumbnail sketches showing different ideas for different components of a lantern.">
            <a:extLst>
              <a:ext uri="{FF2B5EF4-FFF2-40B4-BE49-F238E27FC236}">
                <a16:creationId xmlns:a16="http://schemas.microsoft.com/office/drawing/2014/main" id="{AD34D9EF-B067-CE94-DBA1-C37CCAD5A28E}"/>
              </a:ext>
            </a:extLst>
          </p:cNvPr>
          <p:cNvPicPr>
            <a:picLocks noChangeAspect="1"/>
          </p:cNvPicPr>
          <p:nvPr/>
        </p:nvPicPr>
        <p:blipFill>
          <a:blip r:embed="rId3"/>
          <a:stretch>
            <a:fillRect/>
          </a:stretch>
        </p:blipFill>
        <p:spPr>
          <a:xfrm>
            <a:off x="3512370" y="1562470"/>
            <a:ext cx="8331628" cy="4730993"/>
          </a:xfrm>
          <a:prstGeom prst="rect">
            <a:avLst/>
          </a:prstGeom>
          <a:ln>
            <a:solidFill>
              <a:schemeClr val="bg2">
                <a:lumMod val="90000"/>
              </a:schemeClr>
            </a:solidFill>
          </a:ln>
        </p:spPr>
      </p:pic>
      <p:sp>
        <p:nvSpPr>
          <p:cNvPr id="9" name="Text Placeholder 8">
            <a:extLst>
              <a:ext uri="{FF2B5EF4-FFF2-40B4-BE49-F238E27FC236}">
                <a16:creationId xmlns:a16="http://schemas.microsoft.com/office/drawing/2014/main" id="{9B82E754-222F-0053-A62A-8F2904B0C3DD}"/>
              </a:ext>
            </a:extLst>
          </p:cNvPr>
          <p:cNvSpPr>
            <a:spLocks noGrp="1"/>
          </p:cNvSpPr>
          <p:nvPr>
            <p:ph type="body" sz="quarter" idx="21"/>
          </p:nvPr>
        </p:nvSpPr>
        <p:spPr>
          <a:xfrm>
            <a:off x="3512370" y="6394359"/>
            <a:ext cx="1132514" cy="301642"/>
          </a:xfrm>
        </p:spPr>
        <p:txBody>
          <a:bodyPr/>
          <a:lstStyle/>
          <a:p>
            <a:r>
              <a:rPr lang="en-AU" dirty="0"/>
              <a:t>Brainstorm</a:t>
            </a:r>
          </a:p>
        </p:txBody>
      </p:sp>
      <p:sp>
        <p:nvSpPr>
          <p:cNvPr id="3" name="Slide Number Placeholder 4">
            <a:extLst>
              <a:ext uri="{FF2B5EF4-FFF2-40B4-BE49-F238E27FC236}">
                <a16:creationId xmlns:a16="http://schemas.microsoft.com/office/drawing/2014/main" id="{94067F0A-5F63-B2D0-2E45-8A6533820380}"/>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20</a:t>
            </a:fld>
            <a:endParaRPr lang="en-AU"/>
          </a:p>
        </p:txBody>
      </p:sp>
    </p:spTree>
    <p:extLst>
      <p:ext uri="{BB962C8B-B14F-4D97-AF65-F5344CB8AC3E}">
        <p14:creationId xmlns:p14="http://schemas.microsoft.com/office/powerpoint/2010/main" val="2636738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AFD883-15D0-883C-4913-F8226C3C1E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4941EC-01BE-A25D-F601-AE6033001DEC}"/>
              </a:ext>
            </a:extLst>
          </p:cNvPr>
          <p:cNvSpPr>
            <a:spLocks noGrp="1"/>
          </p:cNvSpPr>
          <p:nvPr>
            <p:ph type="title"/>
          </p:nvPr>
        </p:nvSpPr>
        <p:spPr/>
        <p:txBody>
          <a:bodyPr/>
          <a:lstStyle/>
          <a:p>
            <a:r>
              <a:rPr lang="en-AU" dirty="0"/>
              <a:t>Drawing (4)</a:t>
            </a:r>
          </a:p>
        </p:txBody>
      </p:sp>
      <p:sp>
        <p:nvSpPr>
          <p:cNvPr id="6" name="Text Placeholder 5">
            <a:extLst>
              <a:ext uri="{FF2B5EF4-FFF2-40B4-BE49-F238E27FC236}">
                <a16:creationId xmlns:a16="http://schemas.microsoft.com/office/drawing/2014/main" id="{D4C861A2-3A75-AD62-97A0-424C093B7B68}"/>
              </a:ext>
            </a:extLst>
          </p:cNvPr>
          <p:cNvSpPr>
            <a:spLocks noGrp="1"/>
          </p:cNvSpPr>
          <p:nvPr>
            <p:ph type="body" sz="quarter" idx="18"/>
          </p:nvPr>
        </p:nvSpPr>
        <p:spPr/>
        <p:txBody>
          <a:bodyPr/>
          <a:lstStyle/>
          <a:p>
            <a:r>
              <a:rPr lang="en-AU"/>
              <a:t>Orthographic</a:t>
            </a:r>
          </a:p>
        </p:txBody>
      </p:sp>
      <p:sp>
        <p:nvSpPr>
          <p:cNvPr id="7" name="Content Placeholder 6">
            <a:extLst>
              <a:ext uri="{FF2B5EF4-FFF2-40B4-BE49-F238E27FC236}">
                <a16:creationId xmlns:a16="http://schemas.microsoft.com/office/drawing/2014/main" id="{B6FBF8FC-0F4A-3B11-733B-05B4ECCBD06F}"/>
              </a:ext>
            </a:extLst>
          </p:cNvPr>
          <p:cNvSpPr>
            <a:spLocks noGrp="1"/>
          </p:cNvSpPr>
          <p:nvPr>
            <p:ph sz="quarter" idx="19"/>
          </p:nvPr>
        </p:nvSpPr>
        <p:spPr>
          <a:xfrm>
            <a:off x="360363" y="1562470"/>
            <a:ext cx="3075564" cy="4878611"/>
          </a:xfrm>
        </p:spPr>
        <p:txBody>
          <a:bodyPr/>
          <a:lstStyle/>
          <a:p>
            <a:r>
              <a:rPr lang="en-AU" sz="1800" dirty="0">
                <a:ea typeface="Calibri" panose="020F0502020204030204" pitchFamily="34" charset="0"/>
              </a:rPr>
              <a:t>Using our brainstorm ideas let's make a drawing together.</a:t>
            </a:r>
            <a:endParaRPr lang="en-AU" sz="1800" dirty="0"/>
          </a:p>
          <a:p>
            <a:endParaRPr lang="en-AU" sz="1800" dirty="0"/>
          </a:p>
          <a:p>
            <a:endParaRPr lang="en-AU" sz="1800" dirty="0"/>
          </a:p>
          <a:p>
            <a:endParaRPr lang="en-AU" sz="1800" dirty="0"/>
          </a:p>
        </p:txBody>
      </p:sp>
      <p:pic>
        <p:nvPicPr>
          <p:cNvPr id="8" name="Picture Placeholder 7">
            <a:extLst>
              <a:ext uri="{FF2B5EF4-FFF2-40B4-BE49-F238E27FC236}">
                <a16:creationId xmlns:a16="http://schemas.microsoft.com/office/drawing/2014/main" id="{389D8099-AB17-DB7A-293F-4FCB3CEDBFEF}"/>
              </a:ext>
              <a:ext uri="{C183D7F6-B498-43B3-948B-1728B52AA6E4}">
                <adec:decorative xmlns:adec="http://schemas.microsoft.com/office/drawing/2017/decorative" val="1"/>
              </a:ext>
            </a:extLst>
          </p:cNvPr>
          <p:cNvPicPr>
            <a:picLocks noGrp="1" noChangeAspect="1"/>
          </p:cNvPicPr>
          <p:nvPr>
            <p:ph type="pic" sz="quarter" idx="20"/>
          </p:nvPr>
        </p:nvPicPr>
        <p:blipFill>
          <a:blip r:embed="rId3"/>
          <a:srcRect t="325" b="656"/>
          <a:stretch/>
        </p:blipFill>
        <p:spPr>
          <a:xfrm rot="16200000">
            <a:off x="5156299" y="-440790"/>
            <a:ext cx="5507038" cy="7868359"/>
          </a:xfrm>
        </p:spPr>
      </p:pic>
      <p:sp>
        <p:nvSpPr>
          <p:cNvPr id="9" name="Text Placeholder 8">
            <a:extLst>
              <a:ext uri="{FF2B5EF4-FFF2-40B4-BE49-F238E27FC236}">
                <a16:creationId xmlns:a16="http://schemas.microsoft.com/office/drawing/2014/main" id="{F2E01AD4-D7D8-9ADC-9333-58D81B3AE814}"/>
              </a:ext>
            </a:extLst>
          </p:cNvPr>
          <p:cNvSpPr>
            <a:spLocks noGrp="1"/>
          </p:cNvSpPr>
          <p:nvPr>
            <p:ph type="body" sz="quarter" idx="21"/>
          </p:nvPr>
        </p:nvSpPr>
        <p:spPr>
          <a:xfrm>
            <a:off x="3975638" y="6244793"/>
            <a:ext cx="5519738" cy="506413"/>
          </a:xfrm>
        </p:spPr>
        <p:txBody>
          <a:bodyPr/>
          <a:lstStyle/>
          <a:p>
            <a:r>
              <a:rPr lang="en-AU"/>
              <a:t>Brainstorm</a:t>
            </a:r>
          </a:p>
        </p:txBody>
      </p:sp>
      <p:sp>
        <p:nvSpPr>
          <p:cNvPr id="3" name="Slide Number Placeholder 4">
            <a:extLst>
              <a:ext uri="{FF2B5EF4-FFF2-40B4-BE49-F238E27FC236}">
                <a16:creationId xmlns:a16="http://schemas.microsoft.com/office/drawing/2014/main" id="{B761648F-3FBF-73F6-1CD0-A06FDF8976FE}"/>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21</a:t>
            </a:fld>
            <a:endParaRPr lang="en-AU"/>
          </a:p>
        </p:txBody>
      </p:sp>
    </p:spTree>
    <p:extLst>
      <p:ext uri="{BB962C8B-B14F-4D97-AF65-F5344CB8AC3E}">
        <p14:creationId xmlns:p14="http://schemas.microsoft.com/office/powerpoint/2010/main" val="275865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A8ABC45-3E47-F640-1574-306E258B7DBB}"/>
              </a:ext>
            </a:extLst>
          </p:cNvPr>
          <p:cNvSpPr>
            <a:spLocks noGrp="1"/>
          </p:cNvSpPr>
          <p:nvPr>
            <p:ph type="title" idx="4294967295"/>
          </p:nvPr>
        </p:nvSpPr>
        <p:spPr>
          <a:xfrm>
            <a:off x="360000" y="-1008000"/>
            <a:ext cx="10080000" cy="1008000"/>
          </a:xfrm>
        </p:spPr>
        <p:txBody>
          <a:bodyPr vert="horz" lIns="0" tIns="0" rIns="0" bIns="0" rtlCol="0" anchor="b">
            <a:noAutofit/>
          </a:bodyPr>
          <a:lstStyle/>
          <a:p>
            <a:r>
              <a:rPr lang="en-AU" dirty="0"/>
              <a:t>Rectangular container example/template</a:t>
            </a:r>
            <a:endParaRPr lang="en-US" dirty="0"/>
          </a:p>
        </p:txBody>
      </p:sp>
      <p:pic>
        <p:nvPicPr>
          <p:cNvPr id="8" name="Picture 7">
            <a:extLst>
              <a:ext uri="{FF2B5EF4-FFF2-40B4-BE49-F238E27FC236}">
                <a16:creationId xmlns:a16="http://schemas.microsoft.com/office/drawing/2014/main" id="{F3506C9B-BF67-FEEA-6F3C-7300B0E58816}"/>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2246488" y="271313"/>
            <a:ext cx="7328223" cy="6146419"/>
          </a:xfrm>
          <a:prstGeom prst="rect">
            <a:avLst/>
          </a:prstGeom>
        </p:spPr>
      </p:pic>
      <p:sp>
        <p:nvSpPr>
          <p:cNvPr id="2" name="Slide Number Placeholder 4">
            <a:extLst>
              <a:ext uri="{FF2B5EF4-FFF2-40B4-BE49-F238E27FC236}">
                <a16:creationId xmlns:a16="http://schemas.microsoft.com/office/drawing/2014/main" id="{13E81638-CDCF-5E63-93B9-7BED9F331DC1}"/>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22</a:t>
            </a:fld>
            <a:endParaRPr lang="en-AU"/>
          </a:p>
        </p:txBody>
      </p:sp>
    </p:spTree>
    <p:extLst>
      <p:ext uri="{BB962C8B-B14F-4D97-AF65-F5344CB8AC3E}">
        <p14:creationId xmlns:p14="http://schemas.microsoft.com/office/powerpoint/2010/main" val="78301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199C91-05BB-EE20-A4DB-4F3DD5B1A6E7}"/>
              </a:ext>
            </a:extLst>
          </p:cNvPr>
          <p:cNvSpPr>
            <a:spLocks noGrp="1"/>
          </p:cNvSpPr>
          <p:nvPr>
            <p:ph type="title" idx="4294967295"/>
          </p:nvPr>
        </p:nvSpPr>
        <p:spPr>
          <a:xfrm>
            <a:off x="360000" y="-1008000"/>
            <a:ext cx="10080000" cy="1008000"/>
          </a:xfrm>
        </p:spPr>
        <p:txBody>
          <a:bodyPr vert="horz" lIns="0" tIns="0" rIns="0" bIns="0" rtlCol="0" anchor="b">
            <a:noAutofit/>
          </a:bodyPr>
          <a:lstStyle/>
          <a:p>
            <a:r>
              <a:rPr lang="en-AU" dirty="0"/>
              <a:t>Capture notes and sketches in design folio or journal</a:t>
            </a:r>
            <a:endParaRPr lang="en-US" dirty="0"/>
          </a:p>
        </p:txBody>
      </p:sp>
      <p:pic>
        <p:nvPicPr>
          <p:cNvPr id="3" name="Picture 2">
            <a:extLst>
              <a:ext uri="{FF2B5EF4-FFF2-40B4-BE49-F238E27FC236}">
                <a16:creationId xmlns:a16="http://schemas.microsoft.com/office/drawing/2014/main" id="{E87D1028-FF62-AD2B-3515-0CC03ED8266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2562304" y="1083735"/>
            <a:ext cx="1717049" cy="1586088"/>
          </a:xfrm>
          <a:prstGeom prst="rect">
            <a:avLst/>
          </a:prstGeom>
        </p:spPr>
      </p:pic>
      <p:pic>
        <p:nvPicPr>
          <p:cNvPr id="7" name="Picture 6">
            <a:extLst>
              <a:ext uri="{FF2B5EF4-FFF2-40B4-BE49-F238E27FC236}">
                <a16:creationId xmlns:a16="http://schemas.microsoft.com/office/drawing/2014/main" id="{00E29652-40BF-53B9-3425-35152D5BA765}"/>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6270979" y="242711"/>
            <a:ext cx="2319866" cy="2907196"/>
          </a:xfrm>
          <a:prstGeom prst="rect">
            <a:avLst/>
          </a:prstGeom>
        </p:spPr>
      </p:pic>
      <p:pic>
        <p:nvPicPr>
          <p:cNvPr id="5" name="Picture 4">
            <a:extLst>
              <a:ext uri="{FF2B5EF4-FFF2-40B4-BE49-F238E27FC236}">
                <a16:creationId xmlns:a16="http://schemas.microsoft.com/office/drawing/2014/main" id="{780BE4A0-904F-F628-311D-4D5BB288CCE3}"/>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2648923" y="3742267"/>
            <a:ext cx="1516677" cy="2187222"/>
          </a:xfrm>
          <a:prstGeom prst="rect">
            <a:avLst/>
          </a:prstGeom>
        </p:spPr>
      </p:pic>
      <p:pic>
        <p:nvPicPr>
          <p:cNvPr id="8" name="Picture 7">
            <a:extLst>
              <a:ext uri="{FF2B5EF4-FFF2-40B4-BE49-F238E27FC236}">
                <a16:creationId xmlns:a16="http://schemas.microsoft.com/office/drawing/2014/main" id="{5710AE3B-3EB2-C069-0675-1BEB135C72F5}"/>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6566167" y="3742267"/>
            <a:ext cx="1516677" cy="2187222"/>
          </a:xfrm>
          <a:prstGeom prst="rect">
            <a:avLst/>
          </a:prstGeom>
        </p:spPr>
      </p:pic>
      <p:sp>
        <p:nvSpPr>
          <p:cNvPr id="2" name="Slide Number Placeholder 4">
            <a:extLst>
              <a:ext uri="{FF2B5EF4-FFF2-40B4-BE49-F238E27FC236}">
                <a16:creationId xmlns:a16="http://schemas.microsoft.com/office/drawing/2014/main" id="{48D2FDEB-273C-98D1-E80D-E6C80F8DDFF7}"/>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23</a:t>
            </a:fld>
            <a:endParaRPr lang="en-AU"/>
          </a:p>
        </p:txBody>
      </p:sp>
    </p:spTree>
    <p:extLst>
      <p:ext uri="{BB962C8B-B14F-4D97-AF65-F5344CB8AC3E}">
        <p14:creationId xmlns:p14="http://schemas.microsoft.com/office/powerpoint/2010/main" val="214952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DCAAB-EADA-C1B8-4C1A-EAB3BE9C799F}"/>
              </a:ext>
            </a:extLst>
          </p:cNvPr>
          <p:cNvSpPr>
            <a:spLocks noGrp="1"/>
          </p:cNvSpPr>
          <p:nvPr>
            <p:ph type="title"/>
          </p:nvPr>
        </p:nvSpPr>
        <p:spPr/>
        <p:txBody>
          <a:bodyPr/>
          <a:lstStyle/>
          <a:p>
            <a:r>
              <a:rPr lang="en-AU" dirty="0"/>
              <a:t>Drawing (5)</a:t>
            </a:r>
          </a:p>
        </p:txBody>
      </p:sp>
      <p:sp>
        <p:nvSpPr>
          <p:cNvPr id="6" name="Text Placeholder 5">
            <a:extLst>
              <a:ext uri="{FF2B5EF4-FFF2-40B4-BE49-F238E27FC236}">
                <a16:creationId xmlns:a16="http://schemas.microsoft.com/office/drawing/2014/main" id="{28A92737-CE95-05F2-3188-563EDCBDCACF}"/>
              </a:ext>
            </a:extLst>
          </p:cNvPr>
          <p:cNvSpPr>
            <a:spLocks noGrp="1"/>
          </p:cNvSpPr>
          <p:nvPr>
            <p:ph type="body" sz="quarter" idx="18"/>
          </p:nvPr>
        </p:nvSpPr>
        <p:spPr/>
        <p:txBody>
          <a:bodyPr/>
          <a:lstStyle/>
          <a:p>
            <a:r>
              <a:rPr lang="en-AU" dirty="0"/>
              <a:t>Orthographic and Isometric</a:t>
            </a:r>
          </a:p>
        </p:txBody>
      </p:sp>
      <p:sp>
        <p:nvSpPr>
          <p:cNvPr id="7" name="Content Placeholder 6">
            <a:extLst>
              <a:ext uri="{FF2B5EF4-FFF2-40B4-BE49-F238E27FC236}">
                <a16:creationId xmlns:a16="http://schemas.microsoft.com/office/drawing/2014/main" id="{BAD1CDE4-BC38-34C6-4420-2BA9ECD630A2}"/>
              </a:ext>
            </a:extLst>
          </p:cNvPr>
          <p:cNvSpPr>
            <a:spLocks noGrp="1"/>
          </p:cNvSpPr>
          <p:nvPr>
            <p:ph sz="quarter" idx="19"/>
          </p:nvPr>
        </p:nvSpPr>
        <p:spPr/>
        <p:txBody>
          <a:bodyPr/>
          <a:lstStyle/>
          <a:p>
            <a:r>
              <a:rPr lang="en-AU" sz="1800" dirty="0">
                <a:ea typeface="Calibri" panose="020F0502020204030204" pitchFamily="34" charset="0"/>
              </a:rPr>
              <a:t>Your turn.</a:t>
            </a:r>
          </a:p>
          <a:p>
            <a:r>
              <a:rPr lang="en-AU" sz="1800" dirty="0">
                <a:ea typeface="Calibri" panose="020F0502020204030204" pitchFamily="34" charset="0"/>
              </a:rPr>
              <a:t>Capture the idea you wish to create in an orthographic and an isometric drawing.</a:t>
            </a:r>
          </a:p>
          <a:p>
            <a:r>
              <a:rPr lang="en-AU" sz="1800" dirty="0">
                <a:ea typeface="Calibri" panose="020F0502020204030204" pitchFamily="34" charset="0"/>
              </a:rPr>
              <a:t>Start simple and start adding features notes, materials, mechanical movements and measurements.</a:t>
            </a:r>
            <a:endParaRPr lang="en-AU" sz="1800" dirty="0"/>
          </a:p>
          <a:p>
            <a:endParaRPr lang="en-AU" sz="1800" dirty="0"/>
          </a:p>
          <a:p>
            <a:endParaRPr lang="en-AU" sz="1800" dirty="0"/>
          </a:p>
          <a:p>
            <a:endParaRPr lang="en-AU" sz="1800" dirty="0"/>
          </a:p>
        </p:txBody>
      </p:sp>
      <p:pic>
        <p:nvPicPr>
          <p:cNvPr id="5" name="Picture Placeholder 14" descr="A drawing of a design showing different sketches, isometric and orthographic.">
            <a:extLst>
              <a:ext uri="{FF2B5EF4-FFF2-40B4-BE49-F238E27FC236}">
                <a16:creationId xmlns:a16="http://schemas.microsoft.com/office/drawing/2014/main" id="{7842BEA3-9CA0-B585-6997-511633008F8B}"/>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a:stretch>
            <a:fillRect/>
          </a:stretch>
        </p:blipFill>
        <p:spPr>
          <a:xfrm>
            <a:off x="6324600" y="1562100"/>
            <a:ext cx="5507038" cy="4246563"/>
          </a:xfrm>
          <a:prstGeom prst="rect">
            <a:avLst/>
          </a:prstGeom>
        </p:spPr>
      </p:pic>
      <p:sp>
        <p:nvSpPr>
          <p:cNvPr id="9" name="Text Placeholder 8">
            <a:extLst>
              <a:ext uri="{FF2B5EF4-FFF2-40B4-BE49-F238E27FC236}">
                <a16:creationId xmlns:a16="http://schemas.microsoft.com/office/drawing/2014/main" id="{9B82E754-222F-0053-A62A-8F2904B0C3DD}"/>
              </a:ext>
            </a:extLst>
          </p:cNvPr>
          <p:cNvSpPr>
            <a:spLocks noGrp="1"/>
          </p:cNvSpPr>
          <p:nvPr>
            <p:ph type="body" sz="quarter" idx="21"/>
          </p:nvPr>
        </p:nvSpPr>
        <p:spPr/>
        <p:txBody>
          <a:bodyPr/>
          <a:lstStyle/>
          <a:p>
            <a:r>
              <a:rPr lang="en-AU" dirty="0"/>
              <a:t>Example of orthographic and isometric sketching</a:t>
            </a:r>
          </a:p>
        </p:txBody>
      </p:sp>
      <p:sp>
        <p:nvSpPr>
          <p:cNvPr id="3" name="Slide Number Placeholder 4">
            <a:extLst>
              <a:ext uri="{FF2B5EF4-FFF2-40B4-BE49-F238E27FC236}">
                <a16:creationId xmlns:a16="http://schemas.microsoft.com/office/drawing/2014/main" id="{7D1B1708-ADA0-D131-7E87-59857A0662F9}"/>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24</a:t>
            </a:fld>
            <a:endParaRPr lang="en-AU"/>
          </a:p>
        </p:txBody>
      </p:sp>
    </p:spTree>
    <p:extLst>
      <p:ext uri="{BB962C8B-B14F-4D97-AF65-F5344CB8AC3E}">
        <p14:creationId xmlns:p14="http://schemas.microsoft.com/office/powerpoint/2010/main" val="195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C36CD-324E-FD41-74AB-B4DB2259754F}"/>
              </a:ext>
            </a:extLst>
          </p:cNvPr>
          <p:cNvSpPr>
            <a:spLocks noGrp="1"/>
          </p:cNvSpPr>
          <p:nvPr>
            <p:ph type="title"/>
          </p:nvPr>
        </p:nvSpPr>
        <p:spPr/>
        <p:txBody>
          <a:bodyPr/>
          <a:lstStyle/>
          <a:p>
            <a:r>
              <a:rPr lang="en-AU"/>
              <a:t>3. Designing and planning</a:t>
            </a:r>
          </a:p>
        </p:txBody>
      </p:sp>
      <p:sp>
        <p:nvSpPr>
          <p:cNvPr id="4" name="Text Placeholder 3">
            <a:extLst>
              <a:ext uri="{FF2B5EF4-FFF2-40B4-BE49-F238E27FC236}">
                <a16:creationId xmlns:a16="http://schemas.microsoft.com/office/drawing/2014/main" id="{1AFBB987-10B6-ACF2-A69E-A6021476D922}"/>
              </a:ext>
            </a:extLst>
          </p:cNvPr>
          <p:cNvSpPr>
            <a:spLocks noGrp="1"/>
          </p:cNvSpPr>
          <p:nvPr>
            <p:ph type="body" sz="quarter" idx="18"/>
          </p:nvPr>
        </p:nvSpPr>
        <p:spPr/>
        <p:txBody>
          <a:bodyPr/>
          <a:lstStyle/>
          <a:p>
            <a:r>
              <a:rPr lang="en-AU"/>
              <a:t>Learning intentions and success criteria</a:t>
            </a:r>
          </a:p>
        </p:txBody>
      </p:sp>
      <p:pic>
        <p:nvPicPr>
          <p:cNvPr id="5" name="Picture 4">
            <a:extLst>
              <a:ext uri="{FF2B5EF4-FFF2-40B4-BE49-F238E27FC236}">
                <a16:creationId xmlns:a16="http://schemas.microsoft.com/office/drawing/2014/main" id="{A177123D-B476-458F-86CD-29264DB58078}"/>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24542" y="336713"/>
            <a:ext cx="719455" cy="719455"/>
          </a:xfrm>
          <a:prstGeom prst="rect">
            <a:avLst/>
          </a:prstGeom>
        </p:spPr>
      </p:pic>
      <p:sp>
        <p:nvSpPr>
          <p:cNvPr id="3" name="Picture Placeholder 2">
            <a:extLst>
              <a:ext uri="{FF2B5EF4-FFF2-40B4-BE49-F238E27FC236}">
                <a16:creationId xmlns:a16="http://schemas.microsoft.com/office/drawing/2014/main" id="{F935BA46-F19E-DE35-AACE-7E322D0F13B1}"/>
              </a:ext>
            </a:extLst>
          </p:cNvPr>
          <p:cNvSpPr>
            <a:spLocks noGrp="1"/>
          </p:cNvSpPr>
          <p:nvPr>
            <p:ph type="pic" sz="quarter" idx="13"/>
          </p:nvPr>
        </p:nvSpPr>
        <p:spPr/>
        <p:txBody>
          <a:bodyPr/>
          <a:lstStyle/>
          <a:p>
            <a:pPr>
              <a:spcAft>
                <a:spcPts val="600"/>
              </a:spcAft>
            </a:pPr>
            <a:r>
              <a:rPr lang="en-AU" b="1" dirty="0"/>
              <a:t>We are learning to:</a:t>
            </a:r>
          </a:p>
          <a:p>
            <a:pPr marL="285750" lvl="0" indent="-285750">
              <a:lnSpc>
                <a:spcPct val="150000"/>
              </a:lnSpc>
              <a:spcAft>
                <a:spcPts val="600"/>
              </a:spcAft>
              <a:buFont typeface="Arial" panose="020B0604020202020204" pitchFamily="34" charset="0"/>
              <a:buChar char="•"/>
            </a:pPr>
            <a:r>
              <a:rPr lang="en-AU" sz="1800" dirty="0">
                <a:ea typeface="Calibri" panose="020F0502020204030204" pitchFamily="34" charset="0"/>
              </a:rPr>
              <a:t>c</a:t>
            </a:r>
            <a:r>
              <a:rPr lang="en-AU" sz="1800" dirty="0">
                <a:effectLst/>
                <a:latin typeface="Arial" panose="020B0604020202020204" pitchFamily="34" charset="0"/>
                <a:ea typeface="Calibri" panose="020F0502020204030204" pitchFamily="34" charset="0"/>
              </a:rPr>
              <a:t>ommunicate design ideas using sketches and notes.</a:t>
            </a:r>
          </a:p>
          <a:p>
            <a:pPr marL="285750" lvl="0" indent="-285750">
              <a:lnSpc>
                <a:spcPct val="150000"/>
              </a:lnSpc>
              <a:spcAft>
                <a:spcPts val="600"/>
              </a:spcAft>
              <a:buFont typeface="Arial" panose="020B0604020202020204" pitchFamily="34" charset="0"/>
              <a:buChar char="•"/>
            </a:pPr>
            <a:r>
              <a:rPr lang="en-AU" sz="1800" dirty="0">
                <a:effectLst/>
                <a:latin typeface="Arial" panose="020B0604020202020204" pitchFamily="34" charset="0"/>
                <a:ea typeface="Calibri" panose="020F0502020204030204" pitchFamily="34" charset="0"/>
              </a:rPr>
              <a:t>identify materials and equipment required to produce a prototype.</a:t>
            </a:r>
          </a:p>
          <a:p>
            <a:pPr marL="285750" lvl="0" indent="-285750">
              <a:lnSpc>
                <a:spcPct val="150000"/>
              </a:lnSpc>
              <a:spcAft>
                <a:spcPts val="600"/>
              </a:spcAft>
              <a:buFont typeface="Arial" panose="020B0604020202020204" pitchFamily="34" charset="0"/>
              <a:buChar char="•"/>
            </a:pPr>
            <a:endParaRPr lang="en-AU" b="1" dirty="0"/>
          </a:p>
          <a:p>
            <a:pPr lvl="0">
              <a:lnSpc>
                <a:spcPct val="150000"/>
              </a:lnSpc>
              <a:spcAft>
                <a:spcPts val="600"/>
              </a:spcAft>
            </a:pPr>
            <a:r>
              <a:rPr lang="en-AU" b="1" dirty="0"/>
              <a:t>We can:</a:t>
            </a:r>
          </a:p>
          <a:p>
            <a:pPr marL="285750" lvl="0" indent="-285750">
              <a:lnSpc>
                <a:spcPct val="150000"/>
              </a:lnSpc>
              <a:spcAft>
                <a:spcPts val="600"/>
              </a:spcAft>
              <a:buFont typeface="Arial" panose="020B0604020202020204" pitchFamily="34" charset="0"/>
              <a:buChar char="•"/>
            </a:pPr>
            <a:r>
              <a:rPr lang="en-AU" sz="1800" dirty="0">
                <a:ea typeface="Calibri" panose="020F0502020204030204" pitchFamily="34" charset="0"/>
              </a:rPr>
              <a:t>p</a:t>
            </a:r>
            <a:r>
              <a:rPr lang="en-AU" sz="1800" dirty="0">
                <a:effectLst/>
                <a:latin typeface="Arial" panose="020B0604020202020204" pitchFamily="34" charset="0"/>
                <a:ea typeface="Calibri" panose="020F0502020204030204" pitchFamily="34" charset="0"/>
              </a:rPr>
              <a:t>roduce orthographic and concept sketches to capture and communicate design ideas.</a:t>
            </a:r>
          </a:p>
          <a:p>
            <a:pPr marL="285750" lvl="0" indent="-285750">
              <a:lnSpc>
                <a:spcPct val="150000"/>
              </a:lnSpc>
              <a:spcAft>
                <a:spcPts val="600"/>
              </a:spcAft>
              <a:buFont typeface="Arial" panose="020B0604020202020204" pitchFamily="34" charset="0"/>
              <a:buChar char="•"/>
            </a:pPr>
            <a:r>
              <a:rPr lang="en-AU" sz="1800" dirty="0">
                <a:ea typeface="Calibri" panose="020F0502020204030204" pitchFamily="34" charset="0"/>
              </a:rPr>
              <a:t>identify material requirements and outline prototyping and building methods. </a:t>
            </a:r>
            <a:endParaRPr lang="en-AU" sz="1800" dirty="0">
              <a:effectLst/>
              <a:latin typeface="Arial" panose="020B0604020202020204" pitchFamily="34" charset="0"/>
              <a:ea typeface="Calibri" panose="020F0502020204030204" pitchFamily="34" charset="0"/>
            </a:endParaRPr>
          </a:p>
        </p:txBody>
      </p:sp>
      <p:sp>
        <p:nvSpPr>
          <p:cNvPr id="6" name="Slide Number Placeholder 4">
            <a:extLst>
              <a:ext uri="{FF2B5EF4-FFF2-40B4-BE49-F238E27FC236}">
                <a16:creationId xmlns:a16="http://schemas.microsoft.com/office/drawing/2014/main" id="{F648F745-3E95-4056-F99C-E1296FC4DF31}"/>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25</a:t>
            </a:fld>
            <a:endParaRPr lang="en-AU"/>
          </a:p>
        </p:txBody>
      </p:sp>
    </p:spTree>
    <p:extLst>
      <p:ext uri="{BB962C8B-B14F-4D97-AF65-F5344CB8AC3E}">
        <p14:creationId xmlns:p14="http://schemas.microsoft.com/office/powerpoint/2010/main" val="1890604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DCAAB-EADA-C1B8-4C1A-EAB3BE9C799F}"/>
              </a:ext>
            </a:extLst>
          </p:cNvPr>
          <p:cNvSpPr>
            <a:spLocks noGrp="1"/>
          </p:cNvSpPr>
          <p:nvPr>
            <p:ph type="title"/>
          </p:nvPr>
        </p:nvSpPr>
        <p:spPr/>
        <p:txBody>
          <a:bodyPr/>
          <a:lstStyle/>
          <a:p>
            <a:r>
              <a:rPr lang="en-AU" dirty="0"/>
              <a:t>Drawing (6)</a:t>
            </a:r>
          </a:p>
        </p:txBody>
      </p:sp>
      <p:sp>
        <p:nvSpPr>
          <p:cNvPr id="6" name="Text Placeholder 5">
            <a:extLst>
              <a:ext uri="{FF2B5EF4-FFF2-40B4-BE49-F238E27FC236}">
                <a16:creationId xmlns:a16="http://schemas.microsoft.com/office/drawing/2014/main" id="{28A92737-CE95-05F2-3188-563EDCBDCACF}"/>
              </a:ext>
            </a:extLst>
          </p:cNvPr>
          <p:cNvSpPr>
            <a:spLocks noGrp="1"/>
          </p:cNvSpPr>
          <p:nvPr>
            <p:ph type="body" sz="quarter" idx="18"/>
          </p:nvPr>
        </p:nvSpPr>
        <p:spPr/>
        <p:txBody>
          <a:bodyPr/>
          <a:lstStyle/>
          <a:p>
            <a:r>
              <a:rPr lang="en-AU"/>
              <a:t>Orthographic</a:t>
            </a:r>
          </a:p>
        </p:txBody>
      </p:sp>
      <p:sp>
        <p:nvSpPr>
          <p:cNvPr id="7" name="Content Placeholder 6">
            <a:extLst>
              <a:ext uri="{FF2B5EF4-FFF2-40B4-BE49-F238E27FC236}">
                <a16:creationId xmlns:a16="http://schemas.microsoft.com/office/drawing/2014/main" id="{BAD1CDE4-BC38-34C6-4420-2BA9ECD630A2}"/>
              </a:ext>
            </a:extLst>
          </p:cNvPr>
          <p:cNvSpPr>
            <a:spLocks noGrp="1"/>
          </p:cNvSpPr>
          <p:nvPr>
            <p:ph sz="quarter" idx="19"/>
          </p:nvPr>
        </p:nvSpPr>
        <p:spPr>
          <a:xfrm>
            <a:off x="360364" y="1562470"/>
            <a:ext cx="5109070" cy="4878611"/>
          </a:xfrm>
        </p:spPr>
        <p:txBody>
          <a:bodyPr/>
          <a:lstStyle/>
          <a:p>
            <a:r>
              <a:rPr lang="en-AU" sz="1800" dirty="0">
                <a:ea typeface="Calibri" panose="020F0502020204030204" pitchFamily="34" charset="0"/>
              </a:rPr>
              <a:t>In this lesson we will:</a:t>
            </a:r>
          </a:p>
          <a:p>
            <a:pPr marL="285750" indent="-285750">
              <a:buFont typeface="Arial" panose="020B0604020202020204" pitchFamily="34" charset="0"/>
              <a:buChar char="•"/>
            </a:pPr>
            <a:r>
              <a:rPr lang="en-AU" sz="1800" dirty="0">
                <a:ea typeface="Calibri" panose="020F0502020204030204" pitchFamily="34" charset="0"/>
              </a:rPr>
              <a:t>refine your solution in an orthographic drawing.</a:t>
            </a:r>
          </a:p>
          <a:p>
            <a:pPr marL="285750" indent="-285750">
              <a:buFont typeface="Arial" panose="020B0604020202020204" pitchFamily="34" charset="0"/>
              <a:buChar char="•"/>
            </a:pPr>
            <a:r>
              <a:rPr lang="en-AU" sz="1800" dirty="0">
                <a:ea typeface="Calibri" panose="020F0502020204030204" pitchFamily="34" charset="0"/>
              </a:rPr>
              <a:t>plan for prototyping.</a:t>
            </a:r>
            <a:endParaRPr lang="en-AU" sz="1800" dirty="0"/>
          </a:p>
          <a:p>
            <a:endParaRPr lang="en-AU" sz="1800" dirty="0"/>
          </a:p>
          <a:p>
            <a:endParaRPr lang="en-AU" sz="1800" dirty="0"/>
          </a:p>
          <a:p>
            <a:endParaRPr lang="en-AU" sz="1800" dirty="0"/>
          </a:p>
        </p:txBody>
      </p:sp>
      <p:pic>
        <p:nvPicPr>
          <p:cNvPr id="5" name="Picture Placeholder 14">
            <a:extLst>
              <a:ext uri="{FF2B5EF4-FFF2-40B4-BE49-F238E27FC236}">
                <a16:creationId xmlns:a16="http://schemas.microsoft.com/office/drawing/2014/main" id="{7842BEA3-9CA0-B585-6997-511633008F8B}"/>
              </a:ext>
              <a:ext uri="{C183D7F6-B498-43B3-948B-1728B52AA6E4}">
                <adec:decorative xmlns:adec="http://schemas.microsoft.com/office/drawing/2017/decorative" val="1"/>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tretch/>
        </p:blipFill>
        <p:spPr>
          <a:xfrm>
            <a:off x="5469433" y="1530202"/>
            <a:ext cx="6362204" cy="3797595"/>
          </a:xfrm>
          <a:prstGeom prst="rect">
            <a:avLst/>
          </a:prstGeom>
        </p:spPr>
      </p:pic>
      <p:sp>
        <p:nvSpPr>
          <p:cNvPr id="9" name="Text Placeholder 8">
            <a:extLst>
              <a:ext uri="{FF2B5EF4-FFF2-40B4-BE49-F238E27FC236}">
                <a16:creationId xmlns:a16="http://schemas.microsoft.com/office/drawing/2014/main" id="{9B82E754-222F-0053-A62A-8F2904B0C3DD}"/>
              </a:ext>
            </a:extLst>
          </p:cNvPr>
          <p:cNvSpPr>
            <a:spLocks noGrp="1"/>
          </p:cNvSpPr>
          <p:nvPr>
            <p:ph type="body" sz="quarter" idx="21"/>
          </p:nvPr>
        </p:nvSpPr>
        <p:spPr>
          <a:xfrm>
            <a:off x="5756563" y="5565464"/>
            <a:ext cx="5519738" cy="506413"/>
          </a:xfrm>
        </p:spPr>
        <p:txBody>
          <a:bodyPr/>
          <a:lstStyle/>
          <a:p>
            <a:r>
              <a:rPr lang="en-AU" dirty="0"/>
              <a:t>Example of orthographic sketching</a:t>
            </a:r>
          </a:p>
        </p:txBody>
      </p:sp>
      <p:sp>
        <p:nvSpPr>
          <p:cNvPr id="3" name="Slide Number Placeholder 4">
            <a:extLst>
              <a:ext uri="{FF2B5EF4-FFF2-40B4-BE49-F238E27FC236}">
                <a16:creationId xmlns:a16="http://schemas.microsoft.com/office/drawing/2014/main" id="{95122068-206E-AFFB-EBEB-A8819F86E935}"/>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26</a:t>
            </a:fld>
            <a:endParaRPr lang="en-AU"/>
          </a:p>
        </p:txBody>
      </p:sp>
    </p:spTree>
    <p:extLst>
      <p:ext uri="{BB962C8B-B14F-4D97-AF65-F5344CB8AC3E}">
        <p14:creationId xmlns:p14="http://schemas.microsoft.com/office/powerpoint/2010/main" val="601121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DCAAB-EADA-C1B8-4C1A-EAB3BE9C799F}"/>
              </a:ext>
            </a:extLst>
          </p:cNvPr>
          <p:cNvSpPr>
            <a:spLocks noGrp="1"/>
          </p:cNvSpPr>
          <p:nvPr>
            <p:ph type="title"/>
          </p:nvPr>
        </p:nvSpPr>
        <p:spPr/>
        <p:txBody>
          <a:bodyPr/>
          <a:lstStyle/>
          <a:p>
            <a:r>
              <a:rPr lang="en-AU" dirty="0"/>
              <a:t>Drawing (7)</a:t>
            </a:r>
          </a:p>
        </p:txBody>
      </p:sp>
      <p:sp>
        <p:nvSpPr>
          <p:cNvPr id="6" name="Text Placeholder 5">
            <a:extLst>
              <a:ext uri="{FF2B5EF4-FFF2-40B4-BE49-F238E27FC236}">
                <a16:creationId xmlns:a16="http://schemas.microsoft.com/office/drawing/2014/main" id="{28A92737-CE95-05F2-3188-563EDCBDCACF}"/>
              </a:ext>
            </a:extLst>
          </p:cNvPr>
          <p:cNvSpPr>
            <a:spLocks noGrp="1"/>
          </p:cNvSpPr>
          <p:nvPr>
            <p:ph type="body" sz="quarter" idx="18"/>
          </p:nvPr>
        </p:nvSpPr>
        <p:spPr/>
        <p:txBody>
          <a:bodyPr/>
          <a:lstStyle/>
          <a:p>
            <a:r>
              <a:rPr lang="en-AU" dirty="0"/>
              <a:t>Orthographic and isometric</a:t>
            </a:r>
          </a:p>
        </p:txBody>
      </p:sp>
      <p:sp>
        <p:nvSpPr>
          <p:cNvPr id="7" name="Content Placeholder 6">
            <a:extLst>
              <a:ext uri="{FF2B5EF4-FFF2-40B4-BE49-F238E27FC236}">
                <a16:creationId xmlns:a16="http://schemas.microsoft.com/office/drawing/2014/main" id="{BAD1CDE4-BC38-34C6-4420-2BA9ECD630A2}"/>
              </a:ext>
            </a:extLst>
          </p:cNvPr>
          <p:cNvSpPr>
            <a:spLocks noGrp="1"/>
          </p:cNvSpPr>
          <p:nvPr>
            <p:ph sz="quarter" idx="19"/>
          </p:nvPr>
        </p:nvSpPr>
        <p:spPr>
          <a:xfrm>
            <a:off x="360364" y="1562470"/>
            <a:ext cx="4641128" cy="4878611"/>
          </a:xfrm>
        </p:spPr>
        <p:txBody>
          <a:bodyPr/>
          <a:lstStyle/>
          <a:p>
            <a:r>
              <a:rPr lang="en-AU" sz="1800" dirty="0">
                <a:ea typeface="Calibri" panose="020F0502020204030204" pitchFamily="34" charset="0"/>
              </a:rPr>
              <a:t>Your turn.</a:t>
            </a:r>
          </a:p>
          <a:p>
            <a:r>
              <a:rPr lang="en-AU" sz="1800" dirty="0">
                <a:ea typeface="Calibri" panose="020F0502020204030204" pitchFamily="34" charset="0"/>
              </a:rPr>
              <a:t>Capture the idea you wish to create in an orthographic drawing.</a:t>
            </a:r>
          </a:p>
          <a:p>
            <a:r>
              <a:rPr lang="en-AU" sz="1800" dirty="0">
                <a:ea typeface="Calibri" panose="020F0502020204030204" pitchFamily="34" charset="0"/>
              </a:rPr>
              <a:t>Start simple and start adding features notes, materials and measurements.</a:t>
            </a:r>
            <a:endParaRPr lang="en-AU" sz="1800" dirty="0"/>
          </a:p>
          <a:p>
            <a:endParaRPr lang="en-AU" sz="1800" dirty="0"/>
          </a:p>
          <a:p>
            <a:endParaRPr lang="en-AU" sz="1800" dirty="0"/>
          </a:p>
          <a:p>
            <a:endParaRPr lang="en-AU" sz="1800" dirty="0"/>
          </a:p>
        </p:txBody>
      </p:sp>
      <p:pic>
        <p:nvPicPr>
          <p:cNvPr id="5" name="Picture Placeholder 14">
            <a:extLst>
              <a:ext uri="{FF2B5EF4-FFF2-40B4-BE49-F238E27FC236}">
                <a16:creationId xmlns:a16="http://schemas.microsoft.com/office/drawing/2014/main" id="{7842BEA3-9CA0-B585-6997-511633008F8B}"/>
              </a:ext>
              <a:ext uri="{C183D7F6-B498-43B3-948B-1728B52AA6E4}">
                <adec:decorative xmlns:adec="http://schemas.microsoft.com/office/drawing/2017/decorative" val="1"/>
              </a:ext>
            </a:extLst>
          </p:cNvPr>
          <p:cNvPicPr>
            <a:picLocks noGrp="1" noChangeAspect="1"/>
          </p:cNvPicPr>
          <p:nvPr>
            <p:ph type="pic" sz="quarter" idx="20"/>
          </p:nvPr>
        </p:nvPicPr>
        <p:blipFill>
          <a:blip r:embed="rId3">
            <a:extLst>
              <a:ext uri="{96DAC541-7B7A-43D3-8B79-37D633B846F1}">
                <asvg:svgBlip xmlns:asvg="http://schemas.microsoft.com/office/drawing/2016/SVG/main" r:embed="rId4"/>
              </a:ext>
            </a:extLst>
          </a:blip>
          <a:srcRect t="11444" b="11444"/>
          <a:stretch/>
        </p:blipFill>
        <p:spPr>
          <a:xfrm>
            <a:off x="6324600" y="1562100"/>
            <a:ext cx="5507038" cy="4246563"/>
          </a:xfrm>
          <a:prstGeom prst="rect">
            <a:avLst/>
          </a:prstGeom>
        </p:spPr>
      </p:pic>
      <p:sp>
        <p:nvSpPr>
          <p:cNvPr id="9" name="Text Placeholder 8">
            <a:extLst>
              <a:ext uri="{FF2B5EF4-FFF2-40B4-BE49-F238E27FC236}">
                <a16:creationId xmlns:a16="http://schemas.microsoft.com/office/drawing/2014/main" id="{9B82E754-222F-0053-A62A-8F2904B0C3DD}"/>
              </a:ext>
            </a:extLst>
          </p:cNvPr>
          <p:cNvSpPr>
            <a:spLocks noGrp="1"/>
          </p:cNvSpPr>
          <p:nvPr>
            <p:ph type="body" sz="quarter" idx="21"/>
          </p:nvPr>
        </p:nvSpPr>
        <p:spPr>
          <a:xfrm>
            <a:off x="6324600" y="4565504"/>
            <a:ext cx="5519738" cy="506413"/>
          </a:xfrm>
        </p:spPr>
        <p:txBody>
          <a:bodyPr/>
          <a:lstStyle/>
          <a:p>
            <a:r>
              <a:rPr lang="en-AU" dirty="0"/>
              <a:t>Examples of orthographic sketching of lantern infill designs</a:t>
            </a:r>
          </a:p>
        </p:txBody>
      </p:sp>
      <p:sp>
        <p:nvSpPr>
          <p:cNvPr id="3" name="Slide Number Placeholder 4">
            <a:extLst>
              <a:ext uri="{FF2B5EF4-FFF2-40B4-BE49-F238E27FC236}">
                <a16:creationId xmlns:a16="http://schemas.microsoft.com/office/drawing/2014/main" id="{89D5C46C-BEDD-1C2B-6204-AF0FD6984811}"/>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27</a:t>
            </a:fld>
            <a:endParaRPr lang="en-AU"/>
          </a:p>
        </p:txBody>
      </p:sp>
    </p:spTree>
    <p:extLst>
      <p:ext uri="{BB962C8B-B14F-4D97-AF65-F5344CB8AC3E}">
        <p14:creationId xmlns:p14="http://schemas.microsoft.com/office/powerpoint/2010/main" val="1168414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Planning</a:t>
            </a:r>
            <a:endParaRPr lang="en-AU" dirty="0"/>
          </a:p>
        </p:txBody>
      </p:sp>
      <p:sp>
        <p:nvSpPr>
          <p:cNvPr id="8" name="Text Placeholder 7">
            <a:extLst>
              <a:ext uri="{FF2B5EF4-FFF2-40B4-BE49-F238E27FC236}">
                <a16:creationId xmlns:a16="http://schemas.microsoft.com/office/drawing/2014/main" id="{BF563EB9-7A95-3A21-CF8E-A17AF4A23AD2}"/>
              </a:ext>
            </a:extLst>
          </p:cNvPr>
          <p:cNvSpPr>
            <a:spLocks noGrp="1"/>
          </p:cNvSpPr>
          <p:nvPr>
            <p:ph idx="1"/>
          </p:nvPr>
        </p:nvSpPr>
        <p:spPr/>
        <p:txBody>
          <a:bodyPr/>
          <a:lstStyle/>
          <a:p>
            <a:r>
              <a:rPr lang="en-AU" dirty="0">
                <a:latin typeface="Arial" panose="020B0604020202020204" pitchFamily="34" charset="0"/>
              </a:rPr>
              <a:t>In the next lessons we will be learning about microcontrollers and prototyping our solutions.</a:t>
            </a:r>
          </a:p>
          <a:p>
            <a:r>
              <a:rPr lang="en-AU" dirty="0">
                <a:latin typeface="Arial" panose="020B0604020202020204" pitchFamily="34" charset="0"/>
              </a:rPr>
              <a:t>Consider the materials you will need for prototyping. Think about the frame, joints, base and panels.</a:t>
            </a:r>
          </a:p>
          <a:p>
            <a:endParaRPr lang="en-AU" dirty="0"/>
          </a:p>
        </p:txBody>
      </p:sp>
      <p:grpSp>
        <p:nvGrpSpPr>
          <p:cNvPr id="3" name="Group 2">
            <a:extLst>
              <a:ext uri="{FF2B5EF4-FFF2-40B4-BE49-F238E27FC236}">
                <a16:creationId xmlns:a16="http://schemas.microsoft.com/office/drawing/2014/main" id="{40ACA8D4-8EF8-2A82-8A8D-786B51E6E79D}"/>
              </a:ext>
              <a:ext uri="{C183D7F6-B498-43B3-948B-1728B52AA6E4}">
                <adec:decorative xmlns:adec="http://schemas.microsoft.com/office/drawing/2017/decorative" val="1"/>
              </a:ext>
            </a:extLst>
          </p:cNvPr>
          <p:cNvGrpSpPr/>
          <p:nvPr/>
        </p:nvGrpSpPr>
        <p:grpSpPr>
          <a:xfrm>
            <a:off x="5982754" y="297900"/>
            <a:ext cx="6267176" cy="6200098"/>
            <a:chOff x="2071210" y="1292535"/>
            <a:chExt cx="5297160" cy="5353151"/>
          </a:xfrm>
        </p:grpSpPr>
        <p:pic>
          <p:nvPicPr>
            <p:cNvPr id="4" name="Graphic 3" descr="Head with gears with solid fill">
              <a:extLst>
                <a:ext uri="{FF2B5EF4-FFF2-40B4-BE49-F238E27FC236}">
                  <a16:creationId xmlns:a16="http://schemas.microsoft.com/office/drawing/2014/main" id="{A9212E1C-F2BF-40E0-47D1-C10F474ADD1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71210" y="5047826"/>
              <a:ext cx="1597860" cy="1597860"/>
            </a:xfrm>
            <a:prstGeom prst="rect">
              <a:avLst/>
            </a:prstGeom>
          </p:spPr>
        </p:pic>
        <p:pic>
          <p:nvPicPr>
            <p:cNvPr id="5" name="Graphic 4" descr="Thought bubble with solid fill">
              <a:extLst>
                <a:ext uri="{FF2B5EF4-FFF2-40B4-BE49-F238E27FC236}">
                  <a16:creationId xmlns:a16="http://schemas.microsoft.com/office/drawing/2014/main" id="{EE717369-D28F-9FE5-F48D-03510871E27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777700" y="1292535"/>
              <a:ext cx="4590670" cy="4590670"/>
            </a:xfrm>
            <a:prstGeom prst="rect">
              <a:avLst/>
            </a:prstGeom>
          </p:spPr>
        </p:pic>
      </p:grpSp>
      <p:sp>
        <p:nvSpPr>
          <p:cNvPr id="13" name="Content Placeholder 4">
            <a:extLst>
              <a:ext uri="{FF2B5EF4-FFF2-40B4-BE49-F238E27FC236}">
                <a16:creationId xmlns:a16="http://schemas.microsoft.com/office/drawing/2014/main" id="{E5DB8E8C-5018-B015-84EC-D2960733D5CF}"/>
              </a:ext>
            </a:extLst>
          </p:cNvPr>
          <p:cNvSpPr txBox="1">
            <a:spLocks/>
          </p:cNvSpPr>
          <p:nvPr/>
        </p:nvSpPr>
        <p:spPr>
          <a:xfrm>
            <a:off x="8190993" y="1789932"/>
            <a:ext cx="3218777" cy="1220305"/>
          </a:xfrm>
          <a:prstGeom prst="rect">
            <a:avLst/>
          </a:prstGeom>
        </p:spPr>
        <p:txBody>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1800" dirty="0">
                <a:solidFill>
                  <a:schemeClr val="bg2"/>
                </a:solidFill>
              </a:rPr>
              <a:t>Sticky tape, plastic, wood, bottles, fabric, electronics, wire, glue, scissors…</a:t>
            </a:r>
            <a:endParaRPr lang="en-AU" dirty="0"/>
          </a:p>
        </p:txBody>
      </p:sp>
      <p:sp>
        <p:nvSpPr>
          <p:cNvPr id="6" name="Slide Number Placeholder 4">
            <a:extLst>
              <a:ext uri="{FF2B5EF4-FFF2-40B4-BE49-F238E27FC236}">
                <a16:creationId xmlns:a16="http://schemas.microsoft.com/office/drawing/2014/main" id="{D5941F41-526A-33E2-0647-31249CD53AC5}"/>
              </a:ext>
              <a:ext uri="{C183D7F6-B498-43B3-948B-1728B52AA6E4}">
                <adec:decorative xmlns:adec="http://schemas.microsoft.com/office/drawing/2017/decorative" val="1"/>
              </a:ext>
            </a:extLst>
          </p:cNvPr>
          <p:cNvSpPr txBox="1">
            <a:spLocks/>
          </p:cNvSpPr>
          <p:nvPr/>
        </p:nvSpPr>
        <p:spPr>
          <a:xfrm>
            <a:off x="11124000" y="6516000"/>
            <a:ext cx="720000" cy="180000"/>
          </a:xfrm>
          <a:prstGeom prst="rect">
            <a:avLst/>
          </a:prstGeom>
        </p:spPr>
        <p:txBody>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r"/>
            <a:fld id="{6B0AA3B9-7176-4FBC-8A56-697129254272}" type="slidenum">
              <a:rPr lang="en-AU" sz="1200" smtClean="0"/>
              <a:pPr algn="r"/>
              <a:t>28</a:t>
            </a:fld>
            <a:endParaRPr lang="en-AU" sz="1200"/>
          </a:p>
        </p:txBody>
      </p:sp>
    </p:spTree>
    <p:extLst>
      <p:ext uri="{BB962C8B-B14F-4D97-AF65-F5344CB8AC3E}">
        <p14:creationId xmlns:p14="http://schemas.microsoft.com/office/powerpoint/2010/main" val="213304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lstStyle/>
          <a:p>
            <a:r>
              <a:rPr lang="en-AU" dirty="0">
                <a:latin typeface="Arial" panose="020B0604020202020204" pitchFamily="34" charset="0"/>
                <a:cs typeface="Arial" panose="020B0604020202020204" pitchFamily="34" charset="0"/>
              </a:rPr>
              <a:t>Planning materials</a:t>
            </a:r>
          </a:p>
        </p:txBody>
      </p:sp>
      <p:sp>
        <p:nvSpPr>
          <p:cNvPr id="7" name="Text Placeholder 6">
            <a:extLst>
              <a:ext uri="{FF2B5EF4-FFF2-40B4-BE49-F238E27FC236}">
                <a16:creationId xmlns:a16="http://schemas.microsoft.com/office/drawing/2014/main" id="{616D9075-4C54-2926-6EAF-137ABD89266F}"/>
              </a:ext>
            </a:extLst>
          </p:cNvPr>
          <p:cNvSpPr>
            <a:spLocks noGrp="1"/>
          </p:cNvSpPr>
          <p:nvPr>
            <p:ph type="body" sz="quarter" idx="18"/>
          </p:nvPr>
        </p:nvSpPr>
        <p:spPr/>
        <p:txBody>
          <a:bodyPr/>
          <a:lstStyle/>
          <a:p>
            <a:r>
              <a:rPr lang="en-AU" dirty="0"/>
              <a:t>Name:</a:t>
            </a:r>
          </a:p>
        </p:txBody>
      </p:sp>
      <p:graphicFrame>
        <p:nvGraphicFramePr>
          <p:cNvPr id="8" name="Content Placeholder 5" descr="2 Column table with column headings feature and materials.">
            <a:extLst>
              <a:ext uri="{FF2B5EF4-FFF2-40B4-BE49-F238E27FC236}">
                <a16:creationId xmlns:a16="http://schemas.microsoft.com/office/drawing/2014/main" id="{01CCEBEC-17CD-DAD6-6FE9-FECB63285838}"/>
              </a:ext>
            </a:extLst>
          </p:cNvPr>
          <p:cNvGraphicFramePr>
            <a:graphicFrameLocks noGrp="1"/>
          </p:cNvGraphicFramePr>
          <p:nvPr>
            <p:ph idx="4294967295"/>
            <p:extLst>
              <p:ext uri="{D42A27DB-BD31-4B8C-83A1-F6EECF244321}">
                <p14:modId xmlns:p14="http://schemas.microsoft.com/office/powerpoint/2010/main" val="3787647927"/>
              </p:ext>
            </p:extLst>
          </p:nvPr>
        </p:nvGraphicFramePr>
        <p:xfrm>
          <a:off x="354013" y="1745569"/>
          <a:ext cx="11483974" cy="4211320"/>
        </p:xfrm>
        <a:graphic>
          <a:graphicData uri="http://schemas.openxmlformats.org/drawingml/2006/table">
            <a:tbl>
              <a:tblPr firstRow="1" bandRow="1">
                <a:tableStyleId>{69012ECD-51FC-41F1-AA8D-1B2483CD663E}</a:tableStyleId>
              </a:tblPr>
              <a:tblGrid>
                <a:gridCol w="2721796">
                  <a:extLst>
                    <a:ext uri="{9D8B030D-6E8A-4147-A177-3AD203B41FA5}">
                      <a16:colId xmlns:a16="http://schemas.microsoft.com/office/drawing/2014/main" val="2546070211"/>
                    </a:ext>
                  </a:extLst>
                </a:gridCol>
                <a:gridCol w="8762178">
                  <a:extLst>
                    <a:ext uri="{9D8B030D-6E8A-4147-A177-3AD203B41FA5}">
                      <a16:colId xmlns:a16="http://schemas.microsoft.com/office/drawing/2014/main" val="4275116296"/>
                    </a:ext>
                  </a:extLst>
                </a:gridCol>
              </a:tblGrid>
              <a:tr h="370840">
                <a:tc>
                  <a:txBody>
                    <a:bodyPr/>
                    <a:lstStyle/>
                    <a:p>
                      <a:r>
                        <a:rPr lang="en-AU" dirty="0">
                          <a:latin typeface="Arial" panose="020B0604020202020204" pitchFamily="34" charset="0"/>
                          <a:cs typeface="Arial" panose="020B0604020202020204" pitchFamily="34" charset="0"/>
                        </a:rPr>
                        <a:t>Feature</a:t>
                      </a:r>
                    </a:p>
                  </a:txBody>
                  <a:tcPr/>
                </a:tc>
                <a:tc>
                  <a:txBody>
                    <a:bodyPr/>
                    <a:lstStyle/>
                    <a:p>
                      <a:r>
                        <a:rPr lang="en-AU">
                          <a:latin typeface="Arial" panose="020B0604020202020204" pitchFamily="34" charset="0"/>
                          <a:cs typeface="Arial" panose="020B0604020202020204" pitchFamily="34" charset="0"/>
                        </a:rPr>
                        <a:t>Materials, quantity, equipment</a:t>
                      </a:r>
                    </a:p>
                  </a:txBody>
                  <a:tcPr/>
                </a:tc>
                <a:extLst>
                  <a:ext uri="{0D108BD9-81ED-4DB2-BD59-A6C34878D82A}">
                    <a16:rowId xmlns:a16="http://schemas.microsoft.com/office/drawing/2014/main" val="2818251824"/>
                  </a:ext>
                </a:extLst>
              </a:tr>
              <a:tr h="370840">
                <a:tc>
                  <a:txBody>
                    <a:bodyPr/>
                    <a:lstStyle/>
                    <a:p>
                      <a:endParaRPr lang="en-AU">
                        <a:latin typeface="Arial" panose="020B0604020202020204" pitchFamily="34" charset="0"/>
                        <a:cs typeface="Arial" panose="020B0604020202020204" pitchFamily="34" charset="0"/>
                      </a:endParaRPr>
                    </a:p>
                  </a:txBody>
                  <a:tcPr>
                    <a:lnR w="6350" cap="flat" cmpd="sng" algn="ctr">
                      <a:solidFill>
                        <a:schemeClr val="accent1"/>
                      </a:solidFill>
                      <a:prstDash val="solid"/>
                      <a:round/>
                      <a:headEnd type="none" w="med" len="med"/>
                      <a:tailEnd type="none" w="med" len="med"/>
                    </a:lnR>
                  </a:tcPr>
                </a:tc>
                <a:tc>
                  <a:txBody>
                    <a:bodyPr/>
                    <a:lstStyle/>
                    <a:p>
                      <a:endParaRPr lang="en-AU">
                        <a:latin typeface="Arial" panose="020B0604020202020204" pitchFamily="34" charset="0"/>
                        <a:cs typeface="Arial" panose="020B0604020202020204" pitchFamily="34" charset="0"/>
                      </a:endParaRPr>
                    </a:p>
                    <a:p>
                      <a:endParaRPr lang="en-AU">
                        <a:latin typeface="Arial" panose="020B0604020202020204" pitchFamily="34" charset="0"/>
                        <a:cs typeface="Arial" panose="020B0604020202020204" pitchFamily="34" charset="0"/>
                      </a:endParaRPr>
                    </a:p>
                  </a:txBody>
                  <a:tcPr>
                    <a:lnL w="6350" cap="flat" cmpd="sng" algn="ctr">
                      <a:solidFill>
                        <a:schemeClr val="accent1"/>
                      </a:solidFill>
                      <a:prstDash val="solid"/>
                      <a:round/>
                      <a:headEnd type="none" w="med" len="med"/>
                      <a:tailEnd type="none" w="med" len="med"/>
                    </a:lnL>
                  </a:tcPr>
                </a:tc>
                <a:extLst>
                  <a:ext uri="{0D108BD9-81ED-4DB2-BD59-A6C34878D82A}">
                    <a16:rowId xmlns:a16="http://schemas.microsoft.com/office/drawing/2014/main" val="1614233723"/>
                  </a:ext>
                </a:extLst>
              </a:tr>
              <a:tr h="370840">
                <a:tc>
                  <a:txBody>
                    <a:bodyPr/>
                    <a:lstStyle/>
                    <a:p>
                      <a:endParaRPr lang="en-AU">
                        <a:latin typeface="Arial" panose="020B0604020202020204" pitchFamily="34" charset="0"/>
                        <a:cs typeface="Arial" panose="020B0604020202020204" pitchFamily="34" charset="0"/>
                      </a:endParaRPr>
                    </a:p>
                    <a:p>
                      <a:endParaRPr lang="en-AU">
                        <a:latin typeface="Arial" panose="020B0604020202020204" pitchFamily="34" charset="0"/>
                        <a:cs typeface="Arial" panose="020B0604020202020204" pitchFamily="34" charset="0"/>
                      </a:endParaRPr>
                    </a:p>
                  </a:txBody>
                  <a:tcPr>
                    <a:lnR w="6350" cap="flat" cmpd="sng" algn="ctr">
                      <a:solidFill>
                        <a:schemeClr val="accent1"/>
                      </a:solidFill>
                      <a:prstDash val="solid"/>
                      <a:round/>
                      <a:headEnd type="none" w="med" len="med"/>
                      <a:tailEnd type="none" w="med" len="med"/>
                    </a:lnR>
                  </a:tcPr>
                </a:tc>
                <a:tc>
                  <a:txBody>
                    <a:bodyPr/>
                    <a:lstStyle/>
                    <a:p>
                      <a:endParaRPr lang="en-AU">
                        <a:latin typeface="Arial" panose="020B0604020202020204" pitchFamily="34" charset="0"/>
                        <a:cs typeface="Arial" panose="020B0604020202020204" pitchFamily="34" charset="0"/>
                      </a:endParaRPr>
                    </a:p>
                  </a:txBody>
                  <a:tcPr>
                    <a:lnL w="6350" cap="flat" cmpd="sng" algn="ctr">
                      <a:solidFill>
                        <a:schemeClr val="accent1"/>
                      </a:solidFill>
                      <a:prstDash val="solid"/>
                      <a:round/>
                      <a:headEnd type="none" w="med" len="med"/>
                      <a:tailEnd type="none" w="med" len="med"/>
                    </a:lnL>
                  </a:tcPr>
                </a:tc>
                <a:extLst>
                  <a:ext uri="{0D108BD9-81ED-4DB2-BD59-A6C34878D82A}">
                    <a16:rowId xmlns:a16="http://schemas.microsoft.com/office/drawing/2014/main" val="3924748480"/>
                  </a:ext>
                </a:extLst>
              </a:tr>
              <a:tr h="370840">
                <a:tc>
                  <a:txBody>
                    <a:bodyPr/>
                    <a:lstStyle/>
                    <a:p>
                      <a:endParaRPr lang="en-AU">
                        <a:latin typeface="Arial" panose="020B0604020202020204" pitchFamily="34" charset="0"/>
                        <a:cs typeface="Arial" panose="020B0604020202020204" pitchFamily="34" charset="0"/>
                      </a:endParaRPr>
                    </a:p>
                    <a:p>
                      <a:endParaRPr lang="en-AU">
                        <a:latin typeface="Arial" panose="020B0604020202020204" pitchFamily="34" charset="0"/>
                        <a:cs typeface="Arial" panose="020B0604020202020204" pitchFamily="34" charset="0"/>
                      </a:endParaRPr>
                    </a:p>
                  </a:txBody>
                  <a:tcPr>
                    <a:lnR w="6350" cap="flat" cmpd="sng" algn="ctr">
                      <a:solidFill>
                        <a:schemeClr val="accent1"/>
                      </a:solidFill>
                      <a:prstDash val="solid"/>
                      <a:round/>
                      <a:headEnd type="none" w="med" len="med"/>
                      <a:tailEnd type="none" w="med" len="med"/>
                    </a:lnR>
                  </a:tcPr>
                </a:tc>
                <a:tc>
                  <a:txBody>
                    <a:bodyPr/>
                    <a:lstStyle/>
                    <a:p>
                      <a:endParaRPr lang="en-AU">
                        <a:latin typeface="Arial" panose="020B0604020202020204" pitchFamily="34" charset="0"/>
                        <a:cs typeface="Arial" panose="020B0604020202020204" pitchFamily="34" charset="0"/>
                      </a:endParaRPr>
                    </a:p>
                  </a:txBody>
                  <a:tcPr>
                    <a:lnL w="6350" cap="flat" cmpd="sng" algn="ctr">
                      <a:solidFill>
                        <a:schemeClr val="accent1"/>
                      </a:solidFill>
                      <a:prstDash val="solid"/>
                      <a:round/>
                      <a:headEnd type="none" w="med" len="med"/>
                      <a:tailEnd type="none" w="med" len="med"/>
                    </a:lnL>
                  </a:tcPr>
                </a:tc>
                <a:extLst>
                  <a:ext uri="{0D108BD9-81ED-4DB2-BD59-A6C34878D82A}">
                    <a16:rowId xmlns:a16="http://schemas.microsoft.com/office/drawing/2014/main" val="1380692006"/>
                  </a:ext>
                </a:extLst>
              </a:tr>
              <a:tr h="370840">
                <a:tc>
                  <a:txBody>
                    <a:bodyPr/>
                    <a:lstStyle/>
                    <a:p>
                      <a:endParaRPr lang="en-AU">
                        <a:latin typeface="Arial" panose="020B0604020202020204" pitchFamily="34" charset="0"/>
                        <a:cs typeface="Arial" panose="020B0604020202020204" pitchFamily="34" charset="0"/>
                      </a:endParaRPr>
                    </a:p>
                    <a:p>
                      <a:endParaRPr lang="en-AU">
                        <a:latin typeface="Arial" panose="020B0604020202020204" pitchFamily="34" charset="0"/>
                        <a:cs typeface="Arial" panose="020B0604020202020204" pitchFamily="34" charset="0"/>
                      </a:endParaRPr>
                    </a:p>
                  </a:txBody>
                  <a:tcPr>
                    <a:lnR w="6350" cap="flat" cmpd="sng" algn="ctr">
                      <a:solidFill>
                        <a:schemeClr val="accent1"/>
                      </a:solidFill>
                      <a:prstDash val="solid"/>
                      <a:round/>
                      <a:headEnd type="none" w="med" len="med"/>
                      <a:tailEnd type="none" w="med" len="med"/>
                    </a:lnR>
                  </a:tcPr>
                </a:tc>
                <a:tc>
                  <a:txBody>
                    <a:bodyPr/>
                    <a:lstStyle/>
                    <a:p>
                      <a:endParaRPr lang="en-AU">
                        <a:latin typeface="Arial" panose="020B0604020202020204" pitchFamily="34" charset="0"/>
                        <a:cs typeface="Arial" panose="020B0604020202020204" pitchFamily="34" charset="0"/>
                      </a:endParaRPr>
                    </a:p>
                  </a:txBody>
                  <a:tcPr>
                    <a:lnL w="6350" cap="flat" cmpd="sng" algn="ctr">
                      <a:solidFill>
                        <a:schemeClr val="accent1"/>
                      </a:solidFill>
                      <a:prstDash val="solid"/>
                      <a:round/>
                      <a:headEnd type="none" w="med" len="med"/>
                      <a:tailEnd type="none" w="med" len="med"/>
                    </a:lnL>
                  </a:tcPr>
                </a:tc>
                <a:extLst>
                  <a:ext uri="{0D108BD9-81ED-4DB2-BD59-A6C34878D82A}">
                    <a16:rowId xmlns:a16="http://schemas.microsoft.com/office/drawing/2014/main" val="2151402873"/>
                  </a:ext>
                </a:extLst>
              </a:tr>
              <a:tr h="370840">
                <a:tc>
                  <a:txBody>
                    <a:bodyPr/>
                    <a:lstStyle/>
                    <a:p>
                      <a:endParaRPr lang="en-AU">
                        <a:latin typeface="Arial" panose="020B0604020202020204" pitchFamily="34" charset="0"/>
                        <a:cs typeface="Arial" panose="020B0604020202020204" pitchFamily="34" charset="0"/>
                      </a:endParaRPr>
                    </a:p>
                    <a:p>
                      <a:endParaRPr lang="en-AU">
                        <a:latin typeface="Arial" panose="020B0604020202020204" pitchFamily="34" charset="0"/>
                        <a:cs typeface="Arial" panose="020B0604020202020204" pitchFamily="34" charset="0"/>
                      </a:endParaRPr>
                    </a:p>
                  </a:txBody>
                  <a:tcPr>
                    <a:lnR w="6350" cap="flat" cmpd="sng" algn="ctr">
                      <a:solidFill>
                        <a:schemeClr val="accent1"/>
                      </a:solidFill>
                      <a:prstDash val="solid"/>
                      <a:round/>
                      <a:headEnd type="none" w="med" len="med"/>
                      <a:tailEnd type="none" w="med" len="med"/>
                    </a:lnR>
                  </a:tcPr>
                </a:tc>
                <a:tc>
                  <a:txBody>
                    <a:bodyPr/>
                    <a:lstStyle/>
                    <a:p>
                      <a:endParaRPr lang="en-AU">
                        <a:latin typeface="Arial" panose="020B0604020202020204" pitchFamily="34" charset="0"/>
                        <a:cs typeface="Arial" panose="020B0604020202020204" pitchFamily="34" charset="0"/>
                      </a:endParaRPr>
                    </a:p>
                  </a:txBody>
                  <a:tcPr>
                    <a:lnL w="6350" cap="flat" cmpd="sng" algn="ctr">
                      <a:solidFill>
                        <a:schemeClr val="accent1"/>
                      </a:solidFill>
                      <a:prstDash val="solid"/>
                      <a:round/>
                      <a:headEnd type="none" w="med" len="med"/>
                      <a:tailEnd type="none" w="med" len="med"/>
                    </a:lnL>
                  </a:tcPr>
                </a:tc>
                <a:extLst>
                  <a:ext uri="{0D108BD9-81ED-4DB2-BD59-A6C34878D82A}">
                    <a16:rowId xmlns:a16="http://schemas.microsoft.com/office/drawing/2014/main" val="1863634086"/>
                  </a:ext>
                </a:extLst>
              </a:tr>
              <a:tr h="370840">
                <a:tc>
                  <a:txBody>
                    <a:bodyPr/>
                    <a:lstStyle/>
                    <a:p>
                      <a:endParaRPr lang="en-AU">
                        <a:latin typeface="Arial" panose="020B0604020202020204" pitchFamily="34" charset="0"/>
                        <a:cs typeface="Arial" panose="020B0604020202020204" pitchFamily="34" charset="0"/>
                      </a:endParaRPr>
                    </a:p>
                    <a:p>
                      <a:endParaRPr lang="en-AU">
                        <a:latin typeface="Arial" panose="020B0604020202020204" pitchFamily="34" charset="0"/>
                        <a:cs typeface="Arial" panose="020B0604020202020204" pitchFamily="34" charset="0"/>
                      </a:endParaRPr>
                    </a:p>
                  </a:txBody>
                  <a:tcPr>
                    <a:lnR w="6350" cap="flat" cmpd="sng" algn="ctr">
                      <a:solidFill>
                        <a:schemeClr val="accent1"/>
                      </a:solidFill>
                      <a:prstDash val="solid"/>
                      <a:round/>
                      <a:headEnd type="none" w="med" len="med"/>
                      <a:tailEnd type="none" w="med" len="med"/>
                    </a:lnR>
                  </a:tcPr>
                </a:tc>
                <a:tc>
                  <a:txBody>
                    <a:bodyPr/>
                    <a:lstStyle/>
                    <a:p>
                      <a:endParaRPr lang="en-AU" dirty="0">
                        <a:latin typeface="Arial" panose="020B0604020202020204" pitchFamily="34" charset="0"/>
                        <a:cs typeface="Arial" panose="020B0604020202020204" pitchFamily="34" charset="0"/>
                      </a:endParaRPr>
                    </a:p>
                  </a:txBody>
                  <a:tcPr>
                    <a:lnL w="6350" cap="flat" cmpd="sng" algn="ctr">
                      <a:solidFill>
                        <a:schemeClr val="accent1"/>
                      </a:solidFill>
                      <a:prstDash val="solid"/>
                      <a:round/>
                      <a:headEnd type="none" w="med" len="med"/>
                      <a:tailEnd type="none" w="med" len="med"/>
                    </a:lnL>
                  </a:tcPr>
                </a:tc>
                <a:extLst>
                  <a:ext uri="{0D108BD9-81ED-4DB2-BD59-A6C34878D82A}">
                    <a16:rowId xmlns:a16="http://schemas.microsoft.com/office/drawing/2014/main" val="4265171830"/>
                  </a:ext>
                </a:extLst>
              </a:tr>
            </a:tbl>
          </a:graphicData>
        </a:graphic>
      </p:graphicFrame>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latin typeface="Arial" panose="020B0604020202020204" pitchFamily="34" charset="0"/>
                <a:cs typeface="Arial" panose="020B0604020202020204" pitchFamily="34" charset="0"/>
              </a:rPr>
              <a:pPr/>
              <a:t>29</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9856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o delete note - section complete">
            <a:extLst>
              <a:ext uri="{FF2B5EF4-FFF2-40B4-BE49-F238E27FC236}">
                <a16:creationId xmlns:a16="http://schemas.microsoft.com/office/drawing/2014/main" id="{C33C36CD-324E-FD41-74AB-B4DB2259754F}"/>
              </a:ext>
            </a:extLst>
          </p:cNvPr>
          <p:cNvSpPr>
            <a:spLocks noGrp="1"/>
          </p:cNvSpPr>
          <p:nvPr>
            <p:ph type="title"/>
          </p:nvPr>
        </p:nvSpPr>
        <p:spPr/>
        <p:txBody>
          <a:bodyPr/>
          <a:lstStyle/>
          <a:p>
            <a:r>
              <a:rPr lang="en-AU" dirty="0"/>
              <a:t>4. Microcontroller board</a:t>
            </a:r>
          </a:p>
        </p:txBody>
      </p:sp>
      <p:sp>
        <p:nvSpPr>
          <p:cNvPr id="4" name="Text Placeholder 3">
            <a:extLst>
              <a:ext uri="{FF2B5EF4-FFF2-40B4-BE49-F238E27FC236}">
                <a16:creationId xmlns:a16="http://schemas.microsoft.com/office/drawing/2014/main" id="{1AFBB987-10B6-ACF2-A69E-A6021476D922}"/>
              </a:ext>
            </a:extLst>
          </p:cNvPr>
          <p:cNvSpPr>
            <a:spLocks noGrp="1"/>
          </p:cNvSpPr>
          <p:nvPr>
            <p:ph type="body" sz="quarter" idx="18"/>
          </p:nvPr>
        </p:nvSpPr>
        <p:spPr/>
        <p:txBody>
          <a:bodyPr/>
          <a:lstStyle/>
          <a:p>
            <a:r>
              <a:rPr lang="en-AU" dirty="0"/>
              <a:t>Learning intentions and success criteria</a:t>
            </a:r>
          </a:p>
        </p:txBody>
      </p:sp>
      <p:sp>
        <p:nvSpPr>
          <p:cNvPr id="3" name="Picture Placeholder 2">
            <a:extLst>
              <a:ext uri="{FF2B5EF4-FFF2-40B4-BE49-F238E27FC236}">
                <a16:creationId xmlns:a16="http://schemas.microsoft.com/office/drawing/2014/main" id="{F935BA46-F19E-DE35-AACE-7E322D0F13B1}"/>
              </a:ext>
            </a:extLst>
          </p:cNvPr>
          <p:cNvSpPr>
            <a:spLocks noGrp="1"/>
          </p:cNvSpPr>
          <p:nvPr>
            <p:ph type="pic" sz="quarter" idx="13"/>
          </p:nvPr>
        </p:nvSpPr>
        <p:spPr/>
        <p:txBody>
          <a:bodyPr/>
          <a:lstStyle/>
          <a:p>
            <a:r>
              <a:rPr lang="en-AU" sz="1800" b="1" dirty="0"/>
              <a:t>We are learning to:</a:t>
            </a:r>
          </a:p>
          <a:p>
            <a:pPr marL="285750" indent="-285750">
              <a:buFont typeface="Arial" panose="020B0604020202020204" pitchFamily="34" charset="0"/>
              <a:buChar char="•"/>
            </a:pPr>
            <a:r>
              <a:rPr lang="en-AU" sz="1800" dirty="0">
                <a:effectLst/>
                <a:latin typeface="Arial" panose="020B0604020202020204" pitchFamily="34" charset="0"/>
                <a:ea typeface="Calibri" panose="020F0502020204030204" pitchFamily="34" charset="0"/>
              </a:rPr>
              <a:t>use coding environments to produce code that run on a microcontroller.</a:t>
            </a:r>
            <a:endParaRPr lang="en-AU" sz="1800" b="1" dirty="0"/>
          </a:p>
          <a:p>
            <a:endParaRPr lang="en-AU" sz="1800" b="1" dirty="0"/>
          </a:p>
          <a:p>
            <a:r>
              <a:rPr lang="en-AU" sz="1800" b="1" dirty="0"/>
              <a:t>We can:</a:t>
            </a:r>
          </a:p>
          <a:p>
            <a:pPr marL="285750" indent="-285750">
              <a:buFont typeface="Arial" panose="020B0604020202020204" pitchFamily="34" charset="0"/>
              <a:buChar char="•"/>
            </a:pPr>
            <a:r>
              <a:rPr lang="en-AU" sz="1800" dirty="0">
                <a:effectLst/>
                <a:latin typeface="Arial" panose="020B0604020202020204" pitchFamily="34" charset="0"/>
                <a:ea typeface="Calibri" panose="020F0502020204030204" pitchFamily="34" charset="0"/>
              </a:rPr>
              <a:t>use a coding environment to program actions on a microcontroller.</a:t>
            </a:r>
            <a:endParaRPr lang="en-AU" sz="1800" dirty="0"/>
          </a:p>
        </p:txBody>
      </p:sp>
      <p:sp>
        <p:nvSpPr>
          <p:cNvPr id="9" name="Slide Number Placeholder 4">
            <a:extLst>
              <a:ext uri="{FF2B5EF4-FFF2-40B4-BE49-F238E27FC236}">
                <a16:creationId xmlns:a16="http://schemas.microsoft.com/office/drawing/2014/main" id="{0E33D5B8-B006-8099-7A87-F28320F9EDA4}"/>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30</a:t>
            </a:fld>
            <a:endParaRPr lang="en-AU"/>
          </a:p>
        </p:txBody>
      </p:sp>
    </p:spTree>
    <p:extLst>
      <p:ext uri="{BB962C8B-B14F-4D97-AF65-F5344CB8AC3E}">
        <p14:creationId xmlns:p14="http://schemas.microsoft.com/office/powerpoint/2010/main" val="2310957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Microcontroller</a:t>
            </a:r>
          </a:p>
        </p:txBody>
      </p:sp>
      <p:sp>
        <p:nvSpPr>
          <p:cNvPr id="3" name="Content Placeholder 2">
            <a:extLst>
              <a:ext uri="{FF2B5EF4-FFF2-40B4-BE49-F238E27FC236}">
                <a16:creationId xmlns:a16="http://schemas.microsoft.com/office/drawing/2014/main" id="{E833498A-7307-382E-5618-CE4C975ACDBD}"/>
              </a:ext>
            </a:extLst>
          </p:cNvPr>
          <p:cNvSpPr>
            <a:spLocks noGrp="1"/>
          </p:cNvSpPr>
          <p:nvPr>
            <p:ph sz="quarter" idx="19"/>
          </p:nvPr>
        </p:nvSpPr>
        <p:spPr>
          <a:xfrm>
            <a:off x="360364" y="1562470"/>
            <a:ext cx="4280910" cy="4878611"/>
          </a:xfrm>
        </p:spPr>
        <p:txBody>
          <a:bodyPr>
            <a:normAutofit/>
          </a:bodyPr>
          <a:lstStyle/>
          <a:p>
            <a:r>
              <a:rPr lang="en-AU" dirty="0">
                <a:latin typeface="Arial" panose="020B0604020202020204" pitchFamily="34" charset="0"/>
                <a:cs typeface="Arial" panose="020B0604020202020204" pitchFamily="34" charset="0"/>
              </a:rPr>
              <a:t>Today we </a:t>
            </a:r>
            <a:r>
              <a:rPr lang="en-AU" sz="1800" dirty="0">
                <a:latin typeface="Arial" panose="020B0604020202020204" pitchFamily="34" charset="0"/>
                <a:cs typeface="Arial" panose="020B0604020202020204" pitchFamily="34" charset="0"/>
              </a:rPr>
              <a:t>will</a:t>
            </a:r>
            <a:r>
              <a:rPr lang="en-AU" dirty="0">
                <a:latin typeface="Arial" panose="020B0604020202020204" pitchFamily="34" charset="0"/>
                <a:cs typeface="Arial" panose="020B0604020202020204" pitchFamily="34" charset="0"/>
              </a:rPr>
              <a:t> be using the </a:t>
            </a:r>
            <a:r>
              <a:rPr lang="en-AU" dirty="0" err="1">
                <a:latin typeface="Arial" panose="020B0604020202020204" pitchFamily="34" charset="0"/>
                <a:cs typeface="Arial" panose="020B0604020202020204" pitchFamily="34" charset="0"/>
              </a:rPr>
              <a:t>Micro:bit</a:t>
            </a:r>
            <a:r>
              <a:rPr lang="en-AU" dirty="0">
                <a:latin typeface="Arial" panose="020B0604020202020204" pitchFamily="34" charset="0"/>
                <a:cs typeface="Arial" panose="020B0604020202020204" pitchFamily="34" charset="0"/>
              </a:rPr>
              <a:t> microcontroller board.</a:t>
            </a:r>
          </a:p>
          <a:p>
            <a:endParaRPr lang="en-AU" dirty="0">
              <a:latin typeface="Arial" panose="020B0604020202020204" pitchFamily="34" charset="0"/>
              <a:cs typeface="Arial" panose="020B0604020202020204" pitchFamily="34" charset="0"/>
            </a:endParaRPr>
          </a:p>
          <a:p>
            <a:endParaRPr lang="en-AU" dirty="0">
              <a:latin typeface="Arial" panose="020B0604020202020204" pitchFamily="34" charset="0"/>
              <a:cs typeface="Arial" panose="020B0604020202020204" pitchFamily="34" charset="0"/>
            </a:endParaRPr>
          </a:p>
          <a:p>
            <a:endParaRPr lang="en-AU" dirty="0">
              <a:latin typeface="Arial" panose="020B0604020202020204" pitchFamily="34" charset="0"/>
              <a:cs typeface="Arial" panose="020B0604020202020204" pitchFamily="34" charset="0"/>
            </a:endParaRPr>
          </a:p>
        </p:txBody>
      </p:sp>
      <p:pic>
        <p:nvPicPr>
          <p:cNvPr id="12" name="Picture Placeholder 11" descr="A small square electronic microcontroller with onboard red LED lights">
            <a:extLst>
              <a:ext uri="{FF2B5EF4-FFF2-40B4-BE49-F238E27FC236}">
                <a16:creationId xmlns:a16="http://schemas.microsoft.com/office/drawing/2014/main" id="{5341A1BD-3BA6-EB95-0CD0-396CF9C87274}"/>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a:stretch/>
        </p:blipFill>
        <p:spPr>
          <a:xfrm>
            <a:off x="6311897" y="1562471"/>
            <a:ext cx="5507038" cy="4246186"/>
          </a:xfrm>
        </p:spPr>
      </p:pic>
      <p:sp>
        <p:nvSpPr>
          <p:cNvPr id="10" name="Text Placeholder 9">
            <a:extLst>
              <a:ext uri="{FF2B5EF4-FFF2-40B4-BE49-F238E27FC236}">
                <a16:creationId xmlns:a16="http://schemas.microsoft.com/office/drawing/2014/main" id="{03C64AEC-3EC9-352A-D221-409459BDFFF1}"/>
              </a:ext>
            </a:extLst>
          </p:cNvPr>
          <p:cNvSpPr>
            <a:spLocks noGrp="1"/>
          </p:cNvSpPr>
          <p:nvPr>
            <p:ph type="body" sz="quarter" idx="21"/>
          </p:nvPr>
        </p:nvSpPr>
        <p:spPr>
          <a:xfrm>
            <a:off x="6311898" y="5934075"/>
            <a:ext cx="5519738" cy="506413"/>
          </a:xfrm>
        </p:spPr>
        <p:txBody>
          <a:bodyPr/>
          <a:lstStyle/>
          <a:p>
            <a:r>
              <a:rPr lang="en-AU" dirty="0" err="1"/>
              <a:t>Micro:bit</a:t>
            </a:r>
            <a:endParaRPr lang="en-AU" dirty="0"/>
          </a:p>
        </p:txBody>
      </p:sp>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a:lnSpc>
                <a:spcPct val="90000"/>
              </a:lnSpc>
              <a:spcAft>
                <a:spcPts val="600"/>
              </a:spcAft>
            </a:pPr>
            <a:fld id="{10A01DC5-1685-4615-8240-15192985C6A2}" type="slidenum">
              <a:rPr lang="en-AU" smtClean="0">
                <a:latin typeface="Arial" panose="020B0604020202020204" pitchFamily="34" charset="0"/>
                <a:cs typeface="Arial" panose="020B0604020202020204" pitchFamily="34" charset="0"/>
              </a:rPr>
              <a:pPr>
                <a:lnSpc>
                  <a:spcPct val="90000"/>
                </a:lnSpc>
                <a:spcAft>
                  <a:spcPts val="600"/>
                </a:spcAft>
              </a:pPr>
              <a:t>31</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0412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Microcontroller – option 1 (1)</a:t>
            </a:r>
          </a:p>
        </p:txBody>
      </p:sp>
      <p:sp>
        <p:nvSpPr>
          <p:cNvPr id="3" name="Content Placeholder 2">
            <a:extLst>
              <a:ext uri="{FF2B5EF4-FFF2-40B4-BE49-F238E27FC236}">
                <a16:creationId xmlns:a16="http://schemas.microsoft.com/office/drawing/2014/main" id="{E833498A-7307-382E-5618-CE4C975ACDBD}"/>
              </a:ext>
            </a:extLst>
          </p:cNvPr>
          <p:cNvSpPr>
            <a:spLocks noGrp="1"/>
          </p:cNvSpPr>
          <p:nvPr>
            <p:ph sz="quarter" idx="19"/>
          </p:nvPr>
        </p:nvSpPr>
        <p:spPr>
          <a:xfrm>
            <a:off x="360364" y="1562470"/>
            <a:ext cx="5292292" cy="4878611"/>
          </a:xfrm>
        </p:spPr>
        <p:txBody>
          <a:bodyPr>
            <a:normAutofit/>
          </a:bodyPr>
          <a:lstStyle/>
          <a:p>
            <a:r>
              <a:rPr lang="en-AU" sz="1800" dirty="0">
                <a:latin typeface="Arial" panose="020B0604020202020204" pitchFamily="34" charset="0"/>
                <a:cs typeface="Arial" panose="020B0604020202020204" pitchFamily="34" charset="0"/>
              </a:rPr>
              <a:t>We will follow the instruction</a:t>
            </a:r>
            <a:r>
              <a:rPr lang="en-AU" sz="1800" dirty="0"/>
              <a:t>s from the </a:t>
            </a:r>
            <a:r>
              <a:rPr lang="en-AU" sz="1800" dirty="0" err="1">
                <a:hlinkClick r:id="rId3"/>
              </a:rPr>
              <a:t>Micro:bit</a:t>
            </a:r>
            <a:r>
              <a:rPr lang="en-AU" sz="1800" dirty="0">
                <a:hlinkClick r:id="rId3"/>
              </a:rPr>
              <a:t> nightlight </a:t>
            </a:r>
            <a:r>
              <a:rPr lang="en-AU" sz="1800" dirty="0"/>
              <a:t>website.</a:t>
            </a:r>
          </a:p>
          <a:p>
            <a:r>
              <a:rPr lang="en-AU" sz="1800" dirty="0">
                <a:latin typeface="Arial" panose="020B0604020202020204" pitchFamily="34" charset="0"/>
                <a:cs typeface="Arial" panose="020B0604020202020204" pitchFamily="34" charset="0"/>
              </a:rPr>
              <a:t>This will turn on the onboard LED panel when it senses decreased light.</a:t>
            </a:r>
          </a:p>
        </p:txBody>
      </p:sp>
      <p:pic>
        <p:nvPicPr>
          <p:cNvPr id="12" name="Picture Placeholder 11" descr="A small square electronic microcontroller with onboard red LED lights">
            <a:extLst>
              <a:ext uri="{FF2B5EF4-FFF2-40B4-BE49-F238E27FC236}">
                <a16:creationId xmlns:a16="http://schemas.microsoft.com/office/drawing/2014/main" id="{5341A1BD-3BA6-EB95-0CD0-396CF9C87274}"/>
              </a:ext>
            </a:extLst>
          </p:cNvPr>
          <p:cNvPicPr>
            <a:picLocks noGrp="1" noChangeAspect="1"/>
          </p:cNvPicPr>
          <p:nvPr>
            <p:ph type="pic" sz="quarter" idx="20"/>
          </p:nvPr>
        </p:nvPicPr>
        <p:blipFill>
          <a:blip r:embed="rId4">
            <a:extLst>
              <a:ext uri="{28A0092B-C50C-407E-A947-70E740481C1C}">
                <a14:useLocalDpi xmlns:a14="http://schemas.microsoft.com/office/drawing/2010/main" val="0"/>
              </a:ext>
            </a:extLst>
          </a:blip>
          <a:srcRect/>
          <a:stretch/>
        </p:blipFill>
        <p:spPr>
          <a:xfrm>
            <a:off x="6324599" y="1562471"/>
            <a:ext cx="5507038" cy="4246186"/>
          </a:xfrm>
        </p:spPr>
      </p:pic>
      <p:sp>
        <p:nvSpPr>
          <p:cNvPr id="10" name="Text Placeholder 9">
            <a:extLst>
              <a:ext uri="{FF2B5EF4-FFF2-40B4-BE49-F238E27FC236}">
                <a16:creationId xmlns:a16="http://schemas.microsoft.com/office/drawing/2014/main" id="{03C64AEC-3EC9-352A-D221-409459BDFFF1}"/>
              </a:ext>
            </a:extLst>
          </p:cNvPr>
          <p:cNvSpPr>
            <a:spLocks noGrp="1"/>
          </p:cNvSpPr>
          <p:nvPr>
            <p:ph type="body" sz="quarter" idx="21"/>
          </p:nvPr>
        </p:nvSpPr>
        <p:spPr/>
        <p:txBody>
          <a:bodyPr/>
          <a:lstStyle/>
          <a:p>
            <a:r>
              <a:rPr lang="en-AU" dirty="0" err="1"/>
              <a:t>Micro:bit</a:t>
            </a:r>
            <a:endParaRPr lang="en-AU" dirty="0"/>
          </a:p>
        </p:txBody>
      </p:sp>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a:lnSpc>
                <a:spcPct val="90000"/>
              </a:lnSpc>
              <a:spcAft>
                <a:spcPts val="600"/>
              </a:spcAft>
            </a:pPr>
            <a:fld id="{10A01DC5-1685-4615-8240-15192985C6A2}" type="slidenum">
              <a:rPr lang="en-AU" smtClean="0">
                <a:latin typeface="Arial" panose="020B0604020202020204" pitchFamily="34" charset="0"/>
                <a:cs typeface="Arial" panose="020B0604020202020204" pitchFamily="34" charset="0"/>
              </a:rPr>
              <a:pPr>
                <a:lnSpc>
                  <a:spcPct val="90000"/>
                </a:lnSpc>
                <a:spcAft>
                  <a:spcPts val="600"/>
                </a:spcAft>
              </a:pPr>
              <a:t>32</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8783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Microcontroller – option 1 (2)</a:t>
            </a:r>
          </a:p>
        </p:txBody>
      </p:sp>
      <p:sp>
        <p:nvSpPr>
          <p:cNvPr id="3" name="Content Placeholder 2">
            <a:extLst>
              <a:ext uri="{FF2B5EF4-FFF2-40B4-BE49-F238E27FC236}">
                <a16:creationId xmlns:a16="http://schemas.microsoft.com/office/drawing/2014/main" id="{E833498A-7307-382E-5618-CE4C975ACDBD}"/>
              </a:ext>
            </a:extLst>
          </p:cNvPr>
          <p:cNvSpPr>
            <a:spLocks noGrp="1"/>
          </p:cNvSpPr>
          <p:nvPr>
            <p:ph sz="quarter" idx="19"/>
          </p:nvPr>
        </p:nvSpPr>
        <p:spPr>
          <a:xfrm>
            <a:off x="360364" y="1562470"/>
            <a:ext cx="4987492" cy="4878611"/>
          </a:xfrm>
        </p:spPr>
        <p:txBody>
          <a:bodyPr>
            <a:normAutofit/>
          </a:bodyPr>
          <a:lstStyle/>
          <a:p>
            <a:r>
              <a:rPr lang="en-AU" sz="1800" dirty="0">
                <a:latin typeface="Arial" panose="020B0604020202020204" pitchFamily="34" charset="0"/>
                <a:cs typeface="Arial" panose="020B0604020202020204" pitchFamily="34" charset="0"/>
              </a:rPr>
              <a:t>The code to coordinate the onboard LEDs with light levels is displayed here.</a:t>
            </a:r>
          </a:p>
          <a:p>
            <a:endParaRPr lang="en-AU" dirty="0">
              <a:latin typeface="Arial" panose="020B0604020202020204" pitchFamily="34" charset="0"/>
              <a:cs typeface="Arial" panose="020B0604020202020204" pitchFamily="34" charset="0"/>
            </a:endParaRPr>
          </a:p>
          <a:p>
            <a:endParaRPr lang="en-AU" dirty="0">
              <a:latin typeface="Arial" panose="020B0604020202020204" pitchFamily="34" charset="0"/>
              <a:cs typeface="Arial" panose="020B0604020202020204" pitchFamily="34" charset="0"/>
            </a:endParaRPr>
          </a:p>
          <a:p>
            <a:endParaRPr lang="en-AU" dirty="0">
              <a:latin typeface="Arial" panose="020B0604020202020204" pitchFamily="34" charset="0"/>
              <a:cs typeface="Arial" panose="020B0604020202020204" pitchFamily="34" charset="0"/>
            </a:endParaRPr>
          </a:p>
        </p:txBody>
      </p:sp>
      <p:pic>
        <p:nvPicPr>
          <p:cNvPr id="21" name="Picture Placeholder 20" descr="Screenshot of Microsoft MakeCode editor&#10;">
            <a:extLst>
              <a:ext uri="{FF2B5EF4-FFF2-40B4-BE49-F238E27FC236}">
                <a16:creationId xmlns:a16="http://schemas.microsoft.com/office/drawing/2014/main" id="{FF91649E-6F2F-5904-9154-75C95ADD0A51}"/>
              </a:ext>
            </a:extLst>
          </p:cNvPr>
          <p:cNvPicPr>
            <a:picLocks noGrp="1" noChangeAspect="1"/>
          </p:cNvPicPr>
          <p:nvPr>
            <p:ph type="pic" sz="quarter" idx="20"/>
          </p:nvPr>
        </p:nvPicPr>
        <p:blipFill>
          <a:blip r:embed="rId3"/>
          <a:srcRect t="1676" b="1676"/>
          <a:stretch/>
        </p:blipFill>
        <p:spPr/>
      </p:pic>
      <p:sp>
        <p:nvSpPr>
          <p:cNvPr id="10" name="Text Placeholder 9">
            <a:extLst>
              <a:ext uri="{FF2B5EF4-FFF2-40B4-BE49-F238E27FC236}">
                <a16:creationId xmlns:a16="http://schemas.microsoft.com/office/drawing/2014/main" id="{03C64AEC-3EC9-352A-D221-409459BDFFF1}"/>
              </a:ext>
            </a:extLst>
          </p:cNvPr>
          <p:cNvSpPr>
            <a:spLocks noGrp="1"/>
          </p:cNvSpPr>
          <p:nvPr>
            <p:ph type="body" sz="quarter" idx="21"/>
          </p:nvPr>
        </p:nvSpPr>
        <p:spPr/>
        <p:txBody>
          <a:bodyPr/>
          <a:lstStyle/>
          <a:p>
            <a:r>
              <a:rPr lang="en-AU" dirty="0"/>
              <a:t>Screenshot of Microsoft </a:t>
            </a:r>
            <a:r>
              <a:rPr lang="en-AU" dirty="0" err="1"/>
              <a:t>MakeCode</a:t>
            </a:r>
            <a:r>
              <a:rPr lang="en-AU" dirty="0"/>
              <a:t> editor</a:t>
            </a:r>
          </a:p>
        </p:txBody>
      </p:sp>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a:lnSpc>
                <a:spcPct val="90000"/>
              </a:lnSpc>
              <a:spcAft>
                <a:spcPts val="600"/>
              </a:spcAft>
            </a:pPr>
            <a:fld id="{10A01DC5-1685-4615-8240-15192985C6A2}" type="slidenum">
              <a:rPr lang="en-AU" smtClean="0">
                <a:latin typeface="Arial" panose="020B0604020202020204" pitchFamily="34" charset="0"/>
                <a:cs typeface="Arial" panose="020B0604020202020204" pitchFamily="34" charset="0"/>
              </a:rPr>
              <a:pPr>
                <a:lnSpc>
                  <a:spcPct val="90000"/>
                </a:lnSpc>
                <a:spcAft>
                  <a:spcPts val="600"/>
                </a:spcAft>
              </a:pPr>
              <a:t>33</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2057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Microcontroller – option 2 (1)</a:t>
            </a:r>
          </a:p>
        </p:txBody>
      </p:sp>
      <p:sp>
        <p:nvSpPr>
          <p:cNvPr id="3" name="Content Placeholder 2">
            <a:extLst>
              <a:ext uri="{FF2B5EF4-FFF2-40B4-BE49-F238E27FC236}">
                <a16:creationId xmlns:a16="http://schemas.microsoft.com/office/drawing/2014/main" id="{E833498A-7307-382E-5618-CE4C975ACDBD}"/>
              </a:ext>
            </a:extLst>
          </p:cNvPr>
          <p:cNvSpPr>
            <a:spLocks noGrp="1"/>
          </p:cNvSpPr>
          <p:nvPr>
            <p:ph sz="quarter" idx="19"/>
          </p:nvPr>
        </p:nvSpPr>
        <p:spPr/>
        <p:txBody>
          <a:bodyPr>
            <a:normAutofit/>
          </a:bodyPr>
          <a:lstStyle/>
          <a:p>
            <a:r>
              <a:rPr lang="en-AU" sz="1800" dirty="0">
                <a:latin typeface="Arial" panose="020B0604020202020204" pitchFamily="34" charset="0"/>
                <a:cs typeface="Arial" panose="020B0604020202020204" pitchFamily="34" charset="0"/>
              </a:rPr>
              <a:t>Today we will be using the </a:t>
            </a:r>
            <a:r>
              <a:rPr lang="en-AU" sz="1800" dirty="0" err="1">
                <a:latin typeface="Arial" panose="020B0604020202020204" pitchFamily="34" charset="0"/>
                <a:cs typeface="Arial" panose="020B0604020202020204" pitchFamily="34" charset="0"/>
              </a:rPr>
              <a:t>Micro:bit</a:t>
            </a:r>
            <a:r>
              <a:rPr lang="en-AU" sz="1800" dirty="0">
                <a:latin typeface="Arial" panose="020B0604020202020204" pitchFamily="34" charset="0"/>
                <a:cs typeface="Arial" panose="020B0604020202020204" pitchFamily="34" charset="0"/>
              </a:rPr>
              <a:t> microcontroller board and the onboard buttons to control an external LED matrix.</a:t>
            </a:r>
          </a:p>
          <a:p>
            <a:r>
              <a:rPr lang="en-AU" sz="1800" dirty="0"/>
              <a:t>Connections:</a:t>
            </a:r>
          </a:p>
          <a:p>
            <a:r>
              <a:rPr lang="en-AU" sz="1800" b="1" dirty="0">
                <a:latin typeface="Arial" panose="020B0604020202020204" pitchFamily="34" charset="0"/>
                <a:cs typeface="Arial" panose="020B0604020202020204" pitchFamily="34" charset="0"/>
              </a:rPr>
              <a:t>Black: </a:t>
            </a:r>
            <a:r>
              <a:rPr lang="en-AU" sz="1800" dirty="0" err="1">
                <a:latin typeface="Arial" panose="020B0604020202020204" pitchFamily="34" charset="0"/>
                <a:cs typeface="Arial" panose="020B0604020202020204" pitchFamily="34" charset="0"/>
              </a:rPr>
              <a:t>Micro:bit</a:t>
            </a:r>
            <a:r>
              <a:rPr lang="en-AU" sz="1800" dirty="0">
                <a:latin typeface="Arial" panose="020B0604020202020204" pitchFamily="34" charset="0"/>
                <a:cs typeface="Arial" panose="020B0604020202020204" pitchFamily="34" charset="0"/>
              </a:rPr>
              <a:t> GND to </a:t>
            </a:r>
            <a:r>
              <a:rPr lang="en-AU" sz="1800" dirty="0" err="1">
                <a:latin typeface="Arial" panose="020B0604020202020204" pitchFamily="34" charset="0"/>
                <a:cs typeface="Arial" panose="020B0604020202020204" pitchFamily="34" charset="0"/>
              </a:rPr>
              <a:t>GlowBit</a:t>
            </a:r>
            <a:r>
              <a:rPr lang="en-AU" sz="1800" dirty="0">
                <a:latin typeface="Arial" panose="020B0604020202020204" pitchFamily="34" charset="0"/>
                <a:cs typeface="Arial" panose="020B0604020202020204" pitchFamily="34" charset="0"/>
              </a:rPr>
              <a:t> GND</a:t>
            </a:r>
          </a:p>
          <a:p>
            <a:r>
              <a:rPr lang="en-AU" sz="1800" b="1" dirty="0"/>
              <a:t>Red: </a:t>
            </a:r>
            <a:r>
              <a:rPr lang="en-AU" sz="1800" dirty="0" err="1"/>
              <a:t>Micro:bit</a:t>
            </a:r>
            <a:r>
              <a:rPr lang="en-AU" sz="1800" dirty="0"/>
              <a:t> 3V3 to </a:t>
            </a:r>
            <a:r>
              <a:rPr lang="en-AU" sz="1800" dirty="0" err="1"/>
              <a:t>GlowBit</a:t>
            </a:r>
            <a:r>
              <a:rPr lang="en-AU" sz="1800" dirty="0"/>
              <a:t> </a:t>
            </a:r>
            <a:r>
              <a:rPr lang="en-AU" sz="1800" dirty="0" err="1"/>
              <a:t>Vcc</a:t>
            </a:r>
            <a:endParaRPr lang="en-AU" sz="1800" dirty="0"/>
          </a:p>
          <a:p>
            <a:r>
              <a:rPr lang="en-AU" sz="1800" b="1" dirty="0">
                <a:latin typeface="Arial" panose="020B0604020202020204" pitchFamily="34" charset="0"/>
                <a:cs typeface="Arial" panose="020B0604020202020204" pitchFamily="34" charset="0"/>
              </a:rPr>
              <a:t>Yellow: </a:t>
            </a:r>
            <a:r>
              <a:rPr lang="en-AU" sz="1800" dirty="0" err="1">
                <a:latin typeface="Arial" panose="020B0604020202020204" pitchFamily="34" charset="0"/>
                <a:cs typeface="Arial" panose="020B0604020202020204" pitchFamily="34" charset="0"/>
              </a:rPr>
              <a:t>Micro:bit</a:t>
            </a:r>
            <a:r>
              <a:rPr lang="en-AU" sz="1800" dirty="0">
                <a:latin typeface="Arial" panose="020B0604020202020204" pitchFamily="34" charset="0"/>
                <a:cs typeface="Arial" panose="020B0604020202020204" pitchFamily="34" charset="0"/>
              </a:rPr>
              <a:t> 0 pin to </a:t>
            </a:r>
            <a:r>
              <a:rPr lang="en-AU" sz="1800" dirty="0" err="1">
                <a:latin typeface="Arial" panose="020B0604020202020204" pitchFamily="34" charset="0"/>
                <a:cs typeface="Arial" panose="020B0604020202020204" pitchFamily="34" charset="0"/>
              </a:rPr>
              <a:t>GlowBit</a:t>
            </a:r>
            <a:r>
              <a:rPr lang="en-AU" sz="1800" dirty="0">
                <a:latin typeface="Arial" panose="020B0604020202020204" pitchFamily="34" charset="0"/>
                <a:cs typeface="Arial" panose="020B0604020202020204" pitchFamily="34" charset="0"/>
              </a:rPr>
              <a:t> Din</a:t>
            </a:r>
          </a:p>
        </p:txBody>
      </p:sp>
      <p:pic>
        <p:nvPicPr>
          <p:cNvPr id="8" name="Picture Placeholder 7" descr="A small square electronic microcontroller connected to a LED matrix (4x4).">
            <a:extLst>
              <a:ext uri="{FF2B5EF4-FFF2-40B4-BE49-F238E27FC236}">
                <a16:creationId xmlns:a16="http://schemas.microsoft.com/office/drawing/2014/main" id="{0B1570E3-D7EB-C932-D43C-36A1F6B0150E}"/>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a:stretch>
            <a:fillRect/>
          </a:stretch>
        </p:blipFill>
        <p:spPr/>
      </p:pic>
      <p:sp>
        <p:nvSpPr>
          <p:cNvPr id="10" name="Text Placeholder 9">
            <a:extLst>
              <a:ext uri="{FF2B5EF4-FFF2-40B4-BE49-F238E27FC236}">
                <a16:creationId xmlns:a16="http://schemas.microsoft.com/office/drawing/2014/main" id="{03C64AEC-3EC9-352A-D221-409459BDFFF1}"/>
              </a:ext>
            </a:extLst>
          </p:cNvPr>
          <p:cNvSpPr>
            <a:spLocks noGrp="1"/>
          </p:cNvSpPr>
          <p:nvPr>
            <p:ph type="body" sz="quarter" idx="21"/>
          </p:nvPr>
        </p:nvSpPr>
        <p:spPr/>
        <p:txBody>
          <a:bodyPr/>
          <a:lstStyle/>
          <a:p>
            <a:r>
              <a:rPr lang="en-AU" dirty="0" err="1"/>
              <a:t>Micro:bit</a:t>
            </a:r>
            <a:r>
              <a:rPr lang="en-AU" dirty="0"/>
              <a:t> connected to </a:t>
            </a:r>
            <a:r>
              <a:rPr lang="en-AU" dirty="0" err="1"/>
              <a:t>GlowBit</a:t>
            </a:r>
            <a:endParaRPr lang="en-AU" dirty="0"/>
          </a:p>
        </p:txBody>
      </p:sp>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a:lnSpc>
                <a:spcPct val="90000"/>
              </a:lnSpc>
              <a:spcAft>
                <a:spcPts val="600"/>
              </a:spcAft>
            </a:pPr>
            <a:fld id="{10A01DC5-1685-4615-8240-15192985C6A2}" type="slidenum">
              <a:rPr lang="en-AU" smtClean="0">
                <a:latin typeface="Arial" panose="020B0604020202020204" pitchFamily="34" charset="0"/>
                <a:cs typeface="Arial" panose="020B0604020202020204" pitchFamily="34" charset="0"/>
              </a:rPr>
              <a:pPr>
                <a:lnSpc>
                  <a:spcPct val="90000"/>
                </a:lnSpc>
                <a:spcAft>
                  <a:spcPts val="600"/>
                </a:spcAft>
              </a:pPr>
              <a:t>34</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288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Microcontroller – option 2 (2)</a:t>
            </a:r>
          </a:p>
        </p:txBody>
      </p:sp>
      <p:sp>
        <p:nvSpPr>
          <p:cNvPr id="6" name="Content Placeholder 2">
            <a:extLst>
              <a:ext uri="{FF2B5EF4-FFF2-40B4-BE49-F238E27FC236}">
                <a16:creationId xmlns:a16="http://schemas.microsoft.com/office/drawing/2014/main" id="{E84A9B6B-637D-1B13-AEB8-B22B11F2DA79}"/>
              </a:ext>
            </a:extLst>
          </p:cNvPr>
          <p:cNvSpPr txBox="1">
            <a:spLocks/>
          </p:cNvSpPr>
          <p:nvPr/>
        </p:nvSpPr>
        <p:spPr>
          <a:xfrm>
            <a:off x="360363" y="1714870"/>
            <a:ext cx="5126037" cy="4878611"/>
          </a:xfrm>
          <a:prstGeom prst="rect">
            <a:avLst/>
          </a:prstGeom>
        </p:spPr>
        <p:txBody>
          <a:bodyPr vert="horz" lIns="0" tIns="0" rIns="0" bIns="0" rtlCol="0">
            <a:norm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1800" dirty="0"/>
              <a:t>This code uses the onboard buttons to control an external LED matrix.</a:t>
            </a:r>
          </a:p>
          <a:p>
            <a:r>
              <a:rPr lang="en-AU" sz="1800" dirty="0"/>
              <a:t>Use the </a:t>
            </a:r>
            <a:r>
              <a:rPr lang="en-AU" sz="1800" dirty="0" err="1"/>
              <a:t>Neopixel</a:t>
            </a:r>
            <a:r>
              <a:rPr lang="en-AU" sz="1800" dirty="0"/>
              <a:t> extension.</a:t>
            </a:r>
          </a:p>
          <a:p>
            <a:r>
              <a:rPr lang="en-AU" sz="1800" b="0" i="0" dirty="0">
                <a:solidFill>
                  <a:srgbClr val="333333"/>
                </a:solidFill>
                <a:effectLst/>
              </a:rPr>
              <a:t>A </a:t>
            </a:r>
            <a:r>
              <a:rPr lang="en-AU" sz="1800" b="0" i="0" u="none" strike="noStrike" dirty="0" err="1">
                <a:solidFill>
                  <a:srgbClr val="6C4BC1"/>
                </a:solidFill>
                <a:effectLst/>
                <a:hlinkClick r:id="rId3"/>
              </a:rPr>
              <a:t>NeoPixel</a:t>
            </a:r>
            <a:r>
              <a:rPr lang="en-AU" sz="1800" b="0" i="0" dirty="0">
                <a:solidFill>
                  <a:srgbClr val="333333"/>
                </a:solidFill>
                <a:effectLst/>
              </a:rPr>
              <a:t> is an individually addressable, colour-changing LED  that can be controlled from a single pin on the </a:t>
            </a:r>
            <a:r>
              <a:rPr lang="en-AU" sz="1800" b="0" i="0" dirty="0" err="1">
                <a:solidFill>
                  <a:srgbClr val="333333"/>
                </a:solidFill>
                <a:effectLst/>
              </a:rPr>
              <a:t>micro:bit</a:t>
            </a:r>
            <a:r>
              <a:rPr lang="en-AU" sz="1800" b="0" i="0" dirty="0">
                <a:solidFill>
                  <a:srgbClr val="333333"/>
                </a:solidFill>
                <a:effectLst/>
              </a:rPr>
              <a:t>. </a:t>
            </a:r>
            <a:endParaRPr lang="en-AU" sz="1800" dirty="0"/>
          </a:p>
          <a:p>
            <a:r>
              <a:rPr lang="en-AU" sz="1800" dirty="0"/>
              <a:t>Create a similar code to that shown here.</a:t>
            </a:r>
          </a:p>
        </p:txBody>
      </p:sp>
      <p:pic>
        <p:nvPicPr>
          <p:cNvPr id="12" name="Picture Placeholder 11" descr="Screenshot of Microsoft MakeCode editor&#10;">
            <a:extLst>
              <a:ext uri="{FF2B5EF4-FFF2-40B4-BE49-F238E27FC236}">
                <a16:creationId xmlns:a16="http://schemas.microsoft.com/office/drawing/2014/main" id="{482F12EB-F890-C32C-2873-C537460B74E9}"/>
              </a:ext>
            </a:extLst>
          </p:cNvPr>
          <p:cNvPicPr>
            <a:picLocks noGrp="1" noChangeAspect="1"/>
          </p:cNvPicPr>
          <p:nvPr>
            <p:ph type="pic" sz="quarter" idx="20"/>
          </p:nvPr>
        </p:nvPicPr>
        <p:blipFill>
          <a:blip r:embed="rId4"/>
          <a:srcRect t="859" b="-1783"/>
          <a:stretch/>
        </p:blipFill>
        <p:spPr>
          <a:xfrm>
            <a:off x="6324599" y="1094019"/>
            <a:ext cx="5507037" cy="5132150"/>
          </a:xfrm>
        </p:spPr>
      </p:pic>
      <p:sp>
        <p:nvSpPr>
          <p:cNvPr id="10" name="Text Placeholder 9">
            <a:extLst>
              <a:ext uri="{FF2B5EF4-FFF2-40B4-BE49-F238E27FC236}">
                <a16:creationId xmlns:a16="http://schemas.microsoft.com/office/drawing/2014/main" id="{03C64AEC-3EC9-352A-D221-409459BDFFF1}"/>
              </a:ext>
            </a:extLst>
          </p:cNvPr>
          <p:cNvSpPr>
            <a:spLocks noGrp="1"/>
          </p:cNvSpPr>
          <p:nvPr>
            <p:ph type="body" sz="quarter" idx="21"/>
          </p:nvPr>
        </p:nvSpPr>
        <p:spPr>
          <a:xfrm>
            <a:off x="6324600" y="6351587"/>
            <a:ext cx="3415145" cy="344413"/>
          </a:xfrm>
        </p:spPr>
        <p:txBody>
          <a:bodyPr/>
          <a:lstStyle/>
          <a:p>
            <a:r>
              <a:rPr lang="en-AU" dirty="0"/>
              <a:t>Screenshot of Microsoft </a:t>
            </a:r>
            <a:r>
              <a:rPr lang="en-AU" dirty="0" err="1"/>
              <a:t>MakeCode</a:t>
            </a:r>
            <a:r>
              <a:rPr lang="en-AU" dirty="0"/>
              <a:t> editor</a:t>
            </a:r>
          </a:p>
        </p:txBody>
      </p:sp>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a:lnSpc>
                <a:spcPct val="90000"/>
              </a:lnSpc>
              <a:spcAft>
                <a:spcPts val="600"/>
              </a:spcAft>
            </a:pPr>
            <a:fld id="{10A01DC5-1685-4615-8240-15192985C6A2}" type="slidenum">
              <a:rPr lang="en-AU" smtClean="0">
                <a:latin typeface="Arial" panose="020B0604020202020204" pitchFamily="34" charset="0"/>
                <a:cs typeface="Arial" panose="020B0604020202020204" pitchFamily="34" charset="0"/>
              </a:rPr>
              <a:pPr>
                <a:lnSpc>
                  <a:spcPct val="90000"/>
                </a:lnSpc>
                <a:spcAft>
                  <a:spcPts val="600"/>
                </a:spcAft>
              </a:pPr>
              <a:t>35</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1697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Microcontroller – option 3 (1)</a:t>
            </a:r>
          </a:p>
        </p:txBody>
      </p:sp>
      <p:sp>
        <p:nvSpPr>
          <p:cNvPr id="3" name="Content Placeholder 2">
            <a:extLst>
              <a:ext uri="{FF2B5EF4-FFF2-40B4-BE49-F238E27FC236}">
                <a16:creationId xmlns:a16="http://schemas.microsoft.com/office/drawing/2014/main" id="{E833498A-7307-382E-5618-CE4C975ACDBD}"/>
              </a:ext>
            </a:extLst>
          </p:cNvPr>
          <p:cNvSpPr>
            <a:spLocks noGrp="1"/>
          </p:cNvSpPr>
          <p:nvPr>
            <p:ph sz="quarter" idx="19"/>
          </p:nvPr>
        </p:nvSpPr>
        <p:spPr/>
        <p:txBody>
          <a:bodyPr>
            <a:normAutofit/>
          </a:bodyPr>
          <a:lstStyle/>
          <a:p>
            <a:r>
              <a:rPr lang="en-AU" sz="1800" dirty="0">
                <a:latin typeface="Arial" panose="020B0604020202020204" pitchFamily="34" charset="0"/>
                <a:cs typeface="Arial" panose="020B0604020202020204" pitchFamily="34" charset="0"/>
              </a:rPr>
              <a:t>Today we will be using the </a:t>
            </a:r>
            <a:r>
              <a:rPr lang="en-AU" sz="1800" dirty="0" err="1">
                <a:latin typeface="Arial" panose="020B0604020202020204" pitchFamily="34" charset="0"/>
                <a:cs typeface="Arial" panose="020B0604020202020204" pitchFamily="34" charset="0"/>
              </a:rPr>
              <a:t>Micro:bit</a:t>
            </a:r>
            <a:r>
              <a:rPr lang="en-AU" sz="1800" dirty="0">
                <a:latin typeface="Arial" panose="020B0604020202020204" pitchFamily="34" charset="0"/>
                <a:cs typeface="Arial" panose="020B0604020202020204" pitchFamily="34" charset="0"/>
              </a:rPr>
              <a:t> microcontroller board and the onboard light sensor to control an external LED matrix.</a:t>
            </a:r>
          </a:p>
          <a:p>
            <a:r>
              <a:rPr lang="en-AU" sz="1800" dirty="0"/>
              <a:t>Connections:</a:t>
            </a:r>
          </a:p>
          <a:p>
            <a:r>
              <a:rPr lang="en-AU" sz="1800" b="1" dirty="0">
                <a:latin typeface="Arial" panose="020B0604020202020204" pitchFamily="34" charset="0"/>
                <a:cs typeface="Arial" panose="020B0604020202020204" pitchFamily="34" charset="0"/>
              </a:rPr>
              <a:t>Black: </a:t>
            </a:r>
            <a:r>
              <a:rPr lang="en-AU" sz="1800" dirty="0" err="1">
                <a:latin typeface="Arial" panose="020B0604020202020204" pitchFamily="34" charset="0"/>
                <a:cs typeface="Arial" panose="020B0604020202020204" pitchFamily="34" charset="0"/>
              </a:rPr>
              <a:t>Micro:bit</a:t>
            </a:r>
            <a:r>
              <a:rPr lang="en-AU" sz="1800" dirty="0">
                <a:latin typeface="Arial" panose="020B0604020202020204" pitchFamily="34" charset="0"/>
                <a:cs typeface="Arial" panose="020B0604020202020204" pitchFamily="34" charset="0"/>
              </a:rPr>
              <a:t> GND to </a:t>
            </a:r>
            <a:r>
              <a:rPr lang="en-AU" sz="1800" dirty="0" err="1">
                <a:latin typeface="Arial" panose="020B0604020202020204" pitchFamily="34" charset="0"/>
                <a:cs typeface="Arial" panose="020B0604020202020204" pitchFamily="34" charset="0"/>
              </a:rPr>
              <a:t>GlowBit</a:t>
            </a:r>
            <a:r>
              <a:rPr lang="en-AU" sz="1800" dirty="0">
                <a:latin typeface="Arial" panose="020B0604020202020204" pitchFamily="34" charset="0"/>
                <a:cs typeface="Arial" panose="020B0604020202020204" pitchFamily="34" charset="0"/>
              </a:rPr>
              <a:t> GND</a:t>
            </a:r>
          </a:p>
          <a:p>
            <a:r>
              <a:rPr lang="en-AU" sz="1800" b="1" dirty="0"/>
              <a:t>Red: </a:t>
            </a:r>
            <a:r>
              <a:rPr lang="en-AU" sz="1800" dirty="0" err="1"/>
              <a:t>Micro:bit</a:t>
            </a:r>
            <a:r>
              <a:rPr lang="en-AU" sz="1800" dirty="0"/>
              <a:t> 3V3 to </a:t>
            </a:r>
            <a:r>
              <a:rPr lang="en-AU" sz="1800" dirty="0" err="1"/>
              <a:t>GlowBit</a:t>
            </a:r>
            <a:r>
              <a:rPr lang="en-AU" sz="1800" dirty="0"/>
              <a:t> </a:t>
            </a:r>
            <a:r>
              <a:rPr lang="en-AU" sz="1800" dirty="0" err="1"/>
              <a:t>Vcc</a:t>
            </a:r>
            <a:endParaRPr lang="en-AU" sz="1800" dirty="0"/>
          </a:p>
          <a:p>
            <a:r>
              <a:rPr lang="en-AU" sz="1800" b="1" dirty="0">
                <a:latin typeface="Arial" panose="020B0604020202020204" pitchFamily="34" charset="0"/>
                <a:cs typeface="Arial" panose="020B0604020202020204" pitchFamily="34" charset="0"/>
              </a:rPr>
              <a:t>Yellow: </a:t>
            </a:r>
            <a:r>
              <a:rPr lang="en-AU" sz="1800" dirty="0" err="1">
                <a:latin typeface="Arial" panose="020B0604020202020204" pitchFamily="34" charset="0"/>
                <a:cs typeface="Arial" panose="020B0604020202020204" pitchFamily="34" charset="0"/>
              </a:rPr>
              <a:t>Micro:bit</a:t>
            </a:r>
            <a:r>
              <a:rPr lang="en-AU" sz="1800" dirty="0">
                <a:latin typeface="Arial" panose="020B0604020202020204" pitchFamily="34" charset="0"/>
                <a:cs typeface="Arial" panose="020B0604020202020204" pitchFamily="34" charset="0"/>
              </a:rPr>
              <a:t> 0 pin to </a:t>
            </a:r>
            <a:r>
              <a:rPr lang="en-AU" sz="1800" dirty="0" err="1">
                <a:latin typeface="Arial" panose="020B0604020202020204" pitchFamily="34" charset="0"/>
                <a:cs typeface="Arial" panose="020B0604020202020204" pitchFamily="34" charset="0"/>
              </a:rPr>
              <a:t>GlowBit</a:t>
            </a:r>
            <a:r>
              <a:rPr lang="en-AU" sz="1800" dirty="0">
                <a:latin typeface="Arial" panose="020B0604020202020204" pitchFamily="34" charset="0"/>
                <a:cs typeface="Arial" panose="020B0604020202020204" pitchFamily="34" charset="0"/>
              </a:rPr>
              <a:t> Din</a:t>
            </a:r>
          </a:p>
        </p:txBody>
      </p:sp>
      <p:pic>
        <p:nvPicPr>
          <p:cNvPr id="8" name="Picture Placeholder 7" descr="A small square electronic microcontroller connected to a LED matrix (4x4).">
            <a:extLst>
              <a:ext uri="{FF2B5EF4-FFF2-40B4-BE49-F238E27FC236}">
                <a16:creationId xmlns:a16="http://schemas.microsoft.com/office/drawing/2014/main" id="{0B1570E3-D7EB-C932-D43C-36A1F6B0150E}"/>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a:stretch>
            <a:fillRect/>
          </a:stretch>
        </p:blipFill>
        <p:spPr/>
      </p:pic>
      <p:sp>
        <p:nvSpPr>
          <p:cNvPr id="10" name="Text Placeholder 9">
            <a:extLst>
              <a:ext uri="{FF2B5EF4-FFF2-40B4-BE49-F238E27FC236}">
                <a16:creationId xmlns:a16="http://schemas.microsoft.com/office/drawing/2014/main" id="{03C64AEC-3EC9-352A-D221-409459BDFFF1}"/>
              </a:ext>
            </a:extLst>
          </p:cNvPr>
          <p:cNvSpPr>
            <a:spLocks noGrp="1"/>
          </p:cNvSpPr>
          <p:nvPr>
            <p:ph type="body" sz="quarter" idx="21"/>
          </p:nvPr>
        </p:nvSpPr>
        <p:spPr/>
        <p:txBody>
          <a:bodyPr/>
          <a:lstStyle/>
          <a:p>
            <a:r>
              <a:rPr lang="en-AU" dirty="0" err="1"/>
              <a:t>Micro:bit</a:t>
            </a:r>
            <a:r>
              <a:rPr lang="en-AU" dirty="0"/>
              <a:t> connected to </a:t>
            </a:r>
            <a:r>
              <a:rPr lang="en-AU" dirty="0" err="1"/>
              <a:t>GlowBit</a:t>
            </a:r>
            <a:endParaRPr lang="en-AU" dirty="0"/>
          </a:p>
        </p:txBody>
      </p:sp>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a:lnSpc>
                <a:spcPct val="90000"/>
              </a:lnSpc>
              <a:spcAft>
                <a:spcPts val="600"/>
              </a:spcAft>
            </a:pPr>
            <a:fld id="{10A01DC5-1685-4615-8240-15192985C6A2}" type="slidenum">
              <a:rPr lang="en-AU" smtClean="0">
                <a:latin typeface="Arial" panose="020B0604020202020204" pitchFamily="34" charset="0"/>
                <a:cs typeface="Arial" panose="020B0604020202020204" pitchFamily="34" charset="0"/>
              </a:rPr>
              <a:pPr>
                <a:lnSpc>
                  <a:spcPct val="90000"/>
                </a:lnSpc>
                <a:spcAft>
                  <a:spcPts val="600"/>
                </a:spcAft>
              </a:pPr>
              <a:t>36</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5597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Microcontroller – option 3 (2)</a:t>
            </a:r>
          </a:p>
        </p:txBody>
      </p:sp>
      <p:sp>
        <p:nvSpPr>
          <p:cNvPr id="16" name="Content Placeholder 2">
            <a:extLst>
              <a:ext uri="{FF2B5EF4-FFF2-40B4-BE49-F238E27FC236}">
                <a16:creationId xmlns:a16="http://schemas.microsoft.com/office/drawing/2014/main" id="{4FBB00EF-C6A8-BB9C-B142-FE51AC4F79BB}"/>
              </a:ext>
            </a:extLst>
          </p:cNvPr>
          <p:cNvSpPr txBox="1">
            <a:spLocks/>
          </p:cNvSpPr>
          <p:nvPr/>
        </p:nvSpPr>
        <p:spPr>
          <a:xfrm>
            <a:off x="360363" y="1714870"/>
            <a:ext cx="5278437" cy="4878611"/>
          </a:xfrm>
          <a:prstGeom prst="rect">
            <a:avLst/>
          </a:prstGeom>
        </p:spPr>
        <p:txBody>
          <a:bodyPr vert="horz" lIns="0" tIns="0" rIns="0" bIns="0" rtlCol="0">
            <a:norm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1800" dirty="0"/>
              <a:t>This code uses the onboard light sensor to control an external LED matrix.</a:t>
            </a:r>
          </a:p>
          <a:p>
            <a:r>
              <a:rPr lang="en-AU" sz="1800" dirty="0"/>
              <a:t>Use the </a:t>
            </a:r>
            <a:r>
              <a:rPr lang="en-AU" sz="1800" dirty="0" err="1"/>
              <a:t>Neopixel</a:t>
            </a:r>
            <a:r>
              <a:rPr lang="en-AU" sz="1800" dirty="0"/>
              <a:t> extension.</a:t>
            </a:r>
          </a:p>
          <a:p>
            <a:r>
              <a:rPr lang="en-AU" sz="1800" b="0" i="0" dirty="0">
                <a:solidFill>
                  <a:srgbClr val="333333"/>
                </a:solidFill>
                <a:effectLst/>
              </a:rPr>
              <a:t>A </a:t>
            </a:r>
            <a:r>
              <a:rPr lang="en-AU" sz="1800" b="0" i="0" u="none" strike="noStrike" dirty="0" err="1">
                <a:solidFill>
                  <a:srgbClr val="6C4BC1"/>
                </a:solidFill>
                <a:effectLst/>
                <a:hlinkClick r:id="rId3"/>
              </a:rPr>
              <a:t>NeoPixel</a:t>
            </a:r>
            <a:r>
              <a:rPr lang="en-AU" sz="1800" b="0" i="0" dirty="0">
                <a:solidFill>
                  <a:srgbClr val="333333"/>
                </a:solidFill>
                <a:effectLst/>
              </a:rPr>
              <a:t> is an individually addressable, colour-changing LED  that can be controlled from a single pin on the </a:t>
            </a:r>
            <a:r>
              <a:rPr lang="en-AU" sz="1800" b="0" i="0" dirty="0" err="1">
                <a:solidFill>
                  <a:srgbClr val="333333"/>
                </a:solidFill>
                <a:effectLst/>
              </a:rPr>
              <a:t>micro:bit</a:t>
            </a:r>
            <a:r>
              <a:rPr lang="en-AU" sz="1800" b="0" i="0" dirty="0">
                <a:solidFill>
                  <a:srgbClr val="333333"/>
                </a:solidFill>
                <a:effectLst/>
              </a:rPr>
              <a:t>. </a:t>
            </a:r>
            <a:endParaRPr lang="en-AU" sz="1800" dirty="0"/>
          </a:p>
          <a:p>
            <a:r>
              <a:rPr lang="en-AU" sz="1800" dirty="0"/>
              <a:t>Create a similar code to that shown here.</a:t>
            </a:r>
          </a:p>
        </p:txBody>
      </p:sp>
      <p:pic>
        <p:nvPicPr>
          <p:cNvPr id="14" name="Picture Placeholder 13" descr="Screenshot of Microsoft MakeCode editor&#10;">
            <a:extLst>
              <a:ext uri="{FF2B5EF4-FFF2-40B4-BE49-F238E27FC236}">
                <a16:creationId xmlns:a16="http://schemas.microsoft.com/office/drawing/2014/main" id="{0F53751C-9CCA-E139-16A3-7E46C216C021}"/>
              </a:ext>
            </a:extLst>
          </p:cNvPr>
          <p:cNvPicPr>
            <a:picLocks noGrp="1" noChangeAspect="1"/>
          </p:cNvPicPr>
          <p:nvPr>
            <p:ph type="pic" sz="quarter" idx="20"/>
          </p:nvPr>
        </p:nvPicPr>
        <p:blipFill>
          <a:blip r:embed="rId4"/>
          <a:srcRect t="20" b="-221"/>
          <a:stretch/>
        </p:blipFill>
        <p:spPr>
          <a:xfrm>
            <a:off x="6336960" y="1714870"/>
            <a:ext cx="5507038" cy="4486275"/>
          </a:xfrm>
        </p:spPr>
      </p:pic>
      <p:sp>
        <p:nvSpPr>
          <p:cNvPr id="10" name="Text Placeholder 9">
            <a:extLst>
              <a:ext uri="{FF2B5EF4-FFF2-40B4-BE49-F238E27FC236}">
                <a16:creationId xmlns:a16="http://schemas.microsoft.com/office/drawing/2014/main" id="{03C64AEC-3EC9-352A-D221-409459BDFFF1}"/>
              </a:ext>
            </a:extLst>
          </p:cNvPr>
          <p:cNvSpPr>
            <a:spLocks noGrp="1"/>
          </p:cNvSpPr>
          <p:nvPr>
            <p:ph type="body" sz="quarter" idx="21"/>
          </p:nvPr>
        </p:nvSpPr>
        <p:spPr>
          <a:xfrm>
            <a:off x="6324600" y="6276658"/>
            <a:ext cx="3415145" cy="316823"/>
          </a:xfrm>
        </p:spPr>
        <p:txBody>
          <a:bodyPr/>
          <a:lstStyle/>
          <a:p>
            <a:r>
              <a:rPr lang="en-AU" dirty="0"/>
              <a:t>Screenshot of Microsoft </a:t>
            </a:r>
            <a:r>
              <a:rPr lang="en-AU" dirty="0" err="1"/>
              <a:t>MakeCode</a:t>
            </a:r>
            <a:r>
              <a:rPr lang="en-AU" dirty="0"/>
              <a:t> editor</a:t>
            </a:r>
          </a:p>
        </p:txBody>
      </p:sp>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a:lnSpc>
                <a:spcPct val="90000"/>
              </a:lnSpc>
              <a:spcAft>
                <a:spcPts val="600"/>
              </a:spcAft>
            </a:pPr>
            <a:fld id="{10A01DC5-1685-4615-8240-15192985C6A2}" type="slidenum">
              <a:rPr lang="en-AU" smtClean="0">
                <a:latin typeface="Arial" panose="020B0604020202020204" pitchFamily="34" charset="0"/>
                <a:cs typeface="Arial" panose="020B0604020202020204" pitchFamily="34" charset="0"/>
              </a:rPr>
              <a:pPr>
                <a:lnSpc>
                  <a:spcPct val="90000"/>
                </a:lnSpc>
                <a:spcAft>
                  <a:spcPts val="600"/>
                </a:spcAft>
              </a:pPr>
              <a:t>37</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6116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Microcontroller – option 3 (3)</a:t>
            </a:r>
          </a:p>
        </p:txBody>
      </p:sp>
      <p:pic>
        <p:nvPicPr>
          <p:cNvPr id="14" name="Content Placeholder 13" descr="A small square electronic microcontroller connected to a LED matrix (4x4).">
            <a:extLst>
              <a:ext uri="{FF2B5EF4-FFF2-40B4-BE49-F238E27FC236}">
                <a16:creationId xmlns:a16="http://schemas.microsoft.com/office/drawing/2014/main" id="{01EB4746-13F6-0C27-42D1-ED0175C8C734}"/>
              </a:ext>
            </a:extLst>
          </p:cNvPr>
          <p:cNvPicPr>
            <a:picLocks noGrp="1" noChangeAspect="1"/>
          </p:cNvPicPr>
          <p:nvPr>
            <p:ph sz="quarter" idx="19"/>
          </p:nvPr>
        </p:nvPicPr>
        <p:blipFill>
          <a:blip r:embed="rId3">
            <a:extLst>
              <a:ext uri="{28A0092B-C50C-407E-A947-70E740481C1C}">
                <a14:useLocalDpi xmlns:a14="http://schemas.microsoft.com/office/drawing/2010/main" val="0"/>
              </a:ext>
            </a:extLst>
          </a:blip>
          <a:srcRect/>
          <a:stretch/>
        </p:blipFill>
        <p:spPr>
          <a:xfrm>
            <a:off x="360000" y="1562471"/>
            <a:ext cx="5507038" cy="4246186"/>
          </a:xfrm>
        </p:spPr>
      </p:pic>
      <p:sp>
        <p:nvSpPr>
          <p:cNvPr id="16" name="Text Placeholder 9">
            <a:extLst>
              <a:ext uri="{FF2B5EF4-FFF2-40B4-BE49-F238E27FC236}">
                <a16:creationId xmlns:a16="http://schemas.microsoft.com/office/drawing/2014/main" id="{28ACF326-CFCB-62D7-70B3-B812109E35BA}"/>
              </a:ext>
            </a:extLst>
          </p:cNvPr>
          <p:cNvSpPr txBox="1">
            <a:spLocks/>
          </p:cNvSpPr>
          <p:nvPr/>
        </p:nvSpPr>
        <p:spPr>
          <a:xfrm>
            <a:off x="360000" y="5934074"/>
            <a:ext cx="5519738" cy="506413"/>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4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dirty="0"/>
              <a:t>Light is on light sensor</a:t>
            </a:r>
          </a:p>
        </p:txBody>
      </p:sp>
      <p:pic>
        <p:nvPicPr>
          <p:cNvPr id="9" name="Picture Placeholder 8" descr="A small square electronic microcontroller connected to a LED matrix (4x4).">
            <a:extLst>
              <a:ext uri="{FF2B5EF4-FFF2-40B4-BE49-F238E27FC236}">
                <a16:creationId xmlns:a16="http://schemas.microsoft.com/office/drawing/2014/main" id="{0A86A536-E176-F710-05C6-14CC7C63DD6C}"/>
              </a:ext>
            </a:extLst>
          </p:cNvPr>
          <p:cNvPicPr>
            <a:picLocks noGrp="1" noChangeAspect="1"/>
          </p:cNvPicPr>
          <p:nvPr>
            <p:ph type="pic" sz="quarter" idx="20"/>
          </p:nvPr>
        </p:nvPicPr>
        <p:blipFill>
          <a:blip r:embed="rId4">
            <a:extLst>
              <a:ext uri="{28A0092B-C50C-407E-A947-70E740481C1C}">
                <a14:useLocalDpi xmlns:a14="http://schemas.microsoft.com/office/drawing/2010/main" val="0"/>
              </a:ext>
            </a:extLst>
          </a:blip>
          <a:srcRect/>
          <a:stretch>
            <a:fillRect/>
          </a:stretch>
        </p:blipFill>
        <p:spPr>
          <a:xfrm>
            <a:off x="6324599" y="1562471"/>
            <a:ext cx="5507038" cy="4246186"/>
          </a:xfrm>
        </p:spPr>
      </p:pic>
      <p:sp>
        <p:nvSpPr>
          <p:cNvPr id="10" name="Text Placeholder 9">
            <a:extLst>
              <a:ext uri="{FF2B5EF4-FFF2-40B4-BE49-F238E27FC236}">
                <a16:creationId xmlns:a16="http://schemas.microsoft.com/office/drawing/2014/main" id="{03C64AEC-3EC9-352A-D221-409459BDFFF1}"/>
              </a:ext>
            </a:extLst>
          </p:cNvPr>
          <p:cNvSpPr>
            <a:spLocks noGrp="1"/>
          </p:cNvSpPr>
          <p:nvPr>
            <p:ph type="body" sz="quarter" idx="21"/>
          </p:nvPr>
        </p:nvSpPr>
        <p:spPr>
          <a:xfrm>
            <a:off x="6324600" y="5934074"/>
            <a:ext cx="5519738" cy="506413"/>
          </a:xfrm>
        </p:spPr>
        <p:txBody>
          <a:bodyPr/>
          <a:lstStyle/>
          <a:p>
            <a:r>
              <a:rPr lang="en-AU"/>
              <a:t>Light is not on light sensor</a:t>
            </a:r>
          </a:p>
        </p:txBody>
      </p:sp>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a:lnSpc>
                <a:spcPct val="90000"/>
              </a:lnSpc>
              <a:spcAft>
                <a:spcPts val="600"/>
              </a:spcAft>
            </a:pPr>
            <a:fld id="{10A01DC5-1685-4615-8240-15192985C6A2}" type="slidenum">
              <a:rPr lang="en-AU" smtClean="0">
                <a:latin typeface="Arial" panose="020B0604020202020204" pitchFamily="34" charset="0"/>
                <a:cs typeface="Arial" panose="020B0604020202020204" pitchFamily="34" charset="0"/>
              </a:rPr>
              <a:pPr>
                <a:lnSpc>
                  <a:spcPct val="90000"/>
                </a:lnSpc>
                <a:spcAft>
                  <a:spcPts val="600"/>
                </a:spcAft>
              </a:pPr>
              <a:t>38</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2619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Microcontroller – option 4 (1)</a:t>
            </a:r>
          </a:p>
        </p:txBody>
      </p:sp>
      <p:sp>
        <p:nvSpPr>
          <p:cNvPr id="10" name="Text Placeholder 9">
            <a:extLst>
              <a:ext uri="{FF2B5EF4-FFF2-40B4-BE49-F238E27FC236}">
                <a16:creationId xmlns:a16="http://schemas.microsoft.com/office/drawing/2014/main" id="{03C64AEC-3EC9-352A-D221-409459BDFFF1}"/>
              </a:ext>
            </a:extLst>
          </p:cNvPr>
          <p:cNvSpPr>
            <a:spLocks noGrp="1"/>
          </p:cNvSpPr>
          <p:nvPr>
            <p:ph type="body" sz="quarter" idx="17"/>
          </p:nvPr>
        </p:nvSpPr>
        <p:spPr>
          <a:xfrm>
            <a:off x="360000" y="1567086"/>
            <a:ext cx="4683055" cy="4807835"/>
          </a:xfrm>
        </p:spPr>
        <p:txBody>
          <a:bodyPr/>
          <a:lstStyle/>
          <a:p>
            <a:r>
              <a:rPr lang="en-AU" sz="1800" dirty="0"/>
              <a:t>This code uses the onboard temperature sensor to control an external LED matrix.</a:t>
            </a:r>
          </a:p>
          <a:p>
            <a:r>
              <a:rPr lang="en-AU" sz="1800" dirty="0"/>
              <a:t>Create a flickering light effect with an LED strip.</a:t>
            </a:r>
          </a:p>
          <a:p>
            <a:r>
              <a:rPr lang="en-AU" sz="1800" dirty="0"/>
              <a:t>Use the </a:t>
            </a:r>
            <a:r>
              <a:rPr lang="en-AU" sz="1800" dirty="0" err="1"/>
              <a:t>Neopixel</a:t>
            </a:r>
            <a:r>
              <a:rPr lang="en-AU" sz="1800" dirty="0"/>
              <a:t> extension.</a:t>
            </a:r>
          </a:p>
          <a:p>
            <a:r>
              <a:rPr lang="en-AU" sz="1800" dirty="0"/>
              <a:t>Create a similar code to that shown here.</a:t>
            </a:r>
          </a:p>
        </p:txBody>
      </p:sp>
      <p:pic>
        <p:nvPicPr>
          <p:cNvPr id="8" name="Picture Placeholder 7">
            <a:extLst>
              <a:ext uri="{FF2B5EF4-FFF2-40B4-BE49-F238E27FC236}">
                <a16:creationId xmlns:a16="http://schemas.microsoft.com/office/drawing/2014/main" id="{97EA5E67-F531-FCC8-ECDE-EA79869C63AE}"/>
              </a:ext>
              <a:ext uri="{C183D7F6-B498-43B3-948B-1728B52AA6E4}">
                <adec:decorative xmlns:adec="http://schemas.microsoft.com/office/drawing/2017/decorative" val="1"/>
              </a:ext>
            </a:extLst>
          </p:cNvPr>
          <p:cNvPicPr>
            <a:picLocks noGrp="1" noChangeAspect="1"/>
          </p:cNvPicPr>
          <p:nvPr>
            <p:ph type="pic" sz="quarter" idx="4294967295"/>
          </p:nvPr>
        </p:nvPicPr>
        <p:blipFill>
          <a:blip r:embed="rId3"/>
          <a:srcRect l="3579" r="3579"/>
          <a:stretch/>
        </p:blipFill>
        <p:spPr>
          <a:xfrm>
            <a:off x="5874545" y="1567086"/>
            <a:ext cx="5957455" cy="4593414"/>
          </a:xfrm>
        </p:spPr>
      </p:pic>
      <p:sp>
        <p:nvSpPr>
          <p:cNvPr id="6" name="TextBox 5">
            <a:extLst>
              <a:ext uri="{FF2B5EF4-FFF2-40B4-BE49-F238E27FC236}">
                <a16:creationId xmlns:a16="http://schemas.microsoft.com/office/drawing/2014/main" id="{CB1C3EFC-823E-CD7F-4752-6C9AB41E1E03}"/>
              </a:ext>
            </a:extLst>
          </p:cNvPr>
          <p:cNvSpPr txBox="1"/>
          <p:nvPr/>
        </p:nvSpPr>
        <p:spPr>
          <a:xfrm>
            <a:off x="5874545" y="6362111"/>
            <a:ext cx="3455193" cy="307777"/>
          </a:xfrm>
          <a:prstGeom prst="rect">
            <a:avLst/>
          </a:prstGeom>
          <a:noFill/>
        </p:spPr>
        <p:txBody>
          <a:bodyPr wrap="square" lIns="0">
            <a:spAutoFit/>
          </a:bodyPr>
          <a:lstStyle/>
          <a:p>
            <a:r>
              <a:rPr lang="en-AU" sz="1400" dirty="0"/>
              <a:t>Screenshot of Microsoft </a:t>
            </a:r>
            <a:r>
              <a:rPr lang="en-AU" sz="1400" dirty="0" err="1"/>
              <a:t>MakeCode</a:t>
            </a:r>
            <a:r>
              <a:rPr lang="en-AU" sz="1400" dirty="0"/>
              <a:t> editor</a:t>
            </a:r>
          </a:p>
        </p:txBody>
      </p:sp>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a:lnSpc>
                <a:spcPct val="90000"/>
              </a:lnSpc>
              <a:spcAft>
                <a:spcPts val="600"/>
              </a:spcAft>
            </a:pPr>
            <a:fld id="{10A01DC5-1685-4615-8240-15192985C6A2}" type="slidenum">
              <a:rPr lang="en-AU" smtClean="0">
                <a:latin typeface="Arial" panose="020B0604020202020204" pitchFamily="34" charset="0"/>
                <a:cs typeface="Arial" panose="020B0604020202020204" pitchFamily="34" charset="0"/>
              </a:rPr>
              <a:pPr>
                <a:lnSpc>
                  <a:spcPct val="90000"/>
                </a:lnSpc>
                <a:spcAft>
                  <a:spcPts val="600"/>
                </a:spcAft>
              </a:pPr>
              <a:t>39</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3463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8B60-F3BA-6CC5-6421-9655F3437EDB}"/>
              </a:ext>
            </a:extLst>
          </p:cNvPr>
          <p:cNvSpPr>
            <a:spLocks noGrp="1"/>
          </p:cNvSpPr>
          <p:nvPr>
            <p:ph type="title"/>
          </p:nvPr>
        </p:nvSpPr>
        <p:spPr/>
        <p:txBody>
          <a:bodyPr anchor="t">
            <a:normAutofit/>
          </a:bodyPr>
          <a:lstStyle/>
          <a:p>
            <a:r>
              <a:rPr lang="en-AU" dirty="0">
                <a:latin typeface="Arial" panose="020B0604020202020204" pitchFamily="34" charset="0"/>
                <a:cs typeface="Arial" panose="020B0604020202020204" pitchFamily="34" charset="0"/>
              </a:rPr>
              <a:t>Microcontroller – option 4 (2)</a:t>
            </a:r>
          </a:p>
        </p:txBody>
      </p:sp>
      <p:pic>
        <p:nvPicPr>
          <p:cNvPr id="8" name="WIN_20250321_13_59_04_Pro" descr="Video showing LED light strip wrapped around a paper roll and connected to a Micro:bit">
            <a:hlinkClick r:id="" action="ppaction://media"/>
            <a:extLst>
              <a:ext uri="{FF2B5EF4-FFF2-40B4-BE49-F238E27FC236}">
                <a16:creationId xmlns:a16="http://schemas.microsoft.com/office/drawing/2014/main" id="{83B1E563-3C2E-930F-67D3-119E9450BC9C}"/>
              </a:ext>
            </a:extLst>
          </p:cNvPr>
          <p:cNvPicPr>
            <a:picLocks noGrp="1" noChangeAspect="1"/>
          </p:cNvPicPr>
          <p:nvPr>
            <p:ph sz="quarter" idx="19"/>
            <a:videoFile r:link="rId2"/>
            <p:extLst>
              <p:ext uri="{DAA4B4D4-6D71-4841-9C94-3DE7FCFB9230}">
                <p14:media xmlns:p14="http://schemas.microsoft.com/office/powerpoint/2010/main" r:embed="rId1"/>
              </p:ext>
            </p:extLst>
          </p:nvPr>
        </p:nvPicPr>
        <p:blipFill>
          <a:blip r:embed="rId7"/>
          <a:stretch>
            <a:fillRect/>
          </a:stretch>
        </p:blipFill>
        <p:spPr>
          <a:xfrm>
            <a:off x="360364" y="1916113"/>
            <a:ext cx="5624454" cy="3163269"/>
          </a:xfrm>
        </p:spPr>
      </p:pic>
      <p:sp>
        <p:nvSpPr>
          <p:cNvPr id="16" name="Text Placeholder 9">
            <a:extLst>
              <a:ext uri="{FF2B5EF4-FFF2-40B4-BE49-F238E27FC236}">
                <a16:creationId xmlns:a16="http://schemas.microsoft.com/office/drawing/2014/main" id="{28ACF326-CFCB-62D7-70B3-B812109E35BA}"/>
              </a:ext>
            </a:extLst>
          </p:cNvPr>
          <p:cNvSpPr txBox="1">
            <a:spLocks/>
          </p:cNvSpPr>
          <p:nvPr/>
        </p:nvSpPr>
        <p:spPr>
          <a:xfrm>
            <a:off x="359999" y="5231167"/>
            <a:ext cx="5347698" cy="506413"/>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4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a:t>Front view of LED light strip and Micro:bit</a:t>
            </a:r>
          </a:p>
        </p:txBody>
      </p:sp>
      <p:pic>
        <p:nvPicPr>
          <p:cNvPr id="11" name="WIN_20250321_14_07_36_Pro" descr="Video showing LED light strip wrapped around a paper roll and connected to a Micro:bit">
            <a:hlinkClick r:id="" action="ppaction://media"/>
            <a:extLst>
              <a:ext uri="{FF2B5EF4-FFF2-40B4-BE49-F238E27FC236}">
                <a16:creationId xmlns:a16="http://schemas.microsoft.com/office/drawing/2014/main" id="{F56DB766-7701-8F5D-843D-554302C0EF18}"/>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220410" y="1916113"/>
            <a:ext cx="5623590" cy="3163269"/>
          </a:xfrm>
          <a:prstGeom prst="rect">
            <a:avLst/>
          </a:prstGeom>
        </p:spPr>
      </p:pic>
      <p:sp>
        <p:nvSpPr>
          <p:cNvPr id="18" name="Text Placeholder 9">
            <a:extLst>
              <a:ext uri="{FF2B5EF4-FFF2-40B4-BE49-F238E27FC236}">
                <a16:creationId xmlns:a16="http://schemas.microsoft.com/office/drawing/2014/main" id="{A06AB465-E5B7-D920-9682-06AD92AEA435}"/>
              </a:ext>
            </a:extLst>
          </p:cNvPr>
          <p:cNvSpPr txBox="1">
            <a:spLocks/>
          </p:cNvSpPr>
          <p:nvPr/>
        </p:nvSpPr>
        <p:spPr>
          <a:xfrm>
            <a:off x="6233312" y="5231167"/>
            <a:ext cx="5347698" cy="506413"/>
          </a:xfrm>
          <a:prstGeom prst="rect">
            <a:avLst/>
          </a:prstGeom>
        </p:spPr>
        <p:txBody>
          <a:bodyPr vert="horz" lIns="0" tIns="0" rIns="0" bIns="0" rtlCol="0">
            <a:noAutofit/>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14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a:t>Top view of LED light strip and Micro:bit</a:t>
            </a:r>
          </a:p>
        </p:txBody>
      </p:sp>
      <p:sp>
        <p:nvSpPr>
          <p:cNvPr id="4" name="Slide Number Placeholder 3">
            <a:extLst>
              <a:ext uri="{FF2B5EF4-FFF2-40B4-BE49-F238E27FC236}">
                <a16:creationId xmlns:a16="http://schemas.microsoft.com/office/drawing/2014/main" id="{30E8820A-5414-EB1C-16E1-DEFE9B228D50}"/>
              </a:ext>
              <a:ext uri="{C183D7F6-B498-43B3-948B-1728B52AA6E4}">
                <adec:decorative xmlns:adec="http://schemas.microsoft.com/office/drawing/2017/decorative" val="1"/>
              </a:ext>
            </a:extLst>
          </p:cNvPr>
          <p:cNvSpPr>
            <a:spLocks noGrp="1"/>
          </p:cNvSpPr>
          <p:nvPr>
            <p:ph type="sldNum" sz="quarter" idx="12"/>
          </p:nvPr>
        </p:nvSpPr>
        <p:spPr/>
        <p:txBody>
          <a:bodyPr anchor="t">
            <a:normAutofit/>
          </a:bodyPr>
          <a:lstStyle/>
          <a:p>
            <a:pPr>
              <a:lnSpc>
                <a:spcPct val="90000"/>
              </a:lnSpc>
              <a:spcAft>
                <a:spcPts val="600"/>
              </a:spcAft>
            </a:pPr>
            <a:fld id="{10A01DC5-1685-4615-8240-15192985C6A2}" type="slidenum">
              <a:rPr lang="en-AU" smtClean="0">
                <a:latin typeface="Arial" panose="020B0604020202020204" pitchFamily="34" charset="0"/>
                <a:cs typeface="Arial" panose="020B0604020202020204" pitchFamily="34" charset="0"/>
              </a:rPr>
              <a:pPr>
                <a:lnSpc>
                  <a:spcPct val="90000"/>
                </a:lnSpc>
                <a:spcAft>
                  <a:spcPts val="600"/>
                </a:spcAft>
              </a:pPr>
              <a:t>40</a:t>
            </a:fld>
            <a:endParaRPr lang="en-A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9971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283" fill="hold"/>
                                        <p:tgtEl>
                                          <p:spTgt spid="8"/>
                                        </p:tgtEl>
                                      </p:cBhvr>
                                    </p:cmd>
                                  </p:childTnLst>
                                </p:cTn>
                              </p:par>
                              <p:par>
                                <p:cTn id="7" presetID="1" presetClass="mediacall" presetSubtype="0" fill="hold" nodeType="withEffect">
                                  <p:stCondLst>
                                    <p:cond delay="250"/>
                                  </p:stCondLst>
                                  <p:childTnLst>
                                    <p:cmd type="call" cmd="playFrom(0.0)">
                                      <p:cBhvr>
                                        <p:cTn id="8" dur="282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fill="hold" display="0">
                  <p:stCondLst>
                    <p:cond delay="indefinite"/>
                  </p:stCondLst>
                </p:cTn>
                <p:tgtEl>
                  <p:spTgt spid="11"/>
                </p:tgtEl>
              </p:cMediaNode>
            </p:video>
            <p:video>
              <p:cMediaNode vol="80000">
                <p:cTn id="10" repeatCount="indefinite" fill="hold" display="0">
                  <p:stCondLst>
                    <p:cond delay="indefinite"/>
                  </p:stCondLst>
                </p:cTn>
                <p:tgtEl>
                  <p:spTgt spid="8"/>
                </p:tgtEl>
              </p:cMediaNode>
            </p:video>
            <p:video>
              <p:cMediaNode>
                <p:cTn id="11" repeatCount="indefinite" fill="hold" display="0">
                  <p:stCondLst>
                    <p:cond delay="indefinite"/>
                  </p:stCondLst>
                </p:cTn>
                <p:tgtEl>
                  <p:spTgt spid="11"/>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C36CD-324E-FD41-74AB-B4DB2259754F}"/>
              </a:ext>
            </a:extLst>
          </p:cNvPr>
          <p:cNvSpPr>
            <a:spLocks noGrp="1"/>
          </p:cNvSpPr>
          <p:nvPr>
            <p:ph type="title"/>
          </p:nvPr>
        </p:nvSpPr>
        <p:spPr/>
        <p:txBody>
          <a:bodyPr/>
          <a:lstStyle/>
          <a:p>
            <a:r>
              <a:rPr lang="en-AU"/>
              <a:t>5. Prototyping</a:t>
            </a:r>
          </a:p>
        </p:txBody>
      </p:sp>
      <p:sp>
        <p:nvSpPr>
          <p:cNvPr id="4" name="Text Placeholder 3">
            <a:extLst>
              <a:ext uri="{FF2B5EF4-FFF2-40B4-BE49-F238E27FC236}">
                <a16:creationId xmlns:a16="http://schemas.microsoft.com/office/drawing/2014/main" id="{1AFBB987-10B6-ACF2-A69E-A6021476D922}"/>
              </a:ext>
            </a:extLst>
          </p:cNvPr>
          <p:cNvSpPr>
            <a:spLocks noGrp="1"/>
          </p:cNvSpPr>
          <p:nvPr>
            <p:ph type="body" sz="quarter" idx="18"/>
          </p:nvPr>
        </p:nvSpPr>
        <p:spPr/>
        <p:txBody>
          <a:bodyPr/>
          <a:lstStyle/>
          <a:p>
            <a:r>
              <a:rPr lang="en-AU"/>
              <a:t>Learning intentions and success criteria</a:t>
            </a:r>
          </a:p>
        </p:txBody>
      </p:sp>
      <p:pic>
        <p:nvPicPr>
          <p:cNvPr id="5" name="Picture 4">
            <a:extLst>
              <a:ext uri="{FF2B5EF4-FFF2-40B4-BE49-F238E27FC236}">
                <a16:creationId xmlns:a16="http://schemas.microsoft.com/office/drawing/2014/main" id="{F4E3A446-5CD9-4C96-A697-1BE3C795BFC8}"/>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24542" y="158125"/>
            <a:ext cx="719455" cy="719455"/>
          </a:xfrm>
          <a:prstGeom prst="rect">
            <a:avLst/>
          </a:prstGeom>
        </p:spPr>
      </p:pic>
      <p:sp>
        <p:nvSpPr>
          <p:cNvPr id="3" name="Picture Placeholder 2">
            <a:extLst>
              <a:ext uri="{FF2B5EF4-FFF2-40B4-BE49-F238E27FC236}">
                <a16:creationId xmlns:a16="http://schemas.microsoft.com/office/drawing/2014/main" id="{F935BA46-F19E-DE35-AACE-7E322D0F13B1}"/>
              </a:ext>
            </a:extLst>
          </p:cNvPr>
          <p:cNvSpPr>
            <a:spLocks noGrp="1"/>
          </p:cNvSpPr>
          <p:nvPr>
            <p:ph type="pic" sz="quarter" idx="13"/>
          </p:nvPr>
        </p:nvSpPr>
        <p:spPr/>
        <p:txBody>
          <a:bodyPr/>
          <a:lstStyle/>
          <a:p>
            <a:r>
              <a:rPr lang="en-AU" sz="1800" b="1" dirty="0">
                <a:latin typeface="Arial"/>
                <a:cs typeface="Arial"/>
              </a:rPr>
              <a:t>We are learning to:</a:t>
            </a:r>
          </a:p>
          <a:p>
            <a:pPr marL="285750" indent="-285750">
              <a:buFont typeface="Arial" panose="020B0604020202020204" pitchFamily="34" charset="0"/>
              <a:buChar char="•"/>
            </a:pPr>
            <a:r>
              <a:rPr lang="en-AU" sz="1800" dirty="0">
                <a:latin typeface="Arial"/>
                <a:ea typeface="Calibri"/>
                <a:cs typeface="Arial"/>
              </a:rPr>
              <a:t>use technologies, tools and equipment to construct components for prototyping</a:t>
            </a:r>
            <a:r>
              <a:rPr lang="en-AU" sz="1800" dirty="0">
                <a:effectLst/>
                <a:latin typeface="Arial"/>
                <a:ea typeface="Calibri"/>
                <a:cs typeface="Arial"/>
              </a:rPr>
              <a:t>.</a:t>
            </a:r>
            <a:endParaRPr lang="en-AU" sz="1800" b="1" dirty="0">
              <a:ea typeface="Calibri"/>
            </a:endParaRPr>
          </a:p>
          <a:p>
            <a:pPr marL="285750" indent="-285750">
              <a:buChar char="•"/>
            </a:pPr>
            <a:r>
              <a:rPr lang="en-AU" sz="1800" dirty="0">
                <a:latin typeface="Arial"/>
                <a:ea typeface="Calibri"/>
                <a:cs typeface="Arial"/>
              </a:rPr>
              <a:t>think creatively to find solutions to prototyping problems.</a:t>
            </a:r>
          </a:p>
          <a:p>
            <a:endParaRPr lang="en-AU" sz="1800" b="1" dirty="0">
              <a:latin typeface="Arial"/>
              <a:cs typeface="Arial"/>
            </a:endParaRPr>
          </a:p>
          <a:p>
            <a:r>
              <a:rPr lang="en-AU" sz="1800" b="1" dirty="0">
                <a:latin typeface="Arial"/>
                <a:cs typeface="Arial"/>
              </a:rPr>
              <a:t>We can:</a:t>
            </a:r>
          </a:p>
          <a:p>
            <a:pPr marL="285750" indent="-285750">
              <a:buFont typeface="Arial" panose="020B0604020202020204" pitchFamily="34" charset="0"/>
              <a:buChar char="•"/>
            </a:pPr>
            <a:r>
              <a:rPr lang="en-AU" sz="1800" dirty="0">
                <a:latin typeface="Arial"/>
                <a:ea typeface="Calibri"/>
                <a:cs typeface="Arial"/>
              </a:rPr>
              <a:t>use appropriate tools to produce lantern prototypes</a:t>
            </a:r>
            <a:r>
              <a:rPr lang="en-AU" sz="1800" dirty="0">
                <a:effectLst/>
                <a:latin typeface="Arial"/>
                <a:ea typeface="Calibri"/>
                <a:cs typeface="Arial"/>
              </a:rPr>
              <a:t>.</a:t>
            </a:r>
          </a:p>
          <a:p>
            <a:pPr marL="285750" indent="-285750">
              <a:buFont typeface="Arial" panose="020B0604020202020204" pitchFamily="34" charset="0"/>
              <a:buChar char="•"/>
            </a:pPr>
            <a:r>
              <a:rPr lang="en-AU" sz="1800" dirty="0">
                <a:latin typeface="Arial"/>
                <a:ea typeface="Calibri"/>
                <a:cs typeface="Arial"/>
              </a:rPr>
              <a:t>develop solutions to prototype problems.</a:t>
            </a:r>
            <a:endParaRPr lang="en-AU" sz="1800" dirty="0">
              <a:ea typeface="Calibri"/>
            </a:endParaRPr>
          </a:p>
        </p:txBody>
      </p:sp>
      <p:sp>
        <p:nvSpPr>
          <p:cNvPr id="9" name="Slide Number Placeholder 4">
            <a:extLst>
              <a:ext uri="{FF2B5EF4-FFF2-40B4-BE49-F238E27FC236}">
                <a16:creationId xmlns:a16="http://schemas.microsoft.com/office/drawing/2014/main" id="{0E33D5B8-B006-8099-7A87-F28320F9EDA4}"/>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41</a:t>
            </a:fld>
            <a:endParaRPr lang="en-AU"/>
          </a:p>
        </p:txBody>
      </p:sp>
    </p:spTree>
    <p:extLst>
      <p:ext uri="{BB962C8B-B14F-4D97-AF65-F5344CB8AC3E}">
        <p14:creationId xmlns:p14="http://schemas.microsoft.com/office/powerpoint/2010/main" val="3462963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6AE03F-1F9F-D603-F279-CF1D0657F585}"/>
              </a:ext>
            </a:extLst>
          </p:cNvPr>
          <p:cNvSpPr>
            <a:spLocks noGrp="1"/>
          </p:cNvSpPr>
          <p:nvPr>
            <p:ph type="title"/>
          </p:nvPr>
        </p:nvSpPr>
        <p:spPr/>
        <p:txBody>
          <a:bodyPr/>
          <a:lstStyle/>
          <a:p>
            <a:r>
              <a:rPr lang="en-AU" dirty="0"/>
              <a:t>Prototype 1 (1)</a:t>
            </a:r>
          </a:p>
        </p:txBody>
      </p:sp>
      <p:sp>
        <p:nvSpPr>
          <p:cNvPr id="6" name="Text Placeholder 5">
            <a:extLst>
              <a:ext uri="{FF2B5EF4-FFF2-40B4-BE49-F238E27FC236}">
                <a16:creationId xmlns:a16="http://schemas.microsoft.com/office/drawing/2014/main" id="{813CD1B3-5BE5-88D1-A18A-BC3944D768DD}"/>
              </a:ext>
            </a:extLst>
          </p:cNvPr>
          <p:cNvSpPr>
            <a:spLocks noGrp="1"/>
          </p:cNvSpPr>
          <p:nvPr>
            <p:ph type="body" sz="quarter" idx="18"/>
          </p:nvPr>
        </p:nvSpPr>
        <p:spPr/>
        <p:txBody>
          <a:bodyPr/>
          <a:lstStyle/>
          <a:p>
            <a:r>
              <a:rPr lang="en-AU" dirty="0"/>
              <a:t>Example folio entry</a:t>
            </a:r>
          </a:p>
        </p:txBody>
      </p:sp>
      <p:sp>
        <p:nvSpPr>
          <p:cNvPr id="7" name="Content Placeholder 6">
            <a:extLst>
              <a:ext uri="{FF2B5EF4-FFF2-40B4-BE49-F238E27FC236}">
                <a16:creationId xmlns:a16="http://schemas.microsoft.com/office/drawing/2014/main" id="{31BE3BDC-E86E-E437-ED8B-38CBE798F588}"/>
              </a:ext>
            </a:extLst>
          </p:cNvPr>
          <p:cNvSpPr>
            <a:spLocks noGrp="1"/>
          </p:cNvSpPr>
          <p:nvPr>
            <p:ph sz="quarter" idx="19"/>
          </p:nvPr>
        </p:nvSpPr>
        <p:spPr>
          <a:xfrm>
            <a:off x="360364" y="1562470"/>
            <a:ext cx="4599564" cy="4878611"/>
          </a:xfrm>
        </p:spPr>
        <p:txBody>
          <a:bodyPr/>
          <a:lstStyle/>
          <a:p>
            <a:r>
              <a:rPr lang="en-AU" sz="1800" dirty="0"/>
              <a:t>Prototype 1 tested the feasibility of 3D printing a lantern. </a:t>
            </a:r>
          </a:p>
          <a:p>
            <a:r>
              <a:rPr lang="en-AU" sz="1800" dirty="0"/>
              <a:t>A small structure with 1mm thick PLA sides was created. Overlaps in the design add design feature and strength.</a:t>
            </a:r>
          </a:p>
          <a:p>
            <a:r>
              <a:rPr lang="en-AU" sz="1800" dirty="0"/>
              <a:t>The print is 10cm tall and 5 cm wide. It is a smaller 1:2 scale model to save time.</a:t>
            </a:r>
          </a:p>
        </p:txBody>
      </p:sp>
      <p:pic>
        <p:nvPicPr>
          <p:cNvPr id="3" name="Picture Placeholder 2" descr="A 3D printed lantern prototype with red LED light inside. ">
            <a:extLst>
              <a:ext uri="{FF2B5EF4-FFF2-40B4-BE49-F238E27FC236}">
                <a16:creationId xmlns:a16="http://schemas.microsoft.com/office/drawing/2014/main" id="{AB28ABCD-2935-A26C-AF67-DB1097BF7EFF}"/>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a:stretch/>
        </p:blipFill>
        <p:spPr>
          <a:xfrm>
            <a:off x="6324599" y="1562471"/>
            <a:ext cx="5507038" cy="4246186"/>
          </a:xfrm>
        </p:spPr>
      </p:pic>
      <p:sp>
        <p:nvSpPr>
          <p:cNvPr id="2" name="Slide Number Placeholder 4">
            <a:extLst>
              <a:ext uri="{FF2B5EF4-FFF2-40B4-BE49-F238E27FC236}">
                <a16:creationId xmlns:a16="http://schemas.microsoft.com/office/drawing/2014/main" id="{09CB802D-8A77-A327-0FEF-B60F0E3389C5}"/>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42</a:t>
            </a:fld>
            <a:endParaRPr lang="en-AU"/>
          </a:p>
        </p:txBody>
      </p:sp>
    </p:spTree>
    <p:extLst>
      <p:ext uri="{BB962C8B-B14F-4D97-AF65-F5344CB8AC3E}">
        <p14:creationId xmlns:p14="http://schemas.microsoft.com/office/powerpoint/2010/main" val="2672522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6AE03F-1F9F-D603-F279-CF1D0657F585}"/>
              </a:ext>
            </a:extLst>
          </p:cNvPr>
          <p:cNvSpPr>
            <a:spLocks noGrp="1"/>
          </p:cNvSpPr>
          <p:nvPr>
            <p:ph type="title"/>
          </p:nvPr>
        </p:nvSpPr>
        <p:spPr/>
        <p:txBody>
          <a:bodyPr/>
          <a:lstStyle/>
          <a:p>
            <a:r>
              <a:rPr lang="en-AU" dirty="0"/>
              <a:t>Prototype 2 (1)</a:t>
            </a:r>
          </a:p>
        </p:txBody>
      </p:sp>
      <p:sp>
        <p:nvSpPr>
          <p:cNvPr id="6" name="Text Placeholder 5">
            <a:extLst>
              <a:ext uri="{FF2B5EF4-FFF2-40B4-BE49-F238E27FC236}">
                <a16:creationId xmlns:a16="http://schemas.microsoft.com/office/drawing/2014/main" id="{813CD1B3-5BE5-88D1-A18A-BC3944D768DD}"/>
              </a:ext>
            </a:extLst>
          </p:cNvPr>
          <p:cNvSpPr>
            <a:spLocks noGrp="1"/>
          </p:cNvSpPr>
          <p:nvPr>
            <p:ph type="body" sz="quarter" idx="18"/>
          </p:nvPr>
        </p:nvSpPr>
        <p:spPr/>
        <p:txBody>
          <a:bodyPr/>
          <a:lstStyle/>
          <a:p>
            <a:r>
              <a:rPr lang="en-AU"/>
              <a:t>Example journal entry</a:t>
            </a:r>
          </a:p>
        </p:txBody>
      </p:sp>
      <p:sp>
        <p:nvSpPr>
          <p:cNvPr id="7" name="Content Placeholder 6">
            <a:extLst>
              <a:ext uri="{FF2B5EF4-FFF2-40B4-BE49-F238E27FC236}">
                <a16:creationId xmlns:a16="http://schemas.microsoft.com/office/drawing/2014/main" id="{31BE3BDC-E86E-E437-ED8B-38CBE798F588}"/>
              </a:ext>
            </a:extLst>
          </p:cNvPr>
          <p:cNvSpPr>
            <a:spLocks noGrp="1"/>
          </p:cNvSpPr>
          <p:nvPr>
            <p:ph sz="quarter" idx="19"/>
          </p:nvPr>
        </p:nvSpPr>
        <p:spPr/>
        <p:txBody>
          <a:bodyPr/>
          <a:lstStyle/>
          <a:p>
            <a:r>
              <a:rPr lang="en-AU" sz="1800" dirty="0"/>
              <a:t>Prototype 2 tested the feasibility of using recycled materials. </a:t>
            </a:r>
          </a:p>
          <a:p>
            <a:r>
              <a:rPr lang="en-AU" sz="1800" dirty="0"/>
              <a:t>A square prism cardboard box was used for the frame.</a:t>
            </a:r>
          </a:p>
          <a:p>
            <a:r>
              <a:rPr lang="en-AU" sz="1800" dirty="0"/>
              <a:t>Toilet paper wrapping was used for the translucent screen. It is thin and has a pattern.</a:t>
            </a:r>
          </a:p>
        </p:txBody>
      </p:sp>
      <p:pic>
        <p:nvPicPr>
          <p:cNvPr id="10" name="Picture Placeholder 9" descr="A close-up of paper, ruler and cardboard. Materials for potential prototyping.">
            <a:extLst>
              <a:ext uri="{FF2B5EF4-FFF2-40B4-BE49-F238E27FC236}">
                <a16:creationId xmlns:a16="http://schemas.microsoft.com/office/drawing/2014/main" id="{05EB6A07-7C6D-C50B-07A4-F23F4007362E}"/>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a:stretch>
            <a:fillRect/>
          </a:stretch>
        </p:blipFill>
        <p:spPr/>
      </p:pic>
      <p:sp>
        <p:nvSpPr>
          <p:cNvPr id="2" name="Slide Number Placeholder 4">
            <a:extLst>
              <a:ext uri="{FF2B5EF4-FFF2-40B4-BE49-F238E27FC236}">
                <a16:creationId xmlns:a16="http://schemas.microsoft.com/office/drawing/2014/main" id="{305B468A-1BD0-3098-7C73-C96266D12EC0}"/>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43</a:t>
            </a:fld>
            <a:endParaRPr lang="en-AU"/>
          </a:p>
        </p:txBody>
      </p:sp>
    </p:spTree>
    <p:extLst>
      <p:ext uri="{BB962C8B-B14F-4D97-AF65-F5344CB8AC3E}">
        <p14:creationId xmlns:p14="http://schemas.microsoft.com/office/powerpoint/2010/main" val="2098878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6AE03F-1F9F-D603-F279-CF1D0657F585}"/>
              </a:ext>
            </a:extLst>
          </p:cNvPr>
          <p:cNvSpPr>
            <a:spLocks noGrp="1"/>
          </p:cNvSpPr>
          <p:nvPr>
            <p:ph type="title"/>
          </p:nvPr>
        </p:nvSpPr>
        <p:spPr/>
        <p:txBody>
          <a:bodyPr/>
          <a:lstStyle/>
          <a:p>
            <a:r>
              <a:rPr lang="en-AU" dirty="0"/>
              <a:t>Prototype 2 (2)</a:t>
            </a:r>
          </a:p>
        </p:txBody>
      </p:sp>
      <p:sp>
        <p:nvSpPr>
          <p:cNvPr id="6" name="Text Placeholder 5">
            <a:extLst>
              <a:ext uri="{FF2B5EF4-FFF2-40B4-BE49-F238E27FC236}">
                <a16:creationId xmlns:a16="http://schemas.microsoft.com/office/drawing/2014/main" id="{813CD1B3-5BE5-88D1-A18A-BC3944D768DD}"/>
              </a:ext>
            </a:extLst>
          </p:cNvPr>
          <p:cNvSpPr>
            <a:spLocks noGrp="1"/>
          </p:cNvSpPr>
          <p:nvPr>
            <p:ph type="body" sz="quarter" idx="18"/>
          </p:nvPr>
        </p:nvSpPr>
        <p:spPr/>
        <p:txBody>
          <a:bodyPr/>
          <a:lstStyle/>
          <a:p>
            <a:r>
              <a:rPr lang="en-AU"/>
              <a:t>Example journal entry</a:t>
            </a:r>
          </a:p>
        </p:txBody>
      </p:sp>
      <p:sp>
        <p:nvSpPr>
          <p:cNvPr id="7" name="Content Placeholder 6">
            <a:extLst>
              <a:ext uri="{FF2B5EF4-FFF2-40B4-BE49-F238E27FC236}">
                <a16:creationId xmlns:a16="http://schemas.microsoft.com/office/drawing/2014/main" id="{31BE3BDC-E86E-E437-ED8B-38CBE798F588}"/>
              </a:ext>
            </a:extLst>
          </p:cNvPr>
          <p:cNvSpPr>
            <a:spLocks noGrp="1"/>
          </p:cNvSpPr>
          <p:nvPr>
            <p:ph sz="quarter" idx="19"/>
          </p:nvPr>
        </p:nvSpPr>
        <p:spPr/>
        <p:txBody>
          <a:bodyPr/>
          <a:lstStyle/>
          <a:p>
            <a:r>
              <a:rPr lang="en-AU" sz="1800" dirty="0"/>
              <a:t>A simple pattern was cut from the cardboard.</a:t>
            </a:r>
          </a:p>
          <a:p>
            <a:r>
              <a:rPr lang="en-AU" sz="1800" dirty="0"/>
              <a:t>The paper was secured inside with sticky tape.</a:t>
            </a:r>
          </a:p>
          <a:p>
            <a:r>
              <a:rPr lang="en-AU" sz="1800" dirty="0"/>
              <a:t>The LED was placed inside, approximately 5cm from the base.</a:t>
            </a:r>
          </a:p>
          <a:p>
            <a:r>
              <a:rPr lang="en-AU" sz="1800" dirty="0"/>
              <a:t>Orange was used for the LED colour.</a:t>
            </a:r>
          </a:p>
        </p:txBody>
      </p:sp>
      <p:pic>
        <p:nvPicPr>
          <p:cNvPr id="8" name="Picture Placeholder 7" descr="A rectangular lantern with a LED light inside">
            <a:extLst>
              <a:ext uri="{FF2B5EF4-FFF2-40B4-BE49-F238E27FC236}">
                <a16:creationId xmlns:a16="http://schemas.microsoft.com/office/drawing/2014/main" id="{AD13137C-24BD-4D18-C1AD-4580786A6704}"/>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a:stretch>
            <a:fillRect/>
          </a:stretch>
        </p:blipFill>
        <p:spPr/>
      </p:pic>
      <p:sp>
        <p:nvSpPr>
          <p:cNvPr id="2" name="Slide Number Placeholder 4">
            <a:extLst>
              <a:ext uri="{FF2B5EF4-FFF2-40B4-BE49-F238E27FC236}">
                <a16:creationId xmlns:a16="http://schemas.microsoft.com/office/drawing/2014/main" id="{63EF0914-5278-A382-C769-B71D13A5B174}"/>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44</a:t>
            </a:fld>
            <a:endParaRPr lang="en-AU"/>
          </a:p>
        </p:txBody>
      </p:sp>
    </p:spTree>
    <p:extLst>
      <p:ext uri="{BB962C8B-B14F-4D97-AF65-F5344CB8AC3E}">
        <p14:creationId xmlns:p14="http://schemas.microsoft.com/office/powerpoint/2010/main" val="2639094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6AE03F-1F9F-D603-F279-CF1D0657F585}"/>
              </a:ext>
            </a:extLst>
          </p:cNvPr>
          <p:cNvSpPr>
            <a:spLocks noGrp="1"/>
          </p:cNvSpPr>
          <p:nvPr>
            <p:ph type="title"/>
          </p:nvPr>
        </p:nvSpPr>
        <p:spPr/>
        <p:txBody>
          <a:bodyPr/>
          <a:lstStyle/>
          <a:p>
            <a:r>
              <a:rPr lang="en-AU" dirty="0"/>
              <a:t>Prototype 2 (3)</a:t>
            </a:r>
          </a:p>
        </p:txBody>
      </p:sp>
      <p:sp>
        <p:nvSpPr>
          <p:cNvPr id="6" name="Text Placeholder 5">
            <a:extLst>
              <a:ext uri="{FF2B5EF4-FFF2-40B4-BE49-F238E27FC236}">
                <a16:creationId xmlns:a16="http://schemas.microsoft.com/office/drawing/2014/main" id="{813CD1B3-5BE5-88D1-A18A-BC3944D768DD}"/>
              </a:ext>
            </a:extLst>
          </p:cNvPr>
          <p:cNvSpPr>
            <a:spLocks noGrp="1"/>
          </p:cNvSpPr>
          <p:nvPr>
            <p:ph type="body" sz="quarter" idx="18"/>
          </p:nvPr>
        </p:nvSpPr>
        <p:spPr/>
        <p:txBody>
          <a:bodyPr/>
          <a:lstStyle/>
          <a:p>
            <a:r>
              <a:rPr lang="en-AU"/>
              <a:t>Example journal entry</a:t>
            </a:r>
          </a:p>
        </p:txBody>
      </p:sp>
      <p:sp>
        <p:nvSpPr>
          <p:cNvPr id="7" name="Content Placeholder 6">
            <a:extLst>
              <a:ext uri="{FF2B5EF4-FFF2-40B4-BE49-F238E27FC236}">
                <a16:creationId xmlns:a16="http://schemas.microsoft.com/office/drawing/2014/main" id="{31BE3BDC-E86E-E437-ED8B-38CBE798F588}"/>
              </a:ext>
            </a:extLst>
          </p:cNvPr>
          <p:cNvSpPr>
            <a:spLocks noGrp="1"/>
          </p:cNvSpPr>
          <p:nvPr>
            <p:ph sz="quarter" idx="19"/>
          </p:nvPr>
        </p:nvSpPr>
        <p:spPr>
          <a:xfrm>
            <a:off x="360363" y="1562470"/>
            <a:ext cx="5735637" cy="806657"/>
          </a:xfrm>
        </p:spPr>
        <p:txBody>
          <a:bodyPr/>
          <a:lstStyle/>
          <a:p>
            <a:r>
              <a:rPr lang="en-AU" sz="1800" dirty="0"/>
              <a:t>Other colours were tested.</a:t>
            </a:r>
          </a:p>
        </p:txBody>
      </p:sp>
      <p:pic>
        <p:nvPicPr>
          <p:cNvPr id="14" name="Picture 13" descr="A rectangular lantern with a LED light inside">
            <a:extLst>
              <a:ext uri="{FF2B5EF4-FFF2-40B4-BE49-F238E27FC236}">
                <a16:creationId xmlns:a16="http://schemas.microsoft.com/office/drawing/2014/main" id="{8C58923E-C9B3-7BDE-5663-5C8E7F9795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6800" y="982520"/>
            <a:ext cx="4567200" cy="2569050"/>
          </a:xfrm>
          <a:prstGeom prst="rect">
            <a:avLst/>
          </a:prstGeom>
        </p:spPr>
      </p:pic>
      <p:pic>
        <p:nvPicPr>
          <p:cNvPr id="10" name="Picture Placeholder 9" descr="A rectangular lantern with a LED light inside">
            <a:extLst>
              <a:ext uri="{FF2B5EF4-FFF2-40B4-BE49-F238E27FC236}">
                <a16:creationId xmlns:a16="http://schemas.microsoft.com/office/drawing/2014/main" id="{DA86937F-DA40-F9CB-E670-2F183E15265E}"/>
              </a:ext>
            </a:extLst>
          </p:cNvPr>
          <p:cNvPicPr>
            <a:picLocks noGrp="1" noChangeAspect="1"/>
          </p:cNvPicPr>
          <p:nvPr>
            <p:ph type="pic" sz="quarter" idx="20"/>
          </p:nvPr>
        </p:nvPicPr>
        <p:blipFill>
          <a:blip r:embed="rId4">
            <a:extLst>
              <a:ext uri="{28A0092B-C50C-407E-A947-70E740481C1C}">
                <a14:useLocalDpi xmlns:a14="http://schemas.microsoft.com/office/drawing/2010/main" val="0"/>
              </a:ext>
            </a:extLst>
          </a:blip>
          <a:srcRect/>
          <a:stretch/>
        </p:blipFill>
        <p:spPr>
          <a:xfrm>
            <a:off x="1776466" y="3785972"/>
            <a:ext cx="4567200" cy="2569050"/>
          </a:xfrm>
        </p:spPr>
      </p:pic>
      <p:pic>
        <p:nvPicPr>
          <p:cNvPr id="12" name="Picture 11" descr="A rectangular lantern with a LED light inside">
            <a:extLst>
              <a:ext uri="{FF2B5EF4-FFF2-40B4-BE49-F238E27FC236}">
                <a16:creationId xmlns:a16="http://schemas.microsoft.com/office/drawing/2014/main" id="{8D8622E8-7541-F7ED-AC13-96279309E54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56800" y="3785972"/>
            <a:ext cx="4567200" cy="2569050"/>
          </a:xfrm>
          <a:prstGeom prst="rect">
            <a:avLst/>
          </a:prstGeom>
        </p:spPr>
      </p:pic>
      <p:sp>
        <p:nvSpPr>
          <p:cNvPr id="2" name="Slide Number Placeholder 4">
            <a:extLst>
              <a:ext uri="{FF2B5EF4-FFF2-40B4-BE49-F238E27FC236}">
                <a16:creationId xmlns:a16="http://schemas.microsoft.com/office/drawing/2014/main" id="{AF2ACE9B-B6AF-9D49-0770-63C2D00B465F}"/>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45</a:t>
            </a:fld>
            <a:endParaRPr lang="en-AU"/>
          </a:p>
        </p:txBody>
      </p:sp>
    </p:spTree>
    <p:extLst>
      <p:ext uri="{BB962C8B-B14F-4D97-AF65-F5344CB8AC3E}">
        <p14:creationId xmlns:p14="http://schemas.microsoft.com/office/powerpoint/2010/main" val="3361276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877DA-8A3C-AEAE-B536-A16231D222B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591230F-B0B1-7F32-704C-48668CA9F335}"/>
              </a:ext>
            </a:extLst>
          </p:cNvPr>
          <p:cNvSpPr>
            <a:spLocks noGrp="1"/>
          </p:cNvSpPr>
          <p:nvPr>
            <p:ph type="title"/>
          </p:nvPr>
        </p:nvSpPr>
        <p:spPr/>
        <p:txBody>
          <a:bodyPr/>
          <a:lstStyle/>
          <a:p>
            <a:r>
              <a:rPr lang="en-AU" dirty="0"/>
              <a:t>Prototype 3 (1)</a:t>
            </a:r>
          </a:p>
        </p:txBody>
      </p:sp>
      <p:sp>
        <p:nvSpPr>
          <p:cNvPr id="7" name="Content Placeholder 6">
            <a:extLst>
              <a:ext uri="{FF2B5EF4-FFF2-40B4-BE49-F238E27FC236}">
                <a16:creationId xmlns:a16="http://schemas.microsoft.com/office/drawing/2014/main" id="{67BADC20-D10A-7A9D-366B-55DB52848C1D}"/>
              </a:ext>
            </a:extLst>
          </p:cNvPr>
          <p:cNvSpPr>
            <a:spLocks noGrp="1"/>
          </p:cNvSpPr>
          <p:nvPr>
            <p:ph sz="quarter" idx="19"/>
          </p:nvPr>
        </p:nvSpPr>
        <p:spPr>
          <a:xfrm>
            <a:off x="360364" y="1562470"/>
            <a:ext cx="4959098" cy="4878611"/>
          </a:xfrm>
        </p:spPr>
        <p:txBody>
          <a:bodyPr/>
          <a:lstStyle/>
          <a:p>
            <a:r>
              <a:rPr lang="en-AU" sz="1800" dirty="0"/>
              <a:t>A simple pattern was cut from a recycled cardboard box.</a:t>
            </a:r>
          </a:p>
          <a:p>
            <a:r>
              <a:rPr lang="en-AU" sz="1800" dirty="0"/>
              <a:t>Black tape is used to colour the frame.</a:t>
            </a:r>
          </a:p>
          <a:p>
            <a:r>
              <a:rPr lang="en-AU" sz="1800" dirty="0"/>
              <a:t>A 10 LED strip is used with a </a:t>
            </a:r>
            <a:r>
              <a:rPr lang="en-AU" sz="1800" dirty="0" err="1"/>
              <a:t>Micro:bit</a:t>
            </a:r>
            <a:r>
              <a:rPr lang="en-AU" sz="1800" dirty="0"/>
              <a:t>.</a:t>
            </a:r>
          </a:p>
          <a:p>
            <a:r>
              <a:rPr lang="en-AU" sz="1800" dirty="0"/>
              <a:t>A flicker effect was attempted with the light strip.</a:t>
            </a:r>
          </a:p>
        </p:txBody>
      </p:sp>
      <p:pic>
        <p:nvPicPr>
          <p:cNvPr id="8" name="WIN_20250321_14_26_04_Pro" descr="Video of prototype lantern showing flickering light.">
            <a:hlinkClick r:id="" action="ppaction://media"/>
            <a:extLst>
              <a:ext uri="{FF2B5EF4-FFF2-40B4-BE49-F238E27FC236}">
                <a16:creationId xmlns:a16="http://schemas.microsoft.com/office/drawing/2014/main" id="{77661EED-1E66-AC17-82EF-F1097A2AE224}"/>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2118" r="24431"/>
          <a:stretch/>
        </p:blipFill>
        <p:spPr>
          <a:xfrm>
            <a:off x="6324598" y="905601"/>
            <a:ext cx="4959097" cy="5218746"/>
          </a:xfrm>
          <a:prstGeom prst="rect">
            <a:avLst/>
          </a:prstGeom>
        </p:spPr>
      </p:pic>
      <p:sp>
        <p:nvSpPr>
          <p:cNvPr id="9" name="Text Placeholder 8">
            <a:extLst>
              <a:ext uri="{FF2B5EF4-FFF2-40B4-BE49-F238E27FC236}">
                <a16:creationId xmlns:a16="http://schemas.microsoft.com/office/drawing/2014/main" id="{D5071AEE-CACC-7351-DF6E-5B284D7D6E0C}"/>
              </a:ext>
            </a:extLst>
          </p:cNvPr>
          <p:cNvSpPr>
            <a:spLocks noGrp="1"/>
          </p:cNvSpPr>
          <p:nvPr>
            <p:ph type="body" sz="quarter" idx="21"/>
          </p:nvPr>
        </p:nvSpPr>
        <p:spPr>
          <a:xfrm>
            <a:off x="6324600" y="6249765"/>
            <a:ext cx="5519738" cy="506413"/>
          </a:xfrm>
        </p:spPr>
        <p:txBody>
          <a:bodyPr/>
          <a:lstStyle/>
          <a:p>
            <a:r>
              <a:rPr lang="en-AU"/>
              <a:t>Prototype flicker effect</a:t>
            </a:r>
          </a:p>
        </p:txBody>
      </p:sp>
      <p:sp>
        <p:nvSpPr>
          <p:cNvPr id="2" name="Slide Number Placeholder 4">
            <a:extLst>
              <a:ext uri="{FF2B5EF4-FFF2-40B4-BE49-F238E27FC236}">
                <a16:creationId xmlns:a16="http://schemas.microsoft.com/office/drawing/2014/main" id="{5E728178-FFD7-E91B-A4BE-5B63977F6727}"/>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46</a:t>
            </a:fld>
            <a:endParaRPr lang="en-AU"/>
          </a:p>
        </p:txBody>
      </p:sp>
    </p:spTree>
    <p:extLst>
      <p:ext uri="{BB962C8B-B14F-4D97-AF65-F5344CB8AC3E}">
        <p14:creationId xmlns:p14="http://schemas.microsoft.com/office/powerpoint/2010/main" val="1065992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2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C36CD-324E-FD41-74AB-B4DB2259754F}"/>
              </a:ext>
            </a:extLst>
          </p:cNvPr>
          <p:cNvSpPr>
            <a:spLocks noGrp="1"/>
          </p:cNvSpPr>
          <p:nvPr>
            <p:ph type="title"/>
          </p:nvPr>
        </p:nvSpPr>
        <p:spPr/>
        <p:txBody>
          <a:bodyPr/>
          <a:lstStyle/>
          <a:p>
            <a:r>
              <a:rPr lang="en-AU"/>
              <a:t>6. Evaluate</a:t>
            </a:r>
          </a:p>
        </p:txBody>
      </p:sp>
      <p:sp>
        <p:nvSpPr>
          <p:cNvPr id="4" name="Text Placeholder 3">
            <a:extLst>
              <a:ext uri="{FF2B5EF4-FFF2-40B4-BE49-F238E27FC236}">
                <a16:creationId xmlns:a16="http://schemas.microsoft.com/office/drawing/2014/main" id="{1AFBB987-10B6-ACF2-A69E-A6021476D922}"/>
              </a:ext>
            </a:extLst>
          </p:cNvPr>
          <p:cNvSpPr>
            <a:spLocks noGrp="1"/>
          </p:cNvSpPr>
          <p:nvPr>
            <p:ph type="body" sz="quarter" idx="18"/>
          </p:nvPr>
        </p:nvSpPr>
        <p:spPr/>
        <p:txBody>
          <a:bodyPr/>
          <a:lstStyle/>
          <a:p>
            <a:r>
              <a:rPr lang="en-AU"/>
              <a:t>Learning intentions and success criteria</a:t>
            </a:r>
          </a:p>
        </p:txBody>
      </p:sp>
      <p:pic>
        <p:nvPicPr>
          <p:cNvPr id="5" name="Picture 4">
            <a:extLst>
              <a:ext uri="{FF2B5EF4-FFF2-40B4-BE49-F238E27FC236}">
                <a16:creationId xmlns:a16="http://schemas.microsoft.com/office/drawing/2014/main" id="{B9E3F187-C91E-4BC5-9F0A-70152E48F8FD}"/>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24542" y="408742"/>
            <a:ext cx="719455" cy="719455"/>
          </a:xfrm>
          <a:prstGeom prst="rect">
            <a:avLst/>
          </a:prstGeom>
        </p:spPr>
      </p:pic>
      <p:sp>
        <p:nvSpPr>
          <p:cNvPr id="3" name="Picture Placeholder 2">
            <a:extLst>
              <a:ext uri="{FF2B5EF4-FFF2-40B4-BE49-F238E27FC236}">
                <a16:creationId xmlns:a16="http://schemas.microsoft.com/office/drawing/2014/main" id="{F935BA46-F19E-DE35-AACE-7E322D0F13B1}"/>
              </a:ext>
            </a:extLst>
          </p:cNvPr>
          <p:cNvSpPr>
            <a:spLocks noGrp="1"/>
          </p:cNvSpPr>
          <p:nvPr>
            <p:ph type="pic" sz="quarter" idx="13"/>
          </p:nvPr>
        </p:nvSpPr>
        <p:spPr/>
        <p:txBody>
          <a:bodyPr/>
          <a:lstStyle/>
          <a:p>
            <a:r>
              <a:rPr lang="en-AU" sz="1800" b="1" dirty="0">
                <a:latin typeface="Arial"/>
                <a:cs typeface="Arial"/>
              </a:rPr>
              <a:t>We are learning to:</a:t>
            </a:r>
          </a:p>
          <a:p>
            <a:pPr marL="285750" indent="-285750">
              <a:buFont typeface="Arial" panose="020B0604020202020204" pitchFamily="34" charset="0"/>
              <a:buChar char="•"/>
            </a:pPr>
            <a:r>
              <a:rPr lang="en-AU" sz="1800" dirty="0">
                <a:latin typeface="Arial"/>
                <a:ea typeface="Calibri"/>
                <a:cs typeface="Arial"/>
              </a:rPr>
              <a:t>evaluate design solutions</a:t>
            </a:r>
            <a:r>
              <a:rPr lang="en-AU" sz="1800" dirty="0">
                <a:effectLst/>
                <a:latin typeface="Arial"/>
                <a:ea typeface="Calibri"/>
                <a:cs typeface="Arial"/>
              </a:rPr>
              <a:t>.</a:t>
            </a:r>
            <a:endParaRPr lang="en-AU" sz="1800" b="1" dirty="0">
              <a:latin typeface="Arial"/>
              <a:ea typeface="Calibri"/>
              <a:cs typeface="Arial"/>
            </a:endParaRPr>
          </a:p>
          <a:p>
            <a:endParaRPr lang="en-AU" sz="1800" b="1" dirty="0">
              <a:latin typeface="Arial"/>
              <a:cs typeface="Arial"/>
            </a:endParaRPr>
          </a:p>
          <a:p>
            <a:r>
              <a:rPr lang="en-AU" sz="1800" b="1" dirty="0">
                <a:latin typeface="Arial"/>
                <a:cs typeface="Arial"/>
              </a:rPr>
              <a:t>We can:</a:t>
            </a:r>
          </a:p>
          <a:p>
            <a:pPr marL="285750" indent="-285750">
              <a:buFont typeface="Arial" panose="020B0604020202020204" pitchFamily="34" charset="0"/>
              <a:buChar char="•"/>
            </a:pPr>
            <a:r>
              <a:rPr lang="en-AU" sz="1800" dirty="0">
                <a:latin typeface="Arial"/>
                <a:ea typeface="Calibri"/>
                <a:cs typeface="Arial"/>
              </a:rPr>
              <a:t>create and communicate evaluations and possible alterations to lantern designs</a:t>
            </a:r>
            <a:r>
              <a:rPr lang="en-AU" sz="1800" dirty="0">
                <a:effectLst/>
                <a:latin typeface="Arial"/>
                <a:ea typeface="Calibri"/>
                <a:cs typeface="Arial"/>
              </a:rPr>
              <a:t>.</a:t>
            </a:r>
            <a:endParaRPr lang="en-AU" sz="1800" dirty="0">
              <a:latin typeface="Arial"/>
              <a:ea typeface="Calibri"/>
              <a:cs typeface="Arial"/>
            </a:endParaRPr>
          </a:p>
        </p:txBody>
      </p:sp>
      <p:sp>
        <p:nvSpPr>
          <p:cNvPr id="9" name="Slide Number Placeholder 4">
            <a:extLst>
              <a:ext uri="{FF2B5EF4-FFF2-40B4-BE49-F238E27FC236}">
                <a16:creationId xmlns:a16="http://schemas.microsoft.com/office/drawing/2014/main" id="{0E33D5B8-B006-8099-7A87-F28320F9EDA4}"/>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47</a:t>
            </a:fld>
            <a:endParaRPr lang="en-AU" dirty="0"/>
          </a:p>
        </p:txBody>
      </p:sp>
    </p:spTree>
    <p:extLst>
      <p:ext uri="{BB962C8B-B14F-4D97-AF65-F5344CB8AC3E}">
        <p14:creationId xmlns:p14="http://schemas.microsoft.com/office/powerpoint/2010/main" val="1290830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6AE03F-1F9F-D603-F279-CF1D0657F585}"/>
              </a:ext>
            </a:extLst>
          </p:cNvPr>
          <p:cNvSpPr>
            <a:spLocks noGrp="1"/>
          </p:cNvSpPr>
          <p:nvPr>
            <p:ph type="title"/>
          </p:nvPr>
        </p:nvSpPr>
        <p:spPr/>
        <p:txBody>
          <a:bodyPr/>
          <a:lstStyle/>
          <a:p>
            <a:r>
              <a:rPr lang="en-AU" dirty="0"/>
              <a:t>Prototype 1 (2)</a:t>
            </a:r>
          </a:p>
        </p:txBody>
      </p:sp>
      <p:sp>
        <p:nvSpPr>
          <p:cNvPr id="6" name="Text Placeholder 5">
            <a:extLst>
              <a:ext uri="{FF2B5EF4-FFF2-40B4-BE49-F238E27FC236}">
                <a16:creationId xmlns:a16="http://schemas.microsoft.com/office/drawing/2014/main" id="{813CD1B3-5BE5-88D1-A18A-BC3944D768DD}"/>
              </a:ext>
            </a:extLst>
          </p:cNvPr>
          <p:cNvSpPr>
            <a:spLocks noGrp="1"/>
          </p:cNvSpPr>
          <p:nvPr>
            <p:ph type="body" sz="quarter" idx="18"/>
          </p:nvPr>
        </p:nvSpPr>
        <p:spPr/>
        <p:txBody>
          <a:bodyPr/>
          <a:lstStyle/>
          <a:p>
            <a:r>
              <a:rPr lang="en-AU"/>
              <a:t>Example journal entry</a:t>
            </a:r>
          </a:p>
        </p:txBody>
      </p:sp>
      <p:sp>
        <p:nvSpPr>
          <p:cNvPr id="7" name="Content Placeholder 6">
            <a:extLst>
              <a:ext uri="{FF2B5EF4-FFF2-40B4-BE49-F238E27FC236}">
                <a16:creationId xmlns:a16="http://schemas.microsoft.com/office/drawing/2014/main" id="{31BE3BDC-E86E-E437-ED8B-38CBE798F588}"/>
              </a:ext>
            </a:extLst>
          </p:cNvPr>
          <p:cNvSpPr>
            <a:spLocks noGrp="1"/>
          </p:cNvSpPr>
          <p:nvPr>
            <p:ph sz="quarter" idx="19"/>
          </p:nvPr>
        </p:nvSpPr>
        <p:spPr>
          <a:xfrm>
            <a:off x="360363" y="1562470"/>
            <a:ext cx="4710401" cy="4878611"/>
          </a:xfrm>
        </p:spPr>
        <p:txBody>
          <a:bodyPr/>
          <a:lstStyle/>
          <a:p>
            <a:r>
              <a:rPr lang="en-AU" sz="1800" dirty="0"/>
              <a:t>Prototype 1 tested the feasibility of 3D printing a lantern.</a:t>
            </a:r>
          </a:p>
          <a:p>
            <a:r>
              <a:rPr lang="en-AU" sz="1800" dirty="0"/>
              <a:t>A small structure with 1mm thick PLA sides was created. Overlaps in the design add design feature and strength.</a:t>
            </a:r>
          </a:p>
          <a:p>
            <a:r>
              <a:rPr lang="en-AU" sz="1800" dirty="0"/>
              <a:t>The print is 10cm tall and 5 cm wide. It is a smaller 1:2 scale model to save time.</a:t>
            </a:r>
          </a:p>
        </p:txBody>
      </p:sp>
      <p:pic>
        <p:nvPicPr>
          <p:cNvPr id="3" name="Picture Placeholder 2" descr="A 3D printed lantern prototype with red LED light inside. ">
            <a:extLst>
              <a:ext uri="{FF2B5EF4-FFF2-40B4-BE49-F238E27FC236}">
                <a16:creationId xmlns:a16="http://schemas.microsoft.com/office/drawing/2014/main" id="{AB28ABCD-2935-A26C-AF67-DB1097BF7EFF}"/>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a:stretch/>
        </p:blipFill>
        <p:spPr>
          <a:xfrm>
            <a:off x="6336960" y="1562471"/>
            <a:ext cx="5507038" cy="4246186"/>
          </a:xfrm>
        </p:spPr>
      </p:pic>
      <p:sp>
        <p:nvSpPr>
          <p:cNvPr id="9" name="Text Placeholder 8">
            <a:extLst>
              <a:ext uri="{FF2B5EF4-FFF2-40B4-BE49-F238E27FC236}">
                <a16:creationId xmlns:a16="http://schemas.microsoft.com/office/drawing/2014/main" id="{B66E1A89-F2D9-7297-B0A1-6E80485B2BA3}"/>
              </a:ext>
            </a:extLst>
          </p:cNvPr>
          <p:cNvSpPr>
            <a:spLocks noGrp="1"/>
          </p:cNvSpPr>
          <p:nvPr>
            <p:ph type="body" sz="quarter" idx="21"/>
          </p:nvPr>
        </p:nvSpPr>
        <p:spPr>
          <a:xfrm>
            <a:off x="6336961" y="5934075"/>
            <a:ext cx="5519738" cy="506413"/>
          </a:xfrm>
        </p:spPr>
        <p:txBody>
          <a:bodyPr/>
          <a:lstStyle/>
          <a:p>
            <a:r>
              <a:rPr lang="en-AU" dirty="0"/>
              <a:t>Small 3D printed prototype</a:t>
            </a:r>
          </a:p>
        </p:txBody>
      </p:sp>
      <p:sp>
        <p:nvSpPr>
          <p:cNvPr id="2" name="Slide Number Placeholder 4">
            <a:extLst>
              <a:ext uri="{FF2B5EF4-FFF2-40B4-BE49-F238E27FC236}">
                <a16:creationId xmlns:a16="http://schemas.microsoft.com/office/drawing/2014/main" id="{185244C1-126C-A33E-EE21-10D484DCBE17}"/>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48</a:t>
            </a:fld>
            <a:endParaRPr lang="en-AU"/>
          </a:p>
        </p:txBody>
      </p:sp>
    </p:spTree>
    <p:extLst>
      <p:ext uri="{BB962C8B-B14F-4D97-AF65-F5344CB8AC3E}">
        <p14:creationId xmlns:p14="http://schemas.microsoft.com/office/powerpoint/2010/main" val="3703302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A14E7-F0FA-6F31-693C-DB025E9252B8}"/>
              </a:ext>
            </a:extLst>
          </p:cNvPr>
          <p:cNvSpPr>
            <a:spLocks noGrp="1"/>
          </p:cNvSpPr>
          <p:nvPr>
            <p:ph type="title"/>
          </p:nvPr>
        </p:nvSpPr>
        <p:spPr/>
        <p:txBody>
          <a:bodyPr/>
          <a:lstStyle/>
          <a:p>
            <a:r>
              <a:rPr lang="en-AU" dirty="0"/>
              <a:t>Evaluate</a:t>
            </a:r>
          </a:p>
        </p:txBody>
      </p:sp>
      <p:sp>
        <p:nvSpPr>
          <p:cNvPr id="3" name="Text Placeholder 2">
            <a:extLst>
              <a:ext uri="{FF2B5EF4-FFF2-40B4-BE49-F238E27FC236}">
                <a16:creationId xmlns:a16="http://schemas.microsoft.com/office/drawing/2014/main" id="{EF3A6069-42B3-7B45-E405-4A2CEEA88657}"/>
              </a:ext>
            </a:extLst>
          </p:cNvPr>
          <p:cNvSpPr>
            <a:spLocks noGrp="1"/>
          </p:cNvSpPr>
          <p:nvPr>
            <p:ph type="body" sz="quarter" idx="18"/>
          </p:nvPr>
        </p:nvSpPr>
        <p:spPr/>
        <p:txBody>
          <a:bodyPr/>
          <a:lstStyle/>
          <a:p>
            <a:r>
              <a:rPr lang="en-AU" dirty="0"/>
              <a:t>Test and evaluate prototypes</a:t>
            </a:r>
          </a:p>
        </p:txBody>
      </p:sp>
      <p:pic>
        <p:nvPicPr>
          <p:cNvPr id="7" name="Picture 6">
            <a:extLst>
              <a:ext uri="{FF2B5EF4-FFF2-40B4-BE49-F238E27FC236}">
                <a16:creationId xmlns:a16="http://schemas.microsoft.com/office/drawing/2014/main" id="{73D1B3E5-EA06-059C-A62D-88441F119484}"/>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24542" y="162000"/>
            <a:ext cx="719455" cy="719455"/>
          </a:xfrm>
          <a:prstGeom prst="rect">
            <a:avLst/>
          </a:prstGeom>
        </p:spPr>
      </p:pic>
      <p:sp>
        <p:nvSpPr>
          <p:cNvPr id="4" name="Content Placeholder 3">
            <a:extLst>
              <a:ext uri="{FF2B5EF4-FFF2-40B4-BE49-F238E27FC236}">
                <a16:creationId xmlns:a16="http://schemas.microsoft.com/office/drawing/2014/main" id="{6F515D25-95DB-7068-3490-170A18A69582}"/>
              </a:ext>
            </a:extLst>
          </p:cNvPr>
          <p:cNvSpPr>
            <a:spLocks noGrp="1"/>
          </p:cNvSpPr>
          <p:nvPr>
            <p:ph sz="quarter" idx="19"/>
          </p:nvPr>
        </p:nvSpPr>
        <p:spPr>
          <a:xfrm>
            <a:off x="360364" y="1562470"/>
            <a:ext cx="5306146" cy="4878611"/>
          </a:xfrm>
        </p:spPr>
        <p:txBody>
          <a:bodyPr/>
          <a:lstStyle/>
          <a:p>
            <a:r>
              <a:rPr lang="en-AU" sz="1800" dirty="0"/>
              <a:t>Did you meet your criteria and constraints? </a:t>
            </a:r>
          </a:p>
          <a:p>
            <a:r>
              <a:rPr lang="en-AU" sz="1800" b="0" i="0" dirty="0">
                <a:solidFill>
                  <a:srgbClr val="000000"/>
                </a:solidFill>
                <a:effectLst/>
              </a:rPr>
              <a:t>The best conditions for testing a new design is under real conditions, i.e. turning the light on in the dark. You may choose to film your test as evidence.</a:t>
            </a:r>
          </a:p>
          <a:p>
            <a:r>
              <a:rPr lang="en-AU" sz="1800" b="0" i="0" dirty="0">
                <a:solidFill>
                  <a:srgbClr val="000000"/>
                </a:solidFill>
                <a:effectLst/>
                <a:latin typeface="+mn-lt"/>
              </a:rPr>
              <a:t>Write down all the positive points of your design, then all the negative</a:t>
            </a:r>
            <a:r>
              <a:rPr lang="en-AU" sz="1800" dirty="0">
                <a:solidFill>
                  <a:srgbClr val="000000"/>
                </a:solidFill>
                <a:latin typeface="+mn-lt"/>
              </a:rPr>
              <a:t>.</a:t>
            </a:r>
            <a:endParaRPr lang="en-AU" sz="1800" dirty="0">
              <a:latin typeface="+mn-lt"/>
            </a:endParaRPr>
          </a:p>
        </p:txBody>
      </p:sp>
      <p:grpSp>
        <p:nvGrpSpPr>
          <p:cNvPr id="8" name="Group 7">
            <a:extLst>
              <a:ext uri="{FF2B5EF4-FFF2-40B4-BE49-F238E27FC236}">
                <a16:creationId xmlns:a16="http://schemas.microsoft.com/office/drawing/2014/main" id="{088F74B4-DB78-AC32-1B5F-75D787C5901B}"/>
              </a:ext>
              <a:ext uri="{C183D7F6-B498-43B3-948B-1728B52AA6E4}">
                <adec:decorative xmlns:adec="http://schemas.microsoft.com/office/drawing/2017/decorative" val="1"/>
              </a:ext>
            </a:extLst>
          </p:cNvPr>
          <p:cNvGrpSpPr/>
          <p:nvPr/>
        </p:nvGrpSpPr>
        <p:grpSpPr>
          <a:xfrm>
            <a:off x="5982754" y="297900"/>
            <a:ext cx="6267176" cy="6200098"/>
            <a:chOff x="2071210" y="1292535"/>
            <a:chExt cx="5297160" cy="5353151"/>
          </a:xfrm>
        </p:grpSpPr>
        <p:pic>
          <p:nvPicPr>
            <p:cNvPr id="9" name="Graphic 8" descr="Head with gears with solid fill">
              <a:extLst>
                <a:ext uri="{FF2B5EF4-FFF2-40B4-BE49-F238E27FC236}">
                  <a16:creationId xmlns:a16="http://schemas.microsoft.com/office/drawing/2014/main" id="{88B461A8-EE15-1048-468A-9F19EF9AE93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071210" y="5047826"/>
              <a:ext cx="1597860" cy="1597860"/>
            </a:xfrm>
            <a:prstGeom prst="rect">
              <a:avLst/>
            </a:prstGeom>
          </p:spPr>
        </p:pic>
        <p:pic>
          <p:nvPicPr>
            <p:cNvPr id="10" name="Graphic 9" descr="Thought bubble with solid fill">
              <a:extLst>
                <a:ext uri="{FF2B5EF4-FFF2-40B4-BE49-F238E27FC236}">
                  <a16:creationId xmlns:a16="http://schemas.microsoft.com/office/drawing/2014/main" id="{50616C86-65D1-C996-F0DA-6E3B0BCB436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777700" y="1292535"/>
              <a:ext cx="4590670" cy="4590670"/>
            </a:xfrm>
            <a:prstGeom prst="rect">
              <a:avLst/>
            </a:prstGeom>
          </p:spPr>
        </p:pic>
      </p:grpSp>
      <p:sp>
        <p:nvSpPr>
          <p:cNvPr id="14" name="Content Placeholder 4">
            <a:extLst>
              <a:ext uri="{FF2B5EF4-FFF2-40B4-BE49-F238E27FC236}">
                <a16:creationId xmlns:a16="http://schemas.microsoft.com/office/drawing/2014/main" id="{4AA65133-64CB-7AD4-548B-8E2CBD0C4038}"/>
              </a:ext>
            </a:extLst>
          </p:cNvPr>
          <p:cNvSpPr txBox="1">
            <a:spLocks/>
          </p:cNvSpPr>
          <p:nvPr/>
        </p:nvSpPr>
        <p:spPr>
          <a:xfrm>
            <a:off x="8001712" y="1846468"/>
            <a:ext cx="3218777" cy="1220305"/>
          </a:xfrm>
          <a:prstGeom prst="rect">
            <a:avLst/>
          </a:prstGeom>
        </p:spPr>
        <p:txBody>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1800" dirty="0">
                <a:solidFill>
                  <a:schemeClr val="bg2"/>
                </a:solidFill>
              </a:rPr>
              <a:t>The infill material is beautiful however the light can’t be seen well in the dark….</a:t>
            </a:r>
            <a:endParaRPr lang="en-AU" dirty="0"/>
          </a:p>
        </p:txBody>
      </p:sp>
      <p:sp>
        <p:nvSpPr>
          <p:cNvPr id="5" name="Slide Number Placeholder 4">
            <a:extLst>
              <a:ext uri="{FF2B5EF4-FFF2-40B4-BE49-F238E27FC236}">
                <a16:creationId xmlns:a16="http://schemas.microsoft.com/office/drawing/2014/main" id="{5DF20C09-8494-25D8-0D9E-AEF661E6922A}"/>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49</a:t>
            </a:fld>
            <a:endParaRPr lang="en-AU"/>
          </a:p>
        </p:txBody>
      </p:sp>
    </p:spTree>
    <p:extLst>
      <p:ext uri="{BB962C8B-B14F-4D97-AF65-F5344CB8AC3E}">
        <p14:creationId xmlns:p14="http://schemas.microsoft.com/office/powerpoint/2010/main" val="4183079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B5266FE-34D0-53CE-7FDA-A28AB5D69F19}"/>
              </a:ext>
            </a:extLst>
          </p:cNvPr>
          <p:cNvSpPr>
            <a:spLocks noGrp="1"/>
          </p:cNvSpPr>
          <p:nvPr>
            <p:ph type="title"/>
          </p:nvPr>
        </p:nvSpPr>
        <p:spPr/>
        <p:txBody>
          <a:bodyPr/>
          <a:lstStyle/>
          <a:p>
            <a:r>
              <a:rPr lang="en-AU" dirty="0">
                <a:latin typeface="+mj-lt"/>
              </a:rPr>
              <a:t>Evaluate – Prototype 1</a:t>
            </a:r>
          </a:p>
        </p:txBody>
      </p:sp>
      <p:grpSp>
        <p:nvGrpSpPr>
          <p:cNvPr id="4" name="Group 3" descr="Plus&#10; &#10;Allows for identical copies to be created.&#10;Looks professional.&#10;Filament colour can be changed.&#10;CAD designs can be altered easily for easy printing change.&#10;">
            <a:extLst>
              <a:ext uri="{FF2B5EF4-FFF2-40B4-BE49-F238E27FC236}">
                <a16:creationId xmlns:a16="http://schemas.microsoft.com/office/drawing/2014/main" id="{AE6B1453-3086-ED5E-F90D-F2C6EF09156F}"/>
              </a:ext>
            </a:extLst>
          </p:cNvPr>
          <p:cNvGrpSpPr/>
          <p:nvPr/>
        </p:nvGrpSpPr>
        <p:grpSpPr>
          <a:xfrm>
            <a:off x="251343" y="1196552"/>
            <a:ext cx="3818800" cy="5439781"/>
            <a:chOff x="251343" y="1196552"/>
            <a:chExt cx="3818800" cy="5439781"/>
          </a:xfrm>
        </p:grpSpPr>
        <p:sp>
          <p:nvSpPr>
            <p:cNvPr id="9" name="Rectangle: Rounded Corners 8">
              <a:extLst>
                <a:ext uri="{FF2B5EF4-FFF2-40B4-BE49-F238E27FC236}">
                  <a16:creationId xmlns:a16="http://schemas.microsoft.com/office/drawing/2014/main" id="{1939C710-D509-85E9-914F-3C6CD62A32F8}"/>
                </a:ext>
                <a:ext uri="{C183D7F6-B498-43B3-948B-1728B52AA6E4}">
                  <adec:decorative xmlns:adec="http://schemas.microsoft.com/office/drawing/2017/decorative" val="0"/>
                </a:ext>
              </a:extLst>
            </p:cNvPr>
            <p:cNvSpPr/>
            <p:nvPr/>
          </p:nvSpPr>
          <p:spPr>
            <a:xfrm>
              <a:off x="348000" y="1196553"/>
              <a:ext cx="3722143" cy="5439780"/>
            </a:xfrm>
            <a:prstGeom prst="roundRect">
              <a:avLst>
                <a:gd name="adj" fmla="val 12109"/>
              </a:avLst>
            </a:prstGeom>
            <a:solidFill>
              <a:srgbClr val="EDF9E0"/>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tIns="180000" rtlCol="0" anchor="t"/>
            <a:lstStyle/>
            <a:p>
              <a:pPr marL="898525"/>
              <a:r>
                <a:rPr lang="en-AU" sz="2800" b="1" dirty="0">
                  <a:solidFill>
                    <a:schemeClr val="tx1"/>
                  </a:solidFill>
                  <a:cs typeface="Arial" panose="020B0604020202020204" pitchFamily="34" charset="0"/>
                </a:rPr>
                <a:t>Plus</a:t>
              </a:r>
            </a:p>
            <a:p>
              <a:r>
                <a:rPr lang="en-AU" sz="2400" dirty="0">
                  <a:solidFill>
                    <a:schemeClr val="accent1"/>
                  </a:solidFill>
                  <a:cs typeface="Arial" panose="020B0604020202020204" pitchFamily="34" charset="0"/>
                </a:rPr>
                <a:t> </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Allows for identical copies to be created.</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Looks professional.</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Filament colour can be changed.</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CAD designs can be altered easily for easy printing change.</a:t>
              </a:r>
            </a:p>
          </p:txBody>
        </p:sp>
        <p:sp>
          <p:nvSpPr>
            <p:cNvPr id="16" name="Oval 15">
              <a:extLst>
                <a:ext uri="{FF2B5EF4-FFF2-40B4-BE49-F238E27FC236}">
                  <a16:creationId xmlns:a16="http://schemas.microsoft.com/office/drawing/2014/main" id="{5E47B2FB-4B5B-59C2-1506-95C32BC53F79}"/>
                </a:ext>
                <a:ext uri="{C183D7F6-B498-43B3-948B-1728B52AA6E4}">
                  <adec:decorative xmlns:adec="http://schemas.microsoft.com/office/drawing/2017/decorative" val="1"/>
                </a:ext>
              </a:extLst>
            </p:cNvPr>
            <p:cNvSpPr/>
            <p:nvPr/>
          </p:nvSpPr>
          <p:spPr>
            <a:xfrm>
              <a:off x="251343" y="1196552"/>
              <a:ext cx="1001991" cy="1001991"/>
            </a:xfrm>
            <a:prstGeom prst="ellipse">
              <a:avLst/>
            </a:prstGeom>
            <a:solidFill>
              <a:srgbClr val="64BB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6600" b="1" dirty="0">
                  <a:latin typeface="Arial" panose="020B0604020202020204" pitchFamily="34" charset="0"/>
                  <a:cs typeface="Arial" panose="020B0604020202020204" pitchFamily="34" charset="0"/>
                </a:rPr>
                <a:t>+</a:t>
              </a:r>
            </a:p>
          </p:txBody>
        </p:sp>
      </p:grpSp>
      <p:grpSp>
        <p:nvGrpSpPr>
          <p:cNvPr id="5" name="Group 4" descr="Minus&#10; &#10;Thin walls allow for translucent effect, but they are weak and break easily.&#10;A larger print would take a long time 3–4 hours.&#10;">
            <a:extLst>
              <a:ext uri="{FF2B5EF4-FFF2-40B4-BE49-F238E27FC236}">
                <a16:creationId xmlns:a16="http://schemas.microsoft.com/office/drawing/2014/main" id="{623BF6D7-5757-51E4-9DF2-D836A3D8DCA3}"/>
              </a:ext>
            </a:extLst>
          </p:cNvPr>
          <p:cNvGrpSpPr/>
          <p:nvPr/>
        </p:nvGrpSpPr>
        <p:grpSpPr>
          <a:xfrm>
            <a:off x="4138271" y="1196552"/>
            <a:ext cx="3818800" cy="5439781"/>
            <a:chOff x="4138271" y="1196552"/>
            <a:chExt cx="3818800" cy="5439781"/>
          </a:xfrm>
        </p:grpSpPr>
        <p:sp>
          <p:nvSpPr>
            <p:cNvPr id="17" name="Rectangle: Rounded Corners 16">
              <a:extLst>
                <a:ext uri="{FF2B5EF4-FFF2-40B4-BE49-F238E27FC236}">
                  <a16:creationId xmlns:a16="http://schemas.microsoft.com/office/drawing/2014/main" id="{5DFC989D-28AA-128B-70A2-1AF743A73DBC}"/>
                </a:ext>
                <a:ext uri="{C183D7F6-B498-43B3-948B-1728B52AA6E4}">
                  <adec:decorative xmlns:adec="http://schemas.microsoft.com/office/drawing/2017/decorative" val="0"/>
                </a:ext>
              </a:extLst>
            </p:cNvPr>
            <p:cNvSpPr/>
            <p:nvPr/>
          </p:nvSpPr>
          <p:spPr>
            <a:xfrm>
              <a:off x="4234928" y="1196553"/>
              <a:ext cx="3722143" cy="5439780"/>
            </a:xfrm>
            <a:prstGeom prst="roundRect">
              <a:avLst>
                <a:gd name="adj" fmla="val 12109"/>
              </a:avLst>
            </a:prstGeom>
            <a:solidFill>
              <a:srgbClr val="FBDBE7"/>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tIns="180000" rtlCol="0" anchor="t"/>
            <a:lstStyle/>
            <a:p>
              <a:pPr marL="898525"/>
              <a:r>
                <a:rPr lang="en-AU" sz="2800" b="1" dirty="0">
                  <a:solidFill>
                    <a:schemeClr val="tx1"/>
                  </a:solidFill>
                  <a:cs typeface="Arial" panose="020B0604020202020204" pitchFamily="34" charset="0"/>
                </a:rPr>
                <a:t>Minus</a:t>
              </a:r>
            </a:p>
            <a:p>
              <a:r>
                <a:rPr lang="en-AU" sz="2400" dirty="0">
                  <a:solidFill>
                    <a:schemeClr val="accent1"/>
                  </a:solidFill>
                  <a:cs typeface="Arial" panose="020B0604020202020204" pitchFamily="34" charset="0"/>
                </a:rPr>
                <a:t> </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Thin walls allow for translucent effect, but they are weak and break easily.</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A larger print would take a long time 3–4 hours.</a:t>
              </a:r>
            </a:p>
          </p:txBody>
        </p:sp>
        <p:sp>
          <p:nvSpPr>
            <p:cNvPr id="18" name="Oval 17">
              <a:extLst>
                <a:ext uri="{FF2B5EF4-FFF2-40B4-BE49-F238E27FC236}">
                  <a16:creationId xmlns:a16="http://schemas.microsoft.com/office/drawing/2014/main" id="{7BE5C54A-D671-81D3-F6C9-8E39F1D3BFB8}"/>
                </a:ext>
                <a:ext uri="{C183D7F6-B498-43B3-948B-1728B52AA6E4}">
                  <adec:decorative xmlns:adec="http://schemas.microsoft.com/office/drawing/2017/decorative" val="1"/>
                </a:ext>
              </a:extLst>
            </p:cNvPr>
            <p:cNvSpPr/>
            <p:nvPr/>
          </p:nvSpPr>
          <p:spPr>
            <a:xfrm>
              <a:off x="4138271" y="1196552"/>
              <a:ext cx="1001991" cy="1001991"/>
            </a:xfrm>
            <a:prstGeom prst="ellipse">
              <a:avLst/>
            </a:prstGeom>
            <a:solidFill>
              <a:srgbClr val="B5145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22" name="Straight Connector 21">
              <a:extLst>
                <a:ext uri="{FF2B5EF4-FFF2-40B4-BE49-F238E27FC236}">
                  <a16:creationId xmlns:a16="http://schemas.microsoft.com/office/drawing/2014/main" id="{ACBDF305-3C4F-981A-C3E0-3139AD15CBE4}"/>
                </a:ext>
                <a:ext uri="{C183D7F6-B498-43B3-948B-1728B52AA6E4}">
                  <adec:decorative xmlns:adec="http://schemas.microsoft.com/office/drawing/2017/decorative" val="1"/>
                </a:ext>
              </a:extLst>
            </p:cNvPr>
            <p:cNvCxnSpPr/>
            <p:nvPr/>
          </p:nvCxnSpPr>
          <p:spPr>
            <a:xfrm>
              <a:off x="4404987" y="1689165"/>
              <a:ext cx="465364" cy="0"/>
            </a:xfrm>
            <a:prstGeom prst="line">
              <a:avLst/>
            </a:prstGeom>
            <a:ln w="152400">
              <a:solidFill>
                <a:srgbClr val="FFFFFF"/>
              </a:solidFill>
            </a:ln>
          </p:spPr>
          <p:style>
            <a:lnRef idx="1">
              <a:schemeClr val="accent1"/>
            </a:lnRef>
            <a:fillRef idx="0">
              <a:schemeClr val="accent1"/>
            </a:fillRef>
            <a:effectRef idx="0">
              <a:schemeClr val="accent1"/>
            </a:effectRef>
            <a:fontRef idx="minor">
              <a:schemeClr val="tx1"/>
            </a:fontRef>
          </p:style>
        </p:cxnSp>
      </p:grpSp>
      <p:grpSp>
        <p:nvGrpSpPr>
          <p:cNvPr id="6" name="Group 5" descr="Evaluation&#10; &#10;It is a possible solution, and I like the final look, but I do not think the printing time makes 3D printing a good choice for this project at this time.&#10;">
            <a:extLst>
              <a:ext uri="{FF2B5EF4-FFF2-40B4-BE49-F238E27FC236}">
                <a16:creationId xmlns:a16="http://schemas.microsoft.com/office/drawing/2014/main" id="{4EB9BC96-F85F-B898-D072-9EF81BF0C6DE}"/>
              </a:ext>
            </a:extLst>
          </p:cNvPr>
          <p:cNvGrpSpPr/>
          <p:nvPr/>
        </p:nvGrpSpPr>
        <p:grpSpPr>
          <a:xfrm>
            <a:off x="8025200" y="1196552"/>
            <a:ext cx="3818800" cy="5439781"/>
            <a:chOff x="8025200" y="1196552"/>
            <a:chExt cx="3818800" cy="5439781"/>
          </a:xfrm>
        </p:grpSpPr>
        <p:sp>
          <p:nvSpPr>
            <p:cNvPr id="19" name="Rectangle: Rounded Corners 18">
              <a:extLst>
                <a:ext uri="{FF2B5EF4-FFF2-40B4-BE49-F238E27FC236}">
                  <a16:creationId xmlns:a16="http://schemas.microsoft.com/office/drawing/2014/main" id="{BA915783-C595-7B66-A8B7-BEA9F0F6ECE8}"/>
                </a:ext>
                <a:ext uri="{C183D7F6-B498-43B3-948B-1728B52AA6E4}">
                  <adec:decorative xmlns:adec="http://schemas.microsoft.com/office/drawing/2017/decorative" val="0"/>
                </a:ext>
              </a:extLst>
            </p:cNvPr>
            <p:cNvSpPr/>
            <p:nvPr/>
          </p:nvSpPr>
          <p:spPr>
            <a:xfrm>
              <a:off x="8121857" y="1196553"/>
              <a:ext cx="3722143" cy="5439780"/>
            </a:xfrm>
            <a:prstGeom prst="roundRect">
              <a:avLst>
                <a:gd name="adj" fmla="val 12109"/>
              </a:avLst>
            </a:prstGeom>
            <a:solidFill>
              <a:srgbClr val="E5F7FC"/>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tIns="180000" rtlCol="0" anchor="t"/>
            <a:lstStyle/>
            <a:p>
              <a:pPr marL="898525"/>
              <a:r>
                <a:rPr lang="en-AU" sz="2800" b="1" dirty="0">
                  <a:solidFill>
                    <a:schemeClr val="tx1"/>
                  </a:solidFill>
                  <a:cs typeface="Arial" panose="020B0604020202020204" pitchFamily="34" charset="0"/>
                </a:rPr>
                <a:t>Evaluation</a:t>
              </a:r>
            </a:p>
            <a:p>
              <a:r>
                <a:rPr lang="en-AU" sz="2400" dirty="0">
                  <a:solidFill>
                    <a:schemeClr val="accent1"/>
                  </a:solidFill>
                  <a:cs typeface="Arial" panose="020B0604020202020204" pitchFamily="34" charset="0"/>
                </a:rPr>
                <a:t> </a:t>
              </a:r>
            </a:p>
            <a:p>
              <a:pPr marL="342900" indent="-342900">
                <a:lnSpc>
                  <a:spcPct val="150000"/>
                </a:lnSpc>
                <a:buFont typeface="Arial" panose="020B0604020202020204" pitchFamily="34" charset="0"/>
                <a:buChar char="•"/>
              </a:pPr>
              <a:r>
                <a:rPr lang="en-AU" sz="1800" dirty="0">
                  <a:solidFill>
                    <a:schemeClr val="tx1"/>
                  </a:solidFill>
                  <a:cs typeface="Arial" panose="020B0604020202020204" pitchFamily="34" charset="0"/>
                </a:rPr>
                <a:t>It is a possible solution, and I like the final look, but I do not think the printing time makes 3D printing a good choice for this project at this time.</a:t>
              </a:r>
            </a:p>
          </p:txBody>
        </p:sp>
        <p:sp>
          <p:nvSpPr>
            <p:cNvPr id="20" name="Oval 19">
              <a:extLst>
                <a:ext uri="{FF2B5EF4-FFF2-40B4-BE49-F238E27FC236}">
                  <a16:creationId xmlns:a16="http://schemas.microsoft.com/office/drawing/2014/main" id="{CCFD4892-2AA8-3D47-CDE9-4B6AB9B18B85}"/>
                </a:ext>
                <a:ext uri="{C183D7F6-B498-43B3-948B-1728B52AA6E4}">
                  <adec:decorative xmlns:adec="http://schemas.microsoft.com/office/drawing/2017/decorative" val="1"/>
                </a:ext>
              </a:extLst>
            </p:cNvPr>
            <p:cNvSpPr/>
            <p:nvPr/>
          </p:nvSpPr>
          <p:spPr>
            <a:xfrm>
              <a:off x="8025200" y="1196552"/>
              <a:ext cx="1001991" cy="1001991"/>
            </a:xfrm>
            <a:prstGeom prst="ellipse">
              <a:avLst/>
            </a:prstGeom>
            <a:solidFill>
              <a:srgbClr val="00ACC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48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t>
              </a:r>
            </a:p>
          </p:txBody>
        </p:sp>
      </p:grpSp>
      <p:sp>
        <p:nvSpPr>
          <p:cNvPr id="2" name="Slide Number Placeholder 1">
            <a:extLst>
              <a:ext uri="{FF2B5EF4-FFF2-40B4-BE49-F238E27FC236}">
                <a16:creationId xmlns:a16="http://schemas.microsoft.com/office/drawing/2014/main" id="{1DB64DCB-79BE-DC8C-C0D7-0123A8C4868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50</a:t>
            </a:fld>
            <a:endParaRPr lang="en-AU" dirty="0"/>
          </a:p>
        </p:txBody>
      </p:sp>
    </p:spTree>
    <p:extLst>
      <p:ext uri="{BB962C8B-B14F-4D97-AF65-F5344CB8AC3E}">
        <p14:creationId xmlns:p14="http://schemas.microsoft.com/office/powerpoint/2010/main" val="620338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6AE03F-1F9F-D603-F279-CF1D0657F585}"/>
              </a:ext>
            </a:extLst>
          </p:cNvPr>
          <p:cNvSpPr>
            <a:spLocks noGrp="1"/>
          </p:cNvSpPr>
          <p:nvPr>
            <p:ph type="title"/>
          </p:nvPr>
        </p:nvSpPr>
        <p:spPr/>
        <p:txBody>
          <a:bodyPr/>
          <a:lstStyle/>
          <a:p>
            <a:r>
              <a:rPr lang="en-AU" dirty="0"/>
              <a:t>Prototype 2 (4)</a:t>
            </a:r>
          </a:p>
        </p:txBody>
      </p:sp>
      <p:sp>
        <p:nvSpPr>
          <p:cNvPr id="7" name="Content Placeholder 6">
            <a:extLst>
              <a:ext uri="{FF2B5EF4-FFF2-40B4-BE49-F238E27FC236}">
                <a16:creationId xmlns:a16="http://schemas.microsoft.com/office/drawing/2014/main" id="{31BE3BDC-E86E-E437-ED8B-38CBE798F588}"/>
              </a:ext>
            </a:extLst>
          </p:cNvPr>
          <p:cNvSpPr>
            <a:spLocks noGrp="1"/>
          </p:cNvSpPr>
          <p:nvPr>
            <p:ph sz="quarter" idx="19"/>
          </p:nvPr>
        </p:nvSpPr>
        <p:spPr>
          <a:xfrm>
            <a:off x="360363" y="1562470"/>
            <a:ext cx="4797425" cy="4878611"/>
          </a:xfrm>
        </p:spPr>
        <p:txBody>
          <a:bodyPr/>
          <a:lstStyle/>
          <a:p>
            <a:r>
              <a:rPr lang="en-AU" sz="1800" dirty="0"/>
              <a:t>A simple pattern was cut from a recycled cardboard box.</a:t>
            </a:r>
          </a:p>
          <a:p>
            <a:r>
              <a:rPr lang="en-AU" sz="1800" dirty="0"/>
              <a:t>The paper was secured inside with sticky tape.</a:t>
            </a:r>
          </a:p>
          <a:p>
            <a:r>
              <a:rPr lang="en-AU" sz="1800" dirty="0"/>
              <a:t>The LED was placed inside, approximately 5cm from the base.</a:t>
            </a:r>
          </a:p>
          <a:p>
            <a:r>
              <a:rPr lang="en-AU" sz="1800" dirty="0"/>
              <a:t>Orange was used for the LED colour.</a:t>
            </a:r>
          </a:p>
        </p:txBody>
      </p:sp>
      <p:pic>
        <p:nvPicPr>
          <p:cNvPr id="2" name="Picture Placeholder 7" descr="A rectangular lantern with a LED light inside">
            <a:extLst>
              <a:ext uri="{FF2B5EF4-FFF2-40B4-BE49-F238E27FC236}">
                <a16:creationId xmlns:a16="http://schemas.microsoft.com/office/drawing/2014/main" id="{B061F318-9CA6-6106-2CE0-86593ADEF1D9}"/>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a:stretch>
            <a:fillRect/>
          </a:stretch>
        </p:blipFill>
        <p:spPr>
          <a:xfrm>
            <a:off x="5772150" y="1562100"/>
            <a:ext cx="6059488" cy="4672566"/>
          </a:xfrm>
        </p:spPr>
      </p:pic>
      <p:sp>
        <p:nvSpPr>
          <p:cNvPr id="3" name="Slide Number Placeholder 4">
            <a:extLst>
              <a:ext uri="{FF2B5EF4-FFF2-40B4-BE49-F238E27FC236}">
                <a16:creationId xmlns:a16="http://schemas.microsoft.com/office/drawing/2014/main" id="{52FB3DB0-2A8F-1BC0-5182-7862A8566D92}"/>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51</a:t>
            </a:fld>
            <a:endParaRPr lang="en-AU"/>
          </a:p>
        </p:txBody>
      </p:sp>
    </p:spTree>
    <p:extLst>
      <p:ext uri="{BB962C8B-B14F-4D97-AF65-F5344CB8AC3E}">
        <p14:creationId xmlns:p14="http://schemas.microsoft.com/office/powerpoint/2010/main" val="3017964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B5266FE-34D0-53CE-7FDA-A28AB5D69F19}"/>
              </a:ext>
            </a:extLst>
          </p:cNvPr>
          <p:cNvSpPr>
            <a:spLocks noGrp="1"/>
          </p:cNvSpPr>
          <p:nvPr>
            <p:ph type="title"/>
          </p:nvPr>
        </p:nvSpPr>
        <p:spPr/>
        <p:txBody>
          <a:bodyPr/>
          <a:lstStyle/>
          <a:p>
            <a:r>
              <a:rPr lang="en-AU" dirty="0">
                <a:latin typeface="+mj-lt"/>
              </a:rPr>
              <a:t>Evaluate – Prototype 2</a:t>
            </a:r>
          </a:p>
        </p:txBody>
      </p:sp>
      <p:grpSp>
        <p:nvGrpSpPr>
          <p:cNvPr id="4" name="Group 3" descr="Plus&#10; &#10;Uses recycled materials.&#10;Helps with my creative process.&#10;Easy to make changes while prototyping&#10;Cost effective.&#10;">
            <a:extLst>
              <a:ext uri="{FF2B5EF4-FFF2-40B4-BE49-F238E27FC236}">
                <a16:creationId xmlns:a16="http://schemas.microsoft.com/office/drawing/2014/main" id="{FE0BE7F3-64AC-71DC-D911-AE06A706ADEE}"/>
              </a:ext>
            </a:extLst>
          </p:cNvPr>
          <p:cNvGrpSpPr/>
          <p:nvPr/>
        </p:nvGrpSpPr>
        <p:grpSpPr>
          <a:xfrm>
            <a:off x="251343" y="1196974"/>
            <a:ext cx="3818800" cy="5435601"/>
            <a:chOff x="251343" y="1196974"/>
            <a:chExt cx="3818800" cy="5435601"/>
          </a:xfrm>
        </p:grpSpPr>
        <p:sp>
          <p:nvSpPr>
            <p:cNvPr id="9" name="Rectangle: Rounded Corners 8">
              <a:extLst>
                <a:ext uri="{FF2B5EF4-FFF2-40B4-BE49-F238E27FC236}">
                  <a16:creationId xmlns:a16="http://schemas.microsoft.com/office/drawing/2014/main" id="{1939C710-D509-85E9-914F-3C6CD62A32F8}"/>
                </a:ext>
                <a:ext uri="{C183D7F6-B498-43B3-948B-1728B52AA6E4}">
                  <adec:decorative xmlns:adec="http://schemas.microsoft.com/office/drawing/2017/decorative" val="0"/>
                </a:ext>
              </a:extLst>
            </p:cNvPr>
            <p:cNvSpPr/>
            <p:nvPr/>
          </p:nvSpPr>
          <p:spPr>
            <a:xfrm>
              <a:off x="348000" y="1196975"/>
              <a:ext cx="3722143" cy="5435600"/>
            </a:xfrm>
            <a:prstGeom prst="roundRect">
              <a:avLst>
                <a:gd name="adj" fmla="val 12109"/>
              </a:avLst>
            </a:prstGeom>
            <a:solidFill>
              <a:srgbClr val="EDF9E0"/>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tIns="180000" rtlCol="0" anchor="t"/>
            <a:lstStyle/>
            <a:p>
              <a:pPr marL="898525"/>
              <a:r>
                <a:rPr lang="en-AU" sz="3200" b="1" dirty="0">
                  <a:solidFill>
                    <a:schemeClr val="tx1"/>
                  </a:solidFill>
                  <a:cs typeface="Arial" panose="020B0604020202020204" pitchFamily="34" charset="0"/>
                </a:rPr>
                <a:t>Plus</a:t>
              </a:r>
            </a:p>
            <a:p>
              <a:r>
                <a:rPr lang="en-AU" sz="2400" dirty="0">
                  <a:solidFill>
                    <a:schemeClr val="accent1"/>
                  </a:solidFill>
                  <a:cs typeface="Arial" panose="020B0604020202020204" pitchFamily="34" charset="0"/>
                </a:rPr>
                <a:t> </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Uses recycled materials.</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Helps with my creative process.</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Easy to make changes while prototyping</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Cost effective.</a:t>
              </a:r>
            </a:p>
            <a:p>
              <a:pPr marL="342900" indent="-342900">
                <a:buFont typeface="Arial" panose="020B0604020202020204" pitchFamily="34" charset="0"/>
                <a:buChar char="•"/>
              </a:pPr>
              <a:endParaRPr lang="en-AU" sz="1800" dirty="0">
                <a:solidFill>
                  <a:schemeClr val="accent1"/>
                </a:solidFill>
                <a:cs typeface="Arial" panose="020B0604020202020204" pitchFamily="34" charset="0"/>
              </a:endParaRPr>
            </a:p>
          </p:txBody>
        </p:sp>
        <p:sp>
          <p:nvSpPr>
            <p:cNvPr id="16" name="Oval 15">
              <a:extLst>
                <a:ext uri="{FF2B5EF4-FFF2-40B4-BE49-F238E27FC236}">
                  <a16:creationId xmlns:a16="http://schemas.microsoft.com/office/drawing/2014/main" id="{5E47B2FB-4B5B-59C2-1506-95C32BC53F79}"/>
                </a:ext>
                <a:ext uri="{C183D7F6-B498-43B3-948B-1728B52AA6E4}">
                  <adec:decorative xmlns:adec="http://schemas.microsoft.com/office/drawing/2017/decorative" val="1"/>
                </a:ext>
              </a:extLst>
            </p:cNvPr>
            <p:cNvSpPr/>
            <p:nvPr/>
          </p:nvSpPr>
          <p:spPr>
            <a:xfrm>
              <a:off x="251343" y="1196974"/>
              <a:ext cx="1001991" cy="1001991"/>
            </a:xfrm>
            <a:prstGeom prst="ellipse">
              <a:avLst/>
            </a:prstGeom>
            <a:solidFill>
              <a:srgbClr val="64BB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6600" b="1" dirty="0">
                  <a:latin typeface="Arial" panose="020B0604020202020204" pitchFamily="34" charset="0"/>
                  <a:cs typeface="Arial" panose="020B0604020202020204" pitchFamily="34" charset="0"/>
                </a:rPr>
                <a:t>+</a:t>
              </a:r>
            </a:p>
          </p:txBody>
        </p:sp>
      </p:grpSp>
      <p:grpSp>
        <p:nvGrpSpPr>
          <p:cNvPr id="5" name="Group 4" descr="Minus&#10; &#10;Difficult to create identical copies.&#10;Frame is a bit wobbly.&#10;Does not look as good as 3D printing.&#10;">
            <a:extLst>
              <a:ext uri="{FF2B5EF4-FFF2-40B4-BE49-F238E27FC236}">
                <a16:creationId xmlns:a16="http://schemas.microsoft.com/office/drawing/2014/main" id="{206B5744-0355-F448-39D7-E9DB666A887A}"/>
              </a:ext>
            </a:extLst>
          </p:cNvPr>
          <p:cNvGrpSpPr/>
          <p:nvPr/>
        </p:nvGrpSpPr>
        <p:grpSpPr>
          <a:xfrm>
            <a:off x="4138271" y="1196974"/>
            <a:ext cx="3818800" cy="5435601"/>
            <a:chOff x="4138271" y="1196974"/>
            <a:chExt cx="3818800" cy="5435601"/>
          </a:xfrm>
        </p:grpSpPr>
        <p:sp>
          <p:nvSpPr>
            <p:cNvPr id="17" name="Rectangle: Rounded Corners 16">
              <a:extLst>
                <a:ext uri="{FF2B5EF4-FFF2-40B4-BE49-F238E27FC236}">
                  <a16:creationId xmlns:a16="http://schemas.microsoft.com/office/drawing/2014/main" id="{5DFC989D-28AA-128B-70A2-1AF743A73DBC}"/>
                </a:ext>
                <a:ext uri="{C183D7F6-B498-43B3-948B-1728B52AA6E4}">
                  <adec:decorative xmlns:adec="http://schemas.microsoft.com/office/drawing/2017/decorative" val="0"/>
                </a:ext>
              </a:extLst>
            </p:cNvPr>
            <p:cNvSpPr/>
            <p:nvPr/>
          </p:nvSpPr>
          <p:spPr>
            <a:xfrm>
              <a:off x="4234928" y="1196975"/>
              <a:ext cx="3722143" cy="5435600"/>
            </a:xfrm>
            <a:prstGeom prst="roundRect">
              <a:avLst>
                <a:gd name="adj" fmla="val 12109"/>
              </a:avLst>
            </a:prstGeom>
            <a:solidFill>
              <a:srgbClr val="FBDBE7"/>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tIns="180000" rtlCol="0" anchor="t"/>
            <a:lstStyle/>
            <a:p>
              <a:pPr marL="898525"/>
              <a:r>
                <a:rPr lang="en-AU" sz="3200" b="1" dirty="0">
                  <a:solidFill>
                    <a:schemeClr val="tx1"/>
                  </a:solidFill>
                  <a:cs typeface="Arial" panose="020B0604020202020204" pitchFamily="34" charset="0"/>
                </a:rPr>
                <a:t>Minus</a:t>
              </a:r>
            </a:p>
            <a:p>
              <a:r>
                <a:rPr lang="en-AU" sz="2400" dirty="0">
                  <a:solidFill>
                    <a:schemeClr val="accent1"/>
                  </a:solidFill>
                  <a:cs typeface="Arial" panose="020B0604020202020204" pitchFamily="34" charset="0"/>
                </a:rPr>
                <a:t> </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Difficult to create identical copies.</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Frame is a bit wobbly.</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Does not look as good as 3D printing.</a:t>
              </a:r>
            </a:p>
          </p:txBody>
        </p:sp>
        <p:sp>
          <p:nvSpPr>
            <p:cNvPr id="18" name="Oval 17">
              <a:extLst>
                <a:ext uri="{FF2B5EF4-FFF2-40B4-BE49-F238E27FC236}">
                  <a16:creationId xmlns:a16="http://schemas.microsoft.com/office/drawing/2014/main" id="{7BE5C54A-D671-81D3-F6C9-8E39F1D3BFB8}"/>
                </a:ext>
                <a:ext uri="{C183D7F6-B498-43B3-948B-1728B52AA6E4}">
                  <adec:decorative xmlns:adec="http://schemas.microsoft.com/office/drawing/2017/decorative" val="1"/>
                </a:ext>
              </a:extLst>
            </p:cNvPr>
            <p:cNvSpPr/>
            <p:nvPr/>
          </p:nvSpPr>
          <p:spPr>
            <a:xfrm>
              <a:off x="4138271" y="1196974"/>
              <a:ext cx="1001991" cy="1001991"/>
            </a:xfrm>
            <a:prstGeom prst="ellipse">
              <a:avLst/>
            </a:prstGeom>
            <a:solidFill>
              <a:srgbClr val="B5145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22" name="Straight Connector 21">
              <a:extLst>
                <a:ext uri="{FF2B5EF4-FFF2-40B4-BE49-F238E27FC236}">
                  <a16:creationId xmlns:a16="http://schemas.microsoft.com/office/drawing/2014/main" id="{ACBDF305-3C4F-981A-C3E0-3139AD15CBE4}"/>
                </a:ext>
                <a:ext uri="{C183D7F6-B498-43B3-948B-1728B52AA6E4}">
                  <adec:decorative xmlns:adec="http://schemas.microsoft.com/office/drawing/2017/decorative" val="1"/>
                </a:ext>
              </a:extLst>
            </p:cNvPr>
            <p:cNvCxnSpPr/>
            <p:nvPr/>
          </p:nvCxnSpPr>
          <p:spPr>
            <a:xfrm>
              <a:off x="4404987" y="1689582"/>
              <a:ext cx="465364" cy="0"/>
            </a:xfrm>
            <a:prstGeom prst="line">
              <a:avLst/>
            </a:prstGeom>
            <a:ln w="152400">
              <a:solidFill>
                <a:srgbClr val="FFFFFF"/>
              </a:solidFill>
            </a:ln>
          </p:spPr>
          <p:style>
            <a:lnRef idx="1">
              <a:schemeClr val="accent1"/>
            </a:lnRef>
            <a:fillRef idx="0">
              <a:schemeClr val="accent1"/>
            </a:fillRef>
            <a:effectRef idx="0">
              <a:schemeClr val="accent1"/>
            </a:effectRef>
            <a:fontRef idx="minor">
              <a:schemeClr val="tx1"/>
            </a:fontRef>
          </p:style>
        </p:cxnSp>
      </p:grpSp>
      <p:grpSp>
        <p:nvGrpSpPr>
          <p:cNvPr id="6" name="Group 5" descr="Evaluation&#10; &#10;Painting the cardboard box will improve the look of the design.&#10;">
            <a:extLst>
              <a:ext uri="{FF2B5EF4-FFF2-40B4-BE49-F238E27FC236}">
                <a16:creationId xmlns:a16="http://schemas.microsoft.com/office/drawing/2014/main" id="{F429C5AF-1247-CFDF-253C-A68B1687DCE7}"/>
              </a:ext>
            </a:extLst>
          </p:cNvPr>
          <p:cNvGrpSpPr/>
          <p:nvPr/>
        </p:nvGrpSpPr>
        <p:grpSpPr>
          <a:xfrm>
            <a:off x="8025200" y="1196974"/>
            <a:ext cx="3818800" cy="5435601"/>
            <a:chOff x="8025200" y="1196974"/>
            <a:chExt cx="3818800" cy="5435601"/>
          </a:xfrm>
        </p:grpSpPr>
        <p:sp>
          <p:nvSpPr>
            <p:cNvPr id="19" name="Rectangle: Rounded Corners 18">
              <a:extLst>
                <a:ext uri="{FF2B5EF4-FFF2-40B4-BE49-F238E27FC236}">
                  <a16:creationId xmlns:a16="http://schemas.microsoft.com/office/drawing/2014/main" id="{BA915783-C595-7B66-A8B7-BEA9F0F6ECE8}"/>
                </a:ext>
                <a:ext uri="{C183D7F6-B498-43B3-948B-1728B52AA6E4}">
                  <adec:decorative xmlns:adec="http://schemas.microsoft.com/office/drawing/2017/decorative" val="0"/>
                </a:ext>
              </a:extLst>
            </p:cNvPr>
            <p:cNvSpPr/>
            <p:nvPr/>
          </p:nvSpPr>
          <p:spPr>
            <a:xfrm>
              <a:off x="8121857" y="1196975"/>
              <a:ext cx="3722143" cy="5435600"/>
            </a:xfrm>
            <a:prstGeom prst="roundRect">
              <a:avLst>
                <a:gd name="adj" fmla="val 12109"/>
              </a:avLst>
            </a:prstGeom>
            <a:solidFill>
              <a:srgbClr val="E5F7FC"/>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tIns="180000" rtlCol="0" anchor="t"/>
            <a:lstStyle/>
            <a:p>
              <a:pPr marL="898525"/>
              <a:r>
                <a:rPr lang="en-AU" sz="3200" b="1" dirty="0">
                  <a:solidFill>
                    <a:schemeClr val="tx1"/>
                  </a:solidFill>
                  <a:cs typeface="Arial" panose="020B0604020202020204" pitchFamily="34" charset="0"/>
                </a:rPr>
                <a:t>Evaluation</a:t>
              </a:r>
            </a:p>
            <a:p>
              <a:r>
                <a:rPr lang="en-AU" sz="2400" dirty="0">
                  <a:solidFill>
                    <a:schemeClr val="accent1"/>
                  </a:solidFill>
                  <a:cs typeface="Arial" panose="020B0604020202020204" pitchFamily="34" charset="0"/>
                </a:rPr>
                <a:t> </a:t>
              </a:r>
            </a:p>
            <a:p>
              <a:pPr marL="342900" indent="-342900">
                <a:lnSpc>
                  <a:spcPct val="150000"/>
                </a:lnSpc>
                <a:spcAft>
                  <a:spcPts val="1200"/>
                </a:spcAft>
                <a:buFont typeface="Arial" panose="020B0604020202020204" pitchFamily="34" charset="0"/>
                <a:buChar char="•"/>
              </a:pPr>
              <a:r>
                <a:rPr lang="en-AU" sz="1800" dirty="0">
                  <a:solidFill>
                    <a:schemeClr val="tx1"/>
                  </a:solidFill>
                  <a:cs typeface="Arial" panose="020B0604020202020204" pitchFamily="34" charset="0"/>
                </a:rPr>
                <a:t>Painting the cardboard box will improve the look of the design.</a:t>
              </a:r>
            </a:p>
          </p:txBody>
        </p:sp>
        <p:sp>
          <p:nvSpPr>
            <p:cNvPr id="20" name="Oval 19">
              <a:extLst>
                <a:ext uri="{FF2B5EF4-FFF2-40B4-BE49-F238E27FC236}">
                  <a16:creationId xmlns:a16="http://schemas.microsoft.com/office/drawing/2014/main" id="{CCFD4892-2AA8-3D47-CDE9-4B6AB9B18B85}"/>
                </a:ext>
                <a:ext uri="{C183D7F6-B498-43B3-948B-1728B52AA6E4}">
                  <adec:decorative xmlns:adec="http://schemas.microsoft.com/office/drawing/2017/decorative" val="1"/>
                </a:ext>
              </a:extLst>
            </p:cNvPr>
            <p:cNvSpPr/>
            <p:nvPr/>
          </p:nvSpPr>
          <p:spPr>
            <a:xfrm>
              <a:off x="8025200" y="1196974"/>
              <a:ext cx="1001991" cy="1001991"/>
            </a:xfrm>
            <a:prstGeom prst="ellipse">
              <a:avLst/>
            </a:prstGeom>
            <a:solidFill>
              <a:srgbClr val="00ACC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48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t>
              </a:r>
            </a:p>
          </p:txBody>
        </p:sp>
      </p:grpSp>
      <p:sp>
        <p:nvSpPr>
          <p:cNvPr id="2" name="Slide Number Placeholder 1">
            <a:extLst>
              <a:ext uri="{FF2B5EF4-FFF2-40B4-BE49-F238E27FC236}">
                <a16:creationId xmlns:a16="http://schemas.microsoft.com/office/drawing/2014/main" id="{1DB64DCB-79BE-DC8C-C0D7-0123A8C4868B}"/>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52</a:t>
            </a:fld>
            <a:endParaRPr lang="en-AU"/>
          </a:p>
        </p:txBody>
      </p:sp>
    </p:spTree>
    <p:extLst>
      <p:ext uri="{BB962C8B-B14F-4D97-AF65-F5344CB8AC3E}">
        <p14:creationId xmlns:p14="http://schemas.microsoft.com/office/powerpoint/2010/main" val="796866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434B0-B0D6-FC2C-B3EC-D026EE2D53E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576FEF1-81D3-2DD4-0433-B883E8DFAFE0}"/>
              </a:ext>
            </a:extLst>
          </p:cNvPr>
          <p:cNvSpPr>
            <a:spLocks noGrp="1"/>
          </p:cNvSpPr>
          <p:nvPr>
            <p:ph type="title"/>
          </p:nvPr>
        </p:nvSpPr>
        <p:spPr/>
        <p:txBody>
          <a:bodyPr/>
          <a:lstStyle/>
          <a:p>
            <a:r>
              <a:rPr lang="en-AU" dirty="0"/>
              <a:t>Prototype 3 (2)</a:t>
            </a:r>
          </a:p>
        </p:txBody>
      </p:sp>
      <p:sp>
        <p:nvSpPr>
          <p:cNvPr id="7" name="Content Placeholder 6">
            <a:extLst>
              <a:ext uri="{FF2B5EF4-FFF2-40B4-BE49-F238E27FC236}">
                <a16:creationId xmlns:a16="http://schemas.microsoft.com/office/drawing/2014/main" id="{9DF0F154-1C54-6952-B7A1-4EB9B612EA39}"/>
              </a:ext>
            </a:extLst>
          </p:cNvPr>
          <p:cNvSpPr>
            <a:spLocks noGrp="1"/>
          </p:cNvSpPr>
          <p:nvPr>
            <p:ph sz="quarter" idx="19"/>
          </p:nvPr>
        </p:nvSpPr>
        <p:spPr/>
        <p:txBody>
          <a:bodyPr/>
          <a:lstStyle/>
          <a:p>
            <a:r>
              <a:rPr lang="en-AU" sz="1800" dirty="0"/>
              <a:t>A simple pattern was cut from a recycled cardboard box.</a:t>
            </a:r>
          </a:p>
          <a:p>
            <a:r>
              <a:rPr lang="en-AU" sz="1800" dirty="0"/>
              <a:t>Black tape is used to colour the frame.</a:t>
            </a:r>
          </a:p>
          <a:p>
            <a:r>
              <a:rPr lang="en-AU" sz="1800" dirty="0"/>
              <a:t>A 10 LED strip is used with a </a:t>
            </a:r>
            <a:r>
              <a:rPr lang="en-AU" sz="1800" dirty="0" err="1"/>
              <a:t>Micro:bit</a:t>
            </a:r>
            <a:r>
              <a:rPr lang="en-AU" sz="1800" dirty="0"/>
              <a:t>.</a:t>
            </a:r>
          </a:p>
          <a:p>
            <a:r>
              <a:rPr lang="en-AU" sz="1800" dirty="0"/>
              <a:t>A flicker effect was attempted with the light strip.</a:t>
            </a:r>
          </a:p>
          <a:p>
            <a:endParaRPr lang="en-AU" sz="1800" dirty="0"/>
          </a:p>
        </p:txBody>
      </p:sp>
      <p:pic>
        <p:nvPicPr>
          <p:cNvPr id="8" name="WIN_20250321_14_26_04_Pro" descr="Video of prototype lantern showing flickering light.">
            <a:hlinkClick r:id="" action="ppaction://media"/>
            <a:extLst>
              <a:ext uri="{FF2B5EF4-FFF2-40B4-BE49-F238E27FC236}">
                <a16:creationId xmlns:a16="http://schemas.microsoft.com/office/drawing/2014/main" id="{C0B54621-5509-615B-E8D9-F3ACCA73BF5F}"/>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2118" r="24431"/>
          <a:stretch/>
        </p:blipFill>
        <p:spPr>
          <a:xfrm>
            <a:off x="6884901" y="982520"/>
            <a:ext cx="4959097" cy="5218746"/>
          </a:xfrm>
          <a:prstGeom prst="rect">
            <a:avLst/>
          </a:prstGeom>
        </p:spPr>
      </p:pic>
      <p:sp>
        <p:nvSpPr>
          <p:cNvPr id="9" name="Text Placeholder 8">
            <a:extLst>
              <a:ext uri="{FF2B5EF4-FFF2-40B4-BE49-F238E27FC236}">
                <a16:creationId xmlns:a16="http://schemas.microsoft.com/office/drawing/2014/main" id="{071B781B-8170-56E3-548B-85511C61EE7B}"/>
              </a:ext>
            </a:extLst>
          </p:cNvPr>
          <p:cNvSpPr>
            <a:spLocks noGrp="1"/>
          </p:cNvSpPr>
          <p:nvPr>
            <p:ph type="body" sz="quarter" idx="21"/>
          </p:nvPr>
        </p:nvSpPr>
        <p:spPr>
          <a:xfrm>
            <a:off x="6884903" y="6326684"/>
            <a:ext cx="1959060" cy="506413"/>
          </a:xfrm>
        </p:spPr>
        <p:txBody>
          <a:bodyPr/>
          <a:lstStyle/>
          <a:p>
            <a:r>
              <a:rPr lang="en-AU" dirty="0"/>
              <a:t>Prototype flicker effect</a:t>
            </a:r>
          </a:p>
        </p:txBody>
      </p:sp>
      <p:sp>
        <p:nvSpPr>
          <p:cNvPr id="2" name="Slide Number Placeholder 4">
            <a:extLst>
              <a:ext uri="{FF2B5EF4-FFF2-40B4-BE49-F238E27FC236}">
                <a16:creationId xmlns:a16="http://schemas.microsoft.com/office/drawing/2014/main" id="{8B6020FC-AC16-4C8A-D4E3-BA11E44D8FE2}"/>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53</a:t>
            </a:fld>
            <a:endParaRPr lang="en-AU"/>
          </a:p>
        </p:txBody>
      </p:sp>
    </p:spTree>
    <p:extLst>
      <p:ext uri="{BB962C8B-B14F-4D97-AF65-F5344CB8AC3E}">
        <p14:creationId xmlns:p14="http://schemas.microsoft.com/office/powerpoint/2010/main" val="1019544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2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E7C07-8A02-4E2C-521B-E28A4CC67C4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DA4B489-2E0C-265F-032B-8C990F2888C5}"/>
              </a:ext>
            </a:extLst>
          </p:cNvPr>
          <p:cNvSpPr>
            <a:spLocks noGrp="1"/>
          </p:cNvSpPr>
          <p:nvPr>
            <p:ph type="title"/>
          </p:nvPr>
        </p:nvSpPr>
        <p:spPr/>
        <p:txBody>
          <a:bodyPr/>
          <a:lstStyle/>
          <a:p>
            <a:r>
              <a:rPr lang="en-AU" dirty="0">
                <a:latin typeface="+mj-lt"/>
              </a:rPr>
              <a:t>Evaluate – Prototype 3</a:t>
            </a:r>
          </a:p>
        </p:txBody>
      </p:sp>
      <p:grpSp>
        <p:nvGrpSpPr>
          <p:cNvPr id="4" name="Group 3" descr="Plus&#10; &#10;Fast prototyping with different block code is cheap and effective.&#10;Frame:&#10;Use black tape to quickly colour box.&#10;Using black tape is reversible.&#10;Uses recycled materials.&#10;Helps with my creative process.&#10;Easy to make changes while prototyping&#10;Cost effective.&#10;">
            <a:extLst>
              <a:ext uri="{FF2B5EF4-FFF2-40B4-BE49-F238E27FC236}">
                <a16:creationId xmlns:a16="http://schemas.microsoft.com/office/drawing/2014/main" id="{05F064AA-21DD-6F23-0A1D-3DC728803D9B}"/>
              </a:ext>
            </a:extLst>
          </p:cNvPr>
          <p:cNvGrpSpPr/>
          <p:nvPr/>
        </p:nvGrpSpPr>
        <p:grpSpPr>
          <a:xfrm>
            <a:off x="251343" y="1196974"/>
            <a:ext cx="3818800" cy="5499026"/>
            <a:chOff x="251343" y="1196974"/>
            <a:chExt cx="3818800" cy="5499026"/>
          </a:xfrm>
        </p:grpSpPr>
        <p:sp>
          <p:nvSpPr>
            <p:cNvPr id="9" name="Rectangle: Rounded Corners 8">
              <a:extLst>
                <a:ext uri="{FF2B5EF4-FFF2-40B4-BE49-F238E27FC236}">
                  <a16:creationId xmlns:a16="http://schemas.microsoft.com/office/drawing/2014/main" id="{51A4851E-C199-B483-059D-077A5F4E56BA}"/>
                </a:ext>
                <a:ext uri="{C183D7F6-B498-43B3-948B-1728B52AA6E4}">
                  <adec:decorative xmlns:adec="http://schemas.microsoft.com/office/drawing/2017/decorative" val="0"/>
                </a:ext>
              </a:extLst>
            </p:cNvPr>
            <p:cNvSpPr/>
            <p:nvPr/>
          </p:nvSpPr>
          <p:spPr>
            <a:xfrm>
              <a:off x="348000" y="1196975"/>
              <a:ext cx="3722143" cy="5499025"/>
            </a:xfrm>
            <a:prstGeom prst="roundRect">
              <a:avLst>
                <a:gd name="adj" fmla="val 12109"/>
              </a:avLst>
            </a:prstGeom>
            <a:solidFill>
              <a:srgbClr val="EDF9E0"/>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tIns="180000" rtlCol="0" anchor="t"/>
            <a:lstStyle/>
            <a:p>
              <a:pPr marL="898525"/>
              <a:r>
                <a:rPr lang="en-AU" sz="3200" b="1" dirty="0">
                  <a:solidFill>
                    <a:schemeClr val="tx1"/>
                  </a:solidFill>
                  <a:cs typeface="Arial" panose="020B0604020202020204" pitchFamily="34" charset="0"/>
                </a:rPr>
                <a:t>Plus</a:t>
              </a:r>
            </a:p>
            <a:p>
              <a:r>
                <a:rPr lang="en-AU" sz="2400" dirty="0">
                  <a:solidFill>
                    <a:schemeClr val="accent1"/>
                  </a:solidFill>
                  <a:cs typeface="Arial" panose="020B0604020202020204" pitchFamily="34" charset="0"/>
                </a:rPr>
                <a:t> </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Fast prototyping with different block code is cheap and effective.</a:t>
              </a:r>
            </a:p>
            <a:p>
              <a:pPr>
                <a:lnSpc>
                  <a:spcPct val="110000"/>
                </a:lnSpc>
                <a:spcAft>
                  <a:spcPts val="600"/>
                </a:spcAft>
              </a:pPr>
              <a:r>
                <a:rPr lang="en-AU" sz="1700" dirty="0">
                  <a:solidFill>
                    <a:schemeClr val="tx1"/>
                  </a:solidFill>
                  <a:cs typeface="Arial" panose="020B0604020202020204" pitchFamily="34" charset="0"/>
                </a:rPr>
                <a:t>Frame:</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Use black tape to quickly colour box.</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Using black tape is reversible.</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Uses recycled materials.</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Helps with my creative process.</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Easy to make changes while prototyping</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Cost effective.</a:t>
              </a:r>
              <a:endParaRPr lang="en-AU" sz="1800" dirty="0">
                <a:solidFill>
                  <a:schemeClr val="accent1"/>
                </a:solidFill>
                <a:cs typeface="Arial" panose="020B0604020202020204" pitchFamily="34" charset="0"/>
              </a:endParaRPr>
            </a:p>
            <a:p>
              <a:pPr marL="342900" indent="-342900">
                <a:buFont typeface="Arial" panose="020B0604020202020204" pitchFamily="34" charset="0"/>
                <a:buChar char="•"/>
              </a:pPr>
              <a:endParaRPr lang="en-AU" sz="1800" dirty="0">
                <a:solidFill>
                  <a:schemeClr val="accent1"/>
                </a:solidFill>
                <a:cs typeface="Arial" panose="020B0604020202020204" pitchFamily="34" charset="0"/>
              </a:endParaRPr>
            </a:p>
          </p:txBody>
        </p:sp>
        <p:sp>
          <p:nvSpPr>
            <p:cNvPr id="16" name="Oval 15">
              <a:extLst>
                <a:ext uri="{FF2B5EF4-FFF2-40B4-BE49-F238E27FC236}">
                  <a16:creationId xmlns:a16="http://schemas.microsoft.com/office/drawing/2014/main" id="{D77782F9-DFEB-B885-32A8-27976545A97D}"/>
                </a:ext>
                <a:ext uri="{C183D7F6-B498-43B3-948B-1728B52AA6E4}">
                  <adec:decorative xmlns:adec="http://schemas.microsoft.com/office/drawing/2017/decorative" val="1"/>
                </a:ext>
              </a:extLst>
            </p:cNvPr>
            <p:cNvSpPr/>
            <p:nvPr/>
          </p:nvSpPr>
          <p:spPr>
            <a:xfrm>
              <a:off x="251343" y="1196974"/>
              <a:ext cx="1001991" cy="1001991"/>
            </a:xfrm>
            <a:prstGeom prst="ellipse">
              <a:avLst/>
            </a:prstGeom>
            <a:solidFill>
              <a:srgbClr val="64BB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6600" b="1" dirty="0">
                  <a:latin typeface="Arial" panose="020B0604020202020204" pitchFamily="34" charset="0"/>
                  <a:cs typeface="Arial" panose="020B0604020202020204" pitchFamily="34" charset="0"/>
                </a:rPr>
                <a:t>+</a:t>
              </a:r>
            </a:p>
          </p:txBody>
        </p:sp>
      </p:grpSp>
      <p:grpSp>
        <p:nvGrpSpPr>
          <p:cNvPr id="5" name="Group 4" descr="Minus&#10; &#10;Trial and error with block coding does take time.&#10;Frame:&#10;Black tape costs more than black paint.&#10;Difficult to create identical copies.&#10;Frame is a bit wobbly.&#10;Does not look as good as 3D printing.&#10;">
            <a:extLst>
              <a:ext uri="{FF2B5EF4-FFF2-40B4-BE49-F238E27FC236}">
                <a16:creationId xmlns:a16="http://schemas.microsoft.com/office/drawing/2014/main" id="{169053E8-7AA0-B921-D411-16AD0A902AA7}"/>
              </a:ext>
            </a:extLst>
          </p:cNvPr>
          <p:cNvGrpSpPr/>
          <p:nvPr/>
        </p:nvGrpSpPr>
        <p:grpSpPr>
          <a:xfrm>
            <a:off x="4138271" y="1196975"/>
            <a:ext cx="3818800" cy="5499025"/>
            <a:chOff x="4138271" y="1196975"/>
            <a:chExt cx="3818800" cy="5499025"/>
          </a:xfrm>
        </p:grpSpPr>
        <p:sp>
          <p:nvSpPr>
            <p:cNvPr id="17" name="Rectangle: Rounded Corners 16">
              <a:extLst>
                <a:ext uri="{FF2B5EF4-FFF2-40B4-BE49-F238E27FC236}">
                  <a16:creationId xmlns:a16="http://schemas.microsoft.com/office/drawing/2014/main" id="{B299806B-C4B7-9212-F85D-74FFD67719E2}"/>
                </a:ext>
                <a:ext uri="{C183D7F6-B498-43B3-948B-1728B52AA6E4}">
                  <adec:decorative xmlns:adec="http://schemas.microsoft.com/office/drawing/2017/decorative" val="0"/>
                </a:ext>
              </a:extLst>
            </p:cNvPr>
            <p:cNvSpPr/>
            <p:nvPr/>
          </p:nvSpPr>
          <p:spPr>
            <a:xfrm>
              <a:off x="4234928" y="1196975"/>
              <a:ext cx="3722143" cy="5499025"/>
            </a:xfrm>
            <a:prstGeom prst="roundRect">
              <a:avLst>
                <a:gd name="adj" fmla="val 12109"/>
              </a:avLst>
            </a:prstGeom>
            <a:solidFill>
              <a:srgbClr val="FBDBE7"/>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tIns="180000" rtlCol="0" anchor="t"/>
            <a:lstStyle/>
            <a:p>
              <a:pPr marL="898525"/>
              <a:r>
                <a:rPr lang="en-AU" sz="3200" b="1" dirty="0">
                  <a:solidFill>
                    <a:schemeClr val="tx1"/>
                  </a:solidFill>
                  <a:cs typeface="Arial" panose="020B0604020202020204" pitchFamily="34" charset="0"/>
                </a:rPr>
                <a:t>Minus</a:t>
              </a:r>
            </a:p>
            <a:p>
              <a:r>
                <a:rPr lang="en-AU" sz="2400" dirty="0">
                  <a:solidFill>
                    <a:schemeClr val="accent1"/>
                  </a:solidFill>
                  <a:cs typeface="Arial" panose="020B0604020202020204" pitchFamily="34" charset="0"/>
                </a:rPr>
                <a:t> </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Trial and error with block coding does take time.</a:t>
              </a:r>
            </a:p>
            <a:p>
              <a:pPr>
                <a:lnSpc>
                  <a:spcPct val="110000"/>
                </a:lnSpc>
                <a:spcAft>
                  <a:spcPts val="600"/>
                </a:spcAft>
              </a:pPr>
              <a:r>
                <a:rPr lang="en-AU" sz="1700" dirty="0">
                  <a:solidFill>
                    <a:schemeClr val="tx1"/>
                  </a:solidFill>
                  <a:cs typeface="Arial" panose="020B0604020202020204" pitchFamily="34" charset="0"/>
                </a:rPr>
                <a:t>Frame:</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Black tape costs more than black paint.</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Difficult to create identical copies.</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Frame is a bit wobbly.</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Does not look as good as 3D printing.</a:t>
              </a:r>
            </a:p>
          </p:txBody>
        </p:sp>
        <p:sp>
          <p:nvSpPr>
            <p:cNvPr id="18" name="Oval 17">
              <a:extLst>
                <a:ext uri="{FF2B5EF4-FFF2-40B4-BE49-F238E27FC236}">
                  <a16:creationId xmlns:a16="http://schemas.microsoft.com/office/drawing/2014/main" id="{9724E1B0-2172-0514-5E8D-6131DB858CFF}"/>
                </a:ext>
                <a:ext uri="{C183D7F6-B498-43B3-948B-1728B52AA6E4}">
                  <adec:decorative xmlns:adec="http://schemas.microsoft.com/office/drawing/2017/decorative" val="1"/>
                </a:ext>
              </a:extLst>
            </p:cNvPr>
            <p:cNvSpPr/>
            <p:nvPr/>
          </p:nvSpPr>
          <p:spPr>
            <a:xfrm>
              <a:off x="4138271" y="1196975"/>
              <a:ext cx="1001991" cy="1001991"/>
            </a:xfrm>
            <a:prstGeom prst="ellipse">
              <a:avLst/>
            </a:prstGeom>
            <a:solidFill>
              <a:srgbClr val="B5145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22" name="Straight Connector 21">
              <a:extLst>
                <a:ext uri="{FF2B5EF4-FFF2-40B4-BE49-F238E27FC236}">
                  <a16:creationId xmlns:a16="http://schemas.microsoft.com/office/drawing/2014/main" id="{A9503E73-6E98-84F9-50F9-09D71001BC92}"/>
                </a:ext>
                <a:ext uri="{C183D7F6-B498-43B3-948B-1728B52AA6E4}">
                  <adec:decorative xmlns:adec="http://schemas.microsoft.com/office/drawing/2017/decorative" val="1"/>
                </a:ext>
              </a:extLst>
            </p:cNvPr>
            <p:cNvCxnSpPr/>
            <p:nvPr/>
          </p:nvCxnSpPr>
          <p:spPr>
            <a:xfrm>
              <a:off x="4404987" y="1689582"/>
              <a:ext cx="465364" cy="0"/>
            </a:xfrm>
            <a:prstGeom prst="line">
              <a:avLst/>
            </a:prstGeom>
            <a:ln w="152400">
              <a:solidFill>
                <a:srgbClr val="FFFFFF"/>
              </a:solidFill>
            </a:ln>
          </p:spPr>
          <p:style>
            <a:lnRef idx="1">
              <a:schemeClr val="accent1"/>
            </a:lnRef>
            <a:fillRef idx="0">
              <a:schemeClr val="accent1"/>
            </a:fillRef>
            <a:effectRef idx="0">
              <a:schemeClr val="accent1"/>
            </a:effectRef>
            <a:fontRef idx="minor">
              <a:schemeClr val="tx1"/>
            </a:fontRef>
          </p:style>
        </p:cxnSp>
      </p:grpSp>
      <p:grpSp>
        <p:nvGrpSpPr>
          <p:cNvPr id="6" name="Group 5" descr="Evaluation&#10; &#10;I like the look of the black frame.&#10;I would like to improve this design and use it for my solution.&#10;">
            <a:extLst>
              <a:ext uri="{FF2B5EF4-FFF2-40B4-BE49-F238E27FC236}">
                <a16:creationId xmlns:a16="http://schemas.microsoft.com/office/drawing/2014/main" id="{4E131CF6-D93A-FE50-2704-AE29D99D4576}"/>
              </a:ext>
            </a:extLst>
          </p:cNvPr>
          <p:cNvGrpSpPr/>
          <p:nvPr/>
        </p:nvGrpSpPr>
        <p:grpSpPr>
          <a:xfrm>
            <a:off x="8025200" y="1196974"/>
            <a:ext cx="3818800" cy="5499026"/>
            <a:chOff x="8025200" y="1196974"/>
            <a:chExt cx="3818800" cy="5499026"/>
          </a:xfrm>
        </p:grpSpPr>
        <p:sp>
          <p:nvSpPr>
            <p:cNvPr id="19" name="Rectangle: Rounded Corners 18">
              <a:extLst>
                <a:ext uri="{FF2B5EF4-FFF2-40B4-BE49-F238E27FC236}">
                  <a16:creationId xmlns:a16="http://schemas.microsoft.com/office/drawing/2014/main" id="{50A5B603-B79C-94B4-0D86-C25445705CA2}"/>
                </a:ext>
                <a:ext uri="{C183D7F6-B498-43B3-948B-1728B52AA6E4}">
                  <adec:decorative xmlns:adec="http://schemas.microsoft.com/office/drawing/2017/decorative" val="0"/>
                </a:ext>
              </a:extLst>
            </p:cNvPr>
            <p:cNvSpPr/>
            <p:nvPr/>
          </p:nvSpPr>
          <p:spPr>
            <a:xfrm>
              <a:off x="8121857" y="1196975"/>
              <a:ext cx="3722143" cy="5499025"/>
            </a:xfrm>
            <a:prstGeom prst="roundRect">
              <a:avLst>
                <a:gd name="adj" fmla="val 12109"/>
              </a:avLst>
            </a:prstGeom>
            <a:solidFill>
              <a:srgbClr val="E5F7FC"/>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tIns="180000" rtlCol="0" anchor="t"/>
            <a:lstStyle/>
            <a:p>
              <a:pPr marL="898525"/>
              <a:r>
                <a:rPr lang="en-AU" sz="3200" b="1" dirty="0">
                  <a:solidFill>
                    <a:schemeClr val="tx1"/>
                  </a:solidFill>
                  <a:cs typeface="Arial" panose="020B0604020202020204" pitchFamily="34" charset="0"/>
                </a:rPr>
                <a:t>Evaluation</a:t>
              </a:r>
            </a:p>
            <a:p>
              <a:r>
                <a:rPr lang="en-AU" sz="2400" dirty="0">
                  <a:solidFill>
                    <a:schemeClr val="accent1"/>
                  </a:solidFill>
                  <a:cs typeface="Arial" panose="020B0604020202020204" pitchFamily="34" charset="0"/>
                </a:rPr>
                <a:t> </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I like the look of the black frame.</a:t>
              </a:r>
            </a:p>
            <a:p>
              <a:pPr marL="342900" indent="-342900">
                <a:lnSpc>
                  <a:spcPct val="110000"/>
                </a:lnSpc>
                <a:spcAft>
                  <a:spcPts val="600"/>
                </a:spcAft>
                <a:buFont typeface="Arial" panose="020B0604020202020204" pitchFamily="34" charset="0"/>
                <a:buChar char="•"/>
              </a:pPr>
              <a:r>
                <a:rPr lang="en-AU" sz="1700" dirty="0">
                  <a:solidFill>
                    <a:schemeClr val="tx1"/>
                  </a:solidFill>
                  <a:cs typeface="Arial" panose="020B0604020202020204" pitchFamily="34" charset="0"/>
                </a:rPr>
                <a:t>I would like to improve this design and use it for my solution.</a:t>
              </a:r>
            </a:p>
          </p:txBody>
        </p:sp>
        <p:sp>
          <p:nvSpPr>
            <p:cNvPr id="20" name="Oval 19">
              <a:extLst>
                <a:ext uri="{FF2B5EF4-FFF2-40B4-BE49-F238E27FC236}">
                  <a16:creationId xmlns:a16="http://schemas.microsoft.com/office/drawing/2014/main" id="{5F1BBE45-1336-022D-6A3B-65A0D134A2B9}"/>
                </a:ext>
                <a:ext uri="{C183D7F6-B498-43B3-948B-1728B52AA6E4}">
                  <adec:decorative xmlns:adec="http://schemas.microsoft.com/office/drawing/2017/decorative" val="1"/>
                </a:ext>
              </a:extLst>
            </p:cNvPr>
            <p:cNvSpPr/>
            <p:nvPr/>
          </p:nvSpPr>
          <p:spPr>
            <a:xfrm>
              <a:off x="8025200" y="1196974"/>
              <a:ext cx="1001991" cy="1001991"/>
            </a:xfrm>
            <a:prstGeom prst="ellipse">
              <a:avLst/>
            </a:prstGeom>
            <a:solidFill>
              <a:srgbClr val="00ACC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48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a:r>
            </a:p>
          </p:txBody>
        </p:sp>
      </p:grpSp>
      <p:sp>
        <p:nvSpPr>
          <p:cNvPr id="2" name="Slide Number Placeholder 1">
            <a:extLst>
              <a:ext uri="{FF2B5EF4-FFF2-40B4-BE49-F238E27FC236}">
                <a16:creationId xmlns:a16="http://schemas.microsoft.com/office/drawing/2014/main" id="{6F6F19AE-5471-0087-911C-2BC1B2923334}"/>
              </a:ext>
              <a:ext uri="{C183D7F6-B498-43B3-948B-1728B52AA6E4}">
                <adec:decorative xmlns:adec="http://schemas.microsoft.com/office/drawing/2017/decorative" val="1"/>
              </a:ext>
            </a:extLst>
          </p:cNvPr>
          <p:cNvSpPr>
            <a:spLocks noGrp="1"/>
          </p:cNvSpPr>
          <p:nvPr>
            <p:ph type="sldNum" sz="quarter" idx="12"/>
          </p:nvPr>
        </p:nvSpPr>
        <p:spPr>
          <a:xfrm>
            <a:off x="11288786" y="6516000"/>
            <a:ext cx="720000" cy="180000"/>
          </a:xfrm>
        </p:spPr>
        <p:txBody>
          <a:bodyPr/>
          <a:lstStyle/>
          <a:p>
            <a:fld id="{10A01DC5-1685-4615-8240-15192985C6A2}" type="slidenum">
              <a:rPr lang="en-AU" smtClean="0"/>
              <a:t>54</a:t>
            </a:fld>
            <a:endParaRPr lang="en-AU"/>
          </a:p>
        </p:txBody>
      </p:sp>
    </p:spTree>
    <p:extLst>
      <p:ext uri="{BB962C8B-B14F-4D97-AF65-F5344CB8AC3E}">
        <p14:creationId xmlns:p14="http://schemas.microsoft.com/office/powerpoint/2010/main" val="1198817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E7C07-8A02-4E2C-521B-E28A4CC67C4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DA4B489-2E0C-265F-032B-8C990F2888C5}"/>
              </a:ext>
            </a:extLst>
          </p:cNvPr>
          <p:cNvSpPr>
            <a:spLocks noGrp="1"/>
          </p:cNvSpPr>
          <p:nvPr>
            <p:ph type="title"/>
          </p:nvPr>
        </p:nvSpPr>
        <p:spPr/>
        <p:txBody>
          <a:bodyPr/>
          <a:lstStyle/>
          <a:p>
            <a:r>
              <a:rPr lang="en-AU" dirty="0">
                <a:latin typeface="+mj-lt"/>
              </a:rPr>
              <a:t>Evaluate – Prototype</a:t>
            </a:r>
          </a:p>
        </p:txBody>
      </p:sp>
      <p:grpSp>
        <p:nvGrpSpPr>
          <p:cNvPr id="5" name="Group 4" descr="Plus">
            <a:extLst>
              <a:ext uri="{FF2B5EF4-FFF2-40B4-BE49-F238E27FC236}">
                <a16:creationId xmlns:a16="http://schemas.microsoft.com/office/drawing/2014/main" id="{9A66CBB1-D0FA-AAD7-CBB1-F0CE7F0F9F01}"/>
              </a:ext>
            </a:extLst>
          </p:cNvPr>
          <p:cNvGrpSpPr/>
          <p:nvPr/>
        </p:nvGrpSpPr>
        <p:grpSpPr>
          <a:xfrm>
            <a:off x="251343" y="1196974"/>
            <a:ext cx="3818800" cy="5400676"/>
            <a:chOff x="251343" y="1196974"/>
            <a:chExt cx="3818800" cy="5400676"/>
          </a:xfrm>
        </p:grpSpPr>
        <p:sp>
          <p:nvSpPr>
            <p:cNvPr id="9" name="Rectangle: Rounded Corners 8">
              <a:extLst>
                <a:ext uri="{FF2B5EF4-FFF2-40B4-BE49-F238E27FC236}">
                  <a16:creationId xmlns:a16="http://schemas.microsoft.com/office/drawing/2014/main" id="{51A4851E-C199-B483-059D-077A5F4E56BA}"/>
                </a:ext>
                <a:ext uri="{C183D7F6-B498-43B3-948B-1728B52AA6E4}">
                  <adec:decorative xmlns:adec="http://schemas.microsoft.com/office/drawing/2017/decorative" val="0"/>
                </a:ext>
              </a:extLst>
            </p:cNvPr>
            <p:cNvSpPr/>
            <p:nvPr/>
          </p:nvSpPr>
          <p:spPr>
            <a:xfrm>
              <a:off x="348000" y="1196975"/>
              <a:ext cx="3722143" cy="5400675"/>
            </a:xfrm>
            <a:prstGeom prst="roundRect">
              <a:avLst>
                <a:gd name="adj" fmla="val 12109"/>
              </a:avLst>
            </a:prstGeom>
            <a:solidFill>
              <a:srgbClr val="EDF9E0"/>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898525"/>
              <a:r>
                <a:rPr lang="en-AU" sz="3200" b="1" dirty="0">
                  <a:solidFill>
                    <a:schemeClr val="tx1"/>
                  </a:solidFill>
                  <a:cs typeface="Arial" panose="020B0604020202020204" pitchFamily="34" charset="0"/>
                </a:rPr>
                <a:t>Plus</a:t>
              </a:r>
            </a:p>
            <a:p>
              <a:r>
                <a:rPr lang="en-AU" sz="2400" dirty="0">
                  <a:solidFill>
                    <a:schemeClr val="accent1"/>
                  </a:solidFill>
                  <a:cs typeface="Arial" panose="020B0604020202020204" pitchFamily="34" charset="0"/>
                </a:rPr>
                <a:t> </a:t>
              </a:r>
            </a:p>
            <a:p>
              <a:pPr marL="342900" indent="-342900">
                <a:buFont typeface="Arial" panose="020B0604020202020204" pitchFamily="34" charset="0"/>
                <a:buChar char="•"/>
              </a:pPr>
              <a:endParaRPr lang="en-AU" sz="1800" dirty="0">
                <a:solidFill>
                  <a:schemeClr val="accent1"/>
                </a:solidFill>
                <a:cs typeface="Arial" panose="020B0604020202020204" pitchFamily="34" charset="0"/>
              </a:endParaRPr>
            </a:p>
            <a:p>
              <a:pPr marL="342900" indent="-342900">
                <a:buFont typeface="Arial" panose="020B0604020202020204" pitchFamily="34" charset="0"/>
                <a:buChar char="•"/>
              </a:pPr>
              <a:endParaRPr lang="en-AU" sz="1800" dirty="0">
                <a:solidFill>
                  <a:schemeClr val="accent1"/>
                </a:solidFill>
                <a:cs typeface="Arial" panose="020B0604020202020204" pitchFamily="34" charset="0"/>
              </a:endParaRPr>
            </a:p>
          </p:txBody>
        </p:sp>
        <p:sp>
          <p:nvSpPr>
            <p:cNvPr id="16" name="Oval 15">
              <a:extLst>
                <a:ext uri="{FF2B5EF4-FFF2-40B4-BE49-F238E27FC236}">
                  <a16:creationId xmlns:a16="http://schemas.microsoft.com/office/drawing/2014/main" id="{D77782F9-DFEB-B885-32A8-27976545A97D}"/>
                </a:ext>
                <a:ext uri="{C183D7F6-B498-43B3-948B-1728B52AA6E4}">
                  <adec:decorative xmlns:adec="http://schemas.microsoft.com/office/drawing/2017/decorative" val="1"/>
                </a:ext>
              </a:extLst>
            </p:cNvPr>
            <p:cNvSpPr/>
            <p:nvPr/>
          </p:nvSpPr>
          <p:spPr>
            <a:xfrm>
              <a:off x="251343" y="1196974"/>
              <a:ext cx="1001991" cy="1001991"/>
            </a:xfrm>
            <a:prstGeom prst="ellipse">
              <a:avLst/>
            </a:prstGeom>
            <a:solidFill>
              <a:srgbClr val="64BB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AU" sz="6600" b="1" dirty="0">
                  <a:latin typeface="Arial" panose="020B0604020202020204" pitchFamily="34" charset="0"/>
                  <a:cs typeface="Arial" panose="020B0604020202020204" pitchFamily="34" charset="0"/>
                </a:rPr>
                <a:t>+</a:t>
              </a:r>
            </a:p>
          </p:txBody>
        </p:sp>
      </p:grpSp>
      <p:grpSp>
        <p:nvGrpSpPr>
          <p:cNvPr id="6" name="Group 5" descr="Minus">
            <a:extLst>
              <a:ext uri="{FF2B5EF4-FFF2-40B4-BE49-F238E27FC236}">
                <a16:creationId xmlns:a16="http://schemas.microsoft.com/office/drawing/2014/main" id="{686D4570-EF54-3FE3-F074-55BD3687997E}"/>
              </a:ext>
            </a:extLst>
          </p:cNvPr>
          <p:cNvGrpSpPr/>
          <p:nvPr/>
        </p:nvGrpSpPr>
        <p:grpSpPr>
          <a:xfrm>
            <a:off x="4138271" y="1196974"/>
            <a:ext cx="3818800" cy="5400676"/>
            <a:chOff x="4138271" y="1196974"/>
            <a:chExt cx="3818800" cy="5400676"/>
          </a:xfrm>
        </p:grpSpPr>
        <p:sp>
          <p:nvSpPr>
            <p:cNvPr id="17" name="Rectangle: Rounded Corners 16">
              <a:extLst>
                <a:ext uri="{FF2B5EF4-FFF2-40B4-BE49-F238E27FC236}">
                  <a16:creationId xmlns:a16="http://schemas.microsoft.com/office/drawing/2014/main" id="{B299806B-C4B7-9212-F85D-74FFD67719E2}"/>
                </a:ext>
                <a:ext uri="{C183D7F6-B498-43B3-948B-1728B52AA6E4}">
                  <adec:decorative xmlns:adec="http://schemas.microsoft.com/office/drawing/2017/decorative" val="0"/>
                </a:ext>
              </a:extLst>
            </p:cNvPr>
            <p:cNvSpPr/>
            <p:nvPr/>
          </p:nvSpPr>
          <p:spPr>
            <a:xfrm>
              <a:off x="4234928" y="1196975"/>
              <a:ext cx="3722143" cy="5400675"/>
            </a:xfrm>
            <a:prstGeom prst="roundRect">
              <a:avLst>
                <a:gd name="adj" fmla="val 12109"/>
              </a:avLst>
            </a:prstGeom>
            <a:solidFill>
              <a:srgbClr val="FBDBE7"/>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898525"/>
              <a:r>
                <a:rPr lang="en-AU" sz="3200" b="1" dirty="0">
                  <a:solidFill>
                    <a:schemeClr val="tx1"/>
                  </a:solidFill>
                  <a:cs typeface="Arial" panose="020B0604020202020204" pitchFamily="34" charset="0"/>
                </a:rPr>
                <a:t>Minus</a:t>
              </a:r>
            </a:p>
            <a:p>
              <a:r>
                <a:rPr lang="en-AU" sz="2400" dirty="0">
                  <a:solidFill>
                    <a:schemeClr val="accent1"/>
                  </a:solidFill>
                  <a:cs typeface="Arial" panose="020B0604020202020204" pitchFamily="34" charset="0"/>
                </a:rPr>
                <a:t> </a:t>
              </a:r>
            </a:p>
          </p:txBody>
        </p:sp>
        <p:grpSp>
          <p:nvGrpSpPr>
            <p:cNvPr id="4" name="Group 3">
              <a:extLst>
                <a:ext uri="{FF2B5EF4-FFF2-40B4-BE49-F238E27FC236}">
                  <a16:creationId xmlns:a16="http://schemas.microsoft.com/office/drawing/2014/main" id="{268D2AE2-40E0-1B8B-1E2B-810310EC246D}"/>
                </a:ext>
              </a:extLst>
            </p:cNvPr>
            <p:cNvGrpSpPr/>
            <p:nvPr/>
          </p:nvGrpSpPr>
          <p:grpSpPr>
            <a:xfrm>
              <a:off x="4138271" y="1196974"/>
              <a:ext cx="1001991" cy="1001991"/>
              <a:chOff x="4138271" y="1196974"/>
              <a:chExt cx="1001991" cy="1001991"/>
            </a:xfrm>
          </p:grpSpPr>
          <p:sp>
            <p:nvSpPr>
              <p:cNvPr id="18" name="Oval 17">
                <a:extLst>
                  <a:ext uri="{FF2B5EF4-FFF2-40B4-BE49-F238E27FC236}">
                    <a16:creationId xmlns:a16="http://schemas.microsoft.com/office/drawing/2014/main" id="{9724E1B0-2172-0514-5E8D-6131DB858CFF}"/>
                  </a:ext>
                  <a:ext uri="{C183D7F6-B498-43B3-948B-1728B52AA6E4}">
                    <adec:decorative xmlns:adec="http://schemas.microsoft.com/office/drawing/2017/decorative" val="1"/>
                  </a:ext>
                </a:extLst>
              </p:cNvPr>
              <p:cNvSpPr/>
              <p:nvPr/>
            </p:nvSpPr>
            <p:spPr>
              <a:xfrm>
                <a:off x="4138271" y="1196974"/>
                <a:ext cx="1001991" cy="1001991"/>
              </a:xfrm>
              <a:prstGeom prst="ellipse">
                <a:avLst/>
              </a:prstGeom>
              <a:solidFill>
                <a:srgbClr val="B5145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22" name="Straight Connector 21">
                <a:extLst>
                  <a:ext uri="{FF2B5EF4-FFF2-40B4-BE49-F238E27FC236}">
                    <a16:creationId xmlns:a16="http://schemas.microsoft.com/office/drawing/2014/main" id="{A9503E73-6E98-84F9-50F9-09D71001BC92}"/>
                  </a:ext>
                  <a:ext uri="{C183D7F6-B498-43B3-948B-1728B52AA6E4}">
                    <adec:decorative xmlns:adec="http://schemas.microsoft.com/office/drawing/2017/decorative" val="1"/>
                  </a:ext>
                </a:extLst>
              </p:cNvPr>
              <p:cNvCxnSpPr/>
              <p:nvPr/>
            </p:nvCxnSpPr>
            <p:spPr>
              <a:xfrm>
                <a:off x="4404987" y="1689582"/>
                <a:ext cx="465364" cy="0"/>
              </a:xfrm>
              <a:prstGeom prst="line">
                <a:avLst/>
              </a:prstGeom>
              <a:ln w="152400">
                <a:solidFill>
                  <a:srgbClr val="FFFFFF"/>
                </a:solidFill>
              </a:ln>
            </p:spPr>
            <p:style>
              <a:lnRef idx="1">
                <a:schemeClr val="accent1"/>
              </a:lnRef>
              <a:fillRef idx="0">
                <a:schemeClr val="accent1"/>
              </a:fillRef>
              <a:effectRef idx="0">
                <a:schemeClr val="accent1"/>
              </a:effectRef>
              <a:fontRef idx="minor">
                <a:schemeClr val="tx1"/>
              </a:fontRef>
            </p:style>
          </p:cxnSp>
        </p:grpSp>
      </p:grpSp>
      <p:grpSp>
        <p:nvGrpSpPr>
          <p:cNvPr id="7" name="Group 6" descr="Evaluation">
            <a:extLst>
              <a:ext uri="{FF2B5EF4-FFF2-40B4-BE49-F238E27FC236}">
                <a16:creationId xmlns:a16="http://schemas.microsoft.com/office/drawing/2014/main" id="{6FAF8585-FB81-27A1-F654-F08D32C7BEB9}"/>
              </a:ext>
            </a:extLst>
          </p:cNvPr>
          <p:cNvGrpSpPr/>
          <p:nvPr/>
        </p:nvGrpSpPr>
        <p:grpSpPr>
          <a:xfrm>
            <a:off x="8025200" y="1196974"/>
            <a:ext cx="3818800" cy="5400676"/>
            <a:chOff x="8025200" y="1196974"/>
            <a:chExt cx="3818800" cy="5400676"/>
          </a:xfrm>
        </p:grpSpPr>
        <p:sp>
          <p:nvSpPr>
            <p:cNvPr id="19" name="Rectangle: Rounded Corners 18">
              <a:extLst>
                <a:ext uri="{FF2B5EF4-FFF2-40B4-BE49-F238E27FC236}">
                  <a16:creationId xmlns:a16="http://schemas.microsoft.com/office/drawing/2014/main" id="{50A5B603-B79C-94B4-0D86-C25445705CA2}"/>
                </a:ext>
                <a:ext uri="{C183D7F6-B498-43B3-948B-1728B52AA6E4}">
                  <adec:decorative xmlns:adec="http://schemas.microsoft.com/office/drawing/2017/decorative" val="0"/>
                </a:ext>
              </a:extLst>
            </p:cNvPr>
            <p:cNvSpPr/>
            <p:nvPr/>
          </p:nvSpPr>
          <p:spPr>
            <a:xfrm>
              <a:off x="8121857" y="1196975"/>
              <a:ext cx="3722143" cy="5400675"/>
            </a:xfrm>
            <a:prstGeom prst="roundRect">
              <a:avLst>
                <a:gd name="adj" fmla="val 12109"/>
              </a:avLst>
            </a:prstGeom>
            <a:solidFill>
              <a:srgbClr val="E5F7FC"/>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898525"/>
              <a:r>
                <a:rPr lang="en-AU" sz="3200" b="1" dirty="0">
                  <a:solidFill>
                    <a:schemeClr val="tx1"/>
                  </a:solidFill>
                  <a:cs typeface="Arial" panose="020B0604020202020204" pitchFamily="34" charset="0"/>
                </a:rPr>
                <a:t>Evaluation</a:t>
              </a:r>
            </a:p>
            <a:p>
              <a:r>
                <a:rPr lang="en-AU" sz="2400" dirty="0">
                  <a:solidFill>
                    <a:schemeClr val="accent1"/>
                  </a:solidFill>
                  <a:cs typeface="Arial" panose="020B0604020202020204" pitchFamily="34" charset="0"/>
                </a:rPr>
                <a:t> </a:t>
              </a:r>
            </a:p>
          </p:txBody>
        </p:sp>
        <p:sp>
          <p:nvSpPr>
            <p:cNvPr id="20" name="Oval 19">
              <a:extLst>
                <a:ext uri="{FF2B5EF4-FFF2-40B4-BE49-F238E27FC236}">
                  <a16:creationId xmlns:a16="http://schemas.microsoft.com/office/drawing/2014/main" id="{5F1BBE45-1336-022D-6A3B-65A0D134A2B9}"/>
                </a:ext>
                <a:ext uri="{C183D7F6-B498-43B3-948B-1728B52AA6E4}">
                  <adec:decorative xmlns:adec="http://schemas.microsoft.com/office/drawing/2017/decorative" val="1"/>
                </a:ext>
              </a:extLst>
            </p:cNvPr>
            <p:cNvSpPr/>
            <p:nvPr/>
          </p:nvSpPr>
          <p:spPr>
            <a:xfrm>
              <a:off x="8025200" y="1196974"/>
              <a:ext cx="1001991" cy="1001991"/>
            </a:xfrm>
            <a:prstGeom prst="ellipse">
              <a:avLst/>
            </a:prstGeom>
            <a:solidFill>
              <a:srgbClr val="00ACC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AU" sz="48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t>
              </a:r>
            </a:p>
          </p:txBody>
        </p:sp>
      </p:grpSp>
      <p:sp>
        <p:nvSpPr>
          <p:cNvPr id="2" name="Slide Number Placeholder 1">
            <a:extLst>
              <a:ext uri="{FF2B5EF4-FFF2-40B4-BE49-F238E27FC236}">
                <a16:creationId xmlns:a16="http://schemas.microsoft.com/office/drawing/2014/main" id="{6F6F19AE-5471-0087-911C-2BC1B2923334}"/>
              </a:ext>
              <a:ext uri="{C183D7F6-B498-43B3-948B-1728B52AA6E4}">
                <adec:decorative xmlns:adec="http://schemas.microsoft.com/office/drawing/2017/decorative" val="1"/>
              </a:ext>
            </a:extLst>
          </p:cNvPr>
          <p:cNvSpPr>
            <a:spLocks noGrp="1"/>
          </p:cNvSpPr>
          <p:nvPr>
            <p:ph type="sldNum" sz="quarter" idx="12"/>
          </p:nvPr>
        </p:nvSpPr>
        <p:spPr/>
        <p:txBody>
          <a:bodyPr/>
          <a:lstStyle/>
          <a:p>
            <a:fld id="{10A01DC5-1685-4615-8240-15192985C6A2}" type="slidenum">
              <a:rPr lang="en-AU" smtClean="0"/>
              <a:t>55</a:t>
            </a:fld>
            <a:endParaRPr lang="en-AU"/>
          </a:p>
        </p:txBody>
      </p:sp>
    </p:spTree>
    <p:extLst>
      <p:ext uri="{BB962C8B-B14F-4D97-AF65-F5344CB8AC3E}">
        <p14:creationId xmlns:p14="http://schemas.microsoft.com/office/powerpoint/2010/main" val="1839534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C36CD-324E-FD41-74AB-B4DB2259754F}"/>
              </a:ext>
            </a:extLst>
          </p:cNvPr>
          <p:cNvSpPr>
            <a:spLocks noGrp="1"/>
          </p:cNvSpPr>
          <p:nvPr>
            <p:ph type="title"/>
          </p:nvPr>
        </p:nvSpPr>
        <p:spPr/>
        <p:txBody>
          <a:bodyPr/>
          <a:lstStyle/>
          <a:p>
            <a:r>
              <a:rPr lang="en-AU"/>
              <a:t>7. Iterate</a:t>
            </a:r>
          </a:p>
        </p:txBody>
      </p:sp>
      <p:sp>
        <p:nvSpPr>
          <p:cNvPr id="4" name="Text Placeholder 3">
            <a:extLst>
              <a:ext uri="{FF2B5EF4-FFF2-40B4-BE49-F238E27FC236}">
                <a16:creationId xmlns:a16="http://schemas.microsoft.com/office/drawing/2014/main" id="{1AFBB987-10B6-ACF2-A69E-A6021476D922}"/>
              </a:ext>
            </a:extLst>
          </p:cNvPr>
          <p:cNvSpPr>
            <a:spLocks noGrp="1"/>
          </p:cNvSpPr>
          <p:nvPr>
            <p:ph type="body" sz="quarter" idx="18"/>
          </p:nvPr>
        </p:nvSpPr>
        <p:spPr/>
        <p:txBody>
          <a:bodyPr/>
          <a:lstStyle/>
          <a:p>
            <a:r>
              <a:rPr lang="en-AU"/>
              <a:t>Learning intentions and success criteria</a:t>
            </a:r>
          </a:p>
        </p:txBody>
      </p:sp>
      <p:pic>
        <p:nvPicPr>
          <p:cNvPr id="5" name="Picture 4">
            <a:extLst>
              <a:ext uri="{FF2B5EF4-FFF2-40B4-BE49-F238E27FC236}">
                <a16:creationId xmlns:a16="http://schemas.microsoft.com/office/drawing/2014/main" id="{29608157-E426-494B-870B-6B402F75C665}"/>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29708" y="162545"/>
            <a:ext cx="719455" cy="719455"/>
          </a:xfrm>
          <a:prstGeom prst="rect">
            <a:avLst/>
          </a:prstGeom>
        </p:spPr>
      </p:pic>
      <p:sp>
        <p:nvSpPr>
          <p:cNvPr id="3" name="Picture Placeholder 2">
            <a:extLst>
              <a:ext uri="{FF2B5EF4-FFF2-40B4-BE49-F238E27FC236}">
                <a16:creationId xmlns:a16="http://schemas.microsoft.com/office/drawing/2014/main" id="{F935BA46-F19E-DE35-AACE-7E322D0F13B1}"/>
              </a:ext>
            </a:extLst>
          </p:cNvPr>
          <p:cNvSpPr>
            <a:spLocks noGrp="1"/>
          </p:cNvSpPr>
          <p:nvPr>
            <p:ph type="pic" sz="quarter" idx="13"/>
          </p:nvPr>
        </p:nvSpPr>
        <p:spPr/>
        <p:txBody>
          <a:bodyPr/>
          <a:lstStyle/>
          <a:p>
            <a:r>
              <a:rPr lang="en-AU" sz="1800" b="1" dirty="0">
                <a:latin typeface="Arial"/>
                <a:cs typeface="Arial"/>
              </a:rPr>
              <a:t>We are learning to:</a:t>
            </a:r>
          </a:p>
          <a:p>
            <a:pPr marL="285750" indent="-285750">
              <a:buFont typeface="Arial" panose="020B0604020202020204" pitchFamily="34" charset="0"/>
              <a:buChar char="•"/>
            </a:pPr>
            <a:r>
              <a:rPr lang="en-AU" sz="1800" dirty="0">
                <a:latin typeface="Arial"/>
                <a:ea typeface="Calibri"/>
                <a:cs typeface="Arial"/>
              </a:rPr>
              <a:t>apply iterative processes to refine design solutions</a:t>
            </a:r>
            <a:r>
              <a:rPr lang="en-AU" sz="1800" dirty="0">
                <a:effectLst/>
                <a:latin typeface="Arial"/>
                <a:ea typeface="Calibri"/>
                <a:cs typeface="Arial"/>
              </a:rPr>
              <a:t>.</a:t>
            </a:r>
            <a:endParaRPr lang="en-AU" sz="1800" b="1" dirty="0">
              <a:latin typeface="Arial"/>
              <a:ea typeface="Calibri"/>
              <a:cs typeface="Arial"/>
            </a:endParaRPr>
          </a:p>
          <a:p>
            <a:endParaRPr lang="en-AU" sz="1800" b="1" dirty="0">
              <a:latin typeface="Arial"/>
              <a:cs typeface="Arial"/>
            </a:endParaRPr>
          </a:p>
          <a:p>
            <a:r>
              <a:rPr lang="en-AU" sz="1800" b="1" dirty="0">
                <a:latin typeface="Arial"/>
                <a:cs typeface="Arial"/>
              </a:rPr>
              <a:t>We can:</a:t>
            </a:r>
          </a:p>
          <a:p>
            <a:pPr marL="285750" indent="-285750">
              <a:buFont typeface="Arial" panose="020B0604020202020204" pitchFamily="34" charset="0"/>
              <a:buChar char="•"/>
            </a:pPr>
            <a:r>
              <a:rPr lang="en-AU" sz="1800" dirty="0">
                <a:latin typeface="Arial"/>
                <a:ea typeface="Calibri"/>
                <a:cs typeface="Arial"/>
              </a:rPr>
              <a:t>adapt designs and document changes based on prototyping.</a:t>
            </a:r>
          </a:p>
          <a:p>
            <a:pPr marL="285750" indent="-285750">
              <a:buFont typeface="Arial" panose="020B0604020202020204" pitchFamily="34" charset="0"/>
              <a:buChar char="•"/>
            </a:pPr>
            <a:r>
              <a:rPr lang="en-AU" sz="1800" dirty="0">
                <a:latin typeface="Arial"/>
                <a:ea typeface="Calibri"/>
                <a:cs typeface="Arial"/>
              </a:rPr>
              <a:t>improve lantern design solutions using available material, equipment and tools</a:t>
            </a:r>
            <a:r>
              <a:rPr lang="en-AU" sz="1800" dirty="0">
                <a:effectLst/>
                <a:latin typeface="Arial"/>
                <a:ea typeface="Calibri"/>
                <a:cs typeface="Arial"/>
              </a:rPr>
              <a:t>.</a:t>
            </a:r>
            <a:endParaRPr lang="en-AU" sz="1800" dirty="0"/>
          </a:p>
        </p:txBody>
      </p:sp>
      <p:sp>
        <p:nvSpPr>
          <p:cNvPr id="9" name="Slide Number Placeholder 4">
            <a:extLst>
              <a:ext uri="{FF2B5EF4-FFF2-40B4-BE49-F238E27FC236}">
                <a16:creationId xmlns:a16="http://schemas.microsoft.com/office/drawing/2014/main" id="{0E33D5B8-B006-8099-7A87-F28320F9EDA4}"/>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56</a:t>
            </a:fld>
            <a:endParaRPr lang="en-AU" dirty="0"/>
          </a:p>
        </p:txBody>
      </p:sp>
    </p:spTree>
    <p:extLst>
      <p:ext uri="{BB962C8B-B14F-4D97-AF65-F5344CB8AC3E}">
        <p14:creationId xmlns:p14="http://schemas.microsoft.com/office/powerpoint/2010/main" val="494067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61A06BE-7C82-0181-B6ED-787C43EE1A8D}"/>
              </a:ext>
            </a:extLst>
          </p:cNvPr>
          <p:cNvSpPr>
            <a:spLocks noGrp="1"/>
          </p:cNvSpPr>
          <p:nvPr>
            <p:ph type="title"/>
          </p:nvPr>
        </p:nvSpPr>
        <p:spPr/>
        <p:txBody>
          <a:bodyPr/>
          <a:lstStyle/>
          <a:p>
            <a:r>
              <a:rPr lang="en-AU"/>
              <a:t>Make adjustments</a:t>
            </a:r>
          </a:p>
        </p:txBody>
      </p:sp>
      <p:sp>
        <p:nvSpPr>
          <p:cNvPr id="7" name="Content Placeholder 6">
            <a:extLst>
              <a:ext uri="{FF2B5EF4-FFF2-40B4-BE49-F238E27FC236}">
                <a16:creationId xmlns:a16="http://schemas.microsoft.com/office/drawing/2014/main" id="{1C837782-BC82-6A3E-A0F1-AA71FF8B4D6D}"/>
              </a:ext>
            </a:extLst>
          </p:cNvPr>
          <p:cNvSpPr>
            <a:spLocks noGrp="1"/>
          </p:cNvSpPr>
          <p:nvPr>
            <p:ph sz="quarter" idx="19"/>
          </p:nvPr>
        </p:nvSpPr>
        <p:spPr>
          <a:xfrm>
            <a:off x="360363" y="1562470"/>
            <a:ext cx="4025657" cy="4878611"/>
          </a:xfrm>
        </p:spPr>
        <p:txBody>
          <a:bodyPr/>
          <a:lstStyle/>
          <a:p>
            <a:r>
              <a:rPr lang="en-AU" sz="1800" dirty="0"/>
              <a:t>Using knowledge gained from prototyping create a final prototype of your design solution.</a:t>
            </a:r>
          </a:p>
        </p:txBody>
      </p:sp>
      <p:grpSp>
        <p:nvGrpSpPr>
          <p:cNvPr id="10" name="Group 9">
            <a:extLst>
              <a:ext uri="{FF2B5EF4-FFF2-40B4-BE49-F238E27FC236}">
                <a16:creationId xmlns:a16="http://schemas.microsoft.com/office/drawing/2014/main" id="{75FA29DA-657F-3602-66D6-FDC7A436CF86}"/>
              </a:ext>
              <a:ext uri="{C183D7F6-B498-43B3-948B-1728B52AA6E4}">
                <adec:decorative xmlns:adec="http://schemas.microsoft.com/office/drawing/2017/decorative" val="1"/>
              </a:ext>
            </a:extLst>
          </p:cNvPr>
          <p:cNvGrpSpPr/>
          <p:nvPr/>
        </p:nvGrpSpPr>
        <p:grpSpPr>
          <a:xfrm>
            <a:off x="5098942" y="-216976"/>
            <a:ext cx="7150987" cy="6873499"/>
            <a:chOff x="2071210" y="1292535"/>
            <a:chExt cx="5297160" cy="5353151"/>
          </a:xfrm>
        </p:grpSpPr>
        <p:pic>
          <p:nvPicPr>
            <p:cNvPr id="11" name="Graphic 10" descr="Head with gears with solid fill">
              <a:extLst>
                <a:ext uri="{FF2B5EF4-FFF2-40B4-BE49-F238E27FC236}">
                  <a16:creationId xmlns:a16="http://schemas.microsoft.com/office/drawing/2014/main" id="{FBD418C7-498C-43FC-145D-2B7399FEB29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71210" y="5047826"/>
              <a:ext cx="1597860" cy="1597860"/>
            </a:xfrm>
            <a:prstGeom prst="rect">
              <a:avLst/>
            </a:prstGeom>
          </p:spPr>
        </p:pic>
        <p:pic>
          <p:nvPicPr>
            <p:cNvPr id="12" name="Graphic 11" descr="Thought bubble with solid fill">
              <a:extLst>
                <a:ext uri="{FF2B5EF4-FFF2-40B4-BE49-F238E27FC236}">
                  <a16:creationId xmlns:a16="http://schemas.microsoft.com/office/drawing/2014/main" id="{1E7BC842-689F-74D8-EB60-44E6B20C633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777700" y="1292535"/>
              <a:ext cx="4590670" cy="4590670"/>
            </a:xfrm>
            <a:prstGeom prst="rect">
              <a:avLst/>
            </a:prstGeom>
          </p:spPr>
        </p:pic>
      </p:grpSp>
      <p:sp>
        <p:nvSpPr>
          <p:cNvPr id="13" name="Content Placeholder 4">
            <a:extLst>
              <a:ext uri="{FF2B5EF4-FFF2-40B4-BE49-F238E27FC236}">
                <a16:creationId xmlns:a16="http://schemas.microsoft.com/office/drawing/2014/main" id="{8B602A69-A4C2-5DDB-E80D-320ECE9296C0}"/>
              </a:ext>
            </a:extLst>
          </p:cNvPr>
          <p:cNvSpPr txBox="1">
            <a:spLocks/>
          </p:cNvSpPr>
          <p:nvPr/>
        </p:nvSpPr>
        <p:spPr>
          <a:xfrm>
            <a:off x="7570491" y="1475376"/>
            <a:ext cx="3218777" cy="1220305"/>
          </a:xfrm>
          <a:prstGeom prst="rect">
            <a:avLst/>
          </a:prstGeom>
        </p:spPr>
        <p:txBody>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1800" dirty="0">
                <a:solidFill>
                  <a:schemeClr val="bg2"/>
                </a:solidFill>
              </a:rPr>
              <a:t>Same materials but different colour, same pattern but different materials or….</a:t>
            </a:r>
            <a:endParaRPr lang="en-AU" dirty="0"/>
          </a:p>
        </p:txBody>
      </p:sp>
      <p:sp>
        <p:nvSpPr>
          <p:cNvPr id="2" name="Slide Number Placeholder 4">
            <a:extLst>
              <a:ext uri="{FF2B5EF4-FFF2-40B4-BE49-F238E27FC236}">
                <a16:creationId xmlns:a16="http://schemas.microsoft.com/office/drawing/2014/main" id="{B0673C86-AEED-E343-3049-693FC23CE599}"/>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57</a:t>
            </a:fld>
            <a:endParaRPr lang="en-AU"/>
          </a:p>
        </p:txBody>
      </p:sp>
    </p:spTree>
    <p:extLst>
      <p:ext uri="{BB962C8B-B14F-4D97-AF65-F5344CB8AC3E}">
        <p14:creationId xmlns:p14="http://schemas.microsoft.com/office/powerpoint/2010/main" val="1950941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C36CD-324E-FD41-74AB-B4DB2259754F}"/>
              </a:ext>
            </a:extLst>
          </p:cNvPr>
          <p:cNvSpPr>
            <a:spLocks noGrp="1"/>
          </p:cNvSpPr>
          <p:nvPr>
            <p:ph type="title"/>
          </p:nvPr>
        </p:nvSpPr>
        <p:spPr/>
        <p:txBody>
          <a:bodyPr/>
          <a:lstStyle/>
          <a:p>
            <a:r>
              <a:rPr lang="en-AU"/>
              <a:t>8. Communicate</a:t>
            </a:r>
          </a:p>
        </p:txBody>
      </p:sp>
      <p:sp>
        <p:nvSpPr>
          <p:cNvPr id="4" name="Text Placeholder 3">
            <a:extLst>
              <a:ext uri="{FF2B5EF4-FFF2-40B4-BE49-F238E27FC236}">
                <a16:creationId xmlns:a16="http://schemas.microsoft.com/office/drawing/2014/main" id="{1AFBB987-10B6-ACF2-A69E-A6021476D922}"/>
              </a:ext>
            </a:extLst>
          </p:cNvPr>
          <p:cNvSpPr>
            <a:spLocks noGrp="1"/>
          </p:cNvSpPr>
          <p:nvPr>
            <p:ph type="body" sz="quarter" idx="18"/>
          </p:nvPr>
        </p:nvSpPr>
        <p:spPr/>
        <p:txBody>
          <a:bodyPr/>
          <a:lstStyle/>
          <a:p>
            <a:r>
              <a:rPr lang="en-AU"/>
              <a:t>Learning intentions and success criteria</a:t>
            </a:r>
          </a:p>
        </p:txBody>
      </p:sp>
      <p:pic>
        <p:nvPicPr>
          <p:cNvPr id="5" name="Picture 4">
            <a:extLst>
              <a:ext uri="{FF2B5EF4-FFF2-40B4-BE49-F238E27FC236}">
                <a16:creationId xmlns:a16="http://schemas.microsoft.com/office/drawing/2014/main" id="{550EE5A8-ECDF-47F2-BF77-6426E325A7AE}"/>
              </a:ext>
              <a:ext uri="{C183D7F6-B498-43B3-948B-1728B52AA6E4}">
                <adec:decorative xmlns:adec="http://schemas.microsoft.com/office/drawing/2017/decorative" val="1"/>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24542" y="397234"/>
            <a:ext cx="719455" cy="719455"/>
          </a:xfrm>
          <a:prstGeom prst="rect">
            <a:avLst/>
          </a:prstGeom>
        </p:spPr>
      </p:pic>
      <p:sp>
        <p:nvSpPr>
          <p:cNvPr id="3" name="Picture Placeholder 2">
            <a:extLst>
              <a:ext uri="{FF2B5EF4-FFF2-40B4-BE49-F238E27FC236}">
                <a16:creationId xmlns:a16="http://schemas.microsoft.com/office/drawing/2014/main" id="{F935BA46-F19E-DE35-AACE-7E322D0F13B1}"/>
              </a:ext>
            </a:extLst>
          </p:cNvPr>
          <p:cNvSpPr>
            <a:spLocks noGrp="1"/>
          </p:cNvSpPr>
          <p:nvPr>
            <p:ph type="pic" sz="quarter" idx="13"/>
          </p:nvPr>
        </p:nvSpPr>
        <p:spPr/>
        <p:txBody>
          <a:bodyPr/>
          <a:lstStyle/>
          <a:p>
            <a:r>
              <a:rPr lang="en-AU" sz="1800" b="1" dirty="0">
                <a:latin typeface="Arial"/>
                <a:cs typeface="Arial"/>
              </a:rPr>
              <a:t>We are learning to:</a:t>
            </a:r>
          </a:p>
          <a:p>
            <a:pPr marL="285750" indent="-285750">
              <a:buFont typeface="Arial" panose="020B0604020202020204" pitchFamily="34" charset="0"/>
              <a:buChar char="•"/>
            </a:pPr>
            <a:r>
              <a:rPr lang="en-AU" sz="1800" dirty="0">
                <a:latin typeface="Arial"/>
                <a:ea typeface="Calibri"/>
                <a:cs typeface="Arial"/>
              </a:rPr>
              <a:t>document and communicate design solutions</a:t>
            </a:r>
            <a:r>
              <a:rPr lang="en-AU" sz="1800" dirty="0">
                <a:effectLst/>
                <a:latin typeface="Arial"/>
                <a:ea typeface="Calibri"/>
                <a:cs typeface="Arial"/>
              </a:rPr>
              <a:t>.</a:t>
            </a:r>
            <a:endParaRPr lang="en-AU" sz="1800" b="1" dirty="0">
              <a:latin typeface="Arial"/>
              <a:ea typeface="Calibri"/>
              <a:cs typeface="Arial"/>
            </a:endParaRPr>
          </a:p>
          <a:p>
            <a:endParaRPr lang="en-AU" sz="1800" b="1" dirty="0">
              <a:latin typeface="Arial"/>
              <a:cs typeface="Arial"/>
            </a:endParaRPr>
          </a:p>
          <a:p>
            <a:r>
              <a:rPr lang="en-AU" sz="1800" b="1" dirty="0">
                <a:latin typeface="Arial"/>
                <a:cs typeface="Arial"/>
              </a:rPr>
              <a:t>We can:</a:t>
            </a:r>
          </a:p>
          <a:p>
            <a:pPr marL="285750" indent="-285750">
              <a:buFont typeface="Arial" panose="020B0604020202020204" pitchFamily="34" charset="0"/>
              <a:buChar char="•"/>
            </a:pPr>
            <a:r>
              <a:rPr lang="en-AU" sz="1800" dirty="0">
                <a:latin typeface="Arial"/>
                <a:ea typeface="Calibri"/>
                <a:cs typeface="Arial"/>
              </a:rPr>
              <a:t>communicate features of our lantern in our</a:t>
            </a:r>
            <a:r>
              <a:rPr lang="en-AU" sz="1800" dirty="0">
                <a:effectLst/>
                <a:latin typeface="Arial"/>
                <a:ea typeface="Calibri"/>
                <a:cs typeface="Arial"/>
              </a:rPr>
              <a:t> design </a:t>
            </a:r>
            <a:r>
              <a:rPr lang="en-AU" sz="1800" dirty="0">
                <a:latin typeface="Arial"/>
                <a:ea typeface="Calibri"/>
                <a:cs typeface="Arial"/>
              </a:rPr>
              <a:t>folio</a:t>
            </a:r>
            <a:r>
              <a:rPr lang="en-AU" sz="1800" dirty="0">
                <a:effectLst/>
                <a:latin typeface="Arial"/>
                <a:ea typeface="Calibri"/>
                <a:cs typeface="Arial"/>
              </a:rPr>
              <a:t>.</a:t>
            </a:r>
            <a:endParaRPr lang="en-AU" sz="1800" dirty="0">
              <a:latin typeface="Arial"/>
              <a:ea typeface="Calibri"/>
              <a:cs typeface="Arial"/>
            </a:endParaRPr>
          </a:p>
        </p:txBody>
      </p:sp>
      <p:sp>
        <p:nvSpPr>
          <p:cNvPr id="9" name="Slide Number Placeholder 4">
            <a:extLst>
              <a:ext uri="{FF2B5EF4-FFF2-40B4-BE49-F238E27FC236}">
                <a16:creationId xmlns:a16="http://schemas.microsoft.com/office/drawing/2014/main" id="{0E33D5B8-B006-8099-7A87-F28320F9EDA4}"/>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58</a:t>
            </a:fld>
            <a:endParaRPr lang="en-AU"/>
          </a:p>
        </p:txBody>
      </p:sp>
    </p:spTree>
    <p:extLst>
      <p:ext uri="{BB962C8B-B14F-4D97-AF65-F5344CB8AC3E}">
        <p14:creationId xmlns:p14="http://schemas.microsoft.com/office/powerpoint/2010/main" val="372602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61A06BE-7C82-0181-B6ED-787C43EE1A8D}"/>
              </a:ext>
            </a:extLst>
          </p:cNvPr>
          <p:cNvSpPr>
            <a:spLocks noGrp="1"/>
          </p:cNvSpPr>
          <p:nvPr>
            <p:ph type="title"/>
          </p:nvPr>
        </p:nvSpPr>
        <p:spPr/>
        <p:txBody>
          <a:bodyPr/>
          <a:lstStyle/>
          <a:p>
            <a:r>
              <a:rPr lang="en-AU"/>
              <a:t>Communicate</a:t>
            </a:r>
          </a:p>
        </p:txBody>
      </p:sp>
      <p:sp>
        <p:nvSpPr>
          <p:cNvPr id="7" name="Content Placeholder 6">
            <a:extLst>
              <a:ext uri="{FF2B5EF4-FFF2-40B4-BE49-F238E27FC236}">
                <a16:creationId xmlns:a16="http://schemas.microsoft.com/office/drawing/2014/main" id="{1C837782-BC82-6A3E-A0F1-AA71FF8B4D6D}"/>
              </a:ext>
            </a:extLst>
          </p:cNvPr>
          <p:cNvSpPr>
            <a:spLocks noGrp="1"/>
          </p:cNvSpPr>
          <p:nvPr>
            <p:ph sz="quarter" idx="19"/>
          </p:nvPr>
        </p:nvSpPr>
        <p:spPr>
          <a:xfrm>
            <a:off x="360363" y="1562470"/>
            <a:ext cx="4025657" cy="4878611"/>
          </a:xfrm>
        </p:spPr>
        <p:txBody>
          <a:bodyPr/>
          <a:lstStyle/>
          <a:p>
            <a:r>
              <a:rPr lang="en-AU" sz="1800" dirty="0"/>
              <a:t>Capture the final prototype of your design solution.</a:t>
            </a:r>
          </a:p>
        </p:txBody>
      </p:sp>
      <p:grpSp>
        <p:nvGrpSpPr>
          <p:cNvPr id="10" name="Group 9">
            <a:extLst>
              <a:ext uri="{FF2B5EF4-FFF2-40B4-BE49-F238E27FC236}">
                <a16:creationId xmlns:a16="http://schemas.microsoft.com/office/drawing/2014/main" id="{75FA29DA-657F-3602-66D6-FDC7A436CF86}"/>
              </a:ext>
              <a:ext uri="{C183D7F6-B498-43B3-948B-1728B52AA6E4}">
                <adec:decorative xmlns:adec="http://schemas.microsoft.com/office/drawing/2017/decorative" val="1"/>
              </a:ext>
            </a:extLst>
          </p:cNvPr>
          <p:cNvGrpSpPr/>
          <p:nvPr/>
        </p:nvGrpSpPr>
        <p:grpSpPr>
          <a:xfrm>
            <a:off x="5041013" y="-177499"/>
            <a:ext cx="7150987" cy="6873499"/>
            <a:chOff x="2071210" y="1292535"/>
            <a:chExt cx="5297160" cy="5353151"/>
          </a:xfrm>
        </p:grpSpPr>
        <p:pic>
          <p:nvPicPr>
            <p:cNvPr id="11" name="Graphic 10" descr="Head with gears with solid fill">
              <a:extLst>
                <a:ext uri="{FF2B5EF4-FFF2-40B4-BE49-F238E27FC236}">
                  <a16:creationId xmlns:a16="http://schemas.microsoft.com/office/drawing/2014/main" id="{FBD418C7-498C-43FC-145D-2B7399FEB29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71210" y="5047826"/>
              <a:ext cx="1597860" cy="1597860"/>
            </a:xfrm>
            <a:prstGeom prst="rect">
              <a:avLst/>
            </a:prstGeom>
          </p:spPr>
        </p:pic>
        <p:pic>
          <p:nvPicPr>
            <p:cNvPr id="12" name="Graphic 11" descr="Thought bubble with solid fill">
              <a:extLst>
                <a:ext uri="{FF2B5EF4-FFF2-40B4-BE49-F238E27FC236}">
                  <a16:creationId xmlns:a16="http://schemas.microsoft.com/office/drawing/2014/main" id="{1E7BC842-689F-74D8-EB60-44E6B20C633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777700" y="1292535"/>
              <a:ext cx="4590670" cy="4590670"/>
            </a:xfrm>
            <a:prstGeom prst="rect">
              <a:avLst/>
            </a:prstGeom>
          </p:spPr>
        </p:pic>
      </p:grpSp>
      <p:sp>
        <p:nvSpPr>
          <p:cNvPr id="13" name="Content Placeholder 4">
            <a:extLst>
              <a:ext uri="{FF2B5EF4-FFF2-40B4-BE49-F238E27FC236}">
                <a16:creationId xmlns:a16="http://schemas.microsoft.com/office/drawing/2014/main" id="{8B602A69-A4C2-5DDB-E80D-320ECE9296C0}"/>
              </a:ext>
            </a:extLst>
          </p:cNvPr>
          <p:cNvSpPr txBox="1">
            <a:spLocks/>
          </p:cNvSpPr>
          <p:nvPr/>
        </p:nvSpPr>
        <p:spPr>
          <a:xfrm>
            <a:off x="7467760" y="1885123"/>
            <a:ext cx="3462178" cy="545602"/>
          </a:xfrm>
          <a:prstGeom prst="rect">
            <a:avLst/>
          </a:prstGeom>
        </p:spPr>
        <p:txBody>
          <a:bodyPr/>
          <a:lstStyle>
            <a:lvl1pPr marL="0" indent="0" algn="l" defTabSz="914377" rtl="0" eaLnBrk="1" latinLnBrk="0" hangingPunct="1">
              <a:lnSpc>
                <a:spcPct val="150000"/>
              </a:lnSpc>
              <a:spcBef>
                <a:spcPts val="0"/>
              </a:spcBef>
              <a:spcAft>
                <a:spcPts val="1200"/>
              </a:spcAft>
              <a:buFont typeface="Arial" panose="020B0604020202020204" pitchFamily="34" charset="0"/>
              <a:buNone/>
              <a:defRPr sz="2000" b="0" kern="1200">
                <a:solidFill>
                  <a:schemeClr val="tx1"/>
                </a:solidFill>
                <a:latin typeface="Arial" panose="020B0604020202020204" pitchFamily="34" charset="0"/>
                <a:ea typeface="+mn-ea"/>
                <a:cs typeface="Arial" panose="020B0604020202020204" pitchFamily="34" charset="0"/>
              </a:defRPr>
            </a:lvl1pPr>
            <a:lvl2pPr marL="0" indent="0" algn="l" defTabSz="914377" rtl="0" eaLnBrk="1" latinLnBrk="0" hangingPunct="1">
              <a:lnSpc>
                <a:spcPct val="150000"/>
              </a:lnSpc>
              <a:spcBef>
                <a:spcPts val="0"/>
              </a:spcBef>
              <a:spcAft>
                <a:spcPts val="600"/>
              </a:spcAft>
              <a:buFont typeface="Arial" panose="020B0604020202020204" pitchFamily="34" charset="0"/>
              <a:buNone/>
              <a:defRPr sz="1800" b="0" kern="1200">
                <a:solidFill>
                  <a:schemeClr val="tx1"/>
                </a:solidFill>
                <a:latin typeface="Arial" panose="020B0604020202020204" pitchFamily="34" charset="0"/>
                <a:ea typeface="+mn-ea"/>
                <a:cs typeface="Arial" panose="020B0604020202020204" pitchFamily="34" charset="0"/>
              </a:defRPr>
            </a:lvl2pPr>
            <a:lvl3pPr marL="0" indent="0" algn="l" defTabSz="914377" rtl="0" eaLnBrk="1" latinLnBrk="0" hangingPunct="1">
              <a:lnSpc>
                <a:spcPct val="150000"/>
              </a:lnSpc>
              <a:spcBef>
                <a:spcPts val="0"/>
              </a:spcBef>
              <a:spcAft>
                <a:spcPts val="600"/>
              </a:spcAft>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0" indent="-180000" algn="l" defTabSz="914377" rtl="0" eaLnBrk="1" latinLnBrk="0" hangingPunct="1">
              <a:lnSpc>
                <a:spcPct val="150000"/>
              </a:lnSpc>
              <a:spcBef>
                <a:spcPts val="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360000" indent="-180000" algn="l" defTabSz="914377" rtl="0" eaLnBrk="1" latinLnBrk="0" hangingPunct="1">
              <a:lnSpc>
                <a:spcPct val="150000"/>
              </a:lnSpc>
              <a:spcBef>
                <a:spcPts val="0"/>
              </a:spcBef>
              <a:spcAft>
                <a:spcPts val="600"/>
              </a:spcAft>
              <a:buFont typeface="Times New Roman" panose="02020603050405020304" pitchFamily="18" charset="0"/>
              <a:buChar char="–"/>
              <a:defRPr sz="18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1800" dirty="0">
                <a:solidFill>
                  <a:schemeClr val="bg2"/>
                </a:solidFill>
              </a:rPr>
              <a:t>What can I share with others?</a:t>
            </a:r>
            <a:endParaRPr lang="en-AU" dirty="0"/>
          </a:p>
        </p:txBody>
      </p:sp>
      <p:sp>
        <p:nvSpPr>
          <p:cNvPr id="2" name="Slide Number Placeholder 4">
            <a:extLst>
              <a:ext uri="{FF2B5EF4-FFF2-40B4-BE49-F238E27FC236}">
                <a16:creationId xmlns:a16="http://schemas.microsoft.com/office/drawing/2014/main" id="{D5DE14EB-53E5-018B-4A79-4029433510C2}"/>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59</a:t>
            </a:fld>
            <a:endParaRPr lang="en-AU"/>
          </a:p>
        </p:txBody>
      </p:sp>
    </p:spTree>
    <p:extLst>
      <p:ext uri="{BB962C8B-B14F-4D97-AF65-F5344CB8AC3E}">
        <p14:creationId xmlns:p14="http://schemas.microsoft.com/office/powerpoint/2010/main" val="269381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9A33E-33BD-79A9-99EC-CB8E3155C54F}"/>
              </a:ext>
            </a:extLst>
          </p:cNvPr>
          <p:cNvSpPr>
            <a:spLocks noGrp="1"/>
          </p:cNvSpPr>
          <p:nvPr>
            <p:ph type="title"/>
          </p:nvPr>
        </p:nvSpPr>
        <p:spPr/>
        <p:txBody>
          <a:bodyPr/>
          <a:lstStyle/>
          <a:p>
            <a:r>
              <a:rPr lang="en-AU" dirty="0"/>
              <a:t>Communication</a:t>
            </a:r>
          </a:p>
        </p:txBody>
      </p:sp>
      <p:sp>
        <p:nvSpPr>
          <p:cNvPr id="4" name="Content Placeholder 3">
            <a:extLst>
              <a:ext uri="{FF2B5EF4-FFF2-40B4-BE49-F238E27FC236}">
                <a16:creationId xmlns:a16="http://schemas.microsoft.com/office/drawing/2014/main" id="{2B82A73F-6138-D9FC-5A6A-A6EFD1E1CE95}"/>
              </a:ext>
            </a:extLst>
          </p:cNvPr>
          <p:cNvSpPr>
            <a:spLocks noGrp="1"/>
          </p:cNvSpPr>
          <p:nvPr>
            <p:ph sz="quarter" idx="19"/>
          </p:nvPr>
        </p:nvSpPr>
        <p:spPr/>
        <p:txBody>
          <a:bodyPr/>
          <a:lstStyle/>
          <a:p>
            <a:r>
              <a:rPr lang="en-AU" sz="1800" dirty="0"/>
              <a:t>Communication modes could include:</a:t>
            </a:r>
          </a:p>
          <a:p>
            <a:pPr marL="342900" indent="-342900">
              <a:buFont typeface="Arial" panose="020B0604020202020204" pitchFamily="34" charset="0"/>
              <a:buChar char="•"/>
            </a:pPr>
            <a:r>
              <a:rPr lang="en-AU" sz="1800" dirty="0"/>
              <a:t>electronic folios with video capturing the design.</a:t>
            </a:r>
          </a:p>
          <a:p>
            <a:pPr marL="342900" indent="-342900">
              <a:buFont typeface="Arial" panose="020B0604020202020204" pitchFamily="34" charset="0"/>
              <a:buChar char="•"/>
            </a:pPr>
            <a:r>
              <a:rPr lang="en-AU" sz="1800" dirty="0"/>
              <a:t>a PowerPoint presentation or slide deck.</a:t>
            </a:r>
          </a:p>
          <a:p>
            <a:pPr marL="342900" indent="-342900">
              <a:buFont typeface="Arial" panose="020B0604020202020204" pitchFamily="34" charset="0"/>
              <a:buChar char="•"/>
            </a:pPr>
            <a:r>
              <a:rPr lang="en-AU" sz="1800" dirty="0"/>
              <a:t>a completed design folio with drawings or CAD designs.</a:t>
            </a:r>
          </a:p>
        </p:txBody>
      </p:sp>
      <p:pic>
        <p:nvPicPr>
          <p:cNvPr id="8" name="Picture Placeholder 7" descr="Drawing showing 3 possible designs for a lantern.">
            <a:extLst>
              <a:ext uri="{FF2B5EF4-FFF2-40B4-BE49-F238E27FC236}">
                <a16:creationId xmlns:a16="http://schemas.microsoft.com/office/drawing/2014/main" id="{F8FA418E-3C06-6A9D-89E0-7E8D855F15E3}"/>
              </a:ext>
            </a:extLst>
          </p:cNvPr>
          <p:cNvPicPr>
            <a:picLocks noGrp="1" noChangeAspect="1"/>
          </p:cNvPicPr>
          <p:nvPr>
            <p:ph type="pic" sz="quarter" idx="20"/>
          </p:nvPr>
        </p:nvPicPr>
        <p:blipFill>
          <a:blip r:embed="rId3"/>
          <a:srcRect l="3774" r="5323" b="-29122"/>
          <a:stretch/>
        </p:blipFill>
        <p:spPr>
          <a:xfrm>
            <a:off x="6324599" y="1587707"/>
            <a:ext cx="5507038" cy="4246186"/>
          </a:xfrm>
        </p:spPr>
      </p:pic>
      <p:sp>
        <p:nvSpPr>
          <p:cNvPr id="5" name="Slide Number Placeholder 4">
            <a:extLst>
              <a:ext uri="{FF2B5EF4-FFF2-40B4-BE49-F238E27FC236}">
                <a16:creationId xmlns:a16="http://schemas.microsoft.com/office/drawing/2014/main" id="{86552916-50BF-E06B-474A-B95BD014F259}"/>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6B0AA3B9-7176-4FBC-8A56-697129254272}" type="slidenum">
              <a:rPr lang="en-AU" smtClean="0"/>
              <a:t>60</a:t>
            </a:fld>
            <a:endParaRPr lang="en-AU"/>
          </a:p>
        </p:txBody>
      </p:sp>
    </p:spTree>
    <p:extLst>
      <p:ext uri="{BB962C8B-B14F-4D97-AF65-F5344CB8AC3E}">
        <p14:creationId xmlns:p14="http://schemas.microsoft.com/office/powerpoint/2010/main" val="2503551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4" name="Title 1">
            <a:extLst>
              <a:ext uri="{FF2B5EF4-FFF2-40B4-BE49-F238E27FC236}">
                <a16:creationId xmlns:a16="http://schemas.microsoft.com/office/drawing/2014/main" id="{7A04C43E-59DA-C306-AAD7-65D3BB9BF5C4}"/>
              </a:ext>
            </a:extLst>
          </p:cNvPr>
          <p:cNvSpPr>
            <a:spLocks noGrp="1"/>
          </p:cNvSpPr>
          <p:nvPr>
            <p:ph type="title"/>
          </p:nvPr>
        </p:nvSpPr>
        <p:spPr>
          <a:xfrm>
            <a:off x="360000" y="216165"/>
            <a:ext cx="11484000" cy="545601"/>
          </a:xfrm>
        </p:spPr>
        <p:txBody>
          <a:bodyPr>
            <a:normAutofit fontScale="90000"/>
          </a:bodyPr>
          <a:lstStyle/>
          <a:p>
            <a:r>
              <a:rPr lang="en" sz="3600" dirty="0">
                <a:solidFill>
                  <a:schemeClr val="accent1"/>
                </a:solidFill>
                <a:latin typeface="+mj-lt"/>
                <a:ea typeface="Montserrat"/>
                <a:cs typeface="Montserrat"/>
                <a:sym typeface="Montserrat"/>
              </a:rPr>
              <a:t>Two stars and a thought – Example</a:t>
            </a:r>
            <a:endParaRPr lang="en-US" dirty="0">
              <a:solidFill>
                <a:schemeClr val="accent1"/>
              </a:solidFill>
            </a:endParaRPr>
          </a:p>
        </p:txBody>
      </p:sp>
      <p:sp>
        <p:nvSpPr>
          <p:cNvPr id="92" name="Google Shape;92;p16"/>
          <p:cNvSpPr txBox="1"/>
          <p:nvPr/>
        </p:nvSpPr>
        <p:spPr>
          <a:xfrm>
            <a:off x="348000" y="761766"/>
            <a:ext cx="4046400" cy="553957"/>
          </a:xfrm>
          <a:prstGeom prst="rect">
            <a:avLst/>
          </a:prstGeom>
          <a:noFill/>
          <a:ln>
            <a:noFill/>
          </a:ln>
        </p:spPr>
        <p:txBody>
          <a:bodyPr spcFirstLastPara="1" wrap="square" lIns="0" tIns="121900" rIns="121900" bIns="121900" anchor="t" anchorCtr="0">
            <a:spAutoFit/>
          </a:bodyPr>
          <a:lstStyle/>
          <a:p>
            <a:r>
              <a:rPr lang="en" sz="2000" dirty="0">
                <a:ea typeface="Montserrat"/>
                <a:cs typeface="Montserrat"/>
                <a:sym typeface="Montserrat"/>
              </a:rPr>
              <a:t>Task: Lantern</a:t>
            </a:r>
            <a:endParaRPr sz="2000" dirty="0">
              <a:ea typeface="Montserrat"/>
              <a:cs typeface="Montserrat"/>
              <a:sym typeface="Montserrat"/>
            </a:endParaRPr>
          </a:p>
        </p:txBody>
      </p:sp>
      <p:sp>
        <p:nvSpPr>
          <p:cNvPr id="89" name="Google Shape;89;p16">
            <a:extLst>
              <a:ext uri="{C183D7F6-B498-43B3-948B-1728B52AA6E4}">
                <adec:decorative xmlns:adec="http://schemas.microsoft.com/office/drawing/2017/decorative" val="1"/>
              </a:ext>
            </a:extLst>
          </p:cNvPr>
          <p:cNvSpPr txBox="1"/>
          <p:nvPr/>
        </p:nvSpPr>
        <p:spPr>
          <a:xfrm>
            <a:off x="398000" y="2426567"/>
            <a:ext cx="3378000" cy="4028800"/>
          </a:xfrm>
          <a:prstGeom prst="rect">
            <a:avLst/>
          </a:prstGeom>
          <a:noFill/>
          <a:ln>
            <a:noFill/>
          </a:ln>
        </p:spPr>
        <p:txBody>
          <a:bodyPr spcFirstLastPara="1" wrap="square" lIns="121900" tIns="121900" rIns="121900" bIns="121900" anchor="t" anchorCtr="0">
            <a:noAutofit/>
          </a:bodyPr>
          <a:lstStyle/>
          <a:p>
            <a:pPr>
              <a:lnSpc>
                <a:spcPct val="150000"/>
              </a:lnSpc>
            </a:pPr>
            <a:r>
              <a:rPr lang="en-AU" sz="1600" dirty="0">
                <a:ea typeface="Montserrat"/>
                <a:cs typeface="Montserrat"/>
                <a:sym typeface="Montserrat"/>
              </a:rPr>
              <a:t>I really liked the way you used screenshots to share your block code.</a:t>
            </a:r>
            <a:endParaRPr sz="1600" dirty="0">
              <a:ea typeface="Montserrat"/>
              <a:cs typeface="Montserrat"/>
              <a:sym typeface="Montserrat"/>
            </a:endParaRPr>
          </a:p>
        </p:txBody>
      </p:sp>
      <p:sp>
        <p:nvSpPr>
          <p:cNvPr id="93" name="Google Shape;93;p16"/>
          <p:cNvSpPr txBox="1"/>
          <p:nvPr/>
        </p:nvSpPr>
        <p:spPr>
          <a:xfrm>
            <a:off x="4222950" y="761766"/>
            <a:ext cx="2959200" cy="553957"/>
          </a:xfrm>
          <a:prstGeom prst="rect">
            <a:avLst/>
          </a:prstGeom>
          <a:noFill/>
          <a:ln>
            <a:noFill/>
          </a:ln>
        </p:spPr>
        <p:txBody>
          <a:bodyPr spcFirstLastPara="1" wrap="square" lIns="0" tIns="121900" rIns="121900" bIns="121900" anchor="t" anchorCtr="0">
            <a:spAutoFit/>
          </a:bodyPr>
          <a:lstStyle/>
          <a:p>
            <a:r>
              <a:rPr lang="en" sz="2000" dirty="0">
                <a:latin typeface="+mj-lt"/>
                <a:ea typeface="Montserrat"/>
                <a:cs typeface="Montserrat"/>
                <a:sym typeface="Montserrat"/>
              </a:rPr>
              <a:t>Creator: </a:t>
            </a:r>
            <a:endParaRPr sz="2000" dirty="0">
              <a:latin typeface="+mj-lt"/>
              <a:ea typeface="Montserrat"/>
              <a:cs typeface="Montserrat"/>
              <a:sym typeface="Montserrat"/>
            </a:endParaRPr>
          </a:p>
        </p:txBody>
      </p:sp>
      <p:sp>
        <p:nvSpPr>
          <p:cNvPr id="90" name="Google Shape;90;p16">
            <a:extLst>
              <a:ext uri="{C183D7F6-B498-43B3-948B-1728B52AA6E4}">
                <adec:decorative xmlns:adec="http://schemas.microsoft.com/office/drawing/2017/decorative" val="1"/>
              </a:ext>
            </a:extLst>
          </p:cNvPr>
          <p:cNvSpPr txBox="1"/>
          <p:nvPr/>
        </p:nvSpPr>
        <p:spPr>
          <a:xfrm>
            <a:off x="4357833" y="2426500"/>
            <a:ext cx="3378000" cy="4028800"/>
          </a:xfrm>
          <a:prstGeom prst="rect">
            <a:avLst/>
          </a:prstGeom>
          <a:noFill/>
          <a:ln>
            <a:noFill/>
          </a:ln>
        </p:spPr>
        <p:txBody>
          <a:bodyPr spcFirstLastPara="1" wrap="square" lIns="121900" tIns="121900" rIns="121900" bIns="121900" anchor="t" anchorCtr="0">
            <a:noAutofit/>
          </a:bodyPr>
          <a:lstStyle/>
          <a:p>
            <a:pPr>
              <a:lnSpc>
                <a:spcPct val="150000"/>
              </a:lnSpc>
            </a:pPr>
            <a:r>
              <a:rPr lang="en-AU" sz="1600" dirty="0">
                <a:ea typeface="Montserrat"/>
                <a:cs typeface="Montserrat"/>
                <a:sym typeface="Montserrat"/>
              </a:rPr>
              <a:t>It was a great idea to include the challenges you faced when connecting the LED strip to the </a:t>
            </a:r>
            <a:r>
              <a:rPr lang="en-AU" sz="1600" dirty="0" err="1">
                <a:ea typeface="Montserrat"/>
                <a:cs typeface="Montserrat"/>
                <a:sym typeface="Montserrat"/>
              </a:rPr>
              <a:t>Micro:bit</a:t>
            </a:r>
            <a:r>
              <a:rPr lang="en-AU" sz="1600" dirty="0">
                <a:ea typeface="Montserrat"/>
                <a:cs typeface="Montserrat"/>
                <a:sym typeface="Montserrat"/>
              </a:rPr>
              <a:t>. It was interesting.</a:t>
            </a:r>
            <a:endParaRPr sz="1600" dirty="0">
              <a:ea typeface="Montserrat"/>
              <a:cs typeface="Montserrat"/>
              <a:sym typeface="Montserrat"/>
            </a:endParaRPr>
          </a:p>
        </p:txBody>
      </p:sp>
      <p:sp>
        <p:nvSpPr>
          <p:cNvPr id="94" name="Google Shape;94;p16"/>
          <p:cNvSpPr txBox="1"/>
          <p:nvPr/>
        </p:nvSpPr>
        <p:spPr>
          <a:xfrm>
            <a:off x="8109467" y="765249"/>
            <a:ext cx="3794400" cy="553957"/>
          </a:xfrm>
          <a:prstGeom prst="rect">
            <a:avLst/>
          </a:prstGeom>
          <a:noFill/>
          <a:ln>
            <a:noFill/>
          </a:ln>
        </p:spPr>
        <p:txBody>
          <a:bodyPr spcFirstLastPara="1" wrap="square" lIns="0" tIns="121900" rIns="121900" bIns="121900" anchor="t" anchorCtr="0">
            <a:spAutoFit/>
          </a:bodyPr>
          <a:lstStyle/>
          <a:p>
            <a:r>
              <a:rPr lang="en" sz="2000" dirty="0">
                <a:latin typeface="+mj-lt"/>
                <a:ea typeface="Montserrat"/>
                <a:cs typeface="Montserrat"/>
                <a:sym typeface="Montserrat"/>
              </a:rPr>
              <a:t>Feedback given by: </a:t>
            </a:r>
            <a:endParaRPr sz="2000" dirty="0">
              <a:latin typeface="+mj-lt"/>
              <a:ea typeface="Montserrat"/>
              <a:cs typeface="Montserrat"/>
              <a:sym typeface="Montserrat"/>
            </a:endParaRPr>
          </a:p>
        </p:txBody>
      </p:sp>
      <p:sp>
        <p:nvSpPr>
          <p:cNvPr id="91" name="Google Shape;91;p16">
            <a:extLst>
              <a:ext uri="{C183D7F6-B498-43B3-948B-1728B52AA6E4}">
                <adec:decorative xmlns:adec="http://schemas.microsoft.com/office/drawing/2017/decorative" val="1"/>
              </a:ext>
            </a:extLst>
          </p:cNvPr>
          <p:cNvSpPr txBox="1"/>
          <p:nvPr/>
        </p:nvSpPr>
        <p:spPr>
          <a:xfrm>
            <a:off x="8317667" y="2426500"/>
            <a:ext cx="3378000" cy="4114800"/>
          </a:xfrm>
          <a:prstGeom prst="rect">
            <a:avLst/>
          </a:prstGeom>
          <a:noFill/>
          <a:ln>
            <a:noFill/>
          </a:ln>
        </p:spPr>
        <p:txBody>
          <a:bodyPr spcFirstLastPara="1" wrap="square" lIns="121900" tIns="121900" rIns="121900" bIns="121900" anchor="t" anchorCtr="0">
            <a:noAutofit/>
          </a:bodyPr>
          <a:lstStyle/>
          <a:p>
            <a:pPr>
              <a:lnSpc>
                <a:spcPct val="150000"/>
              </a:lnSpc>
            </a:pPr>
            <a:r>
              <a:rPr lang="en-AU" sz="1600" dirty="0">
                <a:ea typeface="Montserrat"/>
                <a:cs typeface="Montserrat"/>
                <a:sym typeface="Montserrat"/>
              </a:rPr>
              <a:t>I would love to see images or a video of how your lantern LED operates.</a:t>
            </a:r>
            <a:endParaRPr sz="1600" dirty="0">
              <a:ea typeface="Montserrat"/>
              <a:cs typeface="Montserrat"/>
              <a:sym typeface="Montserrat"/>
            </a:endParaRPr>
          </a:p>
        </p:txBody>
      </p:sp>
      <p:sp>
        <p:nvSpPr>
          <p:cNvPr id="5" name="Slide Number Placeholder 4">
            <a:extLst>
              <a:ext uri="{FF2B5EF4-FFF2-40B4-BE49-F238E27FC236}">
                <a16:creationId xmlns:a16="http://schemas.microsoft.com/office/drawing/2014/main" id="{08FACB45-C069-6031-E1C5-EC55D835BABE}"/>
              </a:ext>
              <a:ext uri="{C183D7F6-B498-43B3-948B-1728B52AA6E4}">
                <adec:decorative xmlns:adec="http://schemas.microsoft.com/office/drawing/2017/decorative" val="1"/>
              </a:ext>
            </a:extLst>
          </p:cNvPr>
          <p:cNvSpPr txBox="1">
            <a:spLocks/>
          </p:cNvSpPr>
          <p:nvPr/>
        </p:nvSpPr>
        <p:spPr>
          <a:xfrm>
            <a:off x="11335667" y="6597650"/>
            <a:ext cx="720000" cy="180000"/>
          </a:xfrm>
          <a:prstGeom prst="rect">
            <a:avLst/>
          </a:prstGeom>
        </p:spPr>
        <p:txBody>
          <a:bodyPr rIns="0"/>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r"/>
            <a:fld id="{6B0AA3B9-7176-4FBC-8A56-697129254272}" type="slidenum">
              <a:rPr lang="en-AU" sz="1200" smtClean="0"/>
              <a:pPr algn="r"/>
              <a:t>61</a:t>
            </a:fld>
            <a:endParaRPr lang="en-AU" sz="1200"/>
          </a:p>
        </p:txBody>
      </p:sp>
    </p:spTree>
    <p:extLst>
      <p:ext uri="{BB962C8B-B14F-4D97-AF65-F5344CB8AC3E}">
        <p14:creationId xmlns:p14="http://schemas.microsoft.com/office/powerpoint/2010/main" val="1221557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11" name="Title 1">
            <a:extLst>
              <a:ext uri="{FF2B5EF4-FFF2-40B4-BE49-F238E27FC236}">
                <a16:creationId xmlns:a16="http://schemas.microsoft.com/office/drawing/2014/main" id="{4D8BE3BA-76DD-C73D-E5A6-D46023A6DC5A}"/>
              </a:ext>
            </a:extLst>
          </p:cNvPr>
          <p:cNvSpPr>
            <a:spLocks noGrp="1"/>
          </p:cNvSpPr>
          <p:nvPr>
            <p:ph type="title"/>
          </p:nvPr>
        </p:nvSpPr>
        <p:spPr>
          <a:xfrm>
            <a:off x="360000" y="216165"/>
            <a:ext cx="11484000" cy="545601"/>
          </a:xfrm>
        </p:spPr>
        <p:txBody>
          <a:bodyPr>
            <a:normAutofit fontScale="90000"/>
          </a:bodyPr>
          <a:lstStyle/>
          <a:p>
            <a:r>
              <a:rPr lang="en" sz="3600" dirty="0">
                <a:solidFill>
                  <a:schemeClr val="accent1"/>
                </a:solidFill>
                <a:latin typeface="+mj-lt"/>
                <a:ea typeface="Montserrat"/>
                <a:cs typeface="Montserrat"/>
                <a:sym typeface="Montserrat"/>
              </a:rPr>
              <a:t>Two stars and a thought</a:t>
            </a:r>
            <a:endParaRPr lang="en-US" dirty="0">
              <a:solidFill>
                <a:schemeClr val="accent1"/>
              </a:solidFill>
            </a:endParaRPr>
          </a:p>
        </p:txBody>
      </p:sp>
      <p:sp>
        <p:nvSpPr>
          <p:cNvPr id="8" name="Google Shape;92;p16">
            <a:extLst>
              <a:ext uri="{FF2B5EF4-FFF2-40B4-BE49-F238E27FC236}">
                <a16:creationId xmlns:a16="http://schemas.microsoft.com/office/drawing/2014/main" id="{D1EF4996-2390-73F0-25D4-D4EFDB79D844}"/>
              </a:ext>
            </a:extLst>
          </p:cNvPr>
          <p:cNvSpPr txBox="1"/>
          <p:nvPr/>
        </p:nvSpPr>
        <p:spPr>
          <a:xfrm>
            <a:off x="348000" y="761766"/>
            <a:ext cx="4046400" cy="553957"/>
          </a:xfrm>
          <a:prstGeom prst="rect">
            <a:avLst/>
          </a:prstGeom>
          <a:noFill/>
          <a:ln>
            <a:noFill/>
          </a:ln>
        </p:spPr>
        <p:txBody>
          <a:bodyPr spcFirstLastPara="1" wrap="square" lIns="0" tIns="121900" rIns="121900" bIns="121900" anchor="t" anchorCtr="0">
            <a:spAutoFit/>
          </a:bodyPr>
          <a:lstStyle/>
          <a:p>
            <a:r>
              <a:rPr lang="en" sz="2000" dirty="0">
                <a:ea typeface="Montserrat"/>
                <a:cs typeface="Montserrat"/>
                <a:sym typeface="Montserrat"/>
              </a:rPr>
              <a:t>Task: Lantern</a:t>
            </a:r>
            <a:endParaRPr sz="2000" dirty="0">
              <a:ea typeface="Montserrat"/>
              <a:cs typeface="Montserrat"/>
              <a:sym typeface="Montserrat"/>
            </a:endParaRPr>
          </a:p>
        </p:txBody>
      </p:sp>
      <p:sp>
        <p:nvSpPr>
          <p:cNvPr id="89" name="Google Shape;89;p16">
            <a:extLst>
              <a:ext uri="{C183D7F6-B498-43B3-948B-1728B52AA6E4}">
                <adec:decorative xmlns:adec="http://schemas.microsoft.com/office/drawing/2017/decorative" val="1"/>
              </a:ext>
            </a:extLst>
          </p:cNvPr>
          <p:cNvSpPr txBox="1"/>
          <p:nvPr/>
        </p:nvSpPr>
        <p:spPr>
          <a:xfrm>
            <a:off x="398000" y="2426567"/>
            <a:ext cx="3378000" cy="4028800"/>
          </a:xfrm>
          <a:prstGeom prst="rect">
            <a:avLst/>
          </a:prstGeom>
          <a:noFill/>
          <a:ln>
            <a:noFill/>
          </a:ln>
        </p:spPr>
        <p:txBody>
          <a:bodyPr spcFirstLastPara="1" wrap="square" lIns="121900" tIns="121900" rIns="121900" bIns="121900" anchor="t" anchorCtr="0">
            <a:noAutofit/>
          </a:bodyPr>
          <a:lstStyle/>
          <a:p>
            <a:endParaRPr sz="1600" dirty="0">
              <a:latin typeface="Montserrat"/>
              <a:ea typeface="Montserrat"/>
              <a:cs typeface="Montserrat"/>
              <a:sym typeface="Montserrat"/>
            </a:endParaRPr>
          </a:p>
        </p:txBody>
      </p:sp>
      <p:sp>
        <p:nvSpPr>
          <p:cNvPr id="9" name="Google Shape;93;p16">
            <a:extLst>
              <a:ext uri="{FF2B5EF4-FFF2-40B4-BE49-F238E27FC236}">
                <a16:creationId xmlns:a16="http://schemas.microsoft.com/office/drawing/2014/main" id="{6B54F2CF-A627-0870-AC96-24148E4D4F61}"/>
              </a:ext>
            </a:extLst>
          </p:cNvPr>
          <p:cNvSpPr txBox="1"/>
          <p:nvPr/>
        </p:nvSpPr>
        <p:spPr>
          <a:xfrm>
            <a:off x="4222950" y="761766"/>
            <a:ext cx="2959200" cy="553957"/>
          </a:xfrm>
          <a:prstGeom prst="rect">
            <a:avLst/>
          </a:prstGeom>
          <a:noFill/>
          <a:ln>
            <a:noFill/>
          </a:ln>
        </p:spPr>
        <p:txBody>
          <a:bodyPr spcFirstLastPara="1" wrap="square" lIns="0" tIns="121900" rIns="121900" bIns="121900" anchor="t" anchorCtr="0">
            <a:spAutoFit/>
          </a:bodyPr>
          <a:lstStyle/>
          <a:p>
            <a:r>
              <a:rPr lang="en" sz="2000" dirty="0">
                <a:latin typeface="+mj-lt"/>
                <a:ea typeface="Montserrat"/>
                <a:cs typeface="Montserrat"/>
                <a:sym typeface="Montserrat"/>
              </a:rPr>
              <a:t>Creator: </a:t>
            </a:r>
            <a:endParaRPr sz="2000" dirty="0">
              <a:latin typeface="+mj-lt"/>
              <a:ea typeface="Montserrat"/>
              <a:cs typeface="Montserrat"/>
              <a:sym typeface="Montserrat"/>
            </a:endParaRPr>
          </a:p>
        </p:txBody>
      </p:sp>
      <p:sp>
        <p:nvSpPr>
          <p:cNvPr id="90" name="Google Shape;90;p16">
            <a:extLst>
              <a:ext uri="{C183D7F6-B498-43B3-948B-1728B52AA6E4}">
                <adec:decorative xmlns:adec="http://schemas.microsoft.com/office/drawing/2017/decorative" val="1"/>
              </a:ext>
            </a:extLst>
          </p:cNvPr>
          <p:cNvSpPr txBox="1"/>
          <p:nvPr/>
        </p:nvSpPr>
        <p:spPr>
          <a:xfrm>
            <a:off x="4357833" y="2426500"/>
            <a:ext cx="3378000" cy="4028800"/>
          </a:xfrm>
          <a:prstGeom prst="rect">
            <a:avLst/>
          </a:prstGeom>
          <a:noFill/>
          <a:ln>
            <a:noFill/>
          </a:ln>
        </p:spPr>
        <p:txBody>
          <a:bodyPr spcFirstLastPara="1" wrap="square" lIns="121900" tIns="121900" rIns="121900" bIns="121900" anchor="t" anchorCtr="0">
            <a:noAutofit/>
          </a:bodyPr>
          <a:lstStyle/>
          <a:p>
            <a:endParaRPr sz="1600" dirty="0">
              <a:latin typeface="Montserrat"/>
              <a:ea typeface="Montserrat"/>
              <a:cs typeface="Montserrat"/>
              <a:sym typeface="Montserrat"/>
            </a:endParaRPr>
          </a:p>
        </p:txBody>
      </p:sp>
      <p:sp>
        <p:nvSpPr>
          <p:cNvPr id="10" name="Google Shape;94;p16">
            <a:extLst>
              <a:ext uri="{FF2B5EF4-FFF2-40B4-BE49-F238E27FC236}">
                <a16:creationId xmlns:a16="http://schemas.microsoft.com/office/drawing/2014/main" id="{A4248F55-6CEB-9DFD-9298-6DC29B0A1BC5}"/>
              </a:ext>
            </a:extLst>
          </p:cNvPr>
          <p:cNvSpPr txBox="1"/>
          <p:nvPr/>
        </p:nvSpPr>
        <p:spPr>
          <a:xfrm>
            <a:off x="8109467" y="765249"/>
            <a:ext cx="3794400" cy="553957"/>
          </a:xfrm>
          <a:prstGeom prst="rect">
            <a:avLst/>
          </a:prstGeom>
          <a:noFill/>
          <a:ln>
            <a:noFill/>
          </a:ln>
        </p:spPr>
        <p:txBody>
          <a:bodyPr spcFirstLastPara="1" wrap="square" lIns="0" tIns="121900" rIns="121900" bIns="121900" anchor="t" anchorCtr="0">
            <a:spAutoFit/>
          </a:bodyPr>
          <a:lstStyle/>
          <a:p>
            <a:r>
              <a:rPr lang="en" sz="2000" dirty="0">
                <a:latin typeface="+mj-lt"/>
                <a:ea typeface="Montserrat"/>
                <a:cs typeface="Montserrat"/>
                <a:sym typeface="Montserrat"/>
              </a:rPr>
              <a:t>Feedback given by: </a:t>
            </a:r>
            <a:endParaRPr sz="2000" dirty="0">
              <a:latin typeface="+mj-lt"/>
              <a:ea typeface="Montserrat"/>
              <a:cs typeface="Montserrat"/>
              <a:sym typeface="Montserrat"/>
            </a:endParaRPr>
          </a:p>
        </p:txBody>
      </p:sp>
      <p:sp>
        <p:nvSpPr>
          <p:cNvPr id="91" name="Google Shape;91;p16">
            <a:extLst>
              <a:ext uri="{C183D7F6-B498-43B3-948B-1728B52AA6E4}">
                <adec:decorative xmlns:adec="http://schemas.microsoft.com/office/drawing/2017/decorative" val="1"/>
              </a:ext>
            </a:extLst>
          </p:cNvPr>
          <p:cNvSpPr txBox="1"/>
          <p:nvPr/>
        </p:nvSpPr>
        <p:spPr>
          <a:xfrm>
            <a:off x="8317667" y="2426500"/>
            <a:ext cx="3378000" cy="4114800"/>
          </a:xfrm>
          <a:prstGeom prst="rect">
            <a:avLst/>
          </a:prstGeom>
          <a:noFill/>
          <a:ln>
            <a:noFill/>
          </a:ln>
        </p:spPr>
        <p:txBody>
          <a:bodyPr spcFirstLastPara="1" wrap="square" lIns="121900" tIns="121900" rIns="121900" bIns="121900" anchor="t" anchorCtr="0">
            <a:noAutofit/>
          </a:bodyPr>
          <a:lstStyle/>
          <a:p>
            <a:endParaRPr sz="1600" dirty="0">
              <a:latin typeface="Montserrat"/>
              <a:ea typeface="Montserrat"/>
              <a:cs typeface="Montserrat"/>
              <a:sym typeface="Montserrat"/>
            </a:endParaRPr>
          </a:p>
        </p:txBody>
      </p:sp>
      <p:sp>
        <p:nvSpPr>
          <p:cNvPr id="12" name="Slide Number Placeholder 4">
            <a:extLst>
              <a:ext uri="{FF2B5EF4-FFF2-40B4-BE49-F238E27FC236}">
                <a16:creationId xmlns:a16="http://schemas.microsoft.com/office/drawing/2014/main" id="{EBBEF559-8F6F-1DBD-9786-5C146CA6E747}"/>
              </a:ext>
              <a:ext uri="{C183D7F6-B498-43B3-948B-1728B52AA6E4}">
                <adec:decorative xmlns:adec="http://schemas.microsoft.com/office/drawing/2017/decorative" val="1"/>
              </a:ext>
            </a:extLst>
          </p:cNvPr>
          <p:cNvSpPr txBox="1">
            <a:spLocks/>
          </p:cNvSpPr>
          <p:nvPr/>
        </p:nvSpPr>
        <p:spPr>
          <a:xfrm>
            <a:off x="11335667" y="6597650"/>
            <a:ext cx="720000" cy="180000"/>
          </a:xfrm>
          <a:prstGeom prst="rect">
            <a:avLst/>
          </a:prstGeom>
        </p:spPr>
        <p:txBody>
          <a:bodyPr rIns="0"/>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r"/>
            <a:fld id="{6B0AA3B9-7176-4FBC-8A56-697129254272}" type="slidenum">
              <a:rPr lang="en-AU" sz="1200" smtClean="0"/>
              <a:pPr algn="r"/>
              <a:t>62</a:t>
            </a:fld>
            <a:endParaRPr lang="en-AU" sz="1200"/>
          </a:p>
        </p:txBody>
      </p:sp>
    </p:spTree>
    <p:extLst>
      <p:ext uri="{BB962C8B-B14F-4D97-AF65-F5344CB8AC3E}">
        <p14:creationId xmlns:p14="http://schemas.microsoft.com/office/powerpoint/2010/main" val="3377769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1B09-34D3-AA03-8931-F87F5D773E97}"/>
              </a:ext>
            </a:extLst>
          </p:cNvPr>
          <p:cNvSpPr>
            <a:spLocks noGrp="1"/>
          </p:cNvSpPr>
          <p:nvPr>
            <p:ph type="title"/>
          </p:nvPr>
        </p:nvSpPr>
        <p:spPr/>
        <p:txBody>
          <a:bodyPr/>
          <a:lstStyle/>
          <a:p>
            <a:r>
              <a:rPr lang="en-US" dirty="0"/>
              <a:t>References</a:t>
            </a:r>
          </a:p>
        </p:txBody>
      </p:sp>
      <p:sp>
        <p:nvSpPr>
          <p:cNvPr id="4" name="TextBox 3">
            <a:extLst>
              <a:ext uri="{FF2B5EF4-FFF2-40B4-BE49-F238E27FC236}">
                <a16:creationId xmlns:a16="http://schemas.microsoft.com/office/drawing/2014/main" id="{43104DF1-CE6F-F2DE-FE59-7291F69920F6}"/>
              </a:ext>
            </a:extLst>
          </p:cNvPr>
          <p:cNvSpPr txBox="1"/>
          <p:nvPr/>
        </p:nvSpPr>
        <p:spPr>
          <a:xfrm>
            <a:off x="335826" y="1397263"/>
            <a:ext cx="11471999" cy="1597297"/>
          </a:xfrm>
          <a:prstGeom prst="rect">
            <a:avLst/>
          </a:prstGeom>
          <a:noFill/>
        </p:spPr>
        <p:txBody>
          <a:bodyPr wrap="square">
            <a:spAutoFit/>
          </a:bodyPr>
          <a:lstStyle/>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dirty="0">
                <a:ln>
                  <a:noFill/>
                </a:ln>
                <a:solidFill>
                  <a:srgbClr val="FFFFFF"/>
                </a:solidFill>
                <a:effectLst/>
                <a:uLnTx/>
                <a:uFillTx/>
                <a:ea typeface="+mn-ea"/>
                <a:cs typeface="+mn-cs"/>
              </a:rPr>
              <a:t>This presentation contains NSW Curriculum and syllabus content. The NSW Curriculum is developed by the NSW Education Standards Authority. This content is prepared by NESA for and on behalf of the Crown in the right of the State of New South Wales. The material is protected by Crown copyright.</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dirty="0">
                <a:ln>
                  <a:noFill/>
                </a:ln>
                <a:solidFill>
                  <a:srgbClr val="FFFFFF"/>
                </a:solidFill>
                <a:effectLst/>
                <a:uLnTx/>
                <a:uFillTx/>
                <a:ea typeface="+mn-ea"/>
                <a:cs typeface="+mn-cs"/>
              </a:rPr>
              <a:t>Please refer to the NESA Copyright Disclaimer for more information </a:t>
            </a:r>
            <a:r>
              <a:rPr kumimoji="0" lang="en-AU" sz="1200" b="0" i="0" u="none" strike="noStrike" kern="1200" cap="none" spc="0" normalizeH="0" baseline="0" noProof="0" dirty="0">
                <a:ln>
                  <a:noFill/>
                </a:ln>
                <a:solidFill>
                  <a:srgbClr val="CBEDFD"/>
                </a:solidFill>
                <a:effectLst/>
                <a:uLnTx/>
                <a:uFillTx/>
                <a:ea typeface="+mn-ea"/>
                <a:cs typeface="+mn-cs"/>
                <a:hlinkClick r:id="rId3">
                  <a:extLst>
                    <a:ext uri="{A12FA001-AC4F-418D-AE19-62706E023703}">
                      <ahyp:hlinkClr xmlns:ahyp="http://schemas.microsoft.com/office/drawing/2018/hyperlinkcolor" val="tx"/>
                    </a:ext>
                  </a:extLst>
                </a:hlinkClick>
              </a:rPr>
              <a:t>https://educationstandards.nsw.edu.au/wps/portal/nesa/mini-footer/copyright</a:t>
            </a:r>
            <a:r>
              <a:rPr kumimoji="0" lang="en-AU" sz="1200" b="0" i="0" u="none" strike="noStrike" kern="1200" cap="none" spc="0" normalizeH="0" baseline="0" noProof="0" dirty="0">
                <a:ln>
                  <a:noFill/>
                </a:ln>
                <a:solidFill>
                  <a:srgbClr val="FFFFFF"/>
                </a:solidFill>
                <a:effectLst/>
                <a:uLnTx/>
                <a:uFillTx/>
                <a:ea typeface="+mn-ea"/>
                <a:cs typeface="+mn-cs"/>
              </a:rPr>
              <a:t>. </a:t>
            </a:r>
          </a:p>
          <a:p>
            <a:pPr marL="0" marR="0" lvl="0" indent="0" algn="l" defTabSz="609585" rtl="0" eaLnBrk="1" fontAlgn="auto" latinLnBrk="0" hangingPunct="1">
              <a:lnSpc>
                <a:spcPct val="150000"/>
              </a:lnSpc>
              <a:spcBef>
                <a:spcPts val="0"/>
              </a:spcBef>
              <a:spcAft>
                <a:spcPts val="600"/>
              </a:spcAft>
              <a:buClrTx/>
              <a:buSzTx/>
              <a:buFontTx/>
              <a:buNone/>
              <a:tabLst/>
              <a:defRPr/>
            </a:pPr>
            <a:r>
              <a:rPr kumimoji="0" lang="en-AU" sz="1200" b="0" i="0" u="none" strike="noStrike" kern="1200" cap="none" spc="0" normalizeH="0" baseline="0" noProof="0" dirty="0">
                <a:ln>
                  <a:noFill/>
                </a:ln>
                <a:solidFill>
                  <a:srgbClr val="FFFFFF"/>
                </a:solidFill>
                <a:effectLst/>
                <a:uLnTx/>
                <a:uFillTx/>
                <a:ea typeface="+mn-ea"/>
                <a:cs typeface="+mn-cs"/>
              </a:rPr>
              <a:t>NESA holds the only official and up-to-date versions of the NSW Curriculum and syllabus documents. Please visit the NSW Education Standards Authority (NESA) website </a:t>
            </a:r>
            <a:r>
              <a:rPr kumimoji="0" lang="en-AU" sz="1200" b="0" i="0" u="none" strike="noStrike" kern="1200" cap="none" spc="0" normalizeH="0" baseline="0" noProof="0" dirty="0">
                <a:ln>
                  <a:noFill/>
                </a:ln>
                <a:solidFill>
                  <a:srgbClr val="CBEDFD"/>
                </a:solidFill>
                <a:effectLst/>
                <a:uLnTx/>
                <a:uFillTx/>
                <a:ea typeface="+mn-ea"/>
                <a:cs typeface="+mn-cs"/>
                <a:hlinkClick r:id="rId4">
                  <a:extLst>
                    <a:ext uri="{A12FA001-AC4F-418D-AE19-62706E023703}">
                      <ahyp:hlinkClr xmlns:ahyp="http://schemas.microsoft.com/office/drawing/2018/hyperlinkcolor" val="tx"/>
                    </a:ext>
                  </a:extLst>
                </a:hlinkClick>
              </a:rPr>
              <a:t>https://educationstandards.nsw.edu.au/wps/portal/nesa/home</a:t>
            </a:r>
            <a:r>
              <a:rPr kumimoji="0" lang="en-AU" sz="1200" b="0" i="0" u="none" strike="noStrike" kern="1200" cap="none" spc="0" normalizeH="0" baseline="0" noProof="0" dirty="0">
                <a:ln>
                  <a:noFill/>
                </a:ln>
                <a:solidFill>
                  <a:srgbClr val="CBEDFD"/>
                </a:solidFill>
                <a:effectLst/>
                <a:uLnTx/>
                <a:uFillTx/>
                <a:ea typeface="+mn-ea"/>
                <a:cs typeface="+mn-cs"/>
              </a:rPr>
              <a:t> </a:t>
            </a:r>
            <a:r>
              <a:rPr kumimoji="0" lang="en-AU" sz="1200" b="0" i="0" u="none" strike="noStrike" kern="1200" cap="none" spc="0" normalizeH="0" baseline="0" noProof="0" dirty="0">
                <a:ln>
                  <a:noFill/>
                </a:ln>
                <a:solidFill>
                  <a:srgbClr val="FFFFFF"/>
                </a:solidFill>
                <a:effectLst/>
                <a:uLnTx/>
                <a:uFillTx/>
                <a:ea typeface="+mn-ea"/>
                <a:cs typeface="+mn-cs"/>
              </a:rPr>
              <a:t>and the NSW Curriculum website </a:t>
            </a:r>
            <a:r>
              <a:rPr kumimoji="0" lang="en-AU" sz="1200" b="0" i="0" u="none" strike="noStrike" kern="1200" cap="none" spc="0" normalizeH="0" baseline="0" noProof="0" dirty="0">
                <a:ln>
                  <a:noFill/>
                </a:ln>
                <a:solidFill>
                  <a:srgbClr val="CBEDFD"/>
                </a:solidFill>
                <a:effectLst/>
                <a:uLnTx/>
                <a:uFillTx/>
                <a:ea typeface="+mn-ea"/>
                <a:cs typeface="+mn-cs"/>
                <a:hlinkClick r:id="rId5">
                  <a:extLst>
                    <a:ext uri="{A12FA001-AC4F-418D-AE19-62706E023703}">
                      <ahyp:hlinkClr xmlns:ahyp="http://schemas.microsoft.com/office/drawing/2018/hyperlinkcolor" val="tx"/>
                    </a:ext>
                  </a:extLst>
                </a:hlinkClick>
              </a:rPr>
              <a:t>https://curriculum.nsw.edu.au</a:t>
            </a:r>
            <a:r>
              <a:rPr kumimoji="0" lang="en-AU" sz="1200" b="0" i="0" u="none" strike="noStrike" kern="1200" cap="none" spc="0" normalizeH="0" baseline="0" noProof="0" dirty="0">
                <a:ln>
                  <a:noFill/>
                </a:ln>
                <a:solidFill>
                  <a:srgbClr val="FFFFFF"/>
                </a:solidFill>
                <a:effectLst/>
                <a:uLnTx/>
                <a:uFillTx/>
                <a:ea typeface="+mn-ea"/>
                <a:cs typeface="+mn-cs"/>
              </a:rPr>
              <a:t>.</a:t>
            </a:r>
          </a:p>
        </p:txBody>
      </p:sp>
      <p:sp>
        <p:nvSpPr>
          <p:cNvPr id="7" name="Content Placeholder 6">
            <a:extLst>
              <a:ext uri="{FF2B5EF4-FFF2-40B4-BE49-F238E27FC236}">
                <a16:creationId xmlns:a16="http://schemas.microsoft.com/office/drawing/2014/main" id="{2D20B267-2C46-C680-D82D-EF578F9D982E}"/>
              </a:ext>
            </a:extLst>
          </p:cNvPr>
          <p:cNvSpPr>
            <a:spLocks noGrp="1"/>
          </p:cNvSpPr>
          <p:nvPr>
            <p:ph idx="1"/>
          </p:nvPr>
        </p:nvSpPr>
        <p:spPr/>
        <p:txBody>
          <a:bodyPr/>
          <a:lstStyle/>
          <a:p>
            <a:pPr>
              <a:spcAft>
                <a:spcPts val="600"/>
              </a:spcAft>
            </a:pPr>
            <a:r>
              <a:rPr lang="en-AU" dirty="0">
                <a:latin typeface="Arial" panose="020B0604020202020204" pitchFamily="34" charset="0"/>
                <a:cs typeface="Arial" panose="020B0604020202020204" pitchFamily="34" charset="0"/>
              </a:rPr>
              <a:t>Cover image: </a:t>
            </a:r>
            <a:r>
              <a:rPr lang="en-AU" dirty="0">
                <a:solidFill>
                  <a:schemeClr val="accent2"/>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‘Andon lantern</a:t>
            </a:r>
            <a:r>
              <a:rPr lang="en-AU" dirty="0">
                <a:solidFill>
                  <a:schemeClr val="accent2"/>
                </a:solidFill>
                <a:latin typeface="Arial" panose="020B0604020202020204" pitchFamily="34" charset="0"/>
                <a:cs typeface="Arial" panose="020B0604020202020204" pitchFamily="34" charset="0"/>
              </a:rPr>
              <a:t>’</a:t>
            </a:r>
            <a:r>
              <a:rPr lang="en-AU" dirty="0">
                <a:latin typeface="Arial" panose="020B0604020202020204" pitchFamily="34" charset="0"/>
                <a:cs typeface="Arial" panose="020B0604020202020204" pitchFamily="34" charset="0"/>
              </a:rPr>
              <a:t> from Kirill Ignatyev is licenced under CC-BY-NC 2.0</a:t>
            </a:r>
            <a:endParaRPr lang="en-AU" dirty="0">
              <a:ea typeface="Calibri" panose="020F0502020204030204" pitchFamily="34" charset="0"/>
            </a:endParaRPr>
          </a:p>
          <a:p>
            <a:pPr>
              <a:lnSpc>
                <a:spcPct val="150000"/>
              </a:lnSpc>
              <a:spcAft>
                <a:spcPts val="600"/>
              </a:spcAft>
            </a:pPr>
            <a:r>
              <a:rPr lang="en-AU" dirty="0" err="1">
                <a:ea typeface="Calibri" panose="020F0502020204030204" pitchFamily="34" charset="0"/>
              </a:rPr>
              <a:t>YouLab</a:t>
            </a:r>
            <a:r>
              <a:rPr lang="en-AU" dirty="0">
                <a:ea typeface="Calibri" panose="020F0502020204030204" pitchFamily="34" charset="0"/>
              </a:rPr>
              <a:t> (2020) </a:t>
            </a:r>
            <a:r>
              <a:rPr lang="en-AU" dirty="0">
                <a:ea typeface="Calibri" panose="020F0502020204030204" pitchFamily="34" charset="0"/>
                <a:hlinkClick r:id="rId7"/>
              </a:rPr>
              <a:t>‘3D paper cut light box’ [video]</a:t>
            </a:r>
            <a:r>
              <a:rPr lang="en-AU" dirty="0">
                <a:ea typeface="Calibri" panose="020F0502020204030204" pitchFamily="34" charset="0"/>
              </a:rPr>
              <a:t>, </a:t>
            </a:r>
            <a:r>
              <a:rPr lang="en-AU" i="1" dirty="0" err="1">
                <a:ea typeface="Calibri" panose="020F0502020204030204" pitchFamily="34" charset="0"/>
              </a:rPr>
              <a:t>YouLab</a:t>
            </a:r>
            <a:r>
              <a:rPr lang="en-AU" dirty="0">
                <a:ea typeface="Calibri" panose="020F0502020204030204" pitchFamily="34" charset="0"/>
              </a:rPr>
              <a:t>, </a:t>
            </a:r>
            <a:r>
              <a:rPr lang="en-AU" dirty="0" err="1">
                <a:ea typeface="Calibri" panose="020F0502020204030204" pitchFamily="34" charset="0"/>
              </a:rPr>
              <a:t>Youtube</a:t>
            </a:r>
            <a:r>
              <a:rPr lang="en-AU" dirty="0">
                <a:ea typeface="Calibri" panose="020F0502020204030204" pitchFamily="34" charset="0"/>
              </a:rPr>
              <a:t>, accessed 6 December 2024</a:t>
            </a:r>
          </a:p>
          <a:p>
            <a:pPr>
              <a:lnSpc>
                <a:spcPct val="150000"/>
              </a:lnSpc>
              <a:spcAft>
                <a:spcPts val="600"/>
              </a:spcAft>
            </a:pPr>
            <a:r>
              <a:rPr lang="en-AU" dirty="0" err="1">
                <a:ea typeface="Calibri" panose="020F0502020204030204" pitchFamily="34" charset="0"/>
              </a:rPr>
              <a:t>Micro:bit</a:t>
            </a:r>
            <a:r>
              <a:rPr lang="en-AU" dirty="0">
                <a:ea typeface="Calibri" panose="020F0502020204030204" pitchFamily="34" charset="0"/>
              </a:rPr>
              <a:t> Educational Foundation (2024) </a:t>
            </a:r>
            <a:r>
              <a:rPr lang="en-AU" i="1" u="sng" dirty="0" err="1">
                <a:hlinkClick r:id="rId8"/>
              </a:rPr>
              <a:t>Micro:bit</a:t>
            </a:r>
            <a:r>
              <a:rPr lang="en-AU" i="1" u="sng" dirty="0">
                <a:hlinkClick r:id="rId8"/>
              </a:rPr>
              <a:t> nightlight</a:t>
            </a:r>
            <a:r>
              <a:rPr lang="en-AU" i="1" u="sng" dirty="0"/>
              <a:t>, </a:t>
            </a:r>
            <a:r>
              <a:rPr lang="en-AU" dirty="0" err="1">
                <a:effectLst/>
                <a:latin typeface="Arial" panose="020B0604020202020204" pitchFamily="34" charset="0"/>
                <a:ea typeface="Calibri" panose="020F0502020204030204" pitchFamily="34" charset="0"/>
                <a:cs typeface="Arial" panose="020B0604020202020204" pitchFamily="34" charset="0"/>
              </a:rPr>
              <a:t>Micro:bit</a:t>
            </a:r>
            <a:r>
              <a:rPr lang="en-AU" dirty="0">
                <a:effectLst/>
                <a:latin typeface="Arial" panose="020B0604020202020204" pitchFamily="34" charset="0"/>
                <a:ea typeface="Calibri" panose="020F0502020204030204" pitchFamily="34" charset="0"/>
                <a:cs typeface="Arial" panose="020B0604020202020204" pitchFamily="34" charset="0"/>
              </a:rPr>
              <a:t> Educational Foundation website, accessed 25 March 2025.</a:t>
            </a:r>
          </a:p>
          <a:p>
            <a:pPr>
              <a:spcAft>
                <a:spcPts val="600"/>
              </a:spcAft>
            </a:pPr>
            <a:r>
              <a:rPr lang="en-AU" dirty="0">
                <a:effectLst/>
                <a:latin typeface="Arial" panose="020B0604020202020204" pitchFamily="34" charset="0"/>
                <a:ea typeface="Calibri" panose="020F0502020204030204" pitchFamily="34" charset="0"/>
              </a:rPr>
              <a:t>Autodesk, Inc (2025) </a:t>
            </a:r>
            <a:r>
              <a:rPr lang="en-AU" i="1" u="sng" dirty="0">
                <a:hlinkClick r:id="rId9"/>
              </a:rPr>
              <a:t>Paper lantern with flicker light</a:t>
            </a:r>
            <a:r>
              <a:rPr lang="en-AU" i="1" u="sng" dirty="0"/>
              <a:t> </a:t>
            </a:r>
            <a:r>
              <a:rPr lang="en-AU" dirty="0"/>
              <a:t>Autodesk, Inc website, accessed 25 March 2025.</a:t>
            </a:r>
          </a:p>
          <a:p>
            <a:pPr>
              <a:spcAft>
                <a:spcPts val="600"/>
              </a:spcAft>
            </a:pPr>
            <a:r>
              <a:rPr lang="en-AU" dirty="0">
                <a:effectLst/>
                <a:latin typeface="Arial" panose="020B0604020202020204" pitchFamily="34" charset="0"/>
                <a:ea typeface="Calibri" panose="020F0502020204030204" pitchFamily="34" charset="0"/>
              </a:rPr>
              <a:t>Autodesk, Inc (2025) </a:t>
            </a:r>
            <a:r>
              <a:rPr lang="en-AU" i="1" u="sng" dirty="0">
                <a:hlinkClick r:id="rId10"/>
              </a:rPr>
              <a:t>Tea light lantern with customizable printing</a:t>
            </a:r>
            <a:r>
              <a:rPr lang="en-AU" i="1" u="sng" dirty="0"/>
              <a:t> </a:t>
            </a:r>
            <a:r>
              <a:rPr lang="en-AU" dirty="0"/>
              <a:t>Autodesk, Inc website, accessed 25 March 2025.</a:t>
            </a:r>
          </a:p>
          <a:p>
            <a:pPr>
              <a:spcAft>
                <a:spcPts val="600"/>
              </a:spcAft>
            </a:pPr>
            <a:r>
              <a:rPr lang="en-AU" dirty="0">
                <a:effectLst/>
                <a:latin typeface="Arial" panose="020B0604020202020204" pitchFamily="34" charset="0"/>
                <a:ea typeface="Calibri" panose="020F0502020204030204" pitchFamily="34" charset="0"/>
              </a:rPr>
              <a:t>Autodesk, Inc (2025) </a:t>
            </a:r>
            <a:r>
              <a:rPr lang="en-AU" i="1" u="sng" dirty="0">
                <a:hlinkClick r:id="rId11"/>
              </a:rPr>
              <a:t>Cardboard Shoji lantern</a:t>
            </a:r>
            <a:r>
              <a:rPr lang="en-AU" i="1" u="sng" dirty="0"/>
              <a:t> </a:t>
            </a:r>
            <a:r>
              <a:rPr lang="en-AU" dirty="0"/>
              <a:t>Autodesk, Inc website, accessed 25 March 2025.</a:t>
            </a:r>
            <a:endParaRPr lang="en-AU" dirty="0">
              <a:effectLst/>
              <a:latin typeface="Arial" panose="020B0604020202020204" pitchFamily="34" charset="0"/>
              <a:ea typeface="Calibri" panose="020F0502020204030204" pitchFamily="34" charset="0"/>
            </a:endParaRPr>
          </a:p>
          <a:p>
            <a:pPr>
              <a:lnSpc>
                <a:spcPct val="150000"/>
              </a:lnSpc>
              <a:spcAft>
                <a:spcPts val="600"/>
              </a:spcAft>
            </a:pPr>
            <a:r>
              <a:rPr lang="en-AU" dirty="0" err="1">
                <a:ea typeface="Calibri" panose="020F0502020204030204" pitchFamily="34" charset="0"/>
              </a:rPr>
              <a:t>Printables.com</a:t>
            </a:r>
            <a:r>
              <a:rPr lang="en-AU" dirty="0">
                <a:effectLst/>
                <a:latin typeface="Arial" panose="020B0604020202020204" pitchFamily="34" charset="0"/>
                <a:ea typeface="Calibri" panose="020F0502020204030204" pitchFamily="34" charset="0"/>
              </a:rPr>
              <a:t> (2025) </a:t>
            </a:r>
            <a:r>
              <a:rPr lang="en-AU" i="1" u="sng" dirty="0">
                <a:hlinkClick r:id="rId12"/>
              </a:rPr>
              <a:t>Tall Shoji Lamp 3D printing</a:t>
            </a:r>
            <a:r>
              <a:rPr lang="en-AU" i="1" u="sng" dirty="0"/>
              <a:t> </a:t>
            </a:r>
            <a:r>
              <a:rPr lang="en-AU" dirty="0" err="1"/>
              <a:t>Printables.com</a:t>
            </a:r>
            <a:r>
              <a:rPr lang="en-AU" dirty="0"/>
              <a:t> website, accessed 25 March 2025.</a:t>
            </a:r>
          </a:p>
          <a:p>
            <a:pPr>
              <a:spcAft>
                <a:spcPts val="600"/>
              </a:spcAft>
            </a:pPr>
            <a:r>
              <a:rPr lang="en-AU" dirty="0">
                <a:effectLst/>
                <a:latin typeface="Arial" panose="020B0604020202020204" pitchFamily="34" charset="0"/>
                <a:ea typeface="Calibri" panose="020F0502020204030204" pitchFamily="34" charset="0"/>
              </a:rPr>
              <a:t>Autodesk, Inc (2025) </a:t>
            </a:r>
            <a:r>
              <a:rPr lang="en-AU" i="1" u="sng" dirty="0">
                <a:hlinkClick r:id="rId13"/>
              </a:rPr>
              <a:t>Easy laser cut lantern</a:t>
            </a:r>
            <a:r>
              <a:rPr lang="en-AU" i="1" u="sng" dirty="0"/>
              <a:t> </a:t>
            </a:r>
            <a:r>
              <a:rPr lang="en-AU" dirty="0"/>
              <a:t>Autodesk, Inc website, accessed 25 March 2025.</a:t>
            </a:r>
          </a:p>
          <a:p>
            <a:pPr>
              <a:spcAft>
                <a:spcPts val="600"/>
              </a:spcAft>
            </a:pPr>
            <a:r>
              <a:rPr lang="en-AU" dirty="0" err="1">
                <a:ea typeface="Calibri" panose="020F0502020204030204" pitchFamily="34" charset="0"/>
              </a:rPr>
              <a:t>Freelaserfiles</a:t>
            </a:r>
            <a:r>
              <a:rPr lang="en-AU" dirty="0">
                <a:ea typeface="Calibri" panose="020F0502020204030204" pitchFamily="34" charset="0"/>
              </a:rPr>
              <a:t> (2020) </a:t>
            </a:r>
            <a:r>
              <a:rPr lang="en-AU" i="1" u="sng" dirty="0">
                <a:solidFill>
                  <a:srgbClr val="146CFD"/>
                </a:solidFill>
                <a:ea typeface="Calibri" panose="020F0502020204030204" pitchFamily="34" charset="0"/>
                <a:hlinkClick r:id="rId14">
                  <a:extLst>
                    <a:ext uri="{A12FA001-AC4F-418D-AE19-62706E023703}">
                      <ahyp:hlinkClr xmlns:ahyp="http://schemas.microsoft.com/office/drawing/2018/hyperlinkcolor" val="tx"/>
                    </a:ext>
                  </a:extLst>
                </a:hlinkClick>
              </a:rPr>
              <a:t>‘</a:t>
            </a:r>
            <a:r>
              <a:rPr lang="en-AU" i="1" u="sng" dirty="0">
                <a:solidFill>
                  <a:schemeClr val="accent2"/>
                </a:solidFill>
                <a:hlinkClick r:id="rId14">
                  <a:extLst>
                    <a:ext uri="{A12FA001-AC4F-418D-AE19-62706E023703}">
                      <ahyp:hlinkClr xmlns:ahyp="http://schemas.microsoft.com/office/drawing/2018/hyperlinkcolor" val="tx"/>
                    </a:ext>
                  </a:extLst>
                </a:hlinkClick>
              </a:rPr>
              <a:t>Laser cut lantern instructions (19:55)</a:t>
            </a:r>
            <a:r>
              <a:rPr lang="en-AU" i="1" u="sng" dirty="0">
                <a:solidFill>
                  <a:schemeClr val="accent2"/>
                </a:solidFill>
              </a:rPr>
              <a:t>’ [video]</a:t>
            </a:r>
            <a:r>
              <a:rPr lang="en-AU" i="1" dirty="0"/>
              <a:t> </a:t>
            </a:r>
            <a:r>
              <a:rPr lang="en-AU" i="1" dirty="0" err="1">
                <a:ea typeface="Calibri" panose="020F0502020204030204" pitchFamily="34" charset="0"/>
              </a:rPr>
              <a:t>Freelaserfiles</a:t>
            </a:r>
            <a:r>
              <a:rPr lang="en-AU" dirty="0">
                <a:ea typeface="Calibri" panose="020F0502020204030204" pitchFamily="34" charset="0"/>
              </a:rPr>
              <a:t>, </a:t>
            </a:r>
            <a:r>
              <a:rPr lang="en-AU" dirty="0" err="1">
                <a:ea typeface="Calibri" panose="020F0502020204030204" pitchFamily="34" charset="0"/>
              </a:rPr>
              <a:t>Youtube</a:t>
            </a:r>
            <a:r>
              <a:rPr lang="en-AU" dirty="0"/>
              <a:t>, accessed 25 March 2025.</a:t>
            </a:r>
          </a:p>
        </p:txBody>
      </p:sp>
      <p:sp>
        <p:nvSpPr>
          <p:cNvPr id="3" name="Slide Number Placeholder 4">
            <a:extLst>
              <a:ext uri="{FF2B5EF4-FFF2-40B4-BE49-F238E27FC236}">
                <a16:creationId xmlns:a16="http://schemas.microsoft.com/office/drawing/2014/main" id="{F5E78E82-B5F8-3494-96DE-4160385340A8}"/>
              </a:ext>
              <a:ext uri="{C183D7F6-B498-43B3-948B-1728B52AA6E4}">
                <adec:decorative xmlns:adec="http://schemas.microsoft.com/office/drawing/2017/decorative" val="1"/>
              </a:ext>
            </a:extLst>
          </p:cNvPr>
          <p:cNvSpPr txBox="1">
            <a:spLocks/>
          </p:cNvSpPr>
          <p:nvPr/>
        </p:nvSpPr>
        <p:spPr>
          <a:xfrm>
            <a:off x="11124000" y="6516000"/>
            <a:ext cx="720000" cy="180000"/>
          </a:xfrm>
          <a:prstGeom prst="rect">
            <a:avLst/>
          </a:prstGeom>
        </p:spPr>
        <p:txBody>
          <a:bodyPr lIns="0" rIns="0"/>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algn="r"/>
            <a:fld id="{6B0AA3B9-7176-4FBC-8A56-697129254272}" type="slidenum">
              <a:rPr lang="en-AU" sz="1200" smtClean="0"/>
              <a:pPr algn="r"/>
              <a:t>63</a:t>
            </a:fld>
            <a:endParaRPr lang="en-AU" sz="1200"/>
          </a:p>
        </p:txBody>
      </p:sp>
    </p:spTree>
    <p:extLst>
      <p:ext uri="{BB962C8B-B14F-4D97-AF65-F5344CB8AC3E}">
        <p14:creationId xmlns:p14="http://schemas.microsoft.com/office/powerpoint/2010/main" val="3470164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146F84-0A22-2DEF-978C-013AB2B0CDA6}"/>
              </a:ext>
            </a:extLst>
          </p:cNvPr>
          <p:cNvSpPr>
            <a:spLocks noGrp="1"/>
          </p:cNvSpPr>
          <p:nvPr>
            <p:ph type="title"/>
          </p:nvPr>
        </p:nvSpPr>
        <p:spPr>
          <a:xfrm>
            <a:off x="360000" y="360000"/>
            <a:ext cx="10080000" cy="537467"/>
          </a:xfrm>
        </p:spPr>
        <p:txBody>
          <a:bodyPr/>
          <a:lstStyle/>
          <a:p>
            <a:r>
              <a:rPr lang="en-AU"/>
              <a:t>Copyright</a:t>
            </a:r>
          </a:p>
        </p:txBody>
      </p:sp>
      <p:sp>
        <p:nvSpPr>
          <p:cNvPr id="7" name="Text Placeholder 6">
            <a:extLst>
              <a:ext uri="{FF2B5EF4-FFF2-40B4-BE49-F238E27FC236}">
                <a16:creationId xmlns:a16="http://schemas.microsoft.com/office/drawing/2014/main" id="{E762E711-B51D-9854-C2DD-A164FE59F882}"/>
              </a:ext>
            </a:extLst>
          </p:cNvPr>
          <p:cNvSpPr>
            <a:spLocks noGrp="1"/>
          </p:cNvSpPr>
          <p:nvPr>
            <p:ph type="body" sz="quarter" idx="18"/>
          </p:nvPr>
        </p:nvSpPr>
        <p:spPr/>
        <p:txBody>
          <a:bodyPr/>
          <a:lstStyle/>
          <a:p>
            <a:r>
              <a:rPr lang="en-AU" dirty="0">
                <a:latin typeface="Public Sans Light" pitchFamily="2" charset="0"/>
              </a:rPr>
              <a:t>© </a:t>
            </a:r>
            <a:r>
              <a:rPr lang="en-AU" dirty="0"/>
              <a:t>State of New South Wales (Department of Education), 2025</a:t>
            </a:r>
          </a:p>
        </p:txBody>
      </p:sp>
      <p:sp>
        <p:nvSpPr>
          <p:cNvPr id="4" name="TextBox 3">
            <a:extLst>
              <a:ext uri="{FF2B5EF4-FFF2-40B4-BE49-F238E27FC236}">
                <a16:creationId xmlns:a16="http://schemas.microsoft.com/office/drawing/2014/main" id="{259EC68D-9BCB-8AF6-419F-F4173B783AFD}"/>
              </a:ext>
            </a:extLst>
          </p:cNvPr>
          <p:cNvSpPr txBox="1"/>
          <p:nvPr/>
        </p:nvSpPr>
        <p:spPr>
          <a:xfrm>
            <a:off x="360000" y="1453575"/>
            <a:ext cx="11484338" cy="5067724"/>
          </a:xfrm>
          <a:prstGeom prst="rect">
            <a:avLst/>
          </a:prstGeom>
          <a:noFill/>
        </p:spPr>
        <p:txBody>
          <a:bodyPr wrap="square" lIns="0" tIns="0" rIns="0" bIns="0" rtlCol="0">
            <a:noAutofit/>
          </a:bodyPr>
          <a:lstStyle/>
          <a:p>
            <a:pPr algn="l">
              <a:lnSpc>
                <a:spcPct val="150000"/>
              </a:lnSpc>
              <a:spcAft>
                <a:spcPts val="600"/>
              </a:spcAft>
            </a:pPr>
            <a:r>
              <a:rPr lang="en-AU" sz="1200" dirty="0">
                <a:solidFill>
                  <a:schemeClr val="bg1"/>
                </a:solidFill>
              </a:rPr>
              <a:t>The copyright material published in this resource is subject to the </a:t>
            </a:r>
            <a:r>
              <a:rPr lang="en-AU" sz="1200" i="1" dirty="0">
                <a:solidFill>
                  <a:schemeClr val="bg1"/>
                </a:solidFill>
              </a:rPr>
              <a:t>Copyright Act 1968</a:t>
            </a:r>
            <a:r>
              <a:rPr lang="en-AU" sz="1200" dirty="0">
                <a:solidFill>
                  <a:schemeClr val="bg1"/>
                </a:solidFill>
              </a:rPr>
              <a:t> (</a:t>
            </a:r>
            <a:r>
              <a:rPr lang="en-AU" sz="1200" dirty="0" err="1">
                <a:solidFill>
                  <a:schemeClr val="bg1"/>
                </a:solidFill>
              </a:rPr>
              <a:t>Cth</a:t>
            </a:r>
            <a:r>
              <a:rPr lang="en-AU" sz="1200" dirty="0">
                <a:solidFill>
                  <a:schemeClr val="bg1"/>
                </a:solidFill>
              </a:rPr>
              <a:t>) and is owned by the NSW Department of Education or, where indicated, by a party other than the NSW Department of Education (third-party material).</a:t>
            </a:r>
          </a:p>
          <a:p>
            <a:pPr algn="l">
              <a:lnSpc>
                <a:spcPct val="150000"/>
              </a:lnSpc>
              <a:spcAft>
                <a:spcPts val="600"/>
              </a:spcAft>
            </a:pPr>
            <a:r>
              <a:rPr lang="en-AU" sz="1200" dirty="0">
                <a:solidFill>
                  <a:schemeClr val="bg1"/>
                </a:solidFill>
              </a:rPr>
              <a:t>Copyright material available in this resource and owned by the NSW Department of Education is licensed under a </a:t>
            </a:r>
            <a:r>
              <a:rPr lang="en-AU" sz="1200" dirty="0">
                <a:solidFill>
                  <a:schemeClr val="accent4"/>
                </a:solidFill>
                <a:hlinkClick r:id="rId3">
                  <a:extLst>
                    <a:ext uri="{A12FA001-AC4F-418D-AE19-62706E023703}">
                      <ahyp:hlinkClr xmlns:ahyp="http://schemas.microsoft.com/office/drawing/2018/hyperlinkcolor" val="tx"/>
                    </a:ext>
                  </a:extLst>
                </a:hlinkClick>
              </a:rPr>
              <a:t>Creative Commons Attribution 4.0 International (CC BY 4.0) license</a:t>
            </a:r>
            <a:r>
              <a:rPr lang="en-AU" sz="1200" dirty="0">
                <a:solidFill>
                  <a:schemeClr val="bg1"/>
                </a:solidFill>
              </a:rPr>
              <a:t>.</a:t>
            </a:r>
          </a:p>
          <a:p>
            <a:pPr algn="l">
              <a:lnSpc>
                <a:spcPct val="150000"/>
              </a:lnSpc>
              <a:spcAft>
                <a:spcPts val="600"/>
              </a:spcAft>
            </a:pPr>
            <a:r>
              <a:rPr lang="en-AU" sz="1200" dirty="0">
                <a:solidFill>
                  <a:schemeClr val="bg1"/>
                </a:solidFill>
              </a:rPr>
              <a:t>This license allows you to share and adapt the material for any purpose, even commercially.</a:t>
            </a:r>
          </a:p>
          <a:p>
            <a:pPr algn="l">
              <a:lnSpc>
                <a:spcPct val="150000"/>
              </a:lnSpc>
              <a:spcAft>
                <a:spcPts val="600"/>
              </a:spcAft>
            </a:pPr>
            <a:r>
              <a:rPr lang="en-AU" sz="1200" dirty="0">
                <a:solidFill>
                  <a:schemeClr val="bg1"/>
                </a:solidFill>
              </a:rPr>
              <a:t>Attribution should be given to © State of New South Wales (Department of Education), 2025.</a:t>
            </a:r>
          </a:p>
          <a:p>
            <a:pPr algn="l">
              <a:lnSpc>
                <a:spcPct val="150000"/>
              </a:lnSpc>
            </a:pPr>
            <a:r>
              <a:rPr lang="en-AU" sz="1200" dirty="0">
                <a:solidFill>
                  <a:schemeClr val="bg1"/>
                </a:solidFill>
              </a:rPr>
              <a:t>Material in this resource not available under a Creative Commons license:</a:t>
            </a:r>
          </a:p>
          <a:p>
            <a:pPr marL="171450" indent="-171450" algn="l">
              <a:lnSpc>
                <a:spcPct val="150000"/>
              </a:lnSpc>
              <a:buFont typeface="Arial" panose="020B0604020202020204" pitchFamily="34" charset="0"/>
              <a:buChar char="•"/>
            </a:pPr>
            <a:r>
              <a:rPr lang="en-AU" sz="1200" dirty="0">
                <a:solidFill>
                  <a:schemeClr val="bg1"/>
                </a:solidFill>
              </a:rPr>
              <a:t>the NSW Department of Education logo, other logos and trademark-protected material</a:t>
            </a:r>
          </a:p>
          <a:p>
            <a:pPr marL="171450" indent="-171450" algn="l">
              <a:lnSpc>
                <a:spcPct val="150000"/>
              </a:lnSpc>
              <a:buFont typeface="Arial" panose="020B0604020202020204" pitchFamily="34" charset="0"/>
              <a:buChar char="•"/>
            </a:pPr>
            <a:r>
              <a:rPr lang="en-AU" sz="1200" dirty="0">
                <a:solidFill>
                  <a:schemeClr val="bg1"/>
                </a:solidFill>
              </a:rPr>
              <a:t>Material owned by a third party that has been reproduced with permission. You will need to obtain permission from the third party to reuse its material. </a:t>
            </a:r>
          </a:p>
          <a:p>
            <a:pPr algn="l">
              <a:lnSpc>
                <a:spcPct val="150000"/>
              </a:lnSpc>
              <a:spcBef>
                <a:spcPts val="1200"/>
              </a:spcBef>
              <a:spcAft>
                <a:spcPts val="600"/>
              </a:spcAft>
            </a:pPr>
            <a:r>
              <a:rPr lang="en-AU" sz="1200" b="1" dirty="0">
                <a:solidFill>
                  <a:schemeClr val="bg1"/>
                </a:solidFill>
                <a:latin typeface="+mj-lt"/>
              </a:rPr>
              <a:t>Links to third-party material and websites</a:t>
            </a:r>
          </a:p>
          <a:p>
            <a:pPr algn="l">
              <a:lnSpc>
                <a:spcPct val="150000"/>
              </a:lnSpc>
              <a:spcAft>
                <a:spcPts val="600"/>
              </a:spcAft>
            </a:pPr>
            <a:r>
              <a:rPr lang="en-AU" sz="1200" dirty="0">
                <a:solidFill>
                  <a:schemeClr val="bg1"/>
                </a:solidFill>
              </a:rPr>
              <a:t>Please note that the provided (reading/viewing material/list/links/texts) are a suggestion only and implies no endorsement, by the New South Wales Department of Education, of any author, publisher, or book title. School principals and teachers are best placed to assess the suitability of resources that would complement the curriculum and reflect the needs and interests of their students.</a:t>
            </a:r>
          </a:p>
          <a:p>
            <a:pPr algn="l">
              <a:lnSpc>
                <a:spcPct val="150000"/>
              </a:lnSpc>
              <a:spcAft>
                <a:spcPts val="600"/>
              </a:spcAft>
            </a:pPr>
            <a:r>
              <a:rPr lang="en-AU" sz="1200" dirty="0">
                <a:solidFill>
                  <a:schemeClr val="bg1"/>
                </a:solidFill>
              </a:rPr>
              <a:t>If you use the links provided in this document to access a third-party’s website, you acknowledge that the terms of use, including licence terms set out on the third-party’s website apply to the use which may be made of the materials on that third-party website or where permitted by the </a:t>
            </a:r>
            <a:r>
              <a:rPr lang="en-AU" sz="1200" i="1" dirty="0">
                <a:solidFill>
                  <a:schemeClr val="bg1"/>
                </a:solidFill>
              </a:rPr>
              <a:t>Copyright Act 1968 </a:t>
            </a:r>
            <a:r>
              <a:rPr lang="en-AU" sz="1200" dirty="0">
                <a:solidFill>
                  <a:schemeClr val="bg1"/>
                </a:solidFill>
              </a:rPr>
              <a:t>(</a:t>
            </a:r>
            <a:r>
              <a:rPr lang="en-AU" sz="1200" dirty="0" err="1">
                <a:solidFill>
                  <a:schemeClr val="bg1"/>
                </a:solidFill>
              </a:rPr>
              <a:t>Cth</a:t>
            </a:r>
            <a:r>
              <a:rPr lang="en-AU" sz="1200" dirty="0">
                <a:solidFill>
                  <a:schemeClr val="bg1"/>
                </a:solidFill>
              </a:rPr>
              <a:t>). The department accepts no responsibility for content on third-party websites. </a:t>
            </a:r>
          </a:p>
        </p:txBody>
      </p:sp>
      <p:sp>
        <p:nvSpPr>
          <p:cNvPr id="2" name="Slide Number Placeholder 1">
            <a:extLst>
              <a:ext uri="{FF2B5EF4-FFF2-40B4-BE49-F238E27FC236}">
                <a16:creationId xmlns:a16="http://schemas.microsoft.com/office/drawing/2014/main" id="{0303DFE7-8ED6-8289-3C7A-37260EDA32BA}"/>
              </a:ext>
              <a:ext uri="{C183D7F6-B498-43B3-948B-1728B52AA6E4}">
                <adec:decorative xmlns:adec="http://schemas.microsoft.com/office/drawing/2017/decorative" val="1"/>
              </a:ext>
            </a:extLst>
          </p:cNvPr>
          <p:cNvSpPr>
            <a:spLocks noGrp="1"/>
          </p:cNvSpPr>
          <p:nvPr>
            <p:ph type="sldNum" sz="quarter" idx="12"/>
          </p:nvPr>
        </p:nvSpPr>
        <p:spPr>
          <a:xfrm>
            <a:off x="11124000" y="6516000"/>
            <a:ext cx="720000" cy="180000"/>
          </a:xfrm>
        </p:spPr>
        <p:txBody>
          <a:bodyPr/>
          <a:lstStyle/>
          <a:p>
            <a:fld id="{10A01DC5-1685-4615-8240-15192985C6A2}" type="slidenum">
              <a:rPr lang="en-AU" smtClean="0"/>
              <a:pPr/>
              <a:t>64</a:t>
            </a:fld>
            <a:endParaRPr lang="en-AU"/>
          </a:p>
        </p:txBody>
      </p:sp>
    </p:spTree>
    <p:extLst>
      <p:ext uri="{BB962C8B-B14F-4D97-AF65-F5344CB8AC3E}">
        <p14:creationId xmlns:p14="http://schemas.microsoft.com/office/powerpoint/2010/main" val="3820411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NSWG Corporate">
  <a:themeElements>
    <a:clrScheme name="Custom 14">
      <a:dk1>
        <a:srgbClr val="22272B"/>
      </a:dk1>
      <a:lt1>
        <a:srgbClr val="FFFFFF"/>
      </a:lt1>
      <a:dk2>
        <a:srgbClr val="D7153A"/>
      </a:dk2>
      <a:lt2>
        <a:srgbClr val="EBEBEB"/>
      </a:lt2>
      <a:accent1>
        <a:srgbClr val="002664"/>
      </a:accent1>
      <a:accent2>
        <a:srgbClr val="146CFD"/>
      </a:accent2>
      <a:accent3>
        <a:srgbClr val="8CE0FF"/>
      </a:accent3>
      <a:accent4>
        <a:srgbClr val="CBEDFD"/>
      </a:accent4>
      <a:accent5>
        <a:srgbClr val="495054"/>
      </a:accent5>
      <a:accent6>
        <a:srgbClr val="FFE6EA"/>
      </a:accent6>
      <a:hlink>
        <a:srgbClr val="146CFD"/>
      </a:hlink>
      <a:folHlink>
        <a:srgbClr val="146CF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noAutofit/>
      </a:bodyPr>
      <a:lstStyle>
        <a:defPPr algn="l">
          <a:defRPr sz="1800" dirty="0"/>
        </a:defPPr>
      </a:lstStyle>
    </a:txDef>
  </a:objectDefaults>
  <a:extraClrSchemeLst/>
  <a:extLst>
    <a:ext uri="{05A4C25C-085E-4340-85A3-A5531E510DB2}">
      <thm15:themeFamily xmlns:thm15="http://schemas.microsoft.com/office/thememl/2012/main" name="Secondary classroom slide deck template 2025.potx" id="{18B43BA1-61D7-4938-9286-9B73093C2787}" vid="{A6EF5805-43DB-4C80-A536-9DA3E96846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Secondary classroom slide deck template 2025</Template>
  <TotalTime>0</TotalTime>
  <Words>7936</Words>
  <Application>Microsoft Office PowerPoint</Application>
  <PresentationFormat>Widescreen</PresentationFormat>
  <Paragraphs>816</Paragraphs>
  <Slides>64</Slides>
  <Notes>63</Notes>
  <HiddenSlides>0</HiddenSlides>
  <MMClips>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64</vt:i4>
      </vt:variant>
    </vt:vector>
  </HeadingPairs>
  <TitlesOfParts>
    <vt:vector size="74" baseType="lpstr">
      <vt:lpstr>Montserrat</vt:lpstr>
      <vt:lpstr>Arial</vt:lpstr>
      <vt:lpstr>Times New Roman</vt:lpstr>
      <vt:lpstr>Roboto</vt:lpstr>
      <vt:lpstr>Public Sans</vt:lpstr>
      <vt:lpstr>Tahoma</vt:lpstr>
      <vt:lpstr>Calibri</vt:lpstr>
      <vt:lpstr>Public Sans Light</vt:lpstr>
      <vt:lpstr>Aptos</vt:lpstr>
      <vt:lpstr>NSWG Corporate</vt:lpstr>
      <vt:lpstr>Lantern STEM project</vt:lpstr>
      <vt:lpstr>Instructions for use</vt:lpstr>
      <vt:lpstr>Lessons/Phases</vt:lpstr>
      <vt:lpstr>1. Design brief and research</vt:lpstr>
      <vt:lpstr>Design brief statement</vt:lpstr>
      <vt:lpstr>Consider materials (1)</vt:lpstr>
      <vt:lpstr>Consider materials (2)</vt:lpstr>
      <vt:lpstr>Light box</vt:lpstr>
      <vt:lpstr>Research (1)</vt:lpstr>
      <vt:lpstr>Research (2)</vt:lpstr>
      <vt:lpstr>Ideas</vt:lpstr>
      <vt:lpstr>2. Brainstorm and design</vt:lpstr>
      <vt:lpstr>Brainstorm</vt:lpstr>
      <vt:lpstr>Brainstorming</vt:lpstr>
      <vt:lpstr>PowerPoint Presentation</vt:lpstr>
      <vt:lpstr>PowerPoint Presentation</vt:lpstr>
      <vt:lpstr>Ideas (4)</vt:lpstr>
      <vt:lpstr>Drawing (1)</vt:lpstr>
      <vt:lpstr>Drawing (2)</vt:lpstr>
      <vt:lpstr>Drawing (3)</vt:lpstr>
      <vt:lpstr>Drawing (4)</vt:lpstr>
      <vt:lpstr>Rectangular container example/template</vt:lpstr>
      <vt:lpstr>Capture notes and sketches in design folio or journal</vt:lpstr>
      <vt:lpstr>Drawing (5)</vt:lpstr>
      <vt:lpstr>3. Designing and planning</vt:lpstr>
      <vt:lpstr>Drawing (6)</vt:lpstr>
      <vt:lpstr>Drawing (7)</vt:lpstr>
      <vt:lpstr>Planning</vt:lpstr>
      <vt:lpstr>Planning materials</vt:lpstr>
      <vt:lpstr>4. Microcontroller board</vt:lpstr>
      <vt:lpstr>Microcontroller</vt:lpstr>
      <vt:lpstr>Microcontroller – option 1 (1)</vt:lpstr>
      <vt:lpstr>Microcontroller – option 1 (2)</vt:lpstr>
      <vt:lpstr>Microcontroller – option 2 (1)</vt:lpstr>
      <vt:lpstr>Microcontroller – option 2 (2)</vt:lpstr>
      <vt:lpstr>Microcontroller – option 3 (1)</vt:lpstr>
      <vt:lpstr>Microcontroller – option 3 (2)</vt:lpstr>
      <vt:lpstr>Microcontroller – option 3 (3)</vt:lpstr>
      <vt:lpstr>Microcontroller – option 4 (1)</vt:lpstr>
      <vt:lpstr>Microcontroller – option 4 (2)</vt:lpstr>
      <vt:lpstr>5. Prototyping</vt:lpstr>
      <vt:lpstr>Prototype 1 (1)</vt:lpstr>
      <vt:lpstr>Prototype 2 (1)</vt:lpstr>
      <vt:lpstr>Prototype 2 (2)</vt:lpstr>
      <vt:lpstr>Prototype 2 (3)</vt:lpstr>
      <vt:lpstr>Prototype 3 (1)</vt:lpstr>
      <vt:lpstr>6. Evaluate</vt:lpstr>
      <vt:lpstr>Prototype 1 (2)</vt:lpstr>
      <vt:lpstr>Evaluate</vt:lpstr>
      <vt:lpstr>Evaluate – Prototype 1</vt:lpstr>
      <vt:lpstr>Prototype 2 (4)</vt:lpstr>
      <vt:lpstr>Evaluate – Prototype 2</vt:lpstr>
      <vt:lpstr>Prototype 3 (2)</vt:lpstr>
      <vt:lpstr>Evaluate – Prototype 3</vt:lpstr>
      <vt:lpstr>Evaluate – Prototype</vt:lpstr>
      <vt:lpstr>7. Iterate</vt:lpstr>
      <vt:lpstr>Make adjustments</vt:lpstr>
      <vt:lpstr>8. Communicate</vt:lpstr>
      <vt:lpstr>Communicate</vt:lpstr>
      <vt:lpstr>Communication</vt:lpstr>
      <vt:lpstr>Two stars and a thought – Example</vt:lpstr>
      <vt:lpstr>Two stars and a thought</vt:lpstr>
      <vt:lpstr>References</vt:lpstr>
      <vt:lpstr>Copyright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Lantern STEM project</dc:title>
  <dc:creator>NSW Department of Education</dc:creator>
  <cp:keywords/>
  <dcterms:created xsi:type="dcterms:W3CDTF">2025-04-11T05:23:25Z</dcterms:created>
  <dcterms:modified xsi:type="dcterms:W3CDTF">2025-04-11T05:42:12Z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603dfd7-d93a-4381-a340-2995d8282205_Enabled">
    <vt:lpwstr>true</vt:lpwstr>
  </property>
  <property fmtid="{D5CDD505-2E9C-101B-9397-08002B2CF9AE}" pid="3" name="MSIP_Label_b603dfd7-d93a-4381-a340-2995d8282205_SetDate">
    <vt:lpwstr>2025-04-11T05:23:35Z</vt:lpwstr>
  </property>
  <property fmtid="{D5CDD505-2E9C-101B-9397-08002B2CF9AE}" pid="4" name="MSIP_Label_b603dfd7-d93a-4381-a340-2995d8282205_Method">
    <vt:lpwstr>Standard</vt:lpwstr>
  </property>
  <property fmtid="{D5CDD505-2E9C-101B-9397-08002B2CF9AE}" pid="5" name="MSIP_Label_b603dfd7-d93a-4381-a340-2995d8282205_Name">
    <vt:lpwstr>OFFICIAL</vt:lpwstr>
  </property>
  <property fmtid="{D5CDD505-2E9C-101B-9397-08002B2CF9AE}" pid="6" name="MSIP_Label_b603dfd7-d93a-4381-a340-2995d8282205_SiteId">
    <vt:lpwstr>05a0e69a-418a-47c1-9c25-9387261bf991</vt:lpwstr>
  </property>
  <property fmtid="{D5CDD505-2E9C-101B-9397-08002B2CF9AE}" pid="7" name="MSIP_Label_b603dfd7-d93a-4381-a340-2995d8282205_ActionId">
    <vt:lpwstr>89c38fff-f28a-43cb-bab7-828e297765f7</vt:lpwstr>
  </property>
  <property fmtid="{D5CDD505-2E9C-101B-9397-08002B2CF9AE}" pid="8" name="MSIP_Label_b603dfd7-d93a-4381-a340-2995d8282205_ContentBits">
    <vt:lpwstr>0</vt:lpwstr>
  </property>
  <property fmtid="{D5CDD505-2E9C-101B-9397-08002B2CF9AE}" pid="9" name="MSIP_Label_b603dfd7-d93a-4381-a340-2995d8282205_Tag">
    <vt:lpwstr>10, 3, 0, 1</vt:lpwstr>
  </property>
</Properties>
</file>