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1"/>
  </p:notesMasterIdLst>
  <p:sldIdLst>
    <p:sldId id="256" r:id="rId5"/>
    <p:sldId id="26367" r:id="rId6"/>
    <p:sldId id="2141411438" r:id="rId7"/>
    <p:sldId id="2147470559" r:id="rId8"/>
    <p:sldId id="2147470561" r:id="rId9"/>
    <p:sldId id="2147470562" r:id="rId10"/>
    <p:sldId id="2147470566" r:id="rId11"/>
    <p:sldId id="2147470557" r:id="rId12"/>
    <p:sldId id="2147470563" r:id="rId13"/>
    <p:sldId id="2147470554" r:id="rId14"/>
    <p:sldId id="2147470567" r:id="rId15"/>
    <p:sldId id="2147470556" r:id="rId16"/>
    <p:sldId id="2147470565" r:id="rId17"/>
    <p:sldId id="2147470555" r:id="rId18"/>
    <p:sldId id="360" r:id="rId19"/>
    <p:sldId id="361" r:id="rId20"/>
  </p:sldIdLst>
  <p:sldSz cx="12192000" cy="6858000"/>
  <p:notesSz cx="6799263" cy="9929813"/>
  <p:embeddedFontLst>
    <p:embeddedFont>
      <p:font typeface="Montserrat" panose="00000500000000000000" pitchFamily="2" charset="0"/>
      <p:regular r:id="rId22"/>
      <p:bold r:id="rId23"/>
      <p:italic r:id="rId24"/>
      <p:boldItalic r:id="rId25"/>
    </p:embeddedFont>
    <p:embeddedFont>
      <p:font typeface="Public Sans" pitchFamily="2" charset="0"/>
      <p:regular r:id="rId26"/>
      <p:bold r:id="rId27"/>
      <p:italic r:id="rId28"/>
      <p:boldItalic r:id="rId29"/>
    </p:embeddedFont>
    <p:embeddedFont>
      <p:font typeface="Public Sans Light" pitchFamily="2" charset="0"/>
      <p:regular r:id="rId30"/>
      <p:italic r:id="rId31"/>
    </p:embeddedFont>
    <p:embeddedFont>
      <p:font typeface="Tahoma" panose="020B0604030504040204" pitchFamily="34" charset="0"/>
      <p:regular r:id="rId32"/>
      <p:bold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AD04F2D-4CE8-48D4-0CB4-B0C1B98D1B59}" name="Scott Sleap" initials="SS" userId="S::SCOTT.SLEAP@det.nsw.edu.au::731abb0b-1119-4c04-995f-687eb3536ae8" providerId="AD"/>
  <p188:author id="{297F74D7-CDB5-81A2-8ABD-49C04FE72628}" name="Sandra Moore" initials="SM" userId="S::Sandra.Moore5@det.nsw.edu.au::2bd952b5-c9e9-4b4d-8da0-db51e9dc87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FE1"/>
    <a:srgbClr val="C7FE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13E5C-B031-4AE9-89CA-C656DAD19750}" v="2" dt="2026-04-02T03:10:58.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16"/>
    <p:restoredTop sz="94673"/>
  </p:normalViewPr>
  <p:slideViewPr>
    <p:cSldViewPr snapToGrid="0">
      <p:cViewPr varScale="1">
        <p:scale>
          <a:sx n="147" d="100"/>
          <a:sy n="147" d="100"/>
        </p:scale>
        <p:origin x="372" y="108"/>
      </p:cViewPr>
      <p:guideLst>
        <p:guide orient="horz" pos="415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8/10/relationships/authors" Target="authors.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58937B1-DA7A-461B-BF58-1D1821340DF4}" type="datetimeFigureOut">
              <a:rPr lang="en-AU" smtClean="0"/>
              <a:t>2/04/2026</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C91331A-62CA-4220-BDD0-DF1FE2D03DAB}" type="slidenum">
              <a:rPr lang="en-AU" smtClean="0"/>
              <a:t>‹#›</a:t>
            </a:fld>
            <a:endParaRPr lang="en-AU"/>
          </a:p>
        </p:txBody>
      </p:sp>
    </p:spTree>
    <p:extLst>
      <p:ext uri="{BB962C8B-B14F-4D97-AF65-F5344CB8AC3E}">
        <p14:creationId xmlns:p14="http://schemas.microsoft.com/office/powerpoint/2010/main" val="343719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1</a:t>
            </a:fld>
            <a:endParaRPr lang="en-AU"/>
          </a:p>
        </p:txBody>
      </p:sp>
    </p:spTree>
    <p:extLst>
      <p:ext uri="{BB962C8B-B14F-4D97-AF65-F5344CB8AC3E}">
        <p14:creationId xmlns:p14="http://schemas.microsoft.com/office/powerpoint/2010/main" val="66784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14</a:t>
            </a:fld>
            <a:endParaRPr lang="en-AU"/>
          </a:p>
        </p:txBody>
      </p:sp>
    </p:spTree>
    <p:extLst>
      <p:ext uri="{BB962C8B-B14F-4D97-AF65-F5344CB8AC3E}">
        <p14:creationId xmlns:p14="http://schemas.microsoft.com/office/powerpoint/2010/main" val="304482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1331A-62CA-4220-BDD0-DF1FE2D03DAB}" type="slidenum">
              <a:rPr lang="en-AU" smtClean="0"/>
              <a:t>16</a:t>
            </a:fld>
            <a:endParaRPr lang="en-AU"/>
          </a:p>
        </p:txBody>
      </p:sp>
    </p:spTree>
    <p:extLst>
      <p:ext uri="{BB962C8B-B14F-4D97-AF65-F5344CB8AC3E}">
        <p14:creationId xmlns:p14="http://schemas.microsoft.com/office/powerpoint/2010/main" val="12029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This resource is designed to support learning in a variety of STEM subjects to be used with the Medical Research with Professor Georgina Long video suite.</a:t>
            </a:r>
          </a:p>
          <a:p>
            <a:endParaRPr lang="en-AU">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By showcasing authentic clinical research, the series highlights the connection between syllabus outcomes and practical application, inspiring and equipping students with skills and knowledge to become scientific, mathematical and technological researchers.</a:t>
            </a:r>
            <a:endParaRPr lang="en-AU">
              <a:latin typeface="Arial" panose="020B0604020202020204" pitchFamily="34" charset="0"/>
              <a:cs typeface="Arial" panose="020B0604020202020204" pitchFamily="34" charset="0"/>
            </a:endParaRPr>
          </a:p>
          <a:p>
            <a:endParaRPr lang="en-AU">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latin typeface="Arial" panose="020B0604020202020204" pitchFamily="34" charset="0"/>
                <a:cs typeface="Arial" panose="020B0604020202020204" pitchFamily="34" charset="0"/>
              </a:rPr>
              <a:t>With curriculum adjustments the resource could</a:t>
            </a:r>
          </a:p>
          <a:p>
            <a:r>
              <a:rPr lang="en-AU">
                <a:latin typeface="Arial" panose="020B0604020202020204" pitchFamily="34" charset="0"/>
                <a:cs typeface="Arial" panose="020B0604020202020204" pitchFamily="34" charset="0"/>
              </a:rPr>
              <a:t>To convert the PowerPoint into Google Slides:</a:t>
            </a:r>
          </a:p>
          <a:p>
            <a:pPr marL="457200" indent="-457200">
              <a:buFont typeface="+mj-lt"/>
              <a:buAutoNum type="arabicPeriod"/>
            </a:pPr>
            <a:r>
              <a:rPr lang="en-AU">
                <a:latin typeface="Arial" panose="020B0604020202020204" pitchFamily="34" charset="0"/>
                <a:cs typeface="Arial" panose="020B0604020202020204" pitchFamily="34" charset="0"/>
              </a:rPr>
              <a:t>Upload the file into Google Drive and open it.</a:t>
            </a:r>
          </a:p>
          <a:p>
            <a:pPr marL="457200" indent="-457200">
              <a:buFont typeface="+mj-lt"/>
              <a:buAutoNum type="arabicPeriod"/>
            </a:pPr>
            <a:r>
              <a:rPr lang="en-AU">
                <a:latin typeface="Arial" panose="020B0604020202020204" pitchFamily="34" charset="0"/>
                <a:cs typeface="Arial" panose="020B0604020202020204" pitchFamily="34" charset="0"/>
              </a:rPr>
              <a:t>Go to File &gt; Save as Google Slides.</a:t>
            </a:r>
          </a:p>
          <a:p>
            <a:endParaRPr lang="en-AU"/>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2</a:t>
            </a:fld>
            <a:endParaRPr lang="en-AU"/>
          </a:p>
        </p:txBody>
      </p:sp>
    </p:spTree>
    <p:extLst>
      <p:ext uri="{BB962C8B-B14F-4D97-AF65-F5344CB8AC3E}">
        <p14:creationId xmlns:p14="http://schemas.microsoft.com/office/powerpoint/2010/main" val="114013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a:t>Teacher notes:</a:t>
            </a:r>
          </a:p>
          <a:p>
            <a:r>
              <a:rPr lang="en-AU"/>
              <a:t>To delete</a:t>
            </a:r>
          </a:p>
          <a:p>
            <a:endParaRPr lang="en-AU"/>
          </a:p>
          <a:p>
            <a:pPr marL="171450" indent="-171450">
              <a:buFont typeface="Arial"/>
              <a:buChar char="•"/>
            </a:pPr>
            <a:r>
              <a:rPr lang="en-AU"/>
              <a:t>Develop the learning intentions as required according to course and student requirements and add matching success criteria.</a:t>
            </a:r>
          </a:p>
          <a:p>
            <a:pPr marL="171450" indent="-171450">
              <a:buFont typeface="Arial"/>
              <a:buChar char="•"/>
            </a:pPr>
            <a:r>
              <a:rPr lang="en-AU"/>
              <a:t>This resource is intended to build on prior knowledge.</a:t>
            </a:r>
          </a:p>
          <a:p>
            <a:pPr marL="171450" indent="-171450">
              <a:buFont typeface="Arial"/>
              <a:buChar char="•"/>
            </a:pPr>
            <a:r>
              <a:rPr lang="en-AU" sz="1800" kern="100">
                <a:effectLst/>
                <a:latin typeface="Aptos" panose="020B0004020202020204" pitchFamily="34" charset="0"/>
                <a:ea typeface="Aptos" panose="020B0004020202020204" pitchFamily="34" charset="0"/>
                <a:cs typeface="Times New Roman" panose="02020603050405020304" pitchFamily="18" charset="0"/>
              </a:rPr>
              <a:t>For more information see </a:t>
            </a:r>
            <a:r>
              <a:rPr lang="en-AU" sz="1800" kern="100">
                <a:effectLst/>
                <a:latin typeface="Tahoma" panose="020B0604030504040204" pitchFamily="34" charset="0"/>
                <a:ea typeface="Aptos" panose="020B0004020202020204" pitchFamily="34" charset="0"/>
                <a:cs typeface="Times New Roman" panose="02020603050405020304" pitchFamily="18" charset="0"/>
              </a:rPr>
              <a:t>⁠</a:t>
            </a:r>
            <a:r>
              <a:rPr lang="en-AU" sz="1800" kern="100">
                <a:effectLst/>
                <a:latin typeface="Aptos" panose="020B0004020202020204" pitchFamily="34" charset="0"/>
                <a:ea typeface="Aptos" panose="020B0004020202020204" pitchFamily="34" charset="0"/>
                <a:cs typeface="Times New Roman" panose="02020603050405020304" pitchFamily="18" charset="0"/>
              </a:rPr>
              <a:t>NSW Department of Education </a:t>
            </a:r>
            <a:r>
              <a:rPr lang="en-AU" sz="18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explicit teaching strategies</a:t>
            </a:r>
            <a:r>
              <a:rPr lang="en-AU" sz="18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AU" sz="1800" kern="100">
                <a:effectLst/>
                <a:latin typeface="Aptos" panose="020B0004020202020204" pitchFamily="34" charset="0"/>
                <a:ea typeface="Aptos" panose="020B0004020202020204" pitchFamily="34" charset="0"/>
                <a:cs typeface="Times New Roman" panose="02020603050405020304" pitchFamily="18" charset="0"/>
              </a:rPr>
              <a:t> https://education.nsw.gov.au/teaching-and-learning/curriculum/explicit-teaching.</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8564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4</a:t>
            </a:fld>
            <a:endParaRPr lang="en-AU"/>
          </a:p>
        </p:txBody>
      </p:sp>
    </p:spTree>
    <p:extLst>
      <p:ext uri="{BB962C8B-B14F-4D97-AF65-F5344CB8AC3E}">
        <p14:creationId xmlns:p14="http://schemas.microsoft.com/office/powerpoint/2010/main" val="50726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In this scenario, the tumour cell suppresses the T cell response against it. Even though the MHC1-tumour-associated antigen complex activates the T cell, the PD-L1 and PD-L2  proteins on the tumour cell bind to the PD-1 proteins on the T cell, triggering its death.</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5</a:t>
            </a:fld>
            <a:endParaRPr lang="en-AU"/>
          </a:p>
        </p:txBody>
      </p:sp>
    </p:spTree>
    <p:extLst>
      <p:ext uri="{BB962C8B-B14F-4D97-AF65-F5344CB8AC3E}">
        <p14:creationId xmlns:p14="http://schemas.microsoft.com/office/powerpoint/2010/main" val="311815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In this scenario, the tumour cell suppresses the T cell response against it. Even though the MHC1-tumour-associated antigen complex activates the T cell, the PD-L1 and PD-L2  proteins on the tumour cell bind to the PD-1 proteins on the T cell, triggering its death.</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6</a:t>
            </a:fld>
            <a:endParaRPr lang="en-AU"/>
          </a:p>
        </p:txBody>
      </p:sp>
    </p:spTree>
    <p:extLst>
      <p:ext uri="{BB962C8B-B14F-4D97-AF65-F5344CB8AC3E}">
        <p14:creationId xmlns:p14="http://schemas.microsoft.com/office/powerpoint/2010/main" val="11158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In this scenario, the MHC1-tumour-associated antigen complex activates the T cell. Since apoptosis of the T cell is not triggered, the activated T cell will destroy the tumour cell.</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8</a:t>
            </a:fld>
            <a:endParaRPr lang="en-AU"/>
          </a:p>
        </p:txBody>
      </p:sp>
    </p:spTree>
    <p:extLst>
      <p:ext uri="{BB962C8B-B14F-4D97-AF65-F5344CB8AC3E}">
        <p14:creationId xmlns:p14="http://schemas.microsoft.com/office/powerpoint/2010/main" val="218449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Animation showing:</a:t>
            </a:r>
          </a:p>
          <a:p>
            <a:r>
              <a:rPr lang="en-AU"/>
              <a:t>1. The tumour protein involved in the initial recognition is a tumour antigen presented on an MHC protein.</a:t>
            </a:r>
          </a:p>
          <a:p>
            <a:r>
              <a:rPr lang="en-AU"/>
              <a:t>2. The antibodies bind to the T cell protein (PD-1).</a:t>
            </a:r>
          </a:p>
          <a:p>
            <a:r>
              <a:rPr lang="en-AU"/>
              <a:t>3. The chemicals released by the T cells to destroy the tumour cell are perforins.</a:t>
            </a:r>
          </a:p>
          <a:p>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9</a:t>
            </a:fld>
            <a:endParaRPr lang="en-AU"/>
          </a:p>
        </p:txBody>
      </p:sp>
    </p:spTree>
    <p:extLst>
      <p:ext uri="{BB962C8B-B14F-4D97-AF65-F5344CB8AC3E}">
        <p14:creationId xmlns:p14="http://schemas.microsoft.com/office/powerpoint/2010/main" val="278045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a:t>
            </a:r>
          </a:p>
          <a:p>
            <a:endParaRPr lang="en-AU"/>
          </a:p>
          <a:p>
            <a:r>
              <a:rPr lang="en-AU"/>
              <a:t>Test for understanding: Students could list the process of CAR-T therapy as steps:</a:t>
            </a:r>
          </a:p>
          <a:p>
            <a:pPr marL="228600" indent="-228600">
              <a:buFont typeface="+mj-lt"/>
              <a:buAutoNum type="arabicPeriod"/>
            </a:pPr>
            <a:r>
              <a:rPr lang="en-AU" sz="1200" kern="1200">
                <a:solidFill>
                  <a:schemeClr val="tx1"/>
                </a:solidFill>
                <a:effectLst/>
                <a:latin typeface="+mn-lt"/>
                <a:ea typeface="+mn-ea"/>
                <a:cs typeface="+mn-cs"/>
              </a:rPr>
              <a:t>T cells are collected from the patient’s blood</a:t>
            </a:r>
          </a:p>
          <a:p>
            <a:pPr marL="228600" indent="-228600">
              <a:buFont typeface="+mj-lt"/>
              <a:buAutoNum type="arabicPeriod"/>
            </a:pPr>
            <a:r>
              <a:rPr lang="en-AU" sz="1200" kern="1200">
                <a:solidFill>
                  <a:schemeClr val="tx1"/>
                </a:solidFill>
                <a:effectLst/>
                <a:latin typeface="+mn-lt"/>
                <a:ea typeface="+mn-ea"/>
                <a:cs typeface="+mn-cs"/>
              </a:rPr>
              <a:t>T cells are genetically modified in a lab</a:t>
            </a:r>
          </a:p>
          <a:p>
            <a:pPr marL="228600" indent="-228600">
              <a:buFont typeface="+mj-lt"/>
              <a:buAutoNum type="arabicPeriod"/>
            </a:pPr>
            <a:r>
              <a:rPr lang="en-AU" sz="1200" kern="1200">
                <a:solidFill>
                  <a:schemeClr val="tx1"/>
                </a:solidFill>
                <a:effectLst/>
                <a:latin typeface="+mn-lt"/>
                <a:ea typeface="+mn-ea"/>
                <a:cs typeface="+mn-cs"/>
              </a:rPr>
              <a:t>Modified cells grow and multiply</a:t>
            </a:r>
          </a:p>
          <a:p>
            <a:pPr marL="228600" indent="-228600">
              <a:buFont typeface="+mj-lt"/>
              <a:buAutoNum type="arabicPeriod"/>
            </a:pPr>
            <a:r>
              <a:rPr lang="en-AU" sz="1200" kern="1200">
                <a:solidFill>
                  <a:schemeClr val="tx1"/>
                </a:solidFill>
                <a:effectLst/>
                <a:latin typeface="+mn-lt"/>
                <a:ea typeface="+mn-ea"/>
                <a:cs typeface="+mn-cs"/>
              </a:rPr>
              <a:t>CAR-T cells are returned to the patient</a:t>
            </a:r>
            <a:endParaRPr lang="en-AU"/>
          </a:p>
        </p:txBody>
      </p:sp>
      <p:sp>
        <p:nvSpPr>
          <p:cNvPr id="4" name="Slide Number Placeholder 3"/>
          <p:cNvSpPr>
            <a:spLocks noGrp="1"/>
          </p:cNvSpPr>
          <p:nvPr>
            <p:ph type="sldNum" sz="quarter" idx="5"/>
          </p:nvPr>
        </p:nvSpPr>
        <p:spPr/>
        <p:txBody>
          <a:bodyPr/>
          <a:lstStyle/>
          <a:p>
            <a:fld id="{CC91331A-62CA-4220-BDD0-DF1FE2D03DAB}" type="slidenum">
              <a:rPr lang="en-AU" smtClean="0"/>
              <a:t>12</a:t>
            </a:fld>
            <a:endParaRPr lang="en-AU"/>
          </a:p>
        </p:txBody>
      </p:sp>
    </p:spTree>
    <p:extLst>
      <p:ext uri="{BB962C8B-B14F-4D97-AF65-F5344CB8AC3E}">
        <p14:creationId xmlns:p14="http://schemas.microsoft.com/office/powerpoint/2010/main" val="115717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5134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1143-BD5A-C0CB-3F29-208629507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ABE4736-6988-3DDC-F7EE-131ECB88D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F3F57B5-AD65-BC9B-DA83-53ABF0430E90}"/>
              </a:ext>
            </a:extLst>
          </p:cNvPr>
          <p:cNvSpPr>
            <a:spLocks noGrp="1"/>
          </p:cNvSpPr>
          <p:nvPr>
            <p:ph type="dt" sz="half" idx="10"/>
          </p:nvPr>
        </p:nvSpPr>
        <p:spPr/>
        <p:txBody>
          <a:bodyPr/>
          <a:lstStyle/>
          <a:p>
            <a:fld id="{2B81C245-3E09-4CF4-9ECD-899B5049CAA2}" type="datetimeFigureOut">
              <a:rPr lang="en-AU" smtClean="0"/>
              <a:t>2/04/2026</a:t>
            </a:fld>
            <a:endParaRPr lang="en-AU"/>
          </a:p>
        </p:txBody>
      </p:sp>
      <p:sp>
        <p:nvSpPr>
          <p:cNvPr id="5" name="Footer Placeholder 4">
            <a:extLst>
              <a:ext uri="{FF2B5EF4-FFF2-40B4-BE49-F238E27FC236}">
                <a16:creationId xmlns:a16="http://schemas.microsoft.com/office/drawing/2014/main" id="{E9C019B4-87FB-981C-B1E4-D8F52653F3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3FFF55-A90A-7A03-AB29-1EEEC29BC0AB}"/>
              </a:ext>
            </a:extLst>
          </p:cNvPr>
          <p:cNvSpPr>
            <a:spLocks noGrp="1"/>
          </p:cNvSpPr>
          <p:nvPr>
            <p:ph type="sldNum" sz="quarter" idx="12"/>
          </p:nvPr>
        </p:nvSpPr>
        <p:spPr/>
        <p:txBody>
          <a:bodyPr/>
          <a:lstStyle/>
          <a:p>
            <a:fld id="{6B0AA3B9-7176-4FBC-8A56-697129254272}" type="slidenum">
              <a:rPr lang="en-AU" smtClean="0"/>
              <a:t>‹#›</a:t>
            </a:fld>
            <a:endParaRPr lang="en-AU"/>
          </a:p>
        </p:txBody>
      </p:sp>
    </p:spTree>
    <p:extLst>
      <p:ext uri="{BB962C8B-B14F-4D97-AF65-F5344CB8AC3E}">
        <p14:creationId xmlns:p14="http://schemas.microsoft.com/office/powerpoint/2010/main" val="344509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93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reserve="1">
  <p:cSld name="1_Title and three columns">
    <p:bg>
      <p:bgPr>
        <a:solidFill>
          <a:schemeClr val="bg1"/>
        </a:solidFill>
        <a:effectLst/>
      </p:bgPr>
    </p:bg>
    <p:spTree>
      <p:nvGrpSpPr>
        <p:cNvPr id="1" name="Shape 50"/>
        <p:cNvGrpSpPr/>
        <p:nvPr/>
      </p:nvGrpSpPr>
      <p:grpSpPr>
        <a:xfrm>
          <a:off x="0" y="0"/>
          <a:ext cx="0" cy="0"/>
          <a:chOff x="0" y="0"/>
          <a:chExt cx="0" cy="0"/>
        </a:xfrm>
      </p:grpSpPr>
      <p:sp>
        <p:nvSpPr>
          <p:cNvPr id="51" name="Google Shape;51;p13"/>
          <p:cNvSpPr/>
          <p:nvPr/>
        </p:nvSpPr>
        <p:spPr>
          <a:xfrm>
            <a:off x="269200" y="1864968"/>
            <a:ext cx="3666000" cy="4716800"/>
          </a:xfrm>
          <a:prstGeom prst="rect">
            <a:avLst/>
          </a:prstGeom>
          <a:solidFill>
            <a:srgbClr val="E7FFE1"/>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0" marR="0" lvl="0" indent="0" algn="ctr"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609585"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p:txBody>
      </p:sp>
      <p:sp>
        <p:nvSpPr>
          <p:cNvPr id="52" name="Google Shape;52;p13"/>
          <p:cNvSpPr txBox="1">
            <a:spLocks noGrp="1"/>
          </p:cNvSpPr>
          <p:nvPr>
            <p:ph type="title"/>
          </p:nvPr>
        </p:nvSpPr>
        <p:spPr>
          <a:xfrm>
            <a:off x="269200" y="234652"/>
            <a:ext cx="4520322" cy="449342"/>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269200" y="2235050"/>
            <a:ext cx="3666000" cy="4343283"/>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Font typeface="Montserrat"/>
              <a:buChar char="●"/>
              <a:defRPr sz="1600">
                <a:latin typeface="Montserrat"/>
                <a:ea typeface="Montserrat"/>
                <a:cs typeface="Montserrat"/>
                <a:sym typeface="Montserrat"/>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55" name="Google Shape;55;p13"/>
          <p:cNvSpPr txBox="1">
            <a:spLocks noGrp="1"/>
          </p:cNvSpPr>
          <p:nvPr>
            <p:ph type="body" idx="2"/>
          </p:nvPr>
        </p:nvSpPr>
        <p:spPr>
          <a:xfrm>
            <a:off x="8243047" y="2442881"/>
            <a:ext cx="3478306" cy="4069978"/>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56" name="Google Shape;56;p13"/>
          <p:cNvSpPr/>
          <p:nvPr/>
        </p:nvSpPr>
        <p:spPr>
          <a:xfrm>
            <a:off x="4221233" y="1864801"/>
            <a:ext cx="3666000" cy="4716800"/>
          </a:xfrm>
          <a:prstGeom prst="rect">
            <a:avLst/>
          </a:prstGeom>
          <a:solidFill>
            <a:srgbClr val="E7FFE1"/>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0" marR="0" lvl="0" indent="0" algn="ctr"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609585"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p:txBody>
      </p:sp>
      <p:sp>
        <p:nvSpPr>
          <p:cNvPr id="57" name="Google Shape;57;p13"/>
          <p:cNvSpPr/>
          <p:nvPr/>
        </p:nvSpPr>
        <p:spPr>
          <a:xfrm>
            <a:off x="8173233" y="1861533"/>
            <a:ext cx="3666000" cy="4716800"/>
          </a:xfrm>
          <a:prstGeom prst="rect">
            <a:avLst/>
          </a:prstGeom>
          <a:solidFill>
            <a:schemeClr val="accent1">
              <a:lumMod val="10000"/>
              <a:lumOff val="90000"/>
            </a:schemeClr>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0" marR="0" lvl="0" indent="0" algn="ctr"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609585"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p:txBody>
      </p:sp>
      <p:pic>
        <p:nvPicPr>
          <p:cNvPr id="58" name="Google Shape;58;p13"/>
          <p:cNvPicPr preferRelativeResize="0"/>
          <p:nvPr userDrawn="1"/>
        </p:nvPicPr>
        <p:blipFill rotWithShape="1">
          <a:blip r:embed="rId2" cstate="screen">
            <a:alphaModFix/>
            <a:extLst>
              <a:ext uri="{28A0092B-C50C-407E-A947-70E740481C1C}">
                <a14:useLocalDpi xmlns:a14="http://schemas.microsoft.com/office/drawing/2010/main"/>
              </a:ext>
            </a:extLst>
          </a:blip>
          <a:srcRect t="1493" b="1493"/>
          <a:stretch/>
        </p:blipFill>
        <p:spPr>
          <a:xfrm>
            <a:off x="5472367" y="1302333"/>
            <a:ext cx="986900" cy="951035"/>
          </a:xfrm>
          <a:prstGeom prst="rect">
            <a:avLst/>
          </a:prstGeom>
          <a:noFill/>
          <a:ln>
            <a:noFill/>
          </a:ln>
          <a:effectLst>
            <a:outerShdw blurRad="50800" dist="104775" dir="3600000" algn="tl" rotWithShape="0">
              <a:srgbClr val="000000">
                <a:alpha val="40000"/>
              </a:srgbClr>
            </a:outerShdw>
          </a:effectLst>
        </p:spPr>
      </p:pic>
      <p:pic>
        <p:nvPicPr>
          <p:cNvPr id="59" name="Google Shape;59;p13"/>
          <p:cNvPicPr preferRelativeResize="0"/>
          <p:nvPr/>
        </p:nvPicPr>
        <p:blipFill rotWithShape="1">
          <a:blip r:embed="rId2" cstate="screen">
            <a:alphaModFix/>
            <a:extLst>
              <a:ext uri="{28A0092B-C50C-407E-A947-70E740481C1C}">
                <a14:useLocalDpi xmlns:a14="http://schemas.microsoft.com/office/drawing/2010/main"/>
              </a:ext>
            </a:extLst>
          </a:blip>
          <a:srcRect t="1200" b="1190"/>
          <a:stretch/>
        </p:blipFill>
        <p:spPr>
          <a:xfrm>
            <a:off x="1593534" y="1299434"/>
            <a:ext cx="986900" cy="956857"/>
          </a:xfrm>
          <a:prstGeom prst="rect">
            <a:avLst/>
          </a:prstGeom>
          <a:noFill/>
          <a:ln>
            <a:noFill/>
          </a:ln>
          <a:effectLst>
            <a:outerShdw blurRad="50800" dist="104775" dir="3600000" algn="tl" rotWithShape="0">
              <a:srgbClr val="000000">
                <a:alpha val="40000"/>
              </a:srgbClr>
            </a:outerShdw>
          </a:effectLst>
        </p:spPr>
      </p:pic>
      <p:grpSp>
        <p:nvGrpSpPr>
          <p:cNvPr id="5" name="Group 4">
            <a:extLst>
              <a:ext uri="{FF2B5EF4-FFF2-40B4-BE49-F238E27FC236}">
                <a16:creationId xmlns:a16="http://schemas.microsoft.com/office/drawing/2014/main" id="{9352233A-6E52-52BC-AAC3-02F0A511A0B1}"/>
              </a:ext>
            </a:extLst>
          </p:cNvPr>
          <p:cNvGrpSpPr/>
          <p:nvPr userDrawn="1"/>
        </p:nvGrpSpPr>
        <p:grpSpPr>
          <a:xfrm>
            <a:off x="9512783" y="1302334"/>
            <a:ext cx="986900" cy="951034"/>
            <a:chOff x="8644917" y="1302334"/>
            <a:chExt cx="986900" cy="951034"/>
          </a:xfrm>
        </p:grpSpPr>
        <p:sp>
          <p:nvSpPr>
            <p:cNvPr id="4" name="Oval 3">
              <a:extLst>
                <a:ext uri="{FF2B5EF4-FFF2-40B4-BE49-F238E27FC236}">
                  <a16:creationId xmlns:a16="http://schemas.microsoft.com/office/drawing/2014/main" id="{25C3932A-73CB-F18D-77DD-9653A1BB17F9}"/>
                </a:ext>
              </a:extLst>
            </p:cNvPr>
            <p:cNvSpPr/>
            <p:nvPr userDrawn="1"/>
          </p:nvSpPr>
          <p:spPr>
            <a:xfrm>
              <a:off x="8644917" y="1302334"/>
              <a:ext cx="986900" cy="951034"/>
            </a:xfrm>
            <a:prstGeom prst="ellipse">
              <a:avLst/>
            </a:prstGeom>
            <a:solidFill>
              <a:schemeClr val="accent6"/>
            </a:solidFill>
            <a:ln>
              <a:noFill/>
            </a:ln>
            <a:effectLst>
              <a:outerShdw blurRad="50800" dist="38100" dir="5400000" sx="105000" sy="105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3" name="Graphic 2" descr="Brainstorm with solid fill">
              <a:extLst>
                <a:ext uri="{FF2B5EF4-FFF2-40B4-BE49-F238E27FC236}">
                  <a16:creationId xmlns:a16="http://schemas.microsoft.com/office/drawing/2014/main" id="{51F8B1CF-6A55-168C-6110-977D291C5B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7417" y="1320650"/>
              <a:ext cx="914400" cy="914400"/>
            </a:xfrm>
            <a:prstGeom prst="rect">
              <a:avLst/>
            </a:prstGeom>
          </p:spPr>
        </p:pic>
      </p:grpSp>
    </p:spTree>
    <p:extLst>
      <p:ext uri="{BB962C8B-B14F-4D97-AF65-F5344CB8AC3E}">
        <p14:creationId xmlns:p14="http://schemas.microsoft.com/office/powerpoint/2010/main" val="14850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reserve="1">
  <p:cSld name="1_Title and three columns">
    <p:bg>
      <p:bgPr>
        <a:solidFill>
          <a:schemeClr val="bg1"/>
        </a:solidFill>
        <a:effectLst/>
      </p:bgPr>
    </p:bg>
    <p:spTree>
      <p:nvGrpSpPr>
        <p:cNvPr id="1" name="Shape 50"/>
        <p:cNvGrpSpPr/>
        <p:nvPr/>
      </p:nvGrpSpPr>
      <p:grpSpPr>
        <a:xfrm>
          <a:off x="0" y="0"/>
          <a:ext cx="0" cy="0"/>
          <a:chOff x="0" y="0"/>
          <a:chExt cx="0" cy="0"/>
        </a:xfrm>
      </p:grpSpPr>
      <p:sp>
        <p:nvSpPr>
          <p:cNvPr id="51" name="Google Shape;51;p13"/>
          <p:cNvSpPr/>
          <p:nvPr/>
        </p:nvSpPr>
        <p:spPr>
          <a:xfrm>
            <a:off x="269200" y="1864968"/>
            <a:ext cx="3666000" cy="4716800"/>
          </a:xfrm>
          <a:prstGeom prst="rect">
            <a:avLst/>
          </a:prstGeom>
          <a:solidFill>
            <a:srgbClr val="E7FFE1"/>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0" marR="0" lvl="0" indent="0" algn="ctr"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609585"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p:txBody>
      </p:sp>
      <p:sp>
        <p:nvSpPr>
          <p:cNvPr id="52" name="Google Shape;52;p13"/>
          <p:cNvSpPr txBox="1">
            <a:spLocks noGrp="1"/>
          </p:cNvSpPr>
          <p:nvPr>
            <p:ph type="title"/>
          </p:nvPr>
        </p:nvSpPr>
        <p:spPr>
          <a:xfrm>
            <a:off x="269200" y="234652"/>
            <a:ext cx="4520322" cy="449342"/>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269200" y="2235050"/>
            <a:ext cx="3666000" cy="4343283"/>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Font typeface="Montserrat"/>
              <a:buChar char="●"/>
              <a:defRPr sz="1600">
                <a:latin typeface="Montserrat"/>
                <a:ea typeface="Montserrat"/>
                <a:cs typeface="Montserrat"/>
                <a:sym typeface="Montserrat"/>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55" name="Google Shape;55;p13"/>
          <p:cNvSpPr txBox="1">
            <a:spLocks noGrp="1"/>
          </p:cNvSpPr>
          <p:nvPr>
            <p:ph type="body" idx="2"/>
          </p:nvPr>
        </p:nvSpPr>
        <p:spPr>
          <a:xfrm>
            <a:off x="8243047" y="2442881"/>
            <a:ext cx="3478306" cy="4069978"/>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56" name="Google Shape;56;p13"/>
          <p:cNvSpPr/>
          <p:nvPr/>
        </p:nvSpPr>
        <p:spPr>
          <a:xfrm>
            <a:off x="4221233" y="1864801"/>
            <a:ext cx="3666000" cy="4716800"/>
          </a:xfrm>
          <a:prstGeom prst="rect">
            <a:avLst/>
          </a:prstGeom>
          <a:solidFill>
            <a:srgbClr val="E7FFE1"/>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0" marR="0" lvl="0" indent="0" algn="ctr"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609585"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p:txBody>
      </p:sp>
      <p:sp>
        <p:nvSpPr>
          <p:cNvPr id="57" name="Google Shape;57;p13"/>
          <p:cNvSpPr/>
          <p:nvPr/>
        </p:nvSpPr>
        <p:spPr>
          <a:xfrm>
            <a:off x="8173233" y="1861533"/>
            <a:ext cx="3666000" cy="4716800"/>
          </a:xfrm>
          <a:prstGeom prst="rect">
            <a:avLst/>
          </a:prstGeom>
          <a:solidFill>
            <a:schemeClr val="accent1">
              <a:lumMod val="10000"/>
              <a:lumOff val="90000"/>
            </a:schemeClr>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0" marR="0" lvl="0" indent="0" algn="ctr"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a:p>
            <a:pPr marL="609585" marR="0" lvl="0" indent="0" algn="l" rtl="0">
              <a:lnSpc>
                <a:spcPct val="100000"/>
              </a:lnSpc>
              <a:spcBef>
                <a:spcPts val="0"/>
              </a:spcBef>
              <a:spcAft>
                <a:spcPts val="0"/>
              </a:spcAft>
              <a:buNone/>
            </a:pPr>
            <a:endParaRPr sz="6400">
              <a:latin typeface="Arial" panose="020B0604020202020204" pitchFamily="34" charset="0"/>
              <a:ea typeface="Covered By Your Grace"/>
              <a:cs typeface="Arial" panose="020B0604020202020204" pitchFamily="34" charset="0"/>
              <a:sym typeface="Covered By Your Grace"/>
            </a:endParaRPr>
          </a:p>
        </p:txBody>
      </p:sp>
      <p:pic>
        <p:nvPicPr>
          <p:cNvPr id="58" name="Google Shape;58;p13"/>
          <p:cNvPicPr preferRelativeResize="0"/>
          <p:nvPr userDrawn="1"/>
        </p:nvPicPr>
        <p:blipFill rotWithShape="1">
          <a:blip r:embed="rId2" cstate="screen">
            <a:alphaModFix/>
            <a:extLst>
              <a:ext uri="{28A0092B-C50C-407E-A947-70E740481C1C}">
                <a14:useLocalDpi xmlns:a14="http://schemas.microsoft.com/office/drawing/2010/main"/>
              </a:ext>
            </a:extLst>
          </a:blip>
          <a:srcRect t="1493" b="1493"/>
          <a:stretch/>
        </p:blipFill>
        <p:spPr>
          <a:xfrm>
            <a:off x="5472367" y="1302333"/>
            <a:ext cx="986900" cy="951035"/>
          </a:xfrm>
          <a:prstGeom prst="rect">
            <a:avLst/>
          </a:prstGeom>
          <a:noFill/>
          <a:ln>
            <a:noFill/>
          </a:ln>
          <a:effectLst>
            <a:outerShdw blurRad="50800" dist="104775" dir="3600000" algn="tl" rotWithShape="0">
              <a:srgbClr val="000000">
                <a:alpha val="40000"/>
              </a:srgbClr>
            </a:outerShdw>
          </a:effectLst>
        </p:spPr>
      </p:pic>
      <p:pic>
        <p:nvPicPr>
          <p:cNvPr id="59" name="Google Shape;59;p13"/>
          <p:cNvPicPr preferRelativeResize="0"/>
          <p:nvPr/>
        </p:nvPicPr>
        <p:blipFill rotWithShape="1">
          <a:blip r:embed="rId2" cstate="screen">
            <a:alphaModFix/>
            <a:extLst>
              <a:ext uri="{28A0092B-C50C-407E-A947-70E740481C1C}">
                <a14:useLocalDpi xmlns:a14="http://schemas.microsoft.com/office/drawing/2010/main"/>
              </a:ext>
            </a:extLst>
          </a:blip>
          <a:srcRect t="1200" b="1190"/>
          <a:stretch/>
        </p:blipFill>
        <p:spPr>
          <a:xfrm>
            <a:off x="1593534" y="1299434"/>
            <a:ext cx="986900" cy="956857"/>
          </a:xfrm>
          <a:prstGeom prst="rect">
            <a:avLst/>
          </a:prstGeom>
          <a:noFill/>
          <a:ln>
            <a:noFill/>
          </a:ln>
          <a:effectLst>
            <a:outerShdw blurRad="50800" dist="104775" dir="3600000" algn="tl" rotWithShape="0">
              <a:srgbClr val="000000">
                <a:alpha val="40000"/>
              </a:srgbClr>
            </a:outerShdw>
          </a:effectLst>
        </p:spPr>
      </p:pic>
      <p:grpSp>
        <p:nvGrpSpPr>
          <p:cNvPr id="5" name="Group 4">
            <a:extLst>
              <a:ext uri="{FF2B5EF4-FFF2-40B4-BE49-F238E27FC236}">
                <a16:creationId xmlns:a16="http://schemas.microsoft.com/office/drawing/2014/main" id="{9352233A-6E52-52BC-AAC3-02F0A511A0B1}"/>
              </a:ext>
            </a:extLst>
          </p:cNvPr>
          <p:cNvGrpSpPr/>
          <p:nvPr userDrawn="1"/>
        </p:nvGrpSpPr>
        <p:grpSpPr>
          <a:xfrm>
            <a:off x="9512783" y="1302334"/>
            <a:ext cx="986900" cy="951034"/>
            <a:chOff x="8644917" y="1302334"/>
            <a:chExt cx="986900" cy="951034"/>
          </a:xfrm>
        </p:grpSpPr>
        <p:sp>
          <p:nvSpPr>
            <p:cNvPr id="4" name="Oval 3">
              <a:extLst>
                <a:ext uri="{FF2B5EF4-FFF2-40B4-BE49-F238E27FC236}">
                  <a16:creationId xmlns:a16="http://schemas.microsoft.com/office/drawing/2014/main" id="{25C3932A-73CB-F18D-77DD-9653A1BB17F9}"/>
                </a:ext>
              </a:extLst>
            </p:cNvPr>
            <p:cNvSpPr/>
            <p:nvPr userDrawn="1"/>
          </p:nvSpPr>
          <p:spPr>
            <a:xfrm>
              <a:off x="8644917" y="1302334"/>
              <a:ext cx="986900" cy="951034"/>
            </a:xfrm>
            <a:prstGeom prst="ellipse">
              <a:avLst/>
            </a:prstGeom>
            <a:solidFill>
              <a:schemeClr val="accent6"/>
            </a:solidFill>
            <a:ln>
              <a:noFill/>
            </a:ln>
            <a:effectLst>
              <a:outerShdw blurRad="50800" dist="38100" dir="5400000" sx="105000" sy="105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3" name="Graphic 2" descr="Brainstorm with solid fill">
              <a:extLst>
                <a:ext uri="{FF2B5EF4-FFF2-40B4-BE49-F238E27FC236}">
                  <a16:creationId xmlns:a16="http://schemas.microsoft.com/office/drawing/2014/main" id="{51F8B1CF-6A55-168C-6110-977D291C5B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7417" y="1320650"/>
              <a:ext cx="914400" cy="914400"/>
            </a:xfrm>
            <a:prstGeom prst="rect">
              <a:avLst/>
            </a:prstGeom>
          </p:spPr>
        </p:pic>
      </p:grpSp>
    </p:spTree>
    <p:extLst>
      <p:ext uri="{BB962C8B-B14F-4D97-AF65-F5344CB8AC3E}">
        <p14:creationId xmlns:p14="http://schemas.microsoft.com/office/powerpoint/2010/main" val="411861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268234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2133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92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6619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0AA3B9-7176-4FBC-8A56-69712925427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9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0AA3B9-7176-4FBC-8A56-69712925427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0"/>
            <a:ext cx="5735637" cy="4878611"/>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1"/>
            <a:ext cx="5507038" cy="4246186"/>
          </a:xfrm>
        </p:spPr>
        <p:txBody>
          <a:bodyPr/>
          <a:lstStyle/>
          <a:p>
            <a:r>
              <a:rPr lang="en-US"/>
              <a:t>Click icon to add picture</a:t>
            </a:r>
            <a:endParaRPr lang="en-AU"/>
          </a:p>
        </p:txBody>
      </p:sp>
      <p:sp>
        <p:nvSpPr>
          <p:cNvPr id="9" name="Text Placeholder 8">
            <a:extLst>
              <a:ext uri="{FF2B5EF4-FFF2-40B4-BE49-F238E27FC236}">
                <a16:creationId xmlns:a16="http://schemas.microsoft.com/office/drawing/2014/main" id="{C468D160-A77E-0FD7-054B-CE004CA9035B}"/>
              </a:ext>
            </a:extLst>
          </p:cNvPr>
          <p:cNvSpPr>
            <a:spLocks noGrp="1"/>
          </p:cNvSpPr>
          <p:nvPr>
            <p:ph type="body" sz="quarter" idx="21"/>
          </p:nvPr>
        </p:nvSpPr>
        <p:spPr>
          <a:xfrm>
            <a:off x="6324600" y="5934075"/>
            <a:ext cx="5519738" cy="506413"/>
          </a:xfrm>
        </p:spPr>
        <p:txBody>
          <a:bodyPr/>
          <a:lstStyle>
            <a:lvl1pPr>
              <a:defRPr sz="1400"/>
            </a:lvl1pPr>
          </a:lstStyle>
          <a:p>
            <a:pPr lvl="0"/>
            <a:r>
              <a:rPr lang="en-US"/>
              <a:t>Click to edit Master text styles</a:t>
            </a:r>
            <a:endParaRPr lang="en-AU"/>
          </a:p>
        </p:txBody>
      </p:sp>
    </p:spTree>
    <p:extLst>
      <p:ext uri="{BB962C8B-B14F-4D97-AF65-F5344CB8AC3E}">
        <p14:creationId xmlns:p14="http://schemas.microsoft.com/office/powerpoint/2010/main" val="112239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6B0AA3B9-7176-4FBC-8A56-697129254272}" type="slidenum">
              <a:rPr lang="en-AU" smtClean="0"/>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1734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0AA3B9-7176-4FBC-8A56-69712925427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55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0AA3B9-7176-4FBC-8A56-697129254272}" type="slidenum">
              <a:rPr lang="en-AU" smtClean="0"/>
              <a:t>‹#›</a:t>
            </a:fld>
            <a:endParaRPr lang="en-AU"/>
          </a:p>
        </p:txBody>
      </p:sp>
    </p:spTree>
    <p:extLst>
      <p:ext uri="{BB962C8B-B14F-4D97-AF65-F5344CB8AC3E}">
        <p14:creationId xmlns:p14="http://schemas.microsoft.com/office/powerpoint/2010/main" val="4391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675237" y="1583989"/>
            <a:ext cx="5156763" cy="4499997"/>
          </a:xfrm>
          <a:prstGeom prst="roundRect">
            <a:avLst>
              <a:gd name="adj" fmla="val 2158"/>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964471" y="1886738"/>
            <a:ext cx="4561222" cy="3869020"/>
          </a:xfrm>
        </p:spPr>
        <p:txBody>
          <a:bodyPr/>
          <a:lstStyle>
            <a:lvl1pPr algn="l">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49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6B0AA3B9-7176-4FBC-8A56-697129254272}" type="slidenum">
              <a:rPr lang="en-AU" smtClean="0"/>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5945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6B0AA3B9-7176-4FBC-8A56-697129254272}" type="slidenum">
              <a:rPr lang="en-AU" smtClean="0"/>
              <a:t>‹#›</a:t>
            </a:fld>
            <a:endParaRPr lang="en-AU"/>
          </a:p>
        </p:txBody>
      </p:sp>
    </p:spTree>
    <p:extLst>
      <p:ext uri="{BB962C8B-B14F-4D97-AF65-F5344CB8AC3E}">
        <p14:creationId xmlns:p14="http://schemas.microsoft.com/office/powerpoint/2010/main" val="839757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72" r:id="rId8"/>
    <p:sldLayoutId id="2147483670" r:id="rId9"/>
    <p:sldLayoutId id="2147483671" r:id="rId10"/>
    <p:sldLayoutId id="2147483673" r:id="rId11"/>
    <p:sldLayoutId id="2147483678" r:id="rId12"/>
    <p:sldLayoutId id="2147483683" r:id="rId13"/>
    <p:sldLayoutId id="2147483680" r:id="rId14"/>
    <p:sldLayoutId id="2147483682" r:id="rId15"/>
    <p:sldLayoutId id="214748368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ducation.nsw.gov.au/teaching-and-learning/curriculum/stem/stem-curriculum-resources/medical-research-professor-georgina-long#immuno-genetic" TargetMode="Externa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teaching-and-learning/curriculum/stem/stem-curriculum-resources/medical-research-professor-georgina-long#animatio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hyperlink" Target="https://www.nature.com/articles/s41591-025-03967-2" TargetMode="External"/><Relationship Id="rId3" Type="http://schemas.openxmlformats.org/officeDocument/2006/relationships/hyperlink" Target="https://www.nsw.gov.au/education-and-training/nesa/copyright" TargetMode="External"/><Relationship Id="rId7" Type="http://schemas.openxmlformats.org/officeDocument/2006/relationships/hyperlink" Target="https://www.nature.com/articles/s41591-025-04032-8"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www.australianclinicaltrials.gov.au/about/what-is-a-clinical-trial#phases-of-clinical-trials"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 Id="rId9" Type="http://schemas.openxmlformats.org/officeDocument/2006/relationships/hyperlink" Target="https://pubmed.ncbi.nlm.nih.gov/2915644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curriculum.nsw.edu.au/learning-areas/mathematics/mathematics-standard-11-12-2024/overview" TargetMode="External"/><Relationship Id="rId7" Type="http://schemas.openxmlformats.org/officeDocument/2006/relationships/hyperlink" Target="https://www.nsw.gov.au/education-and-training/nesa/curriculum/science/investigating-science-stage-6-2017"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nsw.gov.au/education-and-training/nesa/curriculum/science/science-extension-stage-6-2017" TargetMode="External"/><Relationship Id="rId5" Type="http://schemas.openxmlformats.org/officeDocument/2006/relationships/hyperlink" Target="https://curriculum.nsw.edu.au/learning-areas/science/biology-11-12-2025/overview" TargetMode="External"/><Relationship Id="rId4" Type="http://schemas.openxmlformats.org/officeDocument/2006/relationships/hyperlink" Target="https://curriculum.nsw.edu.au/learning-areas/mathematics/mathematics-extension-1-11-12-2024/overvie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ducation.nsw.gov.au/teaching-and-learning/curriculum/stem/stem-curriculum-resources/medical-research-professor-georgina-long#immuno-melonoma" TargetMode="Externa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nsw.gov.au/teaching-and-learning/curriculum/stem/stem-curriculum-resources/medical-research-professor-georgina-long#animation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DE786-36F5-FD49-E08E-7D6591251DBE}"/>
              </a:ext>
            </a:extLst>
          </p:cNvPr>
          <p:cNvSpPr>
            <a:spLocks noGrp="1"/>
          </p:cNvSpPr>
          <p:nvPr>
            <p:ph type="ctrTitle"/>
          </p:nvPr>
        </p:nvSpPr>
        <p:spPr/>
        <p:txBody>
          <a:bodyPr/>
          <a:lstStyle/>
          <a:p>
            <a:r>
              <a:rPr lang="en-AU" dirty="0"/>
              <a:t>T cells, Immunotherapy and CAR-T therapy</a:t>
            </a:r>
          </a:p>
        </p:txBody>
      </p:sp>
      <p:sp>
        <p:nvSpPr>
          <p:cNvPr id="6" name="Text Placeholder 5">
            <a:extLst>
              <a:ext uri="{FF2B5EF4-FFF2-40B4-BE49-F238E27FC236}">
                <a16:creationId xmlns:a16="http://schemas.microsoft.com/office/drawing/2014/main" id="{CC775956-04EB-F4A5-14A4-7E52176FFDD7}"/>
              </a:ext>
            </a:extLst>
          </p:cNvPr>
          <p:cNvSpPr>
            <a:spLocks noGrp="1"/>
          </p:cNvSpPr>
          <p:nvPr>
            <p:ph type="body" sz="quarter" idx="16"/>
          </p:nvPr>
        </p:nvSpPr>
        <p:spPr>
          <a:xfrm>
            <a:off x="540000" y="4925698"/>
            <a:ext cx="6255975" cy="1033668"/>
          </a:xfrm>
        </p:spPr>
        <p:txBody>
          <a:bodyPr/>
          <a:lstStyle/>
          <a:p>
            <a:r>
              <a:rPr lang="en-AU"/>
              <a:t>Medical Science with Professor Georgina Long AO</a:t>
            </a:r>
          </a:p>
          <a:p>
            <a:r>
              <a:rPr lang="en-AU"/>
              <a:t>STEM Enrichment</a:t>
            </a:r>
          </a:p>
        </p:txBody>
      </p:sp>
      <p:pic>
        <p:nvPicPr>
          <p:cNvPr id="8" name="Picture Placeholder 7" descr="Photograph of Professor Georgina Long AO standing against a plain gray background with arms crossed, wearing a dark pinstripe blazer over a light-coloured top. The image conveys a professional and confident posture, with minimal accessories and a simple, formal outfit.">
            <a:extLst>
              <a:ext uri="{FF2B5EF4-FFF2-40B4-BE49-F238E27FC236}">
                <a16:creationId xmlns:a16="http://schemas.microsoft.com/office/drawing/2014/main" id="{9D71A676-6B7D-C048-269C-43CB79988AA4}"/>
              </a:ext>
              <a:ext uri="{C183D7F6-B498-43B3-948B-1728B52AA6E4}">
                <adec:decorative xmlns:adec="http://schemas.microsoft.com/office/drawing/2017/decorative" val="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082771" y="1"/>
            <a:ext cx="5109229" cy="6858000"/>
          </a:xfrm>
        </p:spPr>
      </p:pic>
    </p:spTree>
    <p:extLst>
      <p:ext uri="{BB962C8B-B14F-4D97-AF65-F5344CB8AC3E}">
        <p14:creationId xmlns:p14="http://schemas.microsoft.com/office/powerpoint/2010/main" val="368606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4B5B-4007-D603-BFCC-5EAD4F6FAD73}"/>
              </a:ext>
            </a:extLst>
          </p:cNvPr>
          <p:cNvSpPr>
            <a:spLocks noGrp="1"/>
          </p:cNvSpPr>
          <p:nvPr>
            <p:ph type="title"/>
          </p:nvPr>
        </p:nvSpPr>
        <p:spPr/>
        <p:txBody>
          <a:bodyPr/>
          <a:lstStyle/>
          <a:p>
            <a:r>
              <a:rPr lang="en-AU" dirty="0"/>
              <a:t>Immune evasion</a:t>
            </a:r>
          </a:p>
        </p:txBody>
      </p:sp>
      <p:pic>
        <p:nvPicPr>
          <p:cNvPr id="11" name="Picture Placeholder 10" descr="Diagram illustrating interaction between tumor cell and T cell, highlighting receptor binding and activation process. Tumor cell shown in dark red with labeled receptors, T cell in dark teal with orange receptors, and activation indicated by white arrows below receptor complex.">
            <a:extLst>
              <a:ext uri="{FF2B5EF4-FFF2-40B4-BE49-F238E27FC236}">
                <a16:creationId xmlns:a16="http://schemas.microsoft.com/office/drawing/2014/main" id="{D778354D-2093-CF1A-9848-F2549996590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CC7A65B2-9FA6-1233-6182-C06CEE54829A}"/>
              </a:ext>
            </a:extLst>
          </p:cNvPr>
          <p:cNvSpPr>
            <a:spLocks noGrp="1"/>
          </p:cNvSpPr>
          <p:nvPr>
            <p:ph type="body" sz="quarter" idx="17"/>
          </p:nvPr>
        </p:nvSpPr>
        <p:spPr/>
        <p:txBody>
          <a:bodyPr/>
          <a:lstStyle/>
          <a:p>
            <a:r>
              <a:rPr lang="en-AU"/>
              <a:t>In conventional T cell responses, the T cell receptors (TCR) on T cells bind to tumour antigens that are bound to MHC1 proteins. Often, tumour cells downregulate MHC1 expression, thereby preventing the immune system from recognising and responding to them. </a:t>
            </a:r>
          </a:p>
          <a:p>
            <a:r>
              <a:rPr lang="en-AU" b="1"/>
              <a:t>This is known as immune evasion.</a:t>
            </a:r>
          </a:p>
        </p:txBody>
      </p:sp>
      <p:sp>
        <p:nvSpPr>
          <p:cNvPr id="3" name="Slide Number Placeholder 3">
            <a:extLst>
              <a:ext uri="{FF2B5EF4-FFF2-40B4-BE49-F238E27FC236}">
                <a16:creationId xmlns:a16="http://schemas.microsoft.com/office/drawing/2014/main" id="{34F776F2-86BE-4CE9-6AC4-2738D0848474}"/>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10</a:t>
            </a:fld>
            <a:endParaRPr lang="en-AU" sz="1200" dirty="0"/>
          </a:p>
        </p:txBody>
      </p:sp>
    </p:spTree>
    <p:extLst>
      <p:ext uri="{BB962C8B-B14F-4D97-AF65-F5344CB8AC3E}">
        <p14:creationId xmlns:p14="http://schemas.microsoft.com/office/powerpoint/2010/main" val="35963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7755E-AC36-4ABE-9C08-030DF603A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0FC45-E32C-04CB-0C2A-F4D23EFF8BBB}"/>
              </a:ext>
            </a:extLst>
          </p:cNvPr>
          <p:cNvSpPr>
            <a:spLocks noGrp="1"/>
          </p:cNvSpPr>
          <p:nvPr>
            <p:ph type="title"/>
          </p:nvPr>
        </p:nvSpPr>
        <p:spPr/>
        <p:txBody>
          <a:bodyPr/>
          <a:lstStyle/>
          <a:p>
            <a:r>
              <a:rPr lang="en-AU"/>
              <a:t>Immunotherapy and CAR-T cells</a:t>
            </a:r>
          </a:p>
        </p:txBody>
      </p:sp>
      <p:sp>
        <p:nvSpPr>
          <p:cNvPr id="5" name="Text Placeholder 4">
            <a:extLst>
              <a:ext uri="{FF2B5EF4-FFF2-40B4-BE49-F238E27FC236}">
                <a16:creationId xmlns:a16="http://schemas.microsoft.com/office/drawing/2014/main" id="{044A231F-562D-1DBE-4212-8A3D733106CC}"/>
              </a:ext>
            </a:extLst>
          </p:cNvPr>
          <p:cNvSpPr>
            <a:spLocks noGrp="1"/>
          </p:cNvSpPr>
          <p:nvPr>
            <p:ph type="body" sz="quarter" idx="18"/>
          </p:nvPr>
        </p:nvSpPr>
        <p:spPr/>
        <p:txBody>
          <a:bodyPr/>
          <a:lstStyle/>
          <a:p>
            <a:r>
              <a:rPr lang="en-AU" dirty="0"/>
              <a:t>Treatment for melanoma</a:t>
            </a:r>
          </a:p>
        </p:txBody>
      </p:sp>
      <p:sp>
        <p:nvSpPr>
          <p:cNvPr id="6" name="Content Placeholder 5">
            <a:extLst>
              <a:ext uri="{FF2B5EF4-FFF2-40B4-BE49-F238E27FC236}">
                <a16:creationId xmlns:a16="http://schemas.microsoft.com/office/drawing/2014/main" id="{A8FEB9C5-FF24-E3B5-A8A3-73124FC637CA}"/>
              </a:ext>
            </a:extLst>
          </p:cNvPr>
          <p:cNvSpPr>
            <a:spLocks noGrp="1"/>
          </p:cNvSpPr>
          <p:nvPr>
            <p:ph sz="quarter" idx="19"/>
          </p:nvPr>
        </p:nvSpPr>
        <p:spPr>
          <a:xfrm>
            <a:off x="360363" y="1562470"/>
            <a:ext cx="4412053" cy="4878611"/>
          </a:xfrm>
        </p:spPr>
        <p:txBody>
          <a:bodyPr/>
          <a:lstStyle/>
          <a:p>
            <a:pPr marL="342900" indent="-342900">
              <a:buFont typeface="Arial" panose="020B0604020202020204" pitchFamily="34" charset="0"/>
              <a:buChar char="•"/>
            </a:pPr>
            <a:r>
              <a:rPr lang="en-AU" dirty="0"/>
              <a:t>What are CAR-T cells and how are they modified to treat cancers such as melanoma?</a:t>
            </a:r>
          </a:p>
        </p:txBody>
      </p:sp>
      <p:pic>
        <p:nvPicPr>
          <p:cNvPr id="7" name="Picture Placeholder 8">
            <a:hlinkClick r:id="rId2"/>
            <a:extLst>
              <a:ext uri="{FF2B5EF4-FFF2-40B4-BE49-F238E27FC236}">
                <a16:creationId xmlns:a16="http://schemas.microsoft.com/office/drawing/2014/main" id="{861447C3-1510-0E28-77F0-9C382F04464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50179" y="1609186"/>
            <a:ext cx="6470448" cy="3639627"/>
          </a:xfrm>
          <a:prstGeom prst="rect">
            <a:avLst/>
          </a:prstGeom>
          <a:effectLst>
            <a:outerShdw blurRad="50800" dist="38100" dir="2700000" algn="tl" rotWithShape="0">
              <a:prstClr val="black">
                <a:alpha val="40000"/>
              </a:prstClr>
            </a:outerShdw>
          </a:effectLst>
        </p:spPr>
      </p:pic>
      <p:pic>
        <p:nvPicPr>
          <p:cNvPr id="9" name="Picture 8">
            <a:hlinkClick r:id="rId2"/>
            <a:extLst>
              <a:ext uri="{FF2B5EF4-FFF2-40B4-BE49-F238E27FC236}">
                <a16:creationId xmlns:a16="http://schemas.microsoft.com/office/drawing/2014/main" id="{59315898-1AA1-00F8-C6D4-5653290E9199}"/>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7711606" y="2907111"/>
            <a:ext cx="1806535" cy="1043777"/>
          </a:xfrm>
          <a:prstGeom prst="rect">
            <a:avLst/>
          </a:prstGeom>
          <a:noFill/>
        </p:spPr>
      </p:pic>
      <p:sp>
        <p:nvSpPr>
          <p:cNvPr id="10" name="TextBox 9">
            <a:extLst>
              <a:ext uri="{FF2B5EF4-FFF2-40B4-BE49-F238E27FC236}">
                <a16:creationId xmlns:a16="http://schemas.microsoft.com/office/drawing/2014/main" id="{9585716D-A9A3-A02E-CBE3-8A382F9B9D30}"/>
              </a:ext>
            </a:extLst>
          </p:cNvPr>
          <p:cNvSpPr txBox="1"/>
          <p:nvPr/>
        </p:nvSpPr>
        <p:spPr>
          <a:xfrm>
            <a:off x="6096000" y="5526926"/>
            <a:ext cx="5242738" cy="437128"/>
          </a:xfrm>
          <a:prstGeom prst="roundRect">
            <a:avLst/>
          </a:prstGeom>
          <a:noFill/>
          <a:ln>
            <a:solidFill>
              <a:schemeClr val="accent2"/>
            </a:solidFill>
          </a:ln>
        </p:spPr>
        <p:txBody>
          <a:bodyPr wrap="none" lIns="0" tIns="0" rIns="0" bIns="0" rtlCol="0" anchor="ctr">
            <a:noAutofit/>
          </a:bodyPr>
          <a:lstStyle/>
          <a:p>
            <a:pPr algn="ctr"/>
            <a:r>
              <a:rPr lang="en-AU" sz="1800" dirty="0"/>
              <a:t>Immunotherapy and genetic therapies</a:t>
            </a:r>
          </a:p>
        </p:txBody>
      </p:sp>
      <p:sp>
        <p:nvSpPr>
          <p:cNvPr id="15" name="Slide Number Placeholder 3">
            <a:extLst>
              <a:ext uri="{FF2B5EF4-FFF2-40B4-BE49-F238E27FC236}">
                <a16:creationId xmlns:a16="http://schemas.microsoft.com/office/drawing/2014/main" id="{ECCFF034-20C3-2CFD-D80A-6A1A352B963D}"/>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11</a:t>
            </a:fld>
            <a:endParaRPr lang="en-AU" sz="1200" dirty="0"/>
          </a:p>
        </p:txBody>
      </p:sp>
    </p:spTree>
    <p:extLst>
      <p:ext uri="{BB962C8B-B14F-4D97-AF65-F5344CB8AC3E}">
        <p14:creationId xmlns:p14="http://schemas.microsoft.com/office/powerpoint/2010/main" val="6309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6C05-32C4-8BCD-8AFB-692F7C8B0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ECAEF-FC41-8D95-E502-8B767FA2A3F2}"/>
              </a:ext>
            </a:extLst>
          </p:cNvPr>
          <p:cNvSpPr>
            <a:spLocks noGrp="1"/>
          </p:cNvSpPr>
          <p:nvPr>
            <p:ph type="title"/>
          </p:nvPr>
        </p:nvSpPr>
        <p:spPr>
          <a:xfrm>
            <a:off x="360000" y="360000"/>
            <a:ext cx="10080000" cy="545601"/>
          </a:xfrm>
        </p:spPr>
        <p:txBody>
          <a:bodyPr anchor="t">
            <a:normAutofit/>
          </a:bodyPr>
          <a:lstStyle/>
          <a:p>
            <a:r>
              <a:rPr lang="en-AU"/>
              <a:t>CAR-T therapy (1 of 3)</a:t>
            </a:r>
          </a:p>
        </p:txBody>
      </p:sp>
      <p:sp>
        <p:nvSpPr>
          <p:cNvPr id="8" name="Text Placeholder 7">
            <a:extLst>
              <a:ext uri="{FF2B5EF4-FFF2-40B4-BE49-F238E27FC236}">
                <a16:creationId xmlns:a16="http://schemas.microsoft.com/office/drawing/2014/main" id="{442700B8-FDDE-01D8-1A61-F8E5B722B112}"/>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a:t>Cell collection and genetic engineering</a:t>
            </a:r>
          </a:p>
        </p:txBody>
      </p:sp>
      <p:sp>
        <p:nvSpPr>
          <p:cNvPr id="7" name="Text Placeholder 6">
            <a:extLst>
              <a:ext uri="{FF2B5EF4-FFF2-40B4-BE49-F238E27FC236}">
                <a16:creationId xmlns:a16="http://schemas.microsoft.com/office/drawing/2014/main" id="{C1AD2720-627D-0681-E8C8-B0027233061B}"/>
              </a:ext>
            </a:extLst>
          </p:cNvPr>
          <p:cNvSpPr>
            <a:spLocks noGrp="1"/>
          </p:cNvSpPr>
          <p:nvPr>
            <p:ph idx="1"/>
          </p:nvPr>
        </p:nvSpPr>
        <p:spPr>
          <a:xfrm>
            <a:off x="360000" y="1620000"/>
            <a:ext cx="4988614" cy="4536000"/>
          </a:xfrm>
        </p:spPr>
        <p:txBody>
          <a:bodyPr>
            <a:normAutofit/>
          </a:bodyPr>
          <a:lstStyle/>
          <a:p>
            <a:r>
              <a:rPr lang="en-AU" dirty="0"/>
              <a:t>The process of CAR-T cell therapy begins with cell collection, during which T cells, a type of immune cell, are extracted from the patient's blood. </a:t>
            </a:r>
          </a:p>
        </p:txBody>
      </p:sp>
      <p:pic>
        <p:nvPicPr>
          <p:cNvPr id="10" name="Picture 9" descr="A labeled diagram illustrating a tumor cell with emphasis on a cell surface protein protruding from its membrane. The diagram uses a red and pink color scheme to highlight the tumor cell and a blue label box to identify the cell surface protein.">
            <a:extLst>
              <a:ext uri="{FF2B5EF4-FFF2-40B4-BE49-F238E27FC236}">
                <a16:creationId xmlns:a16="http://schemas.microsoft.com/office/drawing/2014/main" id="{26AC72E8-1EB7-BE26-D9FE-8AA8942C1A9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497690" y="1369454"/>
            <a:ext cx="6175022" cy="4596482"/>
          </a:xfrm>
          <a:prstGeom prst="rect">
            <a:avLst/>
          </a:prstGeom>
          <a:noFill/>
        </p:spPr>
      </p:pic>
      <p:sp>
        <p:nvSpPr>
          <p:cNvPr id="3" name="Slide Number Placeholder 3">
            <a:extLst>
              <a:ext uri="{FF2B5EF4-FFF2-40B4-BE49-F238E27FC236}">
                <a16:creationId xmlns:a16="http://schemas.microsoft.com/office/drawing/2014/main" id="{44C407A5-4853-DB76-D7A8-D1B61CF18FCC}"/>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12</a:t>
            </a:fld>
            <a:endParaRPr lang="en-AU" sz="1200" dirty="0"/>
          </a:p>
        </p:txBody>
      </p:sp>
    </p:spTree>
    <p:extLst>
      <p:ext uri="{BB962C8B-B14F-4D97-AF65-F5344CB8AC3E}">
        <p14:creationId xmlns:p14="http://schemas.microsoft.com/office/powerpoint/2010/main" val="12875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DDD0-2EE4-1603-552B-5D8ADACBC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90CFA-F4DC-0D3F-BC43-F507D3EF4D9F}"/>
              </a:ext>
            </a:extLst>
          </p:cNvPr>
          <p:cNvSpPr>
            <a:spLocks noGrp="1"/>
          </p:cNvSpPr>
          <p:nvPr>
            <p:ph type="title"/>
          </p:nvPr>
        </p:nvSpPr>
        <p:spPr/>
        <p:txBody>
          <a:bodyPr/>
          <a:lstStyle/>
          <a:p>
            <a:r>
              <a:rPr lang="en-AU" dirty="0"/>
              <a:t>CAR-T therapy (2 of 3)</a:t>
            </a:r>
          </a:p>
        </p:txBody>
      </p:sp>
      <p:sp>
        <p:nvSpPr>
          <p:cNvPr id="8" name="Text Placeholder 7">
            <a:extLst>
              <a:ext uri="{FF2B5EF4-FFF2-40B4-BE49-F238E27FC236}">
                <a16:creationId xmlns:a16="http://schemas.microsoft.com/office/drawing/2014/main" id="{EAAF5671-EC31-B0A7-50C7-CE28FB13A80F}"/>
              </a:ext>
            </a:extLst>
          </p:cNvPr>
          <p:cNvSpPr>
            <a:spLocks noGrp="1"/>
          </p:cNvSpPr>
          <p:nvPr>
            <p:ph type="body" sz="quarter" idx="18"/>
          </p:nvPr>
        </p:nvSpPr>
        <p:spPr/>
        <p:txBody>
          <a:bodyPr/>
          <a:lstStyle/>
          <a:p>
            <a:r>
              <a:rPr lang="en-AU"/>
              <a:t>Cell growth and infusion</a:t>
            </a:r>
          </a:p>
        </p:txBody>
      </p:sp>
      <p:sp>
        <p:nvSpPr>
          <p:cNvPr id="7" name="Text Placeholder 6">
            <a:extLst>
              <a:ext uri="{FF2B5EF4-FFF2-40B4-BE49-F238E27FC236}">
                <a16:creationId xmlns:a16="http://schemas.microsoft.com/office/drawing/2014/main" id="{C65527B9-EEA2-19DD-634E-6034966078DA}"/>
              </a:ext>
            </a:extLst>
          </p:cNvPr>
          <p:cNvSpPr>
            <a:spLocks noGrp="1"/>
          </p:cNvSpPr>
          <p:nvPr>
            <p:ph type="body" sz="quarter" idx="17"/>
          </p:nvPr>
        </p:nvSpPr>
        <p:spPr/>
        <p:txBody>
          <a:bodyPr/>
          <a:lstStyle/>
          <a:p>
            <a:r>
              <a:rPr lang="en-AU" dirty="0"/>
              <a:t>These T cells are then genetically engineered in a laboratory to produce special receptors known as Chimeric Antigen Receptors (CARs) on their surface. After modification, the CAR-T cells are grown and multiplied until their numbers reach the millions. Once sufficient quantities are available, the CAR-T cells are infused back into the patient’s bloodstream. </a:t>
            </a:r>
          </a:p>
          <a:p>
            <a:endParaRPr lang="en-AU" dirty="0"/>
          </a:p>
        </p:txBody>
      </p:sp>
      <p:pic>
        <p:nvPicPr>
          <p:cNvPr id="3" name="Picture 2" descr="Diagram illustrating interaction between a T cell and a tumor cell, highlighting the chimeric antigen receptor on the T cell binding to the tumor cell. The T cell is depicted in blue with a labeled receptor, while the tumor cell is shown in red, emphasizing targeted immune response.">
            <a:extLst>
              <a:ext uri="{FF2B5EF4-FFF2-40B4-BE49-F238E27FC236}">
                <a16:creationId xmlns:a16="http://schemas.microsoft.com/office/drawing/2014/main" id="{82810B24-22E6-EB1A-2D4F-1FF36CA41AC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717417" y="3528273"/>
            <a:ext cx="6965204" cy="2846648"/>
          </a:xfrm>
          <a:prstGeom prst="rect">
            <a:avLst/>
          </a:prstGeom>
        </p:spPr>
      </p:pic>
      <p:sp>
        <p:nvSpPr>
          <p:cNvPr id="4" name="Slide Number Placeholder 3">
            <a:extLst>
              <a:ext uri="{FF2B5EF4-FFF2-40B4-BE49-F238E27FC236}">
                <a16:creationId xmlns:a16="http://schemas.microsoft.com/office/drawing/2014/main" id="{C7EED87B-B354-474C-6362-53FE89256272}"/>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13</a:t>
            </a:fld>
            <a:endParaRPr lang="en-AU" sz="1200" dirty="0"/>
          </a:p>
        </p:txBody>
      </p:sp>
    </p:spTree>
    <p:extLst>
      <p:ext uri="{BB962C8B-B14F-4D97-AF65-F5344CB8AC3E}">
        <p14:creationId xmlns:p14="http://schemas.microsoft.com/office/powerpoint/2010/main" val="72066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BA40-4783-6CA7-01C6-8F66E3A82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9763A-966B-DD35-ADAB-11DF400E930F}"/>
              </a:ext>
            </a:extLst>
          </p:cNvPr>
          <p:cNvSpPr>
            <a:spLocks noGrp="1"/>
          </p:cNvSpPr>
          <p:nvPr>
            <p:ph type="title"/>
          </p:nvPr>
        </p:nvSpPr>
        <p:spPr/>
        <p:txBody>
          <a:bodyPr/>
          <a:lstStyle/>
          <a:p>
            <a:r>
              <a:rPr lang="en-AU" dirty="0"/>
              <a:t>CAR-T therapy (3 of 3)</a:t>
            </a:r>
          </a:p>
        </p:txBody>
      </p:sp>
      <p:sp>
        <p:nvSpPr>
          <p:cNvPr id="8" name="Text Placeholder 7">
            <a:extLst>
              <a:ext uri="{FF2B5EF4-FFF2-40B4-BE49-F238E27FC236}">
                <a16:creationId xmlns:a16="http://schemas.microsoft.com/office/drawing/2014/main" id="{72A9CEEC-E8F7-4409-A01A-748805BFF597}"/>
              </a:ext>
            </a:extLst>
          </p:cNvPr>
          <p:cNvSpPr>
            <a:spLocks noGrp="1"/>
          </p:cNvSpPr>
          <p:nvPr>
            <p:ph type="body" sz="quarter" idx="18"/>
          </p:nvPr>
        </p:nvSpPr>
        <p:spPr/>
        <p:txBody>
          <a:bodyPr/>
          <a:lstStyle/>
          <a:p>
            <a:r>
              <a:rPr lang="en-AU" dirty="0"/>
              <a:t>T cell activation</a:t>
            </a:r>
          </a:p>
        </p:txBody>
      </p:sp>
      <p:sp>
        <p:nvSpPr>
          <p:cNvPr id="7" name="Text Placeholder 6">
            <a:extLst>
              <a:ext uri="{FF2B5EF4-FFF2-40B4-BE49-F238E27FC236}">
                <a16:creationId xmlns:a16="http://schemas.microsoft.com/office/drawing/2014/main" id="{83B1183E-B1C5-59BA-D3F0-5871FC4DD020}"/>
              </a:ext>
            </a:extLst>
          </p:cNvPr>
          <p:cNvSpPr>
            <a:spLocks noGrp="1"/>
          </p:cNvSpPr>
          <p:nvPr>
            <p:ph type="body" sz="quarter" idx="17"/>
          </p:nvPr>
        </p:nvSpPr>
        <p:spPr>
          <a:xfrm>
            <a:off x="359999" y="1567086"/>
            <a:ext cx="4349787" cy="3480903"/>
          </a:xfrm>
        </p:spPr>
        <p:txBody>
          <a:bodyPr/>
          <a:lstStyle/>
          <a:p>
            <a:r>
              <a:rPr lang="en-AU" dirty="0"/>
              <a:t>The infused CARs enable T cells to recognise and bind to specific antigens on cancer cells, thereby activating them to destroy the cancer. The recognition of tumour antigen by CARs is not dependent on MHC1-restricted antigen presentation.</a:t>
            </a:r>
          </a:p>
          <a:p>
            <a:endParaRPr lang="en-AU" dirty="0"/>
          </a:p>
        </p:txBody>
      </p:sp>
      <p:pic>
        <p:nvPicPr>
          <p:cNvPr id="9" name="Picture 8" descr="A digital illustration showing interaction between a blue T cell and a pink tumor cell, highlighting the release of perforins from the T cell to the tumor cell. Labels identify cell types and perforins, emphasizing immune response targeting cancer cells.">
            <a:hlinkClick r:id="rId3"/>
            <a:extLst>
              <a:ext uri="{FF2B5EF4-FFF2-40B4-BE49-F238E27FC236}">
                <a16:creationId xmlns:a16="http://schemas.microsoft.com/office/drawing/2014/main" id="{BA978616-CEC9-7310-3039-9F16DA351B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21951" y="1577391"/>
            <a:ext cx="6622047" cy="369255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contourClr>
              <a:srgbClr val="FFFFFF"/>
            </a:contourClr>
          </a:sp3d>
        </p:spPr>
      </p:pic>
      <p:pic>
        <p:nvPicPr>
          <p:cNvPr id="11" name="Picture 2">
            <a:hlinkClick r:id="rId3"/>
            <a:extLst>
              <a:ext uri="{FF2B5EF4-FFF2-40B4-BE49-F238E27FC236}">
                <a16:creationId xmlns:a16="http://schemas.microsoft.com/office/drawing/2014/main" id="{DC9F24E3-56B6-13E1-8B5C-212911750952}"/>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7711606" y="2907111"/>
            <a:ext cx="1806535" cy="1043777"/>
          </a:xfrm>
          <a:prstGeom prst="rect">
            <a:avLst/>
          </a:prstGeom>
          <a:noFill/>
        </p:spPr>
      </p:pic>
      <p:sp>
        <p:nvSpPr>
          <p:cNvPr id="3" name="TextBox 2">
            <a:extLst>
              <a:ext uri="{FF2B5EF4-FFF2-40B4-BE49-F238E27FC236}">
                <a16:creationId xmlns:a16="http://schemas.microsoft.com/office/drawing/2014/main" id="{E16CA9A1-5BE8-9A10-F84F-DC081D089A39}"/>
              </a:ext>
            </a:extLst>
          </p:cNvPr>
          <p:cNvSpPr txBox="1"/>
          <p:nvPr/>
        </p:nvSpPr>
        <p:spPr>
          <a:xfrm>
            <a:off x="6660199" y="5526926"/>
            <a:ext cx="3909348" cy="437128"/>
          </a:xfrm>
          <a:prstGeom prst="roundRect">
            <a:avLst/>
          </a:prstGeom>
          <a:noFill/>
          <a:ln>
            <a:solidFill>
              <a:schemeClr val="accent2"/>
            </a:solidFill>
          </a:ln>
        </p:spPr>
        <p:txBody>
          <a:bodyPr wrap="none" lIns="0" tIns="0" rIns="0" bIns="0" rtlCol="0" anchor="ctr">
            <a:noAutofit/>
          </a:bodyPr>
          <a:lstStyle/>
          <a:p>
            <a:pPr algn="ctr"/>
            <a:r>
              <a:rPr lang="en-AU" sz="1800" dirty="0"/>
              <a:t>CAR-T cell therapy</a:t>
            </a:r>
          </a:p>
        </p:txBody>
      </p:sp>
      <p:sp>
        <p:nvSpPr>
          <p:cNvPr id="5" name="Slide Number Placeholder 3">
            <a:extLst>
              <a:ext uri="{FF2B5EF4-FFF2-40B4-BE49-F238E27FC236}">
                <a16:creationId xmlns:a16="http://schemas.microsoft.com/office/drawing/2014/main" id="{80444020-BE7F-C6D7-681D-DA264A272331}"/>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14</a:t>
            </a:fld>
            <a:endParaRPr lang="en-AU" sz="1200" dirty="0"/>
          </a:p>
        </p:txBody>
      </p:sp>
    </p:spTree>
    <p:extLst>
      <p:ext uri="{BB962C8B-B14F-4D97-AF65-F5344CB8AC3E}">
        <p14:creationId xmlns:p14="http://schemas.microsoft.com/office/powerpoint/2010/main" val="296569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6976"/>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chemeClr val="bg1"/>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bg1"/>
                </a:solidFill>
              </a:rPr>
              <a:t>Please refer to the NESA Copyright Disclaimer for more information </a:t>
            </a:r>
            <a:r>
              <a:rPr lang="en-AU" sz="1200" u="sng" dirty="0">
                <a:solidFill>
                  <a:schemeClr val="bg1"/>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bg1"/>
                </a:solidFill>
              </a:rPr>
              <a:t>.</a:t>
            </a:r>
          </a:p>
          <a:p>
            <a:pPr>
              <a:lnSpc>
                <a:spcPct val="150000"/>
              </a:lnSpc>
              <a:spcAft>
                <a:spcPts val="600"/>
              </a:spcAft>
            </a:pPr>
            <a:r>
              <a:rPr lang="en-AU" sz="1200" dirty="0">
                <a:solidFill>
                  <a:schemeClr val="bg1"/>
                </a:solidFill>
              </a:rPr>
              <a:t>NESA holds the only official and up-to-date versions of the NSW Curriculum and syllabus documents. Please visit NESA </a:t>
            </a:r>
            <a:r>
              <a:rPr lang="en-AU" sz="1200" u="sng" dirty="0">
                <a:solidFill>
                  <a:schemeClr val="bg1"/>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bg1"/>
                </a:solidFill>
              </a:rPr>
              <a:t> and NSW Curriculum </a:t>
            </a:r>
            <a:r>
              <a:rPr lang="en-AU" sz="1200" u="sng" dirty="0">
                <a:solidFill>
                  <a:schemeClr val="bg1"/>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bg1"/>
                </a:solidFill>
              </a:rPr>
              <a:t>.</a:t>
            </a:r>
          </a:p>
        </p:txBody>
      </p:sp>
      <p:sp>
        <p:nvSpPr>
          <p:cNvPr id="8" name="Content Placeholder 7">
            <a:extLst>
              <a:ext uri="{FF2B5EF4-FFF2-40B4-BE49-F238E27FC236}">
                <a16:creationId xmlns:a16="http://schemas.microsoft.com/office/drawing/2014/main" id="{7077A763-6CEC-F81B-4C1E-743CC244A410}"/>
              </a:ext>
            </a:extLst>
          </p:cNvPr>
          <p:cNvSpPr>
            <a:spLocks noGrp="1"/>
          </p:cNvSpPr>
          <p:nvPr>
            <p:ph idx="1"/>
          </p:nvPr>
        </p:nvSpPr>
        <p:spPr>
          <a:xfrm>
            <a:off x="360000" y="3428999"/>
            <a:ext cx="11484000" cy="2884119"/>
          </a:xfrm>
        </p:spPr>
        <p:txBody>
          <a:bodyPr/>
          <a:lstStyle/>
          <a:p>
            <a:pPr>
              <a:lnSpc>
                <a:spcPct val="130000"/>
              </a:lnSpc>
              <a:spcAft>
                <a:spcPts val="600"/>
              </a:spcAft>
            </a:pPr>
            <a:r>
              <a:rPr lang="en-AU" dirty="0"/>
              <a:t>Commonwealth of Australia (2023), </a:t>
            </a:r>
            <a:r>
              <a:rPr lang="en-AU" dirty="0">
                <a:hlinkClick r:id="rId6"/>
              </a:rPr>
              <a:t>What is a clinical trial?</a:t>
            </a:r>
            <a:r>
              <a:rPr lang="en-AU" dirty="0"/>
              <a:t> </a:t>
            </a:r>
            <a:r>
              <a:rPr lang="en-AU" i="1" dirty="0"/>
              <a:t>Australian Clinical Trials website</a:t>
            </a:r>
            <a:r>
              <a:rPr lang="en-AU" dirty="0"/>
              <a:t>, accessed 29 January 2026.</a:t>
            </a:r>
          </a:p>
          <a:p>
            <a:pPr>
              <a:lnSpc>
                <a:spcPct val="130000"/>
              </a:lnSpc>
              <a:spcAft>
                <a:spcPts val="600"/>
              </a:spcAft>
            </a:pPr>
            <a:r>
              <a:rPr lang="en-AU" dirty="0"/>
              <a:t>Long, Georgina &amp; Garnett-Benson, Charlie &amp; Dolfi, Sonia &amp; </a:t>
            </a:r>
            <a:r>
              <a:rPr lang="en-AU" dirty="0" err="1"/>
              <a:t>Ascierto</a:t>
            </a:r>
            <a:r>
              <a:rPr lang="en-AU" dirty="0"/>
              <a:t>, Paolo &amp; Guo, Jun &amp; </a:t>
            </a:r>
            <a:r>
              <a:rPr lang="en-AU" dirty="0" err="1"/>
              <a:t>Tarhini</a:t>
            </a:r>
            <a:r>
              <a:rPr lang="en-AU" dirty="0"/>
              <a:t>, Ahmad &amp; Chandra, </a:t>
            </a:r>
            <a:r>
              <a:rPr lang="en-AU" dirty="0" err="1"/>
              <a:t>Sunandana</a:t>
            </a:r>
            <a:r>
              <a:rPr lang="en-AU" dirty="0"/>
              <a:t> &amp; Muñoz-</a:t>
            </a:r>
            <a:r>
              <a:rPr lang="en-AU" dirty="0" err="1"/>
              <a:t>Couselo</a:t>
            </a:r>
            <a:r>
              <a:rPr lang="en-AU" dirty="0"/>
              <a:t>, Eva &amp; Vecchio, Michele &amp; Melo, Andreia &amp; Callahan, Margaret &amp; Gogas, Helen &amp; Dummer, Reinhard &amp; </a:t>
            </a:r>
            <a:r>
              <a:rPr lang="en-AU" dirty="0" err="1"/>
              <a:t>Schadendorf</a:t>
            </a:r>
            <a:r>
              <a:rPr lang="en-AU" dirty="0"/>
              <a:t>, Dirk &amp; </a:t>
            </a:r>
            <a:r>
              <a:rPr lang="en-AU" dirty="0" err="1"/>
              <a:t>Koelblinger</a:t>
            </a:r>
            <a:r>
              <a:rPr lang="en-AU" dirty="0"/>
              <a:t>, Peter &amp; </a:t>
            </a:r>
            <a:r>
              <a:rPr lang="en-AU" dirty="0" err="1"/>
              <a:t>Quereux</a:t>
            </a:r>
            <a:r>
              <a:rPr lang="en-AU" dirty="0"/>
              <a:t>, Gaelle &amp; Thomas, Ioannis &amp; Yu, Jia Xin - Annie &amp; Fisher, Andrew &amp; Hassan, Abdul. (2025). </a:t>
            </a:r>
            <a:r>
              <a:rPr lang="en-AU" dirty="0">
                <a:hlinkClick r:id="rId7"/>
              </a:rPr>
              <a:t>Adjuvant nivolumab and relatlimab in stage III/IV melanoma: the randomized phase 3 RELATIVITY-098 trial</a:t>
            </a:r>
            <a:r>
              <a:rPr lang="en-AU" dirty="0"/>
              <a:t>. </a:t>
            </a:r>
            <a:r>
              <a:rPr lang="en-AU" i="1" dirty="0"/>
              <a:t>Nature Medicine. 31. 4301-4309. 10.1038/s41591-025-04032-8. </a:t>
            </a:r>
          </a:p>
          <a:p>
            <a:pPr>
              <a:lnSpc>
                <a:spcPct val="130000"/>
              </a:lnSpc>
              <a:spcAft>
                <a:spcPts val="600"/>
              </a:spcAft>
            </a:pPr>
            <a:r>
              <a:rPr lang="en-AU" dirty="0"/>
              <a:t>Long, Georgina &amp; Nair, Nitya &amp; Marbach, Daniel &amp; </a:t>
            </a:r>
            <a:r>
              <a:rPr lang="en-AU" dirty="0" err="1"/>
              <a:t>Scolyer</a:t>
            </a:r>
            <a:r>
              <a:rPr lang="en-AU" dirty="0"/>
              <a:t>, Richard &amp; Wilson, Sabine &amp; Cotting, Denise &amp; </a:t>
            </a:r>
            <a:r>
              <a:rPr lang="en-AU" dirty="0" err="1"/>
              <a:t>Staedler</a:t>
            </a:r>
            <a:r>
              <a:rPr lang="en-AU" dirty="0"/>
              <a:t>, Nicolas &amp; Amaria, </a:t>
            </a:r>
            <a:r>
              <a:rPr lang="en-AU" dirty="0" err="1"/>
              <a:t>Rodabe</a:t>
            </a:r>
            <a:r>
              <a:rPr lang="en-AU" dirty="0"/>
              <a:t> &amp; </a:t>
            </a:r>
            <a:r>
              <a:rPr lang="en-AU" dirty="0" err="1"/>
              <a:t>Ascierto</a:t>
            </a:r>
            <a:r>
              <a:rPr lang="en-AU" dirty="0"/>
              <a:t>, Paolo &amp; </a:t>
            </a:r>
            <a:r>
              <a:rPr lang="en-AU" dirty="0" err="1"/>
              <a:t>Tarhini</a:t>
            </a:r>
            <a:r>
              <a:rPr lang="en-AU" dirty="0"/>
              <a:t>, Ahmad &amp; Robert, Caroline &amp; Hamid, Omid &amp; Gaudy-</a:t>
            </a:r>
            <a:r>
              <a:rPr lang="en-AU" dirty="0" err="1"/>
              <a:t>Marqueste</a:t>
            </a:r>
            <a:r>
              <a:rPr lang="en-AU" dirty="0"/>
              <a:t>, Caroline &amp; </a:t>
            </a:r>
            <a:r>
              <a:rPr lang="en-AU" dirty="0" err="1"/>
              <a:t>Lebbé</a:t>
            </a:r>
            <a:r>
              <a:rPr lang="en-AU" dirty="0"/>
              <a:t>, Celeste &amp; Muñoz-</a:t>
            </a:r>
            <a:r>
              <a:rPr lang="en-AU" dirty="0" err="1"/>
              <a:t>Couselo</a:t>
            </a:r>
            <a:r>
              <a:rPr lang="en-AU" dirty="0"/>
              <a:t>, Eva &amp; Menzies, Alexander &amp; </a:t>
            </a:r>
            <a:r>
              <a:rPr lang="en-AU" dirty="0" err="1"/>
              <a:t>Pagès</a:t>
            </a:r>
            <a:r>
              <a:rPr lang="en-AU" dirty="0"/>
              <a:t>, Clàudia &amp; </a:t>
            </a:r>
            <a:r>
              <a:rPr lang="en-AU" dirty="0" err="1"/>
              <a:t>Curigliano</a:t>
            </a:r>
            <a:r>
              <a:rPr lang="en-AU" dirty="0"/>
              <a:t>, Giuseppe &amp; Mandala, Mario &amp; Blank, CU. (2025). </a:t>
            </a:r>
            <a:r>
              <a:rPr lang="en-AU" dirty="0">
                <a:hlinkClick r:id="rId8"/>
              </a:rPr>
              <a:t>Neoadjuvant PD-1 and LAG-3-targeting bispecific antibody and other immune checkpoint inhibitor combinations in resectable melanoma: the randomized phase 1b/2 Morpheus-Melanoma trial.</a:t>
            </a:r>
            <a:r>
              <a:rPr lang="en-AU" dirty="0"/>
              <a:t> </a:t>
            </a:r>
            <a:r>
              <a:rPr lang="en-AU" i="1" dirty="0"/>
              <a:t>Nature Medicine. 31. 3700-3712. 10.1038/s41591-025-03967-2</a:t>
            </a:r>
            <a:r>
              <a:rPr lang="en-AU" dirty="0"/>
              <a:t>. </a:t>
            </a:r>
          </a:p>
          <a:p>
            <a:pPr>
              <a:lnSpc>
                <a:spcPct val="130000"/>
              </a:lnSpc>
              <a:spcAft>
                <a:spcPts val="600"/>
              </a:spcAft>
            </a:pPr>
            <a:r>
              <a:rPr lang="en-AU" dirty="0"/>
              <a:t>Peters, Solange &amp; Kerr, Keith &amp; Stahel, Rolf. (2017). </a:t>
            </a:r>
            <a:r>
              <a:rPr lang="en-AU" dirty="0">
                <a:hlinkClick r:id="rId9"/>
              </a:rPr>
              <a:t>PD-1 blockade in advanced NSCLC: A focus on pembrolizumab</a:t>
            </a:r>
            <a:r>
              <a:rPr lang="en-AU" dirty="0"/>
              <a:t>. </a:t>
            </a:r>
            <a:r>
              <a:rPr lang="en-AU" i="1" dirty="0"/>
              <a:t>Cancer Treatment Reviews. 62. 10.1016/j.ctrv.2017.10.002. </a:t>
            </a:r>
            <a:endParaRPr lang="en-US" i="1"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2026</a:t>
            </a:r>
          </a:p>
        </p:txBody>
      </p:sp>
      <p:sp>
        <p:nvSpPr>
          <p:cNvPr id="4" name="TextBox 3">
            <a:extLst>
              <a:ext uri="{FF2B5EF4-FFF2-40B4-BE49-F238E27FC236}">
                <a16:creationId xmlns:a16="http://schemas.microsoft.com/office/drawing/2014/main" id="{259EC68D-9BCB-8AF6-419F-F4173B783AFD}"/>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CBD6AD-7C95-70B6-AA80-DE96E0750FEE}"/>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Instructions for use</a:t>
            </a:r>
          </a:p>
        </p:txBody>
      </p:sp>
      <p:sp>
        <p:nvSpPr>
          <p:cNvPr id="9" name="Text Placeholder 8">
            <a:extLst>
              <a:ext uri="{FF2B5EF4-FFF2-40B4-BE49-F238E27FC236}">
                <a16:creationId xmlns:a16="http://schemas.microsoft.com/office/drawing/2014/main" id="{CD89CE66-3AAC-B3B2-1CC6-A9305EE3AF8A}"/>
              </a:ext>
            </a:extLst>
          </p:cNvPr>
          <p:cNvSpPr>
            <a:spLocks noGrp="1"/>
          </p:cNvSpPr>
          <p:nvPr>
            <p:ph type="body" sz="quarter" idx="19"/>
          </p:nvPr>
        </p:nvSpPr>
        <p:spPr>
          <a:xfrm>
            <a:off x="360000" y="1550241"/>
            <a:ext cx="11484000" cy="5145759"/>
          </a:xfrm>
        </p:spPr>
        <p:txBody>
          <a:bodyPr/>
          <a:lstStyle/>
          <a:p>
            <a:r>
              <a:rPr lang="en-AU" sz="1800" dirty="0"/>
              <a:t>The video series and companion student and teacher resources highlight the application of critical skills in scientific inquiry, technological understanding, and mathematical analysis, as outlined in the NSW Mathematics and Science syllabuses including:</a:t>
            </a:r>
          </a:p>
          <a:p>
            <a:r>
              <a:rPr lang="en-AU" sz="1800" dirty="0">
                <a:hlinkClick r:id="rId3"/>
              </a:rPr>
              <a:t>Mathematics Standard 11–12 Syllabus (2024)</a:t>
            </a:r>
            <a:endParaRPr lang="en-AU" sz="1800" dirty="0"/>
          </a:p>
          <a:p>
            <a:r>
              <a:rPr lang="en-AU" sz="1800" dirty="0">
                <a:hlinkClick r:id="rId4"/>
              </a:rPr>
              <a:t>Mathematics Extension 1 11–12 (2024) </a:t>
            </a:r>
            <a:endParaRPr lang="en-AU" sz="1800" dirty="0"/>
          </a:p>
          <a:p>
            <a:r>
              <a:rPr lang="en-AU" sz="1800" dirty="0">
                <a:hlinkClick r:id="rId5"/>
              </a:rPr>
              <a:t>Biology 11–12 (2025) </a:t>
            </a:r>
            <a:endParaRPr lang="en-AU" sz="1800" dirty="0"/>
          </a:p>
          <a:p>
            <a:r>
              <a:rPr lang="en-AU" sz="1800" dirty="0">
                <a:hlinkClick r:id="rId6"/>
              </a:rPr>
              <a:t>Science Extension Stage 6 (2017)</a:t>
            </a:r>
            <a:r>
              <a:rPr lang="en-AU" sz="1800" dirty="0"/>
              <a:t>, and </a:t>
            </a:r>
          </a:p>
          <a:p>
            <a:r>
              <a:rPr lang="en-AU" sz="1800" dirty="0">
                <a:hlinkClick r:id="rId7"/>
              </a:rPr>
              <a:t>Investigating Science Stage 6 (2017)</a:t>
            </a:r>
            <a:r>
              <a:rPr lang="en-AU" sz="1800" dirty="0"/>
              <a:t>.</a:t>
            </a:r>
          </a:p>
          <a:p>
            <a:r>
              <a:rPr lang="en-AU" sz="1800" dirty="0">
                <a:latin typeface="Arial" panose="020B0604020202020204" pitchFamily="34" charset="0"/>
                <a:cs typeface="Arial" panose="020B0604020202020204" pitchFamily="34" charset="0"/>
              </a:rPr>
              <a:t>Assess this support material within the context of your school and class and adjust where appropriate.</a:t>
            </a:r>
          </a:p>
        </p:txBody>
      </p:sp>
      <p:sp>
        <p:nvSpPr>
          <p:cNvPr id="4" name="Slide Number Placeholder 3">
            <a:extLst>
              <a:ext uri="{FF2B5EF4-FFF2-40B4-BE49-F238E27FC236}">
                <a16:creationId xmlns:a16="http://schemas.microsoft.com/office/drawing/2014/main" id="{A15C4F06-D2AF-1208-319A-8BBFEE6E2684}"/>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8177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0443-85C4-5E64-E529-E9A5287221EF}"/>
              </a:ext>
            </a:extLst>
          </p:cNvPr>
          <p:cNvSpPr>
            <a:spLocks noGrp="1"/>
          </p:cNvSpPr>
          <p:nvPr>
            <p:ph type="title"/>
          </p:nvPr>
        </p:nvSpPr>
        <p:spPr>
          <a:xfrm>
            <a:off x="360000" y="360000"/>
            <a:ext cx="11484000" cy="1207086"/>
          </a:xfrm>
        </p:spPr>
        <p:txBody>
          <a:bodyPr/>
          <a:lstStyle/>
          <a:p>
            <a:r>
              <a:rPr lang="en-AU" dirty="0"/>
              <a:t>Instructions for use – Medical Research with Professor Georgina Long AO </a:t>
            </a:r>
          </a:p>
        </p:txBody>
      </p:sp>
      <p:sp>
        <p:nvSpPr>
          <p:cNvPr id="3" name="Content Placeholder 2">
            <a:extLst>
              <a:ext uri="{FF2B5EF4-FFF2-40B4-BE49-F238E27FC236}">
                <a16:creationId xmlns:a16="http://schemas.microsoft.com/office/drawing/2014/main" id="{D92C4594-D30F-BA3C-5CB6-F4E2FB3A9AC5}"/>
              </a:ext>
            </a:extLst>
          </p:cNvPr>
          <p:cNvSpPr>
            <a:spLocks noGrp="1"/>
          </p:cNvSpPr>
          <p:nvPr>
            <p:ph type="body" sz="quarter" idx="17"/>
          </p:nvPr>
        </p:nvSpPr>
        <p:spPr/>
        <p:txBody>
          <a:bodyPr/>
          <a:lstStyle/>
          <a:p>
            <a:r>
              <a:rPr lang="en-AU"/>
              <a:t>Students are introduced to the nature and practice of STEM through the work of Professor Georgina Long AO, Australian medical oncologist, clinical trialist and translational researcher who leads an extensive clinical trials team and laboratory at the Melanoma Institute of Australia with a focus on targeted therapies and immuno-oncology in melanoma. </a:t>
            </a:r>
          </a:p>
          <a:p>
            <a:r>
              <a:rPr lang="en-AU"/>
              <a:t>By showcasing authentic clinical research, the video series and companion resources highlights the connection between syllabus outcomes and practical application, inspiring and equipping the next generation of scientific, mathematical and technological researchers.</a:t>
            </a:r>
          </a:p>
          <a:p>
            <a:r>
              <a:rPr lang="en-AU"/>
              <a:t>This resource is provided to support programmed unit of learning rather than a standalone lesson.</a:t>
            </a:r>
          </a:p>
          <a:p>
            <a:endParaRPr lang="en-AU"/>
          </a:p>
        </p:txBody>
      </p:sp>
      <p:sp>
        <p:nvSpPr>
          <p:cNvPr id="4" name="Slide Number Placeholder 3">
            <a:extLst>
              <a:ext uri="{FF2B5EF4-FFF2-40B4-BE49-F238E27FC236}">
                <a16:creationId xmlns:a16="http://schemas.microsoft.com/office/drawing/2014/main" id="{FBEA176F-D51A-FC67-573D-9F859228F7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20383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9DAD-301C-CFDF-8CE7-E7A8DF11143E}"/>
              </a:ext>
            </a:extLst>
          </p:cNvPr>
          <p:cNvSpPr>
            <a:spLocks noGrp="1"/>
          </p:cNvSpPr>
          <p:nvPr>
            <p:ph type="title"/>
          </p:nvPr>
        </p:nvSpPr>
        <p:spPr>
          <a:xfrm>
            <a:off x="5400000" y="360000"/>
            <a:ext cx="6407150" cy="554400"/>
          </a:xfrm>
        </p:spPr>
        <p:txBody>
          <a:bodyPr anchor="t">
            <a:normAutofit/>
          </a:bodyPr>
          <a:lstStyle/>
          <a:p>
            <a:r>
              <a:rPr lang="en-AU"/>
              <a:t>T cells and tumours</a:t>
            </a:r>
          </a:p>
        </p:txBody>
      </p:sp>
      <p:pic>
        <p:nvPicPr>
          <p:cNvPr id="6" name="Picture 5" descr="Diagram illustrating interaction between tumor cell and T cell, highlighting receptor binding and subsequent activation process. Key components include tumor cell (dark red), T cell (dark teal), receptors (pink, orange, purple), and activation signal indicated by white arrows.">
            <a:extLst>
              <a:ext uri="{FF2B5EF4-FFF2-40B4-BE49-F238E27FC236}">
                <a16:creationId xmlns:a16="http://schemas.microsoft.com/office/drawing/2014/main" id="{3D6B71B8-A50E-43E7-D067-601F1AEBF1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5039980" cy="6857990"/>
          </a:xfrm>
          <a:prstGeom prst="rect">
            <a:avLst/>
          </a:prstGeom>
          <a:noFill/>
        </p:spPr>
      </p:pic>
      <p:sp>
        <p:nvSpPr>
          <p:cNvPr id="11" name="Text Placeholder 3">
            <a:extLst>
              <a:ext uri="{FF2B5EF4-FFF2-40B4-BE49-F238E27FC236}">
                <a16:creationId xmlns:a16="http://schemas.microsoft.com/office/drawing/2014/main" id="{962765B6-85D3-A47D-46B0-07F6F43F8416}"/>
              </a:ext>
            </a:extLst>
          </p:cNvPr>
          <p:cNvSpPr>
            <a:spLocks noGrp="1"/>
          </p:cNvSpPr>
          <p:nvPr>
            <p:ph type="body" sz="quarter" idx="17"/>
          </p:nvPr>
        </p:nvSpPr>
        <p:spPr>
          <a:xfrm>
            <a:off x="5400675" y="1800000"/>
            <a:ext cx="6407150" cy="4536000"/>
          </a:xfrm>
        </p:spPr>
        <p:txBody>
          <a:bodyPr/>
          <a:lstStyle/>
          <a:p>
            <a:r>
              <a:rPr lang="en-AU"/>
              <a:t>This tumour cell has the MHC1 protein on its surface, which binds to a tumour-associated antigen. </a:t>
            </a:r>
          </a:p>
          <a:p>
            <a:r>
              <a:rPr lang="en-AU" b="1"/>
              <a:t>When this binding occurs, it activates the T cell, leading to the destruction of the tumour cell.</a:t>
            </a:r>
          </a:p>
          <a:p>
            <a:endParaRPr lang="en-US"/>
          </a:p>
        </p:txBody>
      </p:sp>
      <p:sp>
        <p:nvSpPr>
          <p:cNvPr id="3" name="Slide Number Placeholder 3">
            <a:extLst>
              <a:ext uri="{FF2B5EF4-FFF2-40B4-BE49-F238E27FC236}">
                <a16:creationId xmlns:a16="http://schemas.microsoft.com/office/drawing/2014/main" id="{16F88827-4291-2E90-AE59-38C9C7B1B8F2}"/>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4</a:t>
            </a:fld>
            <a:endParaRPr lang="en-AU" sz="1200" dirty="0"/>
          </a:p>
        </p:txBody>
      </p:sp>
    </p:spTree>
    <p:extLst>
      <p:ext uri="{BB962C8B-B14F-4D97-AF65-F5344CB8AC3E}">
        <p14:creationId xmlns:p14="http://schemas.microsoft.com/office/powerpoint/2010/main" val="322820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798E-E847-B086-2F3C-FCE47085C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465A6-66A5-CBA5-2502-19E914F891CB}"/>
              </a:ext>
            </a:extLst>
          </p:cNvPr>
          <p:cNvSpPr>
            <a:spLocks noGrp="1"/>
          </p:cNvSpPr>
          <p:nvPr>
            <p:ph type="title"/>
          </p:nvPr>
        </p:nvSpPr>
        <p:spPr>
          <a:xfrm>
            <a:off x="5400000" y="359999"/>
            <a:ext cx="6407150" cy="1143123"/>
          </a:xfrm>
        </p:spPr>
        <p:txBody>
          <a:bodyPr anchor="t">
            <a:noAutofit/>
          </a:bodyPr>
          <a:lstStyle/>
          <a:p>
            <a:r>
              <a:rPr lang="en-AU" dirty="0"/>
              <a:t>Suppression of anti-tumour activity</a:t>
            </a:r>
          </a:p>
        </p:txBody>
      </p:sp>
      <p:pic>
        <p:nvPicPr>
          <p:cNvPr id="6" name="Picture 5" descr="Diagram illustrating interaction between tumor cell and T cell, highlighting receptor binding and activation process. Tumor cell receptors in maroon connect with T cell receptors in orange and pink, with activation indicated by white arrows below T cell.">
            <a:extLst>
              <a:ext uri="{FF2B5EF4-FFF2-40B4-BE49-F238E27FC236}">
                <a16:creationId xmlns:a16="http://schemas.microsoft.com/office/drawing/2014/main" id="{B6CC40DC-F3BD-5DD1-9CDB-7CC6FFCF5E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5039980" cy="6857990"/>
          </a:xfrm>
          <a:prstGeom prst="rect">
            <a:avLst/>
          </a:prstGeom>
          <a:noFill/>
        </p:spPr>
      </p:pic>
      <p:sp>
        <p:nvSpPr>
          <p:cNvPr id="11" name="Text Placeholder 3">
            <a:extLst>
              <a:ext uri="{FF2B5EF4-FFF2-40B4-BE49-F238E27FC236}">
                <a16:creationId xmlns:a16="http://schemas.microsoft.com/office/drawing/2014/main" id="{79926C11-4371-89D4-C35B-5F5E6BD5A4C1}"/>
              </a:ext>
            </a:extLst>
          </p:cNvPr>
          <p:cNvSpPr>
            <a:spLocks noGrp="1"/>
          </p:cNvSpPr>
          <p:nvPr>
            <p:ph type="body" sz="quarter" idx="17"/>
          </p:nvPr>
        </p:nvSpPr>
        <p:spPr>
          <a:xfrm>
            <a:off x="5400675" y="1800000"/>
            <a:ext cx="6407150" cy="4536000"/>
          </a:xfrm>
        </p:spPr>
        <p:txBody>
          <a:bodyPr/>
          <a:lstStyle/>
          <a:p>
            <a:r>
              <a:rPr lang="en-AU" dirty="0"/>
              <a:t>This tumour cell has PD-L1 and PD-L2 proteins on its surface. When these proteins bind to PD-1 receptors on T cells, the T cells die. </a:t>
            </a:r>
          </a:p>
          <a:p>
            <a:r>
              <a:rPr lang="en-AU" b="1" dirty="0"/>
              <a:t>This suppresses the immune response against the tumour.</a:t>
            </a:r>
          </a:p>
          <a:p>
            <a:endParaRPr lang="en-US" dirty="0"/>
          </a:p>
        </p:txBody>
      </p:sp>
      <p:sp>
        <p:nvSpPr>
          <p:cNvPr id="3" name="Slide Number Placeholder 3">
            <a:extLst>
              <a:ext uri="{FF2B5EF4-FFF2-40B4-BE49-F238E27FC236}">
                <a16:creationId xmlns:a16="http://schemas.microsoft.com/office/drawing/2014/main" id="{3BD92AD8-7D5A-90F3-04AF-045E6A136027}"/>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5</a:t>
            </a:fld>
            <a:endParaRPr lang="en-AU" sz="1200" dirty="0"/>
          </a:p>
        </p:txBody>
      </p:sp>
    </p:spTree>
    <p:extLst>
      <p:ext uri="{BB962C8B-B14F-4D97-AF65-F5344CB8AC3E}">
        <p14:creationId xmlns:p14="http://schemas.microsoft.com/office/powerpoint/2010/main" val="335986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30C91-4CA4-097F-2965-DCBF94D0A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0F028-7F4A-44CA-3D79-8B6441D7F376}"/>
              </a:ext>
            </a:extLst>
          </p:cNvPr>
          <p:cNvSpPr>
            <a:spLocks noGrp="1"/>
          </p:cNvSpPr>
          <p:nvPr>
            <p:ph type="title"/>
          </p:nvPr>
        </p:nvSpPr>
        <p:spPr>
          <a:xfrm>
            <a:off x="5400000" y="360000"/>
            <a:ext cx="6407150" cy="554400"/>
          </a:xfrm>
        </p:spPr>
        <p:txBody>
          <a:bodyPr anchor="t">
            <a:normAutofit/>
          </a:bodyPr>
          <a:lstStyle/>
          <a:p>
            <a:r>
              <a:rPr lang="en-AU"/>
              <a:t>Programmed T cell death </a:t>
            </a:r>
          </a:p>
        </p:txBody>
      </p:sp>
      <p:pic>
        <p:nvPicPr>
          <p:cNvPr id="6" name="Picture 5" descr="Diagram illustrating interaction between tumor cell and T cell, highlighting receptor-ligand binding leading to T cell activation. Key components include tumor cell receptors in pink, orange, and purple, T cell receptors in orange, and activation signal indicated by white arrows.">
            <a:extLst>
              <a:ext uri="{FF2B5EF4-FFF2-40B4-BE49-F238E27FC236}">
                <a16:creationId xmlns:a16="http://schemas.microsoft.com/office/drawing/2014/main" id="{02EA8C3F-BF4C-3D9A-8B39-8FFB1DA350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5039980" cy="6857990"/>
          </a:xfrm>
          <a:prstGeom prst="rect">
            <a:avLst/>
          </a:prstGeom>
          <a:noFill/>
        </p:spPr>
      </p:pic>
      <p:sp>
        <p:nvSpPr>
          <p:cNvPr id="11" name="Text Placeholder 3">
            <a:extLst>
              <a:ext uri="{FF2B5EF4-FFF2-40B4-BE49-F238E27FC236}">
                <a16:creationId xmlns:a16="http://schemas.microsoft.com/office/drawing/2014/main" id="{3A2428FF-15AF-031B-AB0B-B596F3468C7C}"/>
              </a:ext>
            </a:extLst>
          </p:cNvPr>
          <p:cNvSpPr>
            <a:spLocks noGrp="1"/>
          </p:cNvSpPr>
          <p:nvPr>
            <p:ph type="body" sz="quarter" idx="17"/>
          </p:nvPr>
        </p:nvSpPr>
        <p:spPr>
          <a:xfrm>
            <a:off x="5400675" y="1800000"/>
            <a:ext cx="6407150" cy="4536000"/>
          </a:xfrm>
        </p:spPr>
        <p:txBody>
          <a:bodyPr/>
          <a:lstStyle/>
          <a:p>
            <a:r>
              <a:rPr lang="en-AU" dirty="0"/>
              <a:t>PD-1 receptors are located on T cells. When ligands bind to these receptors, they trigger a process that leads to T cells undergoing a form of cell death called apoptosis, or programmed cell death. </a:t>
            </a:r>
          </a:p>
          <a:p>
            <a:r>
              <a:rPr lang="en-AU" b="1" dirty="0"/>
              <a:t>This helps to reduce immune responses, especially in cases of immunological tolerance.</a:t>
            </a:r>
          </a:p>
          <a:p>
            <a:endParaRPr lang="en-US" dirty="0"/>
          </a:p>
        </p:txBody>
      </p:sp>
      <p:sp>
        <p:nvSpPr>
          <p:cNvPr id="3" name="Slide Number Placeholder 3">
            <a:extLst>
              <a:ext uri="{FF2B5EF4-FFF2-40B4-BE49-F238E27FC236}">
                <a16:creationId xmlns:a16="http://schemas.microsoft.com/office/drawing/2014/main" id="{41865399-D0DB-D2EA-49CE-55F152A02C24}"/>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6</a:t>
            </a:fld>
            <a:endParaRPr lang="en-AU" sz="1200" dirty="0"/>
          </a:p>
        </p:txBody>
      </p:sp>
    </p:spTree>
    <p:extLst>
      <p:ext uri="{BB962C8B-B14F-4D97-AF65-F5344CB8AC3E}">
        <p14:creationId xmlns:p14="http://schemas.microsoft.com/office/powerpoint/2010/main" val="180586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E62C-1ED5-5694-8773-4B00E7B6610B}"/>
              </a:ext>
            </a:extLst>
          </p:cNvPr>
          <p:cNvSpPr>
            <a:spLocks noGrp="1"/>
          </p:cNvSpPr>
          <p:nvPr>
            <p:ph type="title"/>
          </p:nvPr>
        </p:nvSpPr>
        <p:spPr/>
        <p:txBody>
          <a:bodyPr/>
          <a:lstStyle/>
          <a:p>
            <a:r>
              <a:rPr lang="en-AU" dirty="0"/>
              <a:t>Immunotherapy: treatment for melanoma</a:t>
            </a:r>
          </a:p>
        </p:txBody>
      </p:sp>
      <p:sp>
        <p:nvSpPr>
          <p:cNvPr id="6" name="Content Placeholder 5">
            <a:extLst>
              <a:ext uri="{FF2B5EF4-FFF2-40B4-BE49-F238E27FC236}">
                <a16:creationId xmlns:a16="http://schemas.microsoft.com/office/drawing/2014/main" id="{E8D36E13-CA93-29DA-16AB-17460F453F39}"/>
              </a:ext>
            </a:extLst>
          </p:cNvPr>
          <p:cNvSpPr>
            <a:spLocks noGrp="1"/>
          </p:cNvSpPr>
          <p:nvPr>
            <p:ph sz="quarter" idx="19"/>
          </p:nvPr>
        </p:nvSpPr>
        <p:spPr>
          <a:xfrm>
            <a:off x="360364" y="1562470"/>
            <a:ext cx="4524788" cy="4878611"/>
          </a:xfrm>
        </p:spPr>
        <p:txBody>
          <a:bodyPr/>
          <a:lstStyle/>
          <a:p>
            <a:pPr marL="342900" indent="-342900">
              <a:buFont typeface="Arial" panose="020B0604020202020204" pitchFamily="34" charset="0"/>
              <a:buChar char="•"/>
            </a:pPr>
            <a:r>
              <a:rPr lang="en-AU" dirty="0"/>
              <a:t>What is the relationship between cancer and the immune system?</a:t>
            </a:r>
          </a:p>
          <a:p>
            <a:pPr marL="342900" indent="-342900">
              <a:buFont typeface="Arial" panose="020B0604020202020204" pitchFamily="34" charset="0"/>
              <a:buChar char="•"/>
            </a:pPr>
            <a:r>
              <a:rPr lang="en-AU" dirty="0"/>
              <a:t>What is the role of checkpoints and T cells? </a:t>
            </a:r>
          </a:p>
        </p:txBody>
      </p:sp>
      <p:pic>
        <p:nvPicPr>
          <p:cNvPr id="9" name="Picture Placeholder 8">
            <a:hlinkClick r:id="rId2"/>
            <a:extLst>
              <a:ext uri="{FF2B5EF4-FFF2-40B4-BE49-F238E27FC236}">
                <a16:creationId xmlns:a16="http://schemas.microsoft.com/office/drawing/2014/main" id="{B712816E-40B3-A96A-15D7-184D099DA25F}"/>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5326809" y="1609186"/>
            <a:ext cx="6517189" cy="3639627"/>
          </a:xfrm>
          <a:prstGeom prst="rect">
            <a:avLst/>
          </a:prstGeom>
          <a:effectLst>
            <a:outerShdw blurRad="50800" dist="38100" dir="2700000" algn="tl" rotWithShape="0">
              <a:prstClr val="black">
                <a:alpha val="40000"/>
              </a:prstClr>
            </a:outerShdw>
          </a:effectLst>
        </p:spPr>
      </p:pic>
      <p:pic>
        <p:nvPicPr>
          <p:cNvPr id="4" name="Picture 3">
            <a:hlinkClick r:id="rId2"/>
            <a:extLst>
              <a:ext uri="{FF2B5EF4-FFF2-40B4-BE49-F238E27FC236}">
                <a16:creationId xmlns:a16="http://schemas.microsoft.com/office/drawing/2014/main" id="{06F81C8F-FF76-715B-0560-454F7C7FD776}"/>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7711606" y="2907111"/>
            <a:ext cx="1806535" cy="1043777"/>
          </a:xfrm>
          <a:prstGeom prst="rect">
            <a:avLst/>
          </a:prstGeom>
          <a:noFill/>
        </p:spPr>
      </p:pic>
      <p:sp>
        <p:nvSpPr>
          <p:cNvPr id="7" name="TextBox 6">
            <a:extLst>
              <a:ext uri="{FF2B5EF4-FFF2-40B4-BE49-F238E27FC236}">
                <a16:creationId xmlns:a16="http://schemas.microsoft.com/office/drawing/2014/main" id="{16F6A5E9-1218-A7AA-29D8-7D7F744C57E9}"/>
              </a:ext>
            </a:extLst>
          </p:cNvPr>
          <p:cNvSpPr txBox="1"/>
          <p:nvPr/>
        </p:nvSpPr>
        <p:spPr>
          <a:xfrm>
            <a:off x="6660199" y="5526926"/>
            <a:ext cx="3909348" cy="437128"/>
          </a:xfrm>
          <a:prstGeom prst="roundRect">
            <a:avLst/>
          </a:prstGeom>
          <a:noFill/>
          <a:ln>
            <a:solidFill>
              <a:schemeClr val="accent2"/>
            </a:solidFill>
          </a:ln>
        </p:spPr>
        <p:txBody>
          <a:bodyPr wrap="none" lIns="0" tIns="0" rIns="0" bIns="0" rtlCol="0" anchor="ctr">
            <a:noAutofit/>
          </a:bodyPr>
          <a:lstStyle/>
          <a:p>
            <a:pPr algn="ctr"/>
            <a:r>
              <a:rPr lang="en-AU" sz="1800" dirty="0"/>
              <a:t>Immunotherapy and Melanoma</a:t>
            </a:r>
          </a:p>
        </p:txBody>
      </p:sp>
      <p:sp>
        <p:nvSpPr>
          <p:cNvPr id="3" name="Slide Number Placeholder 3">
            <a:extLst>
              <a:ext uri="{FF2B5EF4-FFF2-40B4-BE49-F238E27FC236}">
                <a16:creationId xmlns:a16="http://schemas.microsoft.com/office/drawing/2014/main" id="{3E11F641-D175-4322-A3F4-B5F8CF7312E1}"/>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7</a:t>
            </a:fld>
            <a:endParaRPr lang="en-AU" sz="1200" dirty="0"/>
          </a:p>
        </p:txBody>
      </p:sp>
    </p:spTree>
    <p:extLst>
      <p:ext uri="{BB962C8B-B14F-4D97-AF65-F5344CB8AC3E}">
        <p14:creationId xmlns:p14="http://schemas.microsoft.com/office/powerpoint/2010/main" val="9751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C3AB-4208-5684-81C0-95198752C3A6}"/>
              </a:ext>
            </a:extLst>
          </p:cNvPr>
          <p:cNvSpPr>
            <a:spLocks noGrp="1"/>
          </p:cNvSpPr>
          <p:nvPr>
            <p:ph type="title"/>
          </p:nvPr>
        </p:nvSpPr>
        <p:spPr>
          <a:xfrm>
            <a:off x="5400000" y="360000"/>
            <a:ext cx="6407150" cy="1260000"/>
          </a:xfrm>
        </p:spPr>
        <p:txBody>
          <a:bodyPr/>
          <a:lstStyle/>
          <a:p>
            <a:r>
              <a:rPr lang="en-AU"/>
              <a:t>Immunotherapy: </a:t>
            </a:r>
            <a:br>
              <a:rPr lang="en-AU"/>
            </a:br>
            <a:r>
              <a:rPr lang="en-AU"/>
              <a:t>tumour destruction</a:t>
            </a:r>
          </a:p>
        </p:txBody>
      </p:sp>
      <p:pic>
        <p:nvPicPr>
          <p:cNvPr id="16" name="Picture Placeholder 15" descr="Diagram illustrating interaction between tumor cell and T cell, showing activation process. Tumor cell receptors bind to T cell receptors, with two orange T cell receptors blocked by blue inhibitors, highlighting immune checkpoint inhibition.">
            <a:extLst>
              <a:ext uri="{FF2B5EF4-FFF2-40B4-BE49-F238E27FC236}">
                <a16:creationId xmlns:a16="http://schemas.microsoft.com/office/drawing/2014/main" id="{DF7043A2-7F3E-F5CF-7F8D-C4E42A56998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8BB3E517-B2F4-CFC8-E2FF-C54ADF1DDB20}"/>
              </a:ext>
            </a:extLst>
          </p:cNvPr>
          <p:cNvSpPr>
            <a:spLocks noGrp="1"/>
          </p:cNvSpPr>
          <p:nvPr>
            <p:ph type="body" sz="quarter" idx="17"/>
          </p:nvPr>
        </p:nvSpPr>
        <p:spPr/>
        <p:txBody>
          <a:bodyPr/>
          <a:lstStyle/>
          <a:p>
            <a:r>
              <a:rPr lang="en-AU"/>
              <a:t>Pembrolizumab is a small antibody that attaches to the PD-1 protein. This attachment does not lead to T cell death because it doesn't trigger the pathways that cause it. </a:t>
            </a:r>
          </a:p>
          <a:p>
            <a:r>
              <a:rPr lang="en-AU" b="1"/>
              <a:t>Instead, pembrolizumab prevents PD-L1 and PD-L2 from binding to PD-1.</a:t>
            </a:r>
          </a:p>
        </p:txBody>
      </p:sp>
      <p:sp>
        <p:nvSpPr>
          <p:cNvPr id="3" name="Slide Number Placeholder 3">
            <a:extLst>
              <a:ext uri="{FF2B5EF4-FFF2-40B4-BE49-F238E27FC236}">
                <a16:creationId xmlns:a16="http://schemas.microsoft.com/office/drawing/2014/main" id="{126D1A24-F589-57FE-A94F-7A96C9CC732C}"/>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8</a:t>
            </a:fld>
            <a:endParaRPr lang="en-AU" sz="1200" dirty="0"/>
          </a:p>
        </p:txBody>
      </p:sp>
    </p:spTree>
    <p:extLst>
      <p:ext uri="{BB962C8B-B14F-4D97-AF65-F5344CB8AC3E}">
        <p14:creationId xmlns:p14="http://schemas.microsoft.com/office/powerpoint/2010/main" val="127652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A2D7F-1B63-A9D2-EA07-34C8320D6386}"/>
              </a:ext>
            </a:extLst>
          </p:cNvPr>
          <p:cNvSpPr>
            <a:spLocks noGrp="1"/>
          </p:cNvSpPr>
          <p:nvPr>
            <p:ph type="title"/>
          </p:nvPr>
        </p:nvSpPr>
        <p:spPr>
          <a:xfrm>
            <a:off x="360000" y="360000"/>
            <a:ext cx="10080000" cy="545601"/>
          </a:xfrm>
        </p:spPr>
        <p:txBody>
          <a:bodyPr anchor="t">
            <a:normAutofit/>
          </a:bodyPr>
          <a:lstStyle/>
          <a:p>
            <a:r>
              <a:rPr lang="en-AU"/>
              <a:t>Immunotherapy: tumour destruction process</a:t>
            </a:r>
          </a:p>
        </p:txBody>
      </p:sp>
      <p:pic>
        <p:nvPicPr>
          <p:cNvPr id="7" name="Picture 6" descr="Diagram illustrating interaction between T cell and tumor cell mediated by monoclonal antibodies, with T cell shown in blue and tumor cell in pink. Key components include labeled cells, antibody structures in blue and red, and a legend depicting monoclonal antibodies linking both cells.">
            <a:hlinkClick r:id="rId3"/>
            <a:extLst>
              <a:ext uri="{FF2B5EF4-FFF2-40B4-BE49-F238E27FC236}">
                <a16:creationId xmlns:a16="http://schemas.microsoft.com/office/drawing/2014/main" id="{AAAFDBC4-A172-B6DA-F7A6-341C9143C98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60001" y="1886738"/>
            <a:ext cx="6079070" cy="3389781"/>
          </a:xfrm>
          <a:prstGeom prst="rect">
            <a:avLst/>
          </a:prstGeom>
          <a:effectLst>
            <a:outerShdw blurRad="50800" dist="38100" dir="2700000" algn="tl" rotWithShape="0">
              <a:prstClr val="black">
                <a:alpha val="40000"/>
              </a:prstClr>
            </a:outerShdw>
          </a:effectLst>
        </p:spPr>
      </p:pic>
      <p:pic>
        <p:nvPicPr>
          <p:cNvPr id="13" name="Picture 12">
            <a:hlinkClick r:id="rId3"/>
            <a:extLst>
              <a:ext uri="{FF2B5EF4-FFF2-40B4-BE49-F238E27FC236}">
                <a16:creationId xmlns:a16="http://schemas.microsoft.com/office/drawing/2014/main" id="{1045F3C8-37E0-1BC9-DC15-FE7BCCA4FFF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2497069" y="3060202"/>
            <a:ext cx="1804934" cy="1042852"/>
          </a:xfrm>
          <a:prstGeom prst="rect">
            <a:avLst/>
          </a:prstGeom>
          <a:noFill/>
        </p:spPr>
      </p:pic>
      <p:sp>
        <p:nvSpPr>
          <p:cNvPr id="14" name="TextBox 13">
            <a:extLst>
              <a:ext uri="{FF2B5EF4-FFF2-40B4-BE49-F238E27FC236}">
                <a16:creationId xmlns:a16="http://schemas.microsoft.com/office/drawing/2014/main" id="{B77566E5-89DD-C868-2EEE-F5B8B473F1FA}"/>
              </a:ext>
            </a:extLst>
          </p:cNvPr>
          <p:cNvSpPr txBox="1"/>
          <p:nvPr/>
        </p:nvSpPr>
        <p:spPr>
          <a:xfrm>
            <a:off x="724677" y="5462918"/>
            <a:ext cx="5349718" cy="437128"/>
          </a:xfrm>
          <a:prstGeom prst="roundRect">
            <a:avLst/>
          </a:prstGeom>
          <a:noFill/>
          <a:ln>
            <a:solidFill>
              <a:schemeClr val="accent2"/>
            </a:solidFill>
          </a:ln>
        </p:spPr>
        <p:txBody>
          <a:bodyPr wrap="none" lIns="0" tIns="0" rIns="0" bIns="0" rtlCol="0" anchor="ctr">
            <a:noAutofit/>
          </a:bodyPr>
          <a:lstStyle/>
          <a:p>
            <a:pPr algn="ctr"/>
            <a:r>
              <a:rPr lang="en-AU" sz="1800" dirty="0"/>
              <a:t>Immunotherapy T cell tumour destruction</a:t>
            </a:r>
          </a:p>
        </p:txBody>
      </p:sp>
      <p:sp>
        <p:nvSpPr>
          <p:cNvPr id="2" name="Content Placeholder 1">
            <a:extLst>
              <a:ext uri="{FF2B5EF4-FFF2-40B4-BE49-F238E27FC236}">
                <a16:creationId xmlns:a16="http://schemas.microsoft.com/office/drawing/2014/main" id="{8F995C33-551B-1D81-B482-90754BFF9C77}"/>
              </a:ext>
            </a:extLst>
          </p:cNvPr>
          <p:cNvSpPr>
            <a:spLocks noGrp="1"/>
          </p:cNvSpPr>
          <p:nvPr>
            <p:ph sz="half" idx="19"/>
          </p:nvPr>
        </p:nvSpPr>
        <p:spPr>
          <a:xfrm>
            <a:off x="6951945" y="1886738"/>
            <a:ext cx="4399228" cy="3987969"/>
          </a:xfrm>
        </p:spPr>
        <p:txBody>
          <a:bodyPr>
            <a:normAutofit/>
          </a:bodyPr>
          <a:lstStyle/>
          <a:p>
            <a:pPr marL="342900" indent="-342900">
              <a:buFont typeface="+mj-lt"/>
              <a:buAutoNum type="arabicPeriod"/>
            </a:pPr>
            <a:r>
              <a:rPr lang="en-AU" dirty="0"/>
              <a:t>The tumour protein involved in the initial recognition is a tumour antigen presented on an MHC protein.</a:t>
            </a:r>
          </a:p>
          <a:p>
            <a:pPr marL="342900" indent="-342900">
              <a:buFont typeface="+mj-lt"/>
              <a:buAutoNum type="arabicPeriod"/>
            </a:pPr>
            <a:r>
              <a:rPr lang="en-AU" dirty="0"/>
              <a:t>Antibodies bind to the T cell protein (PD-1).</a:t>
            </a:r>
          </a:p>
          <a:p>
            <a:pPr marL="342900" indent="-342900">
              <a:buFont typeface="+mj-lt"/>
              <a:buAutoNum type="arabicPeriod"/>
            </a:pPr>
            <a:r>
              <a:rPr lang="en-AU" dirty="0"/>
              <a:t>The chemicals released by the T cells to destroy the tumour cell are perforins.</a:t>
            </a:r>
          </a:p>
        </p:txBody>
      </p:sp>
      <p:sp>
        <p:nvSpPr>
          <p:cNvPr id="4" name="Slide Number Placeholder 3">
            <a:extLst>
              <a:ext uri="{FF2B5EF4-FFF2-40B4-BE49-F238E27FC236}">
                <a16:creationId xmlns:a16="http://schemas.microsoft.com/office/drawing/2014/main" id="{E7D324CC-B1B0-E301-421F-6B49F8A62BC5}"/>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lIns="0" rIns="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9</a:t>
            </a:fld>
            <a:endParaRPr lang="en-AU" sz="1200" dirty="0"/>
          </a:p>
        </p:txBody>
      </p:sp>
    </p:spTree>
    <p:extLst>
      <p:ext uri="{BB962C8B-B14F-4D97-AF65-F5344CB8AC3E}">
        <p14:creationId xmlns:p14="http://schemas.microsoft.com/office/powerpoint/2010/main" val="35532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potx" id="{18B43BA1-61D7-4938-9286-9B73093C2787}" vid="{A6EF5805-43DB-4C80-A536-9DA3E96846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849373-7a5b-4721-906c-05c8429db94b">
      <Terms xmlns="http://schemas.microsoft.com/office/infopath/2007/PartnerControls"/>
    </lcf76f155ced4ddcb4097134ff3c332f>
    <TaxCatchAll xmlns="d3d8112e-cf1a-42e3-98a9-17b51dba20f0" xsi:nil="true"/>
    <Datecreated xmlns="10849373-7a5b-4721-906c-05c8429db9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FC4814CA4AF948A7E551B43D156982" ma:contentTypeVersion="15" ma:contentTypeDescription="Create a new document." ma:contentTypeScope="" ma:versionID="67da96ffc1c090185dfa7d22149eb9de">
  <xsd:schema xmlns:xsd="http://www.w3.org/2001/XMLSchema" xmlns:xs="http://www.w3.org/2001/XMLSchema" xmlns:p="http://schemas.microsoft.com/office/2006/metadata/properties" xmlns:ns2="10849373-7a5b-4721-906c-05c8429db94b" xmlns:ns3="d3d8112e-cf1a-42e3-98a9-17b51dba20f0" targetNamespace="http://schemas.microsoft.com/office/2006/metadata/properties" ma:root="true" ma:fieldsID="b367eaf2cbe19039d19bf411038757b1" ns2:_="" ns3:_="">
    <xsd:import namespace="10849373-7a5b-4721-906c-05c8429db94b"/>
    <xsd:import namespace="d3d8112e-cf1a-42e3-98a9-17b51dba20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49373-7a5b-4721-906c-05c8429db9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Datecreated" ma:index="22" nillable="true" ma:displayName="Date created" ma:format="DateOnly" ma:internalName="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d8112e-cf1a-42e3-98a9-17b51dba20f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0d8d427-0b3e-4c73-b796-059c19b1dbbb}" ma:internalName="TaxCatchAll" ma:showField="CatchAllData" ma:web="d3d8112e-cf1a-42e3-98a9-17b51dba20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90DB4-CC67-471A-B0A7-A2D49E6C3450}">
  <ds:schemaRefs>
    <ds:schemaRef ds:uri="http://schemas.microsoft.com/sharepoint/v3/contenttype/forms"/>
  </ds:schemaRefs>
</ds:datastoreItem>
</file>

<file path=customXml/itemProps2.xml><?xml version="1.0" encoding="utf-8"?>
<ds:datastoreItem xmlns:ds="http://schemas.openxmlformats.org/officeDocument/2006/customXml" ds:itemID="{F27B0406-8A57-4F88-A7F4-ED67EB9D9313}">
  <ds:schemaRefs>
    <ds:schemaRef ds:uri="http://schemas.openxmlformats.org/package/2006/metadata/core-propertie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d3d8112e-cf1a-42e3-98a9-17b51dba20f0"/>
    <ds:schemaRef ds:uri="10849373-7a5b-4721-906c-05c8429db94b"/>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28C84B1-3FF1-46C7-8FD8-37D9C0746701}">
  <ds:schemaRefs>
    <ds:schemaRef ds:uri="10849373-7a5b-4721-906c-05c8429db94b"/>
    <ds:schemaRef ds:uri="d3d8112e-cf1a-42e3-98a9-17b51dba20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603dfd7-d93a-4381-a340-2995d8282205}" enabled="1" method="Standard" siteId="{05a0e69a-418a-47c1-9c25-9387261bf991}" contentBits="0" removed="0"/>
</clbl:labelList>
</file>

<file path=docProps/app.xml><?xml version="1.0" encoding="utf-8"?>
<Properties xmlns="http://schemas.openxmlformats.org/officeDocument/2006/extended-properties" xmlns:vt="http://schemas.openxmlformats.org/officeDocument/2006/docPropsVTypes">
  <Template>Secondary classroom slide deck template 2025</Template>
  <TotalTime>176</TotalTime>
  <Words>1907</Words>
  <Application>Microsoft Office PowerPoint</Application>
  <PresentationFormat>Widescreen</PresentationFormat>
  <Paragraphs>131</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Times New Roman</vt:lpstr>
      <vt:lpstr>Tahoma</vt:lpstr>
      <vt:lpstr>Public Sans Light</vt:lpstr>
      <vt:lpstr>Montserrat</vt:lpstr>
      <vt:lpstr>Public Sans</vt:lpstr>
      <vt:lpstr>Aptos</vt:lpstr>
      <vt:lpstr>NSWG Corporate</vt:lpstr>
      <vt:lpstr>T cells, Immunotherapy and CAR-T therapy</vt:lpstr>
      <vt:lpstr>Instructions for use</vt:lpstr>
      <vt:lpstr>Instructions for use – Medical Research with Professor Georgina Long AO </vt:lpstr>
      <vt:lpstr>T cells and tumours</vt:lpstr>
      <vt:lpstr>Suppression of anti-tumour activity</vt:lpstr>
      <vt:lpstr>Programmed T cell death </vt:lpstr>
      <vt:lpstr>Immunotherapy: treatment for melanoma</vt:lpstr>
      <vt:lpstr>Immunotherapy:  tumour destruction</vt:lpstr>
      <vt:lpstr>Immunotherapy: tumour destruction process</vt:lpstr>
      <vt:lpstr>Immune evasion</vt:lpstr>
      <vt:lpstr>Immunotherapy and CAR-T cells</vt:lpstr>
      <vt:lpstr>CAR-T therapy (1 of 3)</vt:lpstr>
      <vt:lpstr>CAR-T therapy (2 of 3)</vt:lpstr>
      <vt:lpstr>CAR-T therapy (3 of 3)</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cells, Immunotherapy and CAR-T therapy – Professor Long</dc:title>
  <dc:subject/>
  <dc:creator>NSW Department of Education</dc:creator>
  <cp:keywords/>
  <dc:description/>
  <dcterms:created xsi:type="dcterms:W3CDTF">2025-12-15T03:16:45Z</dcterms:created>
  <dcterms:modified xsi:type="dcterms:W3CDTF">2026-04-02T03:11:31Z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2025-12-15T03:17:31Z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c0ca9a67-ed53-450c-8716-f64f1e4f7ea6</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0x0101006BFC4814CA4AF948A7E551B43D156982</vt:lpwstr>
  </property>
  <property fmtid="{D5CDD505-2E9C-101B-9397-08002B2CF9AE}" pid="11" name="MediaServiceImageTags">
    <vt:lpwstr/>
  </property>
</Properties>
</file>