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45" r:id="rId1"/>
  </p:sldMasterIdLst>
  <p:notesMasterIdLst>
    <p:notesMasterId r:id="rId23"/>
  </p:notesMasterIdLst>
  <p:handoutMasterIdLst>
    <p:handoutMasterId r:id="rId24"/>
  </p:handoutMasterIdLst>
  <p:sldIdLst>
    <p:sldId id="2147480320" r:id="rId2"/>
    <p:sldId id="265" r:id="rId3"/>
    <p:sldId id="2147480155" r:id="rId4"/>
    <p:sldId id="2147480233" r:id="rId5"/>
    <p:sldId id="2147480321" r:id="rId6"/>
    <p:sldId id="2147480322" r:id="rId7"/>
    <p:sldId id="2147480323" r:id="rId8"/>
    <p:sldId id="2147480324" r:id="rId9"/>
    <p:sldId id="2147480325" r:id="rId10"/>
    <p:sldId id="2147480326" r:id="rId11"/>
    <p:sldId id="2147480327" r:id="rId12"/>
    <p:sldId id="2147480329" r:id="rId13"/>
    <p:sldId id="2147480328" r:id="rId14"/>
    <p:sldId id="2147480282" r:id="rId15"/>
    <p:sldId id="2147480295" r:id="rId16"/>
    <p:sldId id="2147480287" r:id="rId17"/>
    <p:sldId id="2147480247" r:id="rId18"/>
    <p:sldId id="2147480298" r:id="rId19"/>
    <p:sldId id="2147480142" r:id="rId20"/>
    <p:sldId id="2147480205" r:id="rId21"/>
    <p:sldId id="2147480234" r:id="rId22"/>
  </p:sldIdLst>
  <p:sldSz cx="12192000" cy="6858000"/>
  <p:notesSz cx="6858000" cy="9144000"/>
  <p:embeddedFontLst>
    <p:embeddedFont>
      <p:font typeface="Public Sans" pitchFamily="2" charset="0"/>
      <p:regular r:id="rId25"/>
      <p:bold r:id="rId26"/>
      <p:italic r:id="rId27"/>
      <p:boldItalic r:id="rId28"/>
    </p:embeddedFont>
    <p:embeddedFont>
      <p:font typeface="Public Sans Light" pitchFamily="2" charset="0"/>
      <p:regular r:id="rId29"/>
      <p:italic r:id="rId30"/>
    </p:embeddedFont>
    <p:embeddedFont>
      <p:font typeface="Segoe UI" panose="020B0502040204020203" pitchFamily="34" charset="0"/>
      <p:regular r:id="rId31"/>
      <p:bold r:id="rId32"/>
      <p:italic r:id="rId33"/>
      <p:boldItalic r:id="rId34"/>
    </p:embeddedFont>
  </p:embeddedFontLst>
  <p:custDataLst>
    <p:tags r:id="rId35"/>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C1"/>
    <a:srgbClr val="F2F2F2"/>
    <a:srgbClr val="CBEDFD"/>
    <a:srgbClr val="00296C"/>
    <a:srgbClr val="1F4489"/>
    <a:srgbClr val="002664"/>
    <a:srgbClr val="CDD3D6"/>
    <a:srgbClr val="EBEBEB"/>
    <a:srgbClr val="FFFFF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63196" autoAdjust="0"/>
  </p:normalViewPr>
  <p:slideViewPr>
    <p:cSldViewPr snapToGrid="0">
      <p:cViewPr varScale="1">
        <p:scale>
          <a:sx n="66" d="100"/>
          <a:sy n="66" d="100"/>
        </p:scale>
        <p:origin x="1388" y="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education-for-a-changing-world/media/documents/How-to-teach-critical-thinking-Willingha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1. Purpose: </a:t>
            </a:r>
            <a:r>
              <a:rPr lang="en-US" dirty="0">
                <a:latin typeface="Public Sans"/>
              </a:rPr>
              <a:t>Science and technology title slide</a:t>
            </a:r>
            <a:endParaRPr lang="en-US" dirty="0"/>
          </a:p>
          <a:p>
            <a:endParaRPr lang="en-US" dirty="0">
              <a:latin typeface="Public Sans"/>
            </a:endParaRPr>
          </a:p>
          <a:p>
            <a:r>
              <a:rPr lang="en-US" b="1" dirty="0">
                <a:latin typeface="Public Sans"/>
              </a:rPr>
              <a:t>Time</a:t>
            </a:r>
            <a:r>
              <a:rPr lang="en-US" b="1">
                <a:latin typeface="Public Sans"/>
              </a:rPr>
              <a:t>: </a:t>
            </a:r>
            <a:r>
              <a:rPr lang="en-US" b="0">
                <a:latin typeface="Public Sans"/>
              </a:rPr>
              <a:t>15 </a:t>
            </a:r>
            <a:r>
              <a:rPr lang="en-US" b="0" dirty="0">
                <a:latin typeface="Public Sans"/>
              </a:rPr>
              <a:t>sec</a:t>
            </a:r>
          </a:p>
          <a:p>
            <a:endParaRPr lang="en-US" b="1" dirty="0">
              <a:latin typeface="Public Sans"/>
            </a:endParaRPr>
          </a:p>
          <a:p>
            <a:r>
              <a:rPr lang="en-US" b="1" dirty="0">
                <a:latin typeface="Public Sans"/>
              </a:rPr>
              <a:t>Presenter Notes:</a:t>
            </a:r>
          </a:p>
          <a:p>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Public Sans"/>
                <a:cs typeface="Calibri"/>
              </a:rPr>
              <a:t>Good</a:t>
            </a:r>
            <a:r>
              <a:rPr lang="en-AU" b="0" i="0" u="none" strike="noStrike" kern="1200" cap="none" spc="0" normalizeH="0" baseline="0" noProof="0" dirty="0">
                <a:ln>
                  <a:noFill/>
                </a:ln>
                <a:solidFill>
                  <a:prstClr val="black"/>
                </a:solidFill>
                <a:effectLst/>
                <a:uLnTx/>
                <a:uFillTx/>
                <a:latin typeface="Public Sans"/>
                <a:cs typeface="Calibri"/>
              </a:rPr>
              <a:t> </a:t>
            </a:r>
            <a:r>
              <a:rPr lang="en-AU" dirty="0">
                <a:solidFill>
                  <a:prstClr val="black"/>
                </a:solidFill>
                <a:latin typeface="Public Sans"/>
                <a:cs typeface="Calibri"/>
              </a:rPr>
              <a:t>morning </a:t>
            </a:r>
            <a:r>
              <a:rPr lang="en-AU" b="0" i="0" u="none" strike="noStrike" kern="1200" cap="none" spc="0" normalizeH="0" baseline="0" noProof="0" dirty="0">
                <a:ln>
                  <a:noFill/>
                </a:ln>
                <a:solidFill>
                  <a:prstClr val="black"/>
                </a:solidFill>
                <a:effectLst/>
                <a:uLnTx/>
                <a:uFillTx/>
                <a:latin typeface="Public Sans"/>
                <a:cs typeface="Calibri"/>
              </a:rPr>
              <a:t>everyone and welcome to our </a:t>
            </a:r>
            <a:r>
              <a:rPr lang="en-AU" dirty="0">
                <a:solidFill>
                  <a:prstClr val="black"/>
                </a:solidFill>
                <a:latin typeface="Public Sans"/>
                <a:cs typeface="Calibri"/>
              </a:rPr>
              <a:t>Term 2 </a:t>
            </a:r>
            <a:r>
              <a:rPr lang="en-AU" b="0" i="0" u="none" strike="noStrike" kern="1200" cap="none" spc="0" normalizeH="0" baseline="0" noProof="0" dirty="0">
                <a:ln>
                  <a:noFill/>
                </a:ln>
                <a:solidFill>
                  <a:prstClr val="black"/>
                </a:solidFill>
                <a:effectLst/>
                <a:uLnTx/>
                <a:uFillTx/>
                <a:latin typeface="Public Sans"/>
                <a:cs typeface="Calibri"/>
              </a:rPr>
              <a:t>Professional Learning Workshop. We are looking forward to working with you today to build </a:t>
            </a:r>
            <a:r>
              <a:rPr lang="en-AU" dirty="0">
                <a:solidFill>
                  <a:prstClr val="black"/>
                </a:solidFill>
                <a:latin typeface="Public Sans"/>
                <a:cs typeface="Calibri"/>
              </a:rPr>
              <a:t>knowledge and understanding of the NSW Science and Technology K-6 (2024) syllabus.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a:rPr>
              <a:t>[NEXT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Public Sans"/>
            </a:endParaRPr>
          </a:p>
          <a:p>
            <a:endParaRPr lang="en-AU" dirty="0"/>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29928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10. Purpose</a:t>
            </a:r>
            <a:r>
              <a:rPr lang="en-AU" dirty="0">
                <a:latin typeface="Public Sans"/>
              </a:rPr>
              <a:t>: Highlight the </a:t>
            </a:r>
            <a:r>
              <a:rPr lang="en-GB" dirty="0">
                <a:latin typeface="Public Sans"/>
              </a:rPr>
              <a:t>interconnectedness of science, design, and digital technologies.</a:t>
            </a:r>
            <a:endParaRPr lang="en-US" dirty="0">
              <a:latin typeface="Public Sans"/>
            </a:endParaRPr>
          </a:p>
          <a:p>
            <a:endParaRPr lang="en-AU" dirty="0"/>
          </a:p>
          <a:p>
            <a:r>
              <a:rPr lang="en-AU" b="1" dirty="0">
                <a:latin typeface="Public Sans"/>
              </a:rPr>
              <a:t>Time</a:t>
            </a:r>
            <a:r>
              <a:rPr lang="en-AU" dirty="0">
                <a:latin typeface="Public Sans"/>
              </a:rPr>
              <a:t>: 2 mins</a:t>
            </a:r>
            <a:endParaRPr lang="en-US" dirty="0"/>
          </a:p>
          <a:p>
            <a:endParaRPr lang="en-AU" dirty="0"/>
          </a:p>
          <a:p>
            <a:r>
              <a:rPr lang="en-AU" b="1" dirty="0">
                <a:latin typeface="Public Sans"/>
              </a:rPr>
              <a:t>Presenter notes:</a:t>
            </a:r>
          </a:p>
          <a:p>
            <a:endParaRPr lang="en-US" dirty="0">
              <a:latin typeface="Public Sans"/>
            </a:endParaRPr>
          </a:p>
          <a:p>
            <a:pPr>
              <a:lnSpc>
                <a:spcPct val="150000"/>
              </a:lnSpc>
              <a:spcAft>
                <a:spcPts val="1200"/>
              </a:spcAft>
            </a:pPr>
            <a:r>
              <a:rPr lang="en-AU" dirty="0">
                <a:latin typeface="Public Sans"/>
              </a:rPr>
              <a:t>The syllabus highlights how science, design, and digital technologies are related to each other. This is based on educational research that supports learning across different key learning areas and shows how these connections are relevant in everyday life.</a:t>
            </a:r>
          </a:p>
          <a:p>
            <a:pPr>
              <a:lnSpc>
                <a:spcPct val="150000"/>
              </a:lnSpc>
              <a:spcAft>
                <a:spcPts val="1200"/>
              </a:spcAft>
            </a:pPr>
            <a:endParaRPr lang="en-GB" dirty="0">
              <a:latin typeface="Public Sans"/>
            </a:endParaRPr>
          </a:p>
          <a:p>
            <a:pPr>
              <a:lnSpc>
                <a:spcPct val="150000"/>
              </a:lnSpc>
              <a:spcAft>
                <a:spcPts val="1200"/>
              </a:spcAft>
              <a:defRPr/>
            </a:pPr>
            <a:r>
              <a:rPr lang="en-GB" dirty="0">
                <a:latin typeface="Public Sans"/>
              </a:rPr>
              <a:t>Please take a moment to read these key research findings. </a:t>
            </a:r>
          </a:p>
          <a:p>
            <a:pPr>
              <a:lnSpc>
                <a:spcPct val="150000"/>
              </a:lnSpc>
              <a:spcAft>
                <a:spcPts val="1200"/>
              </a:spcAft>
              <a:defRPr/>
            </a:pPr>
            <a:endParaRPr lang="en-GB" dirty="0">
              <a:latin typeface="Public Sans"/>
            </a:endParaRPr>
          </a:p>
          <a:p>
            <a:pPr>
              <a:lnSpc>
                <a:spcPct val="150000"/>
              </a:lnSpc>
              <a:spcAft>
                <a:spcPts val="1200"/>
              </a:spcAft>
              <a:defRPr/>
            </a:pPr>
            <a:r>
              <a:rPr lang="en-GB" dirty="0">
                <a:latin typeface="Public Sans"/>
              </a:rPr>
              <a:t>[Pause for 20 seconds]</a:t>
            </a:r>
          </a:p>
          <a:p>
            <a:pPr>
              <a:lnSpc>
                <a:spcPct val="150000"/>
              </a:lnSpc>
              <a:spcAft>
                <a:spcPts val="1200"/>
              </a:spcAft>
            </a:pPr>
            <a:endParaRPr lang="en-GB" dirty="0">
              <a:latin typeface="Public Sans"/>
            </a:endParaRPr>
          </a:p>
          <a:p>
            <a:r>
              <a:rPr lang="en-AU" b="1" dirty="0">
                <a:latin typeface="Public Sans"/>
              </a:rPr>
              <a:t>Substantive content</a:t>
            </a:r>
            <a:r>
              <a:rPr lang="en-AU" dirty="0">
                <a:latin typeface="Public Sans"/>
              </a:rPr>
              <a:t> refers to the core content—the facts, concepts, and information students need to know. For example, understanding energy transfer in science.</a:t>
            </a:r>
          </a:p>
          <a:p>
            <a:endParaRPr lang="en-US" dirty="0">
              <a:latin typeface="Public Sans"/>
            </a:endParaRPr>
          </a:p>
          <a:p>
            <a:r>
              <a:rPr lang="en-AU" b="1" dirty="0">
                <a:latin typeface="Public Sans"/>
              </a:rPr>
              <a:t>Disciplinary knowledge </a:t>
            </a:r>
            <a:r>
              <a:rPr lang="en-AU" dirty="0">
                <a:latin typeface="Public Sans"/>
              </a:rPr>
              <a:t>refers to how that content is developed and used in practice—it’s the methods, thinking, and inquiry of the discipline. For example, designing an experiment or evaluating a prototype.</a:t>
            </a:r>
            <a:endParaRPr lang="en-GB" dirty="0">
              <a:latin typeface="Public Sans"/>
            </a:endParaRPr>
          </a:p>
          <a:p>
            <a:endParaRPr lang="en-AU" dirty="0">
              <a:latin typeface="Public Sans"/>
            </a:endParaRPr>
          </a:p>
          <a:p>
            <a:pPr>
              <a:lnSpc>
                <a:spcPct val="150000"/>
              </a:lnSpc>
              <a:spcAft>
                <a:spcPts val="1200"/>
              </a:spcAft>
            </a:pPr>
            <a:r>
              <a:rPr lang="en-GB" dirty="0">
                <a:latin typeface="Public Sans"/>
              </a:rPr>
              <a:t>Willingham's cognitive science research shows that skills and knowledge are tightly linked and cannot be taught separately. </a:t>
            </a:r>
            <a:endParaRPr lang="en-GB" dirty="0"/>
          </a:p>
          <a:p>
            <a:pPr>
              <a:lnSpc>
                <a:spcPct val="150000"/>
              </a:lnSpc>
              <a:spcAft>
                <a:spcPts val="1200"/>
              </a:spcAft>
            </a:pPr>
            <a:endParaRPr lang="en-GB" dirty="0">
              <a:latin typeface="Public Sans"/>
            </a:endParaRPr>
          </a:p>
          <a:p>
            <a:pPr>
              <a:lnSpc>
                <a:spcPct val="150000"/>
              </a:lnSpc>
              <a:spcAft>
                <a:spcPts val="1200"/>
              </a:spcAft>
            </a:pPr>
            <a:r>
              <a:rPr lang="en-GB" dirty="0">
                <a:latin typeface="Public Sans"/>
              </a:rPr>
              <a:t>This is especially powerful when we look at design and technology. Lewis shows that creativity and innovation in design are strongest when students draw on disciplinary knowledge within the design process. So, for example, designing a sustainable home is much more meaningful when students apply their understanding of energy efficiency and material properties.</a:t>
            </a:r>
            <a:endParaRPr lang="en-GB" dirty="0"/>
          </a:p>
          <a:p>
            <a:endParaRPr lang="en-AU" dirty="0"/>
          </a:p>
          <a:p>
            <a:r>
              <a:rPr lang="en-AU" dirty="0">
                <a:latin typeface="Public Sans"/>
              </a:rPr>
              <a:t>[NEXT SLIDE]</a:t>
            </a:r>
          </a:p>
          <a:p>
            <a:endParaRPr lang="en-AU" dirty="0">
              <a:latin typeface="Public Sans"/>
            </a:endParaRPr>
          </a:p>
          <a:p>
            <a:r>
              <a:rPr lang="en-AU" b="1" dirty="0">
                <a:latin typeface="Public Sans"/>
              </a:rPr>
              <a:t>Additional notes for presenters only:</a:t>
            </a:r>
            <a:r>
              <a:rPr lang="en-AU" dirty="0">
                <a:latin typeface="Public Sans"/>
              </a:rPr>
              <a:t> </a:t>
            </a:r>
            <a:endParaRPr lang="en-US" dirty="0">
              <a:latin typeface="Public Sans"/>
            </a:endParaRPr>
          </a:p>
          <a:p>
            <a:pPr>
              <a:lnSpc>
                <a:spcPct val="150000"/>
              </a:lnSpc>
              <a:spcAft>
                <a:spcPts val="1200"/>
              </a:spcAft>
            </a:pPr>
            <a:r>
              <a:rPr lang="en-GB" dirty="0"/>
              <a:t>Lewis T (2005) 'Creativity—a framework for the design/problem solving discourse in technology education', </a:t>
            </a:r>
            <a:r>
              <a:rPr lang="en-GB" i="1" dirty="0"/>
              <a:t>Journal of Technology Education</a:t>
            </a:r>
            <a:r>
              <a:rPr lang="en-GB" dirty="0"/>
              <a:t>, 17(1):35–52.</a:t>
            </a:r>
          </a:p>
          <a:p>
            <a:pPr>
              <a:lnSpc>
                <a:spcPct val="150000"/>
              </a:lnSpc>
              <a:spcAft>
                <a:spcPts val="1200"/>
              </a:spcAft>
            </a:pPr>
            <a:r>
              <a:rPr lang="en-GB" dirty="0"/>
              <a:t>Ofsted (Office for Standards in Education, Children's Services and Skills) (2021) </a:t>
            </a:r>
            <a:r>
              <a:rPr lang="en-GB" i="1" dirty="0"/>
              <a:t>Research review series: science</a:t>
            </a:r>
            <a:r>
              <a:rPr lang="en-GB" dirty="0"/>
              <a:t>, Ofsted, accessed 8 May 2025.</a:t>
            </a:r>
            <a:endParaRPr lang="en-US" dirty="0"/>
          </a:p>
          <a:p>
            <a:pPr>
              <a:lnSpc>
                <a:spcPct val="150000"/>
              </a:lnSpc>
              <a:spcAft>
                <a:spcPts val="1200"/>
              </a:spcAft>
            </a:pPr>
            <a:r>
              <a:rPr lang="en-GB" dirty="0">
                <a:latin typeface="Public Sans"/>
              </a:rPr>
              <a:t>Willingham D (2019) </a:t>
            </a:r>
            <a:r>
              <a:rPr lang="en-GB" i="1" dirty="0">
                <a:latin typeface="Public Sans"/>
                <a:hlinkClick r:id="rId3"/>
              </a:rPr>
              <a:t>How to teach critical thinking</a:t>
            </a:r>
            <a:r>
              <a:rPr lang="en-GB" dirty="0">
                <a:latin typeface="Public Sans"/>
              </a:rPr>
              <a:t> [PDF 373KB], NSW Department of Education, accessed 8 May 2025.</a:t>
            </a:r>
            <a:endParaRPr lang="en-AU" dirty="0">
              <a:latin typeface="Public Sans"/>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40746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11. Purpose</a:t>
            </a:r>
            <a:r>
              <a:rPr lang="en-AU" dirty="0">
                <a:latin typeface="Public Sans"/>
              </a:rPr>
              <a:t>: Explain the value of making connections between syllabus content.</a:t>
            </a:r>
            <a:endParaRPr lang="en-US" dirty="0">
              <a:latin typeface="Public Sans"/>
            </a:endParaRPr>
          </a:p>
          <a:p>
            <a:endParaRPr lang="en-AU" dirty="0"/>
          </a:p>
          <a:p>
            <a:r>
              <a:rPr lang="en-AU" b="1" dirty="0">
                <a:latin typeface="Public Sans"/>
              </a:rPr>
              <a:t>Time</a:t>
            </a:r>
            <a:r>
              <a:rPr lang="en-AU" dirty="0">
                <a:latin typeface="Public Sans"/>
              </a:rPr>
              <a:t>: 2 mins</a:t>
            </a:r>
            <a:endParaRPr lang="en-US" dirty="0">
              <a:latin typeface="Public Sans"/>
            </a:endParaRPr>
          </a:p>
          <a:p>
            <a:endParaRPr lang="en-AU" dirty="0"/>
          </a:p>
          <a:p>
            <a:r>
              <a:rPr lang="en-AU" b="1" dirty="0">
                <a:latin typeface="Public Sans"/>
              </a:rPr>
              <a:t>Presenter notes:</a:t>
            </a:r>
            <a:endParaRPr lang="en-US" dirty="0">
              <a:latin typeface="Public Sans"/>
              <a:ea typeface="Calibri"/>
              <a:cs typeface="Calibri"/>
            </a:endParaRPr>
          </a:p>
          <a:p>
            <a:endParaRPr lang="en-AU" dirty="0">
              <a:latin typeface="Public Sans"/>
            </a:endParaRPr>
          </a:p>
          <a:p>
            <a:r>
              <a:rPr lang="en-AU" dirty="0">
                <a:latin typeface="Public Sans"/>
              </a:rPr>
              <a:t>So, what does it look like in practice? </a:t>
            </a:r>
          </a:p>
          <a:p>
            <a:endParaRPr lang="en-AU" dirty="0">
              <a:latin typeface="Public Sans"/>
            </a:endParaRPr>
          </a:p>
          <a:p>
            <a:r>
              <a:rPr lang="en-AU" dirty="0">
                <a:latin typeface="Public Sans"/>
              </a:rPr>
              <a:t>As we program, we will find logical and clear connections where the technologies and science support each other. Of course, it's not the case that we must make connections in every single content group.</a:t>
            </a:r>
            <a:endParaRPr lang="en-AU" dirty="0"/>
          </a:p>
          <a:p>
            <a:endParaRPr lang="en-AU" dirty="0">
              <a:latin typeface="Public Sans"/>
            </a:endParaRPr>
          </a:p>
          <a:p>
            <a:r>
              <a:rPr lang="en-AU" dirty="0">
                <a:latin typeface="Public Sans"/>
              </a:rPr>
              <a:t>[CLICK]</a:t>
            </a:r>
          </a:p>
          <a:p>
            <a:r>
              <a:rPr lang="en-AU" dirty="0">
                <a:latin typeface="Public Sans"/>
              </a:rPr>
              <a:t>An important factor throughout this syllabus is the relevance to authentic and real-life contexts.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[CLICK]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Applying scientific skills within a design process can give students the opportunity to apply science knowledge and practice skills in an authentic way. </a:t>
            </a:r>
          </a:p>
          <a:p>
            <a:endParaRPr lang="en-AU" dirty="0">
              <a:latin typeface="Public Sans"/>
            </a:endParaRPr>
          </a:p>
          <a:p>
            <a:r>
              <a:rPr lang="en-AU" dirty="0">
                <a:latin typeface="Public Sans"/>
              </a:rPr>
              <a:t>This might look like students conducting fair tests to understand more about the materials they might use in a design, or collecting objective information as they seek to understand the user needs that underpins a design.</a:t>
            </a:r>
          </a:p>
          <a:p>
            <a:endParaRPr lang="en-AU" dirty="0">
              <a:latin typeface="Public Sans"/>
            </a:endParaRPr>
          </a:p>
          <a:p>
            <a:r>
              <a:rPr lang="en-AU" dirty="0">
                <a:latin typeface="Public Sans"/>
              </a:rPr>
              <a:t>As these scientific processes help students to identify new knowledge, that knowledge can be applied through the design process and lead to a more effective product. When students come to evaluate their prototypes they can again conduct scientific and objective testing to determine if the design meets the criteria.</a:t>
            </a:r>
          </a:p>
          <a:p>
            <a:endParaRPr lang="en-AU" dirty="0">
              <a:latin typeface="Public Sans"/>
            </a:endParaRPr>
          </a:p>
          <a:p>
            <a:r>
              <a:rPr lang="en-AU" dirty="0">
                <a:latin typeface="Public Sans"/>
              </a:rPr>
              <a:t>[CLICK]</a:t>
            </a:r>
          </a:p>
          <a:p>
            <a:r>
              <a:rPr lang="en-AU" dirty="0">
                <a:latin typeface="Public Sans"/>
              </a:rPr>
              <a:t>Question? Can some content groups be taught without connections to other parts of the syllabus? </a:t>
            </a:r>
          </a:p>
          <a:p>
            <a:endParaRPr lang="en-AU" dirty="0">
              <a:latin typeface="Public Sans"/>
            </a:endParaRPr>
          </a:p>
          <a:p>
            <a:r>
              <a:rPr lang="en-AU" dirty="0">
                <a:latin typeface="Public Sans"/>
              </a:rPr>
              <a:t>[PAUSE] </a:t>
            </a:r>
          </a:p>
          <a:p>
            <a:r>
              <a:rPr lang="en-AU" dirty="0">
                <a:latin typeface="Public Sans"/>
              </a:rPr>
              <a:t>Yes, some content groups could be taught without any connections to other parts of the syllabus or any other key learning area.</a:t>
            </a:r>
          </a:p>
          <a:p>
            <a:endParaRPr lang="en-AU" dirty="0">
              <a:latin typeface="Public Sans"/>
            </a:endParaRPr>
          </a:p>
          <a:p>
            <a:r>
              <a:rPr lang="en-AU" dirty="0">
                <a:latin typeface="Public Sans"/>
              </a:rPr>
              <a:t>However, one should consider the missed opportunities by not making those connections. Most content has natural connections and contexts. For example, saving and retrieving files could be applied to many of the other content groups especially as students are observing scientific investigations, collecting and interpreting data.</a:t>
            </a:r>
          </a:p>
          <a:p>
            <a:endParaRPr lang="en-AU" dirty="0">
              <a:latin typeface="Public Sans"/>
            </a:endParaRPr>
          </a:p>
          <a:p>
            <a:r>
              <a:rPr lang="en-AU" dirty="0">
                <a:latin typeface="Public Sans"/>
              </a:rPr>
              <a:t>[NEXT SLIDE]</a:t>
            </a:r>
          </a:p>
          <a:p>
            <a:r>
              <a:rPr lang="en-AU" dirty="0">
                <a:latin typeface="Public Sans"/>
              </a:rPr>
              <a:t>	</a:t>
            </a:r>
          </a:p>
          <a:p>
            <a:endParaRPr lang="en-AU" dirty="0">
              <a:latin typeface="Public Sans"/>
            </a:endParaRPr>
          </a:p>
          <a:p>
            <a:endParaRPr lang="en-AU" dirty="0">
              <a:latin typeface="Public Sans"/>
            </a:endParaRPr>
          </a:p>
          <a:p>
            <a:endParaRPr lang="en-AU" dirty="0">
              <a:latin typeface="Public Sans"/>
            </a:endParaRPr>
          </a:p>
          <a:p>
            <a:endParaRPr lang="en-AU" dirty="0">
              <a:latin typeface="Public Sans"/>
            </a:endParaRPr>
          </a:p>
          <a:p>
            <a:endParaRPr lang="en-AU" dirty="0">
              <a:latin typeface="Public Sans"/>
            </a:endParaRPr>
          </a:p>
          <a:p>
            <a:endParaRPr lang="en-AU" dirty="0">
              <a:latin typeface="Public Sans"/>
            </a:endParaRPr>
          </a:p>
          <a:p>
            <a:endParaRPr lang="en-AU"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31115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7AE00-8B22-4089-9080-C19601712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D1D85-1EE7-76F4-86A1-7782BD3B7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1567C-7474-A728-F07A-C193891753BD}"/>
              </a:ext>
            </a:extLst>
          </p:cNvPr>
          <p:cNvSpPr>
            <a:spLocks noGrp="1"/>
          </p:cNvSpPr>
          <p:nvPr>
            <p:ph type="body" idx="1"/>
          </p:nvPr>
        </p:nvSpPr>
        <p:spPr/>
        <p:txBody>
          <a:bodyPr/>
          <a:lstStyle/>
          <a:p>
            <a:r>
              <a:rPr lang="en-AU" b="1" dirty="0">
                <a:latin typeface="Public Sans"/>
              </a:rPr>
              <a:t>12. Purpose: </a:t>
            </a:r>
            <a:r>
              <a:rPr lang="en-AU" b="0" dirty="0">
                <a:latin typeface="Public Sans"/>
              </a:rPr>
              <a:t>To provide an Early Stage 1 example of connecting content.</a:t>
            </a:r>
            <a:endParaRPr lang="en-AU" dirty="0">
              <a:latin typeface="Public Sans"/>
            </a:endParaRPr>
          </a:p>
          <a:p>
            <a:endParaRPr lang="en-US" dirty="0">
              <a:latin typeface="Public Sans" pitchFamily="2" charset="0"/>
            </a:endParaRPr>
          </a:p>
          <a:p>
            <a:r>
              <a:rPr lang="en-AU" b="1" dirty="0">
                <a:latin typeface="Public Sans"/>
              </a:rPr>
              <a:t>Time: </a:t>
            </a:r>
            <a:r>
              <a:rPr lang="en-AU" dirty="0">
                <a:latin typeface="Public Sans"/>
              </a:rPr>
              <a:t>1 min</a:t>
            </a:r>
          </a:p>
          <a:p>
            <a:endParaRPr lang="en-AU" dirty="0"/>
          </a:p>
          <a:p>
            <a:r>
              <a:rPr lang="en-AU" b="1" dirty="0">
                <a:latin typeface="Public Sans"/>
              </a:rPr>
              <a:t>Presenter notes: </a:t>
            </a:r>
          </a:p>
          <a:p>
            <a:endParaRPr lang="en-US" dirty="0">
              <a:latin typeface="Public Sans" pitchFamily="2" charset="0"/>
              <a:ea typeface="Calibri"/>
              <a:cs typeface="Calibri"/>
            </a:endParaRPr>
          </a:p>
          <a:p>
            <a:pPr fontAlgn="base"/>
            <a:r>
              <a:rPr lang="en-AU" b="0" i="0" u="none" strike="noStrike" dirty="0">
                <a:solidFill>
                  <a:srgbClr val="000000"/>
                </a:solidFill>
                <a:effectLst/>
                <a:latin typeface="Public Sans"/>
              </a:rPr>
              <a:t>In Early Stage 1 we need to be mindful that students are beginning to pose questions about what they observe, and they are at a very early stage of designing products. They are becoming aware that products can be designed based on the properties of materials.</a:t>
            </a:r>
            <a:r>
              <a:rPr lang="en-US" b="0" i="0" dirty="0">
                <a:solidFill>
                  <a:srgbClr val="444444"/>
                </a:solidFill>
                <a:effectLst/>
                <a:latin typeface="Public Sans"/>
              </a:rPr>
              <a:t>​</a:t>
            </a:r>
            <a:br>
              <a:rPr lang="en-US" b="0" i="0" dirty="0">
                <a:effectLst/>
                <a:latin typeface="Public Sans" pitchFamily="2" charset="0"/>
              </a:rPr>
            </a:br>
            <a:r>
              <a:rPr lang="en-US" b="0" i="0" dirty="0">
                <a:solidFill>
                  <a:srgbClr val="444444"/>
                </a:solidFill>
                <a:effectLst/>
                <a:latin typeface="Public Sans"/>
              </a:rPr>
              <a:t>​</a:t>
            </a:r>
            <a:br>
              <a:rPr lang="en-US" b="0" i="0" dirty="0">
                <a:effectLst/>
                <a:latin typeface="Public Sans" pitchFamily="2" charset="0"/>
              </a:rPr>
            </a:br>
            <a:r>
              <a:rPr lang="en-AU" b="0" i="0" u="none" strike="noStrike" dirty="0">
                <a:solidFill>
                  <a:srgbClr val="000000"/>
                </a:solidFill>
                <a:effectLst/>
                <a:latin typeface="Public Sans"/>
              </a:rPr>
              <a:t>In the case of designing a bridge to carry a toy, we would guide students to </a:t>
            </a:r>
            <a:r>
              <a:rPr lang="en-AU" dirty="0">
                <a:solidFill>
                  <a:srgbClr val="000000"/>
                </a:solidFill>
                <a:latin typeface="Public Sans"/>
              </a:rPr>
              <a:t>ask</a:t>
            </a:r>
            <a:r>
              <a:rPr lang="en-AU" b="0" i="0" u="none" strike="noStrike" dirty="0">
                <a:solidFill>
                  <a:srgbClr val="000000"/>
                </a:solidFill>
                <a:effectLst/>
                <a:latin typeface="Public Sans"/>
              </a:rPr>
              <a:t> questions about the materials they've chosen. Did I choose the material that was strong enough for a bridge? Are there different ways to use that material that might make </a:t>
            </a:r>
            <a:r>
              <a:rPr lang="en-AU" dirty="0">
                <a:solidFill>
                  <a:srgbClr val="000000"/>
                </a:solidFill>
                <a:latin typeface="Public Sans"/>
              </a:rPr>
              <a:t>the </a:t>
            </a:r>
            <a:r>
              <a:rPr lang="en-AU" b="0" i="0" u="none" strike="noStrike" dirty="0">
                <a:solidFill>
                  <a:srgbClr val="000000"/>
                </a:solidFill>
                <a:effectLst/>
                <a:latin typeface="Public Sans"/>
              </a:rPr>
              <a:t>bridge</a:t>
            </a:r>
            <a:r>
              <a:rPr lang="en-AU" dirty="0">
                <a:solidFill>
                  <a:srgbClr val="000000"/>
                </a:solidFill>
                <a:latin typeface="Public Sans"/>
              </a:rPr>
              <a:t> stronger?</a:t>
            </a:r>
            <a:r>
              <a:rPr lang="en-AU" b="0" i="0" u="none" strike="noStrike" dirty="0">
                <a:solidFill>
                  <a:srgbClr val="000000"/>
                </a:solidFill>
                <a:effectLst/>
                <a:latin typeface="Public Sans"/>
              </a:rPr>
              <a:t> </a:t>
            </a:r>
            <a:r>
              <a:rPr lang="en-US" b="0" i="0" dirty="0">
                <a:solidFill>
                  <a:srgbClr val="444444"/>
                </a:solidFill>
                <a:effectLst/>
                <a:latin typeface="Public Sans"/>
              </a:rPr>
              <a:t>​</a:t>
            </a:r>
          </a:p>
          <a:p>
            <a:pPr algn="l" rtl="0" fontAlgn="base">
              <a:buNone/>
            </a:pPr>
            <a:r>
              <a:rPr lang="en-AU" b="0" i="0" dirty="0">
                <a:solidFill>
                  <a:srgbClr val="444444"/>
                </a:solidFill>
                <a:effectLst/>
                <a:latin typeface="Public Sans"/>
              </a:rPr>
              <a:t>​</a:t>
            </a:r>
          </a:p>
          <a:p>
            <a:pPr fontAlgn="base"/>
            <a:r>
              <a:rPr lang="en-AU" b="0" i="0" u="none" strike="noStrike" dirty="0">
                <a:solidFill>
                  <a:srgbClr val="000000"/>
                </a:solidFill>
                <a:effectLst/>
                <a:latin typeface="Public Sans"/>
              </a:rPr>
              <a:t>Early Stage 1 is not introduced to the whole design process but are introduced </a:t>
            </a:r>
            <a:r>
              <a:rPr lang="en-AU" dirty="0">
                <a:solidFill>
                  <a:srgbClr val="000000"/>
                </a:solidFill>
                <a:latin typeface="Public Sans"/>
              </a:rPr>
              <a:t>to</a:t>
            </a:r>
            <a:r>
              <a:rPr lang="en-AU" b="0" i="0" u="none" strike="noStrike" dirty="0">
                <a:solidFill>
                  <a:srgbClr val="000000"/>
                </a:solidFill>
                <a:effectLst/>
                <a:latin typeface="Public Sans"/>
              </a:rPr>
              <a:t> ‘</a:t>
            </a:r>
            <a:r>
              <a:rPr lang="en-AU" dirty="0">
                <a:solidFill>
                  <a:srgbClr val="000000"/>
                </a:solidFill>
                <a:latin typeface="Public Sans"/>
              </a:rPr>
              <a:t>products that meet a user's need’,  and </a:t>
            </a:r>
            <a:r>
              <a:rPr lang="en-AU" b="0" i="0" u="none" strike="noStrike" dirty="0">
                <a:solidFill>
                  <a:srgbClr val="000000"/>
                </a:solidFill>
                <a:effectLst/>
                <a:latin typeface="Public Sans"/>
              </a:rPr>
              <a:t>the </a:t>
            </a:r>
            <a:r>
              <a:rPr lang="en-AU" dirty="0">
                <a:solidFill>
                  <a:srgbClr val="000000"/>
                </a:solidFill>
                <a:latin typeface="Public Sans"/>
              </a:rPr>
              <a:t>properties of materials</a:t>
            </a:r>
            <a:r>
              <a:rPr lang="en-AU" b="0" i="0" u="none" strike="noStrike" dirty="0">
                <a:solidFill>
                  <a:srgbClr val="000000"/>
                </a:solidFill>
                <a:effectLst/>
                <a:latin typeface="Public Sans"/>
              </a:rPr>
              <a:t> are considered w</a:t>
            </a:r>
            <a:r>
              <a:rPr lang="en-AU" dirty="0">
                <a:solidFill>
                  <a:srgbClr val="000000"/>
                </a:solidFill>
                <a:latin typeface="Public Sans"/>
              </a:rPr>
              <a:t>hen making products</a:t>
            </a:r>
            <a:r>
              <a:rPr lang="en-AU" b="0" i="0" u="none" strike="noStrike" dirty="0">
                <a:solidFill>
                  <a:srgbClr val="000000"/>
                </a:solidFill>
                <a:effectLst/>
                <a:latin typeface="Public Sans"/>
              </a:rPr>
              <a:t>.</a:t>
            </a:r>
            <a:endParaRPr lang="en-US" b="0" i="0" dirty="0">
              <a:solidFill>
                <a:srgbClr val="444444"/>
              </a:solidFill>
              <a:effectLst/>
              <a:latin typeface="Public Sans"/>
            </a:endParaRPr>
          </a:p>
          <a:p>
            <a:endParaRPr lang="en-AU" dirty="0">
              <a:latin typeface="Public Sans" pitchFamily="2" charset="0"/>
            </a:endParaRPr>
          </a:p>
          <a:p>
            <a:r>
              <a:rPr lang="en-AU" dirty="0">
                <a:latin typeface="Public Sans"/>
              </a:rPr>
              <a:t>Let’s look at a Stage 2 example.</a:t>
            </a:r>
            <a:endParaRPr lang="en-AU" dirty="0"/>
          </a:p>
          <a:p>
            <a:endParaRPr lang="en-AU" dirty="0"/>
          </a:p>
          <a:p>
            <a:r>
              <a:rPr lang="en-AU" dirty="0">
                <a:latin typeface="Public Sans"/>
              </a:rPr>
              <a:t>[NEXT SLIDE]</a:t>
            </a:r>
          </a:p>
          <a:p>
            <a:endParaRPr lang="en-AU" dirty="0">
              <a:latin typeface="Public Sans"/>
            </a:endParaRPr>
          </a:p>
          <a:p>
            <a:r>
              <a:rPr lang="en-AU" dirty="0">
                <a:latin typeface="Public Sans"/>
              </a:rPr>
              <a:t>Image credit: </a:t>
            </a:r>
            <a:r>
              <a:rPr lang="en-AU" sz="1800" b="0" i="0" dirty="0">
                <a:solidFill>
                  <a:srgbClr val="000000"/>
                </a:solidFill>
                <a:effectLst/>
                <a:latin typeface="Arial"/>
                <a:cs typeface="Arial"/>
              </a:rPr>
              <a:t>Canva Education. 2025. Images via Canva. </a:t>
            </a:r>
            <a:r>
              <a:rPr lang="en-AU" sz="1800" b="0" i="0" u="sng" strike="noStrike" dirty="0">
                <a:solidFill>
                  <a:srgbClr val="001C4A"/>
                </a:solidFill>
                <a:effectLst/>
                <a:latin typeface="Arial"/>
                <a:cs typeface="Arial"/>
                <a:hlinkClick r:id="rId3"/>
              </a:rPr>
              <a:t>https://www.canva.com/</a:t>
            </a:r>
            <a:r>
              <a:rPr lang="en-AU" sz="1800" b="0" i="0" dirty="0">
                <a:solidFill>
                  <a:srgbClr val="000000"/>
                </a:solidFill>
                <a:effectLst/>
                <a:latin typeface="Arial"/>
                <a:cs typeface="Arial"/>
              </a:rPr>
              <a:t> accessed 15 May 2025. </a:t>
            </a:r>
            <a:endParaRPr lang="en-AU" dirty="0">
              <a:latin typeface="Arial"/>
              <a:cs typeface="Arial"/>
            </a:endParaRPr>
          </a:p>
        </p:txBody>
      </p:sp>
      <p:sp>
        <p:nvSpPr>
          <p:cNvPr id="4" name="Slide Number Placeholder 3">
            <a:extLst>
              <a:ext uri="{FF2B5EF4-FFF2-40B4-BE49-F238E27FC236}">
                <a16:creationId xmlns:a16="http://schemas.microsoft.com/office/drawing/2014/main" id="{01C2241F-9D12-EF21-B47F-9FD6BFA0A35F}"/>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7119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13. Purpose: </a:t>
            </a:r>
            <a:r>
              <a:rPr lang="en-AU" b="0" dirty="0">
                <a:latin typeface="Public Sans"/>
              </a:rPr>
              <a:t>To provide a Stage 2 example of connecting content.</a:t>
            </a:r>
            <a:endParaRPr lang="en-AU" dirty="0">
              <a:latin typeface="Public Sans"/>
            </a:endParaRPr>
          </a:p>
          <a:p>
            <a:endParaRPr lang="en-US" dirty="0">
              <a:latin typeface="Public Sans" pitchFamily="2" charset="0"/>
            </a:endParaRPr>
          </a:p>
          <a:p>
            <a:r>
              <a:rPr lang="en-AU" b="1" dirty="0">
                <a:latin typeface="Public Sans"/>
              </a:rPr>
              <a:t>Time: </a:t>
            </a:r>
            <a:r>
              <a:rPr lang="en-AU" b="0" dirty="0">
                <a:latin typeface="Public Sans"/>
              </a:rPr>
              <a:t>1</a:t>
            </a:r>
            <a:r>
              <a:rPr lang="en-AU" dirty="0">
                <a:latin typeface="Public Sans"/>
              </a:rPr>
              <a:t> min 30 sec</a:t>
            </a:r>
            <a:endParaRPr lang="en-AU" dirty="0"/>
          </a:p>
          <a:p>
            <a:endParaRPr lang="en-AU" dirty="0">
              <a:latin typeface="Public Sans" pitchFamily="2" charset="0"/>
            </a:endParaRPr>
          </a:p>
          <a:p>
            <a:r>
              <a:rPr lang="en-AU" b="1" dirty="0">
                <a:latin typeface="Public Sans"/>
              </a:rPr>
              <a:t>Presenter notes: </a:t>
            </a:r>
          </a:p>
          <a:p>
            <a:endParaRPr lang="en-US" dirty="0">
              <a:latin typeface="Public Sans" pitchFamily="2" charset="0"/>
              <a:ea typeface="Calibri"/>
              <a:cs typeface="Calibri"/>
            </a:endParaRPr>
          </a:p>
          <a:p>
            <a:r>
              <a:rPr lang="en-AU" dirty="0">
                <a:latin typeface="Public Sans"/>
              </a:rPr>
              <a:t>In this Stage 2 example, students explore </a:t>
            </a:r>
            <a:r>
              <a:rPr lang="en-AU" b="1" dirty="0">
                <a:latin typeface="Public Sans"/>
              </a:rPr>
              <a:t>heat transfer</a:t>
            </a:r>
            <a:r>
              <a:rPr lang="en-AU" dirty="0">
                <a:latin typeface="Public Sans"/>
              </a:rPr>
              <a:t>—specifically how materials absorb or reflect heat energy. </a:t>
            </a:r>
          </a:p>
          <a:p>
            <a:pPr>
              <a:buNone/>
            </a:pPr>
            <a:endParaRPr lang="en-AU" dirty="0">
              <a:latin typeface="Public Sans" pitchFamily="2" charset="0"/>
            </a:endParaRPr>
          </a:p>
          <a:p>
            <a:r>
              <a:rPr lang="en-AU" dirty="0">
                <a:latin typeface="Public Sans"/>
              </a:rPr>
              <a:t>While students </a:t>
            </a:r>
            <a:r>
              <a:rPr lang="en-AU" b="1" dirty="0">
                <a:latin typeface="Public Sans"/>
              </a:rPr>
              <a:t>should</a:t>
            </a:r>
            <a:r>
              <a:rPr lang="en-AU" dirty="0">
                <a:latin typeface="Public Sans"/>
              </a:rPr>
              <a:t> ideally identify the problem </a:t>
            </a:r>
            <a:r>
              <a:rPr lang="en-AU" u="sng" dirty="0">
                <a:latin typeface="Public Sans"/>
              </a:rPr>
              <a:t>and</a:t>
            </a:r>
            <a:r>
              <a:rPr lang="en-AU" dirty="0">
                <a:latin typeface="Public Sans"/>
              </a:rPr>
              <a:t> solution, for today's exercise, we have used the syllabus examples of designing food packaging, clothing, or a building. </a:t>
            </a:r>
            <a:endParaRPr lang="en-AU" dirty="0"/>
          </a:p>
          <a:p>
            <a:endParaRPr lang="en-AU" dirty="0">
              <a:latin typeface="Public Sans"/>
            </a:endParaRPr>
          </a:p>
          <a:p>
            <a:r>
              <a:rPr lang="en-AU" dirty="0">
                <a:latin typeface="Public Sans"/>
              </a:rPr>
              <a:t>Let's unpack how science knowledge and skills can enhance the design of a product.</a:t>
            </a:r>
            <a:endParaRPr lang="en-AU" dirty="0"/>
          </a:p>
          <a:p>
            <a:endParaRPr lang="en-AU" dirty="0">
              <a:latin typeface="Public Sans"/>
            </a:endParaRPr>
          </a:p>
          <a:p>
            <a:r>
              <a:rPr lang="en-AU" dirty="0">
                <a:latin typeface="Public Sans"/>
              </a:rPr>
              <a:t>The </a:t>
            </a:r>
            <a:r>
              <a:rPr lang="en-AU" b="1" dirty="0">
                <a:latin typeface="Public Sans"/>
              </a:rPr>
              <a:t>design process</a:t>
            </a:r>
            <a:r>
              <a:rPr lang="en-AU" dirty="0">
                <a:latin typeface="Public Sans"/>
              </a:rPr>
              <a:t> on the slide, shows the </a:t>
            </a:r>
            <a:r>
              <a:rPr lang="en-AU" b="1" dirty="0">
                <a:latin typeface="Public Sans"/>
              </a:rPr>
              <a:t>empathise</a:t>
            </a:r>
            <a:r>
              <a:rPr lang="en-AU" dirty="0">
                <a:latin typeface="Public Sans"/>
              </a:rPr>
              <a:t> </a:t>
            </a:r>
            <a:r>
              <a:rPr lang="en-AU" b="1" dirty="0">
                <a:latin typeface="Public Sans"/>
              </a:rPr>
              <a:t>phase</a:t>
            </a:r>
            <a:r>
              <a:rPr lang="en-AU" dirty="0">
                <a:latin typeface="Public Sans"/>
              </a:rPr>
              <a:t> at the centre—this is highlighting a strong focus on user needs. Around the design cycle, there are clear points where </a:t>
            </a:r>
            <a:r>
              <a:rPr lang="en-AU" b="1" dirty="0">
                <a:latin typeface="Public Sans"/>
              </a:rPr>
              <a:t>science skills</a:t>
            </a:r>
            <a:r>
              <a:rPr lang="en-AU" dirty="0">
                <a:latin typeface="Public Sans"/>
              </a:rPr>
              <a:t> connect:</a:t>
            </a:r>
            <a:endParaRPr lang="en-AU" dirty="0"/>
          </a:p>
          <a:p>
            <a:pPr>
              <a:buFont typeface="Arial" panose="020B0604020202020204" pitchFamily="34" charset="0"/>
              <a:buChar char="•"/>
            </a:pPr>
            <a:r>
              <a:rPr lang="en-AU" dirty="0">
                <a:latin typeface="Public Sans"/>
              </a:rPr>
              <a:t>In the </a:t>
            </a:r>
            <a:r>
              <a:rPr lang="en-AU" b="1" dirty="0">
                <a:latin typeface="Public Sans"/>
              </a:rPr>
              <a:t>research phase</a:t>
            </a:r>
            <a:r>
              <a:rPr lang="en-AU" dirty="0">
                <a:latin typeface="Public Sans"/>
              </a:rPr>
              <a:t>, students investigate conduction and insulation, developing fair tests and scientific vocabulary.</a:t>
            </a:r>
          </a:p>
          <a:p>
            <a:pPr>
              <a:buFont typeface="Arial" panose="020B0604020202020204" pitchFamily="34" charset="0"/>
              <a:buChar char="•"/>
            </a:pPr>
            <a:r>
              <a:rPr lang="en-AU" dirty="0">
                <a:latin typeface="Public Sans"/>
              </a:rPr>
              <a:t>During </a:t>
            </a:r>
            <a:r>
              <a:rPr lang="en-AU" b="1" dirty="0">
                <a:latin typeface="Public Sans"/>
              </a:rPr>
              <a:t>prototyping</a:t>
            </a:r>
            <a:r>
              <a:rPr lang="en-AU" dirty="0">
                <a:latin typeface="Public Sans"/>
              </a:rPr>
              <a:t>, they apply fair tests to materials, to understand if the materials are suitable for the design.</a:t>
            </a:r>
          </a:p>
          <a:p>
            <a:pPr>
              <a:buFont typeface="Arial" panose="020B0604020202020204" pitchFamily="34" charset="0"/>
              <a:buChar char="•"/>
            </a:pPr>
            <a:r>
              <a:rPr lang="en-AU" dirty="0">
                <a:latin typeface="Public Sans"/>
              </a:rPr>
              <a:t>At the </a:t>
            </a:r>
            <a:r>
              <a:rPr lang="en-AU" b="1" dirty="0">
                <a:latin typeface="Public Sans"/>
              </a:rPr>
              <a:t>evaluate stage</a:t>
            </a:r>
            <a:r>
              <a:rPr lang="en-AU" dirty="0">
                <a:latin typeface="Public Sans"/>
              </a:rPr>
              <a:t>, fair testing is used again to assess if the final product works as intended.</a:t>
            </a:r>
          </a:p>
          <a:p>
            <a:endParaRPr lang="en-AU" dirty="0">
              <a:latin typeface="Public Sans" pitchFamily="2" charset="0"/>
            </a:endParaRPr>
          </a:p>
          <a:p>
            <a:r>
              <a:rPr lang="en-AU" dirty="0">
                <a:latin typeface="Public Sans"/>
              </a:rPr>
              <a:t>This approach supports deep learning—students use </a:t>
            </a:r>
            <a:r>
              <a:rPr lang="en-AU" b="1" dirty="0">
                <a:latin typeface="Public Sans"/>
              </a:rPr>
              <a:t>scientific knowledge and skills </a:t>
            </a:r>
            <a:r>
              <a:rPr lang="en-AU" dirty="0">
                <a:latin typeface="Public Sans"/>
              </a:rPr>
              <a:t>to inform </a:t>
            </a:r>
            <a:r>
              <a:rPr lang="en-AU" b="1" dirty="0">
                <a:latin typeface="Public Sans"/>
              </a:rPr>
              <a:t>design thinking</a:t>
            </a:r>
            <a:r>
              <a:rPr lang="en-AU" dirty="0">
                <a:latin typeface="Public Sans"/>
              </a:rPr>
              <a:t>.</a:t>
            </a:r>
          </a:p>
          <a:p>
            <a:endParaRPr lang="en-AU" dirty="0">
              <a:latin typeface="Public Sans" pitchFamily="2" charset="0"/>
            </a:endParaRPr>
          </a:p>
          <a:p>
            <a:r>
              <a:rPr lang="en-AU" dirty="0">
                <a:latin typeface="Public Sans"/>
              </a:rPr>
              <a:t>[NEXT SLIDE]</a:t>
            </a:r>
          </a:p>
          <a:p>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Additional notes for presenters only:</a:t>
            </a:r>
            <a:r>
              <a:rPr lang="en-AU" dirty="0">
                <a:latin typeface="Public Sans"/>
              </a:rPr>
              <a:t> </a:t>
            </a:r>
            <a:endParaRPr lang="en-US" dirty="0">
              <a:latin typeface="Public Sans"/>
            </a:endParaRPr>
          </a:p>
          <a:p>
            <a:r>
              <a:rPr lang="en-AU" dirty="0">
                <a:latin typeface="Public Sans"/>
              </a:rPr>
              <a:t>– image is taken from Stage 1 Teaching advice.</a:t>
            </a:r>
            <a:endParaRPr lang="en-US" dirty="0">
              <a:latin typeface="Public Sans"/>
            </a:endParaRPr>
          </a:p>
          <a:p>
            <a:endParaRPr lang="en-AU" dirty="0"/>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54582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14. Purpose</a:t>
            </a:r>
            <a:r>
              <a:rPr lang="en-AU" dirty="0">
                <a:latin typeface="Public Sans"/>
              </a:rPr>
              <a:t>: To provide examples of connections.</a:t>
            </a:r>
            <a:endParaRPr lang="en-US" dirty="0">
              <a:latin typeface="Public Sans"/>
            </a:endParaRPr>
          </a:p>
          <a:p>
            <a:endParaRPr lang="en-AU" dirty="0"/>
          </a:p>
          <a:p>
            <a:r>
              <a:rPr lang="en-AU" b="1" dirty="0">
                <a:latin typeface="Public Sans"/>
              </a:rPr>
              <a:t>Time</a:t>
            </a:r>
            <a:r>
              <a:rPr lang="en-AU" dirty="0">
                <a:latin typeface="Public Sans"/>
              </a:rPr>
              <a:t>: 2 mins 30 sec</a:t>
            </a:r>
            <a:endParaRPr lang="en-US" dirty="0"/>
          </a:p>
          <a:p>
            <a:endParaRPr lang="en-AU" dirty="0"/>
          </a:p>
          <a:p>
            <a:r>
              <a:rPr lang="en-AU" b="1" dirty="0">
                <a:latin typeface="Public Sans"/>
              </a:rPr>
              <a:t>Presenter notes:</a:t>
            </a:r>
            <a:endParaRPr lang="en-US" dirty="0">
              <a:latin typeface="Public Sans"/>
              <a:ea typeface="Calibri"/>
              <a:cs typeface="Calibri"/>
            </a:endParaRPr>
          </a:p>
          <a:p>
            <a:endParaRPr lang="en-AU" b="1" dirty="0">
              <a:latin typeface="Public Sans"/>
              <a:ea typeface="Calibri"/>
              <a:cs typeface="Calibri"/>
            </a:endParaRPr>
          </a:p>
          <a:p>
            <a:r>
              <a:rPr lang="en-AU" dirty="0">
                <a:latin typeface="Public Sans"/>
              </a:rPr>
              <a:t>As we think about practical next steps, here are some key takeaways for the classroom.</a:t>
            </a:r>
          </a:p>
          <a:p>
            <a:endParaRPr lang="en-AU" dirty="0">
              <a:latin typeface="Public Sans"/>
            </a:endParaRPr>
          </a:p>
          <a:p>
            <a:r>
              <a:rPr lang="en-AU" b="1" dirty="0">
                <a:latin typeface="Public Sans"/>
              </a:rPr>
              <a:t>First, </a:t>
            </a:r>
            <a:r>
              <a:rPr lang="en-AU" dirty="0">
                <a:latin typeface="Public Sans"/>
              </a:rPr>
              <a:t>look for natural opportunities to connect science, design, and digital technologies. These connections do not always exist, don’t force them. Some content in science and technology is best taught in isolation.</a:t>
            </a:r>
          </a:p>
          <a:p>
            <a:endParaRPr lang="en-AU" dirty="0">
              <a:latin typeface="Public Sans"/>
            </a:endParaRPr>
          </a:p>
          <a:p>
            <a:r>
              <a:rPr lang="en-AU" b="1" dirty="0">
                <a:latin typeface="Public Sans"/>
              </a:rPr>
              <a:t>Second,</a:t>
            </a:r>
            <a:r>
              <a:rPr lang="en-AU" dirty="0">
                <a:latin typeface="Public Sans"/>
              </a:rPr>
              <a:t> try to frame tasks around real-world problems. This not only boosts engagement but also helps students see the relevance of what they’re learning. </a:t>
            </a:r>
          </a:p>
          <a:p>
            <a:endParaRPr lang="en-AU" b="1" dirty="0">
              <a:latin typeface="Public Sans"/>
            </a:endParaRPr>
          </a:p>
          <a:p>
            <a:r>
              <a:rPr lang="en-AU" b="1" dirty="0">
                <a:latin typeface="Public Sans"/>
              </a:rPr>
              <a:t>For example, in Stage 3 </a:t>
            </a:r>
            <a:r>
              <a:rPr lang="en-AU" b="0" dirty="0">
                <a:latin typeface="Public Sans"/>
              </a:rPr>
              <a:t>s</a:t>
            </a:r>
            <a:r>
              <a:rPr lang="en-AU" dirty="0">
                <a:latin typeface="Public Sans"/>
              </a:rPr>
              <a:t>tudents will learn that 'a fixed amount of useable matter makes up all the material on earth'. They could apply this knowledge and possibly identify a problem of waste in their school. They might design an educational campaign to raise awareness of sustainability and can evaluate the effectiveness of their campaign through peer feedback and data collection.</a:t>
            </a:r>
            <a:endParaRPr lang="en-AU" dirty="0"/>
          </a:p>
          <a:p>
            <a:endParaRPr lang="en-AU" dirty="0">
              <a:latin typeface="Public Sans"/>
            </a:endParaRPr>
          </a:p>
          <a:p>
            <a:r>
              <a:rPr lang="en-AU" b="1" dirty="0">
                <a:latin typeface="Public Sans"/>
              </a:rPr>
              <a:t>Finally, </a:t>
            </a:r>
            <a:r>
              <a:rPr lang="en-AU" dirty="0">
                <a:latin typeface="Public Sans"/>
              </a:rPr>
              <a:t>we need to</a:t>
            </a:r>
            <a:r>
              <a:rPr lang="en-AU" b="1" dirty="0">
                <a:latin typeface="Public Sans"/>
              </a:rPr>
              <a:t> </a:t>
            </a:r>
            <a:r>
              <a:rPr lang="en-AU" dirty="0">
                <a:latin typeface="Public Sans"/>
              </a:rPr>
              <a:t>encourage students to apply scientific knowledge actively—not just in theory, but,  by identifying problems, designing solutions, building prototypes, and testing them. This gives them a chance to think and work like scientists, designers, and engineers.</a:t>
            </a:r>
          </a:p>
          <a:p>
            <a:endParaRPr lang="en-AU" dirty="0">
              <a:latin typeface="Public Sans"/>
            </a:endParaRPr>
          </a:p>
          <a:p>
            <a:r>
              <a:rPr lang="en-AU" dirty="0">
                <a:latin typeface="Public Sans"/>
              </a:rPr>
              <a:t>I’d like you to take 60 seconds to quietly reflect on how you</a:t>
            </a:r>
            <a:r>
              <a:rPr lang="en-GB" dirty="0">
                <a:latin typeface="Public Sans"/>
              </a:rPr>
              <a:t> connect science, design, and/or digital technologies in your teaching? What works well? What is challenging?</a:t>
            </a:r>
            <a:endParaRPr lang="en-AU" dirty="0">
              <a:latin typeface="Public Sans"/>
            </a:endParaRPr>
          </a:p>
          <a:p>
            <a:endParaRPr lang="en-AU" dirty="0">
              <a:latin typeface="Public Sans"/>
            </a:endParaRPr>
          </a:p>
          <a:p>
            <a:r>
              <a:rPr lang="en-AU" dirty="0">
                <a:latin typeface="Public Sans"/>
              </a:rPr>
              <a:t>[NEXT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55394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15. Purpose</a:t>
            </a:r>
            <a:r>
              <a:rPr lang="en-AU" dirty="0">
                <a:latin typeface="Public Sans"/>
              </a:rPr>
              <a:t>: To allow participants time to explore connections in a stage of their choice. </a:t>
            </a:r>
          </a:p>
          <a:p>
            <a:endParaRPr lang="en-AU" dirty="0"/>
          </a:p>
          <a:p>
            <a:r>
              <a:rPr lang="en-AU" b="1" dirty="0">
                <a:latin typeface="Public Sans"/>
              </a:rPr>
              <a:t>Time</a:t>
            </a:r>
            <a:r>
              <a:rPr lang="en-AU" dirty="0">
                <a:latin typeface="Public Sans"/>
              </a:rPr>
              <a:t>: 10 sec</a:t>
            </a:r>
            <a:endParaRPr lang="en-US" dirty="0">
              <a:latin typeface="Public Sans"/>
            </a:endParaRPr>
          </a:p>
          <a:p>
            <a:endParaRPr lang="en-AU" dirty="0"/>
          </a:p>
          <a:p>
            <a:r>
              <a:rPr lang="en-AU" b="1" dirty="0">
                <a:latin typeface="Public Sans"/>
              </a:rPr>
              <a:t>Presenter notes: </a:t>
            </a:r>
          </a:p>
          <a:p>
            <a:endParaRPr lang="en-AU" b="1" dirty="0">
              <a:latin typeface="Public Sans"/>
            </a:endParaRPr>
          </a:p>
          <a:p>
            <a:r>
              <a:rPr lang="en-AU" dirty="0">
                <a:latin typeface="Public Sans"/>
              </a:rPr>
              <a:t>We are now going to give you time to explore the connections in a stage relevant to you. </a:t>
            </a:r>
          </a:p>
          <a:p>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[NEXT SLIDE]</a:t>
            </a:r>
            <a:endParaRPr lang="en-GB" dirty="0"/>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60216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C5791-9BD2-58DD-576A-D7656568D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E0E5B-8C93-A3D5-CCF2-7E28984FE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8CC85-1453-751D-18E9-9864E41A14EC}"/>
              </a:ext>
            </a:extLst>
          </p:cNvPr>
          <p:cNvSpPr>
            <a:spLocks noGrp="1"/>
          </p:cNvSpPr>
          <p:nvPr>
            <p:ph type="body" idx="1"/>
          </p:nvPr>
        </p:nvSpPr>
        <p:spPr/>
        <p:txBody>
          <a:bodyPr/>
          <a:lstStyle/>
          <a:p>
            <a:r>
              <a:rPr lang="en-AU" b="1" dirty="0">
                <a:latin typeface="Public Sans"/>
              </a:rPr>
              <a:t>16. Purpose: </a:t>
            </a:r>
            <a:r>
              <a:rPr lang="en-AU" dirty="0">
                <a:latin typeface="Public Sans"/>
              </a:rPr>
              <a:t>To revisit connections in content from the first activity.</a:t>
            </a:r>
          </a:p>
          <a:p>
            <a:endParaRPr lang="en-US" dirty="0"/>
          </a:p>
          <a:p>
            <a:r>
              <a:rPr lang="en-AU" b="1" dirty="0">
                <a:latin typeface="Public Sans"/>
              </a:rPr>
              <a:t>Time: </a:t>
            </a:r>
            <a:r>
              <a:rPr lang="en-AU" b="0" dirty="0">
                <a:latin typeface="Public Sans"/>
              </a:rPr>
              <a:t>1 min</a:t>
            </a:r>
          </a:p>
          <a:p>
            <a:endParaRPr lang="en-AU" dirty="0"/>
          </a:p>
          <a:p>
            <a:r>
              <a:rPr lang="en-AU" b="1" dirty="0">
                <a:latin typeface="Public Sans"/>
              </a:rPr>
              <a:t>Presenter notes:</a:t>
            </a:r>
          </a:p>
          <a:p>
            <a:endParaRPr lang="en-US" dirty="0">
              <a:ea typeface="Calibri"/>
              <a:cs typeface="Calibri"/>
            </a:endParaRPr>
          </a:p>
          <a:p>
            <a:r>
              <a:rPr lang="en-US" dirty="0">
                <a:latin typeface="Public Sans"/>
              </a:rPr>
              <a:t>Revisiting the Stage 1 content covered in the ‘Making a musical instrument’ activity, we have drawn out the connections between</a:t>
            </a:r>
          </a:p>
          <a:p>
            <a:r>
              <a:rPr lang="en-US" dirty="0">
                <a:latin typeface="Public Sans"/>
              </a:rPr>
              <a:t>[CLICK] science</a:t>
            </a:r>
          </a:p>
          <a:p>
            <a:r>
              <a:rPr lang="en-AU" dirty="0">
                <a:latin typeface="Public Sans"/>
              </a:rPr>
              <a:t>[CLICK] </a:t>
            </a:r>
            <a:r>
              <a:rPr lang="en-US" dirty="0">
                <a:latin typeface="Public Sans"/>
              </a:rPr>
              <a:t>design and digital</a:t>
            </a:r>
          </a:p>
          <a:p>
            <a:r>
              <a:rPr lang="en-AU" dirty="0">
                <a:latin typeface="Public Sans"/>
              </a:rPr>
              <a:t>[CLICK] </a:t>
            </a:r>
            <a:r>
              <a:rPr lang="en-US" dirty="0">
                <a:latin typeface="Public Sans"/>
              </a:rPr>
              <a:t>data and posing questions</a:t>
            </a:r>
          </a:p>
          <a:p>
            <a:r>
              <a:rPr lang="en-AU" dirty="0">
                <a:latin typeface="Public Sans"/>
              </a:rPr>
              <a:t>[CLICK]</a:t>
            </a:r>
            <a:r>
              <a:rPr lang="en-US" dirty="0">
                <a:latin typeface="Public Sans"/>
              </a:rPr>
              <a:t> we used a simple practical activity to show how these aspects of the syllabus connect.</a:t>
            </a:r>
          </a:p>
          <a:p>
            <a:pPr>
              <a:defRPr/>
            </a:pPr>
            <a:endParaRPr lang="en-US" dirty="0">
              <a:latin typeface="Public Sans"/>
            </a:endParaRPr>
          </a:p>
          <a:p>
            <a:pPr>
              <a:defRPr/>
            </a:pPr>
            <a:r>
              <a:rPr lang="en-US" dirty="0">
                <a:latin typeface="Public Sans"/>
              </a:rPr>
              <a:t>We have only included three examples of practical activities here:</a:t>
            </a:r>
          </a:p>
          <a:p>
            <a:pPr>
              <a:defRPr/>
            </a:pPr>
            <a:endParaRPr lang="en-US" dirty="0">
              <a:latin typeface="Public Sans"/>
            </a:endParaRPr>
          </a:p>
          <a:p>
            <a:pPr>
              <a:defRPr/>
            </a:pPr>
            <a:r>
              <a:rPr lang="en-AU" dirty="0">
                <a:latin typeface="Public Sans"/>
              </a:rPr>
              <a:t>You could make an instrument, test how the same sound travels through different materials or use a digital pitch detector to explore the pitch of different materials.  However,</a:t>
            </a:r>
            <a:r>
              <a:rPr lang="en-US" dirty="0">
                <a:latin typeface="Public Sans"/>
              </a:rPr>
              <a:t> there are many other learning activities you could use to link related content. Connections to Creating Written Texts (CWT) and other KLAs such as creative arts are also possible.</a:t>
            </a:r>
          </a:p>
          <a:p>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US" dirty="0">
              <a:latin typeface="Public Sans"/>
            </a:endParaRPr>
          </a:p>
          <a:p>
            <a:endParaRPr lang="en-US" dirty="0">
              <a:latin typeface="Public Sans"/>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CC4FCCC-1549-BCDD-ED52-2B94EFDB384A}"/>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5620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17. Purpose: </a:t>
            </a:r>
            <a:r>
              <a:rPr lang="en-AU" b="0" dirty="0">
                <a:latin typeface="Public Sans"/>
              </a:rPr>
              <a:t>To e</a:t>
            </a:r>
            <a:r>
              <a:rPr lang="en-AU" dirty="0">
                <a:latin typeface="Public Sans"/>
              </a:rPr>
              <a:t>xplain the participant activity.</a:t>
            </a:r>
          </a:p>
          <a:p>
            <a:endParaRPr lang="en-AU" b="1" dirty="0">
              <a:latin typeface="Public Sans"/>
            </a:endParaRPr>
          </a:p>
          <a:p>
            <a:r>
              <a:rPr lang="en-AU" b="1" dirty="0">
                <a:latin typeface="Public Sans"/>
              </a:rPr>
              <a:t>Time:  </a:t>
            </a:r>
            <a:r>
              <a:rPr lang="en-AU" b="0" dirty="0">
                <a:latin typeface="Public Sans"/>
              </a:rPr>
              <a:t>13 </a:t>
            </a:r>
            <a:r>
              <a:rPr lang="en-AU" dirty="0">
                <a:latin typeface="Public Sans"/>
              </a:rPr>
              <a:t>mins</a:t>
            </a:r>
            <a:r>
              <a:rPr lang="en-AU" b="0" dirty="0">
                <a:latin typeface="Public Sans"/>
              </a:rPr>
              <a:t> </a:t>
            </a:r>
            <a:r>
              <a:rPr lang="en-AU" b="1" dirty="0">
                <a:latin typeface="Public Sans"/>
              </a:rPr>
              <a:t>- </a:t>
            </a:r>
            <a:r>
              <a:rPr lang="en-AU" dirty="0">
                <a:latin typeface="Public Sans"/>
              </a:rPr>
              <a:t>1 min introduction; 12-min activity</a:t>
            </a:r>
            <a:endParaRPr lang="en-AU" dirty="0"/>
          </a:p>
          <a:p>
            <a:endParaRPr lang="en-AU" b="1" dirty="0">
              <a:latin typeface="Public Sans"/>
            </a:endParaRPr>
          </a:p>
          <a:p>
            <a:r>
              <a:rPr lang="en-AU" b="1" dirty="0">
                <a:latin typeface="Public Sans"/>
              </a:rPr>
              <a:t>Presenter notes: </a:t>
            </a:r>
            <a:endParaRPr lang="en-AU" dirty="0">
              <a:latin typeface="Public Sans"/>
            </a:endParaRPr>
          </a:p>
          <a:p>
            <a:endParaRPr lang="en-AU" dirty="0"/>
          </a:p>
          <a:p>
            <a:r>
              <a:rPr lang="en-AU" dirty="0">
                <a:latin typeface="Public Sans"/>
              </a:rPr>
              <a:t>The participant workbook has selected content from other stages. </a:t>
            </a:r>
            <a:endParaRPr lang="en-AU" dirty="0"/>
          </a:p>
          <a:p>
            <a:endParaRPr lang="en-AU" dirty="0">
              <a:latin typeface="Public Sans"/>
            </a:endParaRPr>
          </a:p>
          <a:p>
            <a:r>
              <a:rPr lang="en-AU" dirty="0">
                <a:latin typeface="Public Sans"/>
              </a:rPr>
              <a:t>Choose a stage of learning relevant to you, other than Stage 1. </a:t>
            </a:r>
            <a:endParaRPr lang="en-AU" dirty="0"/>
          </a:p>
          <a:p>
            <a:endParaRPr lang="en-AU" dirty="0">
              <a:latin typeface="Public Sans"/>
            </a:endParaRPr>
          </a:p>
          <a:p>
            <a:r>
              <a:rPr lang="en-AU" dirty="0">
                <a:latin typeface="Public Sans"/>
              </a:rPr>
              <a:t>Select a stage and work with a partner.  </a:t>
            </a:r>
            <a:endParaRPr lang="en-AU" dirty="0"/>
          </a:p>
          <a:p>
            <a:endParaRPr lang="en-AU" dirty="0">
              <a:latin typeface="Public Sans"/>
            </a:endParaRPr>
          </a:p>
          <a:p>
            <a:r>
              <a:rPr lang="en-AU" dirty="0">
                <a:latin typeface="Public Sans"/>
              </a:rPr>
              <a:t>Together, highlight natural connections between the content. Remember, you are not trying to force incompatible syllabus elements together.</a:t>
            </a:r>
            <a:endParaRPr lang="en-AU" dirty="0"/>
          </a:p>
          <a:p>
            <a:endParaRPr lang="en-AU" dirty="0">
              <a:latin typeface="Public Sans"/>
            </a:endParaRPr>
          </a:p>
          <a:p>
            <a:r>
              <a:rPr lang="en-AU" dirty="0">
                <a:latin typeface="Public Sans"/>
              </a:rPr>
              <a:t>Also highlight clear connections with posing questions and data.</a:t>
            </a:r>
          </a:p>
          <a:p>
            <a:endParaRPr lang="en-AU" dirty="0">
              <a:latin typeface="Public Sans"/>
            </a:endParaRPr>
          </a:p>
          <a:p>
            <a:r>
              <a:rPr lang="en-AU" dirty="0">
                <a:latin typeface="Public Sans"/>
              </a:rPr>
              <a:t>Think about practical classroom activities that bring your chosen content to life, and for you to share your findings with the whole group at the end of the activity.</a:t>
            </a:r>
          </a:p>
          <a:p>
            <a:endParaRPr lang="en-AU" dirty="0">
              <a:latin typeface="Public Sans"/>
            </a:endParaRPr>
          </a:p>
          <a:p>
            <a:r>
              <a:rPr lang="en-AU" dirty="0">
                <a:latin typeface="Public Sans"/>
              </a:rPr>
              <a:t>[Use your phone to time]</a:t>
            </a:r>
          </a:p>
          <a:p>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Additional notes for presenters only:</a:t>
            </a:r>
            <a:r>
              <a:rPr lang="en-AU" dirty="0">
                <a:latin typeface="Public Sans"/>
              </a:rPr>
              <a:t> </a:t>
            </a:r>
            <a:endParaRPr lang="en-US" dirty="0">
              <a:latin typeface="Public Sans"/>
            </a:endParaRPr>
          </a:p>
          <a:p>
            <a:r>
              <a:rPr lang="en-AU" dirty="0">
                <a:latin typeface="Public Sans"/>
              </a:rPr>
              <a:t>For the Stage 2 content group 'Energy is required to change the properties of matter' participants may not find an immediate connection between Science and design. When schools are planning, please encourage them to not force the connection, suggest that they find connections with other digital content, posing questions, data, creating written texts and other KLAs. </a:t>
            </a:r>
          </a:p>
          <a:p>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US" dirty="0">
              <a:latin typeface="Public Sans"/>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1461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8D18-A19F-B1B0-B00C-702A6E1BC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F7838-9C12-1A12-FB3B-79CD8B18B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587D8-24EF-D0CD-9A0E-34EBDA215C7E}"/>
              </a:ext>
            </a:extLst>
          </p:cNvPr>
          <p:cNvSpPr>
            <a:spLocks noGrp="1"/>
          </p:cNvSpPr>
          <p:nvPr>
            <p:ph type="body" idx="1"/>
          </p:nvPr>
        </p:nvSpPr>
        <p:spPr/>
        <p:txBody>
          <a:bodyPr/>
          <a:lstStyle/>
          <a:p>
            <a:r>
              <a:rPr lang="en-AU" b="1" dirty="0">
                <a:latin typeface="Public Sans"/>
              </a:rPr>
              <a:t>18. Purpose: </a:t>
            </a:r>
            <a:r>
              <a:rPr lang="en-AU" dirty="0">
                <a:latin typeface="Public Sans"/>
              </a:rPr>
              <a:t>Share participant findings.</a:t>
            </a:r>
            <a:endParaRPr lang="en-US" dirty="0">
              <a:latin typeface="Public Sans"/>
            </a:endParaRPr>
          </a:p>
          <a:p>
            <a:endParaRPr lang="en-AU" dirty="0"/>
          </a:p>
          <a:p>
            <a:r>
              <a:rPr lang="en-AU" b="1" dirty="0">
                <a:latin typeface="Public Sans"/>
              </a:rPr>
              <a:t>Time: </a:t>
            </a:r>
            <a:r>
              <a:rPr lang="en-AU" dirty="0">
                <a:latin typeface="Public Sans"/>
              </a:rPr>
              <a:t>5 mins</a:t>
            </a:r>
          </a:p>
          <a:p>
            <a:endParaRPr lang="en-AU" dirty="0"/>
          </a:p>
          <a:p>
            <a:r>
              <a:rPr lang="en-AU" b="1" dirty="0">
                <a:latin typeface="Public Sans"/>
              </a:rPr>
              <a:t>Presenter notes: </a:t>
            </a:r>
          </a:p>
          <a:p>
            <a:endParaRPr lang="en-US" dirty="0">
              <a:latin typeface="Public Sans"/>
            </a:endParaRPr>
          </a:p>
          <a:p>
            <a:r>
              <a:rPr lang="en-AU" dirty="0">
                <a:latin typeface="Public Sans"/>
              </a:rPr>
              <a:t>Select a pair from each stage (ES1, S2, S3) to share their findings with the group: </a:t>
            </a:r>
            <a:endParaRPr lang="en-US" dirty="0">
              <a:latin typeface="Public Sans"/>
            </a:endParaRPr>
          </a:p>
          <a:p>
            <a:endParaRPr lang="en-AU" dirty="0"/>
          </a:p>
          <a:p>
            <a:pPr marL="285750" indent="-285750">
              <a:buFont typeface="Arial"/>
              <a:buChar char="•"/>
            </a:pPr>
            <a:r>
              <a:rPr lang="en-AU" dirty="0">
                <a:latin typeface="Public Sans"/>
              </a:rPr>
              <a:t>What connections did you find?</a:t>
            </a:r>
            <a:endParaRPr lang="en-US" dirty="0">
              <a:latin typeface="Public Sans"/>
            </a:endParaRPr>
          </a:p>
          <a:p>
            <a:pPr marL="285750" indent="-285750">
              <a:buFont typeface="Arial"/>
              <a:buChar char="•"/>
            </a:pPr>
            <a:r>
              <a:rPr lang="en-AU" dirty="0">
                <a:latin typeface="Public Sans"/>
              </a:rPr>
              <a:t>Did you think of any classroom activities that support the connections?</a:t>
            </a:r>
            <a:endParaRPr lang="en-US" dirty="0">
              <a:latin typeface="Public Sans"/>
            </a:endParaRPr>
          </a:p>
          <a:p>
            <a:pPr marL="285750" indent="-285750">
              <a:buFont typeface="Arial"/>
              <a:buChar char="•"/>
            </a:pPr>
            <a:r>
              <a:rPr lang="en-AU" dirty="0">
                <a:latin typeface="Public Sans"/>
              </a:rPr>
              <a:t>What are you still wondering about making meaningful connections?</a:t>
            </a:r>
          </a:p>
          <a:p>
            <a:pPr marL="285750" indent="-285750">
              <a:buFont typeface="Arial"/>
              <a:buChar char="•"/>
            </a:pPr>
            <a:endParaRPr lang="en-AU" dirty="0">
              <a:latin typeface="Public Sans"/>
            </a:endParaRPr>
          </a:p>
          <a:p>
            <a:pPr>
              <a:defRPr/>
            </a:pPr>
            <a:r>
              <a:rPr lang="en-AU" b="1" dirty="0">
                <a:latin typeface="Public Sans"/>
              </a:rPr>
              <a:t>Additional information (for facilitator only, do not read aloud to participants): </a:t>
            </a:r>
          </a:p>
          <a:p>
            <a:pPr>
              <a:defRPr/>
            </a:pPr>
            <a:r>
              <a:rPr lang="en-AU" dirty="0">
                <a:latin typeface="Public Sans"/>
              </a:rPr>
              <a:t>If participants do not find an immediate connection between the Stage 2 Science content group, and design, please encourage them to not force the connection. Suggest that they find connections with other digital content, posing questions, data, creating written texts and other KLAs. </a:t>
            </a:r>
          </a:p>
          <a:p>
            <a:pPr>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p>
          <a:p>
            <a:pPr>
              <a:defRPr/>
            </a:pPr>
            <a:endParaRPr lang="en-AU" dirty="0"/>
          </a:p>
          <a:p>
            <a:r>
              <a:rPr lang="en-AU" sz="1600" b="0" i="0" dirty="0">
                <a:solidFill>
                  <a:srgbClr val="000000"/>
                </a:solidFill>
                <a:effectLst/>
                <a:latin typeface="Arial"/>
                <a:cs typeface="Arial"/>
              </a:rPr>
              <a:t>Image Credit: Canva Education. 2025. Images via Canva. </a:t>
            </a:r>
            <a:r>
              <a:rPr lang="en-AU" sz="1600" b="0" i="0" u="sng" strike="noStrike" dirty="0">
                <a:solidFill>
                  <a:srgbClr val="001C4A"/>
                </a:solidFill>
                <a:effectLst/>
                <a:latin typeface="Arial"/>
                <a:cs typeface="Arial"/>
                <a:hlinkClick r:id="rId3"/>
              </a:rPr>
              <a:t>https://www.canva.com/</a:t>
            </a:r>
            <a:r>
              <a:rPr lang="en-AU" sz="1600" b="0" i="0" dirty="0">
                <a:solidFill>
                  <a:srgbClr val="000000"/>
                </a:solidFill>
                <a:effectLst/>
                <a:latin typeface="Arial"/>
                <a:cs typeface="Arial"/>
              </a:rPr>
              <a:t> accessed 14 May 2025. </a:t>
            </a:r>
          </a:p>
          <a:p>
            <a:endParaRPr lang="en-AU" sz="1600" b="0" i="0" dirty="0">
              <a:solidFill>
                <a:srgbClr val="000000"/>
              </a:solidFill>
              <a:effectLst/>
              <a:latin typeface="Arial"/>
              <a:cs typeface="Arial"/>
            </a:endParaRPr>
          </a:p>
          <a:p>
            <a:endParaRPr lang="en-AU"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endParaRPr lang="en-AU" dirty="0">
              <a:latin typeface="Public Sans"/>
            </a:endParaRPr>
          </a:p>
        </p:txBody>
      </p:sp>
      <p:sp>
        <p:nvSpPr>
          <p:cNvPr id="4" name="Slide Number Placeholder 3">
            <a:extLst>
              <a:ext uri="{FF2B5EF4-FFF2-40B4-BE49-F238E27FC236}">
                <a16:creationId xmlns:a16="http://schemas.microsoft.com/office/drawing/2014/main" id="{4BE4A0AC-C9C1-DC8D-5939-3B2E1C113843}"/>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05193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19. Purpose: </a:t>
            </a:r>
            <a:r>
              <a:rPr lang="en-AU" dirty="0">
                <a:latin typeface="Public Sans"/>
              </a:rPr>
              <a:t>To reflect on the key takeaways of the Science and technology presentation.</a:t>
            </a:r>
          </a:p>
          <a:p>
            <a:endParaRPr lang="en-AU" b="1" dirty="0">
              <a:latin typeface="Public Sans"/>
            </a:endParaRPr>
          </a:p>
          <a:p>
            <a:r>
              <a:rPr lang="en-AU" b="1" dirty="0">
                <a:latin typeface="Public Sans"/>
              </a:rPr>
              <a:t>Time: </a:t>
            </a:r>
            <a:r>
              <a:rPr lang="en-AU" dirty="0">
                <a:latin typeface="Public Sans"/>
              </a:rPr>
              <a:t>1 min</a:t>
            </a:r>
            <a:endParaRPr lang="en-AU" b="1" dirty="0">
              <a:latin typeface="Public Sans"/>
            </a:endParaRPr>
          </a:p>
          <a:p>
            <a:endParaRPr lang="en-AU" b="1" dirty="0">
              <a:latin typeface="Public Sans"/>
            </a:endParaRPr>
          </a:p>
          <a:p>
            <a:r>
              <a:rPr lang="en-AU" b="1" dirty="0">
                <a:latin typeface="Public Sans"/>
              </a:rPr>
              <a:t>Presenter notes:</a:t>
            </a:r>
          </a:p>
          <a:p>
            <a:endParaRPr lang="en-US" dirty="0"/>
          </a:p>
          <a:p>
            <a:r>
              <a:rPr lang="en-US" dirty="0">
                <a:latin typeface="Public Sans"/>
              </a:rPr>
              <a:t>We ask you now to think about what the implementation of the K-6 Science and technology syllabus will look like in your context.</a:t>
            </a:r>
          </a:p>
          <a:p>
            <a:endParaRPr lang="en-US" dirty="0"/>
          </a:p>
          <a:p>
            <a:r>
              <a:rPr lang="en-US" dirty="0">
                <a:latin typeface="Public Sans"/>
              </a:rPr>
              <a:t>How can you </a:t>
            </a:r>
            <a:r>
              <a:rPr lang="en-US" dirty="0">
                <a:latin typeface="Public Sans"/>
                <a:ea typeface="+mn-lt"/>
                <a:cs typeface="+mn-lt"/>
              </a:rPr>
              <a:t>provide opportunities for content to be connected in a meaningful way in your classroom or school?</a:t>
            </a:r>
            <a:endParaRPr lang="en-US" dirty="0">
              <a:latin typeface="Public Sans"/>
            </a:endParaRPr>
          </a:p>
          <a:p>
            <a:endParaRPr lang="en-US" dirty="0">
              <a:latin typeface="Public Sans"/>
            </a:endParaRPr>
          </a:p>
          <a:p>
            <a:pPr>
              <a:buFont typeface="Arial" panose="020B0604020202020204" pitchFamily="34" charset="0"/>
            </a:pPr>
            <a:r>
              <a:rPr lang="en-US" dirty="0">
                <a:latin typeface="Public Sans"/>
              </a:rPr>
              <a:t>How can you use your knowledge about the way content is connected to enhance student understanding to inform whole school planning?</a:t>
            </a:r>
            <a:endParaRPr lang="en-US" dirty="0"/>
          </a:p>
          <a:p>
            <a:endParaRPr lang="en-AU" dirty="0">
              <a:latin typeface="Public Sans"/>
            </a:endParaRPr>
          </a:p>
          <a:p>
            <a:r>
              <a:rPr lang="en-AU" dirty="0">
                <a:latin typeface="Public Sans"/>
              </a:rPr>
              <a:t>Please record</a:t>
            </a:r>
            <a:r>
              <a:rPr lang="en-AU" b="0" dirty="0">
                <a:latin typeface="Public Sans"/>
              </a:rPr>
              <a:t> </a:t>
            </a:r>
            <a:r>
              <a:rPr lang="en-AU" dirty="0">
                <a:latin typeface="Public Sans"/>
              </a:rPr>
              <a:t>your thoughts</a:t>
            </a:r>
            <a:r>
              <a:rPr lang="en-AU" b="0" dirty="0">
                <a:latin typeface="Public Sans"/>
              </a:rPr>
              <a:t> in the </a:t>
            </a:r>
            <a:r>
              <a:rPr lang="en-AU" b="0">
                <a:latin typeface="Public Sans"/>
              </a:rPr>
              <a:t>workbook provided. </a:t>
            </a:r>
            <a:endParaRPr lang="en-AU" dirty="0"/>
          </a:p>
          <a:p>
            <a:endParaRPr lang="en-US" b="1" dirty="0">
              <a:latin typeface="Public Sans"/>
            </a:endParaRPr>
          </a:p>
          <a:p>
            <a:r>
              <a:rPr lang="en-AU" dirty="0">
                <a:latin typeface="Public Sans"/>
              </a:rPr>
              <a:t>[NEXT SLIDE]</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16715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2. Purpose: </a:t>
            </a:r>
            <a:r>
              <a:rPr lang="en-AU" b="0" i="0" u="none" strike="noStrike" kern="1200" cap="none" spc="0" normalizeH="0" baseline="0" noProof="0">
                <a:ln>
                  <a:noFill/>
                </a:ln>
                <a:solidFill>
                  <a:prstClr val="black"/>
                </a:solidFill>
                <a:effectLst/>
                <a:uLnTx/>
                <a:uFillTx/>
                <a:latin typeface="Public Sans"/>
                <a:cs typeface="Calibri"/>
              </a:rPr>
              <a:t>Acknowledgement of Country</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Time: </a:t>
            </a:r>
            <a:r>
              <a:rPr lang="en-AU" b="0" i="0" u="none" strike="noStrike" kern="1200" cap="none" spc="0" normalizeH="0" baseline="0" noProof="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Presenter notes:</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33333"/>
                </a:solidFill>
                <a:effectLst/>
                <a:latin typeface="Public Sans" pitchFamily="2" charset="0"/>
              </a:rPr>
              <a:t>I would like to pay my respect and acknowledge the Ongoing Custodians of the lands on which we meet. I pay respect to Elders past and present and extend that respect to other Aboriginal and Torres Strait people with us here today.</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8178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20. Purpose: </a:t>
            </a:r>
            <a:r>
              <a:rPr lang="en-AU" dirty="0">
                <a:latin typeface="Public Sans"/>
              </a:rPr>
              <a:t>Contact details for the Primary Curriculum team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US" b="1" dirty="0">
                <a:latin typeface="Public Sans"/>
                <a:cs typeface="Public Sans"/>
              </a:rPr>
              <a:t>Time: </a:t>
            </a:r>
            <a:r>
              <a:rPr lang="en-US" b="0" dirty="0">
                <a:latin typeface="Public Sans"/>
                <a:cs typeface="Public Sans"/>
              </a:rPr>
              <a:t>30 sec</a:t>
            </a:r>
          </a:p>
          <a:p>
            <a:endParaRPr lang="en-AU" dirty="0">
              <a:latin typeface="Public Sans" pitchFamily="2" charset="0"/>
              <a:cs typeface="Public Sans" panose="020B0604020202020204" pitchFamily="34" charset="0"/>
            </a:endParaRPr>
          </a:p>
          <a:p>
            <a:pPr defTabSz="1221243">
              <a:defRPr/>
            </a:pPr>
            <a:r>
              <a:rPr lang="en-AU" b="1" dirty="0">
                <a:latin typeface="Public Sans"/>
                <a:cs typeface="Public Sans"/>
              </a:rPr>
              <a:t>Presenter notes:</a:t>
            </a:r>
            <a:endParaRPr lang="en-AU" b="0" dirty="0"/>
          </a:p>
          <a:p>
            <a:endParaRPr lang="en-AU" dirty="0"/>
          </a:p>
          <a:p>
            <a:r>
              <a:rPr lang="en-AU" dirty="0">
                <a:latin typeface="Public Sans"/>
              </a:rPr>
              <a:t>If you have any questions or would like to reach out to the Primary Curriculum team, please contact us via this email address, or through the Statewide Staffroom.  </a:t>
            </a:r>
          </a:p>
          <a:p>
            <a:endParaRPr lang="en-AU" dirty="0">
              <a:latin typeface="Public Sans"/>
            </a:endParaRPr>
          </a:p>
          <a:p>
            <a:r>
              <a:rPr lang="en-AU" dirty="0">
                <a:latin typeface="Public Sans"/>
              </a:rPr>
              <a:t>This QR code takes you to the enrolment page to</a:t>
            </a:r>
            <a:r>
              <a:rPr lang="en-AU" b="1" dirty="0">
                <a:latin typeface="Public Sans"/>
              </a:rPr>
              <a:t> join the statewide staffroom.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02127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4A1E-3DAF-FBC6-8CBD-50101A292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6FBA-5A6A-AD74-0125-FD01688285A5}"/>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2BEF5CF-AF27-3003-7947-2AC0DEFD2E11}"/>
              </a:ext>
            </a:extLst>
          </p:cNvPr>
          <p:cNvSpPr>
            <a:spLocks noGrp="1"/>
          </p:cNvSpPr>
          <p:nvPr>
            <p:ph type="body" idx="1"/>
          </p:nvPr>
        </p:nvSpPr>
        <p:spPr/>
        <p:txBody>
          <a:bodyPr/>
          <a:lstStyle/>
          <a:p>
            <a:pPr>
              <a:defRPr/>
            </a:pPr>
            <a:r>
              <a:rPr lang="en-AU" b="1">
                <a:latin typeface="Public Sans"/>
              </a:rPr>
              <a:t>3</a:t>
            </a:r>
            <a:r>
              <a:rPr lang="en-AU" sz="1600" b="1">
                <a:latin typeface="Public Sans"/>
              </a:rPr>
              <a:t>. Purpose: </a:t>
            </a:r>
            <a:r>
              <a:rPr lang="en-AU" sz="1600">
                <a:latin typeface="Public Sans"/>
              </a:rPr>
              <a:t>To outline the teaching standards addressed in this professional learning.</a:t>
            </a:r>
            <a:endParaRPr lang="en-AU"/>
          </a:p>
          <a:p>
            <a:pPr>
              <a:defRPr/>
            </a:pPr>
            <a:endParaRPr lang="en-US"/>
          </a:p>
          <a:p>
            <a:pPr>
              <a:defRPr/>
            </a:pPr>
            <a:r>
              <a:rPr lang="en-AU" sz="1600" b="1">
                <a:latin typeface="Public Sans"/>
              </a:rPr>
              <a:t>Time: </a:t>
            </a:r>
            <a:r>
              <a:rPr lang="en-AU" sz="1600" b="0">
                <a:latin typeface="Public Sans"/>
              </a:rPr>
              <a:t>15 sec</a:t>
            </a:r>
            <a:endParaRPr lang="en-AU" b="0"/>
          </a:p>
          <a:p>
            <a:pPr>
              <a:defRPr/>
            </a:pPr>
            <a:endParaRPr lang="en-AU"/>
          </a:p>
          <a:p>
            <a:pPr>
              <a:defRPr/>
            </a:pPr>
            <a:r>
              <a:rPr lang="en-AU" sz="1600" b="1">
                <a:latin typeface="Public Sans"/>
              </a:rPr>
              <a:t>Presenter notes: </a:t>
            </a:r>
          </a:p>
          <a:p>
            <a:pPr>
              <a:defRPr/>
            </a:pPr>
            <a:endParaRPr lang="en-AU" sz="1600" b="1">
              <a:latin typeface="Public Sans"/>
            </a:endParaRPr>
          </a:p>
          <a:p>
            <a:pPr>
              <a:defRPr/>
            </a:pPr>
            <a:r>
              <a:rPr lang="en-AU" sz="1600">
                <a:latin typeface="Public Sans"/>
              </a:rPr>
              <a:t>Here are the Australian Professional Standards for Teachers that today’s presentation will address. Please take a moment to read through them.</a:t>
            </a:r>
          </a:p>
          <a:p>
            <a:pPr>
              <a:defRPr/>
            </a:pPr>
            <a:endParaRPr lang="en-AU" sz="1600">
              <a:latin typeface="Public Sans"/>
            </a:endParaRPr>
          </a:p>
          <a:p>
            <a:pPr>
              <a:defRPr/>
            </a:pPr>
            <a:r>
              <a:rPr lang="en-AU" sz="1600" i="1">
                <a:latin typeface="Public Sans"/>
              </a:rPr>
              <a:t>Pause 10 seconds</a:t>
            </a:r>
            <a:endParaRPr lang="en-AU" i="1"/>
          </a:p>
          <a:p>
            <a:pPr>
              <a:defRPr/>
            </a:pPr>
            <a:endParaRPr lang="en-AU" sz="1600"/>
          </a:p>
          <a:p>
            <a:pPr>
              <a:defRPr/>
            </a:pPr>
            <a:r>
              <a:rPr lang="en-AU" sz="1600">
                <a:latin typeface="Public Sans"/>
              </a:rPr>
              <a:t>[NEXT SLIDE]</a:t>
            </a:r>
            <a:endParaRPr lang="en-AU"/>
          </a:p>
          <a:p>
            <a:pPr>
              <a:defRPr/>
            </a:pPr>
            <a:endParaRPr lang="en-AU"/>
          </a:p>
        </p:txBody>
      </p:sp>
      <p:sp>
        <p:nvSpPr>
          <p:cNvPr id="4" name="Slide Number Placeholder 3">
            <a:extLst>
              <a:ext uri="{FF2B5EF4-FFF2-40B4-BE49-F238E27FC236}">
                <a16:creationId xmlns:a16="http://schemas.microsoft.com/office/drawing/2014/main" id="{3DCFCF78-5D57-EA29-69C0-03CBF104E48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1374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598A-730B-F353-EDB5-35F52ACD6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7456A-B949-2B75-495D-FE841F3FB33D}"/>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9EC93B3-BAE9-39EF-4CC7-3FEF34F1B82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4. Purpose: </a:t>
            </a:r>
            <a:r>
              <a:rPr lang="en-AU" b="0" i="0" u="none" strike="noStrike" kern="1200" cap="none" spc="0" normalizeH="0" baseline="0" noProof="0" dirty="0">
                <a:ln>
                  <a:noFill/>
                </a:ln>
                <a:solidFill>
                  <a:prstClr val="black"/>
                </a:solidFill>
                <a:effectLst/>
                <a:uLnTx/>
                <a:uFillTx/>
                <a:latin typeface="Public Sans"/>
                <a:cs typeface="Calibri"/>
              </a:rPr>
              <a:t>To outline the learning intention and success criteria for the workshop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Time: </a:t>
            </a:r>
            <a:r>
              <a:rPr lang="en-AU" b="0" i="0" u="none" strike="noStrike" kern="1200" cap="none" spc="0" normalizeH="0" baseline="0" noProof="0" dirty="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Presenter notes: </a:t>
            </a:r>
          </a:p>
          <a:p>
            <a:endParaRPr lang="en-AU" dirty="0">
              <a:latin typeface="Public Sans"/>
            </a:endParaRPr>
          </a:p>
          <a:p>
            <a:r>
              <a:rPr lang="en-AU" dirty="0">
                <a:latin typeface="Public Sans"/>
              </a:rPr>
              <a:t>We are learning to deepen our understanding of Science and technology K-6 syllabus content.</a:t>
            </a:r>
            <a:endParaRPr lang="en-US" dirty="0">
              <a:latin typeface="Public Sans"/>
            </a:endParaRPr>
          </a:p>
          <a:p>
            <a:pPr marL="285750" indent="-285750" defTabSz="914400">
              <a:lnSpc>
                <a:spcPct val="114999"/>
              </a:lnSpc>
              <a:spcBef>
                <a:spcPts val="600"/>
              </a:spcBef>
              <a:spcAft>
                <a:spcPts val="600"/>
              </a:spcAft>
              <a:buFont typeface="Public Sans" panose="020B0604020202020204" pitchFamily="34" charset="0"/>
              <a:buChar char="•"/>
              <a:defRPr/>
            </a:pPr>
            <a:endParaRPr lang="en-AU" dirty="0">
              <a:solidFill>
                <a:prstClr val="black"/>
              </a:solidFill>
              <a:cs typeface="Calibri"/>
            </a:endParaRPr>
          </a:p>
          <a:p>
            <a:pPr marL="0" marR="0" lvl="0" indent="0" algn="l" defTabSz="1219170" rtl="0" eaLnBrk="1" fontAlgn="auto" latinLnBrk="0" hangingPunct="1">
              <a:lnSpc>
                <a:spcPct val="100000"/>
              </a:lnSpc>
              <a:spcBef>
                <a:spcPts val="0"/>
              </a:spcBef>
              <a:spcAft>
                <a:spcPts val="0"/>
              </a:spcAft>
              <a:buClrTx/>
              <a:buSzTx/>
              <a:buFont typeface="Public Sans" panose="020B0604020202020204" pitchFamily="34" charset="0"/>
              <a:buNone/>
              <a:tabLst/>
              <a:defRPr/>
            </a:pPr>
            <a:r>
              <a:rPr lang="en-AU" b="0" i="0" u="none" strike="noStrike" kern="1200" cap="none" spc="0" normalizeH="0" baseline="0" noProof="0" dirty="0">
                <a:ln>
                  <a:noFill/>
                </a:ln>
                <a:solidFill>
                  <a:prstClr val="black"/>
                </a:solidFill>
                <a:effectLst/>
                <a:uLnTx/>
                <a:uFillTx/>
                <a:latin typeface="Public Sans"/>
                <a:cs typeface="Calibri"/>
              </a:rPr>
              <a:t>By the end of this workshop, we will be successful if we can:</a:t>
            </a:r>
          </a:p>
          <a:p>
            <a:pPr marL="285750" marR="0" lvl="0" indent="-285750" algn="l" defTabSz="1219170" rtl="0" eaLnBrk="1" fontAlgn="auto" latinLnBrk="0" hangingPunct="1">
              <a:lnSpc>
                <a:spcPct val="100000"/>
              </a:lnSpc>
              <a:spcBef>
                <a:spcPts val="0"/>
              </a:spcBef>
              <a:spcAft>
                <a:spcPts val="0"/>
              </a:spcAft>
              <a:buClrTx/>
              <a:buSzTx/>
              <a:buFont typeface="Public Sans" panose="020B0604020202020204" pitchFamily="34" charset="0"/>
              <a:buChar char="•"/>
              <a:tabLst/>
              <a:defRPr/>
            </a:pPr>
            <a:endParaRPr lang="en-AU" b="0" i="0" u="none" strike="noStrike" kern="1200" cap="none" spc="0" normalizeH="0" baseline="0" noProof="0" dirty="0">
              <a:ln>
                <a:noFill/>
              </a:ln>
              <a:solidFill>
                <a:prstClr val="black"/>
              </a:solidFill>
              <a:effectLst/>
              <a:uLnTx/>
              <a:uFillTx/>
              <a:cs typeface="Calibri"/>
            </a:endParaRPr>
          </a:p>
          <a:p>
            <a:pPr marL="285750" indent="-285750">
              <a:lnSpc>
                <a:spcPct val="113999"/>
              </a:lnSpc>
              <a:spcAft>
                <a:spcPts val="600"/>
              </a:spcAft>
              <a:buFont typeface="Arial" panose="020B0604020202020204" pitchFamily="34" charset="0"/>
              <a:buChar char="•"/>
            </a:pPr>
            <a:r>
              <a:rPr lang="en-AU" sz="1600" b="0" i="0" dirty="0">
                <a:solidFill>
                  <a:srgbClr val="00296C"/>
                </a:solidFill>
                <a:effectLst/>
                <a:latin typeface="Public Sans Light" pitchFamily="2" charset="0"/>
              </a:rPr>
              <a:t>engage with research supporting the Science and technology K-6 Syllabus and understand its role in connecting content</a:t>
            </a:r>
            <a:endParaRPr lang="en-US" sz="1600" dirty="0">
              <a:solidFill>
                <a:srgbClr val="00296C"/>
              </a:solidFill>
              <a:latin typeface="Public Sans Light" pitchFamily="2" charset="0"/>
            </a:endParaRPr>
          </a:p>
          <a:p>
            <a:pPr marL="0" indent="0">
              <a:buFont typeface="Public Sans" panose="020B0604020202020204" pitchFamily="34" charset="0"/>
              <a:buNone/>
              <a:defRPr/>
            </a:pPr>
            <a:endParaRPr lang="en-AU" dirty="0">
              <a:solidFill>
                <a:prstClr val="black"/>
              </a:solidFill>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Public Sans"/>
                <a:cs typeface="Calibri"/>
              </a:rPr>
              <a:t>[NEXT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p:txBody>
      </p:sp>
      <p:sp>
        <p:nvSpPr>
          <p:cNvPr id="4" name="Slide Number Placeholder 3">
            <a:extLst>
              <a:ext uri="{FF2B5EF4-FFF2-40B4-BE49-F238E27FC236}">
                <a16:creationId xmlns:a16="http://schemas.microsoft.com/office/drawing/2014/main" id="{4BAEE192-71EE-492C-8514-655AF45FA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CC790-B39B-3749-AD09-DE446100E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71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5. Purpose</a:t>
            </a:r>
            <a:r>
              <a:rPr lang="en-AU" dirty="0">
                <a:latin typeface="Public Sans"/>
              </a:rPr>
              <a:t>: To lead into the first participant activity </a:t>
            </a:r>
            <a:endParaRPr lang="en-US" dirty="0">
              <a:latin typeface="Public Sans"/>
            </a:endParaRPr>
          </a:p>
          <a:p>
            <a:endParaRPr lang="en-AU" dirty="0"/>
          </a:p>
          <a:p>
            <a:r>
              <a:rPr lang="en-AU" b="1" dirty="0">
                <a:latin typeface="Public Sans"/>
              </a:rPr>
              <a:t>Time</a:t>
            </a:r>
            <a:r>
              <a:rPr lang="en-AU" dirty="0">
                <a:latin typeface="Public Sans"/>
              </a:rPr>
              <a:t>: 10 sec</a:t>
            </a:r>
            <a:endParaRPr lang="en-US" dirty="0">
              <a:latin typeface="Public Sans"/>
            </a:endParaRPr>
          </a:p>
          <a:p>
            <a:endParaRPr lang="en-AU" dirty="0"/>
          </a:p>
          <a:p>
            <a:r>
              <a:rPr lang="en-AU" b="1" dirty="0">
                <a:latin typeface="Public Sans"/>
              </a:rPr>
              <a:t>Presenter notes:</a:t>
            </a:r>
          </a:p>
          <a:p>
            <a:endParaRPr lang="en-AU" b="1"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dirty="0">
                <a:solidFill>
                  <a:srgbClr val="000000"/>
                </a:solidFill>
                <a:effectLst/>
                <a:latin typeface="Public Sans" pitchFamily="2" charset="0"/>
                <a:ea typeface="Roboto"/>
                <a:cs typeface="Roboto"/>
              </a:rPr>
              <a:t>In today’s session, we’re going to start by engaging with a hands-on task that will not only spark your curiosity but also deepen your understanding of science and design content in Stage 1.</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[NEXT SLIDE]</a:t>
            </a:r>
            <a:endParaRPr lang="en-GB" dirty="0"/>
          </a:p>
          <a:p>
            <a:endParaRPr lang="en-AU" sz="1600" b="0" i="0" dirty="0">
              <a:solidFill>
                <a:srgbClr val="000000"/>
              </a:solidFill>
              <a:effectLst/>
              <a:latin typeface="Arial" panose="020B0604020202020204" pitchFamily="34" charset="0"/>
            </a:endParaRPr>
          </a:p>
          <a:p>
            <a:r>
              <a:rPr lang="en-AU" sz="1600" b="0" i="0" dirty="0">
                <a:solidFill>
                  <a:srgbClr val="000000"/>
                </a:solidFill>
                <a:effectLst/>
                <a:latin typeface="Arial" panose="020B0604020202020204" pitchFamily="34" charset="0"/>
              </a:rPr>
              <a:t>Image Credit: Canva Education. 2025. Images via Canva. </a:t>
            </a:r>
            <a:r>
              <a:rPr lang="en-AU" sz="1600" b="0" i="0" u="sng" strike="noStrike" dirty="0">
                <a:solidFill>
                  <a:srgbClr val="001C4A"/>
                </a:solidFill>
                <a:effectLst/>
                <a:latin typeface="Arial" panose="020B0604020202020204" pitchFamily="34" charset="0"/>
                <a:hlinkClick r:id="rId3"/>
              </a:rPr>
              <a:t>https://www.canva.com/</a:t>
            </a:r>
            <a:r>
              <a:rPr lang="en-AU" sz="1600" b="0" i="0" dirty="0">
                <a:solidFill>
                  <a:srgbClr val="000000"/>
                </a:solidFill>
                <a:effectLst/>
                <a:latin typeface="Arial" panose="020B0604020202020204" pitchFamily="34" charset="0"/>
              </a:rPr>
              <a:t> accessed 14 May 2025. </a:t>
            </a:r>
          </a:p>
          <a:p>
            <a:endParaRPr lang="en-AU" sz="1600" b="0" i="0" dirty="0">
              <a:solidFill>
                <a:srgbClr val="000000"/>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036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6. Purpose</a:t>
            </a:r>
            <a:r>
              <a:rPr lang="en-AU" dirty="0">
                <a:latin typeface="Public Sans"/>
              </a:rPr>
              <a:t>: </a:t>
            </a:r>
            <a:r>
              <a:rPr lang="en-AU" b="0" dirty="0">
                <a:latin typeface="Public Sans"/>
              </a:rPr>
              <a:t>To introduce the participant activity.</a:t>
            </a:r>
            <a:endParaRPr lang="en-AU" dirty="0">
              <a:latin typeface="Public Sans"/>
            </a:endParaRPr>
          </a:p>
          <a:p>
            <a:endParaRPr lang="en-AU" dirty="0"/>
          </a:p>
          <a:p>
            <a:pPr>
              <a:defRPr/>
            </a:pPr>
            <a:r>
              <a:rPr lang="en-AU" b="1" dirty="0">
                <a:latin typeface="Public Sans"/>
              </a:rPr>
              <a:t>Time</a:t>
            </a:r>
            <a:r>
              <a:rPr lang="en-AU" dirty="0">
                <a:latin typeface="Public Sans"/>
              </a:rPr>
              <a:t>: 7 mins 30 sec</a:t>
            </a:r>
          </a:p>
          <a:p>
            <a:endParaRPr lang="en-AU" dirty="0"/>
          </a:p>
          <a:p>
            <a:r>
              <a:rPr lang="en-AU" b="1" dirty="0">
                <a:latin typeface="Public Sans"/>
              </a:rPr>
              <a:t>Presenter notes:</a:t>
            </a:r>
          </a:p>
          <a:p>
            <a:endParaRPr lang="en-AU" b="0" i="0"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Public Sans"/>
                <a:ea typeface="Roboto"/>
                <a:cs typeface="Roboto"/>
              </a:rPr>
              <a:t>In small groups, you will work together to design and construct an instrument that meets specific criteria.</a:t>
            </a:r>
          </a:p>
          <a:p>
            <a:endParaRPr lang="en-AU" b="0" i="0" dirty="0">
              <a:solidFill>
                <a:srgbClr val="000000"/>
              </a:solidFill>
              <a:effectLst/>
              <a:latin typeface="Public Sans" pitchFamily="2" charset="0"/>
            </a:endParaRPr>
          </a:p>
          <a:p>
            <a:r>
              <a:rPr lang="en-AU" b="0" i="1" dirty="0">
                <a:solidFill>
                  <a:srgbClr val="000000"/>
                </a:solidFill>
                <a:effectLst/>
                <a:latin typeface="Public Sans"/>
                <a:ea typeface="Roboto"/>
                <a:cs typeface="Roboto"/>
              </a:rPr>
              <a:t>Read criteria on slide and i</a:t>
            </a:r>
            <a:r>
              <a:rPr lang="en-AU" i="1" dirty="0">
                <a:latin typeface="Public Sans"/>
              </a:rPr>
              <a:t>nstruct participants that they have </a:t>
            </a:r>
            <a:r>
              <a:rPr lang="en-AU" b="1" i="1" dirty="0">
                <a:latin typeface="Public Sans"/>
              </a:rPr>
              <a:t>5 minutes </a:t>
            </a:r>
            <a:r>
              <a:rPr lang="en-AU" b="0" i="1" dirty="0">
                <a:latin typeface="Public Sans"/>
              </a:rPr>
              <a:t>to complete the task, they can use any materials on the table/in the room.</a:t>
            </a:r>
          </a:p>
          <a:p>
            <a:endParaRPr lang="en-AU" b="0" i="1" dirty="0">
              <a:latin typeface="Public Sans" pitchFamily="2" charset="0"/>
            </a:endParaRPr>
          </a:p>
          <a:p>
            <a:r>
              <a:rPr lang="en-AU" b="0" i="0" dirty="0">
                <a:latin typeface="Public Sans"/>
              </a:rPr>
              <a:t>[CLICK] Start timer</a:t>
            </a:r>
          </a:p>
          <a:p>
            <a:endParaRPr lang="en-AU" b="0" i="0" dirty="0">
              <a:latin typeface="Public Sans" pitchFamily="2" charset="0"/>
            </a:endParaRPr>
          </a:p>
          <a:p>
            <a:pPr>
              <a:lnSpc>
                <a:spcPct val="115000"/>
              </a:lnSpc>
              <a:spcBef>
                <a:spcPts val="600"/>
              </a:spcBef>
              <a:spcAft>
                <a:spcPts val="600"/>
              </a:spcAft>
            </a:pPr>
            <a:r>
              <a:rPr lang="en-AU" sz="1600" b="1" i="1" dirty="0">
                <a:effectLst/>
                <a:latin typeface="Public Sans"/>
                <a:ea typeface="Calibri"/>
                <a:cs typeface="Public Sans" panose="020B0604020202020204" pitchFamily="34" charset="0"/>
              </a:rPr>
              <a:t>After 5 minutes: </a:t>
            </a:r>
            <a:r>
              <a:rPr lang="en-AU" sz="1600" dirty="0">
                <a:effectLst/>
                <a:latin typeface="Public Sans"/>
                <a:ea typeface="Calibri"/>
              </a:rPr>
              <a:t>Thanks everyone.</a:t>
            </a:r>
            <a:r>
              <a:rPr lang="en-AU" dirty="0">
                <a:latin typeface="Public Sans"/>
                <a:ea typeface="Calibri"/>
              </a:rPr>
              <a:t> </a:t>
            </a:r>
          </a:p>
          <a:p>
            <a:endParaRPr lang="en-AU" dirty="0">
              <a:latin typeface="Public Sans" pitchFamily="2" charset="0"/>
              <a:ea typeface="Calibri"/>
            </a:endParaRPr>
          </a:p>
          <a:p>
            <a:r>
              <a:rPr lang="en-AU" b="1" u="none" dirty="0">
                <a:latin typeface="Public Sans"/>
                <a:ea typeface="Calibri"/>
              </a:rPr>
              <a:t>2 minutes</a:t>
            </a:r>
            <a:r>
              <a:rPr lang="en-AU" u="none" dirty="0">
                <a:latin typeface="Public Sans"/>
                <a:ea typeface="Calibri"/>
              </a:rPr>
              <a:t>: We will now share 2-3 instruments. (Try to select different approaches to the task)</a:t>
            </a:r>
          </a:p>
          <a:p>
            <a:endParaRPr lang="en-AU" b="0" i="0" u="none" dirty="0">
              <a:latin typeface="Public Sans" pitchFamily="2" charset="0"/>
              <a:ea typeface="Calibri"/>
            </a:endParaRPr>
          </a:p>
          <a:p>
            <a:r>
              <a:rPr lang="en-AU" b="0" i="0" u="none" dirty="0">
                <a:latin typeface="Public Sans"/>
                <a:ea typeface="Calibri"/>
              </a:rPr>
              <a:t>Presenter may ask following questions as instruments are shared: </a:t>
            </a:r>
          </a:p>
          <a:p>
            <a:pPr marL="285750" indent="-285750">
              <a:buFont typeface="Arial" panose="020B0604020202020204" pitchFamily="34" charset="0"/>
              <a:buChar char="•"/>
            </a:pPr>
            <a:r>
              <a:rPr lang="en-AU" b="0" i="0" u="none" dirty="0">
                <a:latin typeface="Public Sans"/>
                <a:ea typeface="Calibri"/>
              </a:rPr>
              <a:t>Did you meet all 3 criteria?</a:t>
            </a:r>
          </a:p>
          <a:p>
            <a:pPr marL="285750" indent="-285750">
              <a:buFont typeface="Arial" panose="020B0604020202020204" pitchFamily="34" charset="0"/>
              <a:buChar char="•"/>
            </a:pPr>
            <a:r>
              <a:rPr lang="en-AU" b="0" i="0" u="none" dirty="0">
                <a:latin typeface="Public Sans"/>
                <a:ea typeface="Calibri"/>
              </a:rPr>
              <a:t>What was challenging?</a:t>
            </a:r>
          </a:p>
          <a:p>
            <a:pPr marL="285750" indent="-285750">
              <a:buFont typeface="Arial" panose="020B0604020202020204" pitchFamily="34" charset="0"/>
              <a:buChar char="•"/>
            </a:pPr>
            <a:r>
              <a:rPr lang="en-AU" b="0" i="0" u="none" dirty="0">
                <a:latin typeface="Public Sans"/>
                <a:ea typeface="Calibri"/>
              </a:rPr>
              <a:t>What background knowledge would be needed for students to complete this task</a:t>
            </a:r>
            <a:r>
              <a:rPr lang="en-AU" dirty="0">
                <a:latin typeface="Public Sans"/>
                <a:ea typeface="Calibri"/>
              </a:rPr>
              <a:t>?</a:t>
            </a:r>
            <a:endParaRPr lang="en-AU" b="0" i="0" dirty="0">
              <a:latin typeface="Public Sans"/>
              <a:ea typeface="Calibri"/>
            </a:endParaRPr>
          </a:p>
          <a:p>
            <a:endParaRPr lang="en-AU" b="0" i="0" dirty="0">
              <a:latin typeface="Public Sans" pitchFamily="2" charset="0"/>
            </a:endParaRPr>
          </a:p>
          <a:p>
            <a:r>
              <a:rPr lang="en-AU" dirty="0">
                <a:latin typeface="Public Sans"/>
              </a:rPr>
              <a:t>[</a:t>
            </a:r>
            <a:r>
              <a:rPr lang="en-AU" b="0" i="0" dirty="0">
                <a:latin typeface="Public Sans"/>
              </a:rPr>
              <a:t>NEXT SLIDE</a:t>
            </a:r>
            <a:r>
              <a:rPr lang="en-AU" dirty="0">
                <a:latin typeface="Public Sans"/>
              </a:rPr>
              <a:t>]</a:t>
            </a:r>
            <a:endParaRPr lang="en-AU" b="1" i="0" dirty="0">
              <a:latin typeface="Public Sans" pitchFamily="2" charset="0"/>
            </a:endParaRPr>
          </a:p>
          <a:p>
            <a:endParaRPr lang="en-AU" dirty="0"/>
          </a:p>
          <a:p>
            <a:r>
              <a:rPr lang="en-AU" b="1" dirty="0">
                <a:latin typeface="Public Sans"/>
              </a:rPr>
              <a:t>NOTE: </a:t>
            </a:r>
            <a:r>
              <a:rPr lang="en-AU" dirty="0">
                <a:latin typeface="Public Sans"/>
              </a:rPr>
              <a:t>Presenters may provide some materials such as: rubber bands, cups, pens, pencils etc. Participants may have brought with them other materials that could be used e.g. drink bottles, notebooks etc. </a:t>
            </a:r>
          </a:p>
          <a:p>
            <a:endParaRPr lang="en-AU" dirty="0"/>
          </a:p>
          <a:p>
            <a:r>
              <a:rPr lang="en-AU" b="1" dirty="0">
                <a:latin typeface="Public Sans"/>
              </a:rPr>
              <a:t>Examples of instruments </a:t>
            </a:r>
            <a:r>
              <a:rPr lang="en-AU" dirty="0">
                <a:latin typeface="Public Sans"/>
              </a:rPr>
              <a:t>-</a:t>
            </a:r>
          </a:p>
          <a:p>
            <a:r>
              <a:rPr lang="en-AU" dirty="0">
                <a:latin typeface="Public Sans"/>
              </a:rPr>
              <a:t>Tap water bottle with pencil, level of water can change pitch, how hard you tap can change volume.</a:t>
            </a:r>
          </a:p>
          <a:p>
            <a:r>
              <a:rPr lang="en-AU" dirty="0"/>
              <a:t>Use a pen to flick ruler on the edge of a table, pitch changes depending on how much of the ruler is sitting on the table, the force applied can change the volume.</a:t>
            </a:r>
          </a:p>
          <a:p>
            <a:endParaRPr lang="en-AU" dirty="0"/>
          </a:p>
          <a:p>
            <a:r>
              <a:rPr lang="en-AU" sz="1800" b="0" i="0" dirty="0">
                <a:solidFill>
                  <a:srgbClr val="000000"/>
                </a:solidFill>
                <a:effectLst/>
                <a:latin typeface="Arial"/>
                <a:cs typeface="Arial"/>
              </a:rPr>
              <a:t>Image Credit: Canva Education. 2025. Images via Canva. </a:t>
            </a:r>
            <a:r>
              <a:rPr lang="en-AU" sz="1800" b="0" i="0" u="sng" strike="noStrike" dirty="0">
                <a:solidFill>
                  <a:srgbClr val="001C4A"/>
                </a:solidFill>
                <a:effectLst/>
                <a:latin typeface="Arial"/>
                <a:cs typeface="Arial"/>
                <a:hlinkClick r:id="rId3"/>
              </a:rPr>
              <a:t>https://www.canva.com/</a:t>
            </a:r>
            <a:r>
              <a:rPr lang="en-AU" sz="1800" b="0" i="0" dirty="0">
                <a:solidFill>
                  <a:srgbClr val="000000"/>
                </a:solidFill>
                <a:effectLst/>
                <a:latin typeface="Arial"/>
                <a:cs typeface="Arial"/>
              </a:rPr>
              <a:t> accessed 14 May 2025. </a:t>
            </a:r>
            <a:endParaRPr lang="en-AU" dirty="0">
              <a:latin typeface="Arial"/>
              <a:cs typeface="Arial"/>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2496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7. Purpose</a:t>
            </a:r>
            <a:r>
              <a:rPr lang="en-AU" dirty="0">
                <a:latin typeface="Public Sans"/>
              </a:rPr>
              <a:t>: To identify connections within the science and technology syllabus and beyond. </a:t>
            </a:r>
          </a:p>
          <a:p>
            <a:endParaRPr lang="en-AU"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Time</a:t>
            </a:r>
            <a:r>
              <a:rPr lang="en-AU" dirty="0">
                <a:latin typeface="Public Sans"/>
              </a:rPr>
              <a:t>: 12 mins</a:t>
            </a:r>
          </a:p>
          <a:p>
            <a:endParaRPr lang="en-AU" dirty="0">
              <a:latin typeface="Public Sans" pitchFamily="2" charset="0"/>
            </a:endParaRPr>
          </a:p>
          <a:p>
            <a:r>
              <a:rPr lang="en-AU" b="1" dirty="0">
                <a:latin typeface="Public Sans"/>
              </a:rPr>
              <a:t>Presenter notes:</a:t>
            </a:r>
          </a:p>
          <a:p>
            <a:endParaRPr lang="en-AU"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Public Sans"/>
                <a:ea typeface="Roboto"/>
                <a:cs typeface="Roboto"/>
              </a:rPr>
              <a:t>Now we are going to explore the connections between science, design and potential digital content that relate to the musical instrument activity. This will help us identify key concepts and deepen our understanding of the syllabus.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ublic Sans" pitchFamily="2" charset="0"/>
              <a:ea typeface="Roboto"/>
              <a:cs typeface="Roboto"/>
            </a:endParaRPr>
          </a:p>
          <a:p>
            <a:pPr>
              <a:defRPr/>
            </a:pPr>
            <a:r>
              <a:rPr lang="en-GB" b="0" i="0" dirty="0">
                <a:solidFill>
                  <a:srgbClr val="000000"/>
                </a:solidFill>
                <a:effectLst/>
                <a:latin typeface="Public Sans"/>
                <a:ea typeface="Roboto"/>
                <a:cs typeface="Roboto"/>
              </a:rPr>
              <a:t>Extracts from</a:t>
            </a:r>
            <a:r>
              <a:rPr lang="en-GB" dirty="0">
                <a:solidFill>
                  <a:srgbClr val="000000"/>
                </a:solidFill>
                <a:latin typeface="Public Sans"/>
                <a:ea typeface="Roboto"/>
                <a:cs typeface="Roboto"/>
              </a:rPr>
              <a:t> the syllabus</a:t>
            </a:r>
            <a:r>
              <a:rPr lang="en-GB" b="0" i="0" dirty="0">
                <a:solidFill>
                  <a:srgbClr val="000000"/>
                </a:solidFill>
                <a:effectLst/>
                <a:latin typeface="Public Sans"/>
                <a:ea typeface="Roboto"/>
                <a:cs typeface="Roboto"/>
              </a:rPr>
              <a:t> are provided in your participant workbook. </a:t>
            </a:r>
            <a:endParaRPr lang="en-GB" dirty="0">
              <a:solidFill>
                <a:srgbClr val="000000"/>
              </a:solidFill>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ublic Sans" pitchFamily="2" charset="0"/>
              <a:ea typeface="Roboto"/>
              <a:cs typeface="Roboto"/>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Public Sans"/>
                <a:ea typeface="Roboto"/>
                <a:cs typeface="Roboto"/>
              </a:rPr>
              <a:t>After identifying relevant content, add any other connections you notice, for example with creating written texts or even with other KLAs. Annotate your workbooks with your thoughts.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ublic Sans" pitchFamily="2" charset="0"/>
              <a:ea typeface="Roboto"/>
              <a:cs typeface="Roboto"/>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Public Sans"/>
                <a:ea typeface="Roboto"/>
                <a:cs typeface="Roboto"/>
              </a:rPr>
              <a:t>You have 8 minutes for this task.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latin typeface="Public Sans"/>
              </a:rPr>
              <a:t>[CLICK] start timer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1" dirty="0">
                <a:latin typeface="Public Sans"/>
              </a:rPr>
              <a:t>After 8 minutes, facilitate whole group discussion using the prompts on the slide. </a:t>
            </a:r>
            <a:r>
              <a:rPr lang="en-AU" b="1" i="1" dirty="0">
                <a:latin typeface="Public Sans"/>
              </a:rPr>
              <a:t>(3 minutes)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1"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latin typeface="Public Sans"/>
              </a:rPr>
              <a:t>Thank you everyone for your contributions.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AU" b="1" i="0" dirty="0">
              <a:latin typeface="Public Sans"/>
            </a:endParaRPr>
          </a:p>
          <a:p>
            <a:endParaRPr lang="en-AU"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latin typeface="Public Sans"/>
              </a:rPr>
              <a:t>NOTE:</a:t>
            </a:r>
            <a:r>
              <a:rPr lang="en-AU" i="1" dirty="0">
                <a:latin typeface="Public Sans"/>
              </a:rPr>
              <a:t>  content is in the participant workbook, participants may like to look at the online Science and Technology syllabus or the syllabus for other KLAs to explore additional connections.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1" dirty="0">
              <a:latin typeface="Public Sans" pitchFamily="2" charset="0"/>
            </a:endParaRPr>
          </a:p>
          <a:p>
            <a:r>
              <a:rPr lang="en-AU" b="1" dirty="0">
                <a:latin typeface="Public Sans"/>
              </a:rPr>
              <a:t>Additional notes for presenters only:</a:t>
            </a:r>
            <a:r>
              <a:rPr lang="en-AU" dirty="0">
                <a:latin typeface="Public Sans"/>
              </a:rPr>
              <a:t> </a:t>
            </a: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1" dirty="0">
              <a:latin typeface="Public Sans" pitchFamily="2" charset="0"/>
            </a:endParaRPr>
          </a:p>
          <a:p>
            <a:r>
              <a:rPr lang="en-AU" u="none" dirty="0">
                <a:latin typeface="Public Sans"/>
              </a:rPr>
              <a:t>Presenter Hints:  The content points below relate to the activity. We've called out the main ones and it is important to explain to teachers that some content points will lead into the activity and some content points will naturally flow from it. In the design content points, when students are “applying one or more steps of the design process” teachers may use this opportunity to focus on developing manual skills, manipulating materials and learning how to build prototypes (practical skills</a:t>
            </a:r>
            <a:r>
              <a:rPr lang="en-AU" dirty="0">
                <a:latin typeface="Public Sans"/>
              </a:rPr>
              <a:t>).</a:t>
            </a:r>
            <a:r>
              <a:rPr lang="en-AU" u="none" dirty="0">
                <a:latin typeface="Public Sans"/>
              </a:rPr>
              <a:t> Equally, in “applying one or more steps of the design process”, teachers may focus the learning on </a:t>
            </a:r>
            <a:r>
              <a:rPr lang="en-AU" b="1" u="none" dirty="0">
                <a:latin typeface="Public Sans"/>
              </a:rPr>
              <a:t>generating ideas</a:t>
            </a:r>
            <a:r>
              <a:rPr lang="en-AU" u="none" dirty="0">
                <a:latin typeface="Public Sans"/>
              </a:rPr>
              <a:t> as a skill.</a:t>
            </a:r>
          </a:p>
          <a:p>
            <a:endParaRPr lang="en-AU" u="sng" dirty="0">
              <a:latin typeface="Public Sans" pitchFamily="2" charset="0"/>
            </a:endParaRPr>
          </a:p>
          <a:p>
            <a:r>
              <a:rPr lang="en-AU" dirty="0">
                <a:latin typeface="Public Sans"/>
              </a:rPr>
              <a:t>Science content: </a:t>
            </a:r>
          </a:p>
          <a:p>
            <a:r>
              <a:rPr lang="en-AU" b="1" dirty="0">
                <a:latin typeface="Public Sans"/>
              </a:rPr>
              <a:t>Light and sound interact with materials in different ways</a:t>
            </a:r>
          </a:p>
          <a:p>
            <a:pPr marL="171450" indent="-171450">
              <a:buFont typeface="Arial" panose="020B0604020202020204" pitchFamily="34" charset="0"/>
              <a:buChar char="•"/>
            </a:pPr>
            <a:r>
              <a:rPr lang="en-AU" sz="1600" dirty="0">
                <a:solidFill>
                  <a:schemeClr val="tx1"/>
                </a:solidFill>
                <a:latin typeface="Public Sans"/>
              </a:rPr>
              <a:t>Recognise that light and sound can travel through air, water and some solids and are affected by those materials</a:t>
            </a:r>
          </a:p>
          <a:p>
            <a:pPr marL="171450" indent="-171450">
              <a:buFont typeface="Arial" panose="020B0604020202020204" pitchFamily="34" charset="0"/>
              <a:buChar char="•"/>
            </a:pPr>
            <a:r>
              <a:rPr lang="en-AU" sz="1600" dirty="0">
                <a:solidFill>
                  <a:schemeClr val="tx1"/>
                </a:solidFill>
                <a:latin typeface="Public Sans"/>
              </a:rPr>
              <a:t>Recognise that sound is created and carried by vibrations</a:t>
            </a:r>
          </a:p>
          <a:p>
            <a:pPr marL="171450" indent="-171450">
              <a:buFont typeface="Arial" panose="020B0604020202020204" pitchFamily="34" charset="0"/>
              <a:buChar char="•"/>
            </a:pPr>
            <a:r>
              <a:rPr lang="en-AU" sz="1600" dirty="0">
                <a:solidFill>
                  <a:schemeClr val="tx1"/>
                </a:solidFill>
                <a:latin typeface="Public Sans"/>
              </a:rPr>
              <a:t>Test how different materials and actions affect the volume and pitch of sound – </a:t>
            </a:r>
            <a:r>
              <a:rPr lang="en-AU" sz="1600" b="1" dirty="0">
                <a:solidFill>
                  <a:schemeClr val="tx1"/>
                </a:solidFill>
                <a:latin typeface="Public Sans"/>
              </a:rPr>
              <a:t>this is the </a:t>
            </a:r>
            <a:r>
              <a:rPr lang="en-AU" sz="1600" b="1" u="none" dirty="0">
                <a:solidFill>
                  <a:schemeClr val="tx1"/>
                </a:solidFill>
                <a:latin typeface="Public Sans"/>
              </a:rPr>
              <a:t>central content </a:t>
            </a:r>
            <a:r>
              <a:rPr lang="en-AU" sz="1600" b="1" dirty="0">
                <a:solidFill>
                  <a:schemeClr val="tx1"/>
                </a:solidFill>
                <a:latin typeface="Public Sans"/>
              </a:rPr>
              <a:t>point addressed in this activity</a:t>
            </a:r>
          </a:p>
          <a:p>
            <a:pPr marL="171450" indent="-171450">
              <a:buFont typeface="Arial" panose="020B0604020202020204" pitchFamily="34" charset="0"/>
              <a:buChar char="•"/>
            </a:pPr>
            <a:endParaRPr lang="en-AU" sz="1600" dirty="0">
              <a:solidFill>
                <a:schemeClr val="tx1"/>
              </a:solidFill>
              <a:latin typeface="Public Sans" pitchFamily="2" charset="0"/>
            </a:endParaRPr>
          </a:p>
          <a:p>
            <a:pPr marL="0" indent="0">
              <a:buFont typeface="Arial" panose="020B0604020202020204" pitchFamily="34" charset="0"/>
              <a:buNone/>
            </a:pPr>
            <a:r>
              <a:rPr lang="en-AU" sz="1600" dirty="0">
                <a:solidFill>
                  <a:schemeClr val="tx1"/>
                </a:solidFill>
                <a:latin typeface="Public Sans"/>
              </a:rPr>
              <a:t>Design technologies content:</a:t>
            </a:r>
          </a:p>
          <a:p>
            <a:r>
              <a:rPr lang="en-AU" sz="1600" b="1" dirty="0">
                <a:solidFill>
                  <a:schemeClr val="tx1"/>
                </a:solidFill>
                <a:latin typeface="Public Sans"/>
              </a:rPr>
              <a:t>A design process is used to define user needs and create solutions:</a:t>
            </a:r>
          </a:p>
          <a:p>
            <a:pPr marL="171450" indent="-171450">
              <a:buFont typeface="Arial" panose="020B0604020202020204" pitchFamily="34" charset="0"/>
              <a:buChar char="•"/>
            </a:pPr>
            <a:r>
              <a:rPr lang="en-AU" sz="1600" dirty="0">
                <a:solidFill>
                  <a:schemeClr val="tx1"/>
                </a:solidFill>
                <a:latin typeface="Public Sans"/>
              </a:rPr>
              <a:t>Recognise that a design process breaks large projects into manageable, logical steps</a:t>
            </a:r>
          </a:p>
          <a:p>
            <a:pPr marL="171450" indent="-171450">
              <a:buFont typeface="Arial" panose="020B0604020202020204" pitchFamily="34" charset="0"/>
              <a:buChar char="•"/>
            </a:pPr>
            <a:r>
              <a:rPr lang="en-AU" sz="1600" dirty="0">
                <a:solidFill>
                  <a:schemeClr val="tx1"/>
                </a:solidFill>
                <a:latin typeface="Public Sans"/>
              </a:rPr>
              <a:t>Pose questions and test how materials with different properties contribute to the effectiveness of a product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dirty="0">
                <a:solidFill>
                  <a:schemeClr val="tx1"/>
                </a:solidFill>
                <a:effectLst/>
                <a:latin typeface="Public Sans"/>
              </a:rPr>
              <a:t>   Apply one or more steps  of a design process to make a product </a:t>
            </a:r>
            <a:r>
              <a:rPr lang="en-AU" sz="1600" b="1" i="1" dirty="0">
                <a:solidFill>
                  <a:schemeClr val="tx1"/>
                </a:solidFill>
                <a:effectLst/>
                <a:latin typeface="Public Sans"/>
              </a:rPr>
              <a:t>- </a:t>
            </a:r>
            <a:r>
              <a:rPr lang="en-AU" sz="1600" b="1" dirty="0">
                <a:solidFill>
                  <a:schemeClr val="tx1"/>
                </a:solidFill>
                <a:latin typeface="Public Sans"/>
              </a:rPr>
              <a:t>this is the </a:t>
            </a:r>
            <a:r>
              <a:rPr lang="en-AU" sz="1600" b="1" u="none" dirty="0">
                <a:solidFill>
                  <a:schemeClr val="tx1"/>
                </a:solidFill>
                <a:latin typeface="Public Sans"/>
              </a:rPr>
              <a:t>central content </a:t>
            </a:r>
            <a:r>
              <a:rPr lang="en-AU" sz="1600" b="1" dirty="0">
                <a:solidFill>
                  <a:schemeClr val="tx1"/>
                </a:solidFill>
                <a:latin typeface="Public Sans"/>
              </a:rPr>
              <a:t>point addressed in this activity</a:t>
            </a:r>
          </a:p>
          <a:p>
            <a:pPr algn="l">
              <a:buFont typeface="Arial" panose="020B0604020202020204" pitchFamily="34" charset="0"/>
              <a:buChar char="•"/>
            </a:pPr>
            <a:endParaRPr lang="en-AU" sz="1600" b="0" i="0" dirty="0">
              <a:solidFill>
                <a:schemeClr val="tx1"/>
              </a:solidFill>
              <a:effectLst/>
              <a:latin typeface="Public Sans" pitchFamily="2" charset="0"/>
            </a:endParaRPr>
          </a:p>
          <a:p>
            <a:pPr algn="l">
              <a:buFont typeface="Arial" panose="020B0604020202020204" pitchFamily="34" charset="0"/>
              <a:buNone/>
            </a:pPr>
            <a:r>
              <a:rPr lang="en-AU" sz="1600" b="0" i="0" dirty="0">
                <a:solidFill>
                  <a:schemeClr val="tx1"/>
                </a:solidFill>
                <a:effectLst/>
                <a:latin typeface="Public Sans"/>
              </a:rPr>
              <a:t>Digital technologies potential:</a:t>
            </a:r>
          </a:p>
          <a:p>
            <a:pPr algn="l">
              <a:buFont typeface="Arial" panose="020B0604020202020204" pitchFamily="34" charset="0"/>
              <a:buNone/>
            </a:pPr>
            <a:r>
              <a:rPr lang="en-AU" sz="1600" b="0" i="0" dirty="0">
                <a:solidFill>
                  <a:schemeClr val="tx1"/>
                </a:solidFill>
                <a:effectLst/>
                <a:latin typeface="Public Sans"/>
              </a:rPr>
              <a:t>Because in this session we are focusing on mainly one content point, there could be limited digital connections – although there may be connections within a broader unit. </a:t>
            </a:r>
          </a:p>
          <a:p>
            <a:pPr marL="285750" indent="-285750" algn="l">
              <a:buFont typeface="Arial" panose="020B0604020202020204" pitchFamily="34" charset="0"/>
              <a:buChar char="•"/>
            </a:pPr>
            <a:r>
              <a:rPr lang="en-AU" sz="1600" b="0" i="0" dirty="0">
                <a:solidFill>
                  <a:schemeClr val="tx1"/>
                </a:solidFill>
                <a:effectLst/>
                <a:latin typeface="Public Sans"/>
              </a:rPr>
              <a:t>Describe how digital systems are used in everyday life and for learning</a:t>
            </a:r>
          </a:p>
          <a:p>
            <a:pPr marL="285750" indent="-285750" algn="l">
              <a:buFont typeface="Arial" panose="020B0604020202020204" pitchFamily="34" charset="0"/>
              <a:buChar char="•"/>
            </a:pPr>
            <a:r>
              <a:rPr lang="en-AU" sz="1600" b="0" i="0" dirty="0">
                <a:solidFill>
                  <a:schemeClr val="tx1"/>
                </a:solidFill>
                <a:effectLst/>
                <a:latin typeface="Public Sans"/>
              </a:rPr>
              <a:t>Use the basic features of common digital tools to capture, save and retrieve data to communicate and collaborate following agenda rules. </a:t>
            </a:r>
          </a:p>
          <a:p>
            <a:pPr marL="0" indent="0" algn="l">
              <a:buFont typeface="Arial" panose="020B0604020202020204" pitchFamily="34" charset="0"/>
              <a:buNone/>
            </a:pPr>
            <a:r>
              <a:rPr lang="en-AU" sz="1600" b="0" i="0" dirty="0">
                <a:solidFill>
                  <a:schemeClr val="tx1"/>
                </a:solidFill>
                <a:effectLst/>
                <a:latin typeface="Public Sans"/>
              </a:rPr>
              <a:t>e.g. take a video or record instrument on an iPad</a:t>
            </a:r>
          </a:p>
          <a:p>
            <a:pPr marL="0" indent="0" algn="l">
              <a:buFont typeface="Arial" panose="020B0604020202020204" pitchFamily="34" charset="0"/>
              <a:buNone/>
            </a:pPr>
            <a:endParaRPr lang="en-AU" sz="1600" b="0" i="0" dirty="0">
              <a:solidFill>
                <a:schemeClr val="tx1"/>
              </a:solidFill>
              <a:effectLst/>
              <a:latin typeface="Public Sans" pitchFamily="2" charset="0"/>
            </a:endParaRPr>
          </a:p>
          <a:p>
            <a:pPr marL="0" indent="0" algn="l">
              <a:buFont typeface="Arial" panose="020B0604020202020204" pitchFamily="34" charset="0"/>
              <a:buNone/>
            </a:pPr>
            <a:r>
              <a:rPr lang="en-AU" sz="1600" b="0" i="0" dirty="0">
                <a:solidFill>
                  <a:schemeClr val="tx1"/>
                </a:solidFill>
                <a:effectLst/>
                <a:latin typeface="Public Sans"/>
              </a:rPr>
              <a:t>Additional connections:</a:t>
            </a:r>
          </a:p>
          <a:p>
            <a:pPr marL="0" indent="0" algn="l">
              <a:buFont typeface="Arial" panose="020B0604020202020204" pitchFamily="34" charset="0"/>
              <a:buNone/>
            </a:pPr>
            <a:r>
              <a:rPr lang="en-AU" sz="1600" b="0" i="0" dirty="0">
                <a:solidFill>
                  <a:schemeClr val="tx1"/>
                </a:solidFill>
                <a:effectLst/>
                <a:latin typeface="Public Sans"/>
              </a:rPr>
              <a:t>Creative arts: music - </a:t>
            </a:r>
            <a:r>
              <a:rPr lang="en-AU" b="1" i="0" dirty="0">
                <a:effectLst/>
                <a:latin typeface="Public Sans"/>
              </a:rPr>
              <a:t>Performing: Music is performed to communicate musical ideas through sound </a:t>
            </a:r>
            <a:r>
              <a:rPr lang="en-AU" b="0" i="0" dirty="0">
                <a:effectLst/>
                <a:latin typeface="Public Sans"/>
              </a:rPr>
              <a:t>content points: Explore changes in pitch and pitch patterns, indicating changes with gestures; Use sound sources to experiment with dynamic effects, including gradual or sudden changes in volume</a:t>
            </a:r>
            <a:endParaRPr lang="en-AU" sz="1600" b="0" i="0" dirty="0">
              <a:solidFill>
                <a:schemeClr val="tx1"/>
              </a:solidFill>
              <a:effectLst/>
              <a:latin typeface="Public Sans"/>
            </a:endParaRPr>
          </a:p>
          <a:p>
            <a:pPr algn="l">
              <a:buFont typeface="Arial" panose="020B0604020202020204" pitchFamily="34" charset="0"/>
              <a:buNone/>
            </a:pPr>
            <a:endParaRPr lang="en-AU" sz="1600" b="1" i="0" dirty="0">
              <a:solidFill>
                <a:schemeClr val="tx1"/>
              </a:solidFill>
              <a:effectLst/>
              <a:latin typeface="Public Sans" pitchFamily="2" charset="0"/>
            </a:endParaRPr>
          </a:p>
          <a:p>
            <a:pPr algn="l">
              <a:buFont typeface="Arial" panose="020B0604020202020204" pitchFamily="34" charset="0"/>
              <a:buNone/>
            </a:pPr>
            <a:r>
              <a:rPr lang="en-AU" sz="1600" b="0" i="0" dirty="0">
                <a:solidFill>
                  <a:schemeClr val="tx1"/>
                </a:solidFill>
                <a:effectLst/>
                <a:latin typeface="Public Sans"/>
              </a:rPr>
              <a:t>Surprises:</a:t>
            </a:r>
          </a:p>
          <a:p>
            <a:pPr algn="l">
              <a:buFont typeface="Arial" panose="020B0604020202020204" pitchFamily="34" charset="0"/>
              <a:buNone/>
            </a:pPr>
            <a:r>
              <a:rPr lang="en-AU" sz="1600" b="0" i="0" dirty="0">
                <a:solidFill>
                  <a:schemeClr val="tx1"/>
                </a:solidFill>
                <a:effectLst/>
                <a:latin typeface="Public Sans"/>
              </a:rPr>
              <a:t>Example responses:</a:t>
            </a:r>
          </a:p>
          <a:p>
            <a:pPr algn="l">
              <a:buFont typeface="Arial" panose="020B0604020202020204" pitchFamily="34" charset="0"/>
              <a:buNone/>
            </a:pPr>
            <a:r>
              <a:rPr lang="en-AU" sz="1600" b="0" i="0" dirty="0">
                <a:solidFill>
                  <a:schemeClr val="tx1"/>
                </a:solidFill>
                <a:effectLst/>
                <a:latin typeface="Public Sans"/>
              </a:rPr>
              <a:t>The number of content points that are covered from one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1"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86715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8. Purpose</a:t>
            </a:r>
            <a:r>
              <a:rPr lang="en-AU" dirty="0">
                <a:latin typeface="Public Sans"/>
              </a:rPr>
              <a:t>: </a:t>
            </a:r>
            <a:r>
              <a:rPr lang="en-AU" b="0" dirty="0">
                <a:latin typeface="Public Sans"/>
              </a:rPr>
              <a:t>To sum up the identified connected content from the previous activity.</a:t>
            </a:r>
            <a:endParaRPr lang="en-AU" dirty="0">
              <a:latin typeface="Public Sans"/>
            </a:endParaRPr>
          </a:p>
          <a:p>
            <a:endParaRPr lang="en-AU"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Time</a:t>
            </a:r>
            <a:r>
              <a:rPr lang="en-AU" dirty="0">
                <a:latin typeface="Public Sans"/>
              </a:rPr>
              <a:t>: </a:t>
            </a:r>
            <a:r>
              <a:rPr lang="en-AU" b="0" dirty="0">
                <a:latin typeface="Public Sans"/>
              </a:rPr>
              <a:t>2 mins</a:t>
            </a:r>
            <a:endParaRPr lang="en-AU" dirty="0">
              <a:latin typeface="Public Sans"/>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pitchFamily="2" charset="0"/>
            </a:endParaRPr>
          </a:p>
          <a:p>
            <a:r>
              <a:rPr lang="en-AU" b="1" dirty="0">
                <a:solidFill>
                  <a:schemeClr val="tx1"/>
                </a:solidFill>
                <a:latin typeface="Public Sans"/>
              </a:rPr>
              <a:t>Presenter notes:</a:t>
            </a:r>
            <a:endParaRPr lang="en-AU" b="1" dirty="0">
              <a:solidFill>
                <a:schemeClr val="tx1"/>
              </a:solidFill>
              <a:latin typeface="Public Sans"/>
              <a:ea typeface="Calibri"/>
              <a:cs typeface="Calibri"/>
            </a:endParaRPr>
          </a:p>
          <a:p>
            <a:endParaRPr lang="en-AU" b="1" dirty="0">
              <a:solidFill>
                <a:schemeClr val="tx1"/>
              </a:solidFill>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chemeClr val="tx1"/>
                </a:solidFill>
                <a:effectLst/>
                <a:latin typeface="Public Sans"/>
              </a:rPr>
              <a:t>This design process graphic is introduced in the Stage 1 Teaching advice under the Design and digital technologies outcome. The Teaching advice states that there </a:t>
            </a:r>
            <a:r>
              <a:rPr lang="en-AU" dirty="0">
                <a:solidFill>
                  <a:schemeClr val="tx1"/>
                </a:solidFill>
                <a:latin typeface="Public Sans"/>
              </a:rPr>
              <a:t>are many design processes, but they are all similar and they are all iterative. </a:t>
            </a:r>
            <a:r>
              <a:rPr lang="en-AU" b="0" i="0" dirty="0">
                <a:effectLst/>
                <a:latin typeface="Public Sans"/>
              </a:rPr>
              <a:t>The design process may begin and end at different steps, and each step does not have to be followed every time.</a:t>
            </a:r>
            <a:endParaRPr lang="en-AU" dirty="0">
              <a:solidFill>
                <a:schemeClr val="tx1"/>
              </a:solidFill>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chemeClr val="tx1"/>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chemeClr val="tx1"/>
                </a:solidFill>
                <a:effectLst/>
                <a:latin typeface="Public Sans"/>
              </a:rPr>
              <a:t>As discussed, the musical instrument activity highlights key syllabus connections: the science content point of </a:t>
            </a:r>
            <a:r>
              <a:rPr lang="en-AU" b="0" i="1" dirty="0">
                <a:solidFill>
                  <a:schemeClr val="tx1"/>
                </a:solidFill>
                <a:effectLst/>
                <a:latin typeface="Public Sans"/>
              </a:rPr>
              <a:t>testing how different materials and actions affect the volume and pitch of sound</a:t>
            </a:r>
            <a:r>
              <a:rPr lang="en-AU" b="0" i="0" dirty="0">
                <a:solidFill>
                  <a:schemeClr val="tx1"/>
                </a:solidFill>
                <a:effectLst/>
                <a:latin typeface="Public Sans"/>
              </a:rPr>
              <a:t>, and the design content point of </a:t>
            </a:r>
            <a:r>
              <a:rPr lang="en-AU" b="0" i="1" dirty="0">
                <a:solidFill>
                  <a:schemeClr val="tx1"/>
                </a:solidFill>
                <a:effectLst/>
                <a:latin typeface="Public Sans"/>
              </a:rPr>
              <a:t>applying steps in a design process to create a product</a:t>
            </a:r>
            <a:r>
              <a:rPr lang="en-AU" b="0" i="0" dirty="0">
                <a:solidFill>
                  <a:schemeClr val="tx1"/>
                </a:solidFill>
                <a:effectLst/>
                <a:latin typeface="Public Sans"/>
              </a:rPr>
              <a:t>. In Stage 1, it is not necessary to cover all elements of the design process; this activity primarily focuses on the 'make' step. </a:t>
            </a:r>
            <a:r>
              <a:rPr lang="en-AU" b="0" i="0" dirty="0">
                <a:solidFill>
                  <a:srgbClr val="000000"/>
                </a:solidFill>
                <a:effectLst/>
                <a:latin typeface="Public Sans"/>
              </a:rPr>
              <a:t>However, you can adapt it to include more components, such as generate ideas, plan and test and evaluate. </a:t>
            </a:r>
            <a:r>
              <a:rPr lang="en-AU" b="0" i="0" dirty="0">
                <a:solidFill>
                  <a:schemeClr val="tx1"/>
                </a:solidFill>
                <a:effectLst/>
                <a:latin typeface="Public Sans"/>
              </a:rPr>
              <a:t>Focusing on one or a few steps allows students to effectively develop their design skills. We will look at the design process in more detail in a little while. </a:t>
            </a:r>
            <a:endParaRPr lang="en-AU" b="0" i="0" dirty="0">
              <a:solidFill>
                <a:schemeClr val="tx1"/>
              </a:solidFill>
              <a:effectLst/>
              <a:latin typeface="Public Sans"/>
              <a:ea typeface="Calibri"/>
              <a:cs typeface="Calibri"/>
            </a:endParaRPr>
          </a:p>
          <a:p>
            <a:endParaRPr lang="en-AU" b="0" i="0" dirty="0">
              <a:solidFill>
                <a:schemeClr val="tx1"/>
              </a:solidFill>
              <a:effectLst/>
              <a:latin typeface="Public Sans" pitchFamily="2" charset="0"/>
            </a:endParaRPr>
          </a:p>
          <a:p>
            <a:r>
              <a:rPr lang="en-AU" b="0" dirty="0">
                <a:solidFill>
                  <a:schemeClr val="tx1"/>
                </a:solidFill>
                <a:latin typeface="Public Sans"/>
              </a:rPr>
              <a:t>Although there is no digital or data component in the activity as it stands, there are opportunities to integrate this content. For example, students could collect and record data by taking a photograph or video and annotating the image with descriptions. This also incorporates the use of digital technologies. </a:t>
            </a:r>
          </a:p>
          <a:p>
            <a:endParaRPr lang="en-AU" dirty="0">
              <a:solidFill>
                <a:schemeClr val="tx1"/>
              </a:solidFill>
              <a:latin typeface="Public Sans" pitchFamily="2" charset="0"/>
            </a:endParaRPr>
          </a:p>
          <a:p>
            <a:r>
              <a:rPr lang="en-AU" dirty="0">
                <a:solidFill>
                  <a:schemeClr val="tx1"/>
                </a:solidFill>
                <a:latin typeface="Public Sans"/>
              </a:rPr>
              <a:t>Each stage has an outcome dedicated to posing questions. In Stage 1, students </a:t>
            </a:r>
            <a:r>
              <a:rPr lang="en-AU" b="0" i="0" dirty="0">
                <a:solidFill>
                  <a:schemeClr val="tx1"/>
                </a:solidFill>
                <a:effectLst/>
                <a:latin typeface="Public Sans"/>
              </a:rPr>
              <a:t>pose questions based on observations and information to investigate cause and effect. For this activity, students may have made an instrument using their drink bottle and may question how the level of water could impact the pitch of the sounds made. This could also be another opportunity to collect data. </a:t>
            </a:r>
          </a:p>
          <a:p>
            <a:endParaRPr lang="en-AU" b="0" i="0" dirty="0">
              <a:solidFill>
                <a:schemeClr val="tx1"/>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US" dirty="0">
              <a:latin typeface="Public Sans"/>
            </a:endParaRPr>
          </a:p>
          <a:p>
            <a:endParaRPr lang="en-AU" b="0" i="0" dirty="0">
              <a:solidFill>
                <a:schemeClr val="tx1"/>
              </a:solidFill>
              <a:effectLst/>
              <a:latin typeface="Public Sans"/>
            </a:endParaRPr>
          </a:p>
          <a:p>
            <a:endParaRPr lang="en-AU" b="0" i="0" dirty="0">
              <a:solidFill>
                <a:schemeClr val="tx1"/>
              </a:solidFill>
              <a:effectLst/>
              <a:latin typeface="Public Sans" pitchFamily="2" charset="0"/>
            </a:endParaRPr>
          </a:p>
          <a:p>
            <a:r>
              <a:rPr lang="en-AU" b="1" dirty="0">
                <a:latin typeface="Public Sans"/>
              </a:rPr>
              <a:t>Additional notes for presenters only:</a:t>
            </a:r>
            <a:r>
              <a:rPr lang="en-AU" dirty="0">
                <a:latin typeface="Public Sans"/>
              </a:rPr>
              <a:t> </a:t>
            </a:r>
            <a:endParaRPr lang="en-US" dirty="0">
              <a:latin typeface="Public Sans"/>
            </a:endParaRPr>
          </a:p>
          <a:p>
            <a:r>
              <a:rPr lang="en-AU" b="0" i="1" dirty="0">
                <a:latin typeface="Public Sans"/>
              </a:rPr>
              <a:t>If participants bring up the Posing questions outcome and why it is standalone - </a:t>
            </a:r>
          </a:p>
          <a:p>
            <a:r>
              <a:rPr lang="en-GB" sz="1600" dirty="0">
                <a:latin typeface="Public Sans"/>
              </a:rPr>
              <a:t>Questioning is the starting point for all scientific investigations—it sparks curiosity and inquiry. Studies (e.g. Chin &amp; Osborne, 2008) show that students who generate meaningful questions are more likely to develop deeper conceptual understanding. Similarly, Cellitti and Wright (2019) highlight that encouraging student-generated questions increases curiosity and engagement — especially in younger learners</a:t>
            </a:r>
            <a:endParaRPr lang="en-AU" b="1" dirty="0">
              <a:latin typeface="Public Sans"/>
            </a:endParaRPr>
          </a:p>
          <a:p>
            <a:pPr marL="285750" indent="-285750">
              <a:buFontTx/>
              <a:buChar char="-"/>
            </a:pPr>
            <a:endParaRPr lang="en-AU" sz="1800" i="1" dirty="0">
              <a:solidFill>
                <a:schemeClr val="tx1"/>
              </a:solidFill>
              <a:effectLst/>
              <a:latin typeface="Segoe UI" panose="020B0502040204020203" pitchFamily="34" charset="0"/>
            </a:endParaRPr>
          </a:p>
          <a:p>
            <a:pPr marL="285750" indent="-285750">
              <a:buFontTx/>
              <a:buChar char="-"/>
            </a:pPr>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10375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9. Purpose</a:t>
            </a:r>
            <a:r>
              <a:rPr lang="en-AU" dirty="0">
                <a:latin typeface="Public Sans"/>
              </a:rPr>
              <a:t>: Explore the research</a:t>
            </a:r>
            <a:endParaRPr lang="en-US" dirty="0">
              <a:latin typeface="Public Sans"/>
            </a:endParaRPr>
          </a:p>
          <a:p>
            <a:endParaRPr lang="en-AU" dirty="0"/>
          </a:p>
          <a:p>
            <a:r>
              <a:rPr lang="en-AU" b="1" dirty="0">
                <a:latin typeface="Public Sans"/>
              </a:rPr>
              <a:t>Time</a:t>
            </a:r>
            <a:r>
              <a:rPr lang="en-AU" dirty="0">
                <a:latin typeface="Public Sans"/>
              </a:rPr>
              <a:t>: 10 sec</a:t>
            </a:r>
            <a:endParaRPr lang="en-US" dirty="0">
              <a:latin typeface="Public Sans"/>
            </a:endParaRPr>
          </a:p>
          <a:p>
            <a:endParaRPr lang="en-AU" dirty="0"/>
          </a:p>
          <a:p>
            <a:r>
              <a:rPr lang="en-AU" b="1" dirty="0">
                <a:latin typeface="Public Sans"/>
              </a:rPr>
              <a:t>Presenter notes:</a:t>
            </a:r>
            <a:endParaRPr lang="en-US" dirty="0">
              <a:latin typeface="Public Sans"/>
            </a:endParaRPr>
          </a:p>
          <a:p>
            <a:endParaRPr lang="en-AU" dirty="0"/>
          </a:p>
          <a:p>
            <a:r>
              <a:rPr lang="en-US" dirty="0">
                <a:latin typeface="Public Sans"/>
              </a:rPr>
              <a:t>Now let's explore some of the research that underpins the Science and technology K-6 Syllabus.</a:t>
            </a:r>
          </a:p>
          <a:p>
            <a:endParaRPr lang="en-AU" dirty="0"/>
          </a:p>
          <a:p>
            <a:r>
              <a:rPr lang="en-AU" dirty="0">
                <a:latin typeface="Public Sans"/>
              </a:rPr>
              <a:t>[NEXT SLIDE]</a:t>
            </a:r>
            <a:endParaRPr lang="en-GB"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434777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5641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123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3796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3354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4350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969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21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9700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9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Public Sans"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11874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3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6577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5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301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393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399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032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162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716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667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752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69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041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9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196B32-D0A9-4327-9A9A-1F77D2B83F7D}"/>
              </a:ext>
              <a:ext uri="{C183D7F6-B498-43B3-948B-1728B52AA6E4}">
                <adec:decorative xmlns:adec="http://schemas.microsoft.com/office/drawing/2017/decorative" val="1"/>
              </a:ext>
            </a:extLst>
          </p:cNvPr>
          <p:cNvSpPr/>
          <p:nvPr userDrawn="1"/>
        </p:nvSpPr>
        <p:spPr>
          <a:xfrm>
            <a:off x="1" y="0"/>
            <a:ext cx="370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4" name="Picture Placeholder 4">
            <a:extLst>
              <a:ext uri="{FF2B5EF4-FFF2-40B4-BE49-F238E27FC236}">
                <a16:creationId xmlns:a16="http://schemas.microsoft.com/office/drawing/2014/main" id="{B24BD980-DAE8-D72E-7B9D-1F923CDA4E62}"/>
              </a:ext>
              <a:ext uri="{C183D7F6-B498-43B3-948B-1728B52AA6E4}">
                <adec:decorative xmlns:adec="http://schemas.microsoft.com/office/drawing/2017/decorative" val="1"/>
              </a:ext>
            </a:extLst>
          </p:cNvPr>
          <p:cNvSpPr>
            <a:spLocks noGrp="1"/>
          </p:cNvSpPr>
          <p:nvPr>
            <p:ph type="pic" sz="quarter" idx="20"/>
          </p:nvPr>
        </p:nvSpPr>
        <p:spPr>
          <a:xfrm>
            <a:off x="0" y="0"/>
            <a:ext cx="3708000" cy="6858000"/>
          </a:xfrm>
          <a:prstGeom prst="rect">
            <a:avLst/>
          </a:prstGeom>
        </p:spPr>
        <p:txBody>
          <a:bodyPr/>
          <a:lstStyle/>
          <a:p>
            <a:r>
              <a:rPr lang="en-GB"/>
              <a:t>Click icon to add picture</a:t>
            </a:r>
            <a:endParaRPr lang="en-AU"/>
          </a:p>
        </p:txBody>
      </p:sp>
      <p:sp>
        <p:nvSpPr>
          <p:cNvPr id="10" name="Text Placeholder 5">
            <a:extLst>
              <a:ext uri="{FF2B5EF4-FFF2-40B4-BE49-F238E27FC236}">
                <a16:creationId xmlns:a16="http://schemas.microsoft.com/office/drawing/2014/main" id="{0ED77813-F3CC-A07C-B8C2-28765B8DEC5C}"/>
              </a:ext>
            </a:extLst>
          </p:cNvPr>
          <p:cNvSpPr>
            <a:spLocks noGrp="1"/>
          </p:cNvSpPr>
          <p:nvPr>
            <p:ph type="body" sz="quarter" idx="13" hasCustomPrompt="1"/>
          </p:nvPr>
        </p:nvSpPr>
        <p:spPr>
          <a:xfrm>
            <a:off x="4068000" y="1056266"/>
            <a:ext cx="6804002" cy="4127353"/>
          </a:xfrm>
        </p:spPr>
        <p:txBody>
          <a:bodyPr/>
          <a:lstStyle>
            <a:lvl1pPr>
              <a:defRPr sz="3600">
                <a:solidFill>
                  <a:schemeClr val="accent1"/>
                </a:solidFill>
              </a:defRPr>
            </a:lvl1pPr>
          </a:lstStyle>
          <a:p>
            <a:r>
              <a:rPr lang="en-AU"/>
              <a:t>“The real test is not whether you avoid this failure, because you won't. It's whether you let it harden or shame you into inaction, or whether you learn from it; whether you choose to persevere.</a:t>
            </a:r>
          </a:p>
        </p:txBody>
      </p:sp>
      <p:sp>
        <p:nvSpPr>
          <p:cNvPr id="7" name="Slide Number Placeholder 6"/>
          <p:cNvSpPr>
            <a:spLocks noGrp="1"/>
          </p:cNvSpPr>
          <p:nvPr>
            <p:ph type="sldNum" sz="quarter" idx="12"/>
          </p:nvPr>
        </p:nvSpPr>
        <p:spPr>
          <a:xfrm>
            <a:off x="11124000" y="6516000"/>
            <a:ext cx="720000" cy="180000"/>
          </a:xfrm>
          <a:prstGeom prst="rect">
            <a:avLst/>
          </a:prstGeom>
        </p:spPr>
        <p:txBody>
          <a:bodyPr/>
          <a:lstStyle/>
          <a:p>
            <a:fld id="{10A01DC5-1685-4615-8240-15192985C6A2}" type="slidenum">
              <a:rPr lang="en-AU" smtClean="0"/>
              <a:t>‹#›</a:t>
            </a:fld>
            <a:endParaRPr lang="en-AU"/>
          </a:p>
        </p:txBody>
      </p:sp>
      <p:sp>
        <p:nvSpPr>
          <p:cNvPr id="11" name="Text Placeholder 5">
            <a:extLst>
              <a:ext uri="{FF2B5EF4-FFF2-40B4-BE49-F238E27FC236}">
                <a16:creationId xmlns:a16="http://schemas.microsoft.com/office/drawing/2014/main" id="{0D7F6DA0-FD4A-3780-1E01-DD23067B3E31}"/>
              </a:ext>
            </a:extLst>
          </p:cNvPr>
          <p:cNvSpPr>
            <a:spLocks noGrp="1"/>
          </p:cNvSpPr>
          <p:nvPr>
            <p:ph type="body" sz="quarter" idx="19" hasCustomPrompt="1"/>
          </p:nvPr>
        </p:nvSpPr>
        <p:spPr>
          <a:xfrm>
            <a:off x="4068000" y="5301264"/>
            <a:ext cx="6804002" cy="453395"/>
          </a:xfrm>
        </p:spPr>
        <p:txBody>
          <a:bodyPr/>
          <a:lstStyle>
            <a:lvl1pPr>
              <a:defRPr sz="2800" b="1">
                <a:solidFill>
                  <a:schemeClr val="accent1"/>
                </a:solidFill>
              </a:defRPr>
            </a:lvl1pPr>
          </a:lstStyle>
          <a:p>
            <a:r>
              <a:rPr lang="en-AU"/>
              <a:t>Barack Obama</a:t>
            </a:r>
          </a:p>
        </p:txBody>
      </p:sp>
    </p:spTree>
    <p:extLst>
      <p:ext uri="{BB962C8B-B14F-4D97-AF65-F5344CB8AC3E}">
        <p14:creationId xmlns:p14="http://schemas.microsoft.com/office/powerpoint/2010/main" val="107193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0907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9440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489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879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41151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5922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6303658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Public Sans"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Public Sans"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Public Sans"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Public Sans"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primarycurriculum@det.nsw.edu.au"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5F8A-75CC-614D-CFEB-56B29F5A83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C0EB25-0F77-7BB7-AAAD-2DE5172826A3}"/>
              </a:ext>
            </a:extLst>
          </p:cNvPr>
          <p:cNvSpPr>
            <a:spLocks noGrp="1"/>
          </p:cNvSpPr>
          <p:nvPr>
            <p:ph type="ctrTitle"/>
          </p:nvPr>
        </p:nvSpPr>
        <p:spPr/>
        <p:txBody>
          <a:bodyPr/>
          <a:lstStyle/>
          <a:p>
            <a:r>
              <a:rPr lang="en-AU" dirty="0"/>
              <a:t>Science and technology</a:t>
            </a:r>
          </a:p>
        </p:txBody>
      </p:sp>
      <p:sp>
        <p:nvSpPr>
          <p:cNvPr id="7" name="Text Placeholder 6">
            <a:extLst>
              <a:ext uri="{FF2B5EF4-FFF2-40B4-BE49-F238E27FC236}">
                <a16:creationId xmlns:a16="http://schemas.microsoft.com/office/drawing/2014/main" id="{7FD1005E-2BCF-39E7-023B-C353A4CDE8BB}"/>
              </a:ext>
            </a:extLst>
          </p:cNvPr>
          <p:cNvSpPr>
            <a:spLocks noGrp="1"/>
          </p:cNvSpPr>
          <p:nvPr>
            <p:ph type="body" sz="quarter" idx="15"/>
          </p:nvPr>
        </p:nvSpPr>
        <p:spPr/>
        <p:txBody>
          <a:bodyPr/>
          <a:lstStyle/>
          <a:p>
            <a:r>
              <a:rPr lang="en-US" sz="2400" dirty="0"/>
              <a:t>May 2025</a:t>
            </a:r>
            <a:endParaRPr lang="en-AU" sz="2400" dirty="0"/>
          </a:p>
        </p:txBody>
      </p:sp>
      <p:sp>
        <p:nvSpPr>
          <p:cNvPr id="4" name="Footer Placeholder 1">
            <a:extLst>
              <a:ext uri="{FF2B5EF4-FFF2-40B4-BE49-F238E27FC236}">
                <a16:creationId xmlns:a16="http://schemas.microsoft.com/office/drawing/2014/main" id="{02A111F1-21B5-EBCC-0EB2-5F39577CA046}"/>
              </a:ext>
            </a:extLst>
          </p:cNvPr>
          <p:cNvSpPr>
            <a:spLocks noGrp="1"/>
          </p:cNvSpPr>
          <p:nvPr>
            <p:ph type="ftr" sz="quarter" idx="3"/>
          </p:nvPr>
        </p:nvSpPr>
        <p:spPr/>
        <p:txBody>
          <a:bodyPr/>
          <a:lstStyle/>
          <a:p>
            <a:r>
              <a:rPr lang="en-AU"/>
              <a:t>NSW Department of Education</a:t>
            </a:r>
          </a:p>
          <a:p>
            <a:endParaRPr lang="en-AU"/>
          </a:p>
        </p:txBody>
      </p:sp>
      <p:pic>
        <p:nvPicPr>
          <p:cNvPr id="5" name="Picture Placeholder 4">
            <a:extLst>
              <a:ext uri="{FF2B5EF4-FFF2-40B4-BE49-F238E27FC236}">
                <a16:creationId xmlns:a16="http://schemas.microsoft.com/office/drawing/2014/main" id="{C247B44F-B54B-89E6-2E45-E96CA605325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4" b="44"/>
          <a:stretch/>
        </p:blipFill>
        <p:spPr/>
      </p:pic>
    </p:spTree>
    <p:extLst>
      <p:ext uri="{BB962C8B-B14F-4D97-AF65-F5344CB8AC3E}">
        <p14:creationId xmlns:p14="http://schemas.microsoft.com/office/powerpoint/2010/main" val="4171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AA13-C55E-3B6C-9908-5F5C8DDD0054}"/>
              </a:ext>
            </a:extLst>
          </p:cNvPr>
          <p:cNvSpPr>
            <a:spLocks noGrp="1"/>
          </p:cNvSpPr>
          <p:nvPr>
            <p:ph type="title"/>
          </p:nvPr>
        </p:nvSpPr>
        <p:spPr/>
        <p:txBody>
          <a:bodyPr/>
          <a:lstStyle/>
          <a:p>
            <a:r>
              <a:rPr lang="en-GB"/>
              <a:t>Key research findings</a:t>
            </a:r>
            <a:endParaRPr lang="en-US"/>
          </a:p>
        </p:txBody>
      </p:sp>
      <p:sp>
        <p:nvSpPr>
          <p:cNvPr id="3" name="Content Placeholder 2">
            <a:extLst>
              <a:ext uri="{FF2B5EF4-FFF2-40B4-BE49-F238E27FC236}">
                <a16:creationId xmlns:a16="http://schemas.microsoft.com/office/drawing/2014/main" id="{420B469E-9013-CF56-36B6-9E4DE48FD4D0}"/>
              </a:ext>
            </a:extLst>
          </p:cNvPr>
          <p:cNvSpPr>
            <a:spLocks noGrp="1"/>
          </p:cNvSpPr>
          <p:nvPr>
            <p:ph idx="1"/>
          </p:nvPr>
        </p:nvSpPr>
        <p:spPr/>
        <p:txBody>
          <a:bodyPr vert="horz" lIns="0" tIns="0" rIns="0" bIns="0" rtlCol="0" anchor="t">
            <a:noAutofit/>
          </a:bodyPr>
          <a:lstStyle/>
          <a:p>
            <a:pPr>
              <a:spcAft>
                <a:spcPts val="4800"/>
              </a:spcAft>
            </a:pPr>
            <a:r>
              <a:rPr lang="en-GB" sz="2000" dirty="0"/>
              <a:t>Ofsted (2021) states that science should be curriculum-led and structured to show how disciplinary knowledge is embedded within substantive content, allowing students to engage with science meaningfully rather than treating skills as stand alone.</a:t>
            </a:r>
            <a:endParaRPr lang="en-US" sz="2000" dirty="0"/>
          </a:p>
          <a:p>
            <a:pPr>
              <a:spcAft>
                <a:spcPts val="4800"/>
              </a:spcAft>
            </a:pPr>
            <a:r>
              <a:rPr lang="en-GB" sz="2000" dirty="0">
                <a:ea typeface="+mn-lt"/>
                <a:cs typeface="+mn-lt"/>
              </a:rPr>
              <a:t>Lewis (2005) explicitly explores how problem-solving, and design thinking are strengthened when disciplinary knowledge (like science content) is used within the design process.</a:t>
            </a:r>
            <a:endParaRPr lang="en-GB" sz="2000" dirty="0"/>
          </a:p>
        </p:txBody>
      </p:sp>
      <p:sp>
        <p:nvSpPr>
          <p:cNvPr id="4" name="Slide Number Placeholder 3">
            <a:extLst>
              <a:ext uri="{FF2B5EF4-FFF2-40B4-BE49-F238E27FC236}">
                <a16:creationId xmlns:a16="http://schemas.microsoft.com/office/drawing/2014/main" id="{33765127-D12D-9983-037B-EF1B23526EE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773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891D-64E7-12A9-C5F3-F9986985B233}"/>
              </a:ext>
            </a:extLst>
          </p:cNvPr>
          <p:cNvSpPr>
            <a:spLocks noGrp="1"/>
          </p:cNvSpPr>
          <p:nvPr>
            <p:ph type="title"/>
          </p:nvPr>
        </p:nvSpPr>
        <p:spPr>
          <a:xfrm>
            <a:off x="360000" y="360000"/>
            <a:ext cx="6444001" cy="545601"/>
          </a:xfrm>
        </p:spPr>
        <p:txBody>
          <a:bodyPr/>
          <a:lstStyle/>
          <a:p>
            <a:r>
              <a:rPr lang="en-GB"/>
              <a:t>Connections between content</a:t>
            </a:r>
            <a:endParaRPr lang="en-US">
              <a:solidFill>
                <a:srgbClr val="000000"/>
              </a:solidFill>
            </a:endParaRPr>
          </a:p>
        </p:txBody>
      </p:sp>
      <p:sp>
        <p:nvSpPr>
          <p:cNvPr id="5" name="Text Placeholder 4">
            <a:extLst>
              <a:ext uri="{FF2B5EF4-FFF2-40B4-BE49-F238E27FC236}">
                <a16:creationId xmlns:a16="http://schemas.microsoft.com/office/drawing/2014/main" id="{BF6A8662-2BD5-9176-C369-D45C10ED7AEF}"/>
              </a:ext>
            </a:extLst>
          </p:cNvPr>
          <p:cNvSpPr>
            <a:spLocks noGrp="1"/>
          </p:cNvSpPr>
          <p:nvPr>
            <p:ph type="body" sz="quarter" idx="17"/>
          </p:nvPr>
        </p:nvSpPr>
        <p:spPr>
          <a:xfrm>
            <a:off x="360000" y="1152000"/>
            <a:ext cx="6443637" cy="5227285"/>
          </a:xfrm>
        </p:spPr>
        <p:txBody>
          <a:bodyPr/>
          <a:lstStyle/>
          <a:p>
            <a:pPr marL="342900" indent="-342900">
              <a:buFont typeface="Arial"/>
              <a:buChar char="•"/>
            </a:pPr>
            <a:r>
              <a:rPr lang="en-AU" sz="2000" dirty="0"/>
              <a:t>Provide authentic contexts for applying scientific and technological skills</a:t>
            </a:r>
            <a:endParaRPr lang="en-US" sz="2000" dirty="0"/>
          </a:p>
          <a:p>
            <a:pPr marL="342900" indent="-342900">
              <a:buFont typeface="Arial"/>
              <a:buChar char="•"/>
            </a:pPr>
            <a:r>
              <a:rPr lang="en-AU" sz="2000" dirty="0"/>
              <a:t>Provide opportunities to apply scientific knowledge to a designed product or process by: </a:t>
            </a:r>
          </a:p>
          <a:p>
            <a:pPr marL="951865" lvl="1" indent="-342900">
              <a:spcAft>
                <a:spcPts val="1200"/>
              </a:spcAft>
              <a:buFont typeface="Public Sans" pitchFamily="2" charset="0"/>
              <a:buChar char="–"/>
            </a:pPr>
            <a:r>
              <a:rPr lang="en-US" sz="2000" dirty="0"/>
              <a:t>collecting and interpreting data to define user needs​</a:t>
            </a:r>
          </a:p>
          <a:p>
            <a:pPr marL="951865" lvl="1" indent="-342900">
              <a:spcAft>
                <a:spcPts val="1200"/>
              </a:spcAft>
              <a:buFont typeface="Public Sans" pitchFamily="2" charset="0"/>
              <a:buChar char="–"/>
            </a:pPr>
            <a:r>
              <a:rPr lang="en-US" sz="2000" dirty="0"/>
              <a:t>testing and selecting new materials and processes​</a:t>
            </a:r>
          </a:p>
          <a:p>
            <a:pPr marL="951865" lvl="1" indent="-342900">
              <a:spcAft>
                <a:spcPts val="1200"/>
              </a:spcAft>
              <a:buFont typeface="Public Sans" pitchFamily="2" charset="0"/>
              <a:buChar char="–"/>
            </a:pPr>
            <a:r>
              <a:rPr lang="en-US" sz="2000" dirty="0"/>
              <a:t>scientifically evaluating prototypes and products​</a:t>
            </a:r>
          </a:p>
        </p:txBody>
      </p:sp>
      <p:pic>
        <p:nvPicPr>
          <p:cNvPr id="11" name="Graphic 10">
            <a:extLst>
              <a:ext uri="{FF2B5EF4-FFF2-40B4-BE49-F238E27FC236}">
                <a16:creationId xmlns:a16="http://schemas.microsoft.com/office/drawing/2014/main" id="{6E43E50D-488D-6498-867E-25609470456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2448" y="1152000"/>
            <a:ext cx="3011290" cy="3011290"/>
          </a:xfrm>
          <a:prstGeom prst="rect">
            <a:avLst/>
          </a:prstGeom>
        </p:spPr>
      </p:pic>
      <p:sp>
        <p:nvSpPr>
          <p:cNvPr id="8" name="TextBox 7">
            <a:extLst>
              <a:ext uri="{FF2B5EF4-FFF2-40B4-BE49-F238E27FC236}">
                <a16:creationId xmlns:a16="http://schemas.microsoft.com/office/drawing/2014/main" id="{6F056A7C-DAA9-3955-82DC-011A146CAF86}"/>
              </a:ext>
            </a:extLst>
          </p:cNvPr>
          <p:cNvSpPr txBox="1"/>
          <p:nvPr/>
        </p:nvSpPr>
        <p:spPr>
          <a:xfrm>
            <a:off x="7927989" y="4372414"/>
            <a:ext cx="3720208" cy="1418443"/>
          </a:xfrm>
          <a:prstGeom prst="roundRect">
            <a:avLst>
              <a:gd name="adj" fmla="val 12005"/>
            </a:avLst>
          </a:prstGeom>
          <a:solidFill>
            <a:schemeClr val="accent1"/>
          </a:solidFill>
        </p:spPr>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nSpc>
                <a:spcPct val="150000"/>
              </a:lnSpc>
              <a:spcAft>
                <a:spcPts val="1200"/>
              </a:spcAft>
            </a:pPr>
            <a:r>
              <a:rPr lang="en-US" sz="2000">
                <a:solidFill>
                  <a:schemeClr val="bg1"/>
                </a:solidFill>
              </a:rPr>
              <a:t>Can content groups be taught without connections to other parts of the syllabus? </a:t>
            </a:r>
            <a:endParaRPr lang="en-US" sz="8800">
              <a:solidFill>
                <a:schemeClr val="bg1"/>
              </a:solidFill>
            </a:endParaRPr>
          </a:p>
        </p:txBody>
      </p:sp>
    </p:spTree>
    <p:extLst>
      <p:ext uri="{BB962C8B-B14F-4D97-AF65-F5344CB8AC3E}">
        <p14:creationId xmlns:p14="http://schemas.microsoft.com/office/powerpoint/2010/main" val="29218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CBE24-1B08-8869-78E0-5448838AB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C9BBB-595F-547C-43A3-58F3E2B785BE}"/>
              </a:ext>
            </a:extLst>
          </p:cNvPr>
          <p:cNvSpPr>
            <a:spLocks noGrp="1"/>
          </p:cNvSpPr>
          <p:nvPr>
            <p:ph type="title"/>
          </p:nvPr>
        </p:nvSpPr>
        <p:spPr/>
        <p:txBody>
          <a:bodyPr/>
          <a:lstStyle/>
          <a:p>
            <a:r>
              <a:rPr lang="en-GB" dirty="0"/>
              <a:t>Connecting science and technology content </a:t>
            </a:r>
            <a:r>
              <a:rPr lang="en-GB" dirty="0">
                <a:solidFill>
                  <a:schemeClr val="bg1"/>
                </a:solidFill>
              </a:rPr>
              <a:t>(1)</a:t>
            </a:r>
            <a:endParaRPr lang="en-US" dirty="0">
              <a:solidFill>
                <a:schemeClr val="bg1"/>
              </a:solidFill>
            </a:endParaRPr>
          </a:p>
          <a:p>
            <a:endParaRPr lang="en-US" dirty="0"/>
          </a:p>
        </p:txBody>
      </p:sp>
      <p:sp>
        <p:nvSpPr>
          <p:cNvPr id="8" name="Text Placeholder 6">
            <a:extLst>
              <a:ext uri="{FF2B5EF4-FFF2-40B4-BE49-F238E27FC236}">
                <a16:creationId xmlns:a16="http://schemas.microsoft.com/office/drawing/2014/main" id="{2BE0DF2A-3193-F3F9-CAFA-3D07F7F4441E}"/>
              </a:ext>
            </a:extLst>
          </p:cNvPr>
          <p:cNvSpPr txBox="1">
            <a:spLocks/>
          </p:cNvSpPr>
          <p:nvPr/>
        </p:nvSpPr>
        <p:spPr>
          <a:xfrm>
            <a:off x="360000" y="980969"/>
            <a:ext cx="10770231" cy="31556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a:t>Early Stage 1 – Objects are made of materials that have observable properties​</a:t>
            </a:r>
          </a:p>
        </p:txBody>
      </p:sp>
      <p:sp>
        <p:nvSpPr>
          <p:cNvPr id="3" name="Content Placeholder 2">
            <a:extLst>
              <a:ext uri="{FF2B5EF4-FFF2-40B4-BE49-F238E27FC236}">
                <a16:creationId xmlns:a16="http://schemas.microsoft.com/office/drawing/2014/main" id="{F61FF27A-7FEB-6B31-6E13-9767232CC2AD}"/>
              </a:ext>
            </a:extLst>
          </p:cNvPr>
          <p:cNvSpPr>
            <a:spLocks noGrp="1"/>
          </p:cNvSpPr>
          <p:nvPr>
            <p:ph idx="1"/>
          </p:nvPr>
        </p:nvSpPr>
        <p:spPr>
          <a:xfrm>
            <a:off x="360000" y="1620000"/>
            <a:ext cx="11484000" cy="797019"/>
          </a:xfrm>
        </p:spPr>
        <p:txBody>
          <a:bodyPr/>
          <a:lstStyle/>
          <a:p>
            <a:r>
              <a:rPr lang="en-AU" sz="1800"/>
              <a:t>Example – Early Stage 1 students learn about the properties of materials and build a product based on those properties, for example building a bridge to carry a toy.</a:t>
            </a:r>
          </a:p>
          <a:p>
            <a:endParaRPr lang="en-AU"/>
          </a:p>
        </p:txBody>
      </p:sp>
      <p:grpSp>
        <p:nvGrpSpPr>
          <p:cNvPr id="9" name="Group 8" descr="Design.&#10;Opportunities for students to:&#10;identify user needs&#10;design and build a simple product.">
            <a:extLst>
              <a:ext uri="{FF2B5EF4-FFF2-40B4-BE49-F238E27FC236}">
                <a16:creationId xmlns:a16="http://schemas.microsoft.com/office/drawing/2014/main" id="{0A6113B3-DA0A-30AB-4D08-3BC026179F63}"/>
              </a:ext>
            </a:extLst>
          </p:cNvPr>
          <p:cNvGrpSpPr/>
          <p:nvPr/>
        </p:nvGrpSpPr>
        <p:grpSpPr>
          <a:xfrm>
            <a:off x="360000" y="2775574"/>
            <a:ext cx="3499066" cy="3144926"/>
            <a:chOff x="360000" y="2775574"/>
            <a:chExt cx="3499066" cy="3144926"/>
          </a:xfrm>
        </p:grpSpPr>
        <p:sp>
          <p:nvSpPr>
            <p:cNvPr id="14" name="Rectangle: Rounded Corners 13">
              <a:extLst>
                <a:ext uri="{FF2B5EF4-FFF2-40B4-BE49-F238E27FC236}">
                  <a16:creationId xmlns:a16="http://schemas.microsoft.com/office/drawing/2014/main" id="{4B324B9D-07AE-E41B-E93B-B5DC9F9FD52A}"/>
                </a:ext>
              </a:extLst>
            </p:cNvPr>
            <p:cNvSpPr/>
            <p:nvPr/>
          </p:nvSpPr>
          <p:spPr>
            <a:xfrm>
              <a:off x="360000" y="3743111"/>
              <a:ext cx="3499066" cy="2177389"/>
            </a:xfrm>
            <a:prstGeom prst="roundRect">
              <a:avLst>
                <a:gd name="adj" fmla="val 3535"/>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lIns="91440" tIns="90000" rIns="91440" bIns="4572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Aft>
                  <a:spcPts val="1200"/>
                </a:spcAft>
              </a:pPr>
              <a:r>
                <a:rPr lang="en-AU">
                  <a:solidFill>
                    <a:schemeClr val="tx1"/>
                  </a:solidFill>
                </a:rPr>
                <a:t>Opportunities for students to:</a:t>
              </a:r>
              <a:endParaRPr lang="en-US">
                <a:solidFill>
                  <a:schemeClr val="tx1"/>
                </a:solidFill>
              </a:endParaRPr>
            </a:p>
            <a:p>
              <a:pPr marL="285750" indent="-285750">
                <a:spcAft>
                  <a:spcPts val="1200"/>
                </a:spcAft>
                <a:buFont typeface="Arial"/>
                <a:buChar char="•"/>
              </a:pPr>
              <a:r>
                <a:rPr lang="en-AU" b="1">
                  <a:solidFill>
                    <a:schemeClr val="tx1"/>
                  </a:solidFill>
                </a:rPr>
                <a:t>identify </a:t>
              </a:r>
              <a:r>
                <a:rPr lang="en-AU">
                  <a:solidFill>
                    <a:schemeClr val="tx1"/>
                  </a:solidFill>
                </a:rPr>
                <a:t>user needs</a:t>
              </a:r>
            </a:p>
            <a:p>
              <a:pPr marL="285750" indent="-285750">
                <a:spcAft>
                  <a:spcPts val="1200"/>
                </a:spcAft>
                <a:buFont typeface="Arial"/>
                <a:buChar char="•"/>
              </a:pPr>
              <a:r>
                <a:rPr lang="en-AU" b="1">
                  <a:solidFill>
                    <a:schemeClr val="tx1"/>
                  </a:solidFill>
                </a:rPr>
                <a:t>design and build </a:t>
              </a:r>
              <a:r>
                <a:rPr lang="en-AU">
                  <a:solidFill>
                    <a:schemeClr val="tx1"/>
                  </a:solidFill>
                </a:rPr>
                <a:t>a simple product.</a:t>
              </a:r>
            </a:p>
          </p:txBody>
        </p:sp>
        <p:sp>
          <p:nvSpPr>
            <p:cNvPr id="29" name="Rectangle: Rounded Corners 28">
              <a:extLst>
                <a:ext uri="{FF2B5EF4-FFF2-40B4-BE49-F238E27FC236}">
                  <a16:creationId xmlns:a16="http://schemas.microsoft.com/office/drawing/2014/main" id="{CD71E99B-D334-C91B-029F-71D314CDE999}"/>
                </a:ext>
              </a:extLst>
            </p:cNvPr>
            <p:cNvSpPr/>
            <p:nvPr/>
          </p:nvSpPr>
          <p:spPr>
            <a:xfrm>
              <a:off x="360000" y="2775574"/>
              <a:ext cx="3499066" cy="548455"/>
            </a:xfrm>
            <a:prstGeom prst="roundRect">
              <a:avLst>
                <a:gd name="adj" fmla="val 26435"/>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b="1">
                  <a:solidFill>
                    <a:schemeClr val="bg1"/>
                  </a:solidFill>
                  <a:latin typeface="+mj-lt"/>
                </a:rPr>
                <a:t>Design </a:t>
              </a:r>
            </a:p>
          </p:txBody>
        </p:sp>
      </p:grpSp>
      <p:grpSp>
        <p:nvGrpSpPr>
          <p:cNvPr id="11" name="Group 10">
            <a:extLst>
              <a:ext uri="{FF2B5EF4-FFF2-40B4-BE49-F238E27FC236}">
                <a16:creationId xmlns:a16="http://schemas.microsoft.com/office/drawing/2014/main" id="{D4620D30-0A25-2031-5765-776D5E31248B}"/>
              </a:ext>
              <a:ext uri="{C183D7F6-B498-43B3-948B-1728B52AA6E4}">
                <adec:decorative xmlns:adec="http://schemas.microsoft.com/office/drawing/2017/decorative" val="1"/>
              </a:ext>
            </a:extLst>
          </p:cNvPr>
          <p:cNvGrpSpPr/>
          <p:nvPr/>
        </p:nvGrpSpPr>
        <p:grpSpPr>
          <a:xfrm>
            <a:off x="4485176" y="3044818"/>
            <a:ext cx="3233647" cy="2623419"/>
            <a:chOff x="4485176" y="3044818"/>
            <a:chExt cx="3233647" cy="2623419"/>
          </a:xfrm>
        </p:grpSpPr>
        <p:cxnSp>
          <p:nvCxnSpPr>
            <p:cNvPr id="28" name="Straight Arrow Connector 27">
              <a:extLst>
                <a:ext uri="{FF2B5EF4-FFF2-40B4-BE49-F238E27FC236}">
                  <a16:creationId xmlns:a16="http://schemas.microsoft.com/office/drawing/2014/main" id="{3208220E-0356-DC12-6C5D-F673EF279F05}"/>
                </a:ext>
                <a:ext uri="{C183D7F6-B498-43B3-948B-1728B52AA6E4}">
                  <adec:decorative xmlns:adec="http://schemas.microsoft.com/office/drawing/2017/decorative" val="1"/>
                </a:ext>
              </a:extLst>
            </p:cNvPr>
            <p:cNvCxnSpPr>
              <a:cxnSpLocks/>
            </p:cNvCxnSpPr>
            <p:nvPr/>
          </p:nvCxnSpPr>
          <p:spPr>
            <a:xfrm>
              <a:off x="5139399" y="3044818"/>
              <a:ext cx="1913202" cy="0"/>
            </a:xfrm>
            <a:prstGeom prst="straightConnector1">
              <a:avLst/>
            </a:prstGeom>
            <a:ln w="7620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A colorful bridge made from play clay">
              <a:extLst>
                <a:ext uri="{FF2B5EF4-FFF2-40B4-BE49-F238E27FC236}">
                  <a16:creationId xmlns:a16="http://schemas.microsoft.com/office/drawing/2014/main" id="{B725BBE4-E64C-FF67-77E5-377D22B016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5176" y="3743111"/>
              <a:ext cx="3233647" cy="19251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descr="Science.&#10;Opportunities for students to:&#10;pose questions about materials&#10;observe and manipulate materials to describe their properties.">
            <a:extLst>
              <a:ext uri="{FF2B5EF4-FFF2-40B4-BE49-F238E27FC236}">
                <a16:creationId xmlns:a16="http://schemas.microsoft.com/office/drawing/2014/main" id="{38A4DAC4-E7CA-6617-06C9-3AA28DA48BBA}"/>
              </a:ext>
            </a:extLst>
          </p:cNvPr>
          <p:cNvGrpSpPr/>
          <p:nvPr/>
        </p:nvGrpSpPr>
        <p:grpSpPr>
          <a:xfrm>
            <a:off x="8344933" y="2770591"/>
            <a:ext cx="3499067" cy="3172904"/>
            <a:chOff x="8344933" y="2770591"/>
            <a:chExt cx="3499067" cy="3172904"/>
          </a:xfrm>
        </p:grpSpPr>
        <p:sp>
          <p:nvSpPr>
            <p:cNvPr id="17" name="Rectangle: Rounded Corners 16">
              <a:extLst>
                <a:ext uri="{FF2B5EF4-FFF2-40B4-BE49-F238E27FC236}">
                  <a16:creationId xmlns:a16="http://schemas.microsoft.com/office/drawing/2014/main" id="{BD9833AB-8272-4AA8-5ED5-97BEF95E2233}"/>
                </a:ext>
              </a:extLst>
            </p:cNvPr>
            <p:cNvSpPr/>
            <p:nvPr/>
          </p:nvSpPr>
          <p:spPr>
            <a:xfrm>
              <a:off x="8344933" y="3743110"/>
              <a:ext cx="3499067" cy="2200385"/>
            </a:xfrm>
            <a:prstGeom prst="roundRect">
              <a:avLst>
                <a:gd name="adj" fmla="val 3535"/>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lIns="91440" tIns="90000" rIns="91440" bIns="4572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Aft>
                  <a:spcPts val="1200"/>
                </a:spcAft>
              </a:pPr>
              <a:r>
                <a:rPr lang="en-AU">
                  <a:solidFill>
                    <a:schemeClr val="tx1"/>
                  </a:solidFill>
                </a:rPr>
                <a:t>Opportunities for students to:</a:t>
              </a:r>
              <a:endParaRPr lang="en-US">
                <a:solidFill>
                  <a:schemeClr val="tx1"/>
                </a:solidFill>
              </a:endParaRPr>
            </a:p>
            <a:p>
              <a:pPr marL="285750" indent="-285750">
                <a:spcAft>
                  <a:spcPts val="1200"/>
                </a:spcAft>
                <a:buFont typeface="Arial"/>
                <a:buChar char="•"/>
              </a:pPr>
              <a:r>
                <a:rPr lang="en-AU" b="1">
                  <a:solidFill>
                    <a:schemeClr val="tx1"/>
                  </a:solidFill>
                </a:rPr>
                <a:t>pose questions </a:t>
              </a:r>
              <a:r>
                <a:rPr lang="en-AU">
                  <a:solidFill>
                    <a:schemeClr val="tx1"/>
                  </a:solidFill>
                </a:rPr>
                <a:t>about materials</a:t>
              </a:r>
            </a:p>
            <a:p>
              <a:pPr marL="285750" indent="-285750">
                <a:spcAft>
                  <a:spcPts val="1200"/>
                </a:spcAft>
                <a:buFont typeface="Arial"/>
                <a:buChar char="•"/>
              </a:pPr>
              <a:r>
                <a:rPr lang="en-AU" b="1">
                  <a:solidFill>
                    <a:schemeClr val="tx1"/>
                  </a:solidFill>
                </a:rPr>
                <a:t>observe and manipulate </a:t>
              </a:r>
              <a:r>
                <a:rPr lang="en-AU">
                  <a:solidFill>
                    <a:schemeClr val="tx1"/>
                  </a:solidFill>
                </a:rPr>
                <a:t>materials to describe their properties.</a:t>
              </a:r>
            </a:p>
          </p:txBody>
        </p:sp>
        <p:sp>
          <p:nvSpPr>
            <p:cNvPr id="30" name="Rectangle: Rounded Corners 29">
              <a:extLst>
                <a:ext uri="{FF2B5EF4-FFF2-40B4-BE49-F238E27FC236}">
                  <a16:creationId xmlns:a16="http://schemas.microsoft.com/office/drawing/2014/main" id="{D17F9FF9-385C-9FD8-B1E7-51040D4DB02D}"/>
                </a:ext>
              </a:extLst>
            </p:cNvPr>
            <p:cNvSpPr/>
            <p:nvPr/>
          </p:nvSpPr>
          <p:spPr>
            <a:xfrm>
              <a:off x="8344935" y="2770591"/>
              <a:ext cx="3499065" cy="548455"/>
            </a:xfrm>
            <a:prstGeom prst="roundRect">
              <a:avLst>
                <a:gd name="adj" fmla="val 26435"/>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b="1" dirty="0">
                  <a:solidFill>
                    <a:schemeClr val="bg1"/>
                  </a:solidFill>
                  <a:latin typeface="+mj-lt"/>
                </a:rPr>
                <a:t>Science </a:t>
              </a:r>
            </a:p>
          </p:txBody>
        </p:sp>
      </p:grpSp>
      <p:sp>
        <p:nvSpPr>
          <p:cNvPr id="4" name="Slide Number Placeholder 3">
            <a:extLst>
              <a:ext uri="{FF2B5EF4-FFF2-40B4-BE49-F238E27FC236}">
                <a16:creationId xmlns:a16="http://schemas.microsoft.com/office/drawing/2014/main" id="{6F1B2C63-9B43-05BD-202E-3825F94AC3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276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7E02-4026-4BBD-3F78-D59ACCCDC230}"/>
              </a:ext>
            </a:extLst>
          </p:cNvPr>
          <p:cNvSpPr>
            <a:spLocks noGrp="1"/>
          </p:cNvSpPr>
          <p:nvPr>
            <p:ph type="title"/>
          </p:nvPr>
        </p:nvSpPr>
        <p:spPr>
          <a:xfrm>
            <a:off x="360000" y="360000"/>
            <a:ext cx="10080000" cy="545601"/>
          </a:xfrm>
        </p:spPr>
        <p:txBody>
          <a:bodyPr/>
          <a:lstStyle/>
          <a:p>
            <a:r>
              <a:rPr lang="en-GB" dirty="0"/>
              <a:t>Connecting science and technology content </a:t>
            </a:r>
            <a:r>
              <a:rPr lang="en-GB" dirty="0">
                <a:solidFill>
                  <a:schemeClr val="bg1"/>
                </a:solidFill>
              </a:rPr>
              <a:t>(2)</a:t>
            </a:r>
            <a:endParaRPr lang="en-US" dirty="0">
              <a:solidFill>
                <a:schemeClr val="bg1"/>
              </a:solidFill>
            </a:endParaRPr>
          </a:p>
          <a:p>
            <a:endParaRPr lang="en-US" dirty="0"/>
          </a:p>
        </p:txBody>
      </p:sp>
      <p:sp>
        <p:nvSpPr>
          <p:cNvPr id="8" name="Text Placeholder 6">
            <a:extLst>
              <a:ext uri="{FF2B5EF4-FFF2-40B4-BE49-F238E27FC236}">
                <a16:creationId xmlns:a16="http://schemas.microsoft.com/office/drawing/2014/main" id="{70B43DC3-DB4D-7D07-5DA5-9B44D2A13A22}"/>
              </a:ext>
            </a:extLst>
          </p:cNvPr>
          <p:cNvSpPr txBox="1">
            <a:spLocks/>
          </p:cNvSpPr>
          <p:nvPr/>
        </p:nvSpPr>
        <p:spPr>
          <a:xfrm>
            <a:off x="360000" y="980969"/>
            <a:ext cx="10770231" cy="31556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a:t>Stage 2 – Heat energy can be transferred</a:t>
            </a:r>
          </a:p>
        </p:txBody>
      </p:sp>
      <p:sp>
        <p:nvSpPr>
          <p:cNvPr id="11" name="Text Placeholder 4">
            <a:extLst>
              <a:ext uri="{FF2B5EF4-FFF2-40B4-BE49-F238E27FC236}">
                <a16:creationId xmlns:a16="http://schemas.microsoft.com/office/drawing/2014/main" id="{7AC8AB35-6370-3F5D-6921-0A813759E10E}"/>
              </a:ext>
            </a:extLst>
          </p:cNvPr>
          <p:cNvSpPr>
            <a:spLocks noGrp="1"/>
          </p:cNvSpPr>
          <p:nvPr/>
        </p:nvSpPr>
        <p:spPr>
          <a:xfrm>
            <a:off x="354191" y="1479828"/>
            <a:ext cx="11483617" cy="848829"/>
          </a:xfrm>
          <a:prstGeom prst="rect">
            <a:avLst/>
          </a:prstGeom>
        </p:spPr>
        <p:txBody>
          <a:bodyPr vert="horz" lIns="0" tIns="0" rIns="0" bIns="0" rtlCol="0" anchor="b">
            <a:noAutofit/>
          </a:bodyPr>
          <a:lstStyle>
            <a:defPPr>
              <a:defRPr lang="en-US"/>
            </a:defPPr>
            <a:lvl1pPr marL="0" indent="0" algn="l" defTabSz="609585" rtl="0" eaLnBrk="1" latinLnBrk="0" hangingPunct="1">
              <a:lnSpc>
                <a:spcPct val="150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609585" indent="0" algn="l" defTabSz="609585" rtl="0" eaLnBrk="1" latinLnBrk="0" hangingPunct="1">
              <a:lnSpc>
                <a:spcPct val="150000"/>
              </a:lnSpc>
              <a:spcBef>
                <a:spcPts val="0"/>
              </a:spcBef>
              <a:spcAft>
                <a:spcPts val="600"/>
              </a:spcAft>
              <a:buFont typeface="Arial" panose="020B0604020202020204" pitchFamily="34" charset="0"/>
              <a:buNone/>
              <a:defRPr sz="2400" b="0" kern="1200">
                <a:solidFill>
                  <a:schemeClr val="tx1"/>
                </a:solidFill>
                <a:latin typeface="+mn-lt"/>
                <a:ea typeface="+mn-ea"/>
                <a:cs typeface="+mn-cs"/>
              </a:defRPr>
            </a:lvl2pPr>
            <a:lvl3pPr marL="1219170" indent="0" algn="l" defTabSz="609585" rtl="0" eaLnBrk="1" latinLnBrk="0" hangingPunct="1">
              <a:lnSpc>
                <a:spcPct val="15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3pPr>
            <a:lvl4pPr marL="1828754" indent="-180000" algn="l" defTabSz="609585" rtl="0" eaLnBrk="1" latinLnBrk="0" hangingPunct="1">
              <a:lnSpc>
                <a:spcPct val="15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4pPr>
            <a:lvl5pPr marL="2438339" indent="-180000" algn="l" defTabSz="609585" rtl="0" eaLnBrk="1" latinLnBrk="0" hangingPunct="1">
              <a:lnSpc>
                <a:spcPct val="150000"/>
              </a:lnSpc>
              <a:spcBef>
                <a:spcPts val="0"/>
              </a:spcBef>
              <a:spcAft>
                <a:spcPts val="600"/>
              </a:spcAft>
              <a:buFont typeface="Times New Roman" panose="02020603050405020304" pitchFamily="18" charset="0"/>
              <a:buChar char="–"/>
              <a:defRPr sz="2400" kern="1200">
                <a:solidFill>
                  <a:schemeClr val="tx1"/>
                </a:solidFill>
                <a:latin typeface="+mn-lt"/>
                <a:ea typeface="+mn-ea"/>
                <a:cs typeface="+mn-cs"/>
              </a:defRPr>
            </a:lvl5pPr>
            <a:lvl6pPr marL="3047924" indent="-22859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3657509" indent="-22859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4267093" indent="-22859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4876678" indent="-22859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defTabSz="457200"/>
            <a:r>
              <a:rPr lang="en-AU" sz="1800" b="1" dirty="0"/>
              <a:t>Example</a:t>
            </a:r>
            <a:r>
              <a:rPr lang="en-AU" sz="1800" dirty="0"/>
              <a:t> – Year 4 students learning about heat energy. The science is presented through the context of designing a product that provides insulation, for example food packaging, clothing, buildings, etc.</a:t>
            </a:r>
          </a:p>
        </p:txBody>
      </p:sp>
      <p:sp>
        <p:nvSpPr>
          <p:cNvPr id="14" name="Rectangle: Rounded Corners 13">
            <a:extLst>
              <a:ext uri="{FF2B5EF4-FFF2-40B4-BE49-F238E27FC236}">
                <a16:creationId xmlns:a16="http://schemas.microsoft.com/office/drawing/2014/main" id="{7ED7AF04-BAC7-9F9D-60F7-E4A01FC29406}"/>
              </a:ext>
            </a:extLst>
          </p:cNvPr>
          <p:cNvSpPr/>
          <p:nvPr/>
        </p:nvSpPr>
        <p:spPr>
          <a:xfrm>
            <a:off x="354191" y="2483715"/>
            <a:ext cx="3058074" cy="2415449"/>
          </a:xfrm>
          <a:prstGeom prst="roundRect">
            <a:avLst>
              <a:gd name="adj" fmla="val 3535"/>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50000"/>
              </a:lnSpc>
            </a:pPr>
            <a:r>
              <a:rPr lang="en-AU" sz="1600">
                <a:solidFill>
                  <a:schemeClr val="tx1"/>
                </a:solidFill>
              </a:rPr>
              <a:t>Opportunities for students to:</a:t>
            </a:r>
            <a:endParaRPr lang="en-US" sz="1600">
              <a:solidFill>
                <a:schemeClr val="tx1"/>
              </a:solidFill>
            </a:endParaRPr>
          </a:p>
          <a:p>
            <a:pPr marL="285750" indent="-285750">
              <a:lnSpc>
                <a:spcPct val="150000"/>
              </a:lnSpc>
              <a:buFont typeface="Arial"/>
              <a:buChar char="•"/>
            </a:pPr>
            <a:r>
              <a:rPr lang="en-AU" sz="1600" b="1">
                <a:solidFill>
                  <a:schemeClr val="tx1"/>
                </a:solidFill>
              </a:rPr>
              <a:t>use</a:t>
            </a:r>
            <a:r>
              <a:rPr lang="en-AU" sz="1600">
                <a:solidFill>
                  <a:schemeClr val="tx1"/>
                </a:solidFill>
              </a:rPr>
              <a:t> sensors/thermometers to </a:t>
            </a:r>
            <a:r>
              <a:rPr lang="en-AU" sz="1600" b="1">
                <a:solidFill>
                  <a:schemeClr val="tx1"/>
                </a:solidFill>
              </a:rPr>
              <a:t>collect data</a:t>
            </a:r>
          </a:p>
          <a:p>
            <a:pPr marL="285750" indent="-285750">
              <a:lnSpc>
                <a:spcPct val="150000"/>
              </a:lnSpc>
              <a:buFont typeface="Arial"/>
              <a:buChar char="•"/>
            </a:pPr>
            <a:endParaRPr lang="en-AU" sz="1600">
              <a:solidFill>
                <a:schemeClr val="tx1"/>
              </a:solidFill>
            </a:endParaRPr>
          </a:p>
        </p:txBody>
      </p:sp>
      <p:grpSp>
        <p:nvGrpSpPr>
          <p:cNvPr id="6" name="Group 5">
            <a:extLst>
              <a:ext uri="{FF2B5EF4-FFF2-40B4-BE49-F238E27FC236}">
                <a16:creationId xmlns:a16="http://schemas.microsoft.com/office/drawing/2014/main" id="{85A6CD0D-4140-0115-A7DB-916448854D7B}"/>
              </a:ext>
              <a:ext uri="{C183D7F6-B498-43B3-948B-1728B52AA6E4}">
                <adec:decorative xmlns:adec="http://schemas.microsoft.com/office/drawing/2017/decorative" val="1"/>
              </a:ext>
            </a:extLst>
          </p:cNvPr>
          <p:cNvGrpSpPr/>
          <p:nvPr/>
        </p:nvGrpSpPr>
        <p:grpSpPr>
          <a:xfrm>
            <a:off x="3395189" y="3578669"/>
            <a:ext cx="917003" cy="935696"/>
            <a:chOff x="3395189" y="3578669"/>
            <a:chExt cx="917003" cy="935696"/>
          </a:xfrm>
        </p:grpSpPr>
        <p:cxnSp>
          <p:nvCxnSpPr>
            <p:cNvPr id="15" name="Straight Arrow Connector 14">
              <a:extLst>
                <a:ext uri="{FF2B5EF4-FFF2-40B4-BE49-F238E27FC236}">
                  <a16:creationId xmlns:a16="http://schemas.microsoft.com/office/drawing/2014/main" id="{83E04B0A-3159-D0BF-CD55-3A8B7E483AF8}"/>
                </a:ext>
              </a:extLst>
            </p:cNvPr>
            <p:cNvCxnSpPr>
              <a:cxnSpLocks/>
            </p:cNvCxnSpPr>
            <p:nvPr/>
          </p:nvCxnSpPr>
          <p:spPr>
            <a:xfrm flipV="1">
              <a:off x="3403815" y="3578669"/>
              <a:ext cx="758686" cy="227065"/>
            </a:xfrm>
            <a:prstGeom prst="straightConnector1">
              <a:avLst/>
            </a:prstGeom>
            <a:ln w="57150">
              <a:solidFill>
                <a:srgbClr val="D7153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480E72-5E10-D9D9-2E17-AE9096418FED}"/>
                </a:ext>
              </a:extLst>
            </p:cNvPr>
            <p:cNvCxnSpPr>
              <a:cxnSpLocks/>
            </p:cNvCxnSpPr>
            <p:nvPr/>
          </p:nvCxnSpPr>
          <p:spPr>
            <a:xfrm>
              <a:off x="3395189" y="3788683"/>
              <a:ext cx="917003" cy="725682"/>
            </a:xfrm>
            <a:prstGeom prst="straightConnector1">
              <a:avLst/>
            </a:prstGeom>
            <a:ln w="57150">
              <a:solidFill>
                <a:srgbClr val="D7153A"/>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7" name="Content Placeholder 6" descr="The elements of a design process are shown in a circular formation surrounding the element ‘Empathise by gathering user stories’. Starting at the top of the diagram and moving clockwise, the elements are ‘Define a need based on user needs’, ‘Research what you need to know’, ‘Generate ideas for possible solutions’, ‘Plan for production’, ‘Make a prototype or build solutions’, and ‘Test and evaluate’.">
            <a:extLst>
              <a:ext uri="{FF2B5EF4-FFF2-40B4-BE49-F238E27FC236}">
                <a16:creationId xmlns:a16="http://schemas.microsoft.com/office/drawing/2014/main" id="{7DB717AA-8D88-130B-C678-790946BF38FA}"/>
              </a:ext>
            </a:extLst>
          </p:cNvPr>
          <p:cNvPicPr>
            <a:picLocks noGrp="1" noChangeAspect="1"/>
          </p:cNvPicPr>
          <p:nvPr>
            <p:ph idx="1"/>
          </p:nvPr>
        </p:nvPicPr>
        <p:blipFill>
          <a:blip r:embed="rId3">
            <a:clrChange>
              <a:clrFrom>
                <a:srgbClr val="FFFFFF"/>
              </a:clrFrom>
              <a:clrTo>
                <a:srgbClr val="FFFFFF">
                  <a:alpha val="0"/>
                </a:srgbClr>
              </a:clrTo>
            </a:clrChange>
          </a:blip>
          <a:stretch/>
        </p:blipFill>
        <p:spPr>
          <a:xfrm>
            <a:off x="4000353" y="2483716"/>
            <a:ext cx="3652452" cy="3652450"/>
          </a:xfrm>
          <a:ln>
            <a:noFill/>
          </a:ln>
        </p:spPr>
      </p:pic>
      <p:grpSp>
        <p:nvGrpSpPr>
          <p:cNvPr id="9" name="Group 8">
            <a:extLst>
              <a:ext uri="{FF2B5EF4-FFF2-40B4-BE49-F238E27FC236}">
                <a16:creationId xmlns:a16="http://schemas.microsoft.com/office/drawing/2014/main" id="{FF6D34A2-F0F9-CDED-625E-297DDFE4763A}"/>
              </a:ext>
              <a:ext uri="{C183D7F6-B498-43B3-948B-1728B52AA6E4}">
                <adec:decorative xmlns:adec="http://schemas.microsoft.com/office/drawing/2017/decorative" val="1"/>
              </a:ext>
            </a:extLst>
          </p:cNvPr>
          <p:cNvGrpSpPr/>
          <p:nvPr/>
        </p:nvGrpSpPr>
        <p:grpSpPr>
          <a:xfrm>
            <a:off x="6286500" y="2902884"/>
            <a:ext cx="2088854" cy="725249"/>
            <a:chOff x="6286500" y="2902884"/>
            <a:chExt cx="2088854" cy="725249"/>
          </a:xfrm>
        </p:grpSpPr>
        <p:cxnSp>
          <p:nvCxnSpPr>
            <p:cNvPr id="18" name="Straight Arrow Connector 17">
              <a:extLst>
                <a:ext uri="{FF2B5EF4-FFF2-40B4-BE49-F238E27FC236}">
                  <a16:creationId xmlns:a16="http://schemas.microsoft.com/office/drawing/2014/main" id="{8153B6EE-487F-985F-5A6E-15311897CEBF}"/>
                </a:ext>
              </a:extLst>
            </p:cNvPr>
            <p:cNvCxnSpPr>
              <a:cxnSpLocks/>
            </p:cNvCxnSpPr>
            <p:nvPr/>
          </p:nvCxnSpPr>
          <p:spPr>
            <a:xfrm flipH="1" flipV="1">
              <a:off x="6286500" y="2902884"/>
              <a:ext cx="2088854" cy="618636"/>
            </a:xfrm>
            <a:prstGeom prst="straightConnector1">
              <a:avLst/>
            </a:prstGeom>
            <a:ln w="57150">
              <a:solidFill>
                <a:srgbClr val="D7153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59DF5AE-F008-02DB-FD57-43E3FDB51F6A}"/>
                </a:ext>
              </a:extLst>
            </p:cNvPr>
            <p:cNvCxnSpPr>
              <a:cxnSpLocks/>
            </p:cNvCxnSpPr>
            <p:nvPr/>
          </p:nvCxnSpPr>
          <p:spPr>
            <a:xfrm flipH="1">
              <a:off x="7353190" y="3578669"/>
              <a:ext cx="1022164" cy="49464"/>
            </a:xfrm>
            <a:prstGeom prst="straightConnector1">
              <a:avLst/>
            </a:prstGeom>
            <a:ln w="57150">
              <a:solidFill>
                <a:srgbClr val="D7153A"/>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Rounded Corners 16">
            <a:extLst>
              <a:ext uri="{FF2B5EF4-FFF2-40B4-BE49-F238E27FC236}">
                <a16:creationId xmlns:a16="http://schemas.microsoft.com/office/drawing/2014/main" id="{47831D49-B92A-3E98-4823-2E152CA229B7}"/>
              </a:ext>
            </a:extLst>
          </p:cNvPr>
          <p:cNvSpPr/>
          <p:nvPr/>
        </p:nvSpPr>
        <p:spPr>
          <a:xfrm>
            <a:off x="8240891" y="2483715"/>
            <a:ext cx="3596917" cy="3694350"/>
          </a:xfrm>
          <a:prstGeom prst="roundRect">
            <a:avLst>
              <a:gd name="adj" fmla="val 3535"/>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50000"/>
              </a:lnSpc>
            </a:pPr>
            <a:r>
              <a:rPr lang="en-AU" sz="1600">
                <a:solidFill>
                  <a:schemeClr val="tx1"/>
                </a:solidFill>
              </a:rPr>
              <a:t>Opportunities for students to:</a:t>
            </a:r>
            <a:endParaRPr lang="en-US" sz="1600">
              <a:solidFill>
                <a:schemeClr val="tx1"/>
              </a:solidFill>
            </a:endParaRPr>
          </a:p>
          <a:p>
            <a:pPr marL="285750" indent="-285750">
              <a:lnSpc>
                <a:spcPct val="150000"/>
              </a:lnSpc>
              <a:buFont typeface="Arial"/>
              <a:buChar char="•"/>
            </a:pPr>
            <a:r>
              <a:rPr lang="en-AU" sz="1600" b="1">
                <a:solidFill>
                  <a:schemeClr val="tx1"/>
                </a:solidFill>
              </a:rPr>
              <a:t>collecting</a:t>
            </a:r>
            <a:r>
              <a:rPr lang="en-AU" sz="1600">
                <a:solidFill>
                  <a:schemeClr val="tx1"/>
                </a:solidFill>
              </a:rPr>
              <a:t> </a:t>
            </a:r>
            <a:r>
              <a:rPr lang="en-AU" sz="1600" b="1">
                <a:solidFill>
                  <a:schemeClr val="tx1"/>
                </a:solidFill>
              </a:rPr>
              <a:t>data</a:t>
            </a:r>
            <a:r>
              <a:rPr lang="en-AU" sz="1600">
                <a:solidFill>
                  <a:schemeClr val="tx1"/>
                </a:solidFill>
              </a:rPr>
              <a:t> to understand user story and needs</a:t>
            </a:r>
          </a:p>
          <a:p>
            <a:pPr marL="285750" indent="-285750">
              <a:lnSpc>
                <a:spcPct val="150000"/>
              </a:lnSpc>
              <a:buFont typeface="Arial"/>
              <a:buChar char="•"/>
            </a:pPr>
            <a:r>
              <a:rPr lang="en-AU" sz="1600" b="1">
                <a:solidFill>
                  <a:schemeClr val="tx1"/>
                </a:solidFill>
              </a:rPr>
              <a:t>pose</a:t>
            </a:r>
            <a:r>
              <a:rPr lang="en-AU" sz="1600">
                <a:solidFill>
                  <a:schemeClr val="tx1"/>
                </a:solidFill>
              </a:rPr>
              <a:t> </a:t>
            </a:r>
            <a:r>
              <a:rPr lang="en-AU" sz="1600" b="1">
                <a:solidFill>
                  <a:schemeClr val="tx1"/>
                </a:solidFill>
              </a:rPr>
              <a:t>questions</a:t>
            </a:r>
            <a:r>
              <a:rPr lang="en-AU" sz="1600">
                <a:solidFill>
                  <a:schemeClr val="tx1"/>
                </a:solidFill>
              </a:rPr>
              <a:t> about different types of materials</a:t>
            </a:r>
          </a:p>
          <a:p>
            <a:pPr marL="285750" indent="-285750">
              <a:lnSpc>
                <a:spcPct val="150000"/>
              </a:lnSpc>
              <a:buFont typeface="Arial"/>
              <a:buChar char="•"/>
            </a:pPr>
            <a:r>
              <a:rPr lang="en-AU" sz="1600" b="1">
                <a:solidFill>
                  <a:schemeClr val="tx1"/>
                </a:solidFill>
              </a:rPr>
              <a:t>conduct</a:t>
            </a:r>
            <a:r>
              <a:rPr lang="en-AU" sz="1600">
                <a:solidFill>
                  <a:schemeClr val="tx1"/>
                </a:solidFill>
              </a:rPr>
              <a:t> </a:t>
            </a:r>
            <a:r>
              <a:rPr lang="en-AU" sz="1600" b="1">
                <a:solidFill>
                  <a:schemeClr val="tx1"/>
                </a:solidFill>
              </a:rPr>
              <a:t>fair tests</a:t>
            </a:r>
            <a:r>
              <a:rPr lang="en-AU" sz="1600">
                <a:solidFill>
                  <a:schemeClr val="tx1"/>
                </a:solidFill>
              </a:rPr>
              <a:t> to </a:t>
            </a:r>
            <a:r>
              <a:rPr lang="en-AU" sz="1600" b="1">
                <a:solidFill>
                  <a:schemeClr val="tx1"/>
                </a:solidFill>
              </a:rPr>
              <a:t>compare</a:t>
            </a:r>
            <a:r>
              <a:rPr lang="en-AU" sz="1600">
                <a:solidFill>
                  <a:schemeClr val="tx1"/>
                </a:solidFill>
              </a:rPr>
              <a:t> how different materials absorb or reflect heat energy</a:t>
            </a:r>
          </a:p>
          <a:p>
            <a:pPr marL="285750" indent="-285750">
              <a:lnSpc>
                <a:spcPct val="150000"/>
              </a:lnSpc>
              <a:buFont typeface="Arial"/>
              <a:buChar char="•"/>
            </a:pPr>
            <a:r>
              <a:rPr lang="en-AU" sz="1600" b="1">
                <a:solidFill>
                  <a:schemeClr val="tx1"/>
                </a:solidFill>
              </a:rPr>
              <a:t>describe</a:t>
            </a:r>
            <a:r>
              <a:rPr lang="en-AU" sz="1600">
                <a:solidFill>
                  <a:schemeClr val="tx1"/>
                </a:solidFill>
              </a:rPr>
              <a:t> the properties of materials </a:t>
            </a:r>
          </a:p>
        </p:txBody>
      </p:sp>
      <p:sp>
        <p:nvSpPr>
          <p:cNvPr id="12" name="TextBox 17">
            <a:extLst>
              <a:ext uri="{FF2B5EF4-FFF2-40B4-BE49-F238E27FC236}">
                <a16:creationId xmlns:a16="http://schemas.microsoft.com/office/drawing/2014/main" id="{5AD71B7B-0E25-ABD0-4E79-4461C33F3F1F}"/>
              </a:ext>
            </a:extLst>
          </p:cNvPr>
          <p:cNvSpPr txBox="1"/>
          <p:nvPr/>
        </p:nvSpPr>
        <p:spPr>
          <a:xfrm>
            <a:off x="360000" y="6403612"/>
            <a:ext cx="4794322" cy="276999"/>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200">
                <a:ea typeface="Calibri"/>
                <a:cs typeface="Arial"/>
              </a:rPr>
              <a:t>Centre image: </a:t>
            </a:r>
            <a:r>
              <a:rPr lang="en-AU" sz="1200">
                <a:effectLst/>
                <a:ea typeface="Calibri"/>
                <a:cs typeface="Arial"/>
              </a:rPr>
              <a:t>© NSW Education Standards Authority (NESA) </a:t>
            </a:r>
            <a:endParaRPr lang="en-AU" sz="1200">
              <a:ea typeface="Calibri"/>
              <a:cs typeface="Arial"/>
            </a:endParaRPr>
          </a:p>
        </p:txBody>
      </p:sp>
      <p:sp>
        <p:nvSpPr>
          <p:cNvPr id="4" name="Slide Number Placeholder 3">
            <a:extLst>
              <a:ext uri="{FF2B5EF4-FFF2-40B4-BE49-F238E27FC236}">
                <a16:creationId xmlns:a16="http://schemas.microsoft.com/office/drawing/2014/main" id="{6B67C4EB-FE03-95C2-8B60-E6C3067BD61D}"/>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08597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8A75-EC5B-088E-075D-9D70B3E04653}"/>
              </a:ext>
            </a:extLst>
          </p:cNvPr>
          <p:cNvSpPr>
            <a:spLocks noGrp="1"/>
          </p:cNvSpPr>
          <p:nvPr>
            <p:ph type="title"/>
          </p:nvPr>
        </p:nvSpPr>
        <p:spPr/>
        <p:txBody>
          <a:bodyPr/>
          <a:lstStyle/>
          <a:p>
            <a:r>
              <a:rPr lang="en-GB"/>
              <a:t>Connections in practice</a:t>
            </a:r>
          </a:p>
        </p:txBody>
      </p:sp>
      <p:sp>
        <p:nvSpPr>
          <p:cNvPr id="3" name="Content Placeholder 2">
            <a:extLst>
              <a:ext uri="{FF2B5EF4-FFF2-40B4-BE49-F238E27FC236}">
                <a16:creationId xmlns:a16="http://schemas.microsoft.com/office/drawing/2014/main" id="{82E427DC-8DB8-4FF7-B21C-C9068C7870BF}"/>
              </a:ext>
            </a:extLst>
          </p:cNvPr>
          <p:cNvSpPr>
            <a:spLocks noGrp="1"/>
          </p:cNvSpPr>
          <p:nvPr>
            <p:ph idx="1"/>
          </p:nvPr>
        </p:nvSpPr>
        <p:spPr>
          <a:xfrm>
            <a:off x="360000" y="1620000"/>
            <a:ext cx="6409100" cy="4536000"/>
          </a:xfrm>
        </p:spPr>
        <p:txBody>
          <a:bodyPr vert="horz" lIns="0" tIns="0" rIns="0" bIns="0" rtlCol="0" anchor="t">
            <a:noAutofit/>
          </a:bodyPr>
          <a:lstStyle/>
          <a:p>
            <a:r>
              <a:rPr lang="en-GB" sz="2000" dirty="0"/>
              <a:t>In practice, connections:</a:t>
            </a:r>
          </a:p>
          <a:p>
            <a:pPr marL="342900" indent="-342900">
              <a:buChar char="•"/>
            </a:pPr>
            <a:r>
              <a:rPr lang="en-GB" sz="2000" dirty="0"/>
              <a:t>identify opportunities to incorporate science, design and digital technologies in units</a:t>
            </a:r>
            <a:endParaRPr lang="en-US" sz="2000" dirty="0"/>
          </a:p>
          <a:p>
            <a:pPr marL="285750" indent="-285750">
              <a:buFont typeface="Arial"/>
              <a:buChar char="•"/>
            </a:pPr>
            <a:r>
              <a:rPr lang="en-GB" sz="2000" dirty="0"/>
              <a:t>frame tasks around real-world problems to build engagement</a:t>
            </a:r>
          </a:p>
          <a:p>
            <a:pPr marL="285750" indent="-285750">
              <a:buFont typeface="Arial"/>
              <a:buChar char="•"/>
            </a:pPr>
            <a:r>
              <a:rPr lang="en-GB" sz="2000" dirty="0"/>
              <a:t>encourage students to apply scientific concepts through problem identification, designing, building, and testing.</a:t>
            </a:r>
          </a:p>
        </p:txBody>
      </p:sp>
      <p:pic>
        <p:nvPicPr>
          <p:cNvPr id="5" name="Picture 4">
            <a:extLst>
              <a:ext uri="{FF2B5EF4-FFF2-40B4-BE49-F238E27FC236}">
                <a16:creationId xmlns:a16="http://schemas.microsoft.com/office/drawing/2014/main" id="{0CD485BC-9440-12AC-5F1D-E01FF0B3854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210" y="1620000"/>
            <a:ext cx="4520774" cy="4527177"/>
          </a:xfrm>
          <a:prstGeom prst="rect">
            <a:avLst/>
          </a:prstGeom>
        </p:spPr>
      </p:pic>
      <p:sp>
        <p:nvSpPr>
          <p:cNvPr id="4" name="Slide Number Placeholder 3">
            <a:extLst>
              <a:ext uri="{FF2B5EF4-FFF2-40B4-BE49-F238E27FC236}">
                <a16:creationId xmlns:a16="http://schemas.microsoft.com/office/drawing/2014/main" id="{6F75C05A-8649-1DC3-FCA1-021A52DED0A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786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D4681-8650-119D-498C-FB263E36123A}"/>
              </a:ext>
            </a:extLst>
          </p:cNvPr>
          <p:cNvSpPr>
            <a:spLocks noGrp="1"/>
          </p:cNvSpPr>
          <p:nvPr>
            <p:ph type="ctrTitle"/>
          </p:nvPr>
        </p:nvSpPr>
        <p:spPr/>
        <p:txBody>
          <a:bodyPr/>
          <a:lstStyle/>
          <a:p>
            <a:r>
              <a:rPr lang="en-GB"/>
              <a:t>Bringing it together</a:t>
            </a:r>
            <a:endParaRPr lang="en-US"/>
          </a:p>
        </p:txBody>
      </p:sp>
      <p:sp>
        <p:nvSpPr>
          <p:cNvPr id="2" name="Footer Placeholder 1">
            <a:extLst>
              <a:ext uri="{FF2B5EF4-FFF2-40B4-BE49-F238E27FC236}">
                <a16:creationId xmlns:a16="http://schemas.microsoft.com/office/drawing/2014/main" id="{E1C0B761-1929-F302-973B-22885F00C327}"/>
              </a:ext>
            </a:extLst>
          </p:cNvPr>
          <p:cNvSpPr>
            <a:spLocks noGrp="1"/>
          </p:cNvSpPr>
          <p:nvPr>
            <p:ph type="ftr" sz="quarter" idx="3"/>
          </p:nvPr>
        </p:nvSpPr>
        <p:spPr/>
        <p:txBody>
          <a:bodyPr/>
          <a:lstStyle/>
          <a:p>
            <a:r>
              <a:rPr lang="en-AU"/>
              <a:t>NSW Department of Education</a:t>
            </a:r>
          </a:p>
          <a:p>
            <a:endParaRPr lang="en-AU"/>
          </a:p>
        </p:txBody>
      </p:sp>
      <p:pic>
        <p:nvPicPr>
          <p:cNvPr id="8" name="Picture 7">
            <a:extLst>
              <a:ext uri="{FF2B5EF4-FFF2-40B4-BE49-F238E27FC236}">
                <a16:creationId xmlns:a16="http://schemas.microsoft.com/office/drawing/2014/main" id="{9743FF3D-F060-C624-E666-ED1291A026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1386" y="0"/>
            <a:ext cx="5063923" cy="6858000"/>
          </a:xfrm>
          <a:prstGeom prst="rect">
            <a:avLst/>
          </a:prstGeom>
        </p:spPr>
      </p:pic>
    </p:spTree>
    <p:extLst>
      <p:ext uri="{BB962C8B-B14F-4D97-AF65-F5344CB8AC3E}">
        <p14:creationId xmlns:p14="http://schemas.microsoft.com/office/powerpoint/2010/main" val="21226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169DB-FDFA-6166-1833-D3E1B1CE38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CC3BF9-0E48-6C64-9019-EB5CEF85C288}"/>
              </a:ext>
            </a:extLst>
          </p:cNvPr>
          <p:cNvSpPr>
            <a:spLocks noGrp="1"/>
          </p:cNvSpPr>
          <p:nvPr>
            <p:ph type="title"/>
          </p:nvPr>
        </p:nvSpPr>
        <p:spPr/>
        <p:txBody>
          <a:bodyPr/>
          <a:lstStyle/>
          <a:p>
            <a:r>
              <a:rPr lang="en-US"/>
              <a:t>Sample connections</a:t>
            </a:r>
          </a:p>
        </p:txBody>
      </p:sp>
      <p:sp>
        <p:nvSpPr>
          <p:cNvPr id="17" name="Text Placeholder 16">
            <a:extLst>
              <a:ext uri="{FF2B5EF4-FFF2-40B4-BE49-F238E27FC236}">
                <a16:creationId xmlns:a16="http://schemas.microsoft.com/office/drawing/2014/main" id="{4027BD6B-1688-44C4-02C8-5858B27CDD5C}"/>
              </a:ext>
            </a:extLst>
          </p:cNvPr>
          <p:cNvSpPr>
            <a:spLocks noGrp="1"/>
          </p:cNvSpPr>
          <p:nvPr>
            <p:ph type="body" sz="quarter" idx="18"/>
          </p:nvPr>
        </p:nvSpPr>
        <p:spPr/>
        <p:txBody>
          <a:bodyPr/>
          <a:lstStyle/>
          <a:p>
            <a:r>
              <a:rPr lang="en-US"/>
              <a:t>Stage 1</a:t>
            </a:r>
          </a:p>
        </p:txBody>
      </p:sp>
      <p:sp>
        <p:nvSpPr>
          <p:cNvPr id="2" name="Rectangle: Rounded Corners 1">
            <a:extLst>
              <a:ext uri="{FF2B5EF4-FFF2-40B4-BE49-F238E27FC236}">
                <a16:creationId xmlns:a16="http://schemas.microsoft.com/office/drawing/2014/main" id="{33B09F82-0640-2A04-1790-31CB58044FFF}"/>
              </a:ext>
            </a:extLst>
          </p:cNvPr>
          <p:cNvSpPr/>
          <p:nvPr/>
        </p:nvSpPr>
        <p:spPr>
          <a:xfrm>
            <a:off x="360000" y="1556332"/>
            <a:ext cx="2184118" cy="4528357"/>
          </a:xfrm>
          <a:prstGeom prst="roundRect">
            <a:avLst>
              <a:gd name="adj" fmla="val 3535"/>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b="1" dirty="0">
                <a:solidFill>
                  <a:schemeClr val="tx1"/>
                </a:solidFill>
              </a:rPr>
              <a:t>Science content</a:t>
            </a:r>
            <a:endParaRPr lang="en-AU" sz="1100" b="1" dirty="0">
              <a:solidFill>
                <a:schemeClr val="tx1"/>
              </a:solidFill>
            </a:endParaRPr>
          </a:p>
          <a:p>
            <a:pPr>
              <a:lnSpc>
                <a:spcPct val="114000"/>
              </a:lnSpc>
              <a:spcAft>
                <a:spcPts val="600"/>
              </a:spcAft>
            </a:pPr>
            <a:r>
              <a:rPr lang="en-AU" sz="1400" b="1" dirty="0">
                <a:solidFill>
                  <a:schemeClr val="tx1"/>
                </a:solidFill>
              </a:rPr>
              <a:t>Light and sound interact with materials in different ways:</a:t>
            </a:r>
          </a:p>
          <a:p>
            <a:pPr marL="171450" indent="-171450">
              <a:lnSpc>
                <a:spcPct val="114000"/>
              </a:lnSpc>
              <a:spcAft>
                <a:spcPts val="600"/>
              </a:spcAft>
              <a:buFont typeface="Arial" panose="020B0604020202020204" pitchFamily="34" charset="0"/>
              <a:buChar char="•"/>
            </a:pPr>
            <a:r>
              <a:rPr lang="en-AU" sz="1300" dirty="0">
                <a:solidFill>
                  <a:schemeClr val="tx1"/>
                </a:solidFill>
              </a:rPr>
              <a:t>Recognise that light and sound can travel through air, water and some solids and are affected by those materials</a:t>
            </a:r>
          </a:p>
          <a:p>
            <a:pPr marL="171450" indent="-171450">
              <a:lnSpc>
                <a:spcPct val="114000"/>
              </a:lnSpc>
              <a:spcAft>
                <a:spcPts val="600"/>
              </a:spcAft>
              <a:buFont typeface="Arial" panose="020B0604020202020204" pitchFamily="34" charset="0"/>
              <a:buChar char="•"/>
            </a:pPr>
            <a:r>
              <a:rPr lang="en-AU" sz="1300" dirty="0">
                <a:solidFill>
                  <a:schemeClr val="tx1"/>
                </a:solidFill>
              </a:rPr>
              <a:t>Recognise that sound is created and carried by vibrations</a:t>
            </a:r>
          </a:p>
          <a:p>
            <a:pPr marL="171450" indent="-171450">
              <a:lnSpc>
                <a:spcPct val="114000"/>
              </a:lnSpc>
              <a:spcAft>
                <a:spcPts val="600"/>
              </a:spcAft>
              <a:buFont typeface="Arial" panose="020B0604020202020204" pitchFamily="34" charset="0"/>
              <a:buChar char="•"/>
            </a:pPr>
            <a:r>
              <a:rPr lang="en-AU" sz="1300" b="1" dirty="0">
                <a:solidFill>
                  <a:schemeClr val="tx1"/>
                </a:solidFill>
              </a:rPr>
              <a:t>Test how different materials and actions affect the volume and pitch of sound</a:t>
            </a:r>
          </a:p>
          <a:p>
            <a:pPr>
              <a:lnSpc>
                <a:spcPct val="114000"/>
              </a:lnSpc>
              <a:spcAft>
                <a:spcPts val="600"/>
              </a:spcAft>
            </a:pPr>
            <a:endParaRPr lang="en-AU" sz="1100" b="1" dirty="0">
              <a:solidFill>
                <a:schemeClr val="tx1"/>
              </a:solidFill>
            </a:endParaRPr>
          </a:p>
        </p:txBody>
      </p:sp>
      <p:sp>
        <p:nvSpPr>
          <p:cNvPr id="3" name="Rectangle: Rounded Corners 2">
            <a:extLst>
              <a:ext uri="{FF2B5EF4-FFF2-40B4-BE49-F238E27FC236}">
                <a16:creationId xmlns:a16="http://schemas.microsoft.com/office/drawing/2014/main" id="{367F0770-3E15-7B09-E72E-9854501BFEC7}"/>
              </a:ext>
            </a:extLst>
          </p:cNvPr>
          <p:cNvSpPr/>
          <p:nvPr/>
        </p:nvSpPr>
        <p:spPr>
          <a:xfrm>
            <a:off x="2714981" y="1549073"/>
            <a:ext cx="2449373" cy="4535616"/>
          </a:xfrm>
          <a:prstGeom prst="roundRect">
            <a:avLst>
              <a:gd name="adj" fmla="val 3535"/>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b="1">
                <a:solidFill>
                  <a:schemeClr val="tx1"/>
                </a:solidFill>
              </a:rPr>
              <a:t>Design content</a:t>
            </a:r>
            <a:endParaRPr lang="en-AU" sz="1100" b="1">
              <a:solidFill>
                <a:schemeClr val="tx1"/>
              </a:solidFill>
            </a:endParaRPr>
          </a:p>
          <a:p>
            <a:pPr>
              <a:lnSpc>
                <a:spcPct val="114000"/>
              </a:lnSpc>
              <a:spcAft>
                <a:spcPts val="600"/>
              </a:spcAft>
            </a:pPr>
            <a:r>
              <a:rPr lang="en-AU" sz="1400" b="1">
                <a:solidFill>
                  <a:schemeClr val="tx1"/>
                </a:solidFill>
              </a:rPr>
              <a:t>A design process is used to define user needs and create solutions:</a:t>
            </a:r>
            <a:endParaRPr lang="en-AU" sz="1100" b="1">
              <a:solidFill>
                <a:schemeClr val="tx1"/>
              </a:solidFill>
            </a:endParaRPr>
          </a:p>
          <a:p>
            <a:pPr marL="171450" indent="-171450">
              <a:lnSpc>
                <a:spcPct val="114000"/>
              </a:lnSpc>
              <a:spcAft>
                <a:spcPts val="600"/>
              </a:spcAft>
              <a:buFont typeface="Arial" panose="020B0604020202020204" pitchFamily="34" charset="0"/>
              <a:buChar char="•"/>
            </a:pPr>
            <a:r>
              <a:rPr lang="en-AU" sz="1200">
                <a:solidFill>
                  <a:schemeClr val="tx1"/>
                </a:solidFill>
              </a:rPr>
              <a:t>Recognise that a design process breaks large projects into manageable, logical steps</a:t>
            </a:r>
          </a:p>
          <a:p>
            <a:pPr marL="171450" indent="-171450">
              <a:lnSpc>
                <a:spcPct val="114000"/>
              </a:lnSpc>
              <a:spcAft>
                <a:spcPts val="600"/>
              </a:spcAft>
              <a:buFont typeface="Arial" panose="020B0604020202020204" pitchFamily="34" charset="0"/>
              <a:buChar char="•"/>
            </a:pPr>
            <a:r>
              <a:rPr lang="en-AU" sz="1200">
                <a:solidFill>
                  <a:schemeClr val="tx1"/>
                </a:solidFill>
              </a:rPr>
              <a:t>Pose questions and test how materials with different properties contribute to the effectiveness of a product</a:t>
            </a:r>
          </a:p>
          <a:p>
            <a:pPr marL="171450" indent="-171450">
              <a:lnSpc>
                <a:spcPct val="114000"/>
              </a:lnSpc>
              <a:spcAft>
                <a:spcPts val="600"/>
              </a:spcAft>
              <a:buFont typeface="Arial" panose="020B0604020202020204" pitchFamily="34" charset="0"/>
              <a:buChar char="•"/>
            </a:pPr>
            <a:r>
              <a:rPr lang="en-AU" sz="1200" b="1">
                <a:solidFill>
                  <a:schemeClr val="tx1"/>
                </a:solidFill>
              </a:rPr>
              <a:t>Apply</a:t>
            </a:r>
            <a:r>
              <a:rPr lang="en-AU" sz="1200" b="1" i="0">
                <a:solidFill>
                  <a:schemeClr val="tx1"/>
                </a:solidFill>
                <a:effectLst/>
              </a:rPr>
              <a:t> one or more steps  of a design process to make a product</a:t>
            </a:r>
            <a:endParaRPr lang="en-AU" sz="1200" b="1">
              <a:solidFill>
                <a:schemeClr val="tx1"/>
              </a:solidFill>
            </a:endParaRPr>
          </a:p>
          <a:p>
            <a:pPr>
              <a:lnSpc>
                <a:spcPct val="114000"/>
              </a:lnSpc>
              <a:spcAft>
                <a:spcPts val="600"/>
              </a:spcAft>
              <a:buNone/>
            </a:pPr>
            <a:br>
              <a:rPr lang="en-AU" sz="1100" b="0" i="0">
                <a:effectLst/>
              </a:rPr>
            </a:br>
            <a:endParaRPr lang="en-AU" sz="1100">
              <a:solidFill>
                <a:schemeClr val="tx1"/>
              </a:solidFill>
            </a:endParaRPr>
          </a:p>
          <a:p>
            <a:pPr>
              <a:lnSpc>
                <a:spcPct val="114000"/>
              </a:lnSpc>
              <a:spcAft>
                <a:spcPts val="600"/>
              </a:spcAft>
            </a:pPr>
            <a:endParaRPr lang="en-AU" sz="1100">
              <a:solidFill>
                <a:schemeClr val="tx1"/>
              </a:solidFill>
            </a:endParaRPr>
          </a:p>
          <a:p>
            <a:pPr>
              <a:lnSpc>
                <a:spcPct val="114000"/>
              </a:lnSpc>
              <a:spcAft>
                <a:spcPts val="600"/>
              </a:spcAft>
            </a:pPr>
            <a:endParaRPr lang="en-AU" sz="1100" b="1">
              <a:solidFill>
                <a:schemeClr val="tx1"/>
              </a:solidFill>
            </a:endParaRPr>
          </a:p>
        </p:txBody>
      </p:sp>
      <p:sp>
        <p:nvSpPr>
          <p:cNvPr id="5" name="Rectangle: Rounded Corners 4">
            <a:extLst>
              <a:ext uri="{FF2B5EF4-FFF2-40B4-BE49-F238E27FC236}">
                <a16:creationId xmlns:a16="http://schemas.microsoft.com/office/drawing/2014/main" id="{33EA3807-7180-81E7-76A7-D43F78AEBFE6}"/>
              </a:ext>
            </a:extLst>
          </p:cNvPr>
          <p:cNvSpPr/>
          <p:nvPr/>
        </p:nvSpPr>
        <p:spPr>
          <a:xfrm>
            <a:off x="5335217" y="1555530"/>
            <a:ext cx="2306506" cy="4529159"/>
          </a:xfrm>
          <a:prstGeom prst="roundRect">
            <a:avLst>
              <a:gd name="adj" fmla="val 3535"/>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b="1">
                <a:solidFill>
                  <a:schemeClr val="tx1"/>
                </a:solidFill>
              </a:rPr>
              <a:t>Digital content</a:t>
            </a:r>
            <a:endParaRPr lang="en-AU" sz="1100" b="1" u="sng">
              <a:solidFill>
                <a:schemeClr val="tx1"/>
              </a:solidFill>
            </a:endParaRPr>
          </a:p>
          <a:p>
            <a:pPr>
              <a:lnSpc>
                <a:spcPct val="114000"/>
              </a:lnSpc>
              <a:spcAft>
                <a:spcPts val="600"/>
              </a:spcAft>
            </a:pPr>
            <a:r>
              <a:rPr lang="en-AU" sz="1400" b="1">
                <a:solidFill>
                  <a:schemeClr val="tx1"/>
                </a:solidFill>
              </a:rPr>
              <a:t>Digital systems use inputs and algorithms to produce an output:</a:t>
            </a:r>
            <a:endParaRPr lang="en-AU" sz="1400" b="0" i="0">
              <a:effectLst/>
            </a:endParaRPr>
          </a:p>
          <a:p>
            <a:pPr>
              <a:lnSpc>
                <a:spcPct val="114000"/>
              </a:lnSpc>
              <a:spcAft>
                <a:spcPts val="600"/>
              </a:spcAft>
            </a:pPr>
            <a:r>
              <a:rPr lang="en-AU" sz="1400">
                <a:solidFill>
                  <a:schemeClr val="tx1"/>
                </a:solidFill>
              </a:rPr>
              <a:t>Use the basic features of common digital tools to capture, save and retrieve data to communicate and collaborate following agreed rules</a:t>
            </a:r>
          </a:p>
          <a:p>
            <a:pPr>
              <a:lnSpc>
                <a:spcPct val="114000"/>
              </a:lnSpc>
              <a:spcAft>
                <a:spcPts val="600"/>
              </a:spcAft>
              <a:buNone/>
            </a:pPr>
            <a:endParaRPr lang="en-AU" sz="1100"/>
          </a:p>
          <a:p>
            <a:pPr>
              <a:lnSpc>
                <a:spcPct val="114000"/>
              </a:lnSpc>
              <a:spcAft>
                <a:spcPts val="600"/>
              </a:spcAft>
              <a:buNone/>
            </a:pPr>
            <a:endParaRPr lang="en-AU" sz="1100" b="0" i="0">
              <a:effectLst/>
            </a:endParaRPr>
          </a:p>
          <a:p>
            <a:pPr>
              <a:lnSpc>
                <a:spcPct val="114000"/>
              </a:lnSpc>
              <a:spcAft>
                <a:spcPts val="600"/>
              </a:spcAft>
              <a:buNone/>
            </a:pPr>
            <a:endParaRPr lang="en-AU" sz="1100"/>
          </a:p>
          <a:p>
            <a:pPr>
              <a:lnSpc>
                <a:spcPct val="114000"/>
              </a:lnSpc>
              <a:spcAft>
                <a:spcPts val="600"/>
              </a:spcAft>
              <a:buNone/>
            </a:pPr>
            <a:endParaRPr lang="en-AU" sz="1100" b="0" i="0">
              <a:effectLst/>
            </a:endParaRPr>
          </a:p>
          <a:p>
            <a:pPr>
              <a:lnSpc>
                <a:spcPct val="114000"/>
              </a:lnSpc>
              <a:spcAft>
                <a:spcPts val="600"/>
              </a:spcAft>
              <a:buNone/>
            </a:pPr>
            <a:endParaRPr lang="en-AU" sz="1100"/>
          </a:p>
          <a:p>
            <a:pPr>
              <a:lnSpc>
                <a:spcPct val="114000"/>
              </a:lnSpc>
              <a:spcAft>
                <a:spcPts val="600"/>
              </a:spcAft>
              <a:buNone/>
            </a:pPr>
            <a:endParaRPr lang="en-AU" sz="1100" b="0" i="0">
              <a:effectLst/>
            </a:endParaRPr>
          </a:p>
          <a:p>
            <a:pPr>
              <a:lnSpc>
                <a:spcPct val="114000"/>
              </a:lnSpc>
              <a:spcAft>
                <a:spcPts val="600"/>
              </a:spcAft>
              <a:buNone/>
            </a:pPr>
            <a:endParaRPr lang="en-AU" sz="1100"/>
          </a:p>
          <a:p>
            <a:pPr>
              <a:lnSpc>
                <a:spcPct val="114000"/>
              </a:lnSpc>
              <a:spcAft>
                <a:spcPts val="600"/>
              </a:spcAft>
              <a:buNone/>
            </a:pPr>
            <a:br>
              <a:rPr lang="en-AU" sz="1100" b="0" i="0">
                <a:effectLst/>
              </a:rPr>
            </a:br>
            <a:endParaRPr lang="en-AU" sz="1100">
              <a:solidFill>
                <a:schemeClr val="tx1"/>
              </a:solidFill>
            </a:endParaRPr>
          </a:p>
          <a:p>
            <a:pPr>
              <a:lnSpc>
                <a:spcPct val="114000"/>
              </a:lnSpc>
              <a:spcAft>
                <a:spcPts val="600"/>
              </a:spcAft>
            </a:pPr>
            <a:endParaRPr lang="en-AU" sz="1100">
              <a:solidFill>
                <a:schemeClr val="tx1"/>
              </a:solidFill>
            </a:endParaRPr>
          </a:p>
          <a:p>
            <a:pPr>
              <a:lnSpc>
                <a:spcPct val="114000"/>
              </a:lnSpc>
              <a:spcAft>
                <a:spcPts val="600"/>
              </a:spcAft>
            </a:pPr>
            <a:endParaRPr lang="en-AU" sz="1100" b="1">
              <a:solidFill>
                <a:schemeClr val="tx1"/>
              </a:solidFill>
            </a:endParaRPr>
          </a:p>
        </p:txBody>
      </p:sp>
      <p:sp>
        <p:nvSpPr>
          <p:cNvPr id="16" name="Rectangle: Rounded Corners 15">
            <a:extLst>
              <a:ext uri="{FF2B5EF4-FFF2-40B4-BE49-F238E27FC236}">
                <a16:creationId xmlns:a16="http://schemas.microsoft.com/office/drawing/2014/main" id="{29D6DA9E-523B-15C4-A8E0-77510056BCD8}"/>
              </a:ext>
            </a:extLst>
          </p:cNvPr>
          <p:cNvSpPr/>
          <p:nvPr/>
        </p:nvSpPr>
        <p:spPr>
          <a:xfrm>
            <a:off x="7812586" y="1544532"/>
            <a:ext cx="1945670" cy="1884467"/>
          </a:xfrm>
          <a:prstGeom prst="roundRect">
            <a:avLst>
              <a:gd name="adj" fmla="val 3535"/>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sz="1600" b="1">
                <a:solidFill>
                  <a:schemeClr val="tx1"/>
                </a:solidFill>
                <a:ea typeface="+mn-lt"/>
                <a:cs typeface="+mn-lt"/>
              </a:rPr>
              <a:t>Posing questions</a:t>
            </a:r>
            <a:endParaRPr lang="en-AU" sz="1350" b="1">
              <a:solidFill>
                <a:schemeClr val="tx1"/>
              </a:solidFill>
              <a:ea typeface="+mn-lt"/>
              <a:cs typeface="+mn-lt"/>
            </a:endParaRPr>
          </a:p>
          <a:p>
            <a:pPr>
              <a:lnSpc>
                <a:spcPct val="114000"/>
              </a:lnSpc>
              <a:spcAft>
                <a:spcPts val="600"/>
              </a:spcAft>
            </a:pPr>
            <a:r>
              <a:rPr lang="en-AU" sz="1350">
                <a:solidFill>
                  <a:schemeClr val="tx1"/>
                </a:solidFill>
                <a:ea typeface="+mn-lt"/>
                <a:cs typeface="+mn-lt"/>
              </a:rPr>
              <a:t>poses questions based on observations and information to investigate cause and effect</a:t>
            </a:r>
            <a:endParaRPr lang="en-US" sz="1350">
              <a:solidFill>
                <a:schemeClr val="tx1"/>
              </a:solidFill>
            </a:endParaRPr>
          </a:p>
        </p:txBody>
      </p:sp>
      <p:sp>
        <p:nvSpPr>
          <p:cNvPr id="19" name="Rectangle: Rounded Corners 18">
            <a:extLst>
              <a:ext uri="{FF2B5EF4-FFF2-40B4-BE49-F238E27FC236}">
                <a16:creationId xmlns:a16="http://schemas.microsoft.com/office/drawing/2014/main" id="{C3BF3F1F-BE3A-A287-B804-B0C468FB484E}"/>
              </a:ext>
            </a:extLst>
          </p:cNvPr>
          <p:cNvSpPr/>
          <p:nvPr/>
        </p:nvSpPr>
        <p:spPr>
          <a:xfrm>
            <a:off x="9929121" y="1544532"/>
            <a:ext cx="1873098" cy="1884468"/>
          </a:xfrm>
          <a:prstGeom prst="roundRect">
            <a:avLst>
              <a:gd name="adj" fmla="val 3535"/>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sz="1600" b="1">
                <a:solidFill>
                  <a:schemeClr val="tx1"/>
                </a:solidFill>
                <a:ea typeface="+mn-lt"/>
                <a:cs typeface="+mn-lt"/>
              </a:rPr>
              <a:t>Data</a:t>
            </a:r>
          </a:p>
          <a:p>
            <a:pPr>
              <a:lnSpc>
                <a:spcPct val="114000"/>
              </a:lnSpc>
              <a:spcAft>
                <a:spcPts val="600"/>
              </a:spcAft>
            </a:pPr>
            <a:r>
              <a:rPr lang="en-AU" sz="1400">
                <a:solidFill>
                  <a:schemeClr val="tx1"/>
                </a:solidFill>
                <a:ea typeface="+mn-lt"/>
                <a:cs typeface="+mn-lt"/>
              </a:rPr>
              <a:t>collects, represents and uses data to identify patterns and relationships</a:t>
            </a:r>
          </a:p>
          <a:p>
            <a:pPr marL="171450" indent="-171450" algn="ctr">
              <a:lnSpc>
                <a:spcPct val="114000"/>
              </a:lnSpc>
              <a:spcAft>
                <a:spcPts val="600"/>
              </a:spcAft>
              <a:buFont typeface="Arial"/>
              <a:buChar char="•"/>
            </a:pPr>
            <a:endParaRPr lang="en-AU" sz="1100" b="1">
              <a:solidFill>
                <a:schemeClr val="tx1"/>
              </a:solidFill>
            </a:endParaRPr>
          </a:p>
        </p:txBody>
      </p:sp>
      <p:sp>
        <p:nvSpPr>
          <p:cNvPr id="24" name="Rectangle: Rounded Corners 23">
            <a:extLst>
              <a:ext uri="{FF2B5EF4-FFF2-40B4-BE49-F238E27FC236}">
                <a16:creationId xmlns:a16="http://schemas.microsoft.com/office/drawing/2014/main" id="{1AEB89AC-C394-EE08-AC51-66BBFF2D527E}"/>
              </a:ext>
            </a:extLst>
          </p:cNvPr>
          <p:cNvSpPr/>
          <p:nvPr/>
        </p:nvSpPr>
        <p:spPr>
          <a:xfrm>
            <a:off x="7812585" y="3594286"/>
            <a:ext cx="3989633" cy="2490403"/>
          </a:xfrm>
          <a:prstGeom prst="roundRect">
            <a:avLst>
              <a:gd name="adj" fmla="val 3535"/>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4000"/>
              </a:lnSpc>
              <a:spcAft>
                <a:spcPts val="600"/>
              </a:spcAft>
            </a:pPr>
            <a:r>
              <a:rPr lang="en-AU" b="1" dirty="0">
                <a:solidFill>
                  <a:schemeClr val="tx1"/>
                </a:solidFill>
              </a:rPr>
              <a:t>Classroom activities</a:t>
            </a:r>
            <a:endParaRPr lang="en-AU" sz="1300" dirty="0">
              <a:solidFill>
                <a:schemeClr val="tx1"/>
              </a:solidFill>
            </a:endParaRPr>
          </a:p>
          <a:p>
            <a:pPr marL="171450" indent="-171450">
              <a:lnSpc>
                <a:spcPct val="114000"/>
              </a:lnSpc>
              <a:spcAft>
                <a:spcPts val="600"/>
              </a:spcAft>
              <a:buFont typeface="Arial"/>
              <a:buChar char="•"/>
            </a:pPr>
            <a:r>
              <a:rPr lang="en-AU" sz="1400" dirty="0">
                <a:solidFill>
                  <a:schemeClr val="tx1"/>
                </a:solidFill>
              </a:rPr>
              <a:t>Make a musical instrument</a:t>
            </a:r>
          </a:p>
          <a:p>
            <a:pPr marL="171450" indent="-171450">
              <a:lnSpc>
                <a:spcPct val="114000"/>
              </a:lnSpc>
              <a:spcAft>
                <a:spcPts val="600"/>
              </a:spcAft>
              <a:buFont typeface="Arial"/>
              <a:buChar char="•"/>
            </a:pPr>
            <a:r>
              <a:rPr lang="en-AU" sz="1400" dirty="0">
                <a:solidFill>
                  <a:schemeClr val="tx1"/>
                </a:solidFill>
              </a:rPr>
              <a:t>Test how differently the same sound travels through air, water and solids</a:t>
            </a:r>
          </a:p>
          <a:p>
            <a:pPr marL="171450" indent="-171450">
              <a:lnSpc>
                <a:spcPct val="114000"/>
              </a:lnSpc>
              <a:spcAft>
                <a:spcPts val="600"/>
              </a:spcAft>
              <a:buFont typeface="Arial"/>
              <a:buChar char="•"/>
            </a:pPr>
            <a:r>
              <a:rPr lang="en-AU" sz="1400" dirty="0">
                <a:solidFill>
                  <a:schemeClr val="tx1"/>
                </a:solidFill>
              </a:rPr>
              <a:t>Use a digital pitch detector to explore changes in pitch</a:t>
            </a:r>
          </a:p>
        </p:txBody>
      </p:sp>
      <p:sp>
        <p:nvSpPr>
          <p:cNvPr id="6" name="Slide Number Placeholder 3">
            <a:extLst>
              <a:ext uri="{FF2B5EF4-FFF2-40B4-BE49-F238E27FC236}">
                <a16:creationId xmlns:a16="http://schemas.microsoft.com/office/drawing/2014/main" id="{57E83755-C9B6-6CD6-5771-CC277DAF34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0664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6" grpId="0" animBg="1"/>
      <p:bldP spid="19"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FFC47-4CE8-3053-8528-839C3F4174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8CEEB0-E7C0-2576-1C0B-B0E851BF31C3}"/>
              </a:ext>
            </a:extLst>
          </p:cNvPr>
          <p:cNvSpPr>
            <a:spLocks noGrp="1"/>
          </p:cNvSpPr>
          <p:nvPr>
            <p:ph type="title"/>
          </p:nvPr>
        </p:nvSpPr>
        <p:spPr/>
        <p:txBody>
          <a:bodyPr/>
          <a:lstStyle/>
          <a:p>
            <a:r>
              <a:rPr lang="en-AU"/>
              <a:t>Participant activity – making connections</a:t>
            </a:r>
          </a:p>
        </p:txBody>
      </p:sp>
      <p:pic>
        <p:nvPicPr>
          <p:cNvPr id="4" name="Graphic 3" descr="12 minute timer">
            <a:extLst>
              <a:ext uri="{FF2B5EF4-FFF2-40B4-BE49-F238E27FC236}">
                <a16:creationId xmlns:a16="http://schemas.microsoft.com/office/drawing/2014/main" id="{B52F31FE-E1A0-C94A-8ACD-D1B6ADAE1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5" y="735330"/>
            <a:ext cx="5050631" cy="5387340"/>
          </a:xfrm>
          <a:prstGeom prst="rect">
            <a:avLst/>
          </a:prstGeom>
        </p:spPr>
      </p:pic>
      <p:sp>
        <p:nvSpPr>
          <p:cNvPr id="7" name="Text Placeholder 6">
            <a:extLst>
              <a:ext uri="{FF2B5EF4-FFF2-40B4-BE49-F238E27FC236}">
                <a16:creationId xmlns:a16="http://schemas.microsoft.com/office/drawing/2014/main" id="{A3B36B5D-F0B8-3733-58C5-B4A9AD17A544}"/>
              </a:ext>
            </a:extLst>
          </p:cNvPr>
          <p:cNvSpPr>
            <a:spLocks noGrp="1"/>
          </p:cNvSpPr>
          <p:nvPr>
            <p:ph type="body" sz="quarter" idx="17"/>
          </p:nvPr>
        </p:nvSpPr>
        <p:spPr/>
        <p:txBody>
          <a:bodyPr vert="horz" lIns="0" tIns="0" rIns="0" bIns="0" rtlCol="0" anchor="t">
            <a:noAutofit/>
          </a:bodyPr>
          <a:lstStyle/>
          <a:p>
            <a:pPr marL="285750" indent="-285750">
              <a:buFont typeface="Arial" panose="020B0604020202020204" pitchFamily="34" charset="0"/>
              <a:buChar char="•"/>
            </a:pPr>
            <a:r>
              <a:rPr lang="en-AU">
                <a:solidFill>
                  <a:schemeClr val="tx1"/>
                </a:solidFill>
              </a:rPr>
              <a:t>Use the participant workbook</a:t>
            </a:r>
          </a:p>
          <a:p>
            <a:pPr marL="285750" indent="-285750">
              <a:buFont typeface="Arial" panose="020B0604020202020204" pitchFamily="34" charset="0"/>
              <a:buChar char="•"/>
            </a:pPr>
            <a:r>
              <a:rPr lang="en-AU">
                <a:solidFill>
                  <a:schemeClr val="tx1"/>
                </a:solidFill>
              </a:rPr>
              <a:t>Choose a stage of learning other than Stage 1</a:t>
            </a:r>
          </a:p>
          <a:p>
            <a:pPr marL="285750" indent="-285750">
              <a:buFont typeface="Arial" panose="020B0604020202020204" pitchFamily="34" charset="0"/>
              <a:buChar char="•"/>
            </a:pPr>
            <a:r>
              <a:rPr lang="en-AU">
                <a:solidFill>
                  <a:schemeClr val="tx1"/>
                </a:solidFill>
              </a:rPr>
              <a:t>Highlight opportunities for connections to enhance learning</a:t>
            </a:r>
          </a:p>
          <a:p>
            <a:pPr marL="285750" indent="-285750">
              <a:buFont typeface="Arial" panose="020B0604020202020204" pitchFamily="34" charset="0"/>
              <a:buChar char="•"/>
            </a:pPr>
            <a:r>
              <a:rPr lang="en-AU">
                <a:solidFill>
                  <a:schemeClr val="tx1"/>
                </a:solidFill>
              </a:rPr>
              <a:t>Consider classroom activities</a:t>
            </a:r>
          </a:p>
          <a:p>
            <a:pPr marL="285750" indent="-285750">
              <a:buFont typeface="Arial" panose="020B0604020202020204" pitchFamily="34" charset="0"/>
              <a:buChar char="•"/>
            </a:pPr>
            <a:r>
              <a:rPr lang="en-AU">
                <a:solidFill>
                  <a:schemeClr val="tx1"/>
                </a:solidFill>
              </a:rPr>
              <a:t>Be prepared to share your findings</a:t>
            </a:r>
          </a:p>
        </p:txBody>
      </p:sp>
      <p:sp>
        <p:nvSpPr>
          <p:cNvPr id="3" name="Slide Number Placeholder 3">
            <a:extLst>
              <a:ext uri="{FF2B5EF4-FFF2-40B4-BE49-F238E27FC236}">
                <a16:creationId xmlns:a16="http://schemas.microsoft.com/office/drawing/2014/main" id="{7E58F9C1-EE4D-726F-2808-7B523A3A8E6E}"/>
              </a:ext>
              <a:ext uri="{C183D7F6-B498-43B3-948B-1728B52AA6E4}">
                <adec:decorative xmlns:adec="http://schemas.microsoft.com/office/drawing/2017/decorative" val="1"/>
              </a:ext>
            </a:extLst>
          </p:cNvPr>
          <p:cNvSpPr txBox="1">
            <a:spLocks/>
          </p:cNvSpPr>
          <p:nvPr/>
        </p:nvSpPr>
        <p:spPr>
          <a:xfrm>
            <a:off x="11209725" y="6473137"/>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17</a:t>
            </a:fld>
            <a:endParaRPr lang="en-AU" sz="1200"/>
          </a:p>
        </p:txBody>
      </p:sp>
    </p:spTree>
    <p:extLst>
      <p:ext uri="{BB962C8B-B14F-4D97-AF65-F5344CB8AC3E}">
        <p14:creationId xmlns:p14="http://schemas.microsoft.com/office/powerpoint/2010/main" val="3222052880"/>
      </p:ext>
    </p:extLst>
  </p:cSld>
  <p:clrMapOvr>
    <a:masterClrMapping/>
  </p:clrMapOvr>
  <mc:AlternateContent xmlns:mc="http://schemas.openxmlformats.org/markup-compatibility/2006" xmlns:p14="http://schemas.microsoft.com/office/powerpoint/2010/main">
    <mc:Choice Requires="p14">
      <p:transition spd="med" p14:dur="700" advTm="720000">
        <p:fade/>
      </p:transition>
    </mc:Choice>
    <mc:Fallback xmlns="">
      <p:transition spd="med" advTm="7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1617-8B41-F481-A720-90851B459A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06174D-2735-76B7-AEE5-B16AEB351F0B}"/>
              </a:ext>
            </a:extLst>
          </p:cNvPr>
          <p:cNvSpPr>
            <a:spLocks noGrp="1"/>
          </p:cNvSpPr>
          <p:nvPr>
            <p:ph type="title"/>
          </p:nvPr>
        </p:nvSpPr>
        <p:spPr/>
        <p:txBody>
          <a:bodyPr anchor="t">
            <a:normAutofit/>
          </a:bodyPr>
          <a:lstStyle/>
          <a:p>
            <a:r>
              <a:rPr lang="en-AU"/>
              <a:t>Participant sharing</a:t>
            </a:r>
          </a:p>
        </p:txBody>
      </p:sp>
      <p:sp>
        <p:nvSpPr>
          <p:cNvPr id="7" name="Text Placeholder 6">
            <a:extLst>
              <a:ext uri="{FF2B5EF4-FFF2-40B4-BE49-F238E27FC236}">
                <a16:creationId xmlns:a16="http://schemas.microsoft.com/office/drawing/2014/main" id="{901A9B5A-88A8-5B68-1323-A768575FCC7E}"/>
              </a:ext>
            </a:extLst>
          </p:cNvPr>
          <p:cNvSpPr>
            <a:spLocks noGrp="1"/>
          </p:cNvSpPr>
          <p:nvPr>
            <p:ph type="body" sz="quarter" idx="17"/>
          </p:nvPr>
        </p:nvSpPr>
        <p:spPr>
          <a:xfrm>
            <a:off x="360363" y="1800001"/>
            <a:ext cx="6443637" cy="4553999"/>
          </a:xfrm>
        </p:spPr>
        <p:txBody>
          <a:bodyPr vert="horz" lIns="0" tIns="0" rIns="0" bIns="0" rtlCol="0">
            <a:normAutofit/>
          </a:bodyPr>
          <a:lstStyle/>
          <a:p>
            <a:pPr marL="285750" indent="-285750">
              <a:buFont typeface="Arial" panose="020B0604020202020204" pitchFamily="34" charset="0"/>
              <a:buChar char="•"/>
            </a:pPr>
            <a:r>
              <a:rPr lang="en-AU" sz="2000"/>
              <a:t>What connections did you find?</a:t>
            </a:r>
            <a:endParaRPr lang="en-US" sz="2000"/>
          </a:p>
          <a:p>
            <a:pPr marL="285750" indent="-285750">
              <a:buFont typeface="Arial" panose="020B0604020202020204" pitchFamily="34" charset="0"/>
              <a:buChar char="•"/>
            </a:pPr>
            <a:r>
              <a:rPr lang="en-AU" sz="2000"/>
              <a:t>Did you think of any classroom activities that support the connections?</a:t>
            </a:r>
            <a:endParaRPr lang="en-US" sz="2000"/>
          </a:p>
          <a:p>
            <a:pPr marL="285750" indent="-285750">
              <a:buFont typeface="Arial" panose="020B0604020202020204" pitchFamily="34" charset="0"/>
              <a:buChar char="•"/>
            </a:pPr>
            <a:r>
              <a:rPr lang="en-AU" sz="2000"/>
              <a:t>What are you still wondering about making meaningful connections?</a:t>
            </a:r>
            <a:endParaRPr lang="en-US" sz="2000"/>
          </a:p>
          <a:p>
            <a:pPr marL="285750" indent="-285750">
              <a:buFont typeface="Arial" panose="020B0604020202020204" pitchFamily="34" charset="0"/>
              <a:buChar char="•"/>
            </a:pPr>
            <a:endParaRPr lang="en-AU" sz="2000"/>
          </a:p>
        </p:txBody>
      </p:sp>
      <p:pic>
        <p:nvPicPr>
          <p:cNvPr id="2" name="Content Placeholder 1">
            <a:extLst>
              <a:ext uri="{FF2B5EF4-FFF2-40B4-BE49-F238E27FC236}">
                <a16:creationId xmlns:a16="http://schemas.microsoft.com/office/drawing/2014/main" id="{DA80375D-A329-22E9-141D-F34D6535A299}"/>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418388" y="1800001"/>
            <a:ext cx="4425950" cy="2951977"/>
          </a:xfrm>
          <a:noFill/>
        </p:spPr>
      </p:pic>
    </p:spTree>
    <p:extLst>
      <p:ext uri="{BB962C8B-B14F-4D97-AF65-F5344CB8AC3E}">
        <p14:creationId xmlns:p14="http://schemas.microsoft.com/office/powerpoint/2010/main" val="1034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3567-8F91-828D-E1BE-22475A16A5D3}"/>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8CD59055-3DAF-6F7B-B72D-72C7006A9DE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noFill/>
        </p:spPr>
      </p:pic>
      <p:sp>
        <p:nvSpPr>
          <p:cNvPr id="6" name="Title 5">
            <a:extLst>
              <a:ext uri="{FF2B5EF4-FFF2-40B4-BE49-F238E27FC236}">
                <a16:creationId xmlns:a16="http://schemas.microsoft.com/office/drawing/2014/main" id="{AEB0DCE5-BB0C-E66E-B27D-71A0A90B1947}"/>
              </a:ext>
            </a:extLst>
          </p:cNvPr>
          <p:cNvSpPr>
            <a:spLocks noGrp="1"/>
          </p:cNvSpPr>
          <p:nvPr>
            <p:ph type="title"/>
          </p:nvPr>
        </p:nvSpPr>
        <p:spPr/>
        <p:txBody>
          <a:bodyPr anchor="t">
            <a:normAutofit/>
          </a:bodyPr>
          <a:lstStyle/>
          <a:p>
            <a:r>
              <a:rPr lang="en-AU" dirty="0"/>
              <a:t>Key takeaways </a:t>
            </a:r>
            <a:r>
              <a:rPr lang="en-AU" dirty="0">
                <a:solidFill>
                  <a:schemeClr val="bg1"/>
                </a:solidFill>
              </a:rPr>
              <a:t>(1)</a:t>
            </a:r>
          </a:p>
        </p:txBody>
      </p:sp>
      <p:sp>
        <p:nvSpPr>
          <p:cNvPr id="13" name="Text Placeholder 2">
            <a:extLst>
              <a:ext uri="{FF2B5EF4-FFF2-40B4-BE49-F238E27FC236}">
                <a16:creationId xmlns:a16="http://schemas.microsoft.com/office/drawing/2014/main" id="{FBA1D427-1A56-0196-9484-58FEF5744D5B}"/>
              </a:ext>
            </a:extLst>
          </p:cNvPr>
          <p:cNvSpPr>
            <a:spLocks noGrp="1"/>
          </p:cNvSpPr>
          <p:nvPr>
            <p:ph type="body" sz="quarter" idx="17"/>
          </p:nvPr>
        </p:nvSpPr>
        <p:spPr/>
        <p:txBody>
          <a:bodyPr vert="horz" lIns="0" tIns="0" rIns="0" bIns="0" rtlCol="0" anchor="t">
            <a:normAutofit/>
          </a:bodyPr>
          <a:lstStyle/>
          <a:p>
            <a:r>
              <a:rPr lang="en-US">
                <a:ea typeface="+mn-lt"/>
                <a:cs typeface="+mn-lt"/>
              </a:rPr>
              <a:t>Consider how you can:</a:t>
            </a:r>
            <a:endParaRPr lang="en-US"/>
          </a:p>
          <a:p>
            <a:pPr marL="342900" indent="-342900">
              <a:buFont typeface="Arial" panose="020B0604020202020204" pitchFamily="34" charset="0"/>
              <a:buChar char="•"/>
            </a:pPr>
            <a:r>
              <a:rPr lang="en-US">
                <a:ea typeface="+mn-lt"/>
                <a:cs typeface="+mn-lt"/>
              </a:rPr>
              <a:t>provide opportunities for content to be connected in a meaningful way in your classroom/school?</a:t>
            </a:r>
            <a:endParaRPr lang="en-US"/>
          </a:p>
          <a:p>
            <a:pPr marL="342900" indent="-342900">
              <a:buFont typeface="Arial" panose="020B0604020202020204" pitchFamily="34" charset="0"/>
              <a:buChar char="•"/>
            </a:pPr>
            <a:r>
              <a:rPr lang="en-US"/>
              <a:t>use your knowledge about the way content is connected to enhance student understanding and inform whole school planning?</a:t>
            </a:r>
          </a:p>
        </p:txBody>
      </p:sp>
      <p:sp>
        <p:nvSpPr>
          <p:cNvPr id="4" name="Slide Number Placeholder 3">
            <a:extLst>
              <a:ext uri="{FF2B5EF4-FFF2-40B4-BE49-F238E27FC236}">
                <a16:creationId xmlns:a16="http://schemas.microsoft.com/office/drawing/2014/main" id="{7A860B2C-0E8B-47DD-A1D8-7908225E92E3}"/>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spTree>
    <p:extLst>
      <p:ext uri="{BB962C8B-B14F-4D97-AF65-F5344CB8AC3E}">
        <p14:creationId xmlns:p14="http://schemas.microsoft.com/office/powerpoint/2010/main" val="18269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CB4187-B72C-8DA5-6CD3-F2C293BF8B7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1729" b="11729"/>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86400"/>
            <a:ext cx="6407999" cy="849600"/>
          </a:xfrm>
        </p:spPr>
        <p:txBody>
          <a:bodyPr/>
          <a:lstStyle/>
          <a:p>
            <a:r>
              <a:rPr lang="en-AU"/>
              <a:t>‘Kariong – Our meeting place’ created by Stella Haynes from Cammeray Public School on Eora Country as part of the 2022 Calendar for cultural diversity.</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0023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4FC161-4BB3-60B6-FB8D-E9A9E619CA57}"/>
              </a:ext>
            </a:extLst>
          </p:cNvPr>
          <p:cNvSpPr>
            <a:spLocks noGrp="1"/>
          </p:cNvSpPr>
          <p:nvPr>
            <p:ph type="ctrTitle"/>
          </p:nvPr>
        </p:nvSpPr>
        <p:spPr>
          <a:xfrm>
            <a:off x="583544" y="4089397"/>
            <a:ext cx="11291998" cy="800681"/>
          </a:xfrm>
        </p:spPr>
        <p:txBody>
          <a:bodyPr/>
          <a:lstStyle/>
          <a:p>
            <a:r>
              <a:rPr lang="en-US"/>
              <a:t>Contact us</a:t>
            </a:r>
            <a:endParaRPr lang="en-AU"/>
          </a:p>
        </p:txBody>
      </p:sp>
      <p:sp>
        <p:nvSpPr>
          <p:cNvPr id="17" name="Text Placeholder 16">
            <a:extLst>
              <a:ext uri="{FF2B5EF4-FFF2-40B4-BE49-F238E27FC236}">
                <a16:creationId xmlns:a16="http://schemas.microsoft.com/office/drawing/2014/main" id="{53A9BDEE-02EB-4EBF-2A84-074E7D8878C9}"/>
              </a:ext>
            </a:extLst>
          </p:cNvPr>
          <p:cNvSpPr>
            <a:spLocks noGrp="1"/>
          </p:cNvSpPr>
          <p:nvPr>
            <p:ph type="body" sz="quarter" idx="4294967295"/>
          </p:nvPr>
        </p:nvSpPr>
        <p:spPr>
          <a:xfrm>
            <a:off x="583544" y="4879266"/>
            <a:ext cx="7210425" cy="531813"/>
          </a:xfrm>
        </p:spPr>
        <p:txBody>
          <a:bodyPr/>
          <a:lstStyle/>
          <a:p>
            <a:r>
              <a:rPr lang="en-AU" sz="2800">
                <a:solidFill>
                  <a:schemeClr val="accent4"/>
                </a:solidFill>
                <a:latin typeface="+mj-lt"/>
              </a:rPr>
              <a:t>Primary Curriculum Statewide Staffroom</a:t>
            </a:r>
          </a:p>
        </p:txBody>
      </p:sp>
      <p:sp>
        <p:nvSpPr>
          <p:cNvPr id="16" name="Text Placeholder 15">
            <a:extLst>
              <a:ext uri="{FF2B5EF4-FFF2-40B4-BE49-F238E27FC236}">
                <a16:creationId xmlns:a16="http://schemas.microsoft.com/office/drawing/2014/main" id="{8C135A8B-C546-4129-197C-C4A2341AFF37}"/>
              </a:ext>
            </a:extLst>
          </p:cNvPr>
          <p:cNvSpPr>
            <a:spLocks noGrp="1"/>
          </p:cNvSpPr>
          <p:nvPr>
            <p:ph type="body" sz="quarter" idx="11"/>
          </p:nvPr>
        </p:nvSpPr>
        <p:spPr>
          <a:xfrm>
            <a:off x="583544" y="5679947"/>
            <a:ext cx="6108226" cy="472779"/>
          </a:xfrm>
        </p:spPr>
        <p:txBody>
          <a:bodyPr/>
          <a:lstStyle/>
          <a:p>
            <a:r>
              <a:rPr lang="en-AU" sz="2800">
                <a:solidFill>
                  <a:schemeClr val="bg1"/>
                </a:solidFill>
                <a:hlinkClick r:id="rId3">
                  <a:extLst>
                    <a:ext uri="{A12FA001-AC4F-418D-AE19-62706E023703}">
                      <ahyp:hlinkClr xmlns:ahyp="http://schemas.microsoft.com/office/drawing/2018/hyperlinkcolor" val="tx"/>
                    </a:ext>
                  </a:extLst>
                </a:hlinkClick>
              </a:rPr>
              <a:t>primarycurriculum@det.nsw.edu.au</a:t>
            </a:r>
            <a:endParaRPr lang="en-AU" sz="2800">
              <a:solidFill>
                <a:schemeClr val="bg1"/>
              </a:solidFill>
            </a:endParaRPr>
          </a:p>
        </p:txBody>
      </p:sp>
      <p:pic>
        <p:nvPicPr>
          <p:cNvPr id="18" name="Picture 17" descr="A QR code to the enrolment page to join the statewide staffroom.">
            <a:extLst>
              <a:ext uri="{FF2B5EF4-FFF2-40B4-BE49-F238E27FC236}">
                <a16:creationId xmlns:a16="http://schemas.microsoft.com/office/drawing/2014/main" id="{07F04B57-21FA-68C3-66E7-BE96041DBEAD}"/>
              </a:ext>
            </a:extLst>
          </p:cNvPr>
          <p:cNvPicPr>
            <a:picLocks noChangeAspect="1"/>
          </p:cNvPicPr>
          <p:nvPr/>
        </p:nvPicPr>
        <p:blipFill>
          <a:blip r:embed="rId4"/>
          <a:stretch>
            <a:fillRect/>
          </a:stretch>
        </p:blipFill>
        <p:spPr>
          <a:xfrm>
            <a:off x="8144223" y="2553312"/>
            <a:ext cx="3625598" cy="3599414"/>
          </a:xfrm>
          <a:prstGeom prst="rect">
            <a:avLst/>
          </a:prstGeom>
        </p:spPr>
      </p:pic>
    </p:spTree>
    <p:extLst>
      <p:ext uri="{BB962C8B-B14F-4D97-AF65-F5344CB8AC3E}">
        <p14:creationId xmlns:p14="http://schemas.microsoft.com/office/powerpoint/2010/main" val="28226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a:t>
            </a:r>
            <a:r>
              <a:rPr lang="en-AU" u="sng"/>
              <a:t>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Public Sans"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Public Sans"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Public Sans"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Public Sans" panose="020B0604020202020204" pitchFamily="34" charset="0"/>
              <a:buChar char="•"/>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710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0418-7BB8-5989-479B-3534AFE05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E7D1-E9C2-60E7-33F7-76E5E6945BBC}"/>
              </a:ext>
            </a:extLst>
          </p:cNvPr>
          <p:cNvSpPr>
            <a:spLocks noGrp="1"/>
          </p:cNvSpPr>
          <p:nvPr>
            <p:ph type="title"/>
          </p:nvPr>
        </p:nvSpPr>
        <p:spPr>
          <a:xfrm>
            <a:off x="360000" y="360000"/>
            <a:ext cx="10764000" cy="545601"/>
          </a:xfrm>
        </p:spPr>
        <p:txBody>
          <a:bodyPr/>
          <a:lstStyle/>
          <a:p>
            <a:r>
              <a:rPr lang="en-AU"/>
              <a:t>Australian Professional Standards for Teachers</a:t>
            </a:r>
          </a:p>
        </p:txBody>
      </p:sp>
      <p:sp>
        <p:nvSpPr>
          <p:cNvPr id="7" name="Text Placeholder 6">
            <a:extLst>
              <a:ext uri="{FF2B5EF4-FFF2-40B4-BE49-F238E27FC236}">
                <a16:creationId xmlns:a16="http://schemas.microsoft.com/office/drawing/2014/main" id="{653C95D3-62C8-975F-6DFF-C42A06890BAD}"/>
              </a:ext>
            </a:extLst>
          </p:cNvPr>
          <p:cNvSpPr>
            <a:spLocks noGrp="1"/>
          </p:cNvSpPr>
          <p:nvPr>
            <p:ph type="body" sz="quarter" idx="18"/>
          </p:nvPr>
        </p:nvSpPr>
        <p:spPr/>
        <p:txBody>
          <a:bodyPr/>
          <a:lstStyle/>
          <a:p>
            <a:r>
              <a:rPr lang="en-AU"/>
              <a:t>Standard descriptors</a:t>
            </a:r>
          </a:p>
        </p:txBody>
      </p:sp>
      <p:grpSp>
        <p:nvGrpSpPr>
          <p:cNvPr id="4" name="Group 3">
            <a:extLst>
              <a:ext uri="{FF2B5EF4-FFF2-40B4-BE49-F238E27FC236}">
                <a16:creationId xmlns:a16="http://schemas.microsoft.com/office/drawing/2014/main" id="{C441C2B6-4E27-10B0-AED3-374EF1DD7211}"/>
              </a:ext>
              <a:ext uri="{C183D7F6-B498-43B3-948B-1728B52AA6E4}">
                <adec:decorative xmlns:adec="http://schemas.microsoft.com/office/drawing/2017/decorative" val="1"/>
              </a:ext>
            </a:extLst>
          </p:cNvPr>
          <p:cNvGrpSpPr/>
          <p:nvPr/>
        </p:nvGrpSpPr>
        <p:grpSpPr>
          <a:xfrm>
            <a:off x="353999" y="1480655"/>
            <a:ext cx="11484000" cy="4708778"/>
            <a:chOff x="353999" y="1480655"/>
            <a:chExt cx="11484000" cy="4708778"/>
          </a:xfrm>
        </p:grpSpPr>
        <p:sp>
          <p:nvSpPr>
            <p:cNvPr id="9" name="Rectangle: Rounded Corners 8">
              <a:extLst>
                <a:ext uri="{FF2B5EF4-FFF2-40B4-BE49-F238E27FC236}">
                  <a16:creationId xmlns:a16="http://schemas.microsoft.com/office/drawing/2014/main" id="{9D26D24E-A27C-858B-5A7F-A9B42F9941E2}"/>
                </a:ext>
              </a:extLst>
            </p:cNvPr>
            <p:cNvSpPr/>
            <p:nvPr/>
          </p:nvSpPr>
          <p:spPr>
            <a:xfrm>
              <a:off x="353999" y="1480655"/>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FCC9C77B-1392-263C-EED5-E3E864BACFF7}"/>
                </a:ext>
              </a:extLst>
            </p:cNvPr>
            <p:cNvSpPr/>
            <p:nvPr/>
          </p:nvSpPr>
          <p:spPr>
            <a:xfrm>
              <a:off x="354000" y="3910060"/>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Rounded Corners 12">
            <a:extLst>
              <a:ext uri="{FF2B5EF4-FFF2-40B4-BE49-F238E27FC236}">
                <a16:creationId xmlns:a16="http://schemas.microsoft.com/office/drawing/2014/main" id="{43FD1D91-5077-B31D-A509-1D205FE660FE}"/>
              </a:ext>
            </a:extLst>
          </p:cNvPr>
          <p:cNvSpPr/>
          <p:nvPr/>
        </p:nvSpPr>
        <p:spPr>
          <a:xfrm>
            <a:off x="559076" y="1719536"/>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GB" sz="1800" b="1">
                <a:solidFill>
                  <a:srgbClr val="FFFFFF"/>
                </a:solidFill>
                <a:latin typeface="+mj-lt"/>
              </a:rPr>
              <a:t>6.2 </a:t>
            </a:r>
            <a:r>
              <a:rPr lang="en-US" sz="1800" b="1">
                <a:latin typeface="+mj-lt"/>
              </a:rPr>
              <a:t> – </a:t>
            </a:r>
            <a:r>
              <a:rPr lang="en-GB" sz="1800" b="1">
                <a:solidFill>
                  <a:srgbClr val="FFFFFF"/>
                </a:solidFill>
                <a:latin typeface="+mj-lt"/>
              </a:rPr>
              <a:t>Engage in professional learning and improve practice</a:t>
            </a:r>
            <a:endParaRPr lang="en-GB" sz="1800" b="1">
              <a:latin typeface="+mj-lt"/>
            </a:endParaRPr>
          </a:p>
        </p:txBody>
      </p:sp>
      <p:sp>
        <p:nvSpPr>
          <p:cNvPr id="15" name="Rectangle: Rounded Corners 14">
            <a:extLst>
              <a:ext uri="{FF2B5EF4-FFF2-40B4-BE49-F238E27FC236}">
                <a16:creationId xmlns:a16="http://schemas.microsoft.com/office/drawing/2014/main" id="{6154597D-CC56-8B3E-EF98-B5267886D090}"/>
              </a:ext>
            </a:extLst>
          </p:cNvPr>
          <p:cNvSpPr/>
          <p:nvPr/>
        </p:nvSpPr>
        <p:spPr>
          <a:xfrm>
            <a:off x="4708574" y="1719536"/>
            <a:ext cx="6789928" cy="1799617"/>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6.2.2 – Participate in learning to update knowledge and practice, targeted to professional needs and school and/or system priorities.</a:t>
            </a:r>
            <a:endParaRPr lang="en-US" sz="1800">
              <a:solidFill>
                <a:srgbClr val="00296C"/>
              </a:solidFill>
            </a:endParaRPr>
          </a:p>
        </p:txBody>
      </p:sp>
      <p:sp>
        <p:nvSpPr>
          <p:cNvPr id="14" name="Rectangle: Rounded Corners 13">
            <a:extLst>
              <a:ext uri="{FF2B5EF4-FFF2-40B4-BE49-F238E27FC236}">
                <a16:creationId xmlns:a16="http://schemas.microsoft.com/office/drawing/2014/main" id="{1199F5D1-BA1B-AE23-3F2A-831F828BC1F9}"/>
              </a:ext>
            </a:extLst>
          </p:cNvPr>
          <p:cNvSpPr/>
          <p:nvPr/>
        </p:nvSpPr>
        <p:spPr>
          <a:xfrm>
            <a:off x="547707" y="4149939"/>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6.3 – Engage with colleagues and improve practice</a:t>
            </a:r>
          </a:p>
        </p:txBody>
      </p:sp>
      <p:sp>
        <p:nvSpPr>
          <p:cNvPr id="16" name="Rectangle: Rounded Corners 15">
            <a:extLst>
              <a:ext uri="{FF2B5EF4-FFF2-40B4-BE49-F238E27FC236}">
                <a16:creationId xmlns:a16="http://schemas.microsoft.com/office/drawing/2014/main" id="{348A4381-97C9-7862-80C2-F296A295E0D0}"/>
              </a:ext>
            </a:extLst>
          </p:cNvPr>
          <p:cNvSpPr/>
          <p:nvPr/>
        </p:nvSpPr>
        <p:spPr>
          <a:xfrm>
            <a:off x="4708574" y="4149940"/>
            <a:ext cx="6789928" cy="1799616"/>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6.3.2 – Contribute to collegial discussions and apply constructive feedback from colleagues to improve professional knowledge and practice</a:t>
            </a:r>
          </a:p>
        </p:txBody>
      </p:sp>
      <p:sp>
        <p:nvSpPr>
          <p:cNvPr id="6" name="Slide Number Placeholder 5">
            <a:extLst>
              <a:ext uri="{FF2B5EF4-FFF2-40B4-BE49-F238E27FC236}">
                <a16:creationId xmlns:a16="http://schemas.microsoft.com/office/drawing/2014/main" id="{E74EFB23-00F7-3C77-CF0E-24A3C21A99D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custDataLst>
      <p:tags r:id="rId1"/>
    </p:custDataLst>
    <p:extLst>
      <p:ext uri="{BB962C8B-B14F-4D97-AF65-F5344CB8AC3E}">
        <p14:creationId xmlns:p14="http://schemas.microsoft.com/office/powerpoint/2010/main" val="28067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063D-DDDE-0090-7284-145F78C7F380}"/>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46A0556-EE17-6F87-E8A1-C83ACE4FF413}"/>
              </a:ext>
              <a:ext uri="{C183D7F6-B498-43B3-948B-1728B52AA6E4}">
                <adec:decorative xmlns:adec="http://schemas.microsoft.com/office/drawing/2017/decorative" val="1"/>
              </a:ext>
            </a:extLst>
          </p:cNvPr>
          <p:cNvSpPr/>
          <p:nvPr/>
        </p:nvSpPr>
        <p:spPr>
          <a:xfrm>
            <a:off x="443536" y="1575057"/>
            <a:ext cx="4104574" cy="2384828"/>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216000" tIns="45720" rIns="216000" bIns="45720" rtlCol="0" anchor="ctr" anchorCtr="1"/>
          <a:lstStyle/>
          <a:p>
            <a:pPr>
              <a:lnSpc>
                <a:spcPct val="150000"/>
              </a:lnSpc>
              <a:spcAft>
                <a:spcPts val="1200"/>
              </a:spcAft>
              <a:defRPr/>
            </a:pPr>
            <a:r>
              <a:rPr lang="en-AU" sz="2000" dirty="0">
                <a:solidFill>
                  <a:schemeClr val="bg1"/>
                </a:solidFill>
              </a:rPr>
              <a:t>We are learning to deepen our understanding of Science and technology K–6 syllabus content.</a:t>
            </a:r>
          </a:p>
        </p:txBody>
      </p:sp>
      <p:pic>
        <p:nvPicPr>
          <p:cNvPr id="35" name="Picture 2">
            <a:extLst>
              <a:ext uri="{FF2B5EF4-FFF2-40B4-BE49-F238E27FC236}">
                <a16:creationId xmlns:a16="http://schemas.microsoft.com/office/drawing/2014/main" id="{753B9469-0F59-7B54-D85A-8E44B3B0E6A1}"/>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396" y="4696392"/>
            <a:ext cx="4310854" cy="17869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772E75D-37FE-1A8A-C23F-21954C5A4D8C}"/>
              </a:ext>
            </a:extLst>
          </p:cNvPr>
          <p:cNvSpPr>
            <a:spLocks noGrp="1"/>
          </p:cNvSpPr>
          <p:nvPr>
            <p:ph type="title"/>
          </p:nvPr>
        </p:nvSpPr>
        <p:spPr>
          <a:xfrm>
            <a:off x="205258" y="-820839"/>
            <a:ext cx="11446439" cy="554400"/>
          </a:xfrm>
        </p:spPr>
        <p:txBody>
          <a:bodyPr/>
          <a:lstStyle/>
          <a:p>
            <a:r>
              <a:rPr lang="en-US"/>
              <a:t>Learning intentions and success criteria</a:t>
            </a:r>
            <a:endParaRPr lang="en-AU"/>
          </a:p>
        </p:txBody>
      </p:sp>
      <p:sp>
        <p:nvSpPr>
          <p:cNvPr id="4" name="Title 4">
            <a:extLst>
              <a:ext uri="{FF2B5EF4-FFF2-40B4-BE49-F238E27FC236}">
                <a16:creationId xmlns:a16="http://schemas.microsoft.com/office/drawing/2014/main" id="{F10E9223-3780-B9B6-D197-FABE622F22A6}"/>
              </a:ext>
            </a:extLst>
          </p:cNvPr>
          <p:cNvSpPr txBox="1">
            <a:spLocks/>
          </p:cNvSpPr>
          <p:nvPr/>
        </p:nvSpPr>
        <p:spPr>
          <a:xfrm>
            <a:off x="205260"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Learning intention</a:t>
            </a:r>
            <a:endParaRPr lang="en-AU">
              <a:cs typeface="Public Sans" panose="020B0604020202020204" pitchFamily="34" charset="0"/>
            </a:endParaRPr>
          </a:p>
        </p:txBody>
      </p:sp>
      <p:sp>
        <p:nvSpPr>
          <p:cNvPr id="6" name="Title 4">
            <a:extLst>
              <a:ext uri="{FF2B5EF4-FFF2-40B4-BE49-F238E27FC236}">
                <a16:creationId xmlns:a16="http://schemas.microsoft.com/office/drawing/2014/main" id="{9363109A-EC22-351B-CF86-76B73982DD11}"/>
              </a:ext>
            </a:extLst>
          </p:cNvPr>
          <p:cNvSpPr txBox="1">
            <a:spLocks/>
          </p:cNvSpPr>
          <p:nvPr/>
        </p:nvSpPr>
        <p:spPr>
          <a:xfrm>
            <a:off x="5399998"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Success criteria</a:t>
            </a:r>
            <a:endParaRPr lang="en-AU">
              <a:cs typeface="Public Sans" panose="020B0604020202020204" pitchFamily="34" charset="0"/>
            </a:endParaRPr>
          </a:p>
        </p:txBody>
      </p:sp>
      <p:sp>
        <p:nvSpPr>
          <p:cNvPr id="7" name="Text Placeholder 6">
            <a:extLst>
              <a:ext uri="{FF2B5EF4-FFF2-40B4-BE49-F238E27FC236}">
                <a16:creationId xmlns:a16="http://schemas.microsoft.com/office/drawing/2014/main" id="{E9911E53-E2BC-C10B-0F8A-CEAC8C26C76A}"/>
              </a:ext>
            </a:extLst>
          </p:cNvPr>
          <p:cNvSpPr>
            <a:spLocks noGrp="1"/>
          </p:cNvSpPr>
          <p:nvPr>
            <p:ph type="body" sz="quarter" idx="18"/>
          </p:nvPr>
        </p:nvSpPr>
        <p:spPr/>
        <p:txBody>
          <a:bodyPr/>
          <a:lstStyle/>
          <a:p>
            <a:r>
              <a:rPr lang="en-AU"/>
              <a:t>I will be successful if I can</a:t>
            </a:r>
          </a:p>
        </p:txBody>
      </p:sp>
      <p:grpSp>
        <p:nvGrpSpPr>
          <p:cNvPr id="8" name="Group 7" descr="understand the role of research in connecting content in the Science and technology K–6 Syllabus">
            <a:extLst>
              <a:ext uri="{FF2B5EF4-FFF2-40B4-BE49-F238E27FC236}">
                <a16:creationId xmlns:a16="http://schemas.microsoft.com/office/drawing/2014/main" id="{C086A6E1-19D9-D0CE-D9F0-58F9E015653F}"/>
              </a:ext>
            </a:extLst>
          </p:cNvPr>
          <p:cNvGrpSpPr/>
          <p:nvPr/>
        </p:nvGrpSpPr>
        <p:grpSpPr>
          <a:xfrm>
            <a:off x="5399998" y="2282150"/>
            <a:ext cx="6238665" cy="970641"/>
            <a:chOff x="5413033" y="1630944"/>
            <a:chExt cx="6238665" cy="970641"/>
          </a:xfrm>
        </p:grpSpPr>
        <p:pic>
          <p:nvPicPr>
            <p:cNvPr id="25" name="Picture 24">
              <a:extLst>
                <a:ext uri="{FF2B5EF4-FFF2-40B4-BE49-F238E27FC236}">
                  <a16:creationId xmlns:a16="http://schemas.microsoft.com/office/drawing/2014/main" id="{743D5C05-C4FC-95BE-A661-22F7652D95D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3033" y="1630944"/>
              <a:ext cx="970641" cy="970641"/>
            </a:xfrm>
            <a:prstGeom prst="rect">
              <a:avLst/>
            </a:prstGeom>
          </p:spPr>
        </p:pic>
        <p:sp>
          <p:nvSpPr>
            <p:cNvPr id="32" name="TextBox 31" descr="understand the role of research in connecting content in the Science and technology K–6 Syllabus&#10;">
              <a:extLst>
                <a:ext uri="{FF2B5EF4-FFF2-40B4-BE49-F238E27FC236}">
                  <a16:creationId xmlns:a16="http://schemas.microsoft.com/office/drawing/2014/main" id="{29E68FF8-E42C-2FA3-FB3B-BE673DC5F067}"/>
                </a:ext>
              </a:extLst>
            </p:cNvPr>
            <p:cNvSpPr txBox="1"/>
            <p:nvPr/>
          </p:nvSpPr>
          <p:spPr>
            <a:xfrm>
              <a:off x="6723523" y="1859427"/>
              <a:ext cx="4928175" cy="513674"/>
            </a:xfrm>
            <a:prstGeom prst="rect">
              <a:avLst/>
            </a:prstGeom>
            <a:noFill/>
          </p:spPr>
          <p:txBody>
            <a:bodyPr wrap="square" lIns="0" tIns="0" rIns="0" bIns="0" rtlCol="0" anchor="ctr" anchorCtr="0">
              <a:noAutofit/>
            </a:bodyPr>
            <a:lstStyle/>
            <a:p>
              <a:pPr marR="0" lvl="0" algn="l" defTabSz="609585" rtl="0" eaLnBrk="1" fontAlgn="auto" latinLnBrk="0" hangingPunct="1">
                <a:lnSpc>
                  <a:spcPct val="114000"/>
                </a:lnSpc>
                <a:spcBef>
                  <a:spcPts val="0"/>
                </a:spcBef>
                <a:spcAft>
                  <a:spcPts val="1200"/>
                </a:spcAft>
                <a:buClrTx/>
                <a:buSzTx/>
                <a:tabLst/>
                <a:defRPr/>
              </a:pPr>
              <a:r>
                <a:rPr lang="en-AU" sz="1800" dirty="0">
                  <a:solidFill>
                    <a:srgbClr val="00296C"/>
                  </a:solidFill>
                  <a:ea typeface="+mn-lt"/>
                  <a:cs typeface="+mn-lt"/>
                </a:rPr>
                <a:t>understand the role of research in connecting content in the Science and technology K–6 Syllabus</a:t>
              </a:r>
              <a:endParaRPr lang="en-AU" sz="1800" dirty="0">
                <a:solidFill>
                  <a:srgbClr val="00296C"/>
                </a:solidFill>
                <a:cs typeface="Calibri"/>
              </a:endParaRPr>
            </a:p>
          </p:txBody>
        </p:sp>
      </p:grpSp>
      <p:sp>
        <p:nvSpPr>
          <p:cNvPr id="17" name="Slide Number Placeholder 16">
            <a:extLst>
              <a:ext uri="{FF2B5EF4-FFF2-40B4-BE49-F238E27FC236}">
                <a16:creationId xmlns:a16="http://schemas.microsoft.com/office/drawing/2014/main" id="{AA5391FB-B4C1-8699-9B86-B42F1B4580D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a:p>
        </p:txBody>
      </p:sp>
    </p:spTree>
    <p:custDataLst>
      <p:tags r:id="rId1"/>
    </p:custDataLst>
    <p:extLst>
      <p:ext uri="{BB962C8B-B14F-4D97-AF65-F5344CB8AC3E}">
        <p14:creationId xmlns:p14="http://schemas.microsoft.com/office/powerpoint/2010/main" val="32463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D70A6-6B78-B5FA-9F02-FBB7FF43B00E}"/>
              </a:ext>
            </a:extLst>
          </p:cNvPr>
          <p:cNvSpPr>
            <a:spLocks noGrp="1"/>
          </p:cNvSpPr>
          <p:nvPr>
            <p:ph type="ctrTitle"/>
          </p:nvPr>
        </p:nvSpPr>
        <p:spPr/>
        <p:txBody>
          <a:bodyPr/>
          <a:lstStyle/>
          <a:p>
            <a:r>
              <a:rPr lang="en-GB"/>
              <a:t>Let's get loud</a:t>
            </a:r>
          </a:p>
        </p:txBody>
      </p:sp>
      <p:sp>
        <p:nvSpPr>
          <p:cNvPr id="2" name="Footer Placeholder 1">
            <a:extLst>
              <a:ext uri="{FF2B5EF4-FFF2-40B4-BE49-F238E27FC236}">
                <a16:creationId xmlns:a16="http://schemas.microsoft.com/office/drawing/2014/main" id="{21525635-5568-70AC-FD54-947D7C536EA0}"/>
              </a:ext>
            </a:extLst>
          </p:cNvPr>
          <p:cNvSpPr>
            <a:spLocks noGrp="1"/>
          </p:cNvSpPr>
          <p:nvPr>
            <p:ph type="ftr" sz="quarter" idx="3"/>
          </p:nvPr>
        </p:nvSpPr>
        <p:spPr/>
        <p:txBody>
          <a:bodyPr/>
          <a:lstStyle/>
          <a:p>
            <a:r>
              <a:rPr lang="en-AU"/>
              <a:t>NSW Department of Education</a:t>
            </a:r>
          </a:p>
          <a:p>
            <a:endParaRPr lang="en-AU"/>
          </a:p>
        </p:txBody>
      </p:sp>
      <p:pic>
        <p:nvPicPr>
          <p:cNvPr id="5" name="Picture 4">
            <a:extLst>
              <a:ext uri="{FF2B5EF4-FFF2-40B4-BE49-F238E27FC236}">
                <a16:creationId xmlns:a16="http://schemas.microsoft.com/office/drawing/2014/main" id="{16BF0FE2-E24F-2495-306C-4DCC7FC8A1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33737" y="0"/>
            <a:ext cx="5258263" cy="6858000"/>
          </a:xfrm>
          <a:prstGeom prst="rect">
            <a:avLst/>
          </a:prstGeom>
        </p:spPr>
      </p:pic>
    </p:spTree>
    <p:extLst>
      <p:ext uri="{BB962C8B-B14F-4D97-AF65-F5344CB8AC3E}">
        <p14:creationId xmlns:p14="http://schemas.microsoft.com/office/powerpoint/2010/main" val="89408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126E-8B1E-3F3F-C9E7-3BFD829ECE95}"/>
              </a:ext>
            </a:extLst>
          </p:cNvPr>
          <p:cNvSpPr>
            <a:spLocks noGrp="1"/>
          </p:cNvSpPr>
          <p:nvPr>
            <p:ph type="title"/>
          </p:nvPr>
        </p:nvSpPr>
        <p:spPr/>
        <p:txBody>
          <a:bodyPr/>
          <a:lstStyle/>
          <a:p>
            <a:r>
              <a:rPr lang="en-AU"/>
              <a:t>Participant activity</a:t>
            </a:r>
          </a:p>
        </p:txBody>
      </p:sp>
      <p:sp>
        <p:nvSpPr>
          <p:cNvPr id="5" name="Text Placeholder 4">
            <a:extLst>
              <a:ext uri="{FF2B5EF4-FFF2-40B4-BE49-F238E27FC236}">
                <a16:creationId xmlns:a16="http://schemas.microsoft.com/office/drawing/2014/main" id="{5E8301C0-CE6A-F2EB-A709-C88B2876F242}"/>
              </a:ext>
            </a:extLst>
          </p:cNvPr>
          <p:cNvSpPr>
            <a:spLocks noGrp="1"/>
          </p:cNvSpPr>
          <p:nvPr>
            <p:ph type="body" sz="quarter" idx="18"/>
          </p:nvPr>
        </p:nvSpPr>
        <p:spPr/>
        <p:txBody>
          <a:bodyPr/>
          <a:lstStyle/>
          <a:p>
            <a:r>
              <a:rPr lang="en-AU"/>
              <a:t>Stage 1 – Light and sound interact with materials in different ways</a:t>
            </a:r>
          </a:p>
        </p:txBody>
      </p:sp>
      <p:pic>
        <p:nvPicPr>
          <p:cNvPr id="16" name="Graphic 15" descr="5 minute timer">
            <a:extLst>
              <a:ext uri="{FF2B5EF4-FFF2-40B4-BE49-F238E27FC236}">
                <a16:creationId xmlns:a16="http://schemas.microsoft.com/office/drawing/2014/main" id="{5B21C667-96E1-DB02-EC32-68FC6E140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7011" y="61528"/>
            <a:ext cx="1263967" cy="1348231"/>
          </a:xfrm>
          <a:prstGeom prst="rect">
            <a:avLst/>
          </a:prstGeom>
        </p:spPr>
      </p:pic>
      <p:sp>
        <p:nvSpPr>
          <p:cNvPr id="3" name="Content Placeholder 2">
            <a:extLst>
              <a:ext uri="{FF2B5EF4-FFF2-40B4-BE49-F238E27FC236}">
                <a16:creationId xmlns:a16="http://schemas.microsoft.com/office/drawing/2014/main" id="{97DA2D91-92A8-D86D-A95A-7C42214563AF}"/>
              </a:ext>
            </a:extLst>
          </p:cNvPr>
          <p:cNvSpPr>
            <a:spLocks noGrp="1"/>
          </p:cNvSpPr>
          <p:nvPr>
            <p:ph idx="1"/>
          </p:nvPr>
        </p:nvSpPr>
        <p:spPr>
          <a:xfrm>
            <a:off x="360000" y="1526984"/>
            <a:ext cx="6898050" cy="3482416"/>
          </a:xfrm>
        </p:spPr>
        <p:txBody>
          <a:bodyPr vert="horz" lIns="0" tIns="0" rIns="0" bIns="0" rtlCol="0" anchor="t">
            <a:noAutofit/>
          </a:bodyPr>
          <a:lstStyle/>
          <a:p>
            <a:r>
              <a:rPr lang="en-AU" sz="2000" b="1" i="0" dirty="0">
                <a:solidFill>
                  <a:srgbClr val="000000"/>
                </a:solidFill>
                <a:effectLst/>
              </a:rPr>
              <a:t>Task – In </a:t>
            </a:r>
            <a:r>
              <a:rPr lang="en-AU" sz="2000" b="1" dirty="0">
                <a:solidFill>
                  <a:srgbClr val="000000"/>
                </a:solidFill>
              </a:rPr>
              <a:t>small</a:t>
            </a:r>
            <a:r>
              <a:rPr lang="en-AU" sz="2000" b="1" i="0" dirty="0">
                <a:solidFill>
                  <a:srgbClr val="000000"/>
                </a:solidFill>
                <a:effectLst/>
              </a:rPr>
              <a:t> </a:t>
            </a:r>
            <a:r>
              <a:rPr lang="en-AU" sz="2000" b="1" dirty="0">
                <a:solidFill>
                  <a:srgbClr val="000000"/>
                </a:solidFill>
              </a:rPr>
              <a:t>groups</a:t>
            </a:r>
            <a:r>
              <a:rPr lang="en-AU" sz="2000" b="1" i="0" dirty="0">
                <a:solidFill>
                  <a:srgbClr val="000000"/>
                </a:solidFill>
                <a:effectLst/>
              </a:rPr>
              <a:t>, </a:t>
            </a:r>
            <a:r>
              <a:rPr lang="en-AU" sz="2000" b="1" dirty="0">
                <a:solidFill>
                  <a:srgbClr val="000000"/>
                </a:solidFill>
              </a:rPr>
              <a:t>make a</a:t>
            </a:r>
            <a:r>
              <a:rPr lang="en-AU" sz="2000" b="1" i="0" dirty="0">
                <a:solidFill>
                  <a:srgbClr val="000000"/>
                </a:solidFill>
                <a:effectLst/>
              </a:rPr>
              <a:t> </a:t>
            </a:r>
            <a:r>
              <a:rPr lang="en-AU" sz="2000" b="1" dirty="0">
                <a:solidFill>
                  <a:srgbClr val="000000"/>
                </a:solidFill>
              </a:rPr>
              <a:t>musical</a:t>
            </a:r>
            <a:r>
              <a:rPr lang="en-AU" sz="2000" b="1" i="0" dirty="0">
                <a:solidFill>
                  <a:srgbClr val="000000"/>
                </a:solidFill>
                <a:effectLst/>
              </a:rPr>
              <a:t> </a:t>
            </a:r>
            <a:r>
              <a:rPr lang="en-AU" sz="2000" b="1" dirty="0">
                <a:solidFill>
                  <a:srgbClr val="000000"/>
                </a:solidFill>
              </a:rPr>
              <a:t>i</a:t>
            </a:r>
            <a:r>
              <a:rPr lang="en-AU" sz="2000" b="1" i="0" dirty="0">
                <a:solidFill>
                  <a:srgbClr val="000000"/>
                </a:solidFill>
                <a:effectLst/>
              </a:rPr>
              <a:t>nstrument</a:t>
            </a:r>
            <a:endParaRPr lang="en-AU" sz="2000" b="0" i="0" dirty="0">
              <a:solidFill>
                <a:srgbClr val="000000"/>
              </a:solidFill>
              <a:effectLst/>
            </a:endParaRPr>
          </a:p>
          <a:p>
            <a:pPr algn="l">
              <a:buNone/>
            </a:pPr>
            <a:r>
              <a:rPr lang="en-AU" sz="2000" b="1" i="0" dirty="0">
                <a:solidFill>
                  <a:srgbClr val="000000"/>
                </a:solidFill>
                <a:effectLst/>
              </a:rPr>
              <a:t>Criteria</a:t>
            </a:r>
            <a:endParaRPr lang="en-AU" sz="2000" b="0" i="0" dirty="0">
              <a:solidFill>
                <a:srgbClr val="000000"/>
              </a:solidFill>
              <a:effectLst/>
            </a:endParaRPr>
          </a:p>
          <a:p>
            <a:pPr marL="342900" indent="-342900">
              <a:buFont typeface="Arial" panose="020B0604020202020204" pitchFamily="34" charset="0"/>
              <a:buChar char="•"/>
            </a:pPr>
            <a:r>
              <a:rPr lang="en-AU" sz="2000" dirty="0">
                <a:solidFill>
                  <a:srgbClr val="000000"/>
                </a:solidFill>
              </a:rPr>
              <a:t> </a:t>
            </a:r>
            <a:r>
              <a:rPr lang="en-AU" sz="2000" b="0" i="0" dirty="0">
                <a:solidFill>
                  <a:srgbClr val="000000"/>
                </a:solidFill>
                <a:effectLst/>
              </a:rPr>
              <a:t>The instrument must produce </a:t>
            </a:r>
            <a:r>
              <a:rPr lang="en-AU" sz="2000" b="1" i="0" dirty="0">
                <a:solidFill>
                  <a:srgbClr val="000000"/>
                </a:solidFill>
                <a:effectLst/>
              </a:rPr>
              <a:t>3 distinct pitches</a:t>
            </a:r>
            <a:r>
              <a:rPr lang="en-AU" sz="2000" b="0" i="0" dirty="0">
                <a:solidFill>
                  <a:srgbClr val="000000"/>
                </a:solidFill>
                <a:effectLst/>
              </a:rPr>
              <a:t>.</a:t>
            </a:r>
          </a:p>
          <a:p>
            <a:pPr marL="342900" indent="-342900">
              <a:buFont typeface="Arial" panose="020B0604020202020204" pitchFamily="34" charset="0"/>
              <a:buChar char="•"/>
            </a:pPr>
            <a:r>
              <a:rPr lang="en-AU" sz="2000" dirty="0">
                <a:solidFill>
                  <a:srgbClr val="000000"/>
                </a:solidFill>
              </a:rPr>
              <a:t> </a:t>
            </a:r>
            <a:r>
              <a:rPr lang="en-AU" sz="2000" b="0" i="0" dirty="0">
                <a:solidFill>
                  <a:srgbClr val="000000"/>
                </a:solidFill>
                <a:effectLst/>
              </a:rPr>
              <a:t>It must </a:t>
            </a:r>
            <a:r>
              <a:rPr lang="en-AU" sz="2000" dirty="0">
                <a:solidFill>
                  <a:srgbClr val="000000"/>
                </a:solidFill>
              </a:rPr>
              <a:t>b</a:t>
            </a:r>
            <a:r>
              <a:rPr lang="en-AU" sz="2000" b="0" i="0" dirty="0">
                <a:solidFill>
                  <a:srgbClr val="000000"/>
                </a:solidFill>
                <a:effectLst/>
              </a:rPr>
              <a:t>e capable of producing </a:t>
            </a:r>
            <a:r>
              <a:rPr lang="en-AU" sz="2000" b="1" i="0" dirty="0">
                <a:solidFill>
                  <a:srgbClr val="000000"/>
                </a:solidFill>
                <a:effectLst/>
              </a:rPr>
              <a:t>2 different volumes</a:t>
            </a:r>
            <a:r>
              <a:rPr lang="en-AU" sz="2000" b="0" i="0" dirty="0">
                <a:solidFill>
                  <a:srgbClr val="000000"/>
                </a:solidFill>
                <a:effectLst/>
              </a:rPr>
              <a:t>.</a:t>
            </a:r>
          </a:p>
          <a:p>
            <a:pPr marL="342900" indent="-342900">
              <a:buFont typeface="Arial" panose="020B0604020202020204" pitchFamily="34" charset="0"/>
              <a:buChar char="•"/>
            </a:pPr>
            <a:r>
              <a:rPr lang="en-AU" sz="2000" dirty="0">
                <a:solidFill>
                  <a:srgbClr val="000000"/>
                </a:solidFill>
              </a:rPr>
              <a:t> You</a:t>
            </a:r>
            <a:r>
              <a:rPr lang="en-AU" sz="2000" b="0" i="0" dirty="0">
                <a:solidFill>
                  <a:srgbClr val="000000"/>
                </a:solidFill>
                <a:effectLst/>
              </a:rPr>
              <a:t> must use </a:t>
            </a:r>
            <a:r>
              <a:rPr lang="en-AU" sz="2000" b="1" i="0" dirty="0">
                <a:solidFill>
                  <a:srgbClr val="000000"/>
                </a:solidFill>
                <a:effectLst/>
              </a:rPr>
              <a:t>at least 2 different materials</a:t>
            </a:r>
            <a:r>
              <a:rPr lang="en-AU" sz="2000" dirty="0">
                <a:solidFill>
                  <a:srgbClr val="000000"/>
                </a:solidFill>
              </a:rPr>
              <a:t>.</a:t>
            </a:r>
            <a:endParaRPr lang="en-AU" sz="2000" dirty="0"/>
          </a:p>
          <a:p>
            <a:pPr marL="285750" indent="-285750">
              <a:buFontTx/>
              <a:buChar char="-"/>
            </a:pPr>
            <a:endParaRPr lang="en-AU" sz="2000" dirty="0"/>
          </a:p>
        </p:txBody>
      </p:sp>
      <p:pic>
        <p:nvPicPr>
          <p:cNvPr id="7" name="Picture 6">
            <a:extLst>
              <a:ext uri="{FF2B5EF4-FFF2-40B4-BE49-F238E27FC236}">
                <a16:creationId xmlns:a16="http://schemas.microsoft.com/office/drawing/2014/main" id="{B9E34475-73EB-DF32-AFDB-3EED75533D9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8745989" y="1486678"/>
            <a:ext cx="3086011" cy="4629016"/>
          </a:xfrm>
          <a:prstGeom prst="rect">
            <a:avLst/>
          </a:prstGeom>
        </p:spPr>
      </p:pic>
      <p:sp>
        <p:nvSpPr>
          <p:cNvPr id="4" name="Slide Number Placeholder 3">
            <a:extLst>
              <a:ext uri="{FF2B5EF4-FFF2-40B4-BE49-F238E27FC236}">
                <a16:creationId xmlns:a16="http://schemas.microsoft.com/office/drawing/2014/main" id="{56A15524-BC58-77FD-85AC-0F084915E20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436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5918-8855-925B-E4FA-34F3A6187D17}"/>
              </a:ext>
            </a:extLst>
          </p:cNvPr>
          <p:cNvSpPr>
            <a:spLocks noGrp="1"/>
          </p:cNvSpPr>
          <p:nvPr>
            <p:ph type="title"/>
          </p:nvPr>
        </p:nvSpPr>
        <p:spPr/>
        <p:txBody>
          <a:bodyPr/>
          <a:lstStyle/>
          <a:p>
            <a:r>
              <a:rPr lang="en-AU"/>
              <a:t>Participant activity </a:t>
            </a:r>
          </a:p>
        </p:txBody>
      </p:sp>
      <p:sp>
        <p:nvSpPr>
          <p:cNvPr id="7" name="Text Placeholder 6">
            <a:extLst>
              <a:ext uri="{FF2B5EF4-FFF2-40B4-BE49-F238E27FC236}">
                <a16:creationId xmlns:a16="http://schemas.microsoft.com/office/drawing/2014/main" id="{1BBE5AFC-0EA2-1E86-A413-7808E40F5940}"/>
              </a:ext>
            </a:extLst>
          </p:cNvPr>
          <p:cNvSpPr>
            <a:spLocks noGrp="1"/>
          </p:cNvSpPr>
          <p:nvPr>
            <p:ph type="body" sz="quarter" idx="18"/>
          </p:nvPr>
        </p:nvSpPr>
        <p:spPr>
          <a:xfrm>
            <a:off x="360364" y="905601"/>
            <a:ext cx="6621349" cy="545601"/>
          </a:xfrm>
        </p:spPr>
        <p:txBody>
          <a:bodyPr/>
          <a:lstStyle/>
          <a:p>
            <a:pPr>
              <a:lnSpc>
                <a:spcPct val="114000"/>
              </a:lnSpc>
            </a:pPr>
            <a:r>
              <a:rPr lang="en-AU" sz="1800"/>
              <a:t>Stage 1 – Light and sound interact with materials in different ways</a:t>
            </a:r>
          </a:p>
        </p:txBody>
      </p:sp>
      <p:sp>
        <p:nvSpPr>
          <p:cNvPr id="5" name="Text Placeholder 4">
            <a:extLst>
              <a:ext uri="{FF2B5EF4-FFF2-40B4-BE49-F238E27FC236}">
                <a16:creationId xmlns:a16="http://schemas.microsoft.com/office/drawing/2014/main" id="{BAE06172-AEFB-C8D3-2F73-548B9799D4DF}"/>
              </a:ext>
            </a:extLst>
          </p:cNvPr>
          <p:cNvSpPr>
            <a:spLocks noGrp="1"/>
          </p:cNvSpPr>
          <p:nvPr>
            <p:ph type="body" sz="quarter" idx="17"/>
          </p:nvPr>
        </p:nvSpPr>
        <p:spPr>
          <a:xfrm>
            <a:off x="360364" y="1601937"/>
            <a:ext cx="6621349" cy="4896063"/>
          </a:xfrm>
        </p:spPr>
        <p:txBody>
          <a:bodyPr vert="horz" lIns="0" tIns="0" rIns="0" bIns="0" rtlCol="0" anchor="t">
            <a:noAutofit/>
          </a:bodyPr>
          <a:lstStyle/>
          <a:p>
            <a:pPr fontAlgn="base">
              <a:lnSpc>
                <a:spcPct val="114000"/>
              </a:lnSpc>
              <a:buFont typeface="+mj-lt"/>
              <a:buAutoNum type="arabicPeriod"/>
            </a:pPr>
            <a:r>
              <a:rPr lang="en-AU" sz="1600" i="0" dirty="0">
                <a:solidFill>
                  <a:srgbClr val="000000"/>
                </a:solidFill>
                <a:effectLst/>
              </a:rPr>
              <a:t> Review the </a:t>
            </a:r>
            <a:r>
              <a:rPr lang="en-AU" sz="1600" dirty="0">
                <a:solidFill>
                  <a:srgbClr val="000000"/>
                </a:solidFill>
              </a:rPr>
              <a:t>Stage 1 Syllabus</a:t>
            </a:r>
            <a:r>
              <a:rPr lang="en-AU" sz="1600" i="0" dirty="0">
                <a:solidFill>
                  <a:srgbClr val="000000"/>
                </a:solidFill>
                <a:effectLst/>
              </a:rPr>
              <a:t> Information – Identify content related to the activity.</a:t>
            </a:r>
          </a:p>
          <a:p>
            <a:pPr algn="l" fontAlgn="base">
              <a:lnSpc>
                <a:spcPct val="114000"/>
              </a:lnSpc>
            </a:pPr>
            <a:r>
              <a:rPr lang="en-AU" sz="1600" dirty="0">
                <a:solidFill>
                  <a:srgbClr val="000000"/>
                </a:solidFill>
              </a:rPr>
              <a:t>2. </a:t>
            </a:r>
            <a:r>
              <a:rPr lang="en-AU" sz="1600" i="0" dirty="0">
                <a:solidFill>
                  <a:srgbClr val="000000"/>
                </a:solidFill>
                <a:effectLst/>
              </a:rPr>
              <a:t>Discussion Points</a:t>
            </a:r>
          </a:p>
          <a:p>
            <a:pPr marL="742950" lvl="1" indent="-285750" algn="l" fontAlgn="base">
              <a:lnSpc>
                <a:spcPct val="114000"/>
              </a:lnSpc>
              <a:spcAft>
                <a:spcPts val="1200"/>
              </a:spcAft>
              <a:buFont typeface="Public Sans" pitchFamily="2" charset="0"/>
              <a:buChar char="–"/>
            </a:pPr>
            <a:r>
              <a:rPr lang="en-AU" sz="1600" i="0" dirty="0">
                <a:solidFill>
                  <a:srgbClr val="000000"/>
                </a:solidFill>
                <a:effectLst/>
              </a:rPr>
              <a:t>Science Content – What scientific principles or topics are covered?</a:t>
            </a:r>
          </a:p>
          <a:p>
            <a:pPr marL="742950" lvl="1" indent="-285750" algn="l" fontAlgn="base">
              <a:lnSpc>
                <a:spcPct val="114000"/>
              </a:lnSpc>
              <a:spcAft>
                <a:spcPts val="1200"/>
              </a:spcAft>
              <a:buFont typeface="Public Sans" pitchFamily="2" charset="0"/>
              <a:buChar char="–"/>
            </a:pPr>
            <a:r>
              <a:rPr lang="en-AU" sz="1600" i="0" dirty="0">
                <a:solidFill>
                  <a:srgbClr val="000000"/>
                </a:solidFill>
                <a:effectLst/>
              </a:rPr>
              <a:t>Design Content – How does this activity incorporate design elements?</a:t>
            </a:r>
          </a:p>
          <a:p>
            <a:pPr marL="742950" lvl="1" indent="-285750" algn="l" fontAlgn="base">
              <a:lnSpc>
                <a:spcPct val="114000"/>
              </a:lnSpc>
              <a:spcAft>
                <a:spcPts val="1200"/>
              </a:spcAft>
              <a:buFont typeface="Public Sans" pitchFamily="2" charset="0"/>
              <a:buChar char="–"/>
            </a:pPr>
            <a:r>
              <a:rPr lang="en-AU" sz="1600" i="0" dirty="0">
                <a:solidFill>
                  <a:srgbClr val="000000"/>
                </a:solidFill>
                <a:effectLst/>
              </a:rPr>
              <a:t>Digital Content –  Explore the potential integration of digital tools or resources.</a:t>
            </a:r>
          </a:p>
          <a:p>
            <a:pPr marL="742950" lvl="1" indent="-285750" algn="l" fontAlgn="base">
              <a:lnSpc>
                <a:spcPct val="114000"/>
              </a:lnSpc>
              <a:spcAft>
                <a:spcPts val="1200"/>
              </a:spcAft>
              <a:buFont typeface="Public Sans" pitchFamily="2" charset="0"/>
              <a:buChar char="–"/>
            </a:pPr>
            <a:r>
              <a:rPr lang="en-AU" sz="1600" i="0" dirty="0">
                <a:solidFill>
                  <a:srgbClr val="000000"/>
                </a:solidFill>
                <a:effectLst/>
              </a:rPr>
              <a:t>Additional Connections –  Consider other relevant connections. E.g. data, Creating written texts, other KLAs etc. </a:t>
            </a:r>
          </a:p>
          <a:p>
            <a:pPr marL="742950" lvl="1" indent="-285750" algn="l" fontAlgn="base">
              <a:lnSpc>
                <a:spcPct val="114000"/>
              </a:lnSpc>
              <a:spcAft>
                <a:spcPts val="1200"/>
              </a:spcAft>
              <a:buFont typeface="Public Sans" pitchFamily="2" charset="0"/>
              <a:buChar char="–"/>
            </a:pPr>
            <a:r>
              <a:rPr lang="en-AU" sz="1600" dirty="0">
                <a:solidFill>
                  <a:srgbClr val="000000"/>
                </a:solidFill>
              </a:rPr>
              <a:t>Surprises: Has anything surprised you? </a:t>
            </a:r>
            <a:endParaRPr lang="en-AU" sz="1600" i="0" dirty="0">
              <a:solidFill>
                <a:srgbClr val="000000"/>
              </a:solidFill>
              <a:effectLst/>
            </a:endParaRPr>
          </a:p>
          <a:p>
            <a:pPr algn="l" fontAlgn="base">
              <a:lnSpc>
                <a:spcPct val="114000"/>
              </a:lnSpc>
            </a:pPr>
            <a:r>
              <a:rPr lang="en-AU" sz="1600" dirty="0">
                <a:solidFill>
                  <a:srgbClr val="000000"/>
                </a:solidFill>
              </a:rPr>
              <a:t>3. </a:t>
            </a:r>
            <a:r>
              <a:rPr lang="en-AU" sz="1600" i="0" dirty="0">
                <a:solidFill>
                  <a:srgbClr val="000000"/>
                </a:solidFill>
                <a:effectLst/>
              </a:rPr>
              <a:t>Annotation –</a:t>
            </a:r>
            <a:r>
              <a:rPr lang="en-AU" sz="1600" dirty="0">
                <a:solidFill>
                  <a:srgbClr val="000000"/>
                </a:solidFill>
              </a:rPr>
              <a:t> </a:t>
            </a:r>
            <a:r>
              <a:rPr lang="en-AU" sz="1600" i="0" dirty="0">
                <a:solidFill>
                  <a:srgbClr val="000000"/>
                </a:solidFill>
                <a:effectLst/>
              </a:rPr>
              <a:t>Reflect on each content area and annotate your thoughts and insights.</a:t>
            </a:r>
            <a:endParaRPr lang="en-AU" sz="1600" dirty="0"/>
          </a:p>
        </p:txBody>
      </p:sp>
      <p:pic>
        <p:nvPicPr>
          <p:cNvPr id="4" name="Graphic 3" descr="8 minute timer">
            <a:extLst>
              <a:ext uri="{FF2B5EF4-FFF2-40B4-BE49-F238E27FC236}">
                <a16:creationId xmlns:a16="http://schemas.microsoft.com/office/drawing/2014/main" id="{F426216C-E8AE-5746-0DB8-FE11E7742C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1" y="753790"/>
            <a:ext cx="2053446" cy="2190342"/>
          </a:xfrm>
          <a:prstGeom prst="rect">
            <a:avLst/>
          </a:prstGeom>
        </p:spPr>
      </p:pic>
      <p:pic>
        <p:nvPicPr>
          <p:cNvPr id="17" name="Picture 16">
            <a:extLst>
              <a:ext uri="{FF2B5EF4-FFF2-40B4-BE49-F238E27FC236}">
                <a16:creationId xmlns:a16="http://schemas.microsoft.com/office/drawing/2014/main" id="{CF33C233-1529-5ACB-ADA7-F4B0776339D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CBEDFD"/>
              </a:clrFrom>
              <a:clrTo>
                <a:srgbClr val="CBEDFD">
                  <a:alpha val="0"/>
                </a:srgbClr>
              </a:clrTo>
            </a:clrChange>
            <a:extLst>
              <a:ext uri="{28A0092B-C50C-407E-A947-70E740481C1C}">
                <a14:useLocalDpi xmlns:a14="http://schemas.microsoft.com/office/drawing/2010/main"/>
              </a:ext>
            </a:extLst>
          </a:blip>
          <a:stretch>
            <a:fillRect/>
          </a:stretch>
        </p:blipFill>
        <p:spPr>
          <a:xfrm>
            <a:off x="7685549" y="2273572"/>
            <a:ext cx="4064491" cy="4636260"/>
          </a:xfrm>
          <a:prstGeom prst="rect">
            <a:avLst/>
          </a:prstGeom>
        </p:spPr>
      </p:pic>
    </p:spTree>
    <p:extLst>
      <p:ext uri="{BB962C8B-B14F-4D97-AF65-F5344CB8AC3E}">
        <p14:creationId xmlns:p14="http://schemas.microsoft.com/office/powerpoint/2010/main" val="408764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9A6F-6748-3194-820F-D2A4F7284370}"/>
              </a:ext>
            </a:extLst>
          </p:cNvPr>
          <p:cNvSpPr>
            <a:spLocks noGrp="1"/>
          </p:cNvSpPr>
          <p:nvPr>
            <p:ph type="title"/>
          </p:nvPr>
        </p:nvSpPr>
        <p:spPr/>
        <p:txBody>
          <a:bodyPr anchor="t">
            <a:normAutofit/>
          </a:bodyPr>
          <a:lstStyle/>
          <a:p>
            <a:r>
              <a:rPr lang="en-AU"/>
              <a:t>Discussion summary</a:t>
            </a:r>
          </a:p>
        </p:txBody>
      </p:sp>
      <p:sp>
        <p:nvSpPr>
          <p:cNvPr id="1031" name="Text Placeholder 2">
            <a:extLst>
              <a:ext uri="{FF2B5EF4-FFF2-40B4-BE49-F238E27FC236}">
                <a16:creationId xmlns:a16="http://schemas.microsoft.com/office/drawing/2014/main" id="{E3BD16B6-47EB-4D0D-3E49-D7485972C669}"/>
              </a:ext>
            </a:extLst>
          </p:cNvPr>
          <p:cNvSpPr>
            <a:spLocks noGrp="1"/>
          </p:cNvSpPr>
          <p:nvPr>
            <p:ph type="body" sz="quarter" idx="17"/>
          </p:nvPr>
        </p:nvSpPr>
        <p:spPr>
          <a:xfrm>
            <a:off x="360363" y="1262054"/>
            <a:ext cx="6443637" cy="4553999"/>
          </a:xfrm>
        </p:spPr>
        <p:txBody>
          <a:bodyPr vert="horz" lIns="0" tIns="0" rIns="0" bIns="0" rtlCol="0" anchor="t">
            <a:noAutofit/>
          </a:bodyPr>
          <a:lstStyle/>
          <a:p>
            <a:r>
              <a:rPr lang="en-AU" sz="1800" b="1" dirty="0"/>
              <a:t>Science</a:t>
            </a:r>
            <a:r>
              <a:rPr lang="en-AU" sz="1800" dirty="0">
                <a:solidFill>
                  <a:srgbClr val="000000"/>
                </a:solidFill>
                <a:effectLst/>
              </a:rPr>
              <a:t> –</a:t>
            </a:r>
            <a:r>
              <a:rPr lang="en-AU" sz="1800" dirty="0"/>
              <a:t> </a:t>
            </a:r>
            <a:r>
              <a:rPr lang="en-AU" dirty="0"/>
              <a:t>'Test</a:t>
            </a:r>
            <a:r>
              <a:rPr lang="en-AU" sz="1800" dirty="0"/>
              <a:t> how different materials and actions affect the volume and pitch of sound</a:t>
            </a:r>
            <a:r>
              <a:rPr lang="en-AU" dirty="0"/>
              <a:t>'</a:t>
            </a:r>
            <a:r>
              <a:rPr lang="en-AU" sz="1800" dirty="0"/>
              <a:t> </a:t>
            </a:r>
          </a:p>
          <a:p>
            <a:r>
              <a:rPr lang="en-AU" sz="1800" b="1" dirty="0">
                <a:effectLst/>
              </a:rPr>
              <a:t>Design</a:t>
            </a:r>
            <a:r>
              <a:rPr lang="en-AU" sz="1800" dirty="0">
                <a:solidFill>
                  <a:srgbClr val="000000"/>
                </a:solidFill>
                <a:effectLst/>
              </a:rPr>
              <a:t> –</a:t>
            </a:r>
            <a:r>
              <a:rPr lang="en-AU" sz="1800" dirty="0">
                <a:effectLst/>
              </a:rPr>
              <a:t> </a:t>
            </a:r>
            <a:r>
              <a:rPr lang="en-AU" dirty="0"/>
              <a:t>'Apply</a:t>
            </a:r>
            <a:r>
              <a:rPr lang="en-AU" sz="1800" dirty="0">
                <a:effectLst/>
              </a:rPr>
              <a:t> one or more steps  of a design process to make a product</a:t>
            </a:r>
            <a:r>
              <a:rPr lang="en-AU" dirty="0"/>
              <a:t>'</a:t>
            </a:r>
            <a:endParaRPr lang="en-AU" sz="1800" dirty="0">
              <a:effectLst/>
            </a:endParaRPr>
          </a:p>
          <a:p>
            <a:r>
              <a:rPr lang="en-AU" b="1" dirty="0"/>
              <a:t>Potential integration of digital content and data</a:t>
            </a:r>
            <a:r>
              <a:rPr lang="en-AU" sz="1800" dirty="0">
                <a:solidFill>
                  <a:srgbClr val="000000"/>
                </a:solidFill>
                <a:effectLst/>
              </a:rPr>
              <a:t> –</a:t>
            </a:r>
            <a:r>
              <a:rPr lang="en-AU" b="1" dirty="0"/>
              <a:t> </a:t>
            </a:r>
            <a:r>
              <a:rPr lang="en-AU" b="0" dirty="0"/>
              <a:t>For example, students take a photograph or video and annotate the image with descriptions. </a:t>
            </a:r>
            <a:endParaRPr lang="en-AU" b="1" dirty="0"/>
          </a:p>
          <a:p>
            <a:r>
              <a:rPr lang="en-AU" b="1" dirty="0"/>
              <a:t>Posing questions</a:t>
            </a:r>
            <a:r>
              <a:rPr lang="en-AU" sz="1800" dirty="0">
                <a:solidFill>
                  <a:srgbClr val="000000"/>
                </a:solidFill>
                <a:effectLst/>
              </a:rPr>
              <a:t> –</a:t>
            </a:r>
            <a:r>
              <a:rPr lang="en-AU" b="1" dirty="0"/>
              <a:t> </a:t>
            </a:r>
            <a:r>
              <a:rPr lang="en-GB" sz="1800" dirty="0"/>
              <a:t>Questioning is the starting point for all scientific investigations</a:t>
            </a:r>
            <a:r>
              <a:rPr lang="en-GB" dirty="0"/>
              <a:t>.</a:t>
            </a:r>
            <a:endParaRPr lang="en-AU" b="1" dirty="0"/>
          </a:p>
        </p:txBody>
      </p:sp>
      <p:pic>
        <p:nvPicPr>
          <p:cNvPr id="7" name="Content Placeholder 6" descr="The elements of a design process are shown in a circular formation surrounding the element ‘Empathise by gathering user stories’. Starting at the top of the diagram and moving clockwise, the elements are ‘Define a need based on user needs’, ‘Research what you need to know’, ‘Generate ideas for possible solutions’, ‘Plan for production’, ‘Make a prototype or build solutions’, and ‘Test and evaluate’.">
            <a:extLst>
              <a:ext uri="{FF2B5EF4-FFF2-40B4-BE49-F238E27FC236}">
                <a16:creationId xmlns:a16="http://schemas.microsoft.com/office/drawing/2014/main" id="{6FB073C3-AC7E-9751-D8E5-9B1AA87907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93292" y="1290809"/>
            <a:ext cx="4366481" cy="4721458"/>
          </a:xfrm>
          <a:prstGeom prst="rect">
            <a:avLst/>
          </a:prstGeom>
          <a:ln>
            <a:noFill/>
          </a:ln>
        </p:spPr>
      </p:pic>
      <p:sp>
        <p:nvSpPr>
          <p:cNvPr id="3" name="TextBox 17">
            <a:extLst>
              <a:ext uri="{FF2B5EF4-FFF2-40B4-BE49-F238E27FC236}">
                <a16:creationId xmlns:a16="http://schemas.microsoft.com/office/drawing/2014/main" id="{819196F9-EAB9-EE81-AC3E-ABC701D2CD33}"/>
              </a:ext>
            </a:extLst>
          </p:cNvPr>
          <p:cNvSpPr txBox="1"/>
          <p:nvPr/>
        </p:nvSpPr>
        <p:spPr>
          <a:xfrm>
            <a:off x="7680805" y="6030006"/>
            <a:ext cx="4178968" cy="276999"/>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r>
              <a:rPr lang="en-AU" sz="1200">
                <a:ea typeface="Calibri"/>
                <a:cs typeface="Arial"/>
              </a:rPr>
              <a:t>image: </a:t>
            </a:r>
            <a:r>
              <a:rPr lang="en-AU" sz="1200">
                <a:effectLst/>
                <a:ea typeface="Calibri"/>
                <a:cs typeface="Arial"/>
              </a:rPr>
              <a:t>© NSW Education Standards Authority (NESA) </a:t>
            </a:r>
            <a:endParaRPr lang="en-AU" sz="1200">
              <a:ea typeface="Calibri"/>
              <a:cs typeface="Arial"/>
            </a:endParaRPr>
          </a:p>
        </p:txBody>
      </p:sp>
    </p:spTree>
    <p:extLst>
      <p:ext uri="{BB962C8B-B14F-4D97-AF65-F5344CB8AC3E}">
        <p14:creationId xmlns:p14="http://schemas.microsoft.com/office/powerpoint/2010/main" val="8622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EF23B-9AB2-1D0B-63B8-6853FED8C85D}"/>
              </a:ext>
            </a:extLst>
          </p:cNvPr>
          <p:cNvSpPr>
            <a:spLocks noGrp="1"/>
          </p:cNvSpPr>
          <p:nvPr>
            <p:ph type="ctrTitle"/>
          </p:nvPr>
        </p:nvSpPr>
        <p:spPr/>
        <p:txBody>
          <a:bodyPr anchor="b">
            <a:noAutofit/>
          </a:bodyPr>
          <a:lstStyle/>
          <a:p>
            <a:pPr>
              <a:lnSpc>
                <a:spcPct val="90000"/>
              </a:lnSpc>
            </a:pPr>
            <a:r>
              <a:rPr lang="en-GB" sz="3600"/>
              <a:t>Connecting scientific, design, and digital content</a:t>
            </a:r>
            <a:endParaRPr lang="en-US" sz="3600"/>
          </a:p>
        </p:txBody>
      </p:sp>
      <p:pic>
        <p:nvPicPr>
          <p:cNvPr id="4" name="Picture 3">
            <a:extLst>
              <a:ext uri="{FF2B5EF4-FFF2-40B4-BE49-F238E27FC236}">
                <a16:creationId xmlns:a16="http://schemas.microsoft.com/office/drawing/2014/main" id="{943A6AA1-F5E7-EC7A-4AB4-888D6104CA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26224" y="0"/>
            <a:ext cx="5065776" cy="6858000"/>
          </a:xfrm>
          <a:prstGeom prst="rect">
            <a:avLst/>
          </a:prstGeom>
        </p:spPr>
      </p:pic>
      <p:sp>
        <p:nvSpPr>
          <p:cNvPr id="2" name="Footer Placeholder 1">
            <a:extLst>
              <a:ext uri="{FF2B5EF4-FFF2-40B4-BE49-F238E27FC236}">
                <a16:creationId xmlns:a16="http://schemas.microsoft.com/office/drawing/2014/main" id="{9145A3E2-3F1E-42EF-53FF-B975AFD084DD}"/>
              </a:ext>
            </a:extLst>
          </p:cNvPr>
          <p:cNvSpPr>
            <a:spLocks noGrp="1"/>
          </p:cNvSpPr>
          <p:nvPr>
            <p:ph type="ftr" sz="quarter" idx="3"/>
          </p:nvPr>
        </p:nvSpPr>
        <p:spPr/>
        <p:txBody>
          <a:bodyPr anchor="t">
            <a:normAutofit/>
          </a:bodyPr>
          <a:lstStyle/>
          <a:p>
            <a:pPr>
              <a:lnSpc>
                <a:spcPct val="90000"/>
              </a:lnSpc>
              <a:spcAft>
                <a:spcPts val="600"/>
              </a:spcAft>
            </a:pPr>
            <a:r>
              <a:rPr lang="en-AU" sz="1200"/>
              <a:t>NSW Department of Education</a:t>
            </a:r>
          </a:p>
          <a:p>
            <a:pPr>
              <a:lnSpc>
                <a:spcPct val="90000"/>
              </a:lnSpc>
              <a:spcAft>
                <a:spcPts val="600"/>
              </a:spcAft>
            </a:pPr>
            <a:endParaRPr lang="en-AU" sz="1200"/>
          </a:p>
        </p:txBody>
      </p:sp>
    </p:spTree>
    <p:extLst>
      <p:ext uri="{BB962C8B-B14F-4D97-AF65-F5344CB8AC3E}">
        <p14:creationId xmlns:p14="http://schemas.microsoft.com/office/powerpoint/2010/main" val="30676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xtkmas3rytwnz7x4czm7iu84ut2o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orporate">
      <a:majorFont>
        <a:latin typeface="Public Sans"/>
        <a:ea typeface=""/>
        <a:cs typeface=""/>
      </a:majorFont>
      <a:minorFont>
        <a:latin typeface="Public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CHPS-F2F-PL-Term-2-2025 (1)</Template>
  <TotalTime>0</TotalTime>
  <Words>5230</Words>
  <Application>Microsoft Office PowerPoint</Application>
  <PresentationFormat>Widescreen</PresentationFormat>
  <Paragraphs>556</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Public Sans Light</vt:lpstr>
      <vt:lpstr>Public Sans</vt:lpstr>
      <vt:lpstr>Segoe UI</vt:lpstr>
      <vt:lpstr>Calibri</vt:lpstr>
      <vt:lpstr>Arial</vt:lpstr>
      <vt:lpstr>Times New Roman</vt:lpstr>
      <vt:lpstr>4_NSWG Corporate</vt:lpstr>
      <vt:lpstr>Science and technology</vt:lpstr>
      <vt:lpstr>Acknowledgement of Country</vt:lpstr>
      <vt:lpstr>Australian Professional Standards for Teachers</vt:lpstr>
      <vt:lpstr>Learning intentions and success criteria</vt:lpstr>
      <vt:lpstr>Let's get loud</vt:lpstr>
      <vt:lpstr>Participant activity</vt:lpstr>
      <vt:lpstr>Participant activity </vt:lpstr>
      <vt:lpstr>Discussion summary</vt:lpstr>
      <vt:lpstr>Connecting scientific, design, and digital content</vt:lpstr>
      <vt:lpstr>Key research findings</vt:lpstr>
      <vt:lpstr>Connections between content</vt:lpstr>
      <vt:lpstr>Connecting science and technology content (1) </vt:lpstr>
      <vt:lpstr>Connecting science and technology content (2) </vt:lpstr>
      <vt:lpstr>Connections in practice</vt:lpstr>
      <vt:lpstr>Bringing it together</vt:lpstr>
      <vt:lpstr>Sample connections</vt:lpstr>
      <vt:lpstr>Participant activity – making connections</vt:lpstr>
      <vt:lpstr>Participant sharing</vt:lpstr>
      <vt:lpstr>Key takeaways (1)</vt:lpstr>
      <vt:lpstr>Contact us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technology – F2F PL Term 2 2025</dc:title>
  <dc:creator>NSW Department of Education</dc:creator>
  <cp:revision>1</cp:revision>
  <dcterms:created xsi:type="dcterms:W3CDTF">2025-07-21T06:10:26Z</dcterms:created>
  <dcterms:modified xsi:type="dcterms:W3CDTF">2025-07-21T06:10:44Z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2025-07-21T06:10:43Z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10b3da11-c054-4780-bdd0-0cbbce2b367a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