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53"/>
  </p:notesMasterIdLst>
  <p:handoutMasterIdLst>
    <p:handoutMasterId r:id="rId254"/>
  </p:handoutMasterIdLst>
  <p:sldIdLst>
    <p:sldId id="26507" r:id="rId5"/>
    <p:sldId id="266" r:id="rId6"/>
    <p:sldId id="26508" r:id="rId7"/>
    <p:sldId id="2147472550" r:id="rId8"/>
    <p:sldId id="2147472551" r:id="rId9"/>
    <p:sldId id="2147472552" r:id="rId10"/>
    <p:sldId id="2147480524" r:id="rId11"/>
    <p:sldId id="2147480489" r:id="rId12"/>
    <p:sldId id="2147480490" r:id="rId13"/>
    <p:sldId id="2147480491" r:id="rId14"/>
    <p:sldId id="2147480422" r:id="rId15"/>
    <p:sldId id="2147480492" r:id="rId16"/>
    <p:sldId id="2147480450" r:id="rId17"/>
    <p:sldId id="26394" r:id="rId18"/>
    <p:sldId id="2147480527" r:id="rId19"/>
    <p:sldId id="2147472487" r:id="rId20"/>
    <p:sldId id="2147472488" r:id="rId21"/>
    <p:sldId id="2147480442" r:id="rId22"/>
    <p:sldId id="2147480509" r:id="rId23"/>
    <p:sldId id="2147480429" r:id="rId24"/>
    <p:sldId id="2147472539" r:id="rId25"/>
    <p:sldId id="2147472489" r:id="rId26"/>
    <p:sldId id="2147470351" r:id="rId27"/>
    <p:sldId id="2147470350" r:id="rId28"/>
    <p:sldId id="2147472541" r:id="rId29"/>
    <p:sldId id="2147470411" r:id="rId30"/>
    <p:sldId id="2147472490" r:id="rId31"/>
    <p:sldId id="2147480441" r:id="rId32"/>
    <p:sldId id="2147480463" r:id="rId33"/>
    <p:sldId id="2147470412" r:id="rId34"/>
    <p:sldId id="2147470410" r:id="rId35"/>
    <p:sldId id="2147472531" r:id="rId36"/>
    <p:sldId id="2147480443" r:id="rId37"/>
    <p:sldId id="2147480525" r:id="rId38"/>
    <p:sldId id="2147480493" r:id="rId39"/>
    <p:sldId id="2147480495" r:id="rId40"/>
    <p:sldId id="2147480514" r:id="rId41"/>
    <p:sldId id="2147472491" r:id="rId42"/>
    <p:sldId id="2147470407" r:id="rId43"/>
    <p:sldId id="2147480530" r:id="rId44"/>
    <p:sldId id="2147480529" r:id="rId45"/>
    <p:sldId id="2147480531" r:id="rId46"/>
    <p:sldId id="2147480532" r:id="rId47"/>
    <p:sldId id="2147480435" r:id="rId48"/>
    <p:sldId id="2147470421" r:id="rId49"/>
    <p:sldId id="2147470422" r:id="rId50"/>
    <p:sldId id="2147470423" r:id="rId51"/>
    <p:sldId id="2147472492" r:id="rId52"/>
    <p:sldId id="2147470414" r:id="rId53"/>
    <p:sldId id="2147470413" r:id="rId54"/>
    <p:sldId id="2147470424" r:id="rId55"/>
    <p:sldId id="2147472537" r:id="rId56"/>
    <p:sldId id="26396" r:id="rId57"/>
    <p:sldId id="2147470465" r:id="rId58"/>
    <p:sldId id="2147470466" r:id="rId59"/>
    <p:sldId id="2147470416" r:id="rId60"/>
    <p:sldId id="2147470464" r:id="rId61"/>
    <p:sldId id="2147480487" r:id="rId62"/>
    <p:sldId id="2147480484" r:id="rId63"/>
    <p:sldId id="2147480486" r:id="rId64"/>
    <p:sldId id="2147480485" r:id="rId65"/>
    <p:sldId id="2147470480" r:id="rId66"/>
    <p:sldId id="2147470481" r:id="rId67"/>
    <p:sldId id="2147470483" r:id="rId68"/>
    <p:sldId id="2147470484" r:id="rId69"/>
    <p:sldId id="2147470485" r:id="rId70"/>
    <p:sldId id="2147470486" r:id="rId71"/>
    <p:sldId id="2147470487" r:id="rId72"/>
    <p:sldId id="2147470488" r:id="rId73"/>
    <p:sldId id="2147470470" r:id="rId74"/>
    <p:sldId id="2147470472" r:id="rId75"/>
    <p:sldId id="2147470473" r:id="rId76"/>
    <p:sldId id="2147470474" r:id="rId77"/>
    <p:sldId id="2147470475" r:id="rId78"/>
    <p:sldId id="2147470476" r:id="rId79"/>
    <p:sldId id="2147470477" r:id="rId80"/>
    <p:sldId id="2147470478" r:id="rId81"/>
    <p:sldId id="2147470479" r:id="rId82"/>
    <p:sldId id="2147480515" r:id="rId83"/>
    <p:sldId id="2147470490" r:id="rId84"/>
    <p:sldId id="2147472512" r:id="rId85"/>
    <p:sldId id="2147472511" r:id="rId86"/>
    <p:sldId id="2147470493" r:id="rId87"/>
    <p:sldId id="2147470496" r:id="rId88"/>
    <p:sldId id="2147470495" r:id="rId89"/>
    <p:sldId id="2147480451" r:id="rId90"/>
    <p:sldId id="2147472513" r:id="rId91"/>
    <p:sldId id="2147470498" r:id="rId92"/>
    <p:sldId id="2147480425" r:id="rId93"/>
    <p:sldId id="2147472529" r:id="rId94"/>
    <p:sldId id="2147472530" r:id="rId95"/>
    <p:sldId id="2147472510" r:id="rId96"/>
    <p:sldId id="2147480508" r:id="rId97"/>
    <p:sldId id="2147472532" r:id="rId98"/>
    <p:sldId id="2147472527" r:id="rId99"/>
    <p:sldId id="2147472533" r:id="rId100"/>
    <p:sldId id="2147472516" r:id="rId101"/>
    <p:sldId id="2147472520" r:id="rId102"/>
    <p:sldId id="2147480433" r:id="rId103"/>
    <p:sldId id="2147480516" r:id="rId104"/>
    <p:sldId id="2147470503" r:id="rId105"/>
    <p:sldId id="2147472519" r:id="rId106"/>
    <p:sldId id="2147470504" r:id="rId107"/>
    <p:sldId id="2147470505" r:id="rId108"/>
    <p:sldId id="2147470509" r:id="rId109"/>
    <p:sldId id="2147470506" r:id="rId110"/>
    <p:sldId id="2147480438" r:id="rId111"/>
    <p:sldId id="2147480432" r:id="rId112"/>
    <p:sldId id="2147480431" r:id="rId113"/>
    <p:sldId id="2147480440" r:id="rId114"/>
    <p:sldId id="26399" r:id="rId115"/>
    <p:sldId id="2147480457" r:id="rId116"/>
    <p:sldId id="2147472517" r:id="rId117"/>
    <p:sldId id="2147480439" r:id="rId118"/>
    <p:sldId id="2147480470" r:id="rId119"/>
    <p:sldId id="2147472526" r:id="rId120"/>
    <p:sldId id="2147472518" r:id="rId121"/>
    <p:sldId id="2147472522" r:id="rId122"/>
    <p:sldId id="2147480497" r:id="rId123"/>
    <p:sldId id="2147470333" r:id="rId124"/>
    <p:sldId id="2147470336" r:id="rId125"/>
    <p:sldId id="2147480535" r:id="rId126"/>
    <p:sldId id="2147470338" r:id="rId127"/>
    <p:sldId id="2147480499" r:id="rId128"/>
    <p:sldId id="2147472481" r:id="rId129"/>
    <p:sldId id="2147480459" r:id="rId130"/>
    <p:sldId id="2147472443" r:id="rId131"/>
    <p:sldId id="2147472444" r:id="rId132"/>
    <p:sldId id="2147472535" r:id="rId133"/>
    <p:sldId id="2147470346" r:id="rId134"/>
    <p:sldId id="2147470355" r:id="rId135"/>
    <p:sldId id="2147470348" r:id="rId136"/>
    <p:sldId id="2147470352" r:id="rId137"/>
    <p:sldId id="2147480462" r:id="rId138"/>
    <p:sldId id="2147470380" r:id="rId139"/>
    <p:sldId id="2147470381" r:id="rId140"/>
    <p:sldId id="2147480534" r:id="rId141"/>
    <p:sldId id="2147480533" r:id="rId142"/>
    <p:sldId id="2147470384" r:id="rId143"/>
    <p:sldId id="2147480498" r:id="rId144"/>
    <p:sldId id="2147480536" r:id="rId145"/>
    <p:sldId id="2147480464" r:id="rId146"/>
    <p:sldId id="2147480465" r:id="rId147"/>
    <p:sldId id="2147472449" r:id="rId148"/>
    <p:sldId id="2147480502" r:id="rId149"/>
    <p:sldId id="2147480503" r:id="rId150"/>
    <p:sldId id="2147480507" r:id="rId151"/>
    <p:sldId id="2147470354" r:id="rId152"/>
    <p:sldId id="2147480452" r:id="rId153"/>
    <p:sldId id="2147480453" r:id="rId154"/>
    <p:sldId id="2147472538" r:id="rId155"/>
    <p:sldId id="2147470356" r:id="rId156"/>
    <p:sldId id="2147472452" r:id="rId157"/>
    <p:sldId id="2147470358" r:id="rId158"/>
    <p:sldId id="2147470360" r:id="rId159"/>
    <p:sldId id="2147480537" r:id="rId160"/>
    <p:sldId id="2147480538" r:id="rId161"/>
    <p:sldId id="2147472458" r:id="rId162"/>
    <p:sldId id="2147472456" r:id="rId163"/>
    <p:sldId id="2147470367" r:id="rId164"/>
    <p:sldId id="2147470371" r:id="rId165"/>
    <p:sldId id="2147472457" r:id="rId166"/>
    <p:sldId id="26580" r:id="rId167"/>
    <p:sldId id="2147470376" r:id="rId168"/>
    <p:sldId id="2147480454" r:id="rId169"/>
    <p:sldId id="26727" r:id="rId170"/>
    <p:sldId id="2147480469" r:id="rId171"/>
    <p:sldId id="2147480504" r:id="rId172"/>
    <p:sldId id="2147480505" r:id="rId173"/>
    <p:sldId id="2147480506" r:id="rId174"/>
    <p:sldId id="2147480466" r:id="rId175"/>
    <p:sldId id="2147472460" r:id="rId176"/>
    <p:sldId id="2147472467" r:id="rId177"/>
    <p:sldId id="2147472546" r:id="rId178"/>
    <p:sldId id="2147472544" r:id="rId179"/>
    <p:sldId id="2147472545" r:id="rId180"/>
    <p:sldId id="2147472466" r:id="rId181"/>
    <p:sldId id="2147472484" r:id="rId182"/>
    <p:sldId id="2147472548" r:id="rId183"/>
    <p:sldId id="2147472549" r:id="rId184"/>
    <p:sldId id="2147472459" r:id="rId185"/>
    <p:sldId id="2147480468" r:id="rId186"/>
    <p:sldId id="2147472473" r:id="rId187"/>
    <p:sldId id="2147472431" r:id="rId188"/>
    <p:sldId id="2147472476" r:id="rId189"/>
    <p:sldId id="2147470335" r:id="rId190"/>
    <p:sldId id="2147472505" r:id="rId191"/>
    <p:sldId id="2147470415" r:id="rId192"/>
    <p:sldId id="2147470432" r:id="rId193"/>
    <p:sldId id="2147472493" r:id="rId194"/>
    <p:sldId id="2147470447" r:id="rId195"/>
    <p:sldId id="2147480512" r:id="rId196"/>
    <p:sldId id="2147480519" r:id="rId197"/>
    <p:sldId id="2147470510" r:id="rId198"/>
    <p:sldId id="2147472494" r:id="rId199"/>
    <p:sldId id="2147480473" r:id="rId200"/>
    <p:sldId id="2147472495" r:id="rId201"/>
    <p:sldId id="2147472496" r:id="rId202"/>
    <p:sldId id="2147472497" r:id="rId203"/>
    <p:sldId id="2147472498" r:id="rId204"/>
    <p:sldId id="2147472499" r:id="rId205"/>
    <p:sldId id="2147480520" r:id="rId206"/>
    <p:sldId id="2147480521" r:id="rId207"/>
    <p:sldId id="2147472506" r:id="rId208"/>
    <p:sldId id="2147472500" r:id="rId209"/>
    <p:sldId id="2147480510" r:id="rId210"/>
    <p:sldId id="2147472507" r:id="rId211"/>
    <p:sldId id="2147472501" r:id="rId212"/>
    <p:sldId id="2147470342" r:id="rId213"/>
    <p:sldId id="2147470345" r:id="rId214"/>
    <p:sldId id="2147470448" r:id="rId215"/>
    <p:sldId id="2147470449" r:id="rId216"/>
    <p:sldId id="2147470450" r:id="rId217"/>
    <p:sldId id="2147472503" r:id="rId218"/>
    <p:sldId id="2147470434" r:id="rId219"/>
    <p:sldId id="2147472508" r:id="rId220"/>
    <p:sldId id="2147470419" r:id="rId221"/>
    <p:sldId id="2147470418" r:id="rId222"/>
    <p:sldId id="2147480513" r:id="rId223"/>
    <p:sldId id="2147470435" r:id="rId224"/>
    <p:sldId id="2147480518" r:id="rId225"/>
    <p:sldId id="2147470426" r:id="rId226"/>
    <p:sldId id="2147470420" r:id="rId227"/>
    <p:sldId id="2147470459" r:id="rId228"/>
    <p:sldId id="2147470460" r:id="rId229"/>
    <p:sldId id="2147470461" r:id="rId230"/>
    <p:sldId id="2147470462" r:id="rId231"/>
    <p:sldId id="2147470463" r:id="rId232"/>
    <p:sldId id="2147470440" r:id="rId233"/>
    <p:sldId id="2147480474" r:id="rId234"/>
    <p:sldId id="2147470453" r:id="rId235"/>
    <p:sldId id="2147480475" r:id="rId236"/>
    <p:sldId id="2147480476" r:id="rId237"/>
    <p:sldId id="2147470441" r:id="rId238"/>
    <p:sldId id="2147470442" r:id="rId239"/>
    <p:sldId id="2147470444" r:id="rId240"/>
    <p:sldId id="2147470445" r:id="rId241"/>
    <p:sldId id="2147470446" r:id="rId242"/>
    <p:sldId id="2147472509" r:id="rId243"/>
    <p:sldId id="2147480511" r:id="rId244"/>
    <p:sldId id="2147470436" r:id="rId245"/>
    <p:sldId id="2147480522" r:id="rId246"/>
    <p:sldId id="2147480479" r:id="rId247"/>
    <p:sldId id="2147470456" r:id="rId248"/>
    <p:sldId id="2147470438" r:id="rId249"/>
    <p:sldId id="2147480523" r:id="rId250"/>
    <p:sldId id="2147480517" r:id="rId251"/>
    <p:sldId id="361" r:id="rId252"/>
  </p:sldIdLst>
  <p:sldSz cx="12192000" cy="6858000"/>
  <p:notesSz cx="6858000" cy="9144000"/>
  <p:embeddedFontLst>
    <p:embeddedFont>
      <p:font typeface="Cambria Math" panose="02040503050406030204" pitchFamily="18" charset="0"/>
      <p:regular r:id="rId255"/>
    </p:embeddedFont>
    <p:embeddedFont>
      <p:font typeface="Century Gothic" panose="020B0502020202020204" pitchFamily="34" charset="0"/>
      <p:regular r:id="rId256"/>
      <p:bold r:id="rId257"/>
      <p:italic r:id="rId258"/>
      <p:boldItalic r:id="rId259"/>
    </p:embeddedFont>
    <p:embeddedFont>
      <p:font typeface="Montserrat" panose="00000500000000000000" pitchFamily="2" charset="0"/>
      <p:regular r:id="rId260"/>
      <p:bold r:id="rId261"/>
      <p:italic r:id="rId262"/>
      <p:boldItalic r:id="rId263"/>
    </p:embeddedFont>
    <p:embeddedFont>
      <p:font typeface="Public Sans" pitchFamily="2" charset="0"/>
      <p:regular r:id="rId264"/>
      <p:bold r:id="rId265"/>
      <p:italic r:id="rId266"/>
      <p:boldItalic r:id="rId267"/>
    </p:embeddedFont>
    <p:embeddedFont>
      <p:font typeface="Public Sans Light" pitchFamily="2" charset="0"/>
      <p:regular r:id="rId268"/>
      <p:italic r:id="rId269"/>
    </p:embeddedFont>
    <p:embeddedFont>
      <p:font typeface="Public Sans Semi-Bold" panose="020B0604020202020204" charset="0"/>
      <p:bold r:id="rId270"/>
      <p:italic r:id="rId271"/>
      <p:boldItalic r:id="rId272"/>
    </p:embeddedFont>
    <p:embeddedFont>
      <p:font typeface="Roboto" panose="02000000000000000000" pitchFamily="2" charset="0"/>
      <p:regular r:id="rId273"/>
      <p:bold r:id="rId274"/>
      <p:italic r:id="rId275"/>
      <p:boldItalic r:id="rId27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7A0C1A2C-D41B-3543-B9E9-35E20EF4AAF1}">
          <p14:sldIdLst>
            <p14:sldId id="26507"/>
          </p14:sldIdLst>
        </p14:section>
        <p14:section name="Slide templates" id="{71F9F249-56D3-BF4A-97BD-ED21CAC8B719}">
          <p14:sldIdLst>
            <p14:sldId id="266"/>
            <p14:sldId id="26508"/>
            <p14:sldId id="2147472550"/>
            <p14:sldId id="2147472551"/>
            <p14:sldId id="2147472552"/>
            <p14:sldId id="2147480524"/>
            <p14:sldId id="2147480489"/>
            <p14:sldId id="2147480490"/>
            <p14:sldId id="2147480491"/>
            <p14:sldId id="2147480422"/>
            <p14:sldId id="2147480492"/>
            <p14:sldId id="2147480450"/>
            <p14:sldId id="26394"/>
            <p14:sldId id="2147480527"/>
            <p14:sldId id="2147472487"/>
            <p14:sldId id="2147472488"/>
            <p14:sldId id="2147480442"/>
            <p14:sldId id="2147480509"/>
            <p14:sldId id="2147480429"/>
            <p14:sldId id="2147472539"/>
            <p14:sldId id="2147472489"/>
            <p14:sldId id="2147470351"/>
            <p14:sldId id="2147470350"/>
            <p14:sldId id="2147472541"/>
            <p14:sldId id="2147470411"/>
            <p14:sldId id="2147472490"/>
            <p14:sldId id="2147480441"/>
            <p14:sldId id="2147480463"/>
            <p14:sldId id="2147470412"/>
            <p14:sldId id="2147470410"/>
            <p14:sldId id="2147472531"/>
            <p14:sldId id="2147480443"/>
            <p14:sldId id="2147480525"/>
            <p14:sldId id="2147480493"/>
            <p14:sldId id="2147480495"/>
            <p14:sldId id="2147480514"/>
            <p14:sldId id="2147472491"/>
            <p14:sldId id="2147470407"/>
            <p14:sldId id="2147480530"/>
            <p14:sldId id="2147480529"/>
            <p14:sldId id="2147480531"/>
            <p14:sldId id="2147480532"/>
            <p14:sldId id="2147480435"/>
            <p14:sldId id="2147470421"/>
            <p14:sldId id="2147470422"/>
            <p14:sldId id="2147470423"/>
            <p14:sldId id="2147472492"/>
            <p14:sldId id="2147470414"/>
            <p14:sldId id="2147470413"/>
            <p14:sldId id="2147470424"/>
            <p14:sldId id="2147472537"/>
            <p14:sldId id="26396"/>
            <p14:sldId id="2147470465"/>
            <p14:sldId id="2147470466"/>
            <p14:sldId id="2147470416"/>
            <p14:sldId id="2147470464"/>
            <p14:sldId id="2147480487"/>
            <p14:sldId id="2147480484"/>
            <p14:sldId id="2147480486"/>
            <p14:sldId id="2147480485"/>
            <p14:sldId id="2147470480"/>
            <p14:sldId id="2147470481"/>
            <p14:sldId id="2147470483"/>
            <p14:sldId id="2147470484"/>
            <p14:sldId id="2147470485"/>
            <p14:sldId id="2147470486"/>
            <p14:sldId id="2147470487"/>
            <p14:sldId id="2147470488"/>
            <p14:sldId id="2147470470"/>
            <p14:sldId id="2147470472"/>
            <p14:sldId id="2147470473"/>
            <p14:sldId id="2147470474"/>
            <p14:sldId id="2147470475"/>
            <p14:sldId id="2147470476"/>
            <p14:sldId id="2147470477"/>
            <p14:sldId id="2147470478"/>
            <p14:sldId id="2147470479"/>
            <p14:sldId id="2147480515"/>
            <p14:sldId id="2147470490"/>
            <p14:sldId id="2147472512"/>
            <p14:sldId id="2147472511"/>
            <p14:sldId id="2147470493"/>
            <p14:sldId id="2147470496"/>
            <p14:sldId id="2147470495"/>
            <p14:sldId id="2147480451"/>
            <p14:sldId id="2147472513"/>
            <p14:sldId id="2147470498"/>
            <p14:sldId id="2147480425"/>
            <p14:sldId id="2147472529"/>
            <p14:sldId id="2147472530"/>
            <p14:sldId id="2147472510"/>
            <p14:sldId id="2147480508"/>
            <p14:sldId id="2147472532"/>
            <p14:sldId id="2147472527"/>
            <p14:sldId id="2147472533"/>
            <p14:sldId id="2147472516"/>
            <p14:sldId id="2147472520"/>
            <p14:sldId id="2147480433"/>
            <p14:sldId id="2147480516"/>
            <p14:sldId id="2147470503"/>
            <p14:sldId id="2147472519"/>
            <p14:sldId id="2147470504"/>
            <p14:sldId id="2147470505"/>
            <p14:sldId id="2147470509"/>
            <p14:sldId id="2147470506"/>
            <p14:sldId id="2147480438"/>
            <p14:sldId id="2147480432"/>
            <p14:sldId id="2147480431"/>
            <p14:sldId id="2147480440"/>
            <p14:sldId id="26399"/>
            <p14:sldId id="2147480457"/>
            <p14:sldId id="2147472517"/>
            <p14:sldId id="2147480439"/>
            <p14:sldId id="2147480470"/>
            <p14:sldId id="2147472526"/>
            <p14:sldId id="2147472518"/>
            <p14:sldId id="2147472522"/>
            <p14:sldId id="2147480497"/>
            <p14:sldId id="2147470333"/>
            <p14:sldId id="2147470336"/>
            <p14:sldId id="2147480535"/>
            <p14:sldId id="2147470338"/>
            <p14:sldId id="2147480499"/>
            <p14:sldId id="2147472481"/>
            <p14:sldId id="2147480459"/>
            <p14:sldId id="2147472443"/>
            <p14:sldId id="2147472444"/>
            <p14:sldId id="2147472535"/>
            <p14:sldId id="2147470346"/>
            <p14:sldId id="2147470355"/>
            <p14:sldId id="2147470348"/>
            <p14:sldId id="2147470352"/>
            <p14:sldId id="2147480462"/>
            <p14:sldId id="2147470380"/>
            <p14:sldId id="2147470381"/>
            <p14:sldId id="2147480534"/>
            <p14:sldId id="2147480533"/>
            <p14:sldId id="2147470384"/>
            <p14:sldId id="2147480498"/>
            <p14:sldId id="2147480536"/>
            <p14:sldId id="2147480464"/>
            <p14:sldId id="2147480465"/>
            <p14:sldId id="2147472449"/>
            <p14:sldId id="2147480502"/>
            <p14:sldId id="2147480503"/>
            <p14:sldId id="2147480507"/>
            <p14:sldId id="2147470354"/>
            <p14:sldId id="2147480452"/>
            <p14:sldId id="2147480453"/>
            <p14:sldId id="2147472538"/>
            <p14:sldId id="2147470356"/>
            <p14:sldId id="2147472452"/>
            <p14:sldId id="2147470358"/>
            <p14:sldId id="2147470360"/>
            <p14:sldId id="2147480537"/>
            <p14:sldId id="2147480538"/>
            <p14:sldId id="2147472458"/>
            <p14:sldId id="2147472456"/>
            <p14:sldId id="2147470367"/>
            <p14:sldId id="2147470371"/>
            <p14:sldId id="2147472457"/>
            <p14:sldId id="26580"/>
            <p14:sldId id="2147470376"/>
            <p14:sldId id="2147480454"/>
            <p14:sldId id="26727"/>
            <p14:sldId id="2147480469"/>
            <p14:sldId id="2147480504"/>
            <p14:sldId id="2147480505"/>
            <p14:sldId id="2147480506"/>
            <p14:sldId id="2147480466"/>
            <p14:sldId id="2147472460"/>
            <p14:sldId id="2147472467"/>
            <p14:sldId id="2147472546"/>
            <p14:sldId id="2147472544"/>
            <p14:sldId id="2147472545"/>
            <p14:sldId id="2147472466"/>
            <p14:sldId id="2147472484"/>
            <p14:sldId id="2147472548"/>
            <p14:sldId id="2147472549"/>
            <p14:sldId id="2147472459"/>
            <p14:sldId id="2147480468"/>
            <p14:sldId id="2147472473"/>
            <p14:sldId id="2147472431"/>
            <p14:sldId id="2147472476"/>
            <p14:sldId id="2147470335"/>
            <p14:sldId id="2147472505"/>
            <p14:sldId id="2147470415"/>
            <p14:sldId id="2147470432"/>
            <p14:sldId id="2147472493"/>
            <p14:sldId id="2147470447"/>
            <p14:sldId id="2147480512"/>
            <p14:sldId id="2147480519"/>
            <p14:sldId id="2147470510"/>
            <p14:sldId id="2147472494"/>
            <p14:sldId id="2147480473"/>
            <p14:sldId id="2147472495"/>
            <p14:sldId id="2147472496"/>
            <p14:sldId id="2147472497"/>
            <p14:sldId id="2147472498"/>
            <p14:sldId id="2147472499"/>
            <p14:sldId id="2147480520"/>
            <p14:sldId id="2147480521"/>
            <p14:sldId id="2147472506"/>
            <p14:sldId id="2147472500"/>
            <p14:sldId id="2147480510"/>
            <p14:sldId id="2147472507"/>
            <p14:sldId id="2147472501"/>
            <p14:sldId id="2147470342"/>
            <p14:sldId id="2147470345"/>
            <p14:sldId id="2147470448"/>
            <p14:sldId id="2147470449"/>
            <p14:sldId id="2147470450"/>
            <p14:sldId id="2147472503"/>
            <p14:sldId id="2147470434"/>
            <p14:sldId id="2147472508"/>
            <p14:sldId id="2147470419"/>
            <p14:sldId id="2147470418"/>
            <p14:sldId id="2147480513"/>
            <p14:sldId id="2147470435"/>
            <p14:sldId id="2147480518"/>
            <p14:sldId id="2147470426"/>
            <p14:sldId id="2147470420"/>
            <p14:sldId id="2147470459"/>
            <p14:sldId id="2147470460"/>
            <p14:sldId id="2147470461"/>
            <p14:sldId id="2147470462"/>
            <p14:sldId id="2147470463"/>
            <p14:sldId id="2147470440"/>
            <p14:sldId id="2147480474"/>
            <p14:sldId id="2147470453"/>
            <p14:sldId id="2147480475"/>
            <p14:sldId id="2147480476"/>
            <p14:sldId id="2147470441"/>
            <p14:sldId id="2147470442"/>
            <p14:sldId id="2147470444"/>
            <p14:sldId id="2147470445"/>
            <p14:sldId id="2147470446"/>
            <p14:sldId id="2147472509"/>
            <p14:sldId id="2147480511"/>
            <p14:sldId id="2147470436"/>
            <p14:sldId id="2147480522"/>
            <p14:sldId id="2147480479"/>
            <p14:sldId id="2147470456"/>
            <p14:sldId id="2147470438"/>
          </p14:sldIdLst>
        </p14:section>
        <p14:section name="References &amp; copyright" id="{C9C71429-4C40-AB49-952D-9CB127B3DFDB}">
          <p14:sldIdLst>
            <p14:sldId id="2147480523"/>
            <p14:sldId id="2147480517"/>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A2A0801E-9A33-1BEF-C682-C6E9C99468D0}" name="Greg Lowe" initials="GL" userId="S::Greg.Lowe5@det.nsw.edu.au::7534e878-342d-4f39-9d87-1209c149b40d" providerId="AD"/>
  <p188:author id="{1D07FC7C-786C-AF32-986B-B904DACE1A82}" name="Lewanna Kenton" initials="LK" userId="S::Lewanna.Kenton2@det.nsw.edu.au::c46aa24c-2ae8-4fbc-971f-03ec70a397d0" providerId="AD"/>
  <p188:author id="{57179A7F-18D6-D1D3-82DA-BDAB1F2333C2}" name="Liv Howard" initials="LH" userId="S::Liv.Howard@det.nsw.edu.au::e43a82a0-9159-4f0f-aa14-ac7f95b5b562" providerId="AD"/>
  <p188:author id="{9F6E0887-BD70-42C0-FC19-086C9D5D117F}" name="Maninder Kaur (Maninder Kaur)" initials="MK" userId="S::MANINDER.KAUR4@det.nsw.edu.au::3c210f67-4992-4f09-b654-fa659634c1c2" providerId="AD"/>
  <p188:author id="{3C8328A1-2748-3657-8D34-8BD145C7BDD8}" name="Greg Lowe" initials="GL" userId="Greg Lowe" providerId="None"/>
  <p188:author id="{4C38E5A5-10CC-FB63-3CE0-9867717536C5}" name="Sham Nair (Sham Nair)" initials="SN" userId="S::sham.nair@det.nsw.edu.au::4817747e-2766-4bab-b119-23e4e659ab0e" providerId="AD"/>
  <p188:author id="{20A69EB9-37FE-C617-BCB4-31B442AC0505}" name="Sham Nair (Sham Nair)" initials="SN" userId="S::Sham.Nair@det.nsw.edu.au::4817747e-2766-4bab-b119-23e4e659ab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CBEDFD"/>
    <a:srgbClr val="015101"/>
    <a:srgbClr val="086897"/>
    <a:srgbClr val="CCEDFE"/>
    <a:srgbClr val="00ACC2"/>
    <a:srgbClr val="64BB47"/>
    <a:srgbClr val="E5F7FC"/>
    <a:srgbClr val="FBDB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D7614-8018-4134-906E-3AD1CC828EFD}" v="1" dt="2026-05-20T01:14:19.86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3"/>
    <p:restoredTop sz="91438" autoAdjust="0"/>
  </p:normalViewPr>
  <p:slideViewPr>
    <p:cSldViewPr snapToGrid="0">
      <p:cViewPr varScale="1">
        <p:scale>
          <a:sx n="53" d="100"/>
          <a:sy n="53" d="100"/>
        </p:scale>
        <p:origin x="56" y="91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font" Target="fonts/font14.fntdata"/><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font" Target="fonts/font15.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tableStyles" Target="tableStyles.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font" Target="fonts/font5.fntdata"/><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font" Target="fonts/font16.fntdata"/><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font" Target="fonts/font6.fntdata"/><Relationship Id="rId281" Type="http://schemas.microsoft.com/office/2015/10/relationships/revisionInfo" Target="revisionInfo.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font" Target="fonts/font17.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font" Target="fonts/font7.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microsoft.com/office/2018/10/relationships/authors" Target="authors.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font" Target="fonts/font18.fntdata"/><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font" Target="fonts/font8.fntdata"/><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font" Target="fonts/font19.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font" Target="fonts/font9.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notesMaster" Target="notesMasters/notesMaster1.xml"/><Relationship Id="rId274" Type="http://schemas.openxmlformats.org/officeDocument/2006/relationships/font" Target="fonts/font20.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font" Target="fonts/font10.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handoutMaster" Target="handoutMasters/handout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font" Target="fonts/font21.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font" Target="fonts/font11.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font" Target="fonts/font1.fntdata"/><Relationship Id="rId276" Type="http://schemas.openxmlformats.org/officeDocument/2006/relationships/font" Target="fonts/font22.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font" Target="fonts/font12.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font" Target="fonts/font2.fntdata"/><Relationship Id="rId277" Type="http://schemas.openxmlformats.org/officeDocument/2006/relationships/presProps" Target="pres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font" Target="fonts/font13.fntdata"/><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font" Target="fonts/font3.fntdata"/><Relationship Id="rId278" Type="http://schemas.openxmlformats.org/officeDocument/2006/relationships/viewProps" Target="viewProps.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8AD64-8379-4CFF-A3E0-2CF4307A41C9}" type="doc">
      <dgm:prSet loTypeId="urn:diagrams.loki3.com/VaryingWidthList" loCatId="list" qsTypeId="urn:microsoft.com/office/officeart/2005/8/quickstyle/simple1" qsCatId="simple" csTypeId="urn:microsoft.com/office/officeart/2005/8/colors/accent1_2" csCatId="accent1" phldr="1"/>
      <dgm:spPr/>
    </dgm:pt>
    <dgm:pt modelId="{476A2C10-6002-4A44-9A3D-9BA6D3F967F1}">
      <dgm:prSet phldrT="[Text]" custT="1"/>
      <dgm:spPr/>
      <dgm:t>
        <a:bodyPr/>
        <a:lstStyle/>
        <a:p>
          <a:r>
            <a:rPr lang="en-AU" sz="2000"/>
            <a:t>Temperature</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3D0E5E7-AF59-4D26-AB54-0291EA727123}" type="parTrans" cxnId="{0D0ED0FD-8780-44F9-97C8-88CFEE16F25B}">
      <dgm:prSet/>
      <dgm:spPr/>
      <dgm:t>
        <a:bodyPr/>
        <a:lstStyle/>
        <a:p>
          <a:endParaRPr lang="en-AU"/>
        </a:p>
      </dgm:t>
    </dgm:pt>
    <dgm:pt modelId="{2C030603-B1C0-44FE-9308-E5B3FB679769}" type="sibTrans" cxnId="{0D0ED0FD-8780-44F9-97C8-88CFEE16F25B}">
      <dgm:prSet/>
      <dgm:spPr/>
      <dgm:t>
        <a:bodyPr/>
        <a:lstStyle/>
        <a:p>
          <a:endParaRPr lang="en-AU"/>
        </a:p>
      </dgm:t>
    </dgm:pt>
    <dgm:pt modelId="{68E1EE9A-CF25-41CA-8E83-74AC11A34DF6}">
      <dgm:prSet phldrT="[Text]" custT="1"/>
      <dgm:spPr/>
      <dgm:t>
        <a:bodyPr/>
        <a:lstStyle/>
        <a:p>
          <a:r>
            <a:rPr lang="en-AU" sz="2000"/>
            <a:t>Concentration</a:t>
          </a:r>
        </a:p>
      </dgm:t>
    </dgm:pt>
    <dgm:pt modelId="{F1ADE282-9686-4E96-88F6-003096BC4436}" type="parTrans" cxnId="{13043F9E-1FB7-40F4-823C-504F0C793834}">
      <dgm:prSet/>
      <dgm:spPr/>
      <dgm:t>
        <a:bodyPr/>
        <a:lstStyle/>
        <a:p>
          <a:endParaRPr lang="en-AU"/>
        </a:p>
      </dgm:t>
    </dgm:pt>
    <dgm:pt modelId="{22F59BE0-62A0-4A53-8F70-E4F3270AB489}" type="sibTrans" cxnId="{13043F9E-1FB7-40F4-823C-504F0C793834}">
      <dgm:prSet/>
      <dgm:spPr/>
      <dgm:t>
        <a:bodyPr/>
        <a:lstStyle/>
        <a:p>
          <a:endParaRPr lang="en-AU"/>
        </a:p>
      </dgm:t>
    </dgm:pt>
    <dgm:pt modelId="{703C34D4-BA40-4751-BA9F-5ABA0AAEE5E3}">
      <dgm:prSet phldrT="[Text]" custT="1"/>
      <dgm:spPr/>
      <dgm:t>
        <a:bodyPr/>
        <a:lstStyle/>
        <a:p>
          <a:r>
            <a:rPr lang="en-AU" sz="2000"/>
            <a:t>Surface area </a:t>
          </a:r>
        </a:p>
      </dgm:t>
    </dgm:pt>
    <dgm:pt modelId="{33990241-1B13-4B7E-8C39-E1E3CB356E5A}" type="parTrans" cxnId="{D3492024-170C-4464-88EE-5D1E848BFA36}">
      <dgm:prSet/>
      <dgm:spPr/>
      <dgm:t>
        <a:bodyPr/>
        <a:lstStyle/>
        <a:p>
          <a:endParaRPr lang="en-AU"/>
        </a:p>
      </dgm:t>
    </dgm:pt>
    <dgm:pt modelId="{8F5DEFA6-CD01-4E64-A09D-26BB23E238BD}" type="sibTrans" cxnId="{D3492024-170C-4464-88EE-5D1E848BFA36}">
      <dgm:prSet/>
      <dgm:spPr/>
      <dgm:t>
        <a:bodyPr/>
        <a:lstStyle/>
        <a:p>
          <a:endParaRPr lang="en-AU"/>
        </a:p>
      </dgm:t>
    </dgm:pt>
    <dgm:pt modelId="{E8CAB7AC-87D0-45FC-AD9A-2CB016CDFDB3}">
      <dgm:prSet phldrT="[Text]" custT="1"/>
      <dgm:spPr/>
      <dgm:t>
        <a:bodyPr/>
        <a:lstStyle/>
        <a:p>
          <a:r>
            <a:rPr lang="en-AU" sz="2000"/>
            <a:t>Catalyst</a:t>
          </a:r>
        </a:p>
      </dgm:t>
    </dgm:pt>
    <dgm:pt modelId="{1893585A-B29F-4C49-AC8D-AA206F88F736}" type="parTrans" cxnId="{B10816DB-FA11-4C37-8A06-CF1C29ADD5D3}">
      <dgm:prSet/>
      <dgm:spPr/>
      <dgm:t>
        <a:bodyPr/>
        <a:lstStyle/>
        <a:p>
          <a:endParaRPr lang="en-AU"/>
        </a:p>
      </dgm:t>
    </dgm:pt>
    <dgm:pt modelId="{C1D4201D-7EC8-4452-A79C-F94FDC1DEDE1}" type="sibTrans" cxnId="{B10816DB-FA11-4C37-8A06-CF1C29ADD5D3}">
      <dgm:prSet/>
      <dgm:spPr/>
      <dgm:t>
        <a:bodyPr/>
        <a:lstStyle/>
        <a:p>
          <a:endParaRPr lang="en-AU"/>
        </a:p>
      </dgm:t>
    </dgm:pt>
    <dgm:pt modelId="{071C0BB4-160E-4E2F-8E84-DCD465AAB13F}" type="pres">
      <dgm:prSet presAssocID="{6A08AD64-8379-4CFF-A3E0-2CF4307A41C9}" presName="Name0" presStyleCnt="0">
        <dgm:presLayoutVars>
          <dgm:resizeHandles/>
        </dgm:presLayoutVars>
      </dgm:prSet>
      <dgm:spPr/>
    </dgm:pt>
    <dgm:pt modelId="{13B501AD-482F-40F2-B76F-08A60E18EB1B}" type="pres">
      <dgm:prSet presAssocID="{476A2C10-6002-4A44-9A3D-9BA6D3F967F1}" presName="text" presStyleLbl="node1" presStyleIdx="0" presStyleCnt="4" custScaleX="335660" custLinFactNeighborY="-82828">
        <dgm:presLayoutVars>
          <dgm:bulletEnabled val="1"/>
        </dgm:presLayoutVars>
      </dgm:prSet>
      <dgm:spPr/>
    </dgm:pt>
    <dgm:pt modelId="{3E30C8F4-6506-4F04-A6C3-2395A3EBB25C}" type="pres">
      <dgm:prSet presAssocID="{2C030603-B1C0-44FE-9308-E5B3FB679769}" presName="space" presStyleCnt="0"/>
      <dgm:spPr/>
    </dgm:pt>
    <dgm:pt modelId="{A51763C1-25D0-41F4-A640-43BFA4BB7D35}" type="pres">
      <dgm:prSet presAssocID="{68E1EE9A-CF25-41CA-8E83-74AC11A34DF6}" presName="text" presStyleLbl="node1" presStyleIdx="1" presStyleCnt="4" custScaleX="342287">
        <dgm:presLayoutVars>
          <dgm:bulletEnabled val="1"/>
        </dgm:presLayoutVars>
      </dgm:prSet>
      <dgm:spPr/>
    </dgm:pt>
    <dgm:pt modelId="{0C6D34FD-A0A9-4202-A75F-5287FD027A9C}" type="pres">
      <dgm:prSet presAssocID="{22F59BE0-62A0-4A53-8F70-E4F3270AB489}" presName="space" presStyleCnt="0"/>
      <dgm:spPr/>
    </dgm:pt>
    <dgm:pt modelId="{E58BEAEA-76C6-48E6-9911-411B8D34AEBE}" type="pres">
      <dgm:prSet presAssocID="{703C34D4-BA40-4751-BA9F-5ABA0AAEE5E3}" presName="text" presStyleLbl="node1" presStyleIdx="2" presStyleCnt="4" custScaleX="403578" custLinFactNeighborX="3286" custLinFactNeighborY="19952">
        <dgm:presLayoutVars>
          <dgm:bulletEnabled val="1"/>
        </dgm:presLayoutVars>
      </dgm:prSet>
      <dgm:spPr/>
    </dgm:pt>
    <dgm:pt modelId="{001F5CD7-B516-4D4A-9D2A-56FCCB61159E}" type="pres">
      <dgm:prSet presAssocID="{8F5DEFA6-CD01-4E64-A09D-26BB23E238BD}" presName="space" presStyleCnt="0"/>
      <dgm:spPr/>
    </dgm:pt>
    <dgm:pt modelId="{B7CCA0CC-0542-4389-B819-6C85A1792D2C}" type="pres">
      <dgm:prSet presAssocID="{E8CAB7AC-87D0-45FC-AD9A-2CB016CDFDB3}" presName="text" presStyleLbl="node1" presStyleIdx="3" presStyleCnt="4" custScaleX="403578" custLinFactY="26401" custLinFactNeighborX="3286" custLinFactNeighborY="100000">
        <dgm:presLayoutVars>
          <dgm:bulletEnabled val="1"/>
        </dgm:presLayoutVars>
      </dgm:prSet>
      <dgm:spPr/>
    </dgm:pt>
  </dgm:ptLst>
  <dgm:cxnLst>
    <dgm:cxn modelId="{D3492024-170C-4464-88EE-5D1E848BFA36}" srcId="{6A08AD64-8379-4CFF-A3E0-2CF4307A41C9}" destId="{703C34D4-BA40-4751-BA9F-5ABA0AAEE5E3}" srcOrd="2" destOrd="0" parTransId="{33990241-1B13-4B7E-8C39-E1E3CB356E5A}" sibTransId="{8F5DEFA6-CD01-4E64-A09D-26BB23E238BD}"/>
    <dgm:cxn modelId="{3B5C812B-56EE-455A-A7C4-0FCC67977A38}" type="presOf" srcId="{68E1EE9A-CF25-41CA-8E83-74AC11A34DF6}" destId="{A51763C1-25D0-41F4-A640-43BFA4BB7D35}" srcOrd="0" destOrd="0" presId="urn:diagrams.loki3.com/VaryingWidthList"/>
    <dgm:cxn modelId="{F926FA78-5464-460B-8795-95923C951DA7}" type="presOf" srcId="{E8CAB7AC-87D0-45FC-AD9A-2CB016CDFDB3}" destId="{B7CCA0CC-0542-4389-B819-6C85A1792D2C}" srcOrd="0" destOrd="0" presId="urn:diagrams.loki3.com/VaryingWidthList"/>
    <dgm:cxn modelId="{6A03CA95-D086-4937-B1D3-E9A838BEB83B}" type="presOf" srcId="{703C34D4-BA40-4751-BA9F-5ABA0AAEE5E3}" destId="{E58BEAEA-76C6-48E6-9911-411B8D34AEBE}" srcOrd="0" destOrd="0" presId="urn:diagrams.loki3.com/VaryingWidthList"/>
    <dgm:cxn modelId="{13043F9E-1FB7-40F4-823C-504F0C793834}" srcId="{6A08AD64-8379-4CFF-A3E0-2CF4307A41C9}" destId="{68E1EE9A-CF25-41CA-8E83-74AC11A34DF6}" srcOrd="1" destOrd="0" parTransId="{F1ADE282-9686-4E96-88F6-003096BC4436}" sibTransId="{22F59BE0-62A0-4A53-8F70-E4F3270AB489}"/>
    <dgm:cxn modelId="{AAD4FFBD-898E-4B75-B02B-8AE0FF2F7E24}" type="presOf" srcId="{476A2C10-6002-4A44-9A3D-9BA6D3F967F1}" destId="{13B501AD-482F-40F2-B76F-08A60E18EB1B}" srcOrd="0" destOrd="0" presId="urn:diagrams.loki3.com/VaryingWidthList"/>
    <dgm:cxn modelId="{C46591C8-0E82-406D-A0F1-78DBBC01339F}" type="presOf" srcId="{6A08AD64-8379-4CFF-A3E0-2CF4307A41C9}" destId="{071C0BB4-160E-4E2F-8E84-DCD465AAB13F}" srcOrd="0" destOrd="0" presId="urn:diagrams.loki3.com/VaryingWidthList"/>
    <dgm:cxn modelId="{B10816DB-FA11-4C37-8A06-CF1C29ADD5D3}" srcId="{6A08AD64-8379-4CFF-A3E0-2CF4307A41C9}" destId="{E8CAB7AC-87D0-45FC-AD9A-2CB016CDFDB3}" srcOrd="3" destOrd="0" parTransId="{1893585A-B29F-4C49-AC8D-AA206F88F736}" sibTransId="{C1D4201D-7EC8-4452-A79C-F94FDC1DEDE1}"/>
    <dgm:cxn modelId="{0D0ED0FD-8780-44F9-97C8-88CFEE16F25B}" srcId="{6A08AD64-8379-4CFF-A3E0-2CF4307A41C9}" destId="{476A2C10-6002-4A44-9A3D-9BA6D3F967F1}" srcOrd="0" destOrd="0" parTransId="{E3D0E5E7-AF59-4D26-AB54-0291EA727123}" sibTransId="{2C030603-B1C0-44FE-9308-E5B3FB679769}"/>
    <dgm:cxn modelId="{4DB30EA8-0C34-478F-838B-F2E44875250C}" type="presParOf" srcId="{071C0BB4-160E-4E2F-8E84-DCD465AAB13F}" destId="{13B501AD-482F-40F2-B76F-08A60E18EB1B}" srcOrd="0" destOrd="0" presId="urn:diagrams.loki3.com/VaryingWidthList"/>
    <dgm:cxn modelId="{BACC4AFD-4F48-44CF-9BFD-861958316D16}" type="presParOf" srcId="{071C0BB4-160E-4E2F-8E84-DCD465AAB13F}" destId="{3E30C8F4-6506-4F04-A6C3-2395A3EBB25C}" srcOrd="1" destOrd="0" presId="urn:diagrams.loki3.com/VaryingWidthList"/>
    <dgm:cxn modelId="{3C7568E4-0D1F-4F22-98C3-8D272129B119}" type="presParOf" srcId="{071C0BB4-160E-4E2F-8E84-DCD465AAB13F}" destId="{A51763C1-25D0-41F4-A640-43BFA4BB7D35}" srcOrd="2" destOrd="0" presId="urn:diagrams.loki3.com/VaryingWidthList"/>
    <dgm:cxn modelId="{922EB72B-B8DE-4317-8756-9D685B847385}" type="presParOf" srcId="{071C0BB4-160E-4E2F-8E84-DCD465AAB13F}" destId="{0C6D34FD-A0A9-4202-A75F-5287FD027A9C}" srcOrd="3" destOrd="0" presId="urn:diagrams.loki3.com/VaryingWidthList"/>
    <dgm:cxn modelId="{442AC4D4-2538-45E0-846D-A6A287F53FD3}" type="presParOf" srcId="{071C0BB4-160E-4E2F-8E84-DCD465AAB13F}" destId="{E58BEAEA-76C6-48E6-9911-411B8D34AEBE}" srcOrd="4" destOrd="0" presId="urn:diagrams.loki3.com/VaryingWidthList"/>
    <dgm:cxn modelId="{17C804A1-B530-464C-9B8D-27133711E0AE}" type="presParOf" srcId="{071C0BB4-160E-4E2F-8E84-DCD465AAB13F}" destId="{001F5CD7-B516-4D4A-9D2A-56FCCB61159E}" srcOrd="5" destOrd="0" presId="urn:diagrams.loki3.com/VaryingWidthList"/>
    <dgm:cxn modelId="{5229FC61-D520-4BE5-BE48-488D55E292C4}" type="presParOf" srcId="{071C0BB4-160E-4E2F-8E84-DCD465AAB13F}" destId="{B7CCA0CC-0542-4389-B819-6C85A1792D2C}"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E8F37B-186C-400D-8242-CB2D21301471}" type="doc">
      <dgm:prSet loTypeId="urn:microsoft.com/office/officeart/2005/8/layout/lProcess2" loCatId="relationship" qsTypeId="urn:microsoft.com/office/officeart/2005/8/quickstyle/simple1" qsCatId="simple" csTypeId="urn:microsoft.com/office/officeart/2005/8/colors/accent0_1" csCatId="mainScheme" phldr="1"/>
      <dgm:spPr/>
      <dgm:t>
        <a:bodyPr/>
        <a:lstStyle/>
        <a:p>
          <a:endParaRPr lang="en-AU"/>
        </a:p>
      </dgm:t>
    </dgm:pt>
    <dgm:pt modelId="{0932394D-EA59-4937-99B5-2363E66B6617}">
      <dgm:prSet phldrT="[Text]" custT="1"/>
      <dgm:spPr/>
      <dgm:t>
        <a:bodyPr/>
        <a:lstStyle/>
        <a:p>
          <a:r>
            <a:rPr lang="en-AU" sz="2400"/>
            <a:t>Catalysed</a:t>
          </a:r>
          <a:r>
            <a:rPr lang="en-AU" sz="2400" baseline="0"/>
            <a:t> reaction</a:t>
          </a:r>
          <a:endParaRPr lang="en-AU" sz="2400"/>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F4E61AB-99CF-4D64-A16B-E50FC36CD221}" type="parTrans" cxnId="{1108110D-5F9E-4192-8B7C-C0ED1D423E48}">
      <dgm:prSet/>
      <dgm:spPr/>
      <dgm:t>
        <a:bodyPr/>
        <a:lstStyle/>
        <a:p>
          <a:endParaRPr lang="en-AU"/>
        </a:p>
      </dgm:t>
    </dgm:pt>
    <dgm:pt modelId="{330DE95C-6EF2-4728-B5F5-A6E5D1E20496}" type="sibTrans" cxnId="{1108110D-5F9E-4192-8B7C-C0ED1D423E48}">
      <dgm:prSet/>
      <dgm:spPr/>
      <dgm:t>
        <a:bodyPr/>
        <a:lstStyle/>
        <a:p>
          <a:endParaRPr lang="en-AU"/>
        </a:p>
      </dgm:t>
    </dgm:pt>
    <dgm:pt modelId="{65FF2C38-75FE-4196-AF40-044A941231CE}">
      <dgm:prSet phldrT="[Text]" custT="1"/>
      <dgm:spPr/>
      <dgm:t>
        <a:bodyPr/>
        <a:lstStyle/>
        <a:p>
          <a:pPr algn="l">
            <a:lnSpc>
              <a:spcPct val="150000"/>
            </a:lnSpc>
            <a:spcAft>
              <a:spcPts val="600"/>
            </a:spcAft>
            <a:buFont typeface="Arial" panose="020B0604020202020204" pitchFamily="34" charset="0"/>
            <a:buChar char="•"/>
          </a:pPr>
          <a:endParaRPr lang="en-AU" sz="2000">
            <a:solidFill>
              <a:schemeClr val="tx1"/>
            </a:solidFill>
          </a:endParaRPr>
        </a:p>
      </dgm:t>
    </dgm:pt>
    <dgm:pt modelId="{457D8B4A-A67F-4670-9670-88EDBB17625B}" type="parTrans" cxnId="{436C9B51-1D78-4C88-8CD4-0D68D5D69312}">
      <dgm:prSet/>
      <dgm:spPr/>
      <dgm:t>
        <a:bodyPr/>
        <a:lstStyle/>
        <a:p>
          <a:endParaRPr lang="en-AU"/>
        </a:p>
      </dgm:t>
    </dgm:pt>
    <dgm:pt modelId="{13C65C3F-9204-48EB-82BB-DEEDF7FF538A}" type="sibTrans" cxnId="{436C9B51-1D78-4C88-8CD4-0D68D5D69312}">
      <dgm:prSet/>
      <dgm:spPr/>
      <dgm:t>
        <a:bodyPr/>
        <a:lstStyle/>
        <a:p>
          <a:endParaRPr lang="en-AU"/>
        </a:p>
      </dgm:t>
    </dgm:pt>
    <dgm:pt modelId="{EB3F85AD-CA4F-4B03-ACAE-6EE8120C71F6}" type="pres">
      <dgm:prSet presAssocID="{24E8F37B-186C-400D-8242-CB2D21301471}" presName="theList" presStyleCnt="0">
        <dgm:presLayoutVars>
          <dgm:dir/>
          <dgm:animLvl val="lvl"/>
          <dgm:resizeHandles val="exact"/>
        </dgm:presLayoutVars>
      </dgm:prSet>
      <dgm:spPr/>
    </dgm:pt>
    <dgm:pt modelId="{3D8C1D1E-B29D-46AC-9628-FD83D881A51E}" type="pres">
      <dgm:prSet presAssocID="{0932394D-EA59-4937-99B5-2363E66B6617}" presName="compNode" presStyleCnt="0"/>
      <dgm:spPr/>
    </dgm:pt>
    <dgm:pt modelId="{AEC33E7F-9719-45E1-8A26-5F7DB24DE1C3}" type="pres">
      <dgm:prSet presAssocID="{0932394D-EA59-4937-99B5-2363E66B6617}" presName="aNode" presStyleLbl="bgShp" presStyleIdx="0" presStyleCnt="1" custLinFactNeighborX="9989" custLinFactNeighborY="-11139"/>
      <dgm:spPr/>
    </dgm:pt>
    <dgm:pt modelId="{A0D7C05A-DFEA-4FD2-A9F6-B35C09E5AEA7}" type="pres">
      <dgm:prSet presAssocID="{0932394D-EA59-4937-99B5-2363E66B6617}" presName="textNode" presStyleLbl="bgShp" presStyleIdx="0" presStyleCnt="1"/>
      <dgm:spPr/>
    </dgm:pt>
    <dgm:pt modelId="{97BC9B5A-9FF4-4CD9-853D-1E5685D67A50}" type="pres">
      <dgm:prSet presAssocID="{0932394D-EA59-4937-99B5-2363E66B6617}" presName="compChildNode" presStyleCnt="0"/>
      <dgm:spPr/>
    </dgm:pt>
    <dgm:pt modelId="{FF9C5A85-64E2-4940-991E-0A84DFDB1ACA}" type="pres">
      <dgm:prSet presAssocID="{0932394D-EA59-4937-99B5-2363E66B6617}" presName="theInnerList" presStyleCnt="0"/>
      <dgm:spPr/>
    </dgm:pt>
    <dgm:pt modelId="{5CDD9D0B-A5C0-4843-BF05-9D0B15D858A6}" type="pres">
      <dgm:prSet presAssocID="{65FF2C38-75FE-4196-AF40-044A941231CE}" presName="childNode" presStyleLbl="node1" presStyleIdx="0" presStyleCnt="1" custScaleX="114210" custScaleY="127629" custLinFactNeighborX="884" custLinFactNeighborY="-6123">
        <dgm:presLayoutVars>
          <dgm:bulletEnabled val="1"/>
        </dgm:presLayoutVars>
      </dgm:prSet>
      <dgm:spPr/>
    </dgm:pt>
  </dgm:ptLst>
  <dgm:cxnLst>
    <dgm:cxn modelId="{1108110D-5F9E-4192-8B7C-C0ED1D423E48}" srcId="{24E8F37B-186C-400D-8242-CB2D21301471}" destId="{0932394D-EA59-4937-99B5-2363E66B6617}" srcOrd="0" destOrd="0" parTransId="{CF4E61AB-99CF-4D64-A16B-E50FC36CD221}" sibTransId="{330DE95C-6EF2-4728-B5F5-A6E5D1E20496}"/>
    <dgm:cxn modelId="{6DD1ED16-4016-4E88-9E17-B56E71F3095D}" type="presOf" srcId="{0932394D-EA59-4937-99B5-2363E66B6617}" destId="{AEC33E7F-9719-45E1-8A26-5F7DB24DE1C3}" srcOrd="0" destOrd="0" presId="urn:microsoft.com/office/officeart/2005/8/layout/lProcess2"/>
    <dgm:cxn modelId="{2AD5BF28-8F61-4E04-A68F-D892F7A4968A}" type="presOf" srcId="{0932394D-EA59-4937-99B5-2363E66B6617}" destId="{A0D7C05A-DFEA-4FD2-A9F6-B35C09E5AEA7}" srcOrd="1" destOrd="0" presId="urn:microsoft.com/office/officeart/2005/8/layout/lProcess2"/>
    <dgm:cxn modelId="{436C9B51-1D78-4C88-8CD4-0D68D5D69312}" srcId="{0932394D-EA59-4937-99B5-2363E66B6617}" destId="{65FF2C38-75FE-4196-AF40-044A941231CE}" srcOrd="0" destOrd="0" parTransId="{457D8B4A-A67F-4670-9670-88EDBB17625B}" sibTransId="{13C65C3F-9204-48EB-82BB-DEEDF7FF538A}"/>
    <dgm:cxn modelId="{A24D37AC-024C-442A-9EC3-BC02E055EECE}" type="presOf" srcId="{65FF2C38-75FE-4196-AF40-044A941231CE}" destId="{5CDD9D0B-A5C0-4843-BF05-9D0B15D858A6}" srcOrd="0" destOrd="0" presId="urn:microsoft.com/office/officeart/2005/8/layout/lProcess2"/>
    <dgm:cxn modelId="{7851D4E1-EA81-4BC5-B9B4-6FD92C142C8D}" type="presOf" srcId="{24E8F37B-186C-400D-8242-CB2D21301471}" destId="{EB3F85AD-CA4F-4B03-ACAE-6EE8120C71F6}" srcOrd="0" destOrd="0" presId="urn:microsoft.com/office/officeart/2005/8/layout/lProcess2"/>
    <dgm:cxn modelId="{AC9A7411-A628-40FB-94FD-4A84E3FE5910}" type="presParOf" srcId="{EB3F85AD-CA4F-4B03-ACAE-6EE8120C71F6}" destId="{3D8C1D1E-B29D-46AC-9628-FD83D881A51E}" srcOrd="0" destOrd="0" presId="urn:microsoft.com/office/officeart/2005/8/layout/lProcess2"/>
    <dgm:cxn modelId="{64172C0D-85DD-478F-A16B-CF77FAC8E0F4}" type="presParOf" srcId="{3D8C1D1E-B29D-46AC-9628-FD83D881A51E}" destId="{AEC33E7F-9719-45E1-8A26-5F7DB24DE1C3}" srcOrd="0" destOrd="0" presId="urn:microsoft.com/office/officeart/2005/8/layout/lProcess2"/>
    <dgm:cxn modelId="{6C355A1D-9011-4C95-BA49-259C04C3FAF2}" type="presParOf" srcId="{3D8C1D1E-B29D-46AC-9628-FD83D881A51E}" destId="{A0D7C05A-DFEA-4FD2-A9F6-B35C09E5AEA7}" srcOrd="1" destOrd="0" presId="urn:microsoft.com/office/officeart/2005/8/layout/lProcess2"/>
    <dgm:cxn modelId="{F5A4FD95-41B9-4A81-82FB-3E6478FAAC4F}" type="presParOf" srcId="{3D8C1D1E-B29D-46AC-9628-FD83D881A51E}" destId="{97BC9B5A-9FF4-4CD9-853D-1E5685D67A50}" srcOrd="2" destOrd="0" presId="urn:microsoft.com/office/officeart/2005/8/layout/lProcess2"/>
    <dgm:cxn modelId="{6ACDE905-1637-4D92-AD5F-0A7C6361EE03}" type="presParOf" srcId="{97BC9B5A-9FF4-4CD9-853D-1E5685D67A50}" destId="{FF9C5A85-64E2-4940-991E-0A84DFDB1ACA}" srcOrd="0" destOrd="0" presId="urn:microsoft.com/office/officeart/2005/8/layout/lProcess2"/>
    <dgm:cxn modelId="{69353EDB-E86E-4B5C-96A3-7E53C7CBEF96}" type="presParOf" srcId="{FF9C5A85-64E2-4940-991E-0A84DFDB1ACA}" destId="{5CDD9D0B-A5C0-4843-BF05-9D0B15D858A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D432D1-7C61-49A5-812E-64C21A5EFA1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AU"/>
        </a:p>
      </dgm:t>
    </dgm:pt>
    <dgm:pt modelId="{71A49C71-C02B-4915-87F7-D8E6D5569EA0}">
      <dgm:prSet phldrT="[Text]" custT="1"/>
      <dgm:spPr/>
      <dgm:t>
        <a:bodyPr/>
        <a:lstStyle/>
        <a:p>
          <a:pPr algn="l">
            <a:lnSpc>
              <a:spcPct val="150000"/>
            </a:lnSpc>
            <a:spcAft>
              <a:spcPts val="600"/>
            </a:spcAft>
          </a:pPr>
          <a:r>
            <a:rPr lang="en-AU" sz="2000"/>
            <a:t>A  testable statement or prediction that explains the expected outcome of an investigation based on research, observations or prior knowledge.</a:t>
          </a:r>
        </a:p>
      </dgm:t>
    </dgm:pt>
    <dgm:pt modelId="{D004D1CD-1DE4-45AB-B6A4-196CA87A8F83}" type="parTrans" cxnId="{20D7CE95-8144-4786-AF42-E290A77B465A}">
      <dgm:prSet/>
      <dgm:spPr/>
      <dgm:t>
        <a:bodyPr/>
        <a:lstStyle/>
        <a:p>
          <a:endParaRPr lang="en-AU"/>
        </a:p>
      </dgm:t>
    </dgm:pt>
    <dgm:pt modelId="{850203C5-0870-4EC1-BBF4-41A1445FAD25}" type="sibTrans" cxnId="{20D7CE95-8144-4786-AF42-E290A77B465A}">
      <dgm:prSet/>
      <dgm:spPr/>
      <dgm:t>
        <a:bodyPr/>
        <a:lstStyle/>
        <a:p>
          <a:endParaRPr lang="en-AU"/>
        </a:p>
      </dgm:t>
    </dgm:pt>
    <dgm:pt modelId="{F1C515F4-8121-42B3-B6B1-F01B0D15418F}">
      <dgm:prSet phldrT="[Text]" custT="1"/>
      <dgm:spPr/>
      <dgm:t>
        <a:bodyPr/>
        <a:lstStyle/>
        <a:p>
          <a:pPr algn="l">
            <a:lnSpc>
              <a:spcPct val="150000"/>
            </a:lnSpc>
            <a:spcAft>
              <a:spcPts val="600"/>
            </a:spcAft>
          </a:pPr>
          <a:r>
            <a:rPr lang="en-AU" sz="2000"/>
            <a:t>It links independent and dependent variable and includes a predicted outcome based on scientific reasoning.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A6F85B4-1D4D-4F8A-BBB8-08238A23CB83}" type="parTrans" cxnId="{0D820CD2-F548-4C46-A106-BE6B9957B219}">
      <dgm:prSet/>
      <dgm:spPr/>
      <dgm:t>
        <a:bodyPr/>
        <a:lstStyle/>
        <a:p>
          <a:endParaRPr lang="en-AU"/>
        </a:p>
      </dgm:t>
    </dgm:pt>
    <dgm:pt modelId="{455FF1DA-9DAC-4924-8DB7-A4FE92E117AA}" type="sibTrans" cxnId="{0D820CD2-F548-4C46-A106-BE6B9957B219}">
      <dgm:prSet/>
      <dgm:spPr/>
      <dgm:t>
        <a:bodyPr/>
        <a:lstStyle/>
        <a:p>
          <a:endParaRPr lang="en-AU"/>
        </a:p>
      </dgm:t>
    </dgm:pt>
    <dgm:pt modelId="{20877E5F-D68A-4DAB-9CFA-191A3508BE99}">
      <dgm:prSet phldrT="[Text]" custT="1"/>
      <dgm:spPr/>
      <dgm:t>
        <a:bodyPr/>
        <a:lstStyle/>
        <a:p>
          <a:r>
            <a:rPr lang="en-AU" sz="2000"/>
            <a:t>It can be supported or refuted with evidence.</a:t>
          </a:r>
        </a:p>
      </dgm:t>
    </dgm:pt>
    <dgm:pt modelId="{067EEA97-BECD-46A8-85EF-44BC4E681396}" type="parTrans" cxnId="{71E44D8D-A0CC-48D4-90D5-9A28C4558D6C}">
      <dgm:prSet/>
      <dgm:spPr/>
      <dgm:t>
        <a:bodyPr/>
        <a:lstStyle/>
        <a:p>
          <a:endParaRPr lang="en-AU"/>
        </a:p>
      </dgm:t>
    </dgm:pt>
    <dgm:pt modelId="{419BB78B-B977-446C-9EF1-B7D65D634B4E}" type="sibTrans" cxnId="{71E44D8D-A0CC-48D4-90D5-9A28C4558D6C}">
      <dgm:prSet/>
      <dgm:spPr/>
      <dgm:t>
        <a:bodyPr/>
        <a:lstStyle/>
        <a:p>
          <a:endParaRPr lang="en-AU"/>
        </a:p>
      </dgm:t>
    </dgm:pt>
    <dgm:pt modelId="{E934D048-FA9E-4DAF-A5BA-4F8AE1C8698A}" type="pres">
      <dgm:prSet presAssocID="{7FD432D1-7C61-49A5-812E-64C21A5EFA10}" presName="outerComposite" presStyleCnt="0">
        <dgm:presLayoutVars>
          <dgm:chMax val="5"/>
          <dgm:dir/>
          <dgm:resizeHandles val="exact"/>
        </dgm:presLayoutVars>
      </dgm:prSet>
      <dgm:spPr/>
    </dgm:pt>
    <dgm:pt modelId="{5D3670EA-E1A8-4F45-94C4-3FE936B227D0}" type="pres">
      <dgm:prSet presAssocID="{7FD432D1-7C61-49A5-812E-64C21A5EFA10}" presName="dummyMaxCanvas" presStyleCnt="0">
        <dgm:presLayoutVars/>
      </dgm:prSet>
      <dgm:spPr/>
    </dgm:pt>
    <dgm:pt modelId="{32AEBA09-378E-4549-8A0C-BB74ED0D2860}" type="pres">
      <dgm:prSet presAssocID="{7FD432D1-7C61-49A5-812E-64C21A5EFA10}" presName="ThreeNodes_1" presStyleLbl="node1" presStyleIdx="0" presStyleCnt="3">
        <dgm:presLayoutVars>
          <dgm:bulletEnabled val="1"/>
        </dgm:presLayoutVars>
      </dgm:prSet>
      <dgm:spPr/>
    </dgm:pt>
    <dgm:pt modelId="{3368012A-36CF-4013-9B19-8AA712BF2CBB}" type="pres">
      <dgm:prSet presAssocID="{7FD432D1-7C61-49A5-812E-64C21A5EFA10}" presName="ThreeNodes_2" presStyleLbl="node1" presStyleIdx="1" presStyleCnt="3">
        <dgm:presLayoutVars>
          <dgm:bulletEnabled val="1"/>
        </dgm:presLayoutVars>
      </dgm:prSet>
      <dgm:spPr/>
    </dgm:pt>
    <dgm:pt modelId="{4117C6EF-8AA6-4153-B9DE-0FFE3AA41095}" type="pres">
      <dgm:prSet presAssocID="{7FD432D1-7C61-49A5-812E-64C21A5EFA10}" presName="ThreeNodes_3" presStyleLbl="node1" presStyleIdx="2" presStyleCnt="3">
        <dgm:presLayoutVars>
          <dgm:bulletEnabled val="1"/>
        </dgm:presLayoutVars>
      </dgm:prSet>
      <dgm:spPr/>
    </dgm:pt>
    <dgm:pt modelId="{7DA2D7F7-A660-4B91-8331-8B41F952C9FB}" type="pres">
      <dgm:prSet presAssocID="{7FD432D1-7C61-49A5-812E-64C21A5EFA10}" presName="ThreeConn_1-2" presStyleLbl="fgAccFollowNode1" presStyleIdx="0" presStyleCnt="2">
        <dgm:presLayoutVars>
          <dgm:bulletEnabled val="1"/>
        </dgm:presLayoutVars>
      </dgm:prSet>
      <dgm:spPr/>
    </dgm:pt>
    <dgm:pt modelId="{9311CA21-DD82-4819-8E37-A4D60F5A3A6C}" type="pres">
      <dgm:prSet presAssocID="{7FD432D1-7C61-49A5-812E-64C21A5EFA10}" presName="ThreeConn_2-3" presStyleLbl="fgAccFollowNode1" presStyleIdx="1" presStyleCnt="2">
        <dgm:presLayoutVars>
          <dgm:bulletEnabled val="1"/>
        </dgm:presLayoutVars>
      </dgm:prSet>
      <dgm:spPr/>
    </dgm:pt>
    <dgm:pt modelId="{69F2A5ED-53BD-45E1-9C1C-FB6A843802E9}" type="pres">
      <dgm:prSet presAssocID="{7FD432D1-7C61-49A5-812E-64C21A5EFA10}" presName="ThreeNodes_1_text" presStyleLbl="node1" presStyleIdx="2" presStyleCnt="3">
        <dgm:presLayoutVars>
          <dgm:bulletEnabled val="1"/>
        </dgm:presLayoutVars>
      </dgm:prSet>
      <dgm:spPr/>
    </dgm:pt>
    <dgm:pt modelId="{2EFDA1E1-2257-40DD-B692-D81F4328D31F}" type="pres">
      <dgm:prSet presAssocID="{7FD432D1-7C61-49A5-812E-64C21A5EFA10}" presName="ThreeNodes_2_text" presStyleLbl="node1" presStyleIdx="2" presStyleCnt="3">
        <dgm:presLayoutVars>
          <dgm:bulletEnabled val="1"/>
        </dgm:presLayoutVars>
      </dgm:prSet>
      <dgm:spPr/>
    </dgm:pt>
    <dgm:pt modelId="{6472C798-A39A-479A-8225-538BF85217F5}" type="pres">
      <dgm:prSet presAssocID="{7FD432D1-7C61-49A5-812E-64C21A5EFA10}" presName="ThreeNodes_3_text" presStyleLbl="node1" presStyleIdx="2" presStyleCnt="3">
        <dgm:presLayoutVars>
          <dgm:bulletEnabled val="1"/>
        </dgm:presLayoutVars>
      </dgm:prSet>
      <dgm:spPr/>
    </dgm:pt>
  </dgm:ptLst>
  <dgm:cxnLst>
    <dgm:cxn modelId="{1D9C3A3A-AD8A-421F-8C17-53B7464095C7}" type="presOf" srcId="{F1C515F4-8121-42B3-B6B1-F01B0D15418F}" destId="{2EFDA1E1-2257-40DD-B692-D81F4328D31F}" srcOrd="1" destOrd="0" presId="urn:microsoft.com/office/officeart/2005/8/layout/vProcess5"/>
    <dgm:cxn modelId="{854CA668-C290-44B5-B271-91CA0D3C9858}" type="presOf" srcId="{F1C515F4-8121-42B3-B6B1-F01B0D15418F}" destId="{3368012A-36CF-4013-9B19-8AA712BF2CBB}" srcOrd="0" destOrd="0" presId="urn:microsoft.com/office/officeart/2005/8/layout/vProcess5"/>
    <dgm:cxn modelId="{1DCB6D80-41E7-4F23-8196-7E37E625C79A}" type="presOf" srcId="{7FD432D1-7C61-49A5-812E-64C21A5EFA10}" destId="{E934D048-FA9E-4DAF-A5BA-4F8AE1C8698A}" srcOrd="0" destOrd="0" presId="urn:microsoft.com/office/officeart/2005/8/layout/vProcess5"/>
    <dgm:cxn modelId="{71E44D8D-A0CC-48D4-90D5-9A28C4558D6C}" srcId="{7FD432D1-7C61-49A5-812E-64C21A5EFA10}" destId="{20877E5F-D68A-4DAB-9CFA-191A3508BE99}" srcOrd="2" destOrd="0" parTransId="{067EEA97-BECD-46A8-85EF-44BC4E681396}" sibTransId="{419BB78B-B977-446C-9EF1-B7D65D634B4E}"/>
    <dgm:cxn modelId="{20D7CE95-8144-4786-AF42-E290A77B465A}" srcId="{7FD432D1-7C61-49A5-812E-64C21A5EFA10}" destId="{71A49C71-C02B-4915-87F7-D8E6D5569EA0}" srcOrd="0" destOrd="0" parTransId="{D004D1CD-1DE4-45AB-B6A4-196CA87A8F83}" sibTransId="{850203C5-0870-4EC1-BBF4-41A1445FAD25}"/>
    <dgm:cxn modelId="{25373F98-F289-415D-88BD-A321B9C47817}" type="presOf" srcId="{20877E5F-D68A-4DAB-9CFA-191A3508BE99}" destId="{6472C798-A39A-479A-8225-538BF85217F5}" srcOrd="1" destOrd="0" presId="urn:microsoft.com/office/officeart/2005/8/layout/vProcess5"/>
    <dgm:cxn modelId="{0BF392A6-15B4-4116-8BDA-AA3298832DEA}" type="presOf" srcId="{850203C5-0870-4EC1-BBF4-41A1445FAD25}" destId="{7DA2D7F7-A660-4B91-8331-8B41F952C9FB}" srcOrd="0" destOrd="0" presId="urn:microsoft.com/office/officeart/2005/8/layout/vProcess5"/>
    <dgm:cxn modelId="{8D8304B9-378A-4622-89A7-1ED86CA2F2E1}" type="presOf" srcId="{20877E5F-D68A-4DAB-9CFA-191A3508BE99}" destId="{4117C6EF-8AA6-4153-B9DE-0FFE3AA41095}" srcOrd="0" destOrd="0" presId="urn:microsoft.com/office/officeart/2005/8/layout/vProcess5"/>
    <dgm:cxn modelId="{EEB5E9EA-1613-424F-B5C2-4B68B1D36298}" type="presOf" srcId="{71A49C71-C02B-4915-87F7-D8E6D5569EA0}" destId="{69F2A5ED-53BD-45E1-9C1C-FB6A843802E9}" srcOrd="1" destOrd="0" presId="urn:microsoft.com/office/officeart/2005/8/layout/vProcess5"/>
    <dgm:cxn modelId="{0D820CD2-F548-4C46-A106-BE6B9957B219}" srcId="{7FD432D1-7C61-49A5-812E-64C21A5EFA10}" destId="{F1C515F4-8121-42B3-B6B1-F01B0D15418F}" srcOrd="1" destOrd="0" parTransId="{EA6F85B4-1D4D-4F8A-BBB8-08238A23CB83}" sibTransId="{455FF1DA-9DAC-4924-8DB7-A4FE92E117AA}"/>
    <dgm:cxn modelId="{ED6C7AD8-1C47-441F-8EA4-7212C430CAE6}" type="presOf" srcId="{71A49C71-C02B-4915-87F7-D8E6D5569EA0}" destId="{32AEBA09-378E-4549-8A0C-BB74ED0D2860}" srcOrd="0" destOrd="0" presId="urn:microsoft.com/office/officeart/2005/8/layout/vProcess5"/>
    <dgm:cxn modelId="{36CCCBDD-ED2A-47BD-95CF-F4D85244CADF}" type="presOf" srcId="{455FF1DA-9DAC-4924-8DB7-A4FE92E117AA}" destId="{9311CA21-DD82-4819-8E37-A4D60F5A3A6C}" srcOrd="0" destOrd="0" presId="urn:microsoft.com/office/officeart/2005/8/layout/vProcess5"/>
    <dgm:cxn modelId="{79BF5B21-8AC5-4E37-A76E-01C2EB784076}" type="presParOf" srcId="{E934D048-FA9E-4DAF-A5BA-4F8AE1C8698A}" destId="{5D3670EA-E1A8-4F45-94C4-3FE936B227D0}" srcOrd="0" destOrd="0" presId="urn:microsoft.com/office/officeart/2005/8/layout/vProcess5"/>
    <dgm:cxn modelId="{5068DCB0-4341-4C84-82D2-E844373193AB}" type="presParOf" srcId="{E934D048-FA9E-4DAF-A5BA-4F8AE1C8698A}" destId="{32AEBA09-378E-4549-8A0C-BB74ED0D2860}" srcOrd="1" destOrd="0" presId="urn:microsoft.com/office/officeart/2005/8/layout/vProcess5"/>
    <dgm:cxn modelId="{08417664-59E5-4503-A3E9-CAC25DC6060B}" type="presParOf" srcId="{E934D048-FA9E-4DAF-A5BA-4F8AE1C8698A}" destId="{3368012A-36CF-4013-9B19-8AA712BF2CBB}" srcOrd="2" destOrd="0" presId="urn:microsoft.com/office/officeart/2005/8/layout/vProcess5"/>
    <dgm:cxn modelId="{DA12AD51-D3DB-487C-A307-25272AA47F69}" type="presParOf" srcId="{E934D048-FA9E-4DAF-A5BA-4F8AE1C8698A}" destId="{4117C6EF-8AA6-4153-B9DE-0FFE3AA41095}" srcOrd="3" destOrd="0" presId="urn:microsoft.com/office/officeart/2005/8/layout/vProcess5"/>
    <dgm:cxn modelId="{D49D9C71-4961-406D-9687-C0834B7765E8}" type="presParOf" srcId="{E934D048-FA9E-4DAF-A5BA-4F8AE1C8698A}" destId="{7DA2D7F7-A660-4B91-8331-8B41F952C9FB}" srcOrd="4" destOrd="0" presId="urn:microsoft.com/office/officeart/2005/8/layout/vProcess5"/>
    <dgm:cxn modelId="{8536302B-BE9A-4127-B1BD-E03DC52D7F70}" type="presParOf" srcId="{E934D048-FA9E-4DAF-A5BA-4F8AE1C8698A}" destId="{9311CA21-DD82-4819-8E37-A4D60F5A3A6C}" srcOrd="5" destOrd="0" presId="urn:microsoft.com/office/officeart/2005/8/layout/vProcess5"/>
    <dgm:cxn modelId="{6B8B4DC8-17D3-4B87-BFD2-E5E7FC1FE947}" type="presParOf" srcId="{E934D048-FA9E-4DAF-A5BA-4F8AE1C8698A}" destId="{69F2A5ED-53BD-45E1-9C1C-FB6A843802E9}" srcOrd="6" destOrd="0" presId="urn:microsoft.com/office/officeart/2005/8/layout/vProcess5"/>
    <dgm:cxn modelId="{4DA652E1-1DB6-45E4-AACF-966E3DB8E9DC}" type="presParOf" srcId="{E934D048-FA9E-4DAF-A5BA-4F8AE1C8698A}" destId="{2EFDA1E1-2257-40DD-B692-D81F4328D31F}" srcOrd="7" destOrd="0" presId="urn:microsoft.com/office/officeart/2005/8/layout/vProcess5"/>
    <dgm:cxn modelId="{D6425CD6-5683-4647-BD46-D225E121E7C2}" type="presParOf" srcId="{E934D048-FA9E-4DAF-A5BA-4F8AE1C8698A}" destId="{6472C798-A39A-479A-8225-538BF85217F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501AD-482F-40F2-B76F-08A60E18EB1B}">
      <dsp:nvSpPr>
        <dsp:cNvPr id="0" name=""/>
        <dsp:cNvSpPr/>
      </dsp:nvSpPr>
      <dsp:spPr>
        <a:xfrm>
          <a:off x="0" y="0"/>
          <a:ext cx="2929614" cy="13821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AU" sz="2000" kern="1200"/>
            <a:t>Temperature</a:t>
          </a:r>
        </a:p>
      </dsp:txBody>
      <dsp:txXfrm>
        <a:off x="0" y="0"/>
        <a:ext cx="2929614" cy="1382191"/>
      </dsp:txXfrm>
    </dsp:sp>
    <dsp:sp modelId="{A51763C1-25D0-41F4-A640-43BFA4BB7D35}">
      <dsp:nvSpPr>
        <dsp:cNvPr id="0" name=""/>
        <dsp:cNvSpPr/>
      </dsp:nvSpPr>
      <dsp:spPr>
        <a:xfrm>
          <a:off x="0" y="1454175"/>
          <a:ext cx="2929614" cy="13821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AU" sz="2000" kern="1200"/>
            <a:t>Concentration</a:t>
          </a:r>
        </a:p>
      </dsp:txBody>
      <dsp:txXfrm>
        <a:off x="0" y="1454175"/>
        <a:ext cx="2929614" cy="1382191"/>
      </dsp:txXfrm>
    </dsp:sp>
    <dsp:sp modelId="{E58BEAEA-76C6-48E6-9911-411B8D34AEBE}">
      <dsp:nvSpPr>
        <dsp:cNvPr id="0" name=""/>
        <dsp:cNvSpPr/>
      </dsp:nvSpPr>
      <dsp:spPr>
        <a:xfrm>
          <a:off x="0" y="2919265"/>
          <a:ext cx="2929614" cy="13821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AU" sz="2000" kern="1200"/>
            <a:t>Surface area </a:t>
          </a:r>
        </a:p>
      </dsp:txBody>
      <dsp:txXfrm>
        <a:off x="0" y="2919265"/>
        <a:ext cx="2929614" cy="1382191"/>
      </dsp:txXfrm>
    </dsp:sp>
    <dsp:sp modelId="{B7CCA0CC-0542-4389-B819-6C85A1792D2C}">
      <dsp:nvSpPr>
        <dsp:cNvPr id="0" name=""/>
        <dsp:cNvSpPr/>
      </dsp:nvSpPr>
      <dsp:spPr>
        <a:xfrm>
          <a:off x="0" y="4359651"/>
          <a:ext cx="2929614" cy="13821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AU" sz="2000" kern="1200"/>
            <a:t>Catalyst</a:t>
          </a:r>
        </a:p>
      </dsp:txBody>
      <dsp:txXfrm>
        <a:off x="0" y="4359651"/>
        <a:ext cx="2929614" cy="1382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33E7F-9719-45E1-8A26-5F7DB24DE1C3}">
      <dsp:nvSpPr>
        <dsp:cNvPr id="0" name=""/>
        <dsp:cNvSpPr/>
      </dsp:nvSpPr>
      <dsp:spPr>
        <a:xfrm>
          <a:off x="0" y="0"/>
          <a:ext cx="9644116" cy="5616667"/>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a:t>Catalysed</a:t>
          </a:r>
          <a:r>
            <a:rPr lang="en-AU" sz="2400" kern="1200" baseline="0"/>
            <a:t> reaction</a:t>
          </a:r>
          <a:endParaRPr lang="en-AU" sz="2400" kern="1200"/>
        </a:p>
      </dsp:txBody>
      <dsp:txXfrm>
        <a:off x="0" y="0"/>
        <a:ext cx="9644116" cy="1685000"/>
      </dsp:txXfrm>
    </dsp:sp>
    <dsp:sp modelId="{5CDD9D0B-A5C0-4843-BF05-9D0B15D858A6}">
      <dsp:nvSpPr>
        <dsp:cNvPr id="0" name=""/>
        <dsp:cNvSpPr/>
      </dsp:nvSpPr>
      <dsp:spPr>
        <a:xfrm>
          <a:off x="484443" y="1510662"/>
          <a:ext cx="8811635" cy="364935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150000"/>
            </a:lnSpc>
            <a:spcBef>
              <a:spcPct val="0"/>
            </a:spcBef>
            <a:spcAft>
              <a:spcPts val="600"/>
            </a:spcAft>
            <a:buFont typeface="Arial" panose="020B0604020202020204" pitchFamily="34" charset="0"/>
            <a:buNone/>
          </a:pPr>
          <a:endParaRPr lang="en-AU" sz="2000" kern="1200">
            <a:solidFill>
              <a:schemeClr val="tx1"/>
            </a:solidFill>
          </a:endParaRPr>
        </a:p>
      </dsp:txBody>
      <dsp:txXfrm>
        <a:off x="591329" y="1617548"/>
        <a:ext cx="8597863" cy="3435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EBA09-378E-4549-8A0C-BB74ED0D2860}">
      <dsp:nvSpPr>
        <dsp:cNvPr id="0" name=""/>
        <dsp:cNvSpPr/>
      </dsp:nvSpPr>
      <dsp:spPr>
        <a:xfrm>
          <a:off x="0" y="0"/>
          <a:ext cx="9761399" cy="931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ts val="600"/>
            </a:spcAft>
            <a:buNone/>
          </a:pPr>
          <a:r>
            <a:rPr lang="en-AU" sz="2000" kern="1200"/>
            <a:t>A  testable statement or prediction that explains the expected outcome of an investigation based on research, observations or prior knowledge.</a:t>
          </a:r>
        </a:p>
      </dsp:txBody>
      <dsp:txXfrm>
        <a:off x="27284" y="27284"/>
        <a:ext cx="8756198" cy="876968"/>
      </dsp:txXfrm>
    </dsp:sp>
    <dsp:sp modelId="{3368012A-36CF-4013-9B19-8AA712BF2CBB}">
      <dsp:nvSpPr>
        <dsp:cNvPr id="0" name=""/>
        <dsp:cNvSpPr/>
      </dsp:nvSpPr>
      <dsp:spPr>
        <a:xfrm>
          <a:off x="861299" y="1086792"/>
          <a:ext cx="9761399" cy="931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50000"/>
            </a:lnSpc>
            <a:spcBef>
              <a:spcPct val="0"/>
            </a:spcBef>
            <a:spcAft>
              <a:spcPts val="600"/>
            </a:spcAft>
            <a:buNone/>
          </a:pPr>
          <a:r>
            <a:rPr lang="en-AU" sz="2000" kern="1200"/>
            <a:t>It links independent and dependent variable and includes a predicted outcome based on scientific reasoning.</a:t>
          </a:r>
        </a:p>
      </dsp:txBody>
      <dsp:txXfrm>
        <a:off x="888583" y="1114076"/>
        <a:ext cx="8240032" cy="876968"/>
      </dsp:txXfrm>
    </dsp:sp>
    <dsp:sp modelId="{4117C6EF-8AA6-4153-B9DE-0FFE3AA41095}">
      <dsp:nvSpPr>
        <dsp:cNvPr id="0" name=""/>
        <dsp:cNvSpPr/>
      </dsp:nvSpPr>
      <dsp:spPr>
        <a:xfrm>
          <a:off x="1722599" y="2173584"/>
          <a:ext cx="9761399" cy="931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AU" sz="2000" kern="1200"/>
            <a:t>It can be supported or refuted with evidence.</a:t>
          </a:r>
        </a:p>
      </dsp:txBody>
      <dsp:txXfrm>
        <a:off x="1749883" y="2200868"/>
        <a:ext cx="8240032" cy="876968"/>
      </dsp:txXfrm>
    </dsp:sp>
    <dsp:sp modelId="{7DA2D7F7-A660-4B91-8331-8B41F952C9FB}">
      <dsp:nvSpPr>
        <dsp:cNvPr id="0" name=""/>
        <dsp:cNvSpPr/>
      </dsp:nvSpPr>
      <dsp:spPr>
        <a:xfrm>
          <a:off x="9155900" y="706415"/>
          <a:ext cx="605498" cy="60549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9292137" y="706415"/>
        <a:ext cx="333024" cy="455637"/>
      </dsp:txXfrm>
    </dsp:sp>
    <dsp:sp modelId="{9311CA21-DD82-4819-8E37-A4D60F5A3A6C}">
      <dsp:nvSpPr>
        <dsp:cNvPr id="0" name=""/>
        <dsp:cNvSpPr/>
      </dsp:nvSpPr>
      <dsp:spPr>
        <a:xfrm>
          <a:off x="10017200" y="1786997"/>
          <a:ext cx="605498" cy="60549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AU" sz="2900" kern="1200"/>
        </a:p>
      </dsp:txBody>
      <dsp:txXfrm>
        <a:off x="10153437" y="1786997"/>
        <a:ext cx="333024" cy="455637"/>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20/05/2026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20/05/2026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phet.colorado.edu/en/simulations/ph-scale"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app.education.nsw.gov.au/digital-learning-selector/LearningActivity/Card/664?clearCache=856048f9-2f25-4953-ca1b-b27b8097a901"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Ask students predict what will happen to the mass of steel wool when it burns.</a:t>
            </a:r>
          </a:p>
          <a:p>
            <a:r>
              <a:rPr lang="en-AU"/>
              <a:t>Then ask them to explain their prediction.</a:t>
            </a:r>
          </a:p>
          <a:p>
            <a:r>
              <a:rPr lang="en-AU"/>
              <a:t>After the demonstration, discuss the observations and compare them to the prediction.</a:t>
            </a:r>
          </a:p>
          <a:p>
            <a:r>
              <a:rPr lang="en-AU"/>
              <a:t>Ensure that all students generate a correct explanation, which is modelled on the next slide</a:t>
            </a:r>
          </a:p>
          <a:p>
            <a:endParaRPr lang="en-AU" b="1"/>
          </a:p>
          <a:p>
            <a:endParaRPr lang="en-AU"/>
          </a:p>
        </p:txBody>
      </p:sp>
      <p:sp>
        <p:nvSpPr>
          <p:cNvPr id="4" name="Slide Number Placeholder 3"/>
          <p:cNvSpPr>
            <a:spLocks noGrp="1"/>
          </p:cNvSpPr>
          <p:nvPr>
            <p:ph type="sldNum" sz="quarter" idx="5"/>
          </p:nvPr>
        </p:nvSpPr>
        <p:spPr/>
        <p:txBody>
          <a:bodyPr/>
          <a:lstStyle/>
          <a:p>
            <a:pPr>
              <a:defRPr/>
            </a:pPr>
            <a:fld id="{A3A865B3-4DF7-4DF8-9D98-01E9F327F9C9}" type="slidenum">
              <a:rPr lang="en-AU" smtClean="0"/>
              <a:pPr>
                <a:defRPr/>
              </a:pPr>
              <a:t>11</a:t>
            </a:fld>
            <a:endParaRPr lang="en-AU"/>
          </a:p>
        </p:txBody>
      </p:sp>
    </p:spTree>
    <p:extLst>
      <p:ext uri="{BB962C8B-B14F-4D97-AF65-F5344CB8AC3E}">
        <p14:creationId xmlns:p14="http://schemas.microsoft.com/office/powerpoint/2010/main" val="36836486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AU" sz="1600" b="1"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 </a:t>
            </a:r>
            <a:r>
              <a:rPr lang="en-AU"/>
              <a:t>An </a:t>
            </a:r>
            <a:r>
              <a:rPr lang="en-AU" b="1">
                <a:solidFill>
                  <a:srgbClr val="FF0000"/>
                </a:solidFill>
              </a:rPr>
              <a:t>acid</a:t>
            </a:r>
            <a:r>
              <a:rPr lang="en-AU"/>
              <a:t> is a substance that produces hydrogen ions in aqueous solutions.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Point out that the acids are covalent molecular substances, but they produce hydrogen ions in aqueous solutions, as illustrated by the model of HCl.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 </a:t>
            </a:r>
            <a:r>
              <a:rPr lang="en-AU"/>
              <a:t>A </a:t>
            </a:r>
            <a:r>
              <a:rPr lang="en-AU" b="1">
                <a:solidFill>
                  <a:srgbClr val="0070C0"/>
                </a:solidFill>
              </a:rPr>
              <a:t>base</a:t>
            </a:r>
            <a:r>
              <a:rPr lang="en-AU"/>
              <a:t> is a substance that produces hydroxide ions in aqueous solutions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Highlight how bases are different, as illustrated by the NaOH lattice, which dissociates into the constituent ions- Na</a:t>
            </a:r>
            <a:r>
              <a:rPr lang="en-AU" sz="1600" kern="1200" baseline="30000">
                <a:solidFill>
                  <a:schemeClr val="tx1"/>
                </a:solidFill>
                <a:effectLst/>
                <a:latin typeface="Public Sans" pitchFamily="2" charset="0"/>
                <a:ea typeface="+mn-ea"/>
                <a:cs typeface="+mn-cs"/>
              </a:rPr>
              <a:t>+</a:t>
            </a:r>
            <a:r>
              <a:rPr lang="en-AU" sz="1600" kern="1200">
                <a:solidFill>
                  <a:schemeClr val="tx1"/>
                </a:solidFill>
                <a:effectLst/>
                <a:latin typeface="Public Sans" pitchFamily="2" charset="0"/>
                <a:ea typeface="+mn-ea"/>
                <a:cs typeface="+mn-cs"/>
              </a:rPr>
              <a:t> and OH</a:t>
            </a:r>
            <a:r>
              <a:rPr lang="en-AU" sz="1600" kern="1200" baseline="30000">
                <a:solidFill>
                  <a:schemeClr val="tx1"/>
                </a:solidFill>
                <a:effectLst/>
                <a:latin typeface="Public Sans" pitchFamily="2" charset="0"/>
                <a:ea typeface="+mn-ea"/>
                <a:cs typeface="+mn-cs"/>
              </a:rPr>
              <a:t>-</a:t>
            </a:r>
            <a:r>
              <a:rPr lang="en-AU" sz="1600" kern="1200" baseline="0">
                <a:solidFill>
                  <a:schemeClr val="tx1"/>
                </a:solidFill>
                <a:effectLst/>
                <a:latin typeface="Public Sans" pitchFamily="2" charset="0"/>
                <a:ea typeface="+mn-ea"/>
                <a:cs typeface="+mn-cs"/>
              </a:rPr>
              <a:t>.</a:t>
            </a:r>
            <a:r>
              <a:rPr lang="en-AU" sz="1600" kern="1200" baseline="30000">
                <a:solidFill>
                  <a:schemeClr val="tx1"/>
                </a:solidFill>
                <a:effectLst/>
                <a:latin typeface="Public Sans" pitchFamily="2" charset="0"/>
                <a:ea typeface="+mn-ea"/>
                <a:cs typeface="+mn-cs"/>
              </a:rPr>
              <a:t> </a:t>
            </a:r>
            <a:r>
              <a:rPr lang="en-AU" sz="1600" kern="1200" baseline="0">
                <a:solidFill>
                  <a:schemeClr val="tx1"/>
                </a:solidFill>
                <a:effectLst/>
                <a:latin typeface="Public Sans" pitchFamily="2" charset="0"/>
                <a:ea typeface="+mn-ea"/>
                <a:cs typeface="+mn-cs"/>
              </a:rPr>
              <a:t>Unlike acids that only produce ions when dissolved in water, most bases consist of ions even in the solid form, but the ions dissociate and are free to move around when dissolved in water (aqueous solution)</a:t>
            </a:r>
            <a:endParaRPr lang="en-AU" sz="1600" kern="1200" baseline="300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Recap what is meant by an aqueous solution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Emphasise that the definitions of acids and bases — acids releasing hydrogen ions (H⁺) and bases releasing hydroxide ions (OH⁻) — are only valid when the substances are dissolved in water.</a:t>
            </a:r>
            <a:endParaRPr lang="en-AU" sz="1600" kern="1200">
              <a:solidFill>
                <a:schemeClr val="tx1"/>
              </a:solidFill>
              <a:effectLst/>
              <a:latin typeface="Public Sans" pitchFamily="2" charset="0"/>
              <a:ea typeface="+mn-ea"/>
              <a:cs typeface="+mn-c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36000949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Teacher notes:</a:t>
                </a:r>
              </a:p>
              <a:p>
                <a:r>
                  <a:rPr lang="en-AU" sz="1600"/>
                  <a:t>pH is a logarithmic scale used in science to show how many hydrogen ions are in a solution.</a:t>
                </a:r>
              </a:p>
              <a:p>
                <a:pPr algn="ctr"/>
                <a14:m>
                  <m:oMath xmlns:m="http://schemas.openxmlformats.org/officeDocument/2006/math">
                    <m:r>
                      <a:rPr lang="en-AU" sz="1600" i="1" dirty="0" smtClean="0">
                        <a:latin typeface="Cambria Math" panose="02040503050406030204" pitchFamily="18" charset="0"/>
                      </a:rPr>
                      <m:t>𝑝𝐻</m:t>
                    </m:r>
                  </m:oMath>
                </a14:m>
                <a:r>
                  <a:rPr lang="en-AU" sz="1600"/>
                  <a:t> = </a:t>
                </a:r>
                <a14:m>
                  <m:oMath xmlns:m="http://schemas.openxmlformats.org/officeDocument/2006/math">
                    <m:r>
                      <a:rPr lang="en-AU" sz="1600" i="1" dirty="0" smtClean="0">
                        <a:latin typeface="Cambria Math" panose="02040503050406030204" pitchFamily="18" charset="0"/>
                      </a:rPr>
                      <m:t>−</m:t>
                    </m:r>
                    <m:r>
                      <m:rPr>
                        <m:sty m:val="p"/>
                      </m:rPr>
                      <a:rPr lang="en-AU" sz="1600" i="1" dirty="0" smtClean="0">
                        <a:latin typeface="Cambria Math" panose="02040503050406030204" pitchFamily="18" charset="0"/>
                      </a:rPr>
                      <m:t>log</m:t>
                    </m:r>
                    <m:r>
                      <a:rPr lang="en-AU" sz="1600" i="1" baseline="-25000" dirty="0">
                        <a:latin typeface="Cambria Math" panose="02040503050406030204" pitchFamily="18" charset="0"/>
                      </a:rPr>
                      <m:t>10</m:t>
                    </m:r>
                  </m:oMath>
                </a14:m>
                <a:r>
                  <a:rPr lang="en-AU" sz="1600"/>
                  <a:t>(</a:t>
                </a:r>
                <a14:m>
                  <m:oMath xmlns:m="http://schemas.openxmlformats.org/officeDocument/2006/math">
                    <m:sSup>
                      <m:sSupPr>
                        <m:ctrlPr>
                          <a:rPr lang="en-AU" sz="1600" i="1" dirty="0" smtClean="0">
                            <a:latin typeface="Cambria Math" panose="02040503050406030204" pitchFamily="18" charset="0"/>
                          </a:rPr>
                        </m:ctrlPr>
                      </m:sSupPr>
                      <m:e>
                        <m:r>
                          <a:rPr lang="en-AU" sz="1600" b="0" i="1" dirty="0" smtClean="0">
                            <a:latin typeface="Cambria Math" panose="02040503050406030204" pitchFamily="18" charset="0"/>
                          </a:rPr>
                          <m:t>𝐻</m:t>
                        </m:r>
                      </m:e>
                      <m:sup>
                        <m:r>
                          <a:rPr lang="en-AU" sz="1600" b="0" i="1" dirty="0" smtClean="0">
                            <a:latin typeface="Cambria Math" panose="02040503050406030204" pitchFamily="18" charset="0"/>
                          </a:rPr>
                          <m:t>+</m:t>
                        </m:r>
                      </m:sup>
                    </m:sSup>
                  </m:oMath>
                </a14:m>
                <a:r>
                  <a:rPr lang="en-AU" sz="1600"/>
                  <a:t>)</a:t>
                </a:r>
              </a:p>
              <a:p>
                <a:pPr algn="l"/>
                <a:r>
                  <a:rPr lang="en-AU" sz="1600"/>
                  <a:t>It is a negative log of the hydrogen ion concentration </a:t>
                </a:r>
              </a:p>
              <a:p>
                <a:pPr algn="l"/>
                <a:r>
                  <a:rPr lang="en-AU" sz="1600"/>
                  <a:t>Note: this equation is beyond the scope of Stage 5.</a:t>
                </a:r>
              </a:p>
              <a:p>
                <a:pPr algn="ctr"/>
                <a:endParaRPr lang="en-AU" sz="1600"/>
              </a:p>
              <a:p>
                <a:pPr marL="342900" indent="-342900">
                  <a:buFont typeface="Arial" panose="020B0604020202020204" pitchFamily="34" charset="0"/>
                  <a:buChar char="•"/>
                </a:pPr>
                <a:r>
                  <a:rPr lang="en-AU" sz="1600"/>
                  <a:t>It shows the quantitative measure (numerical value) of acidity or basicity of aqueous or other liquid solutions. </a:t>
                </a:r>
                <a:endParaRPr lang="en-AU" sz="1600" b="1"/>
              </a:p>
              <a:p>
                <a:pPr marL="342900" indent="-342900">
                  <a:buFont typeface="Arial" panose="020B0604020202020204" pitchFamily="34" charset="0"/>
                  <a:buChar char="•"/>
                </a:pPr>
                <a:r>
                  <a:rPr lang="en-AU" sz="1600"/>
                  <a:t>The pH scale goes from </a:t>
                </a:r>
                <a:r>
                  <a:rPr lang="en-AU" sz="1600" b="1"/>
                  <a:t>0 to 14</a:t>
                </a:r>
                <a:endParaRPr lang="en-AU" sz="1600"/>
              </a:p>
              <a:p>
                <a:endParaRPr lang="en-AU"/>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Teacher notes:</a:t>
                </a:r>
              </a:p>
              <a:p>
                <a:r>
                  <a:rPr lang="en-AU" sz="1600"/>
                  <a:t>pH is a logarithmic scale used in science to show how many hydrogen ions are in a solution.</a:t>
                </a:r>
              </a:p>
              <a:p>
                <a:pPr algn="ctr"/>
                <a:r>
                  <a:rPr lang="en-AU" sz="1600" i="0" dirty="0">
                    <a:latin typeface="Cambria Math" panose="02040503050406030204" pitchFamily="18" charset="0"/>
                  </a:rPr>
                  <a:t>𝑝𝐻</a:t>
                </a:r>
                <a:r>
                  <a:rPr lang="en-AU" sz="1600"/>
                  <a:t> = </a:t>
                </a:r>
                <a:r>
                  <a:rPr lang="en-AU" sz="1600" i="0" dirty="0">
                    <a:latin typeface="Cambria Math" panose="02040503050406030204" pitchFamily="18" charset="0"/>
                  </a:rPr>
                  <a:t>−log</a:t>
                </a:r>
                <a:r>
                  <a:rPr lang="en-AU" sz="1600" i="0" baseline="-25000" dirty="0">
                    <a:latin typeface="Cambria Math" panose="02040503050406030204" pitchFamily="18" charset="0"/>
                  </a:rPr>
                  <a:t>10</a:t>
                </a:r>
                <a:r>
                  <a:rPr lang="en-AU" sz="1600"/>
                  <a:t>(</a:t>
                </a:r>
                <a:r>
                  <a:rPr lang="en-AU" sz="1600" b="0" i="0" dirty="0">
                    <a:latin typeface="Cambria Math" panose="02040503050406030204" pitchFamily="18" charset="0"/>
                  </a:rPr>
                  <a:t>𝐻^+</a:t>
                </a:r>
                <a:r>
                  <a:rPr lang="en-AU" sz="1600"/>
                  <a:t>)</a:t>
                </a:r>
              </a:p>
              <a:p>
                <a:pPr algn="l"/>
                <a:r>
                  <a:rPr lang="en-AU" sz="1600"/>
                  <a:t>It is a negative log of the hydrogen ion concentration </a:t>
                </a:r>
              </a:p>
              <a:p>
                <a:pPr algn="l"/>
                <a:r>
                  <a:rPr lang="en-AU" sz="1600"/>
                  <a:t>Note: this equation is beyond the scope of Stage 5.</a:t>
                </a:r>
              </a:p>
              <a:p>
                <a:pPr algn="ctr"/>
                <a:endParaRPr lang="en-AU" sz="1600"/>
              </a:p>
              <a:p>
                <a:pPr marL="342900" indent="-342900">
                  <a:buFont typeface="Arial" panose="020B0604020202020204" pitchFamily="34" charset="0"/>
                  <a:buChar char="•"/>
                </a:pPr>
                <a:r>
                  <a:rPr lang="en-AU" sz="1600"/>
                  <a:t>It shows the quantitative measure (numerical value) of acidity or basicity of aqueous or other liquid solutions. </a:t>
                </a:r>
                <a:endParaRPr lang="en-AU" sz="1600" b="1"/>
              </a:p>
              <a:p>
                <a:pPr marL="342900" indent="-342900">
                  <a:buFont typeface="Arial" panose="020B0604020202020204" pitchFamily="34" charset="0"/>
                  <a:buChar char="•"/>
                </a:pPr>
                <a:r>
                  <a:rPr lang="en-AU" sz="1600"/>
                  <a:t>The pH scale goes from </a:t>
                </a:r>
                <a:r>
                  <a:rPr lang="en-AU" sz="1600" b="1"/>
                  <a:t>0 to 14</a:t>
                </a:r>
                <a:endParaRPr lang="en-AU" sz="1600"/>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3368520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Teacher notes:</a:t>
            </a:r>
          </a:p>
          <a:p>
            <a:r>
              <a:rPr lang="en-US" b="1"/>
              <a:t>This slide includes animations</a:t>
            </a:r>
          </a:p>
          <a:p>
            <a:r>
              <a:rPr lang="en-AU"/>
              <a:t>Why do we need to use a logarithmic scale instead of a linear scale?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a:solidFill>
                  <a:schemeClr val="tx1"/>
                </a:solidFill>
                <a:effectLst/>
                <a:latin typeface="Public Sans" pitchFamily="2" charset="0"/>
                <a:ea typeface="+mn-ea"/>
                <a:cs typeface="+mn-cs"/>
              </a:rPr>
              <a:t>Note: It is essential to explain the reasoning for using a logarithmic scale for recording pH as compared to a linear scale. This diagram can assist with demonstrating how a numerical data set with a large range can be effectively displayed using a logarithmic scale. </a:t>
            </a: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r>
              <a:rPr lang="en-AU" sz="1600" b="0" i="0" kern="1200">
                <a:solidFill>
                  <a:schemeClr val="tx1"/>
                </a:solidFill>
                <a:effectLst/>
                <a:latin typeface="Public Sans" pitchFamily="2" charset="0"/>
                <a:ea typeface="+mn-ea"/>
                <a:cs typeface="+mn-cs"/>
              </a:rPr>
              <a:t>Point to the linear scale- this scale is a linear scale, and it is going up by 1. For example, the gap between 10 and 100 includes the numbers 11-99,(numbers that are between these 2 numbers)</a:t>
            </a:r>
          </a:p>
          <a:p>
            <a:r>
              <a:rPr lang="en-AU" sz="1600" b="0" i="0" kern="1200">
                <a:solidFill>
                  <a:schemeClr val="tx1"/>
                </a:solidFill>
                <a:effectLst/>
                <a:latin typeface="Public Sans" pitchFamily="2" charset="0"/>
                <a:ea typeface="+mn-ea"/>
                <a:cs typeface="+mn-cs"/>
              </a:rPr>
              <a:t>Point to the log scale- this scale is going up tenfold, for example, 10, 100, then 1000 and so on.</a:t>
            </a: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r>
              <a:rPr lang="en-AU" sz="1600" b="0" i="0" kern="1200">
                <a:solidFill>
                  <a:schemeClr val="tx1"/>
                </a:solidFill>
                <a:effectLst/>
                <a:latin typeface="Public Sans" pitchFamily="2" charset="0"/>
                <a:ea typeface="+mn-ea"/>
                <a:cs typeface="+mn-cs"/>
              </a:rPr>
              <a:t>Let us consider the linear scale: the fractions between 0 and 1 could be really small, such as 0.1 or 0.001, and so on.</a:t>
            </a: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 </a:t>
            </a:r>
          </a:p>
          <a:p>
            <a:r>
              <a:rPr lang="en-AU" sz="1600" b="0" i="0" kern="1200">
                <a:solidFill>
                  <a:schemeClr val="tx1"/>
                </a:solidFill>
                <a:effectLst/>
                <a:latin typeface="Public Sans" pitchFamily="2" charset="0"/>
                <a:ea typeface="+mn-ea"/>
                <a:cs typeface="+mn-cs"/>
              </a:rPr>
              <a:t> It is difficult to represent that on a linear scale, </a:t>
            </a: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a:solidFill>
                  <a:schemeClr val="tx1"/>
                </a:solidFill>
                <a:effectLst/>
                <a:latin typeface="Public Sans" pitchFamily="2" charset="0"/>
                <a:ea typeface="+mn-ea"/>
                <a:cs typeface="+mn-cs"/>
              </a:rPr>
              <a:t>But the same fractions can be easily represented on a logarithmic scale.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a:solidFill>
                  <a:schemeClr val="tx1"/>
                </a:solidFill>
                <a:effectLst/>
                <a:latin typeface="Public Sans" pitchFamily="2" charset="0"/>
                <a:ea typeface="+mn-ea"/>
                <a:cs typeface="+mn-cs"/>
              </a:rPr>
              <a:t>Thus, in summary:</a:t>
            </a:r>
          </a:p>
          <a:p>
            <a:pPr marL="285750" indent="-285750">
              <a:lnSpc>
                <a:spcPct val="150000"/>
              </a:lnSpc>
              <a:spcAft>
                <a:spcPts val="600"/>
              </a:spcAft>
              <a:buFont typeface="Arial" panose="020B0604020202020204" pitchFamily="34" charset="0"/>
              <a:buChar char="•"/>
            </a:pPr>
            <a:r>
              <a:rPr lang="en-AU" sz="1600">
                <a:effectLst/>
                <a:latin typeface="Arial" panose="020B0604020202020204" pitchFamily="34" charset="0"/>
                <a:ea typeface="Public Sans Light" pitchFamily="2" charset="0"/>
              </a:rPr>
              <a:t>pH cannot be measured on a linear scale, as it is not effective over more than one or two orders of magnitude.</a:t>
            </a:r>
            <a:r>
              <a:rPr lang="en-AU" sz="1600"/>
              <a:t> </a:t>
            </a:r>
          </a:p>
          <a:p>
            <a:pPr marL="285750" indent="-285750">
              <a:lnSpc>
                <a:spcPct val="150000"/>
              </a:lnSpc>
              <a:spcAft>
                <a:spcPts val="600"/>
              </a:spcAft>
              <a:buFont typeface="Arial" panose="020B0604020202020204" pitchFamily="34" charset="0"/>
              <a:buChar char="•"/>
            </a:pPr>
            <a:r>
              <a:rPr lang="en-AU" sz="1600"/>
              <a:t>A logarithmic scale converts these very large or very small numbers into a more manageable range.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endParaRPr lang="en-AU" sz="1600" b="0" i="0" kern="1200">
              <a:solidFill>
                <a:schemeClr val="tx1"/>
              </a:solidFill>
              <a:effectLst/>
              <a:latin typeface="Public Sans" pitchFamily="2" charset="0"/>
              <a:ea typeface="+mn-ea"/>
              <a:cs typeface="+mn-cs"/>
            </a:endParaRPr>
          </a:p>
          <a:p>
            <a:endParaRPr lang="en-AU" sz="1600" b="1" i="0" kern="1200">
              <a:solidFill>
                <a:schemeClr val="tx1"/>
              </a:solidFill>
              <a:effectLst/>
              <a:latin typeface="Public Sans" pitchFamily="2" charset="0"/>
              <a:ea typeface="+mn-ea"/>
              <a:cs typeface="+mn-cs"/>
            </a:endParaRPr>
          </a:p>
          <a:p>
            <a:endParaRPr lang="en-AU" sz="1600" b="1" i="0" kern="1200">
              <a:solidFill>
                <a:schemeClr val="tx1"/>
              </a:solidFill>
              <a:effectLst/>
              <a:latin typeface="Public Sans" pitchFamily="2" charset="0"/>
              <a:ea typeface="+mn-ea"/>
              <a:cs typeface="+mn-cs"/>
            </a:endParaRPr>
          </a:p>
          <a:p>
            <a:endParaRPr lang="en-AU" sz="1600" b="1" i="0" kern="1200">
              <a:solidFill>
                <a:schemeClr val="tx1"/>
              </a:solidFill>
              <a:effectLst/>
              <a:latin typeface="Public Sans" pitchFamily="2" charset="0"/>
              <a:ea typeface="+mn-ea"/>
              <a:cs typeface="+mn-cs"/>
            </a:endParaRPr>
          </a:p>
          <a:p>
            <a:endParaRPr lang="en-AU" sz="1600" b="1" i="0" kern="1200">
              <a:solidFill>
                <a:schemeClr val="tx1"/>
              </a:solidFill>
              <a:effectLst/>
              <a:latin typeface="Public Sans" pitchFamily="2" charset="0"/>
              <a:ea typeface="+mn-ea"/>
              <a:cs typeface="+mn-cs"/>
            </a:endParaRPr>
          </a:p>
          <a:p>
            <a:endParaRPr lang="en-AU" sz="1600" b="1" i="0" kern="1200">
              <a:solidFill>
                <a:schemeClr val="tx1"/>
              </a:solidFill>
              <a:effectLst/>
              <a:latin typeface="Public Sans" pitchFamily="2" charset="0"/>
              <a:ea typeface="+mn-ea"/>
              <a:cs typeface="+mn-cs"/>
            </a:endParaRPr>
          </a:p>
          <a:p>
            <a:r>
              <a:rPr lang="en-AU" sz="1600" b="1" i="0" kern="1200">
                <a:solidFill>
                  <a:schemeClr val="tx1"/>
                </a:solidFill>
                <a:effectLst/>
                <a:latin typeface="Public Sans" pitchFamily="2" charset="0"/>
                <a:ea typeface="+mn-ea"/>
                <a:cs typeface="+mn-cs"/>
              </a:rPr>
              <a:t>Click</a:t>
            </a:r>
          </a:p>
          <a:p>
            <a:pPr marL="285750" indent="-285750">
              <a:lnSpc>
                <a:spcPct val="150000"/>
              </a:lnSpc>
              <a:spcAft>
                <a:spcPts val="600"/>
              </a:spcAft>
              <a:buFont typeface="Arial" panose="020B0604020202020204" pitchFamily="34" charset="0"/>
              <a:buChar char="•"/>
            </a:pPr>
            <a:r>
              <a:rPr lang="en-AU" sz="1600">
                <a:effectLst/>
                <a:latin typeface="Arial" panose="020B0604020202020204" pitchFamily="34" charset="0"/>
                <a:ea typeface="Public Sans Light" pitchFamily="2" charset="0"/>
              </a:rPr>
              <a:t>pH cannot be measured on a linear scale as it will not be effective for more than one or two orders of magnitude.</a:t>
            </a:r>
            <a:r>
              <a:rPr lang="en-AU" sz="1600"/>
              <a:t> </a:t>
            </a:r>
          </a:p>
          <a:p>
            <a:pPr marL="285750" indent="-285750">
              <a:lnSpc>
                <a:spcPct val="150000"/>
              </a:lnSpc>
              <a:spcAft>
                <a:spcPts val="600"/>
              </a:spcAft>
              <a:buFont typeface="Arial" panose="020B0604020202020204" pitchFamily="34" charset="0"/>
              <a:buChar char="•"/>
            </a:pPr>
            <a:r>
              <a:rPr lang="en-AU" sz="1600"/>
              <a:t>A logarithmic scale converts these very large or very small numbers into a more manageable range.</a:t>
            </a:r>
          </a:p>
          <a:p>
            <a:endParaRPr lang="en-AU" sz="1600" b="1" i="0" kern="1200">
              <a:solidFill>
                <a:schemeClr val="tx1"/>
              </a:solidFill>
              <a:effectLst/>
              <a:latin typeface="Public Sans" pitchFamily="2" charset="0"/>
              <a:ea typeface="+mn-ea"/>
              <a:cs typeface="+mn-cs"/>
            </a:endParaRPr>
          </a:p>
          <a:p>
            <a:r>
              <a:rPr lang="en-AU" sz="1600" b="0" i="0" kern="1200">
                <a:solidFill>
                  <a:schemeClr val="tx1"/>
                </a:solidFill>
                <a:effectLst/>
                <a:latin typeface="Public Sans" pitchFamily="2" charset="0"/>
                <a:ea typeface="+mn-ea"/>
                <a:cs typeface="+mn-cs"/>
              </a:rPr>
              <a:t>The same data that is manageable on a logarithmic scale will be either clustered or spread out if represented on a linear scale. </a:t>
            </a:r>
          </a:p>
          <a:p>
            <a:r>
              <a:rPr lang="en-AU" sz="1600" b="0" i="0" kern="1200">
                <a:solidFill>
                  <a:schemeClr val="tx1"/>
                </a:solidFill>
                <a:effectLst/>
                <a:latin typeface="Public Sans" pitchFamily="2" charset="0"/>
                <a:ea typeface="+mn-ea"/>
                <a:cs typeface="+mn-cs"/>
              </a:rPr>
              <a:t>Tell students how the data between 0 and 1 on a linear scale (in a black circle) is spread out on a logarithmic scale as shown with coloured lines.</a:t>
            </a:r>
          </a:p>
          <a:p>
            <a:r>
              <a:rPr lang="en-AU" sz="1600" b="0" i="0" kern="1200">
                <a:solidFill>
                  <a:schemeClr val="tx1"/>
                </a:solidFill>
                <a:effectLst/>
                <a:latin typeface="Public Sans" pitchFamily="2" charset="0"/>
                <a:ea typeface="+mn-ea"/>
                <a:cs typeface="+mn-cs"/>
              </a:rPr>
              <a:t>If the concentration of hydrogen ions changes by a factor of 10 , such as from 10 to 100, the pH scale only changes by 1, that means from pH of 1 to pH  of 2, so a large data range can fit on a logarithmic scale.</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40831520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includes animations</a:t>
            </a:r>
          </a:p>
          <a:p>
            <a:endParaRPr lang="en-AU"/>
          </a:p>
          <a:p>
            <a:r>
              <a:rPr lang="en-AU"/>
              <a:t>Tell students that the pH scale ranges from 1 to 14. </a:t>
            </a:r>
          </a:p>
          <a:p>
            <a:r>
              <a:rPr lang="en-AU" b="1"/>
              <a:t>Click</a:t>
            </a:r>
          </a:p>
          <a:p>
            <a:pPr marL="285750" indent="-285750">
              <a:buFont typeface="Arial" panose="020B0604020202020204" pitchFamily="34" charset="0"/>
              <a:buChar char="•"/>
            </a:pPr>
            <a:r>
              <a:rPr lang="en-AU" sz="1600"/>
              <a:t>A </a:t>
            </a:r>
            <a:r>
              <a:rPr lang="en-AU" sz="1600" b="1"/>
              <a:t>pH of 7</a:t>
            </a:r>
            <a:r>
              <a:rPr lang="en-AU" sz="1600"/>
              <a:t> means the solution is </a:t>
            </a:r>
            <a:r>
              <a:rPr lang="en-AU" sz="1600" b="1"/>
              <a:t>neutral, like pure water</a:t>
            </a:r>
          </a:p>
          <a:p>
            <a:pPr marL="285750" indent="-285750">
              <a:lnSpc>
                <a:spcPct val="150000"/>
              </a:lnSpc>
              <a:spcAft>
                <a:spcPts val="600"/>
              </a:spcAft>
              <a:buFont typeface="Arial" panose="020B0604020202020204" pitchFamily="34" charset="0"/>
              <a:buChar char="•"/>
            </a:pPr>
            <a:r>
              <a:rPr lang="en-AU" sz="1600" b="1"/>
              <a:t>A pH less than 7 </a:t>
            </a:r>
            <a:r>
              <a:rPr lang="en-AU" sz="1600"/>
              <a:t>means the solution is acidic (like lemon juice).</a:t>
            </a:r>
          </a:p>
          <a:p>
            <a:pPr marL="285750" indent="-285750">
              <a:lnSpc>
                <a:spcPct val="150000"/>
              </a:lnSpc>
              <a:spcAft>
                <a:spcPts val="600"/>
              </a:spcAft>
              <a:buFont typeface="Arial" panose="020B0604020202020204" pitchFamily="34" charset="0"/>
              <a:buChar char="•"/>
            </a:pPr>
            <a:r>
              <a:rPr lang="en-AU" sz="1600" b="1"/>
              <a:t>A pH greater than 7 </a:t>
            </a:r>
            <a:r>
              <a:rPr lang="en-AU" sz="1600"/>
              <a:t>means the solution is basic or alkaline (like soap or baking soda)</a:t>
            </a:r>
          </a:p>
          <a:p>
            <a:endParaRPr lang="en-AU"/>
          </a:p>
          <a:p>
            <a:r>
              <a:rPr lang="en-AU"/>
              <a:t>The colours shown on the scale correspond to the universal indicator in different solutions.</a:t>
            </a:r>
          </a:p>
          <a:p>
            <a:pPr marL="285750" indent="-285750">
              <a:buFont typeface="Arial" panose="020B0604020202020204" pitchFamily="34" charset="0"/>
              <a:buChar char="•"/>
            </a:pPr>
            <a:r>
              <a:rPr lang="en-AU"/>
              <a:t>For example, if a solution has a pH of 1, it will be red, which shows it is very acidic. As the pH increases, the solution becomes less acidic. The colour of the Universal indicator changes from red to orange.</a:t>
            </a:r>
          </a:p>
          <a:p>
            <a:pPr marL="285750" indent="-285750">
              <a:buFont typeface="Arial" panose="020B0604020202020204" pitchFamily="34" charset="0"/>
              <a:buChar char="•"/>
            </a:pPr>
            <a:r>
              <a:rPr lang="en-AU"/>
              <a:t>The green colour of Universal indicator shows that the solution is neutral, such as pure water.</a:t>
            </a:r>
          </a:p>
          <a:p>
            <a:pPr marL="285750" indent="-285750">
              <a:buFont typeface="Arial" panose="020B0604020202020204" pitchFamily="34" charset="0"/>
              <a:buChar char="•"/>
            </a:pPr>
            <a:r>
              <a:rPr lang="en-AU"/>
              <a:t>In basic solutions, the colour of the Universal indicator changes from light purple (slightly basic) to dark purple and then blue, which indicates the solution is highly basic</a:t>
            </a:r>
          </a:p>
          <a:p>
            <a:pPr marL="0" indent="0">
              <a:buFont typeface="Arial" panose="020B0604020202020204" pitchFamily="34" charset="0"/>
              <a:buNone/>
            </a:pPr>
            <a:endParaRPr lang="en-AU"/>
          </a:p>
          <a:p>
            <a:pPr marL="0" indent="0">
              <a:buFont typeface="Arial" panose="020B0604020202020204" pitchFamily="34" charset="0"/>
              <a:buNone/>
            </a:pPr>
            <a:r>
              <a:rPr lang="en-AU"/>
              <a:t>To extend students, you can relate the pH to the concentration of hydrogen ions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8495835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latin typeface="Public Sans" pitchFamily="2" charset="0"/>
                <a:ea typeface="+mn-ea"/>
                <a:cs typeface="+mn-cs"/>
              </a:rPr>
              <a:t>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 T</a:t>
            </a:r>
            <a:r>
              <a:rPr lang="en-AU"/>
              <a:t>here are various methods to measure pH, such as a digital pH meter, which provides readings to at least 2 decimal places. As seen in the picture, the reading for the solution is </a:t>
            </a:r>
            <a:r>
              <a:rPr lang="en-AU" b="1"/>
              <a:t>5.87</a:t>
            </a:r>
            <a:r>
              <a:rPr lang="en-AU"/>
              <a:t>. It is suitable for applications where small differences matter. To get accurate readings (that is, readings close to the actual value), it must be calibrated before use.</a:t>
            </a:r>
          </a:p>
          <a:p>
            <a:endParaRPr lang="en-AU"/>
          </a:p>
          <a:p>
            <a:r>
              <a:rPr lang="en-AU" b="1"/>
              <a:t>Click.</a:t>
            </a:r>
            <a:r>
              <a:rPr lang="en-AU"/>
              <a:t> On the other hand, a universal indicator gives a colour range based on the approximate </a:t>
            </a:r>
            <a:r>
              <a:rPr lang="en-AU" err="1"/>
              <a:t>pH.</a:t>
            </a:r>
            <a:r>
              <a:rPr lang="en-AU"/>
              <a:t> It is easy to use but less precise because two solutions with slightly different pH might appear the same colour. For example, pH 6.8 and 7.2 might appear the same colour (green) on the Universal Indicator card.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25430317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b="1"/>
              <a:t>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Click on the </a:t>
            </a:r>
            <a:r>
              <a:rPr lang="en-AU" sz="1600" u="sng">
                <a:hlinkClick r:id="rId3"/>
              </a:rPr>
              <a:t>pH scale</a:t>
            </a:r>
            <a:r>
              <a:rPr lang="en-AU" sz="1600"/>
              <a:t>. This will open the </a:t>
            </a:r>
            <a:r>
              <a:rPr lang="en-AU" sz="1600" err="1"/>
              <a:t>PhET</a:t>
            </a:r>
            <a:r>
              <a:rPr lang="en-AU" sz="1600"/>
              <a:t> simulation.</a:t>
            </a:r>
            <a:r>
              <a:rPr lang="en-AU"/>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Click on the yellow-highlighted box labelled Macro</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2547454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595C3-D415-E0AD-0C2A-878991DD0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7BB25-EACB-ABC6-326F-F618AD11AD7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D4B571A-8012-2E64-7D03-915E577BEB39}"/>
              </a:ext>
            </a:extLst>
          </p:cNvPr>
          <p:cNvSpPr>
            <a:spLocks noGrp="1"/>
          </p:cNvSpPr>
          <p:nvPr>
            <p:ph type="body" idx="1"/>
          </p:nvPr>
        </p:nvSpPr>
        <p:spPr/>
        <p:txBody>
          <a:bodyPr/>
          <a:lstStyle/>
          <a:p>
            <a:r>
              <a:rPr lang="en-US" b="1"/>
              <a:t>Teacher notes:</a:t>
            </a:r>
          </a:p>
          <a:p>
            <a:r>
              <a:rPr lang="en-US" b="1"/>
              <a:t>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p>
          <a:p>
            <a:pPr marL="285750" indent="-285750">
              <a:buFont typeface="Arial" panose="020B0604020202020204" pitchFamily="34" charset="0"/>
              <a:buChar char="•"/>
            </a:pPr>
            <a:r>
              <a:rPr lang="en-AU" sz="1600"/>
              <a:t>Click on </a:t>
            </a:r>
            <a:r>
              <a:rPr lang="en-AU" sz="1600">
                <a:solidFill>
                  <a:srgbClr val="22272B"/>
                </a:solidFill>
                <a:effectLst/>
                <a:latin typeface="Public Sans Light" pitchFamily="2" charset="0"/>
                <a:ea typeface="SimSun" panose="02010600030101010101" pitchFamily="2" charset="-122"/>
                <a:cs typeface="Times New Roman" panose="02020603050405020304" pitchFamily="18" charset="0"/>
              </a:rPr>
              <a:t>the drop-down box to display the test items.</a:t>
            </a:r>
          </a:p>
          <a:p>
            <a:pPr marL="0" indent="0">
              <a:buFont typeface="Arial" panose="020B0604020202020204" pitchFamily="34" charset="0"/>
              <a:buNone/>
            </a:pPr>
            <a:endParaRPr lang="en-AU" sz="1600" b="1">
              <a:solidFill>
                <a:srgbClr val="22272B"/>
              </a:solidFill>
              <a:effectLst/>
              <a:latin typeface="Public Sans Light" pitchFamily="2" charset="0"/>
              <a:ea typeface="SimSun" panose="02010600030101010101" pitchFamily="2" charset="-122"/>
              <a:cs typeface="Times New Roman" panose="02020603050405020304" pitchFamily="18" charset="0"/>
            </a:endParaRPr>
          </a:p>
          <a:p>
            <a:pPr marL="0" indent="0">
              <a:buFont typeface="Arial" panose="020B0604020202020204" pitchFamily="34" charset="0"/>
              <a:buNone/>
            </a:pPr>
            <a:r>
              <a:rPr lang="en-AU" sz="1600" b="1">
                <a:solidFill>
                  <a:srgbClr val="22272B"/>
                </a:solidFill>
                <a:effectLst/>
                <a:latin typeface="Public Sans Light" pitchFamily="2" charset="0"/>
                <a:ea typeface="SimSun" panose="02010600030101010101" pitchFamily="2" charset="-122"/>
                <a:cs typeface="Times New Roman" panose="02020603050405020304" pitchFamily="18" charset="0"/>
              </a:rPr>
              <a:t>Click</a:t>
            </a:r>
          </a:p>
          <a:p>
            <a:pPr marL="0" indent="0">
              <a:buFont typeface="Arial" panose="020B0604020202020204" pitchFamily="34" charset="0"/>
              <a:buNone/>
            </a:pPr>
            <a:r>
              <a:rPr lang="en-AU" sz="1600">
                <a:solidFill>
                  <a:srgbClr val="22272B"/>
                </a:solidFill>
                <a:effectLst/>
                <a:latin typeface="Public Sans Light" pitchFamily="2" charset="0"/>
                <a:ea typeface="SimSun" panose="02010600030101010101" pitchFamily="2" charset="-122"/>
                <a:cs typeface="Times New Roman" panose="02020603050405020304" pitchFamily="18" charset="0"/>
              </a:rPr>
              <a:t>Show students how expanding the drop-down box shows all the substances in the list</a:t>
            </a:r>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4E3040B9-19DB-B404-427C-EAC416B58BCE}"/>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34493837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59297-ECC3-C403-C015-A93668218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2AE72-9A2C-106C-34A6-51FDA08A795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F97605B-A4DD-E519-4952-D54F00855217}"/>
              </a:ext>
            </a:extLst>
          </p:cNvPr>
          <p:cNvSpPr>
            <a:spLocks noGrp="1"/>
          </p:cNvSpPr>
          <p:nvPr>
            <p:ph type="body" idx="1"/>
          </p:nvPr>
        </p:nvSpPr>
        <p:spPr/>
        <p:txBody>
          <a:bodyPr/>
          <a:lstStyle/>
          <a:p>
            <a:r>
              <a:rPr lang="en-US" b="1"/>
              <a:t>Teacher notes:</a:t>
            </a:r>
          </a:p>
          <a:p>
            <a:r>
              <a:rPr lang="en-US" b="1"/>
              <a:t>This slide includes animations</a:t>
            </a:r>
          </a:p>
          <a:p>
            <a:endParaRPr lang="en-AU" b="1"/>
          </a:p>
          <a:p>
            <a:r>
              <a:rPr lang="en-AU" b="1"/>
              <a:t>Click</a:t>
            </a:r>
          </a:p>
          <a:p>
            <a:r>
              <a:rPr lang="en-AU" b="0"/>
              <a:t>Show students how dragging the pH probe and  immersing </a:t>
            </a:r>
            <a:r>
              <a:rPr lang="en-AU"/>
              <a:t>it in each substance displays the pH  of that substance</a:t>
            </a:r>
          </a:p>
        </p:txBody>
      </p:sp>
      <p:sp>
        <p:nvSpPr>
          <p:cNvPr id="4" name="Slide Number Placeholder 3">
            <a:extLst>
              <a:ext uri="{FF2B5EF4-FFF2-40B4-BE49-F238E27FC236}">
                <a16:creationId xmlns:a16="http://schemas.microsoft.com/office/drawing/2014/main" id="{66595FDC-2126-2C90-71E0-100FD4A7C417}"/>
              </a:ext>
            </a:extLst>
          </p:cNvPr>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404832336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6ADF-66B9-0EB0-CF31-1B29F549F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4B264-4A83-EFA8-F6F6-FADB1E84D27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63C2F37-C5AF-1EFB-E830-96A886101B47}"/>
              </a:ext>
            </a:extLst>
          </p:cNvPr>
          <p:cNvSpPr>
            <a:spLocks noGrp="1"/>
          </p:cNvSpPr>
          <p:nvPr>
            <p:ph type="body" idx="1"/>
          </p:nvPr>
        </p:nvSpPr>
        <p:spPr/>
        <p:txBody>
          <a:bodyPr/>
          <a:lstStyle/>
          <a:p>
            <a:r>
              <a:rPr lang="en-US" b="1"/>
              <a:t>Teacher notes:</a:t>
            </a:r>
          </a:p>
          <a:p>
            <a:r>
              <a:rPr lang="en-US" b="1"/>
              <a:t>This slide includes animations</a:t>
            </a:r>
          </a:p>
          <a:p>
            <a:endParaRPr lang="en-AU" b="1"/>
          </a:p>
          <a:p>
            <a:r>
              <a:rPr lang="en-AU" b="0"/>
              <a:t>Go through this step with students</a:t>
            </a:r>
          </a:p>
          <a:p>
            <a:endParaRPr lang="en-AU" b="1"/>
          </a:p>
          <a:p>
            <a:r>
              <a:rPr lang="en-AU" b="1"/>
              <a:t>Click</a:t>
            </a:r>
          </a:p>
          <a:p>
            <a:pPr marL="285750" indent="-285750">
              <a:buFont typeface="Arial" panose="020B0604020202020204" pitchFamily="34" charset="0"/>
              <a:buChar char="•"/>
            </a:pPr>
            <a:r>
              <a:rPr lang="en-AU"/>
              <a:t>Classify the substance as acidic, basic or neutral based on the </a:t>
            </a:r>
            <a:r>
              <a:rPr lang="en-AU" err="1"/>
              <a:t>pH.</a:t>
            </a:r>
            <a:endParaRPr lang="en-AU"/>
          </a:p>
          <a:p>
            <a:pPr marL="0" indent="0">
              <a:buFont typeface="Arial" panose="020B0604020202020204" pitchFamily="34" charset="0"/>
              <a:buNone/>
            </a:pPr>
            <a:endParaRPr lang="en-AU" b="1"/>
          </a:p>
          <a:p>
            <a:pPr marL="0" indent="0">
              <a:buFont typeface="Arial" panose="020B0604020202020204" pitchFamily="34" charset="0"/>
              <a:buNone/>
            </a:pPr>
            <a:r>
              <a:rPr lang="en-AU" b="1"/>
              <a:t>Click</a:t>
            </a:r>
          </a:p>
          <a:p>
            <a:pPr marL="285750" indent="-285750">
              <a:buFont typeface="Arial" panose="020B0604020202020204" pitchFamily="34" charset="0"/>
              <a:buChar char="•"/>
            </a:pPr>
            <a:r>
              <a:rPr lang="en-AU" b="0"/>
              <a:t>Explain that a substance with pH=7, like water, is neutral. To extend students further, you may delve into the conceptual underpinnings, such as “because the concentrations of hydrogen ions and hydroxide ions are equal in water”.</a:t>
            </a:r>
          </a:p>
          <a:p>
            <a:pPr marL="285750" lvl="0" indent="-285750">
              <a:buFont typeface="Arial" panose="020B0604020202020204" pitchFamily="34" charset="0"/>
              <a:buChar char="•"/>
            </a:pPr>
            <a:r>
              <a:rPr lang="en-AU" b="0"/>
              <a:t>Reiterate that if a substance has </a:t>
            </a:r>
            <a:r>
              <a:rPr lang="en-AU" sz="1600" kern="1200">
                <a:solidFill>
                  <a:schemeClr val="tx1"/>
                </a:solidFill>
                <a:effectLst/>
                <a:latin typeface="Public Sans" pitchFamily="2" charset="0"/>
                <a:ea typeface="+mn-ea"/>
                <a:cs typeface="+mn-cs"/>
              </a:rPr>
              <a:t>A pH less than 7 means the solution is acidic, whereas a pH greater than 7 means the solution is basic or alkaline.</a:t>
            </a:r>
          </a:p>
          <a:p>
            <a:pPr marL="0" lvl="0" indent="0">
              <a:buFont typeface="Arial" panose="020B0604020202020204" pitchFamily="34" charset="0"/>
              <a:buNone/>
            </a:pPr>
            <a:r>
              <a:rPr lang="en-AU" sz="1600" b="0" kern="1200">
                <a:solidFill>
                  <a:schemeClr val="tx1"/>
                </a:solidFill>
                <a:effectLst/>
                <a:latin typeface="Public Sans" pitchFamily="2" charset="0"/>
                <a:ea typeface="+mn-ea"/>
                <a:cs typeface="+mn-cs"/>
              </a:rPr>
              <a:t>Point to the pH scale and explain</a:t>
            </a:r>
            <a:endParaRPr lang="en-AU" b="0"/>
          </a:p>
          <a:p>
            <a:pPr marL="285750" indent="-285750">
              <a:buFont typeface="Arial" panose="020B0604020202020204" pitchFamily="34" charset="0"/>
              <a:buChar char="•"/>
            </a:pPr>
            <a:r>
              <a:rPr lang="en-AU" b="0"/>
              <a:t>The colour intensity on the pH scale in this simulation is analogous to the extent of a substance’s acidity or basicity. For example,</a:t>
            </a:r>
          </a:p>
          <a:p>
            <a:pPr marL="285750" indent="-285750">
              <a:buFont typeface="Arial" panose="020B0604020202020204" pitchFamily="34" charset="0"/>
              <a:buChar char="•"/>
            </a:pPr>
            <a:r>
              <a:rPr lang="en-AU" b="0"/>
              <a:t>If the substance is neutral, the pH lies in the middle, and </a:t>
            </a:r>
            <a:r>
              <a:rPr lang="en-AU" sz="1400" b="0"/>
              <a:t>the colour is white</a:t>
            </a:r>
          </a:p>
          <a:p>
            <a:pPr marL="285750" indent="-285750">
              <a:buFont typeface="Arial" panose="020B0604020202020204" pitchFamily="34" charset="0"/>
              <a:buChar char="•"/>
            </a:pPr>
            <a:r>
              <a:rPr lang="en-AU" sz="1400" b="0"/>
              <a:t>If the substance is acidic, the pH will lie between 0 and 7. The extent of acidity is shown by the red colour intensity on the pH scale in this simulation. For example, if the pH is close to 7, say between 5 and 6, the colour is light red, the substance is mildly acidic, </a:t>
            </a:r>
          </a:p>
          <a:p>
            <a:pPr marL="0" indent="0">
              <a:buFont typeface="Arial" panose="020B0604020202020204" pitchFamily="34" charset="0"/>
              <a:buNone/>
            </a:pPr>
            <a:endParaRPr lang="en-AU" sz="1400" b="1"/>
          </a:p>
          <a:p>
            <a:pPr marL="0" indent="0">
              <a:buFont typeface="Arial" panose="020B0604020202020204" pitchFamily="34" charset="0"/>
              <a:buNone/>
            </a:pPr>
            <a:r>
              <a:rPr lang="en-AU" sz="1400" b="1"/>
              <a:t>Click</a:t>
            </a:r>
          </a:p>
          <a:p>
            <a:pPr marL="285750" indent="-285750">
              <a:buFont typeface="Arial" panose="020B0604020202020204" pitchFamily="34" charset="0"/>
              <a:buChar char="•"/>
            </a:pPr>
            <a:r>
              <a:rPr lang="en-AU" sz="1400" b="0"/>
              <a:t>whereas, if it is closer to 0, say between 1 and 2, the colour is dark red, then it is very acidic. </a:t>
            </a:r>
          </a:p>
          <a:p>
            <a:pPr marL="0" indent="0">
              <a:buFont typeface="Arial" panose="020B0604020202020204" pitchFamily="34" charset="0"/>
              <a:buNone/>
            </a:pPr>
            <a:endParaRPr lang="en-AU" sz="1400" b="1"/>
          </a:p>
          <a:p>
            <a:pPr marL="0" indent="0">
              <a:buFont typeface="Arial" panose="020B0604020202020204" pitchFamily="34" charset="0"/>
              <a:buNone/>
            </a:pPr>
            <a:r>
              <a:rPr lang="en-AU" sz="1400" b="1"/>
              <a:t>Click</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b="0"/>
              <a:t>whereas, if it is closer to 14, say between 12 and 13, the colour is dark blue, then it is very basic. </a:t>
            </a:r>
          </a:p>
          <a:p>
            <a:pPr marL="285750" indent="-285750">
              <a:buFont typeface="Arial" panose="020B0604020202020204" pitchFamily="34" charset="0"/>
              <a:buChar char="•"/>
            </a:pPr>
            <a:endParaRPr lang="en-AU" sz="1400" b="0"/>
          </a:p>
          <a:p>
            <a:endParaRPr lang="en-AU" b="0"/>
          </a:p>
          <a:p>
            <a:endParaRPr lang="en-AU"/>
          </a:p>
        </p:txBody>
      </p:sp>
      <p:sp>
        <p:nvSpPr>
          <p:cNvPr id="4" name="Slide Number Placeholder 3">
            <a:extLst>
              <a:ext uri="{FF2B5EF4-FFF2-40B4-BE49-F238E27FC236}">
                <a16:creationId xmlns:a16="http://schemas.microsoft.com/office/drawing/2014/main" id="{12A58E7B-0D27-6DBC-5728-658909A08965}"/>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8461537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endParaRPr lang="en-AU"/>
          </a:p>
          <a:p>
            <a:endParaRPr lang="en-AU"/>
          </a:p>
          <a:p>
            <a:r>
              <a:rPr lang="en-AU"/>
              <a:t>Display the question and the stimulus. Students can answer the question on a mini whiteboard or in their books.</a:t>
            </a:r>
          </a:p>
          <a:p>
            <a:r>
              <a:rPr lang="en-AU" sz="1600" b="1" kern="1200">
                <a:solidFill>
                  <a:schemeClr val="tx1"/>
                </a:solidFill>
                <a:effectLst/>
                <a:latin typeface="Public Sans" pitchFamily="2" charset="0"/>
                <a:ea typeface="+mn-ea"/>
                <a:cs typeface="+mn-cs"/>
              </a:rPr>
              <a:t>A </a:t>
            </a:r>
            <a:r>
              <a:rPr lang="en-AU" sz="1600" b="0" kern="1200">
                <a:solidFill>
                  <a:schemeClr val="tx1"/>
                </a:solidFill>
                <a:effectLst/>
                <a:latin typeface="Public Sans" pitchFamily="2" charset="0"/>
                <a:ea typeface="+mn-ea"/>
                <a:cs typeface="+mn-cs"/>
              </a:rPr>
              <a:t>Incorrect. Vinegar has a higher pH (3) than lemon juice (2), which means it is less acidic</a:t>
            </a:r>
          </a:p>
          <a:p>
            <a:r>
              <a:rPr lang="en-AU" sz="1600" b="1" kern="1200">
                <a:solidFill>
                  <a:schemeClr val="tx1"/>
                </a:solidFill>
                <a:effectLst/>
                <a:latin typeface="Public Sans" pitchFamily="2" charset="0"/>
                <a:ea typeface="+mn-ea"/>
                <a:cs typeface="+mn-cs"/>
              </a:rPr>
              <a:t>B </a:t>
            </a:r>
            <a:r>
              <a:rPr lang="en-AU" sz="1600" kern="1200">
                <a:solidFill>
                  <a:schemeClr val="tx1"/>
                </a:solidFill>
                <a:effectLst/>
                <a:latin typeface="Public Sans" pitchFamily="2" charset="0"/>
                <a:ea typeface="+mn-ea"/>
                <a:cs typeface="+mn-cs"/>
              </a:rPr>
              <a:t>Incorrect. Baking soda is basic, not acidic, because its pH value is higher than that of pure water</a:t>
            </a:r>
          </a:p>
          <a:p>
            <a:r>
              <a:rPr lang="en-AU" sz="1600" b="1" kern="1200">
                <a:solidFill>
                  <a:schemeClr val="tx1"/>
                </a:solidFill>
                <a:effectLst/>
                <a:latin typeface="Public Sans" pitchFamily="2" charset="0"/>
                <a:ea typeface="+mn-ea"/>
                <a:cs typeface="+mn-cs"/>
              </a:rPr>
              <a:t>C </a:t>
            </a:r>
            <a:r>
              <a:rPr lang="en-AU" sz="1600" kern="1200">
                <a:solidFill>
                  <a:schemeClr val="tx1"/>
                </a:solidFill>
                <a:effectLst/>
                <a:latin typeface="Public Sans" pitchFamily="2" charset="0"/>
                <a:ea typeface="+mn-ea"/>
                <a:cs typeface="+mn-cs"/>
              </a:rPr>
              <a:t>Incorrect. Lemon juice is more acidic than vinegar because the pH scale is a logarithmic scale, which means that although the pH of lemon juice differs by one, the concentration of hydrogen ions is 10 times higher in lemon juice than in vinegar.</a:t>
            </a:r>
          </a:p>
          <a:p>
            <a:r>
              <a:rPr lang="en-AU" sz="1600" b="1" kern="1200">
                <a:solidFill>
                  <a:schemeClr val="tx1"/>
                </a:solidFill>
                <a:effectLst/>
                <a:latin typeface="Public Sans" pitchFamily="2" charset="0"/>
                <a:ea typeface="+mn-ea"/>
                <a:cs typeface="+mn-cs"/>
              </a:rPr>
              <a:t>D</a:t>
            </a:r>
            <a:r>
              <a:rPr lang="en-AU" sz="1600" b="0" kern="1200">
                <a:solidFill>
                  <a:schemeClr val="tx1"/>
                </a:solidFill>
                <a:effectLst/>
                <a:latin typeface="Public Sans" pitchFamily="2" charset="0"/>
                <a:ea typeface="+mn-ea"/>
                <a:cs typeface="+mn-cs"/>
              </a:rPr>
              <a:t> </a:t>
            </a:r>
            <a:r>
              <a:rPr lang="en-AU" sz="1600" b="1" kern="1200">
                <a:solidFill>
                  <a:schemeClr val="tx1"/>
                </a:solidFill>
                <a:effectLst/>
                <a:latin typeface="Public Sans" pitchFamily="2" charset="0"/>
                <a:ea typeface="+mn-ea"/>
                <a:cs typeface="+mn-cs"/>
              </a:rPr>
              <a:t>Correct.</a:t>
            </a:r>
            <a:r>
              <a:rPr lang="en-AU" sz="1600" b="0" kern="1200">
                <a:solidFill>
                  <a:schemeClr val="tx1"/>
                </a:solidFill>
                <a:effectLst/>
                <a:latin typeface="Public Sans" pitchFamily="2" charset="0"/>
                <a:ea typeface="+mn-ea"/>
                <a:cs typeface="+mn-cs"/>
              </a:rPr>
              <a:t> </a:t>
            </a:r>
            <a:r>
              <a:rPr lang="en-AU" sz="1600" b="1" kern="1200">
                <a:solidFill>
                  <a:schemeClr val="tx1"/>
                </a:solidFill>
                <a:effectLst/>
                <a:latin typeface="Public Sans" pitchFamily="2" charset="0"/>
                <a:ea typeface="+mn-ea"/>
                <a:cs typeface="+mn-cs"/>
              </a:rPr>
              <a:t>Baking soda is slightly basic because its pH is higher (9) than water’s (7), but it is not very high, such as 13 or 14.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365056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Show students this setup.</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Place the sodium bicarbonate in the balloon and place it over the flask with vinegar to weigh the entire setup.</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Then tip the contents of the balloon into the vinegar and observe.</a:t>
            </a:r>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40032684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111</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E1C6-2B91-0F6D-1BB9-DCC22E5FE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ACE4A-5CFF-DE5D-A6A3-48F5EC1F1CA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A67CE9D-CAB2-2AC2-461F-5E5EFEA6D82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2D9D85-8C20-52D2-9EEB-E1F6F5F0CAE8}"/>
              </a:ext>
            </a:extLst>
          </p:cNvPr>
          <p:cNvSpPr>
            <a:spLocks noGrp="1"/>
          </p:cNvSpPr>
          <p:nvPr>
            <p:ph type="sldNum" sz="quarter" idx="5"/>
          </p:nvPr>
        </p:nvSpPr>
        <p:spPr/>
        <p:txBody>
          <a:bodyPr/>
          <a:lstStyle/>
          <a:p>
            <a:fld id="{D09C5488-DD16-4714-9519-7BE21BA11D4E}" type="slidenum">
              <a:rPr lang="en-AU" smtClean="0"/>
              <a:t>112</a:t>
            </a:fld>
            <a:endParaRPr lang="en-AU"/>
          </a:p>
        </p:txBody>
      </p:sp>
    </p:spTree>
    <p:extLst>
      <p:ext uri="{BB962C8B-B14F-4D97-AF65-F5344CB8AC3E}">
        <p14:creationId xmlns:p14="http://schemas.microsoft.com/office/powerpoint/2010/main" val="36900806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a:t>Teacher notes:</a:t>
            </a:r>
          </a:p>
          <a:p>
            <a:r>
              <a:rPr lang="en-US" b="1"/>
              <a:t>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A neutralisation reaction is a type of chemical reaction in which an acid reacts with a base to produce a salt and water.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r>
              <a:rPr lang="en-AU"/>
              <a:t> Explain the general equation that acid and a base react to produce salt and water.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r>
              <a:rPr lang="en-AU"/>
              <a:t> Highlight that regardless of the acid or base, neutralisation reaction involves the reaction between the hydrogen ions of the acid and hydroxide ions of the base to form water.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6204873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5A6D0-AA58-F8A6-EC99-B3D330F37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1B775-2FC1-221E-590A-B1801178F7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5E0ED59-D243-2F4E-2F4B-ACFD9177416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Tell students that salt is an ionic compound that consists of </a:t>
            </a:r>
            <a:r>
              <a:rPr lang="en-AU" sz="1600"/>
              <a:t>cations and anions held together by an ionic bond.</a:t>
            </a:r>
          </a:p>
          <a:p>
            <a:endParaRPr lang="en-AU" b="1"/>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Identify the anion in the acid </a:t>
            </a:r>
            <a:r>
              <a:rPr lang="en-AU" sz="1600"/>
              <a:t>to predict the anion in the salt.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endParaRPr lang="en-AU" b="1"/>
          </a:p>
          <a:p>
            <a:pPr marL="285750" indent="-285750">
              <a:buFont typeface="Arial" panose="020B0604020202020204" pitchFamily="34" charset="0"/>
              <a:buChar char="•"/>
            </a:pPr>
            <a:r>
              <a:rPr lang="en-AU"/>
              <a:t>Every acid has hydrogen ion as the cation (refer to the definition of an acid)</a:t>
            </a:r>
          </a:p>
          <a:p>
            <a:pPr marL="285750" indent="-285750">
              <a:buFont typeface="Arial" panose="020B0604020202020204" pitchFamily="34" charset="0"/>
              <a:buChar char="•"/>
            </a:pPr>
            <a:r>
              <a:rPr lang="en-AU"/>
              <a:t>Identify the anion in the acid</a:t>
            </a:r>
          </a:p>
          <a:p>
            <a:pPr marL="0" indent="0">
              <a:buFont typeface="Arial" panose="020B0604020202020204" pitchFamily="34" charset="0"/>
              <a:buNone/>
            </a:pPr>
            <a:r>
              <a:rPr lang="en-AU" b="1"/>
              <a:t>Click</a:t>
            </a:r>
          </a:p>
          <a:p>
            <a:pPr marL="285750" indent="-285750">
              <a:buFont typeface="Arial" panose="020B0604020202020204" pitchFamily="34" charset="0"/>
              <a:buChar char="•"/>
            </a:pPr>
            <a:r>
              <a:rPr lang="en-AU"/>
              <a:t>For example: hydrochloric acid has chloride as the anion, sulfuric acid has </a:t>
            </a:r>
            <a:r>
              <a:rPr lang="en-AU" err="1"/>
              <a:t>sulfate</a:t>
            </a:r>
            <a:r>
              <a:rPr lang="en-AU"/>
              <a:t> anion, and nitric acid has nitrate anion.</a:t>
            </a:r>
            <a:endParaRPr lang="en-AU" b="1"/>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Identify the cation in the base </a:t>
            </a:r>
            <a:r>
              <a:rPr lang="en-AU" sz="1600"/>
              <a:t>to predict the anion in the salt.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endParaRPr lang="en-AU" b="1"/>
          </a:p>
          <a:p>
            <a:r>
              <a:rPr lang="en-AU"/>
              <a:t>Identify the cation (</a:t>
            </a:r>
            <a:r>
              <a:rPr lang="en-AU" b="1"/>
              <a:t>metal ion)</a:t>
            </a:r>
            <a:r>
              <a:rPr lang="en-AU"/>
              <a:t>  in the base</a:t>
            </a:r>
          </a:p>
          <a:p>
            <a:r>
              <a:rPr lang="en-AU" b="1"/>
              <a:t>Click</a:t>
            </a:r>
            <a:r>
              <a:rPr lang="en-AU"/>
              <a:t>(for example: sodium hydroxide → sodium, calcium hydroxide → calcium, potassium hydroxide → potassium).</a:t>
            </a:r>
          </a:p>
          <a:p>
            <a:r>
              <a:rPr lang="en-AU" b="1"/>
              <a:t>Click</a:t>
            </a:r>
          </a:p>
          <a:p>
            <a:r>
              <a:rPr lang="en-AU"/>
              <a:t>Combine the cation from the base with the anion from the acid to name the </a:t>
            </a:r>
            <a:r>
              <a:rPr lang="en-AU" b="1"/>
              <a:t>salt</a:t>
            </a:r>
            <a:r>
              <a:rPr lang="en-AU"/>
              <a:t>.</a:t>
            </a:r>
          </a:p>
          <a:p>
            <a:r>
              <a:rPr lang="en-AU"/>
              <a:t>Example: hydrochloric acid + sodium hydroxide → sodium chloride.</a:t>
            </a:r>
          </a:p>
          <a:p>
            <a:r>
              <a:rPr lang="en-AU"/>
              <a:t>Check that your salt name follows the pattern:</a:t>
            </a:r>
            <a:br>
              <a:rPr lang="en-AU"/>
            </a:br>
            <a:r>
              <a:rPr lang="en-AU" b="1"/>
              <a:t>metal</a:t>
            </a:r>
            <a:r>
              <a:rPr lang="en-AU"/>
              <a:t> + </a:t>
            </a:r>
            <a:r>
              <a:rPr lang="en-AU" b="1"/>
              <a:t>ion from the acid</a:t>
            </a:r>
            <a:endParaRPr lang="en-AU"/>
          </a:p>
          <a:p>
            <a:endParaRPr lang="en-AU"/>
          </a:p>
        </p:txBody>
      </p:sp>
      <p:sp>
        <p:nvSpPr>
          <p:cNvPr id="4" name="Slide Number Placeholder 3">
            <a:extLst>
              <a:ext uri="{FF2B5EF4-FFF2-40B4-BE49-F238E27FC236}">
                <a16:creationId xmlns:a16="http://schemas.microsoft.com/office/drawing/2014/main" id="{65D4F879-C9A8-E23D-570D-CCC01A612D8F}"/>
              </a:ext>
            </a:extLst>
          </p:cNvPr>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41609155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Display this slide and ask students:</a:t>
            </a:r>
          </a:p>
          <a:p>
            <a:r>
              <a:rPr lang="en-AU"/>
              <a:t> </a:t>
            </a:r>
          </a:p>
          <a:p>
            <a:pPr marL="285750" indent="-285750">
              <a:buFont typeface="Arial" panose="020B0604020202020204" pitchFamily="34" charset="0"/>
              <a:buChar char="•"/>
            </a:pPr>
            <a:r>
              <a:rPr lang="en-AU"/>
              <a:t>to predict the salt formed for each set of acid and base</a:t>
            </a:r>
          </a:p>
          <a:p>
            <a:pPr marL="285750" indent="-285750">
              <a:buFont typeface="Arial" panose="020B0604020202020204" pitchFamily="34" charset="0"/>
              <a:buChar char="•"/>
            </a:pPr>
            <a:r>
              <a:rPr lang="en-AU"/>
              <a:t>and write the chemical formula of the predicted salt.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34700244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a:t>Teacher notes:</a:t>
            </a:r>
          </a:p>
          <a:p>
            <a:r>
              <a:rPr lang="en-AU"/>
              <a:t>Neutralisation reactions – sample answer</a:t>
            </a:r>
          </a:p>
          <a:p>
            <a:pPr marL="0" indent="0">
              <a:buFont typeface="+mj-lt"/>
              <a:buNone/>
            </a:pPr>
            <a:endParaRPr lang="en-AU"/>
          </a:p>
          <a:p>
            <a:pPr marL="0" indent="0">
              <a:buFont typeface="+mj-lt"/>
              <a:buNone/>
            </a:pPr>
            <a:r>
              <a:rPr lang="en-AU"/>
              <a:t>1.</a:t>
            </a:r>
          </a:p>
          <a:p>
            <a:pPr marL="285750" indent="-285750">
              <a:buFont typeface="Arial" panose="020B0604020202020204" pitchFamily="34" charset="0"/>
              <a:buChar char="•"/>
            </a:pPr>
            <a:r>
              <a:rPr lang="en-AU"/>
              <a:t>Look at the name of the </a:t>
            </a:r>
            <a:r>
              <a:rPr lang="en-AU" b="1"/>
              <a:t>acid - hydrochloric acid</a:t>
            </a:r>
            <a:endParaRPr lang="en-AU"/>
          </a:p>
          <a:p>
            <a:pPr marL="285750" indent="-285750">
              <a:buFont typeface="Arial" panose="020B0604020202020204" pitchFamily="34" charset="0"/>
              <a:buChar char="•"/>
            </a:pPr>
            <a:r>
              <a:rPr lang="en-AU"/>
              <a:t>Look at the name of the </a:t>
            </a:r>
            <a:r>
              <a:rPr lang="en-AU" b="1"/>
              <a:t>base - sodium hydroxide</a:t>
            </a:r>
            <a:endParaRPr lang="en-AU"/>
          </a:p>
          <a:p>
            <a:pPr marL="285750" indent="-285750">
              <a:buFont typeface="Arial" panose="020B0604020202020204" pitchFamily="34" charset="0"/>
              <a:buChar char="•"/>
            </a:pPr>
            <a:r>
              <a:rPr lang="en-AU"/>
              <a:t>Identify the </a:t>
            </a:r>
            <a:r>
              <a:rPr lang="en-AU" b="1"/>
              <a:t>metal ion</a:t>
            </a:r>
            <a:r>
              <a:rPr lang="en-AU"/>
              <a:t> or positive ion in the base – </a:t>
            </a:r>
            <a:r>
              <a:rPr lang="en-AU" b="1"/>
              <a:t>sodium</a:t>
            </a:r>
          </a:p>
          <a:p>
            <a:pPr marL="285750" indent="-285750">
              <a:buFont typeface="Arial" panose="020B0604020202020204" pitchFamily="34" charset="0"/>
              <a:buChar char="•"/>
            </a:pPr>
            <a:r>
              <a:rPr lang="en-AU" b="0"/>
              <a:t>Identify the anion (negative ion in the acid) </a:t>
            </a:r>
            <a:r>
              <a:rPr lang="en-AU" b="1"/>
              <a:t>- chloride</a:t>
            </a:r>
          </a:p>
          <a:p>
            <a:pPr marL="285750" indent="-285750">
              <a:buFont typeface="Arial" panose="020B0604020202020204" pitchFamily="34" charset="0"/>
              <a:buChar char="•"/>
            </a:pPr>
            <a:r>
              <a:rPr lang="en-AU"/>
              <a:t>Combine the metal ion from the base with the negative ion (anion) from the acid to name the </a:t>
            </a:r>
            <a:r>
              <a:rPr lang="en-AU" b="1"/>
              <a:t>salt</a:t>
            </a:r>
            <a:r>
              <a:rPr lang="en-AU"/>
              <a:t>.- </a:t>
            </a:r>
            <a:r>
              <a:rPr lang="en-AU" b="1"/>
              <a:t>sodium chloride</a:t>
            </a:r>
          </a:p>
          <a:p>
            <a:pPr marL="0" indent="0">
              <a:buFont typeface="+mj-lt"/>
              <a:buNone/>
            </a:pPr>
            <a:endParaRPr lang="en-AU"/>
          </a:p>
          <a:p>
            <a:pPr marL="0" indent="0">
              <a:buFont typeface="+mj-lt"/>
              <a:buNone/>
            </a:pPr>
            <a:r>
              <a:rPr lang="en-AU"/>
              <a:t>2. </a:t>
            </a:r>
          </a:p>
          <a:p>
            <a:pPr marL="285750" indent="-285750">
              <a:buFont typeface="Arial" panose="020B0604020202020204" pitchFamily="34" charset="0"/>
              <a:buChar char="•"/>
            </a:pPr>
            <a:r>
              <a:rPr lang="en-AU"/>
              <a:t>Look at the name of the </a:t>
            </a:r>
            <a:r>
              <a:rPr lang="en-AU" b="1"/>
              <a:t>acid - sulfuric acid</a:t>
            </a:r>
            <a:endParaRPr lang="en-AU"/>
          </a:p>
          <a:p>
            <a:pPr marL="285750" indent="-285750">
              <a:buFont typeface="Arial" panose="020B0604020202020204" pitchFamily="34" charset="0"/>
              <a:buChar char="•"/>
            </a:pPr>
            <a:r>
              <a:rPr lang="en-AU"/>
              <a:t>Look at the name of the </a:t>
            </a:r>
            <a:r>
              <a:rPr lang="en-AU" b="1"/>
              <a:t>base - sodium hydroxide</a:t>
            </a:r>
            <a:endParaRPr lang="en-AU"/>
          </a:p>
          <a:p>
            <a:pPr marL="285750" indent="-285750">
              <a:buFont typeface="Arial" panose="020B0604020202020204" pitchFamily="34" charset="0"/>
              <a:buChar char="•"/>
            </a:pPr>
            <a:r>
              <a:rPr lang="en-AU"/>
              <a:t>Identify the </a:t>
            </a:r>
            <a:r>
              <a:rPr lang="en-AU" b="1"/>
              <a:t>metal ion</a:t>
            </a:r>
            <a:r>
              <a:rPr lang="en-AU"/>
              <a:t> or positive ion in the base – </a:t>
            </a:r>
            <a:r>
              <a:rPr lang="en-AU" b="1"/>
              <a:t>sodium</a:t>
            </a:r>
          </a:p>
          <a:p>
            <a:pPr marL="285750" indent="-285750">
              <a:buFont typeface="Arial" panose="020B0604020202020204" pitchFamily="34" charset="0"/>
              <a:buChar char="•"/>
            </a:pPr>
            <a:r>
              <a:rPr lang="en-AU" b="0"/>
              <a:t>Identify the anion (negative ion in the acid) </a:t>
            </a:r>
            <a:r>
              <a:rPr lang="en-AU" b="1"/>
              <a:t>– </a:t>
            </a:r>
            <a:r>
              <a:rPr lang="en-AU" b="1" err="1"/>
              <a:t>sulfate</a:t>
            </a:r>
            <a:endParaRPr lang="en-AU" b="1"/>
          </a:p>
          <a:p>
            <a:pPr marL="285750" indent="-285750">
              <a:buFont typeface="Arial" panose="020B0604020202020204" pitchFamily="34" charset="0"/>
              <a:buChar char="•"/>
            </a:pPr>
            <a:r>
              <a:rPr lang="en-AU"/>
              <a:t>Combine the metal ion from the base with the negative ion (anion) from the acid to name the </a:t>
            </a:r>
            <a:r>
              <a:rPr lang="en-AU" b="1"/>
              <a:t>salt</a:t>
            </a:r>
            <a:r>
              <a:rPr lang="en-AU"/>
              <a:t>.- </a:t>
            </a:r>
            <a:r>
              <a:rPr lang="en-AU" b="1"/>
              <a:t>sodium </a:t>
            </a:r>
            <a:r>
              <a:rPr lang="en-AU" b="1" err="1"/>
              <a:t>sulfate</a:t>
            </a:r>
            <a:endParaRPr lang="en-AU" b="1"/>
          </a:p>
          <a:p>
            <a:pPr marL="0" indent="0">
              <a:buFont typeface="+mj-lt"/>
              <a:buNone/>
            </a:pPr>
            <a:r>
              <a:rPr lang="en-AU"/>
              <a:t>3. </a:t>
            </a:r>
          </a:p>
          <a:p>
            <a:pPr marL="285750" indent="-285750">
              <a:buFont typeface="Arial" panose="020B0604020202020204" pitchFamily="34" charset="0"/>
              <a:buChar char="•"/>
            </a:pPr>
            <a:r>
              <a:rPr lang="en-AU"/>
              <a:t>Look at the name of the </a:t>
            </a:r>
            <a:r>
              <a:rPr lang="en-AU" b="1"/>
              <a:t>acid- nitric acid</a:t>
            </a:r>
            <a:endParaRPr lang="en-AU"/>
          </a:p>
          <a:p>
            <a:pPr marL="285750" indent="-285750">
              <a:buFont typeface="Arial" panose="020B0604020202020204" pitchFamily="34" charset="0"/>
              <a:buChar char="•"/>
            </a:pPr>
            <a:r>
              <a:rPr lang="en-AU"/>
              <a:t>Look at the name of the </a:t>
            </a:r>
            <a:r>
              <a:rPr lang="en-AU" b="1"/>
              <a:t>base - potassium hydroxide</a:t>
            </a:r>
            <a:endParaRPr lang="en-AU"/>
          </a:p>
          <a:p>
            <a:pPr marL="285750" indent="-285750">
              <a:buFont typeface="Arial" panose="020B0604020202020204" pitchFamily="34" charset="0"/>
              <a:buChar char="•"/>
            </a:pPr>
            <a:r>
              <a:rPr lang="en-AU"/>
              <a:t>Identify the </a:t>
            </a:r>
            <a:r>
              <a:rPr lang="en-AU" b="1"/>
              <a:t>metal ion</a:t>
            </a:r>
            <a:r>
              <a:rPr lang="en-AU"/>
              <a:t> or positive ion in the base – </a:t>
            </a:r>
            <a:r>
              <a:rPr lang="en-AU" b="1"/>
              <a:t>potassium</a:t>
            </a:r>
          </a:p>
          <a:p>
            <a:pPr marL="285750" indent="-285750">
              <a:buFont typeface="Arial" panose="020B0604020202020204" pitchFamily="34" charset="0"/>
              <a:buChar char="•"/>
            </a:pPr>
            <a:r>
              <a:rPr lang="en-AU" b="0"/>
              <a:t>Identify the anion (negative ion in the acid) </a:t>
            </a:r>
            <a:r>
              <a:rPr lang="en-AU" b="1"/>
              <a:t>- nitrate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Combine the metal ion from the base with the negative ion (anion) from the acid to name the </a:t>
            </a:r>
            <a:r>
              <a:rPr lang="en-AU" b="1"/>
              <a:t>salt</a:t>
            </a:r>
            <a:r>
              <a:rPr lang="en-AU"/>
              <a:t>.- </a:t>
            </a:r>
            <a:r>
              <a:rPr lang="en-AU" b="1"/>
              <a:t>potassium nitrate</a:t>
            </a:r>
          </a:p>
          <a:p>
            <a:pPr marL="0" indent="0">
              <a:buFont typeface="Arial" panose="020B0604020202020204" pitchFamily="34" charset="0"/>
              <a:buNone/>
            </a:pPr>
            <a:r>
              <a:rPr lang="en-AU"/>
              <a:t>4. </a:t>
            </a:r>
          </a:p>
          <a:p>
            <a:pPr marL="285750" indent="-285750">
              <a:buFont typeface="Arial" panose="020B0604020202020204" pitchFamily="34" charset="0"/>
              <a:buChar char="•"/>
            </a:pPr>
            <a:r>
              <a:rPr lang="en-AU"/>
              <a:t>Look at the name of the </a:t>
            </a:r>
            <a:r>
              <a:rPr lang="en-AU" b="1"/>
              <a:t>acid- hydrochloric acid</a:t>
            </a:r>
            <a:endParaRPr lang="en-AU"/>
          </a:p>
          <a:p>
            <a:pPr marL="285750" indent="-285750">
              <a:buFont typeface="Arial" panose="020B0604020202020204" pitchFamily="34" charset="0"/>
              <a:buChar char="•"/>
            </a:pPr>
            <a:r>
              <a:rPr lang="en-AU"/>
              <a:t>Look at the name of the </a:t>
            </a:r>
            <a:r>
              <a:rPr lang="en-AU" b="1"/>
              <a:t>base - calcium hydroxide</a:t>
            </a:r>
            <a:endParaRPr lang="en-AU"/>
          </a:p>
          <a:p>
            <a:pPr marL="285750" indent="-285750">
              <a:buFont typeface="Arial" panose="020B0604020202020204" pitchFamily="34" charset="0"/>
              <a:buChar char="•"/>
            </a:pPr>
            <a:r>
              <a:rPr lang="en-AU"/>
              <a:t>Identify the </a:t>
            </a:r>
            <a:r>
              <a:rPr lang="en-AU" b="1"/>
              <a:t>metal ion</a:t>
            </a:r>
            <a:r>
              <a:rPr lang="en-AU"/>
              <a:t> or positive ion in the base – </a:t>
            </a:r>
            <a:r>
              <a:rPr lang="en-AU" b="1"/>
              <a:t>calcium</a:t>
            </a:r>
          </a:p>
          <a:p>
            <a:pPr marL="285750" indent="-285750">
              <a:buFont typeface="Arial" panose="020B0604020202020204" pitchFamily="34" charset="0"/>
              <a:buChar char="•"/>
            </a:pPr>
            <a:r>
              <a:rPr lang="en-AU" b="0"/>
              <a:t>Identify the anion (negative ion in the acid) </a:t>
            </a:r>
            <a:r>
              <a:rPr lang="en-AU" b="1"/>
              <a:t>- chloride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Combine the metal ion from the base with the negative ion (anion) from the acid to name the </a:t>
            </a:r>
            <a:r>
              <a:rPr lang="en-AU" b="1"/>
              <a:t>salt</a:t>
            </a:r>
            <a:r>
              <a:rPr lang="en-AU"/>
              <a:t>.- </a:t>
            </a:r>
            <a:r>
              <a:rPr lang="en-AU" b="1"/>
              <a:t>calcium chloride</a:t>
            </a:r>
          </a:p>
          <a:p>
            <a:pPr marL="0" indent="0">
              <a:buFont typeface="Arial" panose="020B0604020202020204" pitchFamily="34" charset="0"/>
              <a:buNone/>
            </a:pPr>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16709233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a:t>Teacher notes:</a:t>
            </a:r>
          </a:p>
          <a:p>
            <a:r>
              <a:rPr lang="en-US" b="1"/>
              <a:t>This slide includes animations</a:t>
            </a:r>
          </a:p>
          <a:p>
            <a:r>
              <a:rPr lang="en-AU" b="1"/>
              <a:t>Everyday applications</a:t>
            </a:r>
          </a:p>
          <a:p>
            <a:endParaRPr lang="en-AU" b="1"/>
          </a:p>
          <a:p>
            <a:r>
              <a:rPr lang="en-AU" b="1"/>
              <a:t>Click. </a:t>
            </a:r>
            <a:r>
              <a:rPr lang="en-AU"/>
              <a:t>Indigestion or heartburn, caused by excess stomach acid (hydrochloric acid), is treated with antacids, which are mild bases such as magnesium hydroxide or calcium carbonate, to neutralise the acid.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r>
              <a:rPr lang="en-AU" sz="1600"/>
              <a:t> Some soils are naturally acidic, which can prevent plants from absorbing essential nutrients. Adding lime (calcium carbonate) or other bases to acidic soil neutralises the acidity, creating better conditions for crop growth.</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20903643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b="1"/>
              <a:t>Teacher notes:</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Acidic or basic waste produced by industries must be neutralised before being released into the environment to prevent damage to ecosystems.</a:t>
            </a:r>
          </a:p>
          <a:p>
            <a:endParaRPr lang="en-AU" b="1"/>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Toothpaste is slightly basic and helps neutralise acids in the mouth produced by bacteria, preventing tooth decay.</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4330228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8C558-62FE-73A8-A200-224F36780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58025-19F4-5951-1F10-EEAC569B36F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D474C14-1919-693B-1F07-BCE8FA553B74}"/>
              </a:ext>
            </a:extLst>
          </p:cNvPr>
          <p:cNvSpPr>
            <a:spLocks noGrp="1"/>
          </p:cNvSpPr>
          <p:nvPr>
            <p:ph type="body" idx="1"/>
          </p:nvPr>
        </p:nvSpPr>
        <p:spPr/>
        <p:txBody>
          <a:bodyPr/>
          <a:lstStyle/>
          <a:p>
            <a:r>
              <a:rPr lang="en-US" b="1"/>
              <a:t>Teacher notes:</a:t>
            </a:r>
          </a:p>
          <a:p>
            <a:endParaRPr lang="en-AU"/>
          </a:p>
          <a:p>
            <a:pPr marL="285750" indent="-285750">
              <a:buFont typeface="Arial" panose="020B0604020202020204" pitchFamily="34" charset="0"/>
              <a:buChar char="•"/>
            </a:pPr>
            <a:r>
              <a:rPr lang="en-AU"/>
              <a:t>This slide shows the equipment set up for the investigation.</a:t>
            </a:r>
          </a:p>
          <a:p>
            <a:pPr marL="285750" indent="-285750" rtl="0" fontAlgn="auto">
              <a:buFont typeface="Arial" panose="020B0604020202020204" pitchFamily="34" charset="0"/>
              <a:buChar char="•"/>
            </a:pPr>
            <a:r>
              <a:rPr lang="en-AU"/>
              <a:t>The picture shows a pH of 1.00 for a 0.1 M HCl solution, which is the theoretical value. If the HCl solution is not freshly prepared, the pH reading may differ slightly because the acid solution consists of hydrogen chloride gas dissolved in water, and the gas can escape, thus diluting</a:t>
            </a:r>
            <a:r>
              <a:rPr lang="en-AU">
                <a:effectLst/>
              </a:rPr>
              <a:t> the solution. There may be other factors, such as evaporation, which may change the </a:t>
            </a:r>
            <a:r>
              <a:rPr lang="en-AU" err="1">
                <a:effectLst/>
              </a:rPr>
              <a:t>pH.</a:t>
            </a:r>
            <a:endParaRPr lang="en-AU">
              <a:effectLst/>
            </a:endParaRPr>
          </a:p>
          <a:p>
            <a:pPr marL="285750" indent="-285750" rtl="0" fontAlgn="auto">
              <a:buFont typeface="Arial" panose="020B0604020202020204" pitchFamily="34" charset="0"/>
              <a:buChar char="•"/>
            </a:pPr>
            <a:r>
              <a:rPr lang="en-AU">
                <a:effectLst/>
              </a:rPr>
              <a:t>It is essential to calibrate the pH meter beforehand to eliminate errors in the pH readings.</a:t>
            </a:r>
          </a:p>
        </p:txBody>
      </p:sp>
      <p:sp>
        <p:nvSpPr>
          <p:cNvPr id="4" name="Slide Number Placeholder 3">
            <a:extLst>
              <a:ext uri="{FF2B5EF4-FFF2-40B4-BE49-F238E27FC236}">
                <a16:creationId xmlns:a16="http://schemas.microsoft.com/office/drawing/2014/main" id="{1818DA4B-741C-ACE3-541B-18913AC329D9}"/>
              </a:ext>
            </a:extLst>
          </p:cNvPr>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1164934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59C2E-D89E-0923-1C06-FB8B33308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4D637-7A0B-6B75-7C39-CB274CAD0E4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8DFE283-5360-147E-BAB8-771FA1CF791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A53BC1-7C5F-CE42-35C8-10B0F9CF5180}"/>
              </a:ext>
            </a:extLst>
          </p:cNvPr>
          <p:cNvSpPr>
            <a:spLocks noGrp="1"/>
          </p:cNvSpPr>
          <p:nvPr>
            <p:ph type="sldNum" sz="quarter" idx="5"/>
          </p:nvPr>
        </p:nvSpPr>
        <p:spPr/>
        <p:txBody>
          <a:bodyPr/>
          <a:lstStyle/>
          <a:p>
            <a:fld id="{D09C5488-DD16-4714-9519-7BE21BA11D4E}" type="slidenum">
              <a:rPr lang="en-AU" smtClean="0"/>
              <a:t>121</a:t>
            </a:fld>
            <a:endParaRPr lang="en-AU"/>
          </a:p>
        </p:txBody>
      </p:sp>
    </p:spTree>
    <p:extLst>
      <p:ext uri="{BB962C8B-B14F-4D97-AF65-F5344CB8AC3E}">
        <p14:creationId xmlns:p14="http://schemas.microsoft.com/office/powerpoint/2010/main" val="415145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AB67-C47B-80BD-83AC-0F7E55C5E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CC650-B16D-0B93-D5F3-C713EB01A1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834501F-C539-5B02-C3E6-A2E045F28E04}"/>
              </a:ext>
            </a:extLst>
          </p:cNvPr>
          <p:cNvSpPr>
            <a:spLocks noGrp="1"/>
          </p:cNvSpPr>
          <p:nvPr>
            <p:ph type="body" idx="1"/>
          </p:nvPr>
        </p:nvSpPr>
        <p:spPr/>
        <p:txBody>
          <a:bodyPr/>
          <a:lstStyle/>
          <a:p>
            <a:r>
              <a:rPr lang="en-AU" b="1"/>
              <a:t>Teacher notes: </a:t>
            </a:r>
          </a:p>
          <a:p>
            <a:r>
              <a:rPr lang="en-US" b="0"/>
              <a:t>Use students' observations from the investigations 1, 2 and 3 to consider which investigations gave expected results considering the conservation of mass.</a:t>
            </a:r>
          </a:p>
          <a:p>
            <a:r>
              <a:rPr lang="en-US" b="0"/>
              <a:t>Students should consider why the conservation of mass was not followed in all investigations.</a:t>
            </a:r>
          </a:p>
          <a:p>
            <a:endParaRPr lang="en-US" b="0"/>
          </a:p>
          <a:p>
            <a:r>
              <a:rPr lang="en-US" b="0"/>
              <a:t>Introduce students to concepts of open and closed systems. </a:t>
            </a:r>
          </a:p>
          <a:p>
            <a:pPr marL="285750" indent="-285750">
              <a:buFont typeface="Arial" panose="020B0604020202020204" pitchFamily="34" charset="0"/>
              <a:buChar char="•"/>
            </a:pPr>
            <a:r>
              <a:rPr lang="en-US" b="0"/>
              <a:t>In an open system, both matter and energy can move into and out of the system.</a:t>
            </a:r>
          </a:p>
          <a:p>
            <a:pPr marL="285750" indent="-285750">
              <a:buFont typeface="Arial" panose="020B0604020202020204" pitchFamily="34" charset="0"/>
              <a:buChar char="•"/>
            </a:pPr>
            <a:r>
              <a:rPr lang="en-US" b="0"/>
              <a:t>In a closed system, only energy can move into and out of the system. </a:t>
            </a:r>
          </a:p>
          <a:p>
            <a:endParaRPr lang="en-AU" b="1"/>
          </a:p>
          <a:p>
            <a:r>
              <a:rPr lang="en-AU" b="0"/>
              <a:t>Discuss with students the 3 investigations and consider which of the investigations had an opened system and which was closed? How do we know this? How did this impact the results observed?</a:t>
            </a:r>
          </a:p>
          <a:p>
            <a:r>
              <a:rPr lang="en-AU" b="0"/>
              <a:t>Students should note that investigation 3 was closed and none of the gaseous reactants or products were lost. As a result, the law of conservation of mass was observed. In investigation 1 and 2, mass was lost as matter could move out of the open system.</a:t>
            </a:r>
          </a:p>
        </p:txBody>
      </p:sp>
      <p:sp>
        <p:nvSpPr>
          <p:cNvPr id="4" name="Slide Number Placeholder 3">
            <a:extLst>
              <a:ext uri="{FF2B5EF4-FFF2-40B4-BE49-F238E27FC236}">
                <a16:creationId xmlns:a16="http://schemas.microsoft.com/office/drawing/2014/main" id="{E10BAAEB-0B16-75AF-A418-E3E67C8FBB93}"/>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42810197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Bread dough rises because of a chemical reaction carried out by yeast. The yeast breaks down sugars in the dough. This produces carbon dioxide gas and ethanol. The carbon dioxide gas gets trapped in the dough, forming bubbles and the dough expands or rises over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rate of reaction is how fast the carbon dioxide is produced. You may have noticed if you have made your own bread or pizza dough that it can take longer for the dough to rise if it is too cold. This is why we try and sit it in a warm place to speed up the rate of chemical reaction.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5372506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E506-414A-E0A7-75FC-501339C28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790F7-7281-07E4-207F-9739277A588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A80CDB1-77CB-F1A5-8F1C-A6BB3F855465}"/>
              </a:ext>
            </a:extLst>
          </p:cNvPr>
          <p:cNvSpPr>
            <a:spLocks noGrp="1"/>
          </p:cNvSpPr>
          <p:nvPr>
            <p:ph type="body" idx="1"/>
          </p:nvPr>
        </p:nvSpPr>
        <p:spPr/>
        <p:txBody>
          <a:bodyPr/>
          <a:lstStyle/>
          <a:p>
            <a:r>
              <a:rPr lang="en-AU" sz="1000" b="1">
                <a:latin typeface="Arial" panose="020B0604020202020204" pitchFamily="34" charset="0"/>
                <a:cs typeface="Arial" panose="020B0604020202020204" pitchFamily="34" charset="0"/>
              </a:rPr>
              <a:t>Teacher notes:</a:t>
            </a:r>
          </a:p>
          <a:p>
            <a:r>
              <a:rPr lang="en-AU" sz="1000" b="1">
                <a:latin typeface="Arial" panose="020B0604020202020204" pitchFamily="34" charset="0"/>
                <a:cs typeface="Arial" panose="020B0604020202020204" pitchFamily="34" charset="0"/>
              </a:rPr>
              <a:t>This slide includes animations</a:t>
            </a:r>
          </a:p>
          <a:p>
            <a:endParaRPr lang="en-AU" sz="1000" b="1">
              <a:latin typeface="Arial" panose="020B0604020202020204" pitchFamily="34" charset="0"/>
              <a:cs typeface="Arial" panose="020B0604020202020204" pitchFamily="34" charset="0"/>
            </a:endParaRPr>
          </a:p>
          <a:p>
            <a:r>
              <a:rPr lang="en-AU" sz="1000" b="1">
                <a:latin typeface="Arial" panose="020B0604020202020204" pitchFamily="34" charset="0"/>
                <a:cs typeface="Arial" panose="020B060402020202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000" b="1"/>
              <a:t>Definition</a:t>
            </a:r>
            <a:r>
              <a:rPr lang="en-AU" sz="1000"/>
              <a:t>: It refers to the speed at which a reaction proceeds (takes place). That means how fast the reactants are used up or products are formed. It is a measure of the change in the quantity of reactants or products over time. You can measure the rate of reaction by monitoring the change in the concentration of reactants or products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0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000"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000" b="1">
                <a:latin typeface="Arial" panose="020B0604020202020204" pitchFamily="34" charset="0"/>
                <a:ea typeface="Calibri"/>
                <a:cs typeface="Arial" panose="020B0604020202020204" pitchFamily="34" charset="0"/>
                <a:sym typeface="Calibri"/>
              </a:rPr>
              <a:t>Facts/Characteristics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a:latin typeface="Arial" panose="020B0604020202020204" pitchFamily="34" charset="0"/>
                <a:ea typeface="Calibri"/>
                <a:cs typeface="Arial" panose="020B0604020202020204" pitchFamily="34" charset="0"/>
                <a:sym typeface="Calibri"/>
              </a:rPr>
              <a:t>Different reactions occur at different speeds. That means some reactions are slow (it takes a long time for the formation of product/s – may be several hours), and some reactions are fast (may take only a few minutes or seconds)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a:latin typeface="Arial" panose="020B0604020202020204" pitchFamily="34" charset="0"/>
                <a:ea typeface="Calibri"/>
                <a:cs typeface="Arial" panose="020B0604020202020204" pitchFamily="34" charset="0"/>
                <a:sym typeface="Calibri"/>
              </a:rPr>
              <a:t>Factors such as temperature, concentration, surface area, and catalyst can affect the rate of reaction. That means we can manipulate the rate of reaction by altering factors such as temperature (heating or cooling the reaction mixture instead of conducting the reaction at room temperature) and concentration (increasing or decreasing the concentration of reactants).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00" b="1">
              <a:latin typeface="Arial" panose="020B0604020202020204" pitchFamily="34" charset="0"/>
              <a:ea typeface="Calibri"/>
              <a:cs typeface="Arial" panose="020B0604020202020204" pitchFamily="34" charset="0"/>
              <a:sym typeface="Calibri"/>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a:latin typeface="Arial" panose="020B0604020202020204" pitchFamily="34" charset="0"/>
                <a:ea typeface="Calibri"/>
                <a:cs typeface="Arial" panose="020B0604020202020204" pitchFamily="34" charset="0"/>
                <a:sym typeface="Calibri"/>
              </a:rPr>
              <a:t>Click</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00" b="1">
                <a:latin typeface="Arial" panose="020B0604020202020204" pitchFamily="34" charset="0"/>
                <a:ea typeface="Calibri"/>
                <a:cs typeface="Arial" panose="020B0604020202020204" pitchFamily="34" charset="0"/>
                <a:sym typeface="Calibri"/>
              </a:rPr>
              <a:t>Qualitative description</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a:latin typeface="Arial" panose="020B0604020202020204" pitchFamily="34" charset="0"/>
                <a:ea typeface="Calibri"/>
                <a:cs typeface="Arial" panose="020B0604020202020204" pitchFamily="34" charset="0"/>
                <a:sym typeface="Calibri"/>
              </a:rPr>
              <a:t>We can use qualitative observations to describe reaction rate such as fast and slow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r>
              <a:rPr lang="en-AU" b="1">
                <a:latin typeface="Arial" panose="020B0604020202020204" pitchFamily="34" charset="0"/>
                <a:cs typeface="Arial" panose="020B0604020202020204" pitchFamily="34" charset="0"/>
              </a:rPr>
              <a:t>Click</a:t>
            </a:r>
          </a:p>
          <a:p>
            <a:r>
              <a:rPr lang="en" sz="2000" b="1" err="1">
                <a:latin typeface="Arial" panose="020B0604020202020204" pitchFamily="34" charset="0"/>
                <a:ea typeface="Calibri"/>
                <a:cs typeface="Arial" panose="020B0604020202020204" pitchFamily="34" charset="0"/>
                <a:sym typeface="Calibri"/>
              </a:rPr>
              <a:t>Quantitatve</a:t>
            </a:r>
            <a:r>
              <a:rPr lang="en" sz="2000" b="1">
                <a:latin typeface="Arial" panose="020B0604020202020204" pitchFamily="34" charset="0"/>
                <a:ea typeface="Calibri"/>
                <a:cs typeface="Arial" panose="020B0604020202020204" pitchFamily="34" charset="0"/>
                <a:sym typeface="Calibri"/>
              </a:rPr>
              <a:t> description</a:t>
            </a:r>
          </a:p>
          <a:p>
            <a:pPr marL="285750" indent="-285750">
              <a:buFont typeface="Arial" panose="020B0604020202020204" pitchFamily="34" charset="0"/>
              <a:buChar char="•"/>
            </a:pPr>
            <a:r>
              <a:rPr lang="en-AU" sz="1600">
                <a:latin typeface="Arial" panose="020B0604020202020204" pitchFamily="34" charset="0"/>
                <a:ea typeface="Calibri"/>
                <a:cs typeface="Arial" panose="020B0604020202020204" pitchFamily="34" charset="0"/>
                <a:sym typeface="Calibri"/>
              </a:rPr>
              <a:t>We can collect quantitative data on the amount of product formed at completion, or over a particular timeframe (interval) to determine reaction rate.</a:t>
            </a:r>
            <a:endParaRPr lang="en-AU" b="1">
              <a:latin typeface="Arial" panose="020B0604020202020204" pitchFamily="34" charset="0"/>
              <a:cs typeface="Arial" panose="020B0604020202020204" pitchFamily="34" charset="0"/>
            </a:endParaRP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5C344D-ADC9-5241-C9B1-C1FC8E500F89}"/>
              </a:ext>
            </a:extLst>
          </p:cNvPr>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9455626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a:t>Explain to students that the chemical reactions can be represented at 3 levels:</a:t>
            </a:r>
          </a:p>
          <a:p>
            <a:endParaRPr lang="en-AU" sz="1600" b="1">
              <a:solidFill>
                <a:srgbClr val="00296C"/>
              </a:solidFill>
            </a:endParaRPr>
          </a:p>
          <a:p>
            <a:r>
              <a:rPr lang="en-AU" sz="1600" b="1">
                <a:solidFill>
                  <a:srgbClr val="00296C"/>
                </a:solidFill>
              </a:rPr>
              <a:t>Macroscopic </a:t>
            </a:r>
            <a:r>
              <a:rPr lang="en-AU" sz="1600" b="0">
                <a:solidFill>
                  <a:srgbClr val="00296C"/>
                </a:solidFill>
              </a:rPr>
              <a:t>(what we see during experiments): </a:t>
            </a:r>
            <a:r>
              <a:rPr lang="en-AU" sz="1600" b="1">
                <a:solidFill>
                  <a:srgbClr val="00296C"/>
                </a:solidFill>
              </a:rPr>
              <a:t>observations that we make, such as a change in colour, formation of bubbles, fizzing, change in temperature.</a:t>
            </a:r>
          </a:p>
          <a:p>
            <a:endParaRPr lang="en-AU" sz="1600" b="1">
              <a:solidFill>
                <a:srgbClr val="FF0000"/>
              </a:solidFill>
            </a:endParaRPr>
          </a:p>
          <a:p>
            <a:r>
              <a:rPr lang="en-AU" sz="1600" b="1">
                <a:solidFill>
                  <a:srgbClr val="FF0000"/>
                </a:solidFill>
              </a:rPr>
              <a:t>Sub-microscopic </a:t>
            </a:r>
            <a:r>
              <a:rPr lang="en-AU" sz="1600">
                <a:solidFill>
                  <a:srgbClr val="FF0000"/>
                </a:solidFill>
              </a:rPr>
              <a:t>(what we cannot see): we try to understand what is happening at the particle level by using models, such as pictures or 2D models, and 3D models, such as ball-and-stick models.</a:t>
            </a:r>
          </a:p>
          <a:p>
            <a:endParaRPr lang="en-AU" sz="1600" b="1"/>
          </a:p>
          <a:p>
            <a:r>
              <a:rPr lang="en-AU" sz="1600" b="1"/>
              <a:t>Symbolic </a:t>
            </a:r>
            <a:r>
              <a:rPr lang="en-AU" sz="1600"/>
              <a:t>(representations): such as graphs to show trends and patterns, chemical equations.</a:t>
            </a:r>
          </a:p>
          <a:p>
            <a:endParaRPr lang="en-AU" sz="1600">
              <a:solidFill>
                <a:schemeClr val="tx1"/>
              </a:solidFill>
            </a:endParaRPr>
          </a:p>
          <a:p>
            <a:r>
              <a:rPr lang="en-AU"/>
              <a:t>Understanding chemical reactions requires knowing what happens at the particle level.</a:t>
            </a:r>
          </a:p>
          <a:p>
            <a:r>
              <a:rPr lang="en-AU" sz="1600">
                <a:solidFill>
                  <a:srgbClr val="FF0000"/>
                </a:solidFill>
              </a:rPr>
              <a:t>We will be referring to ‘what is happening at the particle level’ throughout this section.</a:t>
            </a:r>
          </a:p>
          <a:p>
            <a:endParaRPr lang="en-AU" sz="1600" b="1">
              <a:solidFill>
                <a:srgbClr val="00296C"/>
              </a:solidFill>
            </a:endParaRPr>
          </a:p>
          <a:p>
            <a:endParaRPr lang="en-AU" sz="1600" b="1">
              <a:solidFill>
                <a:srgbClr val="00296C"/>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5206746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EBB3-25C9-CAD0-A2AF-0F801977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83FBE-3969-F3B6-18D5-8252920EB4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2A01555-385A-19D3-90E7-735506B7294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0">
                <a:latin typeface="Arial" panose="020B0604020202020204" pitchFamily="34" charset="0"/>
                <a:cs typeface="Arial" panose="020B0604020202020204" pitchFamily="34" charset="0"/>
              </a:rPr>
              <a:t>Closed captions and transcript are available for this video.</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kern="1200">
                <a:solidFill>
                  <a:schemeClr val="tx1"/>
                </a:solidFill>
                <a:effectLst/>
                <a:latin typeface="Public Sans" pitchFamily="2" charset="0"/>
                <a:ea typeface="+mn-ea"/>
                <a:cs typeface="+mn-cs"/>
              </a:rPr>
              <a:t>This video outlines the features of collision theory using models for atoms/molecules</a:t>
            </a:r>
            <a:endParaRPr lang="en-AU"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t>Watch the video Collision theory part 1.</a:t>
            </a:r>
          </a:p>
        </p:txBody>
      </p:sp>
      <p:sp>
        <p:nvSpPr>
          <p:cNvPr id="4" name="Slide Number Placeholder 3">
            <a:extLst>
              <a:ext uri="{FF2B5EF4-FFF2-40B4-BE49-F238E27FC236}">
                <a16:creationId xmlns:a16="http://schemas.microsoft.com/office/drawing/2014/main" id="{753730AF-863C-D8E1-96DA-6E2C4E56EC17}"/>
              </a:ext>
            </a:extLst>
          </p:cNvPr>
          <p:cNvSpPr>
            <a:spLocks noGrp="1"/>
          </p:cNvSpPr>
          <p:nvPr>
            <p:ph type="sldNum" sz="quarter" idx="5"/>
          </p:nvPr>
        </p:nvSpPr>
        <p:spPr/>
        <p:txBody>
          <a:bodyPr/>
          <a:lstStyle/>
          <a:p>
            <a:fld id="{B07158C4-A119-4B78-9DE8-A50001BC31DC}" type="slidenum">
              <a:rPr lang="en-AU" smtClean="0"/>
              <a:pPr/>
              <a:t>126</a:t>
            </a:fld>
            <a:endParaRPr lang="en-AU"/>
          </a:p>
        </p:txBody>
      </p:sp>
    </p:spTree>
    <p:extLst>
      <p:ext uri="{BB962C8B-B14F-4D97-AF65-F5344CB8AC3E}">
        <p14:creationId xmlns:p14="http://schemas.microsoft.com/office/powerpoint/2010/main" val="22140941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53CD0-CB80-F959-B0BA-17CF691146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F33F3-DD79-BD83-FFB5-FF1779BAE16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7A8E91-4C3D-9204-8B3B-AB17BBB85EF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a:t>This slide contains animations.</a:t>
            </a:r>
          </a:p>
          <a:p>
            <a:r>
              <a:rPr lang="en-AU"/>
              <a:t>Explain to students what happens at the particle level in a chemical reaction. </a:t>
            </a:r>
          </a:p>
          <a:p>
            <a:endParaRPr lang="en-AU" b="1"/>
          </a:p>
          <a:p>
            <a:r>
              <a:rPr lang="en-AU" b="1"/>
              <a:t>Click</a:t>
            </a:r>
          </a:p>
          <a:p>
            <a:r>
              <a:rPr lang="en-AU"/>
              <a:t>The collision theory states that for a chemical reaction to occur, the reactant particles must collide.</a:t>
            </a:r>
          </a:p>
          <a:p>
            <a:pPr marL="342900" lvl="0" indent="-342900">
              <a:lnSpc>
                <a:spcPct val="150000"/>
              </a:lnSpc>
              <a:spcAft>
                <a:spcPts val="600"/>
              </a:spcAft>
              <a:buFont typeface="Arial" panose="020B0604020202020204" pitchFamily="34" charset="0"/>
              <a:buChar char="•"/>
            </a:pPr>
            <a:r>
              <a:rPr lang="en-AU"/>
              <a:t>In a chemical reaction, reactant particles collide with one another.</a:t>
            </a:r>
          </a:p>
          <a:p>
            <a:pPr marL="0" lvl="0" indent="0">
              <a:lnSpc>
                <a:spcPct val="150000"/>
              </a:lnSpc>
              <a:spcAft>
                <a:spcPts val="600"/>
              </a:spcAft>
              <a:buFont typeface="Arial" panose="020B0604020202020204" pitchFamily="34" charset="0"/>
              <a:buNone/>
            </a:pPr>
            <a:endParaRPr lang="en-AU" b="1"/>
          </a:p>
          <a:p>
            <a:pPr marL="0" lvl="0" indent="0">
              <a:lnSpc>
                <a:spcPct val="150000"/>
              </a:lnSpc>
              <a:spcAft>
                <a:spcPts val="600"/>
              </a:spcAft>
              <a:buFont typeface="Arial" panose="020B0604020202020204" pitchFamily="34" charset="0"/>
              <a:buNone/>
            </a:pPr>
            <a:r>
              <a:rPr lang="en-AU" b="1"/>
              <a:t>Click</a:t>
            </a:r>
          </a:p>
          <a:p>
            <a:pPr marL="342900" indent="-342900">
              <a:lnSpc>
                <a:spcPct val="150000"/>
              </a:lnSpc>
              <a:spcAft>
                <a:spcPts val="600"/>
              </a:spcAft>
              <a:buFont typeface="Arial" panose="020B0604020202020204" pitchFamily="34" charset="0"/>
              <a:buChar char="•"/>
            </a:pPr>
            <a:r>
              <a:rPr lang="en-AU"/>
              <a:t>For particles to react and form a product, they must collide with enough kinetic energy (KE)</a:t>
            </a:r>
          </a:p>
          <a:p>
            <a:pPr marL="0" indent="0">
              <a:lnSpc>
                <a:spcPct val="150000"/>
              </a:lnSpc>
              <a:spcAft>
                <a:spcPts val="600"/>
              </a:spcAft>
              <a:buFont typeface="Arial" panose="020B0604020202020204" pitchFamily="34" charset="0"/>
              <a:buNone/>
            </a:pPr>
            <a:endParaRPr lang="en-AU" b="1"/>
          </a:p>
          <a:p>
            <a:pPr marL="0" indent="0">
              <a:lnSpc>
                <a:spcPct val="150000"/>
              </a:lnSpc>
              <a:spcAft>
                <a:spcPts val="600"/>
              </a:spcAft>
              <a:buFont typeface="Arial" panose="020B0604020202020204" pitchFamily="34" charset="0"/>
              <a:buNone/>
            </a:pPr>
            <a:r>
              <a:rPr lang="en-AU" b="1"/>
              <a:t>Click</a:t>
            </a:r>
          </a:p>
          <a:p>
            <a:pPr marL="342900" indent="-342900">
              <a:lnSpc>
                <a:spcPct val="150000"/>
              </a:lnSpc>
              <a:spcAft>
                <a:spcPts val="600"/>
              </a:spcAft>
              <a:buFont typeface="Arial" panose="020B0604020202020204" pitchFamily="34" charset="0"/>
              <a:buChar char="•"/>
            </a:pPr>
            <a:r>
              <a:rPr lang="en-AU"/>
              <a:t>Particles with insufficient energy do not form a product</a:t>
            </a:r>
            <a:endParaRPr lang="en-US"/>
          </a:p>
          <a:p>
            <a:endParaRPr lang="en-AU"/>
          </a:p>
        </p:txBody>
      </p:sp>
      <p:sp>
        <p:nvSpPr>
          <p:cNvPr id="4" name="Slide Number Placeholder 3">
            <a:extLst>
              <a:ext uri="{FF2B5EF4-FFF2-40B4-BE49-F238E27FC236}">
                <a16:creationId xmlns:a16="http://schemas.microsoft.com/office/drawing/2014/main" id="{1A240708-B2C8-E98F-D394-56E32FBDA828}"/>
              </a:ext>
            </a:extLst>
          </p:cNvPr>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22583969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C8CF-A875-3577-2217-F4FA71E71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131D6-FAFB-A3DE-E365-D6948B452F7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00E95DD-7734-D991-82F1-C456EF4A06C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a:t>Explain to students what happens at the particle level in a chemical reaction.</a:t>
            </a:r>
          </a:p>
          <a:p>
            <a:endParaRPr lang="en-AU" b="1"/>
          </a:p>
          <a:p>
            <a:r>
              <a:rPr lang="en-AU" b="1"/>
              <a:t>Step 1 </a:t>
            </a:r>
            <a:r>
              <a:rPr lang="en-AU" b="0"/>
              <a:t>shows </a:t>
            </a:r>
            <a:r>
              <a:rPr lang="en-AU"/>
              <a:t>that reactant particles (hydrogen gas molecules and iodine molecules) are moving randomly. </a:t>
            </a:r>
          </a:p>
          <a:p>
            <a:endParaRPr lang="en-AU" b="1"/>
          </a:p>
          <a:p>
            <a:r>
              <a:rPr lang="en-AU" b="1"/>
              <a:t>Step 2</a:t>
            </a:r>
            <a:r>
              <a:rPr lang="en-AU"/>
              <a:t> highlights that only collisions with </a:t>
            </a:r>
            <a:r>
              <a:rPr lang="en-AU" b="1"/>
              <a:t>sufficient energy</a:t>
            </a:r>
            <a:r>
              <a:rPr lang="en-AU"/>
              <a:t> </a:t>
            </a:r>
          </a:p>
          <a:p>
            <a:r>
              <a:rPr lang="en-AU"/>
              <a:t>are effective.</a:t>
            </a:r>
          </a:p>
          <a:p>
            <a:endParaRPr lang="en-AU" b="1"/>
          </a:p>
          <a:p>
            <a:pPr marL="342900" indent="-342900">
              <a:lnSpc>
                <a:spcPct val="150000"/>
              </a:lnSpc>
              <a:spcAft>
                <a:spcPts val="600"/>
              </a:spcAft>
              <a:buFont typeface="Arial" panose="020B0604020202020204" pitchFamily="34" charset="0"/>
              <a:buChar char="•"/>
            </a:pPr>
            <a:r>
              <a:rPr lang="en-AU" sz="1600"/>
              <a:t>Bonds break in the reactant molecules</a:t>
            </a:r>
          </a:p>
          <a:p>
            <a:pPr marL="342900" indent="-342900">
              <a:lnSpc>
                <a:spcPct val="150000"/>
              </a:lnSpc>
              <a:spcAft>
                <a:spcPts val="600"/>
              </a:spcAft>
              <a:buFont typeface="Arial" panose="020B0604020202020204" pitchFamily="34" charset="0"/>
              <a:buChar char="•"/>
            </a:pPr>
            <a:r>
              <a:rPr lang="en-AU" sz="1600"/>
              <a:t>Atoms rearrange and form new bonds to make product molecules</a:t>
            </a:r>
          </a:p>
          <a:p>
            <a:pPr marL="342900" indent="-342900">
              <a:lnSpc>
                <a:spcPct val="150000"/>
              </a:lnSpc>
              <a:spcAft>
                <a:spcPts val="600"/>
              </a:spcAft>
              <a:buFont typeface="Arial" panose="020B0604020202020204" pitchFamily="34" charset="0"/>
              <a:buChar char="•"/>
            </a:pPr>
            <a:r>
              <a:rPr lang="en-AU" sz="1600"/>
              <a:t>The collision is successful</a:t>
            </a:r>
          </a:p>
          <a:p>
            <a:endParaRPr lang="en-AU" b="1"/>
          </a:p>
          <a:p>
            <a:r>
              <a:rPr lang="en-AU" b="1"/>
              <a:t>Step 3 </a:t>
            </a:r>
            <a:r>
              <a:rPr lang="en-AU" b="0"/>
              <a:t>shows that </a:t>
            </a:r>
            <a:r>
              <a:rPr lang="en-AU"/>
              <a:t>new bonds form and products are created. </a:t>
            </a:r>
            <a:r>
              <a:rPr lang="en-AU" b="1"/>
              <a:t>Not all collisions result in a reaction — only successful, high-energy collisions do. </a:t>
            </a:r>
          </a:p>
          <a:p>
            <a:r>
              <a:rPr lang="en-AU"/>
              <a:t>When reactant particles collide with sufficient kinetic energy, the collision is successful resulting in the formation of a product.</a:t>
            </a:r>
          </a:p>
        </p:txBody>
      </p:sp>
      <p:sp>
        <p:nvSpPr>
          <p:cNvPr id="4" name="Slide Number Placeholder 3">
            <a:extLst>
              <a:ext uri="{FF2B5EF4-FFF2-40B4-BE49-F238E27FC236}">
                <a16:creationId xmlns:a16="http://schemas.microsoft.com/office/drawing/2014/main" id="{BE9B25E5-BCD3-9FEA-BD8A-BF367BC11A21}"/>
              </a:ext>
            </a:extLst>
          </p:cNvPr>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23404226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78CD8-92C7-CD21-3A80-F65104F84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A3B54-EEF1-60F3-5AD3-4007976465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9EB091B-1EF7-425B-FD8A-2D378A2DB8D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a:t>Explain to students what happens at the particle level in a chemical reaction.</a:t>
            </a:r>
          </a:p>
          <a:p>
            <a:endParaRPr lang="en-AU" b="1"/>
          </a:p>
          <a:p>
            <a:r>
              <a:rPr lang="en-AU" b="1"/>
              <a:t>Step 1 </a:t>
            </a:r>
            <a:r>
              <a:rPr lang="en-AU" b="0"/>
              <a:t>shows </a:t>
            </a:r>
            <a:r>
              <a:rPr lang="en-AU"/>
              <a:t>that reactant particles (hydrogen gas molecules and iodine molecules) are moving randomly. </a:t>
            </a:r>
          </a:p>
          <a:p>
            <a:r>
              <a:rPr lang="en-AU" b="1"/>
              <a:t>Step 2</a:t>
            </a:r>
            <a:r>
              <a:rPr lang="en-AU"/>
              <a:t> models a collision without </a:t>
            </a:r>
            <a:r>
              <a:rPr lang="en-AU" b="1"/>
              <a:t>sufficient energy</a:t>
            </a:r>
            <a:r>
              <a:rPr lang="en-AU"/>
              <a:t> </a:t>
            </a:r>
          </a:p>
          <a:p>
            <a:r>
              <a:rPr lang="en-AU" b="1"/>
              <a:t>As a result,</a:t>
            </a:r>
          </a:p>
          <a:p>
            <a:pPr marL="342900" indent="-342900">
              <a:lnSpc>
                <a:spcPct val="150000"/>
              </a:lnSpc>
              <a:spcAft>
                <a:spcPts val="600"/>
              </a:spcAft>
              <a:buFont typeface="Arial" panose="020B0604020202020204" pitchFamily="34" charset="0"/>
              <a:buChar char="•"/>
            </a:pPr>
            <a:r>
              <a:rPr lang="en-AU" sz="1600"/>
              <a:t>Bonds do not break in the reactant molecules</a:t>
            </a:r>
          </a:p>
          <a:p>
            <a:pPr marL="342900" indent="-342900">
              <a:lnSpc>
                <a:spcPct val="150000"/>
              </a:lnSpc>
              <a:spcAft>
                <a:spcPts val="600"/>
              </a:spcAft>
              <a:buFont typeface="Arial" panose="020B0604020202020204" pitchFamily="34" charset="0"/>
              <a:buChar char="•"/>
            </a:pPr>
            <a:r>
              <a:rPr lang="en-AU" sz="1600"/>
              <a:t>The reactant particles move away from each other after colliding </a:t>
            </a:r>
          </a:p>
          <a:p>
            <a:pPr marL="342900" indent="-342900">
              <a:lnSpc>
                <a:spcPct val="150000"/>
              </a:lnSpc>
              <a:spcAft>
                <a:spcPts val="600"/>
              </a:spcAft>
              <a:buFont typeface="Arial" panose="020B0604020202020204" pitchFamily="34" charset="0"/>
              <a:buChar char="•"/>
            </a:pPr>
            <a:r>
              <a:rPr lang="en-AU" sz="1600"/>
              <a:t>The collision is unsuccessful</a:t>
            </a:r>
            <a:endParaRPr lang="en-AU" b="1"/>
          </a:p>
          <a:p>
            <a:r>
              <a:rPr lang="en-AU" b="1"/>
              <a:t>Step 3</a:t>
            </a:r>
          </a:p>
          <a:p>
            <a:r>
              <a:rPr lang="en-AU" b="0"/>
              <a:t>No new substance is formed (products)</a:t>
            </a:r>
          </a:p>
        </p:txBody>
      </p:sp>
      <p:sp>
        <p:nvSpPr>
          <p:cNvPr id="4" name="Slide Number Placeholder 3">
            <a:extLst>
              <a:ext uri="{FF2B5EF4-FFF2-40B4-BE49-F238E27FC236}">
                <a16:creationId xmlns:a16="http://schemas.microsoft.com/office/drawing/2014/main" id="{197C7D77-628C-1D78-4EFA-6CEF06028069}"/>
              </a:ext>
            </a:extLst>
          </p:cNvPr>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6889317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effectLst/>
                <a:latin typeface="Public Sans" pitchFamily="2" charset="0"/>
                <a:ea typeface="+mn-ea"/>
                <a:cs typeface="+mn-cs"/>
              </a:rPr>
              <a:t>The rate of reaction is linked to the collisions between particles. More successful collisions mean a higher reaction rate, and vice versa.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effectLst/>
                <a:latin typeface="Public Sans" pitchFamily="2" charset="0"/>
                <a:ea typeface="+mn-ea"/>
                <a:cs typeface="+mn-cs"/>
              </a:rPr>
              <a:t>Energy is required to break the bonds in reactants. If there is not enough energy to break the bonds, the number of successful collisions per unit time (frequency) will be low, resulting in a low reaction rate.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effectLst/>
                <a:latin typeface="Public Sans" pitchFamily="2" charset="0"/>
                <a:ea typeface="+mn-ea"/>
                <a:cs typeface="+mn-cs"/>
              </a:rPr>
              <a:t>The </a:t>
            </a:r>
            <a:r>
              <a:rPr lang="en-AU" sz="1200" kern="1200">
                <a:solidFill>
                  <a:schemeClr val="tx1"/>
                </a:solidFill>
                <a:effectLst/>
                <a:latin typeface="Public Sans" pitchFamily="2" charset="0"/>
                <a:ea typeface="+mn-ea"/>
                <a:cs typeface="+mn-cs"/>
              </a:rPr>
              <a:t>activation energy is the minimum amount of energy required for particles to react.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latin typeface="Public Sans" pitchFamily="2" charset="0"/>
                <a:ea typeface="+mn-ea"/>
                <a:cs typeface="+mn-cs"/>
              </a:rPr>
              <a:t>If particles do not have sufficient energy (energy is lower than the activation energy), the reaction does not take place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Public Sans" pitchFamily="2" charset="0"/>
                <a:ea typeface="+mn-ea"/>
                <a:cs typeface="+mn-cs"/>
              </a:rPr>
              <a:t>This energy varies for different types of chemical substances.</a:t>
            </a:r>
            <a:r>
              <a:rPr lang="en-AU" sz="1200"/>
              <a:t> Some reactions have very low activation energy, whereas some have quite high activation energy. This could be in different forms as well. For example, striking a match provides the required activation energy to light it.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a:solidFill>
                <a:schemeClr val="tx1"/>
              </a:solidFill>
              <a:effectLst/>
              <a:latin typeface="Public Sans" pitchFamily="2" charset="0"/>
              <a:ea typeface="+mn-ea"/>
              <a:cs typeface="+mn-c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130</a:t>
            </a:fld>
            <a:endParaRPr lang="en-AU"/>
          </a:p>
        </p:txBody>
      </p:sp>
    </p:spTree>
    <p:extLst>
      <p:ext uri="{BB962C8B-B14F-4D97-AF65-F5344CB8AC3E}">
        <p14:creationId xmlns:p14="http://schemas.microsoft.com/office/powerpoint/2010/main" val="37246225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F9CA-CBC4-85B2-7D3E-03919FDD9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7A5AE-6497-4554-50C9-C6CCEB95F57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6663D07-0836-DBCF-E162-F69964EBE2F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i="1"/>
              <a:t>The collision theory – extension slides include orientation of the collision. If you choose to go to this depth with students they may be unhidden and delivered to the class.</a:t>
            </a:r>
          </a:p>
          <a:p>
            <a:endParaRPr lang="en-AU"/>
          </a:p>
          <a:p>
            <a:r>
              <a:rPr lang="en-AU"/>
              <a:t>Explain to students what happens at the particle level in a chemical reaction. </a:t>
            </a:r>
          </a:p>
          <a:p>
            <a:endParaRPr lang="en-AU" b="1"/>
          </a:p>
          <a:p>
            <a:r>
              <a:rPr lang="en-AU"/>
              <a:t>The collision theory states that for a chemical reaction to occur, the reactant particles must collide.</a:t>
            </a:r>
          </a:p>
          <a:p>
            <a:pPr marL="342900" lvl="0" indent="-342900">
              <a:lnSpc>
                <a:spcPct val="150000"/>
              </a:lnSpc>
              <a:spcAft>
                <a:spcPts val="600"/>
              </a:spcAft>
              <a:buFont typeface="Arial" panose="020B0604020202020204" pitchFamily="34" charset="0"/>
              <a:buChar char="•"/>
            </a:pPr>
            <a:r>
              <a:rPr lang="en-AU"/>
              <a:t>In a chemical reaction, reactant particles collide with one another.</a:t>
            </a:r>
          </a:p>
          <a:p>
            <a:pPr marL="342900" indent="-342900">
              <a:lnSpc>
                <a:spcPct val="150000"/>
              </a:lnSpc>
              <a:spcAft>
                <a:spcPts val="600"/>
              </a:spcAft>
              <a:buFont typeface="Arial" panose="020B0604020202020204" pitchFamily="34" charset="0"/>
              <a:buChar char="•"/>
            </a:pPr>
            <a:r>
              <a:rPr lang="en-AU"/>
              <a:t>For particles to react and form a product, they must collide with enough kinetic energy (KE) and the correct orientation. That means when reactant particles collide with sufficient kinetic energy and correct orientation, it results in a successful collision, resulting in the formation of a product</a:t>
            </a:r>
          </a:p>
          <a:p>
            <a:pPr marL="342900" indent="-342900">
              <a:lnSpc>
                <a:spcPct val="150000"/>
              </a:lnSpc>
              <a:spcAft>
                <a:spcPts val="600"/>
              </a:spcAft>
              <a:buFont typeface="Arial" panose="020B0604020202020204" pitchFamily="34" charset="0"/>
              <a:buChar char="•"/>
            </a:pPr>
            <a:r>
              <a:rPr lang="en-AU"/>
              <a:t>Particles with insufficient energy do not form a product. That means that if the reactant particles do not have enough energy or do not collide with the correct orientation, the collision is unsuccessful and the reactant particles do not form a product.</a:t>
            </a:r>
            <a:endParaRPr lang="en-US"/>
          </a:p>
          <a:p>
            <a:endParaRPr lang="en-AU" b="0"/>
          </a:p>
        </p:txBody>
      </p:sp>
      <p:sp>
        <p:nvSpPr>
          <p:cNvPr id="4" name="Slide Number Placeholder 3">
            <a:extLst>
              <a:ext uri="{FF2B5EF4-FFF2-40B4-BE49-F238E27FC236}">
                <a16:creationId xmlns:a16="http://schemas.microsoft.com/office/drawing/2014/main" id="{4A5B3955-1C15-305E-7D60-FA8D1166EB83}"/>
              </a:ext>
            </a:extLst>
          </p:cNvPr>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58869095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6F02A-3779-0C43-8CA8-9CB471A24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1046E-B020-5D6F-E5FD-D77200E9488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70C6E3-C1C5-278B-FC91-B1FA596070C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t>The collision theory – extension slides include orientation of the collision. If you choose to go to this depth with students they may be unhidden and delivered to the class.</a:t>
            </a:r>
          </a:p>
          <a:p>
            <a:endParaRPr lang="en-AU"/>
          </a:p>
          <a:p>
            <a:endParaRPr lang="en-AU"/>
          </a:p>
          <a:p>
            <a:r>
              <a:rPr lang="en-AU"/>
              <a:t>Explain to students what happens at the particle level in a chemical reaction.</a:t>
            </a:r>
          </a:p>
          <a:p>
            <a:endParaRPr lang="en-AU" b="1"/>
          </a:p>
          <a:p>
            <a:r>
              <a:rPr lang="en-AU" b="1"/>
              <a:t>Step 1 </a:t>
            </a:r>
            <a:r>
              <a:rPr lang="en-AU" b="0"/>
              <a:t>shows </a:t>
            </a:r>
            <a:r>
              <a:rPr lang="en-AU"/>
              <a:t>that the reactant particles are hydrogen gas molecules and iodine molecules. These particles move randomly and collide with other reactant particles</a:t>
            </a:r>
          </a:p>
          <a:p>
            <a:endParaRPr lang="en-AU" b="1"/>
          </a:p>
          <a:p>
            <a:r>
              <a:rPr lang="en-AU" b="1"/>
              <a:t>Step 2</a:t>
            </a:r>
            <a:r>
              <a:rPr lang="en-AU"/>
              <a:t> highlights that only collisions with </a:t>
            </a:r>
            <a:r>
              <a:rPr lang="en-AU" b="1"/>
              <a:t>sufficient energy</a:t>
            </a:r>
            <a:r>
              <a:rPr lang="en-AU"/>
              <a:t>  and</a:t>
            </a:r>
            <a:endParaRPr lang="en-AU" b="1"/>
          </a:p>
          <a:p>
            <a:r>
              <a:rPr lang="en-AU"/>
              <a:t>are effective.</a:t>
            </a:r>
          </a:p>
          <a:p>
            <a:pPr marL="342900" indent="-342900">
              <a:lnSpc>
                <a:spcPct val="150000"/>
              </a:lnSpc>
              <a:spcAft>
                <a:spcPts val="600"/>
              </a:spcAft>
              <a:buFont typeface="Arial" panose="020B0604020202020204" pitchFamily="34" charset="0"/>
              <a:buChar char="•"/>
            </a:pPr>
            <a:r>
              <a:rPr lang="en-AU" sz="1600"/>
              <a:t>Bonds break in the reactant molecules</a:t>
            </a:r>
          </a:p>
          <a:p>
            <a:pPr marL="342900" indent="-342900">
              <a:lnSpc>
                <a:spcPct val="150000"/>
              </a:lnSpc>
              <a:spcAft>
                <a:spcPts val="600"/>
              </a:spcAft>
              <a:buFont typeface="Arial" panose="020B0604020202020204" pitchFamily="34" charset="0"/>
              <a:buChar char="•"/>
            </a:pPr>
            <a:r>
              <a:rPr lang="en-AU" sz="1600"/>
              <a:t>Atoms rearrange and form new bonds to make product molecules</a:t>
            </a:r>
          </a:p>
          <a:p>
            <a:pPr marL="342900" indent="-342900">
              <a:lnSpc>
                <a:spcPct val="150000"/>
              </a:lnSpc>
              <a:spcAft>
                <a:spcPts val="600"/>
              </a:spcAft>
              <a:buFont typeface="Arial" panose="020B0604020202020204" pitchFamily="34" charset="0"/>
              <a:buChar char="•"/>
            </a:pPr>
            <a:r>
              <a:rPr lang="en-AU" sz="1600"/>
              <a:t>The collision is successful</a:t>
            </a:r>
          </a:p>
          <a:p>
            <a:endParaRPr lang="en-AU" b="1"/>
          </a:p>
          <a:p>
            <a:r>
              <a:rPr lang="en-AU" b="1"/>
              <a:t>Step 3 </a:t>
            </a:r>
            <a:r>
              <a:rPr lang="en-AU" b="0"/>
              <a:t>shows that </a:t>
            </a:r>
            <a:r>
              <a:rPr lang="en-AU"/>
              <a:t>new bonds form and products are created. </a:t>
            </a:r>
            <a:r>
              <a:rPr lang="en-AU" b="0"/>
              <a:t>Not all collisions result in a reaction — only successful, high-energy collisions where reactant particles have the correct orientation do</a:t>
            </a:r>
            <a:r>
              <a:rPr lang="en-AU" b="1"/>
              <a:t>. </a:t>
            </a:r>
          </a:p>
          <a:p>
            <a:r>
              <a:rPr lang="en-AU"/>
              <a:t>When reactant particles collide with sufficient kinetic energy and correct orientation, the collision is successful, resulting in the formation of a product.</a:t>
            </a:r>
          </a:p>
          <a:p>
            <a:endParaRPr lang="en-AU"/>
          </a:p>
        </p:txBody>
      </p:sp>
      <p:sp>
        <p:nvSpPr>
          <p:cNvPr id="4" name="Slide Number Placeholder 3">
            <a:extLst>
              <a:ext uri="{FF2B5EF4-FFF2-40B4-BE49-F238E27FC236}">
                <a16:creationId xmlns:a16="http://schemas.microsoft.com/office/drawing/2014/main" id="{08480584-831D-90FC-6356-BA66C5158F52}"/>
              </a:ext>
            </a:extLst>
          </p:cNvPr>
          <p:cNvSpPr>
            <a:spLocks noGrp="1"/>
          </p:cNvSpPr>
          <p:nvPr>
            <p:ph type="sldNum" sz="quarter" idx="5"/>
          </p:nvPr>
        </p:nvSpPr>
        <p:spPr/>
        <p:txBody>
          <a:bodyPr/>
          <a:lstStyle/>
          <a:p>
            <a:fld id="{B07158C4-A119-4B78-9DE8-A50001BC31DC}" type="slidenum">
              <a:rPr lang="en-AU" smtClean="0"/>
              <a:pPr/>
              <a:t>132</a:t>
            </a:fld>
            <a:endParaRPr lang="en-AU"/>
          </a:p>
        </p:txBody>
      </p:sp>
    </p:spTree>
    <p:extLst>
      <p:ext uri="{BB962C8B-B14F-4D97-AF65-F5344CB8AC3E}">
        <p14:creationId xmlns:p14="http://schemas.microsoft.com/office/powerpoint/2010/main" val="120092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F07FA-A551-5BB8-9559-A07B6C2BA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372F8-C5D8-DB36-ECC3-1EF596F9F9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2CF81DA-F2FB-1C54-7DD6-FD0E22316AB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i="1"/>
              <a:t>The collision theory – extension slides include orientation of the collision. If you choose to go to this depth with students they may be unhidden and delivered to the class.</a:t>
            </a:r>
          </a:p>
          <a:p>
            <a:endParaRPr lang="en-AU"/>
          </a:p>
          <a:p>
            <a:r>
              <a:rPr lang="en-AU"/>
              <a:t>Explain to students what happens at the particle level in a chemical reaction.</a:t>
            </a:r>
          </a:p>
          <a:p>
            <a:endParaRPr lang="en-AU" b="1"/>
          </a:p>
          <a:p>
            <a:r>
              <a:rPr lang="en-AU" b="1"/>
              <a:t>Step 1 </a:t>
            </a:r>
            <a:r>
              <a:rPr lang="en-AU" b="0"/>
              <a:t>shows </a:t>
            </a:r>
            <a:r>
              <a:rPr lang="en-AU"/>
              <a:t>that reactant particles (hydrogen gas molecules and iodine molecules) </a:t>
            </a:r>
            <a:endParaRPr lang="en-AU" b="1"/>
          </a:p>
          <a:p>
            <a:endParaRPr lang="en-AU" b="1"/>
          </a:p>
          <a:p>
            <a:r>
              <a:rPr lang="en-AU" b="1"/>
              <a:t>Step 2</a:t>
            </a:r>
            <a:r>
              <a:rPr lang="en-AU"/>
              <a:t> models a collision without </a:t>
            </a:r>
            <a:r>
              <a:rPr lang="en-AU" b="1"/>
              <a:t>sufficient energy</a:t>
            </a:r>
            <a:r>
              <a:rPr lang="en-AU"/>
              <a:t> or </a:t>
            </a:r>
            <a:r>
              <a:rPr lang="en-AU" b="1"/>
              <a:t>incorrect orientation</a:t>
            </a:r>
          </a:p>
          <a:p>
            <a:r>
              <a:rPr lang="en-AU" b="0"/>
              <a:t>As a result,</a:t>
            </a:r>
          </a:p>
          <a:p>
            <a:pPr marL="342900" indent="-342900">
              <a:lnSpc>
                <a:spcPct val="150000"/>
              </a:lnSpc>
              <a:spcAft>
                <a:spcPts val="600"/>
              </a:spcAft>
              <a:buFont typeface="Arial" panose="020B0604020202020204" pitchFamily="34" charset="0"/>
              <a:buChar char="•"/>
            </a:pPr>
            <a:r>
              <a:rPr lang="en-AU" sz="1600"/>
              <a:t>Bonds do not break in the reactant molecules</a:t>
            </a:r>
          </a:p>
          <a:p>
            <a:pPr marL="342900" indent="-342900">
              <a:lnSpc>
                <a:spcPct val="150000"/>
              </a:lnSpc>
              <a:spcAft>
                <a:spcPts val="600"/>
              </a:spcAft>
              <a:buFont typeface="Arial" panose="020B0604020202020204" pitchFamily="34" charset="0"/>
              <a:buChar char="•"/>
            </a:pPr>
            <a:r>
              <a:rPr lang="en-AU" sz="1600"/>
              <a:t>The reactant particles move away from each other after colliding </a:t>
            </a:r>
          </a:p>
          <a:p>
            <a:pPr marL="342900" indent="-342900">
              <a:lnSpc>
                <a:spcPct val="150000"/>
              </a:lnSpc>
              <a:spcAft>
                <a:spcPts val="600"/>
              </a:spcAft>
              <a:buFont typeface="Arial" panose="020B0604020202020204" pitchFamily="34" charset="0"/>
              <a:buChar char="•"/>
            </a:pPr>
            <a:r>
              <a:rPr lang="en-AU" sz="1600"/>
              <a:t>The collision is unsuccessful</a:t>
            </a:r>
            <a:endParaRPr lang="en-AU" b="1"/>
          </a:p>
          <a:p>
            <a:endParaRPr lang="en-AU" b="1"/>
          </a:p>
          <a:p>
            <a:r>
              <a:rPr lang="en-AU" b="1"/>
              <a:t>Step 3</a:t>
            </a:r>
          </a:p>
          <a:p>
            <a:r>
              <a:rPr lang="en-AU" b="0"/>
              <a:t>No new substance is formed (products)</a:t>
            </a:r>
            <a:endParaRPr lang="en-AU"/>
          </a:p>
        </p:txBody>
      </p:sp>
      <p:sp>
        <p:nvSpPr>
          <p:cNvPr id="4" name="Slide Number Placeholder 3">
            <a:extLst>
              <a:ext uri="{FF2B5EF4-FFF2-40B4-BE49-F238E27FC236}">
                <a16:creationId xmlns:a16="http://schemas.microsoft.com/office/drawing/2014/main" id="{CEC38B60-7BFE-4E8E-4370-71C821A2B0AC}"/>
              </a:ext>
            </a:extLst>
          </p:cNvPr>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1558866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EEBB3-25C9-CAD0-A2AF-0F801977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83FBE-3969-F3B6-18D5-8252920EB40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2A01555-385A-19D3-90E7-735506B7294E}"/>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0">
                <a:latin typeface="Arial" panose="020B0604020202020204" pitchFamily="34" charset="0"/>
                <a:cs typeface="Arial" panose="020B0604020202020204" pitchFamily="34" charset="0"/>
              </a:rPr>
              <a:t>Closed captions and a transcript are available for this video.</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kern="1200">
                <a:solidFill>
                  <a:schemeClr val="tx1"/>
                </a:solidFill>
                <a:effectLst/>
                <a:latin typeface="Public Sans" pitchFamily="2" charset="0"/>
                <a:ea typeface="+mn-ea"/>
                <a:cs typeface="+mn-cs"/>
              </a:rPr>
              <a:t>This video outlines the factors affecting the rates of reactions using models for atoms/molecules</a:t>
            </a:r>
            <a:endParaRPr lang="en-AU"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t>Watch the video Collision theory part 1 (00:03:06).</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Skip the part of the video on inhibitors (00:02:12 to 00:02:40) as this is beyond the scope of the Stage 5 syllabus.</a:t>
            </a:r>
          </a:p>
          <a:p>
            <a:pPr marL="285750" indent="-285750">
              <a:buFont typeface="Arial" panose="020B0604020202020204" pitchFamily="34" charset="0"/>
              <a:buChar char="•"/>
            </a:pPr>
            <a:endParaRPr lang="en-AU"/>
          </a:p>
          <a:p>
            <a:endParaRPr lang="en-AU"/>
          </a:p>
        </p:txBody>
      </p:sp>
      <p:sp>
        <p:nvSpPr>
          <p:cNvPr id="4" name="Slide Number Placeholder 3">
            <a:extLst>
              <a:ext uri="{FF2B5EF4-FFF2-40B4-BE49-F238E27FC236}">
                <a16:creationId xmlns:a16="http://schemas.microsoft.com/office/drawing/2014/main" id="{753730AF-863C-D8E1-96DA-6E2C4E56EC17}"/>
              </a:ext>
            </a:extLst>
          </p:cNvPr>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13336566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a:t>Use this slide to unpack the factors which affect reaction rate. </a:t>
            </a:r>
          </a:p>
          <a:p>
            <a:endParaRPr lang="en-AU"/>
          </a:p>
          <a:p>
            <a:r>
              <a:rPr lang="en-AU"/>
              <a:t>Identify the four factors affecting the rate of reaction:</a:t>
            </a:r>
          </a:p>
          <a:p>
            <a:pPr marL="285750" indent="-285750">
              <a:buFont typeface="Arial" panose="020B0604020202020204" pitchFamily="34" charset="0"/>
              <a:buChar char="•"/>
            </a:pPr>
            <a:r>
              <a:rPr lang="en-AU"/>
              <a:t>Temperature – an increase in temperature increases the rate of reaction</a:t>
            </a:r>
          </a:p>
          <a:p>
            <a:pPr marL="285750" indent="-285750">
              <a:buFont typeface="Arial" panose="020B0604020202020204" pitchFamily="34" charset="0"/>
              <a:buChar char="•"/>
            </a:pPr>
            <a:r>
              <a:rPr lang="en-AU"/>
              <a:t>Concentration – an increase in concentration increases the rate of reaction. </a:t>
            </a:r>
          </a:p>
          <a:p>
            <a:pPr marL="285750" indent="-285750">
              <a:buFont typeface="Arial" panose="020B0604020202020204" pitchFamily="34" charset="0"/>
              <a:buChar char="•"/>
            </a:pPr>
            <a:r>
              <a:rPr lang="en-AU"/>
              <a:t>Surface area – an increase in surface are increases the rate of reaction. In the image the single cube on the left has less surface area than the 4 small cubes. </a:t>
            </a:r>
          </a:p>
          <a:p>
            <a:pPr marL="285750" indent="-285750">
              <a:buFont typeface="Arial" panose="020B0604020202020204" pitchFamily="34" charset="0"/>
              <a:buChar char="•"/>
            </a:pPr>
            <a:r>
              <a:rPr lang="en-AU"/>
              <a:t>Catalyst – A catalyst is a substance that speeds up a chemical reaction without being consumed or permanently changed in the process.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135</a:t>
            </a:fld>
            <a:endParaRPr lang="en-AU"/>
          </a:p>
        </p:txBody>
      </p:sp>
    </p:spTree>
    <p:extLst>
      <p:ext uri="{BB962C8B-B14F-4D97-AF65-F5344CB8AC3E}">
        <p14:creationId xmlns:p14="http://schemas.microsoft.com/office/powerpoint/2010/main" val="274700837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indent="-285750">
              <a:buFont typeface="Arial" panose="020B0604020202020204" pitchFamily="34" charset="0"/>
              <a:buChar char="•"/>
            </a:pPr>
            <a:r>
              <a:rPr lang="en-AU" b="0">
                <a:latin typeface="Arial" panose="020B0604020202020204" pitchFamily="34" charset="0"/>
                <a:cs typeface="Arial" panose="020B0604020202020204" pitchFamily="34" charset="0"/>
              </a:rPr>
              <a:t>Let’s look at left hand side, which shows particles with low kinetic energy. These particles move slowly, so collisions occur less frequently and with less energy, resulting in fewer successful collisions. This results in a slower reaction rate.</a:t>
            </a:r>
          </a:p>
          <a:p>
            <a:pPr marL="285750" indent="-285750">
              <a:buFont typeface="Arial" panose="020B0604020202020204" pitchFamily="34" charset="0"/>
              <a:buChar char="•"/>
            </a:pPr>
            <a:r>
              <a:rPr lang="en-AU" b="0">
                <a:latin typeface="Arial" panose="020B0604020202020204" pitchFamily="34" charset="0"/>
                <a:cs typeface="Arial" panose="020B0604020202020204" pitchFamily="34" charset="0"/>
              </a:rPr>
              <a:t> The right-hand side</a:t>
            </a:r>
            <a:r>
              <a:rPr lang="en-AU" sz="1600" b="0" i="0" u="none" strike="noStrike" kern="1200" baseline="0">
                <a:solidFill>
                  <a:schemeClr val="tx1"/>
                </a:solidFill>
                <a:latin typeface="Arial" panose="020B0604020202020204" pitchFamily="34" charset="0"/>
                <a:ea typeface="+mn-ea"/>
                <a:cs typeface="Arial" panose="020B0604020202020204" pitchFamily="34" charset="0"/>
              </a:rPr>
              <a:t> shows what happens as the temperature increases</a:t>
            </a:r>
            <a:r>
              <a:rPr lang="en-AU" sz="1600" b="0" i="0" u="none" strike="noStrike" kern="1200" baseline="0">
                <a:solidFill>
                  <a:schemeClr val="tx1"/>
                </a:solidFill>
                <a:latin typeface="Public Sans" pitchFamily="2" charset="0"/>
                <a:ea typeface="+mn-ea"/>
                <a:cs typeface="+mn-cs"/>
              </a:rPr>
              <a:t>. This means particles gain kinetic energy, and they move faster. Although collisions will occur more frequently, they also occur with higher average energy, so a larger proportion are successful. </a:t>
            </a: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15941609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CB54-08FD-D830-C97D-0B6681FB4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3294D-EDBB-1B56-B653-0D60B4D5476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4DF1D8-F0CB-FA77-BC22-6DCB03BAD50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indent="-285750" algn="l">
              <a:lnSpc>
                <a:spcPct val="150000"/>
              </a:lnSpc>
              <a:spcAft>
                <a:spcPts val="600"/>
              </a:spcAft>
              <a:buFont typeface="Arial" panose="020B0604020202020204" pitchFamily="34" charset="0"/>
              <a:buChar char="•"/>
            </a:pPr>
            <a:r>
              <a:rPr lang="en-AU" b="0">
                <a:latin typeface="Arial" panose="020B0604020202020204" pitchFamily="34" charset="0"/>
                <a:cs typeface="Arial" panose="020B0604020202020204" pitchFamily="34" charset="0"/>
              </a:rPr>
              <a:t>Let’s look at </a:t>
            </a:r>
            <a:r>
              <a:rPr lang="en-AU" b="1" i="0">
                <a:latin typeface="Arial" panose="020B0604020202020204" pitchFamily="34" charset="0"/>
                <a:cs typeface="Arial" panose="020B0604020202020204" pitchFamily="34" charset="0"/>
              </a:rPr>
              <a:t>left hand side, </a:t>
            </a:r>
            <a:r>
              <a:rPr lang="en-AU" b="0">
                <a:latin typeface="Arial" panose="020B0604020202020204" pitchFamily="34" charset="0"/>
                <a:cs typeface="Arial" panose="020B0604020202020204" pitchFamily="34" charset="0"/>
              </a:rPr>
              <a:t>which models a </a:t>
            </a:r>
            <a:r>
              <a:rPr lang="en-AU"/>
              <a:t>low concentration of reactant particles. As there are fewer particles in the same volume, collisions occur less frequently. With fewer collisions, fewer successful collisions overcome the activation energy, resulting in a slower reaction rate.</a:t>
            </a:r>
          </a:p>
          <a:p>
            <a:pPr marL="285750" indent="-285750" algn="l">
              <a:lnSpc>
                <a:spcPct val="150000"/>
              </a:lnSpc>
              <a:spcAft>
                <a:spcPts val="600"/>
              </a:spcAft>
              <a:buFont typeface="Arial" panose="020B0604020202020204" pitchFamily="34" charset="0"/>
              <a:buChar char="•"/>
            </a:pPr>
            <a:r>
              <a:rPr lang="en-AU"/>
              <a:t>Now look at the </a:t>
            </a:r>
            <a:r>
              <a:rPr lang="en-AU" b="1"/>
              <a:t>right-hand side</a:t>
            </a:r>
            <a:r>
              <a:rPr lang="en-AU"/>
              <a:t>, which shows a high concentration of particles. As there are more particles in the same volume, collisions occur more frequently. This increases the number of collisions with enough energy to overcome the activation energy, leading to more successful collisions per second and therefore a faster rate of reaction.”</a:t>
            </a:r>
          </a:p>
          <a:p>
            <a:pPr algn="l">
              <a:lnSpc>
                <a:spcPct val="150000"/>
              </a:lnSpc>
              <a:spcAft>
                <a:spcPts val="600"/>
              </a:spcAft>
            </a:pPr>
            <a:endParaRPr lang="en-AU" sz="1600"/>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9458B802-DBEF-2358-0A9B-FC464927C86A}"/>
              </a:ext>
            </a:extLst>
          </p:cNvPr>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38991465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8E400-B988-2B76-6E13-B834AC5D4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9F178-A929-132D-016E-F571E9AEB81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FD7D050-482F-F476-1E8D-5FCFAFF0BDA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indent="-285750">
              <a:buFont typeface="Arial" panose="020B0604020202020204" pitchFamily="34" charset="0"/>
              <a:buChar char="•"/>
            </a:pPr>
            <a:r>
              <a:rPr lang="en-AU" b="0">
                <a:latin typeface="Arial" panose="020B0604020202020204" pitchFamily="34" charset="0"/>
                <a:cs typeface="Arial" panose="020B0604020202020204" pitchFamily="34" charset="0"/>
              </a:rPr>
              <a:t>Let’s look at </a:t>
            </a:r>
            <a:r>
              <a:rPr lang="en-AU" b="1" i="0">
                <a:latin typeface="Arial" panose="020B0604020202020204" pitchFamily="34" charset="0"/>
                <a:cs typeface="Arial" panose="020B0604020202020204" pitchFamily="34" charset="0"/>
              </a:rPr>
              <a:t>left hand side, </a:t>
            </a:r>
            <a:r>
              <a:rPr lang="en-AU"/>
              <a:t>which shows a </a:t>
            </a:r>
            <a:r>
              <a:rPr lang="en-AU" b="1"/>
              <a:t>solid reactant with low surface area. </a:t>
            </a:r>
            <a:r>
              <a:rPr lang="en-AU" b="0"/>
              <a:t>O</a:t>
            </a:r>
            <a:r>
              <a:rPr lang="en-AU"/>
              <a:t>nly the particles on the </a:t>
            </a:r>
            <a:r>
              <a:rPr lang="en-AU" b="1"/>
              <a:t>surface</a:t>
            </a:r>
            <a:r>
              <a:rPr lang="en-AU"/>
              <a:t> are available to collide with other reactant particles, so there are </a:t>
            </a:r>
            <a:r>
              <a:rPr lang="en-AU" b="1"/>
              <a:t>fewer collision sites</a:t>
            </a:r>
            <a:r>
              <a:rPr lang="en-AU"/>
              <a:t>. This results in </a:t>
            </a:r>
            <a:r>
              <a:rPr lang="en-AU" b="1"/>
              <a:t>fewer effective collisions</a:t>
            </a:r>
            <a:r>
              <a:rPr lang="en-AU"/>
              <a:t> and a </a:t>
            </a:r>
            <a:r>
              <a:rPr lang="en-AU" b="1"/>
              <a:t>slower rate of reaction</a:t>
            </a:r>
            <a:r>
              <a:rPr lang="en-AU"/>
              <a:t>.</a:t>
            </a:r>
          </a:p>
          <a:p>
            <a:pPr marL="285750" indent="-285750">
              <a:buFont typeface="Arial" panose="020B0604020202020204" pitchFamily="34" charset="0"/>
              <a:buChar char="•"/>
            </a:pPr>
            <a:r>
              <a:rPr lang="en-AU"/>
              <a:t>Now let’s look at the </a:t>
            </a:r>
            <a:r>
              <a:rPr lang="en-AU" b="1"/>
              <a:t>right-hand side</a:t>
            </a:r>
            <a:r>
              <a:rPr lang="en-AU"/>
              <a:t>, which shows a </a:t>
            </a:r>
            <a:r>
              <a:rPr lang="en-AU" b="1"/>
              <a:t>solid reactant with high surface area</a:t>
            </a:r>
            <a:r>
              <a:rPr lang="en-AU"/>
              <a:t> (smaller pieces or powder). Explain that breaking the solid into smaller pieces </a:t>
            </a:r>
            <a:r>
              <a:rPr lang="en-AU" b="1"/>
              <a:t>increases the exposed surface area</a:t>
            </a:r>
            <a:r>
              <a:rPr lang="en-AU"/>
              <a:t>, creating </a:t>
            </a:r>
            <a:r>
              <a:rPr lang="en-AU" b="1"/>
              <a:t>more collision sites</a:t>
            </a:r>
            <a:r>
              <a:rPr lang="en-AU"/>
              <a:t>. This allows </a:t>
            </a:r>
            <a:r>
              <a:rPr lang="en-AU" b="1"/>
              <a:t>more frequent collisions</a:t>
            </a:r>
            <a:r>
              <a:rPr lang="en-AU"/>
              <a:t>, more particles to overcome the </a:t>
            </a:r>
            <a:r>
              <a:rPr lang="en-AU" b="1"/>
              <a:t>activation energy</a:t>
            </a:r>
            <a:r>
              <a:rPr lang="en-AU"/>
              <a:t>, and therefore a </a:t>
            </a:r>
            <a:r>
              <a:rPr lang="en-AU" b="1"/>
              <a:t>faster reaction rate</a:t>
            </a:r>
            <a:r>
              <a:rPr lang="en-AU"/>
              <a:t>.</a:t>
            </a:r>
          </a:p>
          <a:p>
            <a:endParaRPr lang="en-AU" sz="1600" b="0" i="0" u="none" strike="noStrike" kern="1200" baseline="0">
              <a:solidFill>
                <a:schemeClr val="tx1"/>
              </a:solidFill>
              <a:latin typeface="Public Sans" pitchFamily="2" charset="0"/>
              <a:ea typeface="+mn-ea"/>
              <a:cs typeface="Arial" panose="020B0604020202020204" pitchFamily="34" charset="0"/>
            </a:endParaRPr>
          </a:p>
          <a:p>
            <a:r>
              <a:rPr lang="en-AU" sz="1600" b="0" i="0" u="none" strike="noStrike" kern="1200" baseline="0">
                <a:solidFill>
                  <a:schemeClr val="tx1"/>
                </a:solidFill>
                <a:latin typeface="Public Sans" pitchFamily="2" charset="0"/>
                <a:ea typeface="+mn-ea"/>
                <a:cs typeface="Arial" panose="020B0604020202020204" pitchFamily="34" charset="0"/>
              </a:rPr>
              <a:t>To understand this, you can show  a lump of Play-Doh and then cut it into smaller pieces to show how smaller pieces have more surface area for interaction as compared to a bigger  lump.</a:t>
            </a:r>
            <a:endParaRPr lang="en-AU"/>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sz="1600" b="0" i="0" u="none" strike="noStrike" kern="1200" baseline="0">
              <a:solidFill>
                <a:schemeClr val="tx1"/>
              </a:solidFill>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2CEE254F-254F-363F-1C66-BCC89B9B71F3}"/>
              </a:ext>
            </a:extLst>
          </p:cNvPr>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343993546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indent="-285750" algn="l">
              <a:lnSpc>
                <a:spcPct val="150000"/>
              </a:lnSpc>
              <a:spcAft>
                <a:spcPts val="600"/>
              </a:spcAft>
              <a:buFont typeface="Arial" panose="020B0604020202020204" pitchFamily="34" charset="0"/>
              <a:buChar char="•"/>
            </a:pPr>
            <a:r>
              <a:rPr lang="en-AU" sz="1600"/>
              <a:t>A catalyst speeds up the reaction by lowering the activation energy, so a greater fraction of reactant particles can form products. It is not consumed in the reaction or appears unchanged.</a:t>
            </a:r>
          </a:p>
          <a:p>
            <a:pPr marL="285750" indent="-285750" algn="l">
              <a:lnSpc>
                <a:spcPct val="150000"/>
              </a:lnSpc>
              <a:spcAft>
                <a:spcPts val="600"/>
              </a:spcAft>
              <a:buFont typeface="Arial" panose="020B0604020202020204" pitchFamily="34" charset="0"/>
              <a:buChar char="•"/>
            </a:pPr>
            <a:r>
              <a:rPr lang="en-AU" sz="1600"/>
              <a:t>Enzymes are biological catalysts that catalyse many reactions in the body. For example, enzymes in the stomach help the process of digestion.</a:t>
            </a:r>
          </a:p>
          <a:p>
            <a:endParaRPr lang="en-AU"/>
          </a:p>
          <a:p>
            <a:pPr marL="285750" indent="-285750">
              <a:buFont typeface="Arial" panose="020B0604020202020204" pitchFamily="34" charset="0"/>
              <a:buChar char="•"/>
            </a:pPr>
            <a:r>
              <a:rPr lang="en-AU"/>
              <a:t>A catalyst will not form more product if the amount of reactants is kept the same, but the product will be formed in lesser time.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37519630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26E0E-D4D7-BD2B-5D58-9DD85394C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B0005-0D9C-A2F3-90D7-A9450BDD0F3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2A16339-B016-4A3C-1C69-EDEFB6B54F8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Go through each factor step by step and support students in refining their summary of each factor.</a:t>
            </a:r>
            <a:endParaRPr lang="en-AU"/>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150B6380-B562-97E8-90CF-DCC41EC88ECE}"/>
              </a:ext>
            </a:extLst>
          </p:cNvPr>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7121978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9123-F0D1-1939-6500-756A382BF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EB75A-6590-4D25-5B6D-2C9BB5B41C1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28EF771-F412-CDDC-A68B-F80EAFFE5141}"/>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95AC5A2-8AA7-B31E-A954-021ED4DC344E}"/>
              </a:ext>
            </a:extLst>
          </p:cNvPr>
          <p:cNvSpPr>
            <a:spLocks noGrp="1"/>
          </p:cNvSpPr>
          <p:nvPr>
            <p:ph type="sldNum" sz="quarter" idx="5"/>
          </p:nvPr>
        </p:nvSpPr>
        <p:spPr/>
        <p:txBody>
          <a:bodyPr/>
          <a:lstStyle/>
          <a:p>
            <a:fld id="{D09C5488-DD16-4714-9519-7BE21BA11D4E}" type="slidenum">
              <a:rPr lang="en-AU" smtClean="0"/>
              <a:t>142</a:t>
            </a:fld>
            <a:endParaRPr lang="en-AU"/>
          </a:p>
        </p:txBody>
      </p:sp>
    </p:spTree>
    <p:extLst>
      <p:ext uri="{BB962C8B-B14F-4D97-AF65-F5344CB8AC3E}">
        <p14:creationId xmlns:p14="http://schemas.microsoft.com/office/powerpoint/2010/main" val="22404327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A1B2-60FF-4492-4ECC-081A90E52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4C413-7F53-C6FF-FE5F-38DD65B0EE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BC7F69A-A7ED-5401-7C47-1D8FFDF6121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CA422BA-1C51-8B4E-776C-8E1AF52A97B4}"/>
              </a:ext>
            </a:extLst>
          </p:cNvPr>
          <p:cNvSpPr>
            <a:spLocks noGrp="1"/>
          </p:cNvSpPr>
          <p:nvPr>
            <p:ph type="sldNum" sz="quarter" idx="5"/>
          </p:nvPr>
        </p:nvSpPr>
        <p:spPr/>
        <p:txBody>
          <a:bodyPr/>
          <a:lstStyle/>
          <a:p>
            <a:fld id="{D09C5488-DD16-4714-9519-7BE21BA11D4E}" type="slidenum">
              <a:rPr lang="en-AU" smtClean="0"/>
              <a:t>143</a:t>
            </a:fld>
            <a:endParaRPr lang="en-AU"/>
          </a:p>
        </p:txBody>
      </p:sp>
    </p:spTree>
    <p:extLst>
      <p:ext uri="{BB962C8B-B14F-4D97-AF65-F5344CB8AC3E}">
        <p14:creationId xmlns:p14="http://schemas.microsoft.com/office/powerpoint/2010/main" val="360840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91868-7D55-2502-5EFF-9D6CE1881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F69C1-F2C3-8996-7E7F-2CB39074955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04A6F3-4A96-0559-4601-E89254EAFCC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has animations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Support students in recalling information from the Stage 4 Periodic Table focus area and the atomic structures of metal and non-metal elements.</a:t>
            </a:r>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Use the periodic table to determine if the following elements are metals or non-metals.</a:t>
            </a:r>
          </a:p>
          <a:p>
            <a:r>
              <a:rPr lang="en-AU">
                <a:latin typeface="Arial" panose="020B0604020202020204" pitchFamily="34" charset="0"/>
                <a:cs typeface="Arial" panose="020B0604020202020204" pitchFamily="34" charset="0"/>
              </a:rPr>
              <a:t>Click through to animate answers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Sample responses: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Metals: N, Li, </a:t>
            </a:r>
            <a:r>
              <a:rPr lang="en-AU" err="1">
                <a:latin typeface="Arial" panose="020B0604020202020204" pitchFamily="34" charset="0"/>
                <a:cs typeface="Arial" panose="020B0604020202020204" pitchFamily="34" charset="0"/>
              </a:rPr>
              <a:t>Os</a:t>
            </a: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Non metals: O and Br</a:t>
            </a:r>
          </a:p>
        </p:txBody>
      </p:sp>
      <p:sp>
        <p:nvSpPr>
          <p:cNvPr id="4" name="Slide Number Placeholder 3">
            <a:extLst>
              <a:ext uri="{FF2B5EF4-FFF2-40B4-BE49-F238E27FC236}">
                <a16:creationId xmlns:a16="http://schemas.microsoft.com/office/drawing/2014/main" id="{9F8CA420-80F2-7185-0C38-F30E05148F10}"/>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1456775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a:cs typeface="Arial"/>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This slide includes animations.</a:t>
            </a:r>
          </a:p>
          <a:p>
            <a:r>
              <a:rPr lang="en-AU">
                <a:latin typeface="Public Sans"/>
              </a:rPr>
              <a:t>Tell students that when we do an investigation into reaction rate we need to collect data that can represent the reaction rate. </a:t>
            </a:r>
          </a:p>
          <a:p>
            <a:endParaRPr lang="en-AU">
              <a:latin typeface="Public Sans"/>
            </a:endParaRPr>
          </a:p>
          <a:p>
            <a:r>
              <a:rPr lang="en-AU">
                <a:latin typeface="Public Sans"/>
              </a:rPr>
              <a:t>Ask students to recall the reaction between a metal and an acid that they covered in earlier lessons.</a:t>
            </a:r>
            <a:endParaRPr lang="en-AU"/>
          </a:p>
          <a:p>
            <a:r>
              <a:rPr lang="en-AU">
                <a:latin typeface="Public Sans"/>
              </a:rPr>
              <a:t>Ask them to give an example of this type of reaction and to identify the products.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a:rPr>
              <a:t>A reaction between an acid and a metal, such as magnesium and hydrochloric acid, produces hydrogen gas.</a:t>
            </a:r>
          </a:p>
          <a:p>
            <a:r>
              <a:rPr lang="en-AU" sz="1600">
                <a:latin typeface="Public Sans"/>
              </a:rPr>
              <a:t>What will we see when magnesium reacts with hydrochloric acid? </a:t>
            </a:r>
          </a:p>
          <a:p>
            <a:endParaRPr lang="en-AU" sz="1600"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Click to bring up qualitative observations</a:t>
            </a:r>
            <a:endParaRPr lang="en-AU" sz="1600">
              <a:latin typeface="Public Sans"/>
            </a:endParaRP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bubbles due to hydrogen gas.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The magnesium ribbon decreases in size.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Magnesium ribbon disappears (completely reacted). Emphasise that it may appear that it is dissolving in the acid, but it is reacting with the acid, which is a chemical reaction, whereas dissolving is a physical change. That means you cannot recover magnesium by simply heating up the solutions, as it has converted into a compound- magnesium chloride.</a:t>
            </a:r>
          </a:p>
          <a:p>
            <a:pPr marL="0" indent="0">
              <a:buFont typeface="Arial" panose="020B0604020202020204" pitchFamily="34" charset="0"/>
              <a:buNone/>
            </a:pPr>
            <a:endParaRPr lang="en-AU" sz="1600" b="1"/>
          </a:p>
          <a:p>
            <a:pPr marL="0" indent="0">
              <a:buFont typeface="Arial" panose="020B0604020202020204" pitchFamily="34" charset="0"/>
              <a:buNone/>
            </a:pPr>
            <a:r>
              <a:rPr lang="en-AU" sz="1600" b="1">
                <a:latin typeface="Public Sans"/>
              </a:rPr>
              <a:t>Click to bring up </a:t>
            </a:r>
            <a:r>
              <a:rPr lang="en-AU" b="1">
                <a:latin typeface="Public Sans"/>
              </a:rPr>
              <a:t>Quantitative observations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a:rPr>
              <a:t>What can you measure to determine the rate of reaction?</a:t>
            </a:r>
            <a:r>
              <a:rPr lang="en-AU" sz="1600" b="1">
                <a:latin typeface="Public Sans"/>
              </a:rPr>
              <a:t>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The change in mass of the magnesium ribbon. Tell students that it is not a practical option.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volume of gas produced every 10 seconds till it becomes constant. Possible option.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The total volume of gas produced when magnesium has completely reacted. Possible option.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a:rPr>
              <a:t>time taken for magnesium to react completely. Possible option.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a:latin typeface="Public Sans"/>
              </a:rPr>
              <a:t>Relate the observations that can be made, to how we can then calculate the reaction rate.</a:t>
            </a:r>
            <a:endParaRPr lang="en-AU" sz="1600"/>
          </a:p>
          <a:p>
            <a:pPr marL="342900" indent="-342900">
              <a:buFont typeface="Arial" panose="020B0604020202020204" pitchFamily="34" charset="0"/>
              <a:buChar cha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17824080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1B820-7D73-4667-B43D-D9D5AE334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DF099-C6D1-09C6-9E5C-B17596719E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13F8512-5EC9-FF83-60E0-D9C9D3986C5D}"/>
              </a:ext>
            </a:extLst>
          </p:cNvPr>
          <p:cNvSpPr>
            <a:spLocks noGrp="1"/>
          </p:cNvSpPr>
          <p:nvPr>
            <p:ph type="body" idx="1"/>
          </p:nvPr>
        </p:nvSpPr>
        <p:spPr/>
        <p:txBody>
          <a:bodyPr/>
          <a:lstStyle/>
          <a:p>
            <a:r>
              <a:rPr lang="en-AU" b="1">
                <a:latin typeface="Arial"/>
                <a:cs typeface="Arial"/>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This slide includes animations.</a:t>
            </a:r>
            <a:endParaRPr lang="en-AU" b="1">
              <a:latin typeface="Public Sans"/>
              <a:cs typeface="Arial" panose="020B0604020202020204" pitchFamily="34" charset="0"/>
            </a:endParaRPr>
          </a:p>
          <a:p>
            <a:endParaRPr lang="en-AU"/>
          </a:p>
          <a:p>
            <a:r>
              <a:rPr lang="en-AU">
                <a:latin typeface="Public Sans"/>
              </a:rPr>
              <a:t>When we can measure the change in amount of reactants or products we can calculate the mean rate of reaction</a:t>
            </a:r>
            <a:r>
              <a:rPr lang="en-AU" baseline="0">
                <a:latin typeface="Public Sans"/>
              </a:rPr>
              <a:t>.</a:t>
            </a:r>
            <a:endParaRPr lang="en-AU">
              <a:latin typeface="Public Sans"/>
            </a:endParaRPr>
          </a:p>
          <a:p>
            <a:endParaRPr lang="en-AU">
              <a:latin typeface="Public Sans"/>
            </a:endParaRPr>
          </a:p>
          <a:p>
            <a:r>
              <a:rPr lang="en-AU">
                <a:latin typeface="Public Sans"/>
              </a:rPr>
              <a:t>The mean rate of reaction is calculated by finding the change in amount of a reactant or a product and dividing it by the change in time. </a:t>
            </a:r>
            <a:endParaRPr lang="en-AU"/>
          </a:p>
          <a:p>
            <a:endParaRPr lang="en-AU"/>
          </a:p>
          <a:p>
            <a:r>
              <a:rPr lang="en-AU">
                <a:latin typeface="Public Sans"/>
              </a:rPr>
              <a:t>CLICK to bring up a worked example calculating the mean reaction rate from start to completion of reaction . </a:t>
            </a:r>
          </a:p>
          <a:p>
            <a:endParaRPr lang="en-AU">
              <a:latin typeface="Public Sans"/>
            </a:endParaRPr>
          </a:p>
          <a:p>
            <a:r>
              <a:rPr lang="en-AU">
                <a:latin typeface="Public Sans"/>
              </a:rPr>
              <a:t>In this example we are calculating the mean rate of reaction over the </a:t>
            </a:r>
          </a:p>
          <a:p>
            <a:endParaRPr lang="en-AU"/>
          </a:p>
          <a:p>
            <a:r>
              <a:rPr lang="en-AU">
                <a:latin typeface="Public Sans"/>
              </a:rPr>
              <a:t>CLICK to bring up a worked example for calculating the mean reaction rate over a particular time interval in a reaction. </a:t>
            </a:r>
          </a:p>
        </p:txBody>
      </p:sp>
      <p:sp>
        <p:nvSpPr>
          <p:cNvPr id="4" name="Slide Number Placeholder 3">
            <a:extLst>
              <a:ext uri="{FF2B5EF4-FFF2-40B4-BE49-F238E27FC236}">
                <a16:creationId xmlns:a16="http://schemas.microsoft.com/office/drawing/2014/main" id="{7B2807EA-0658-59C7-6A03-F076D707CD91}"/>
              </a:ext>
            </a:extLst>
          </p:cNvPr>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25370473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C81D-2D58-16E5-082A-6959818E3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27203-73F9-6908-61B0-79F6F0EE90B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61E37A-69DE-5DF4-981C-5CCB304D0483}"/>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p>
          <a:p>
            <a:r>
              <a:rPr lang="en-AU"/>
              <a:t>When we have data about the amount of reactant or product plotted over time on a graph we can calculate the rate of reaction at a specific instant of time. As we can see on the graph the amount of product produced over time slowed down towards the completion of the reaction. The mean rate of reaction does not tell us the rate of reaction at t1… but we can calculate it using a tangent. </a:t>
            </a:r>
          </a:p>
          <a:p>
            <a:endParaRPr lang="en-AU"/>
          </a:p>
          <a:p>
            <a:r>
              <a:rPr lang="en-AU"/>
              <a:t>A tangent is a straight line that just touches the curve of the graph at one point. We can calculate the gradient of this line using ∆reactant or product / ∆time (∆ is the symbol delta and means ‘change in’).</a:t>
            </a:r>
          </a:p>
        </p:txBody>
      </p:sp>
      <p:sp>
        <p:nvSpPr>
          <p:cNvPr id="4" name="Slide Number Placeholder 3">
            <a:extLst>
              <a:ext uri="{FF2B5EF4-FFF2-40B4-BE49-F238E27FC236}">
                <a16:creationId xmlns:a16="http://schemas.microsoft.com/office/drawing/2014/main" id="{E2336D73-A156-5EBD-A521-52380A415275}"/>
              </a:ext>
            </a:extLst>
          </p:cNvPr>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8042728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C67F-DE46-E06C-9D3F-7F6FC6AF3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07DF0-96DF-10A4-4E1C-263630F17F5F}"/>
              </a:ext>
            </a:extLst>
          </p:cNvPr>
          <p:cNvSpPr>
            <a:spLocks noGrp="1" noRot="1" noChangeAspect="1"/>
          </p:cNvSpPr>
          <p:nvPr>
            <p:ph type="sldImg"/>
          </p:nvPr>
        </p:nvSpPr>
        <p:spPr/>
        <p:txBody>
          <a:bodyPr/>
          <a:lstStyle/>
          <a:p>
            <a:endParaRPr lang="en-AU"/>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C4B2923-EC57-F3BD-9218-63A267654BD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includes animations.</a:t>
                </a:r>
                <a:endParaRPr lang="en-AU" b="1">
                  <a:latin typeface="Arial" panose="020B0604020202020204" pitchFamily="34" charset="0"/>
                  <a:cs typeface="Arial" panose="020B0604020202020204" pitchFamily="34" charset="0"/>
                </a:endParaRPr>
              </a:p>
              <a:p>
                <a:endParaRPr lang="en-AU" b="1"/>
              </a:p>
              <a:p>
                <a:r>
                  <a:rPr lang="en-AU" sz="1600" kern="1200">
                    <a:solidFill>
                      <a:schemeClr val="tx1"/>
                    </a:solidFill>
                    <a:effectLst/>
                    <a:latin typeface="Public Sans" pitchFamily="2" charset="0"/>
                    <a:ea typeface="+mn-ea"/>
                    <a:cs typeface="+mn-cs"/>
                  </a:rPr>
                  <a:t>The rate of a chemical reaction is usually calculated as the amount of reactants consumed per unit time, or the amount of product formed per unit time. If the amounts of reactants consumed or products formed cannot be easily measured, the reciprocal of the time taken for the reaction to complete (</a:t>
                </a:r>
                <a14:m>
                  <m:oMath xmlns:m="http://schemas.openxmlformats.org/officeDocument/2006/math">
                    <m:f>
                      <m:fPr>
                        <m:ctrlPr>
                          <a:rPr lang="en-AU" sz="1600" i="1" kern="1200">
                            <a:solidFill>
                              <a:schemeClr val="tx1"/>
                            </a:solidFill>
                            <a:effectLst/>
                            <a:latin typeface="Cambria Math" panose="02040503050406030204" pitchFamily="18" charset="0"/>
                            <a:ea typeface="+mn-ea"/>
                            <a:cs typeface="+mn-cs"/>
                          </a:rPr>
                        </m:ctrlPr>
                      </m:fPr>
                      <m:num>
                        <m:r>
                          <a:rPr lang="en-AU" sz="1600" i="1" kern="1200">
                            <a:solidFill>
                              <a:schemeClr val="tx1"/>
                            </a:solidFill>
                            <a:effectLst/>
                            <a:latin typeface="Cambria Math" panose="02040503050406030204" pitchFamily="18" charset="0"/>
                            <a:ea typeface="+mn-ea"/>
                            <a:cs typeface="+mn-cs"/>
                          </a:rPr>
                          <m:t>1</m:t>
                        </m:r>
                      </m:num>
                      <m:den>
                        <m:r>
                          <a:rPr lang="en-AU" sz="1600" i="1" kern="1200">
                            <a:solidFill>
                              <a:schemeClr val="tx1"/>
                            </a:solidFill>
                            <a:effectLst/>
                            <a:latin typeface="Cambria Math" panose="02040503050406030204" pitchFamily="18" charset="0"/>
                            <a:ea typeface="+mn-ea"/>
                            <a:cs typeface="+mn-cs"/>
                          </a:rPr>
                          <m:t>𝑡𝑖𝑚𝑒</m:t>
                        </m:r>
                      </m:den>
                    </m:f>
                  </m:oMath>
                </a14:m>
                <a:r>
                  <a:rPr lang="en-AU" sz="1600" kern="1200">
                    <a:solidFill>
                      <a:schemeClr val="tx1"/>
                    </a:solidFill>
                    <a:effectLst/>
                    <a:latin typeface="Public Sans" pitchFamily="2" charset="0"/>
                    <a:ea typeface="+mn-ea"/>
                    <a:cs typeface="+mn-cs"/>
                  </a:rPr>
                  <a:t>) can be used to determine reaction rates. </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The key principle behind using the relative rate of reaction is that, at the measured time, a consistent amount of product has been formed, or a consistent amount of reactant has been used up. </a:t>
                </a:r>
              </a:p>
              <a:p>
                <a:endParaRPr lang="en-AU" sz="1600" kern="1200">
                  <a:solidFill>
                    <a:schemeClr val="tx1"/>
                  </a:solidFill>
                  <a:effectLst/>
                  <a:latin typeface="Public Sans" pitchFamily="2" charset="0"/>
                  <a:ea typeface="+mn-ea"/>
                  <a:cs typeface="+mn-cs"/>
                </a:endParaRP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In a reaction between sodium thiosulfate and hydrochloric acid a transparent solution (like the one on the right) will turn opaque (like the image on the left)once a certain amount of product is formed. The </a:t>
                </a:r>
                <a:r>
                  <a:rPr lang="en-AU" sz="1600" kern="1200" err="1">
                    <a:solidFill>
                      <a:schemeClr val="tx1"/>
                    </a:solidFill>
                    <a:effectLst/>
                    <a:latin typeface="Public Sans" pitchFamily="2" charset="0"/>
                    <a:ea typeface="+mn-ea"/>
                    <a:cs typeface="+mn-cs"/>
                  </a:rPr>
                  <a:t>sulfur</a:t>
                </a:r>
                <a:r>
                  <a:rPr lang="en-AU" sz="1600" kern="1200">
                    <a:solidFill>
                      <a:schemeClr val="tx1"/>
                    </a:solidFill>
                    <a:effectLst/>
                    <a:latin typeface="Public Sans" pitchFamily="2" charset="0"/>
                    <a:ea typeface="+mn-ea"/>
                    <a:cs typeface="+mn-cs"/>
                  </a:rPr>
                  <a:t> produced in the reaction forms a cloudy yellow white precipitate and provides a way we can measure the reaction rate. To do this we would need to measure the time from the start of the reaction until the X disappears indicating a specific amount of the </a:t>
                </a:r>
                <a:r>
                  <a:rPr lang="en-AU" sz="1600" kern="1200" err="1">
                    <a:solidFill>
                      <a:schemeClr val="tx1"/>
                    </a:solidFill>
                    <a:effectLst/>
                    <a:latin typeface="Public Sans" pitchFamily="2" charset="0"/>
                    <a:ea typeface="+mn-ea"/>
                    <a:cs typeface="+mn-cs"/>
                  </a:rPr>
                  <a:t>sulfur</a:t>
                </a:r>
                <a:r>
                  <a:rPr lang="en-AU" sz="1600" kern="1200">
                    <a:solidFill>
                      <a:schemeClr val="tx1"/>
                    </a:solidFill>
                    <a:effectLst/>
                    <a:latin typeface="Public Sans" pitchFamily="2" charset="0"/>
                    <a:ea typeface="+mn-ea"/>
                    <a:cs typeface="+mn-cs"/>
                  </a:rPr>
                  <a:t> product has been formed. We can then use the equation 1/time to calculate the relative rate of reaction. </a:t>
                </a:r>
              </a:p>
              <a:p>
                <a:endParaRPr lang="en-AU" sz="1600" kern="1200">
                  <a:solidFill>
                    <a:schemeClr val="tx1"/>
                  </a:solidFill>
                  <a:effectLst/>
                  <a:latin typeface="Public Sans" pitchFamily="2" charset="0"/>
                  <a:ea typeface="+mn-ea"/>
                  <a:cs typeface="+mn-cs"/>
                </a:endParaRPr>
              </a:p>
              <a:p>
                <a:r>
                  <a:rPr lang="en-AU" sz="1600" b="1" kern="1200">
                    <a:solidFill>
                      <a:schemeClr val="tx1"/>
                    </a:solidFill>
                    <a:effectLst/>
                    <a:latin typeface="Public Sans" pitchFamily="2" charset="0"/>
                    <a:ea typeface="+mn-ea"/>
                    <a:cs typeface="+mn-cs"/>
                  </a:rPr>
                  <a:t>CLICK to bring up a scenario and demonstrate how relative rate of reaction can be calculated. </a:t>
                </a:r>
              </a:p>
            </p:txBody>
          </p:sp>
        </mc:Choice>
        <mc:Fallback xmlns="">
          <p:sp>
            <p:nvSpPr>
              <p:cNvPr id="3" name="Notes Placeholder 2">
                <a:extLst>
                  <a:ext uri="{FF2B5EF4-FFF2-40B4-BE49-F238E27FC236}">
                    <a16:creationId xmlns:a16="http://schemas.microsoft.com/office/drawing/2014/main" id="{DC4B2923-EC57-F3BD-9218-63A267654BDB}"/>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includes animations.</a:t>
                </a:r>
                <a:endParaRPr lang="en-AU" b="1">
                  <a:latin typeface="Arial" panose="020B0604020202020204" pitchFamily="34" charset="0"/>
                  <a:cs typeface="Arial" panose="020B0604020202020204" pitchFamily="34" charset="0"/>
                </a:endParaRPr>
              </a:p>
              <a:p>
                <a:endParaRPr lang="en-AU" b="1"/>
              </a:p>
              <a:p>
                <a:r>
                  <a:rPr lang="en-AU" sz="1600" kern="1200">
                    <a:solidFill>
                      <a:schemeClr val="tx1"/>
                    </a:solidFill>
                    <a:effectLst/>
                    <a:latin typeface="Public Sans" pitchFamily="2" charset="0"/>
                    <a:ea typeface="+mn-ea"/>
                    <a:cs typeface="+mn-cs"/>
                  </a:rPr>
                  <a:t>The rate of a chemical reaction is usually calculated as the amount of reactants consumed per unit time, or the amount of product formed per unit time. If the amounts of reactants consumed or products formed cannot be easily measured, the reciprocal of the time taken for the reaction to complete (</a:t>
                </a:r>
                <a:r>
                  <a:rPr lang="en-AU" sz="1600" i="0" kern="1200">
                    <a:solidFill>
                      <a:schemeClr val="tx1"/>
                    </a:solidFill>
                    <a:effectLst/>
                    <a:latin typeface="Cambria Math" panose="02040503050406030204" pitchFamily="18" charset="0"/>
                    <a:ea typeface="+mn-ea"/>
                    <a:cs typeface="+mn-cs"/>
                  </a:rPr>
                  <a:t>1/𝑡𝑖𝑚𝑒</a:t>
                </a:r>
                <a:r>
                  <a:rPr lang="en-AU" sz="1600" kern="1200">
                    <a:solidFill>
                      <a:schemeClr val="tx1"/>
                    </a:solidFill>
                    <a:effectLst/>
                    <a:latin typeface="Public Sans" pitchFamily="2" charset="0"/>
                    <a:ea typeface="+mn-ea"/>
                    <a:cs typeface="+mn-cs"/>
                  </a:rPr>
                  <a:t>) can be used to determine reaction rates. </a:t>
                </a: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The key principle behind using the relative rate of reaction is that, at the measured time, a consistent amount of product has been formed, or a consistent amount of reactant has been used up. </a:t>
                </a:r>
              </a:p>
              <a:p>
                <a:endParaRPr lang="en-AU" sz="1600" kern="1200">
                  <a:solidFill>
                    <a:schemeClr val="tx1"/>
                  </a:solidFill>
                  <a:effectLst/>
                  <a:latin typeface="Public Sans" pitchFamily="2" charset="0"/>
                  <a:ea typeface="+mn-ea"/>
                  <a:cs typeface="+mn-cs"/>
                </a:endParaRPr>
              </a:p>
              <a:p>
                <a:endParaRPr lang="en-AU" sz="1600" kern="1200">
                  <a:solidFill>
                    <a:schemeClr val="tx1"/>
                  </a:solidFill>
                  <a:effectLst/>
                  <a:latin typeface="Public Sans" pitchFamily="2" charset="0"/>
                  <a:ea typeface="+mn-ea"/>
                  <a:cs typeface="+mn-cs"/>
                </a:endParaRPr>
              </a:p>
              <a:p>
                <a:r>
                  <a:rPr lang="en-AU" sz="1600" kern="1200">
                    <a:solidFill>
                      <a:schemeClr val="tx1"/>
                    </a:solidFill>
                    <a:effectLst/>
                    <a:latin typeface="Public Sans" pitchFamily="2" charset="0"/>
                    <a:ea typeface="+mn-ea"/>
                    <a:cs typeface="+mn-cs"/>
                  </a:rPr>
                  <a:t>In a reaction between sodium thiosulfate and hydrochloric acid a transparent solution (like the one on the right) will turn opaque (like the image on the left)once a certain amount of product is formed. The </a:t>
                </a:r>
                <a:r>
                  <a:rPr lang="en-AU" sz="1600" kern="1200" err="1">
                    <a:solidFill>
                      <a:schemeClr val="tx1"/>
                    </a:solidFill>
                    <a:effectLst/>
                    <a:latin typeface="Public Sans" pitchFamily="2" charset="0"/>
                    <a:ea typeface="+mn-ea"/>
                    <a:cs typeface="+mn-cs"/>
                  </a:rPr>
                  <a:t>sulfur</a:t>
                </a:r>
                <a:r>
                  <a:rPr lang="en-AU" sz="1600" kern="1200">
                    <a:solidFill>
                      <a:schemeClr val="tx1"/>
                    </a:solidFill>
                    <a:effectLst/>
                    <a:latin typeface="Public Sans" pitchFamily="2" charset="0"/>
                    <a:ea typeface="+mn-ea"/>
                    <a:cs typeface="+mn-cs"/>
                  </a:rPr>
                  <a:t> produced in the reaction forms a cloudy yellow white precipitate and provides a way we can measure the reaction rate. To do this we would need to measure the time from the start of the reaction until the X disappears indicating a specific amount of the </a:t>
                </a:r>
                <a:r>
                  <a:rPr lang="en-AU" sz="1600" kern="1200" err="1">
                    <a:solidFill>
                      <a:schemeClr val="tx1"/>
                    </a:solidFill>
                    <a:effectLst/>
                    <a:latin typeface="Public Sans" pitchFamily="2" charset="0"/>
                    <a:ea typeface="+mn-ea"/>
                    <a:cs typeface="+mn-cs"/>
                  </a:rPr>
                  <a:t>sulfur</a:t>
                </a:r>
                <a:r>
                  <a:rPr lang="en-AU" sz="1600" kern="1200">
                    <a:solidFill>
                      <a:schemeClr val="tx1"/>
                    </a:solidFill>
                    <a:effectLst/>
                    <a:latin typeface="Public Sans" pitchFamily="2" charset="0"/>
                    <a:ea typeface="+mn-ea"/>
                    <a:cs typeface="+mn-cs"/>
                  </a:rPr>
                  <a:t> product has been formed. We can then use the equation 1/time to calculate the relative rate of reaction. </a:t>
                </a:r>
              </a:p>
              <a:p>
                <a:endParaRPr lang="en-AU" sz="1600" kern="1200">
                  <a:solidFill>
                    <a:schemeClr val="tx1"/>
                  </a:solidFill>
                  <a:effectLst/>
                  <a:latin typeface="Public Sans" pitchFamily="2" charset="0"/>
                  <a:ea typeface="+mn-ea"/>
                  <a:cs typeface="+mn-cs"/>
                </a:endParaRPr>
              </a:p>
              <a:p>
                <a:r>
                  <a:rPr lang="en-AU" sz="1600" b="1" kern="1200">
                    <a:solidFill>
                      <a:schemeClr val="tx1"/>
                    </a:solidFill>
                    <a:effectLst/>
                    <a:latin typeface="Public Sans" pitchFamily="2" charset="0"/>
                    <a:ea typeface="+mn-ea"/>
                    <a:cs typeface="+mn-cs"/>
                  </a:rPr>
                  <a:t>CLICK to bring up a scenario and demonstrate how relative rate of reaction can be calculated. </a:t>
                </a:r>
              </a:p>
            </p:txBody>
          </p:sp>
        </mc:Fallback>
      </mc:AlternateContent>
      <p:sp>
        <p:nvSpPr>
          <p:cNvPr id="4" name="Slide Number Placeholder 3">
            <a:extLst>
              <a:ext uri="{FF2B5EF4-FFF2-40B4-BE49-F238E27FC236}">
                <a16:creationId xmlns:a16="http://schemas.microsoft.com/office/drawing/2014/main" id="{B44D9C6E-9F09-FD86-DAAC-830D353E94F0}"/>
              </a:ext>
            </a:extLst>
          </p:cNvPr>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31985283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a:t>Recall the meanings of </a:t>
            </a:r>
          </a:p>
          <a:p>
            <a:pPr marL="285750" indent="-285750">
              <a:buFont typeface="Arial" panose="020B0604020202020204" pitchFamily="34" charset="0"/>
              <a:buChar char="•"/>
            </a:pPr>
            <a:r>
              <a:rPr lang="en-AU" b="1"/>
              <a:t>Hazard: </a:t>
            </a:r>
            <a:r>
              <a:rPr lang="en-AU" b="0"/>
              <a:t>means a situation or thing that has the potential to harm a person. Such as equipment or chemicals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Risk </a:t>
            </a:r>
            <a:r>
              <a:rPr lang="en-AU" b="0"/>
              <a:t>is the possibility that harm (death, injury or illness) might occur when exposed to a hazard.</a:t>
            </a:r>
          </a:p>
          <a:p>
            <a:pPr marL="285750" lvl="0" indent="-285750">
              <a:buFont typeface="Arial" panose="020B0604020202020204" pitchFamily="34" charset="0"/>
              <a:buChar char="•"/>
            </a:pPr>
            <a:r>
              <a:rPr lang="en-AU" b="1"/>
              <a:t>Controls/precautions </a:t>
            </a:r>
            <a:r>
              <a:rPr lang="en-AU" sz="1600" kern="1200">
                <a:solidFill>
                  <a:schemeClr val="tx1"/>
                </a:solidFill>
                <a:effectLst/>
                <a:latin typeface="Public Sans" pitchFamily="2" charset="0"/>
                <a:ea typeface="+mn-ea"/>
                <a:cs typeface="+mn-cs"/>
              </a:rPr>
              <a:t>are an action to eliminate health and safety risk so far as is reasonably practicable, and if that is not possible, minimising the risks so far as is reasonably practicable.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a:t>Discuss the hazards, the associated risks and the relevant control measures </a:t>
            </a:r>
          </a:p>
          <a:p>
            <a:pPr marL="0" indent="0">
              <a:buFont typeface="Arial" panose="020B0604020202020204" pitchFamily="34" charset="0"/>
              <a:buNone/>
            </a:pPr>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41227708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includes animations.</a:t>
            </a:r>
          </a:p>
          <a:p>
            <a:r>
              <a:rPr lang="en-AU"/>
              <a:t>You will see information about the chemicals – hydrochloric acid and magnesium that you will be using in this experiment.</a:t>
            </a:r>
          </a:p>
          <a:p>
            <a:r>
              <a:rPr lang="en-AU"/>
              <a:t>This information is obtained from the safety data sheet, which has important safety information about the hazardous chemicals. Each chemical has  a separate SDS that includes the relevant safety information that is used to develop the risk assessment.</a:t>
            </a:r>
          </a:p>
          <a:p>
            <a:endParaRPr lang="en-AU" b="1"/>
          </a:p>
          <a:p>
            <a:r>
              <a:rPr lang="en-AU"/>
              <a:t>Let’s look at the safety information on Magnesium</a:t>
            </a:r>
          </a:p>
          <a:p>
            <a:r>
              <a:rPr lang="en-AU"/>
              <a:t>This is the hazard pictogram, which communicates the visual warning for the chemicals.</a:t>
            </a:r>
          </a:p>
          <a:p>
            <a:endParaRPr lang="en-AU"/>
          </a:p>
          <a:p>
            <a:pPr marL="285750" indent="-285750">
              <a:buFont typeface="Arial" panose="020B0604020202020204" pitchFamily="34" charset="0"/>
              <a:buChar char="•"/>
            </a:pPr>
            <a:r>
              <a:rPr lang="en-AU"/>
              <a:t>What do you notice about the symbol? Response – flame symbol with a red border</a:t>
            </a:r>
          </a:p>
          <a:p>
            <a:pPr marL="285750" indent="-285750">
              <a:buFont typeface="Arial" panose="020B0604020202020204" pitchFamily="34" charset="0"/>
              <a:buChar char="•"/>
            </a:pPr>
            <a:r>
              <a:rPr lang="en-AU"/>
              <a:t>Based on the picture, what could be the dangers associated with the use of this? Response- it’s flammable, which means it can easily catch fire.</a:t>
            </a:r>
          </a:p>
          <a:p>
            <a:pPr marL="285750" indent="-285750">
              <a:buFont typeface="Arial" panose="020B0604020202020204" pitchFamily="34" charset="0"/>
              <a:buChar char="•"/>
            </a:pPr>
            <a:r>
              <a:rPr lang="en-AU"/>
              <a:t>What precautions will you take to handle this chemical safely? Response- keep it away from flames.</a:t>
            </a:r>
          </a:p>
          <a:p>
            <a:pPr marL="0" indent="0">
              <a:buFont typeface="Arial" panose="020B0604020202020204" pitchFamily="34" charset="0"/>
              <a:buNone/>
            </a:pPr>
            <a:endParaRPr lang="en-AU"/>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This is the hazard statement,  which describes </a:t>
            </a:r>
            <a:r>
              <a:rPr lang="en-AU" b="1"/>
              <a:t>the specific danger</a:t>
            </a:r>
            <a:r>
              <a:rPr lang="en-AU"/>
              <a:t> associated with a chemical. Unlike pictograms (which are visual warnings), hazard statements are </a:t>
            </a:r>
            <a:r>
              <a:rPr lang="en-AU" b="1"/>
              <a:t>short written descriptions</a:t>
            </a:r>
            <a:r>
              <a:rPr lang="en-AU"/>
              <a:t> that explain the exact risk.</a:t>
            </a:r>
          </a:p>
          <a:p>
            <a:endParaRPr lang="en-AU"/>
          </a:p>
          <a:p>
            <a:pPr marL="285750" indent="-285750">
              <a:buFont typeface="Arial" panose="020B0604020202020204" pitchFamily="34" charset="0"/>
              <a:buChar char="•"/>
            </a:pPr>
            <a:r>
              <a:rPr lang="en-AU"/>
              <a:t>What does this hazard statement tell you could happen? Response-  It can catch fire, it also causes eye irritation</a:t>
            </a:r>
          </a:p>
          <a:p>
            <a:pPr marL="0" indent="0">
              <a:buFont typeface="Arial" panose="020B0604020202020204" pitchFamily="34" charset="0"/>
              <a:buNone/>
            </a:pPr>
            <a:endParaRPr lang="en-AU" b="1"/>
          </a:p>
          <a:p>
            <a:pPr marL="0" indent="0">
              <a:buFont typeface="Arial" panose="020B0604020202020204" pitchFamily="34" charset="0"/>
              <a:buNone/>
            </a:pPr>
            <a:r>
              <a:rPr lang="en-AU"/>
              <a:t>This is the precautionary statement, which is a </a:t>
            </a:r>
            <a:r>
              <a:rPr lang="en-AU" b="1"/>
              <a:t>short instruction</a:t>
            </a:r>
            <a:r>
              <a:rPr lang="en-AU"/>
              <a:t> that tells you </a:t>
            </a:r>
            <a:r>
              <a:rPr lang="en-AU" b="1"/>
              <a:t>what you must do to stay safe</a:t>
            </a:r>
            <a:r>
              <a:rPr lang="en-AU"/>
              <a:t> when using a chemical.</a:t>
            </a:r>
          </a:p>
          <a:p>
            <a:pPr marL="285750" indent="-285750">
              <a:buFont typeface="Arial" panose="020B0604020202020204" pitchFamily="34" charset="0"/>
              <a:buChar char="•"/>
            </a:pPr>
            <a:r>
              <a:rPr lang="en-AU"/>
              <a:t>What are these precaution statements telling you to do?</a:t>
            </a:r>
          </a:p>
          <a:p>
            <a:pPr marL="0" indent="0">
              <a:buFont typeface="Arial" panose="020B0604020202020204" pitchFamily="34" charset="0"/>
              <a:buNone/>
            </a:pPr>
            <a:endParaRPr lang="en-AU"/>
          </a:p>
          <a:p>
            <a:pPr marL="0" indent="0">
              <a:buFont typeface="Arial" panose="020B0604020202020204" pitchFamily="34" charset="0"/>
              <a:buNone/>
            </a:pPr>
            <a:r>
              <a:rPr lang="en-AU"/>
              <a:t>Response</a:t>
            </a:r>
          </a:p>
          <a:p>
            <a:pPr marL="0" indent="0">
              <a:buFont typeface="Arial" panose="020B0604020202020204" pitchFamily="34" charset="0"/>
              <a:buNone/>
            </a:pPr>
            <a:r>
              <a:rPr lang="en-AU"/>
              <a:t>Keep away from heat, water/moisture.</a:t>
            </a:r>
          </a:p>
          <a:p>
            <a:pPr marL="0" indent="0">
              <a:buFont typeface="Arial" panose="020B0604020202020204" pitchFamily="34" charset="0"/>
              <a:buNone/>
            </a:pPr>
            <a:r>
              <a:rPr lang="en-AU"/>
              <a:t>Avoid contact with skin and eyes. </a:t>
            </a:r>
          </a:p>
          <a:p>
            <a:pPr marL="0" indent="0">
              <a:buFont typeface="Arial" panose="020B0604020202020204" pitchFamily="34" charset="0"/>
              <a:buNone/>
            </a:pPr>
            <a:r>
              <a:rPr lang="en-AU"/>
              <a:t>Wear protective gear such as safety glasses.</a:t>
            </a:r>
          </a:p>
          <a:p>
            <a:pPr marL="0" indent="0">
              <a:buFont typeface="Arial" panose="020B0604020202020204" pitchFamily="34" charset="0"/>
              <a:buNone/>
            </a:pPr>
            <a:endParaRPr lang="en-AU"/>
          </a:p>
          <a:p>
            <a:pPr marL="0" indent="0">
              <a:buFont typeface="Arial" panose="020B0604020202020204" pitchFamily="34" charset="0"/>
              <a:buNone/>
            </a:pPr>
            <a:r>
              <a:rPr lang="en-AU" b="1"/>
              <a:t>Click to brin up the information for hydrochloric acid</a:t>
            </a:r>
          </a:p>
          <a:p>
            <a:pPr marL="0" indent="0">
              <a:buFont typeface="Arial" panose="020B0604020202020204" pitchFamily="34" charset="0"/>
              <a:buNone/>
            </a:pPr>
            <a:endParaRPr lang="en-AU" b="1"/>
          </a:p>
          <a:p>
            <a:r>
              <a:rPr lang="en-AU"/>
              <a:t>This is the hazard pictogram, which communicates the visual warning for the chemicals.</a:t>
            </a:r>
          </a:p>
          <a:p>
            <a:pPr marL="285750" indent="-285750">
              <a:buFont typeface="Arial" panose="020B0604020202020204" pitchFamily="34" charset="0"/>
              <a:buChar char="•"/>
            </a:pPr>
            <a:r>
              <a:rPr lang="en-AU"/>
              <a:t>What do you notice about the symbol? Response –  Two test tubes are pouring liquid on a bench and onto a hand. It has a red border</a:t>
            </a:r>
          </a:p>
          <a:p>
            <a:pPr marL="285750" indent="-285750">
              <a:buFont typeface="Arial" panose="020B0604020202020204" pitchFamily="34" charset="0"/>
              <a:buChar char="•"/>
            </a:pPr>
            <a:r>
              <a:rPr lang="en-AU"/>
              <a:t>Based on the picture, what could be the dangers associated with the use of this chemical? Response- The liquid is shown burning a solid surface and a hand.</a:t>
            </a:r>
          </a:p>
          <a:p>
            <a:pPr marL="285750" indent="-285750">
              <a:buFont typeface="Arial" panose="020B0604020202020204" pitchFamily="34" charset="0"/>
              <a:buChar char="•"/>
            </a:pPr>
            <a:r>
              <a:rPr lang="en-AU"/>
              <a:t>What precautions will you take to handle this chemical safely? Response- keep it away from flames.</a:t>
            </a:r>
          </a:p>
          <a:p>
            <a:pPr marL="0" indent="0">
              <a:buFont typeface="Arial" panose="020B0604020202020204" pitchFamily="34" charset="0"/>
              <a:buNone/>
            </a:pPr>
            <a:endParaRPr lang="en-AU"/>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This is the hazard statement,  which describes </a:t>
            </a:r>
            <a:r>
              <a:rPr lang="en-AU" b="1"/>
              <a:t>the specific danger</a:t>
            </a:r>
            <a:r>
              <a:rPr lang="en-AU"/>
              <a:t> associated with a chemical. Unlike pictograms (which are visual warnings), hazard statements are </a:t>
            </a:r>
            <a:r>
              <a:rPr lang="en-AU" b="1"/>
              <a:t>short written descriptions</a:t>
            </a:r>
            <a:r>
              <a:rPr lang="en-AU"/>
              <a:t> that explain the exact risk.</a:t>
            </a:r>
          </a:p>
          <a:p>
            <a:endParaRPr lang="en-AU"/>
          </a:p>
          <a:p>
            <a:pPr marL="285750" indent="-285750">
              <a:buFont typeface="Arial" panose="020B0604020202020204" pitchFamily="34" charset="0"/>
              <a:buChar char="•"/>
            </a:pPr>
            <a:r>
              <a:rPr lang="en-AU"/>
              <a:t>What does this hazard statement tell you could happen? Response-  It can catch fire, and it also causes eye irritation</a:t>
            </a:r>
          </a:p>
          <a:p>
            <a:pPr marL="0" indent="0">
              <a:buFont typeface="Arial" panose="020B0604020202020204" pitchFamily="34" charset="0"/>
              <a:buNone/>
            </a:pPr>
            <a:endParaRPr lang="en-AU"/>
          </a:p>
          <a:p>
            <a:pPr marL="0" indent="0">
              <a:buFont typeface="Arial" panose="020B0604020202020204" pitchFamily="34" charset="0"/>
              <a:buNone/>
            </a:pPr>
            <a:r>
              <a:rPr lang="en-AU"/>
              <a:t>This is the precautionary statement, which is a </a:t>
            </a:r>
            <a:r>
              <a:rPr lang="en-AU" b="1"/>
              <a:t>short instruction</a:t>
            </a:r>
            <a:r>
              <a:rPr lang="en-AU"/>
              <a:t> that tells you </a:t>
            </a:r>
            <a:r>
              <a:rPr lang="en-AU" b="1"/>
              <a:t>what you must do to stay safe</a:t>
            </a:r>
            <a:r>
              <a:rPr lang="en-AU"/>
              <a:t> when using a chemical.</a:t>
            </a:r>
          </a:p>
          <a:p>
            <a:pPr marL="285750" indent="-285750">
              <a:buFont typeface="Arial" panose="020B0604020202020204" pitchFamily="34" charset="0"/>
              <a:buChar char="•"/>
            </a:pPr>
            <a:r>
              <a:rPr lang="en-AU"/>
              <a:t>What are these precaution statements telling you to do?</a:t>
            </a:r>
          </a:p>
          <a:p>
            <a:pPr marL="0" indent="0">
              <a:buFont typeface="Arial" panose="020B0604020202020204" pitchFamily="34" charset="0"/>
              <a:buNone/>
            </a:pPr>
            <a:r>
              <a:rPr lang="en-AU"/>
              <a:t>Response</a:t>
            </a:r>
          </a:p>
          <a:p>
            <a:pPr marL="0" indent="0">
              <a:buFont typeface="Arial" panose="020B0604020202020204" pitchFamily="34" charset="0"/>
              <a:buNone/>
            </a:pPr>
            <a:r>
              <a:rPr lang="en-AU"/>
              <a:t>Keep away from heat, water/moisture.</a:t>
            </a:r>
          </a:p>
          <a:p>
            <a:pPr marL="0" indent="0">
              <a:buFont typeface="Arial" panose="020B0604020202020204" pitchFamily="34" charset="0"/>
              <a:buNone/>
            </a:pPr>
            <a:r>
              <a:rPr lang="en-AU"/>
              <a:t>Avoid contact with skin and eyes. </a:t>
            </a:r>
          </a:p>
          <a:p>
            <a:pPr marL="0" indent="0">
              <a:buFont typeface="Arial" panose="020B0604020202020204" pitchFamily="34" charset="0"/>
              <a:buNone/>
            </a:pPr>
            <a:r>
              <a:rPr lang="en-AU"/>
              <a:t>Wear protective gear such as safety glasses.</a:t>
            </a:r>
          </a:p>
          <a:p>
            <a:pPr marL="0" indent="0">
              <a:buFont typeface="Arial" panose="020B0604020202020204" pitchFamily="34" charset="0"/>
              <a:buNone/>
            </a:pPr>
            <a:endParaRPr lang="en-AU" b="1"/>
          </a:p>
          <a:p>
            <a:pPr marL="0" indent="0">
              <a:buFont typeface="Arial" panose="020B0604020202020204" pitchFamily="34" charset="0"/>
              <a:buNone/>
            </a:pPr>
            <a:endParaRPr lang="en-AU"/>
          </a:p>
          <a:p>
            <a:pPr marL="0" indent="0">
              <a:buFont typeface="Arial" panose="020B0604020202020204" pitchFamily="34" charset="0"/>
              <a:buNone/>
            </a:pPr>
            <a:endParaRPr lang="en-AU"/>
          </a:p>
          <a:p>
            <a:pPr marL="285750" indent="-285750">
              <a:buFont typeface="Arial" panose="020B0604020202020204" pitchFamily="34" charset="0"/>
              <a:buChar char="•"/>
            </a:pPr>
            <a:endParaRPr lang="en-AU"/>
          </a:p>
          <a:p>
            <a:pPr marL="0" indent="0">
              <a:buFont typeface="Arial" panose="020B0604020202020204" pitchFamily="34" charset="0"/>
              <a:buNone/>
            </a:pPr>
            <a:endParaRPr lang="en-AU"/>
          </a:p>
          <a:p>
            <a:pPr marL="0" indent="0">
              <a:buFont typeface="Arial" panose="020B0604020202020204" pitchFamily="34" charset="0"/>
              <a:buNone/>
            </a:pPr>
            <a:endParaRPr lang="en-AU"/>
          </a:p>
          <a:p>
            <a:pPr marL="285750" indent="-285750">
              <a:buFont typeface="Arial" panose="020B0604020202020204" pitchFamily="34" charset="0"/>
              <a:buChar char="•"/>
            </a:pPr>
            <a:endParaRPr lang="en-AU"/>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149</a:t>
            </a:fld>
            <a:endParaRPr lang="en-AU"/>
          </a:p>
        </p:txBody>
      </p:sp>
    </p:spTree>
    <p:extLst>
      <p:ext uri="{BB962C8B-B14F-4D97-AF65-F5344CB8AC3E}">
        <p14:creationId xmlns:p14="http://schemas.microsoft.com/office/powerpoint/2010/main" val="27329733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0CB1-39E1-2E35-257B-658015C2B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64603-A374-A0D0-A38C-DF1D1D80B21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8D04053-CA54-FE6F-3DA9-19E7DABEC26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0"/>
              <a:t>Give students a moment to look at the equipment on the screen.</a:t>
            </a:r>
          </a:p>
          <a:p>
            <a:endParaRPr lang="en-AU" b="1"/>
          </a:p>
          <a:p>
            <a:pPr marL="285750" indent="-285750">
              <a:lnSpc>
                <a:spcPct val="150000"/>
              </a:lnSpc>
              <a:spcAft>
                <a:spcPts val="600"/>
              </a:spcAft>
              <a:buFont typeface="Arial" panose="020B0604020202020204" pitchFamily="34" charset="0"/>
              <a:buChar char="•"/>
            </a:pPr>
            <a:r>
              <a:rPr lang="en-AU" sz="1600"/>
              <a:t>Consider the equipment that you will use in the investigation, such as glass equipment like test tubes, measuring cylinders </a:t>
            </a:r>
          </a:p>
          <a:p>
            <a:pPr marL="285750" indent="-285750" algn="l">
              <a:lnSpc>
                <a:spcPct val="150000"/>
              </a:lnSpc>
              <a:spcAft>
                <a:spcPts val="600"/>
              </a:spcAft>
              <a:buFont typeface="Arial" panose="020B0604020202020204" pitchFamily="34" charset="0"/>
              <a:buChar char="•"/>
            </a:pPr>
            <a:r>
              <a:rPr lang="en-AU" sz="1600"/>
              <a:t>Identify the potential hazards- What could cause harm – for example, glass equipment can break, water spillage, trip hazards such as bags on the floor.</a:t>
            </a:r>
          </a:p>
          <a:p>
            <a:pPr marL="285750" indent="-285750" algn="l">
              <a:lnSpc>
                <a:spcPct val="150000"/>
              </a:lnSpc>
              <a:spcAft>
                <a:spcPts val="600"/>
              </a:spcAft>
              <a:buFont typeface="Arial" panose="020B0604020202020204" pitchFamily="34" charset="0"/>
              <a:buChar char="•"/>
            </a:pPr>
            <a:r>
              <a:rPr lang="en-AU" sz="1600"/>
              <a:t>Outline the risks related to those hazards- such as glass equipment that can break, resulting in cuts from broken glass, falls due to water spillage and trip hazards such as bags and furniture.</a:t>
            </a:r>
          </a:p>
          <a:p>
            <a:pPr marL="285750" indent="-285750">
              <a:lnSpc>
                <a:spcPct val="150000"/>
              </a:lnSpc>
              <a:spcBef>
                <a:spcPts val="1200"/>
              </a:spcBef>
              <a:spcAft>
                <a:spcPts val="600"/>
              </a:spcAft>
              <a:buFont typeface="Arial" panose="020B0604020202020204" pitchFamily="34" charset="0"/>
              <a:buChar char="•"/>
            </a:pPr>
            <a:r>
              <a:rPr lang="en-AU" sz="1600"/>
              <a:t>Outline the precautions/control measures: use</a:t>
            </a:r>
            <a:r>
              <a:rPr lang="en-AU" sz="1600">
                <a:effectLst/>
              </a:rPr>
              <a:t> standard handling procedures. Sweep up broken glass with a dustpan and a broom; do not use fingers to clean it up.  Clean water spillage appropriately (  either using a paper towel or a mop. Keep the lab bench clear of bags and furniture</a:t>
            </a:r>
          </a:p>
          <a:p>
            <a:pPr marL="285750" indent="-285750" algn="l">
              <a:lnSpc>
                <a:spcPct val="150000"/>
              </a:lnSpc>
              <a:spcAft>
                <a:spcPts val="600"/>
              </a:spcAft>
              <a:buFont typeface="Arial" panose="020B0604020202020204" pitchFamily="34" charset="0"/>
              <a:buChar char="•"/>
            </a:pPr>
            <a:endParaRPr lang="en-AU" sz="1600"/>
          </a:p>
          <a:p>
            <a:pPr marL="0" indent="0">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89CAA050-290A-2D39-F665-949B2CD22F94}"/>
              </a:ext>
            </a:extLst>
          </p:cNvPr>
          <p:cNvSpPr>
            <a:spLocks noGrp="1"/>
          </p:cNvSpPr>
          <p:nvPr>
            <p:ph type="sldNum" sz="quarter" idx="5"/>
          </p:nvPr>
        </p:nvSpPr>
        <p:spPr/>
        <p:txBody>
          <a:bodyPr/>
          <a:lstStyle/>
          <a:p>
            <a:fld id="{B07158C4-A119-4B78-9DE8-A50001BC31DC}" type="slidenum">
              <a:rPr lang="en-AU" smtClean="0"/>
              <a:pPr/>
              <a:t>150</a:t>
            </a:fld>
            <a:endParaRPr lang="en-AU"/>
          </a:p>
        </p:txBody>
      </p:sp>
    </p:spTree>
    <p:extLst>
      <p:ext uri="{BB962C8B-B14F-4D97-AF65-F5344CB8AC3E}">
        <p14:creationId xmlns:p14="http://schemas.microsoft.com/office/powerpoint/2010/main" val="49357313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66FE6-DF9D-5D2D-7FBD-C578C92E0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64C64-CE06-2DC3-3BA7-D8E809E4DA2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D23677D-B536-BFC4-59C8-C49A9EE49ACD}"/>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a:t>Recall the meanings of </a:t>
            </a:r>
          </a:p>
          <a:p>
            <a:pPr marL="285750" indent="-285750">
              <a:buFont typeface="Arial" panose="020B0604020202020204" pitchFamily="34" charset="0"/>
              <a:buChar char="•"/>
            </a:pPr>
            <a:r>
              <a:rPr lang="en-AU" b="1"/>
              <a:t>hazard: </a:t>
            </a:r>
            <a:r>
              <a:rPr lang="en-AU" b="0"/>
              <a:t>a situation or thing that has the potential to harm a person.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Risk </a:t>
            </a:r>
            <a:r>
              <a:rPr lang="en-AU" b="0"/>
              <a:t>is the possibility that harm (death, injury or illness) might occur when exposed to a hazard.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Controls/precautions </a:t>
            </a:r>
            <a:r>
              <a:rPr lang="en-AU" b="0"/>
              <a:t>means taking action to eliminate health and safety risks so far as is reasonably practicable, and if that is not possible, minimising the risks so far as is reasonably practicable.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0"/>
              <a:t>Discuss the hazards, the associated risks and the relevant control measures </a:t>
            </a:r>
          </a:p>
          <a:p>
            <a:endParaRPr lang="en-AU"/>
          </a:p>
          <a:p>
            <a:r>
              <a:rPr lang="en-AU"/>
              <a:t>Explain the meaning of Hazard pictograms</a:t>
            </a:r>
          </a:p>
          <a:p>
            <a:pPr marL="285750" indent="-285750">
              <a:buFont typeface="Arial" panose="020B0604020202020204" pitchFamily="34" charset="0"/>
              <a:buChar char="•"/>
            </a:pPr>
            <a:r>
              <a:rPr lang="en-AU"/>
              <a:t>The flame symbol means the hazardous substance is flammable (that means it can easily catch fire), self-heating, and emits flammable gas</a:t>
            </a:r>
          </a:p>
          <a:p>
            <a:pPr marL="285750" indent="-285750">
              <a:buFont typeface="Arial" panose="020B0604020202020204" pitchFamily="34" charset="0"/>
              <a:buChar char="•"/>
            </a:pPr>
            <a:r>
              <a:rPr lang="en-AU"/>
              <a:t>The corrosion symbol means the hazardous substance can cause eye damage, skin corrosion /burns, and it is corrosive to metals.</a:t>
            </a:r>
          </a:p>
          <a:p>
            <a:pPr marL="285750" indent="-285750">
              <a:buFont typeface="Arial" panose="020B0604020202020204" pitchFamily="34" charset="0"/>
              <a:buChar char="•"/>
            </a:pPr>
            <a:endParaRPr lang="en-AU"/>
          </a:p>
          <a:p>
            <a:endParaRPr lang="en-AU"/>
          </a:p>
          <a:p>
            <a:endParaRPr lang="en-AU"/>
          </a:p>
        </p:txBody>
      </p:sp>
      <p:sp>
        <p:nvSpPr>
          <p:cNvPr id="4" name="Slide Number Placeholder 3">
            <a:extLst>
              <a:ext uri="{FF2B5EF4-FFF2-40B4-BE49-F238E27FC236}">
                <a16:creationId xmlns:a16="http://schemas.microsoft.com/office/drawing/2014/main" id="{E958C7F4-E940-AFAF-961E-CF56A9CF07AC}"/>
              </a:ext>
            </a:extLst>
          </p:cNvPr>
          <p:cNvSpPr>
            <a:spLocks noGrp="1"/>
          </p:cNvSpPr>
          <p:nvPr>
            <p:ph type="sldNum" sz="quarter" idx="5"/>
          </p:nvPr>
        </p:nvSpPr>
        <p:spPr/>
        <p:txBody>
          <a:bodyPr/>
          <a:lstStyle/>
          <a:p>
            <a:fld id="{B07158C4-A119-4B78-9DE8-A50001BC31DC}" type="slidenum">
              <a:rPr lang="en-AU" smtClean="0"/>
              <a:pPr/>
              <a:t>151</a:t>
            </a:fld>
            <a:endParaRPr lang="en-AU"/>
          </a:p>
        </p:txBody>
      </p:sp>
    </p:spTree>
    <p:extLst>
      <p:ext uri="{BB962C8B-B14F-4D97-AF65-F5344CB8AC3E}">
        <p14:creationId xmlns:p14="http://schemas.microsoft.com/office/powerpoint/2010/main" val="31771159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Display this slide for students when setting up the equipment for collecting gas by displacement method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152</a:t>
            </a:fld>
            <a:endParaRPr lang="en-AU"/>
          </a:p>
        </p:txBody>
      </p:sp>
    </p:spTree>
    <p:extLst>
      <p:ext uri="{BB962C8B-B14F-4D97-AF65-F5344CB8AC3E}">
        <p14:creationId xmlns:p14="http://schemas.microsoft.com/office/powerpoint/2010/main" val="14960250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Practical tips for setting up the equipment</a:t>
            </a:r>
            <a:endParaRPr lang="en-AU" sz="1600">
              <a:solidFill>
                <a:schemeClr val="bg1"/>
              </a:solidFill>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solidFill>
                  <a:schemeClr val="bg1"/>
                </a:solidFill>
              </a:rPr>
              <a:t>Secure the measuring cylinder using a retort stand and clamp</a:t>
            </a:r>
            <a:r>
              <a:rPr lang="en-AU"/>
              <a:t>; otherwise, it will be difficult to keep it stable in one place.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solidFill>
                  <a:schemeClr val="bg1"/>
                </a:solidFill>
              </a:rPr>
              <a:t>Secure the mouth of the measuring cylinder with blue tac or plasticine to prevent gas leakage; this will affect the collected data (random error).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solidFill>
                  <a:schemeClr val="bg1"/>
                </a:solidFill>
              </a:rPr>
              <a:t>Ensure the graduated scale is visible and easy to read. Check this before you start the timer.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solidFill>
                  <a:schemeClr val="bg1"/>
                </a:solidFill>
              </a:rPr>
              <a:t>As soon as you drop the piece of magnesium into the acid, you will see bubbles of gas rise into the measuring cylinder and displace water. </a:t>
            </a:r>
            <a:r>
              <a:rPr lang="en-AU"/>
              <a:t>If this is not observed, there may be a leak either at the mouth of the measuring cylinder where the rubber tubing is inserted or from a loose test tube stopper.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solidFill>
                <a:schemeClr val="bg1"/>
              </a:solidFill>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chemeClr val="bg1"/>
              </a:solidFill>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153</a:t>
            </a:fld>
            <a:endParaRPr lang="en-AU"/>
          </a:p>
        </p:txBody>
      </p:sp>
    </p:spTree>
    <p:extLst>
      <p:ext uri="{BB962C8B-B14F-4D97-AF65-F5344CB8AC3E}">
        <p14:creationId xmlns:p14="http://schemas.microsoft.com/office/powerpoint/2010/main" val="409321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E32D-1CDD-588C-1E30-C72F6A7DE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E626A-4741-9C24-63BA-7BB0FDAE45D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003FA9-8E98-7AA2-3C9A-CC9674667CD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Support students in recalling information from Stage 5: Materials on cations and anions.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 the following questions: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1. </a:t>
            </a:r>
            <a:r>
              <a:rPr lang="en-US"/>
              <a:t>How many electrons are in a neutral sodium atom?</a:t>
            </a:r>
          </a:p>
          <a:p>
            <a:r>
              <a:rPr lang="en-US"/>
              <a:t>2. How many electrons are in a sodium ion?</a:t>
            </a:r>
          </a:p>
          <a:p>
            <a:br>
              <a:rPr lang="en-AU">
                <a:latin typeface="Arial" panose="020B0604020202020204" pitchFamily="34" charset="0"/>
                <a:cs typeface="Arial" panose="020B0604020202020204" pitchFamily="34" charset="0"/>
              </a:rPr>
            </a:b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Sample responses:</a:t>
            </a:r>
          </a:p>
          <a:p>
            <a:r>
              <a:rPr lang="en-AU">
                <a:latin typeface="Arial" panose="020B0604020202020204" pitchFamily="34" charset="0"/>
                <a:cs typeface="Arial" panose="020B0604020202020204" pitchFamily="34" charset="0"/>
              </a:rPr>
              <a:t>1. Na atom has 11</a:t>
            </a:r>
          </a:p>
          <a:p>
            <a:r>
              <a:rPr lang="en-AU">
                <a:latin typeface="Arial" panose="020B0604020202020204" pitchFamily="34" charset="0"/>
                <a:cs typeface="Arial" panose="020B0604020202020204" pitchFamily="34" charset="0"/>
              </a:rPr>
              <a:t>2. Na ion has 10. This is because sodium’s 11</a:t>
            </a:r>
            <a:r>
              <a:rPr lang="en-AU" baseline="30000">
                <a:latin typeface="Arial" panose="020B0604020202020204" pitchFamily="34" charset="0"/>
                <a:cs typeface="Arial" panose="020B0604020202020204" pitchFamily="34" charset="0"/>
              </a:rPr>
              <a:t>th</a:t>
            </a:r>
            <a:r>
              <a:rPr lang="en-AU">
                <a:latin typeface="Arial" panose="020B0604020202020204" pitchFamily="34" charset="0"/>
                <a:cs typeface="Arial" panose="020B0604020202020204" pitchFamily="34" charset="0"/>
              </a:rPr>
              <a:t> electron sits on the outer shell. It is easier for sodium to lose 1 electron to become a stable ion than to gain 7 electrons to fill the outer shell.</a:t>
            </a:r>
          </a:p>
        </p:txBody>
      </p:sp>
      <p:sp>
        <p:nvSpPr>
          <p:cNvPr id="4" name="Slide Number Placeholder 3">
            <a:extLst>
              <a:ext uri="{FF2B5EF4-FFF2-40B4-BE49-F238E27FC236}">
                <a16:creationId xmlns:a16="http://schemas.microsoft.com/office/drawing/2014/main" id="{C951EA7B-7BDE-36EE-3B41-DC516E61802B}"/>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41874919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6F53A-313B-F3C7-F79B-CFA344C0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06425-4278-A98E-9A18-28A8B1CF514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C4E8B71-3F3E-C786-D8C2-D4502A943866}"/>
              </a:ext>
            </a:extLst>
          </p:cNvPr>
          <p:cNvSpPr>
            <a:spLocks noGrp="1"/>
          </p:cNvSpPr>
          <p:nvPr>
            <p:ph type="body" idx="1"/>
          </p:nvPr>
        </p:nvSpPr>
        <p:spPr/>
        <p:txBody>
          <a:bodyPr/>
          <a:lstStyle/>
          <a:p>
            <a:r>
              <a:rPr lang="en-AU" b="1"/>
              <a:t>Integrated instruction: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Integrated instructions reduce extraneous load on learners, increasing the capacity of their working memory to think about what they are doing and why.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Copy the picture of this slide and include it in the student resource to support EAL/D students</a:t>
            </a:r>
          </a:p>
          <a:p>
            <a:endParaRPr lang="en-AU"/>
          </a:p>
        </p:txBody>
      </p:sp>
      <p:sp>
        <p:nvSpPr>
          <p:cNvPr id="4" name="Slide Number Placeholder 3">
            <a:extLst>
              <a:ext uri="{FF2B5EF4-FFF2-40B4-BE49-F238E27FC236}">
                <a16:creationId xmlns:a16="http://schemas.microsoft.com/office/drawing/2014/main" id="{DE9ED8C8-2B9C-8383-998C-870F007EF732}"/>
              </a:ext>
            </a:extLst>
          </p:cNvPr>
          <p:cNvSpPr>
            <a:spLocks noGrp="1"/>
          </p:cNvSpPr>
          <p:nvPr>
            <p:ph type="sldNum" sz="quarter" idx="5"/>
          </p:nvPr>
        </p:nvSpPr>
        <p:spPr/>
        <p:txBody>
          <a:bodyPr/>
          <a:lstStyle/>
          <a:p>
            <a:fld id="{B07158C4-A119-4B78-9DE8-A50001BC31DC}" type="slidenum">
              <a:rPr lang="en-AU" smtClean="0"/>
              <a:pPr/>
              <a:t>154</a:t>
            </a:fld>
            <a:endParaRPr lang="en-AU"/>
          </a:p>
        </p:txBody>
      </p:sp>
    </p:spTree>
    <p:extLst>
      <p:ext uri="{BB962C8B-B14F-4D97-AF65-F5344CB8AC3E}">
        <p14:creationId xmlns:p14="http://schemas.microsoft.com/office/powerpoint/2010/main" val="191661853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Let’s look at the steps for measuring the gas volume.</a:t>
            </a:r>
          </a:p>
          <a:p>
            <a:pPr marL="285750" indent="-285750" algn="l">
              <a:lnSpc>
                <a:spcPct val="150000"/>
              </a:lnSpc>
              <a:spcAft>
                <a:spcPts val="600"/>
              </a:spcAft>
              <a:buFont typeface="Arial" panose="020B0604020202020204" pitchFamily="34" charset="0"/>
              <a:buChar char="•"/>
            </a:pPr>
            <a:r>
              <a:rPr lang="en-AU" sz="1600"/>
              <a:t>Keep the inverted measuring cylinder steady in the water trough.</a:t>
            </a:r>
          </a:p>
          <a:p>
            <a:pPr marL="285750" indent="-285750">
              <a:lnSpc>
                <a:spcPct val="150000"/>
              </a:lnSpc>
              <a:spcAft>
                <a:spcPts val="600"/>
              </a:spcAft>
              <a:buFont typeface="Arial" panose="020B0604020202020204" pitchFamily="34" charset="0"/>
              <a:buChar char="•"/>
            </a:pPr>
            <a:r>
              <a:rPr lang="en-AU" sz="1600"/>
              <a:t>When the gas starts collecting, bring your eyes level with the water surface in the measuring cylinder to avoid parallax error.</a:t>
            </a:r>
          </a:p>
          <a:p>
            <a:pPr marL="285750" indent="-285750">
              <a:lnSpc>
                <a:spcPct val="150000"/>
              </a:lnSpc>
              <a:spcAft>
                <a:spcPts val="600"/>
              </a:spcAft>
              <a:buFont typeface="Arial" panose="020B0604020202020204" pitchFamily="34" charset="0"/>
              <a:buChar char="•"/>
            </a:pPr>
            <a:r>
              <a:rPr lang="en-AU" sz="1600"/>
              <a:t>Read the scale at the bottom of the water meniscus (the curved surface).</a:t>
            </a:r>
          </a:p>
          <a:p>
            <a:pPr marL="285750" indent="-285750">
              <a:lnSpc>
                <a:spcPct val="150000"/>
              </a:lnSpc>
              <a:spcAft>
                <a:spcPts val="600"/>
              </a:spcAft>
              <a:buFont typeface="Arial" panose="020B0604020202020204" pitchFamily="34" charset="0"/>
              <a:buChar char="•"/>
            </a:pPr>
            <a:r>
              <a:rPr lang="en-AU" sz="1600"/>
              <a:t>That number on the scale is the volume of gas collected, because it equals the volume of water displaced.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155</a:t>
            </a:fld>
            <a:endParaRPr lang="en-AU"/>
          </a:p>
        </p:txBody>
      </p:sp>
    </p:spTree>
    <p:extLst>
      <p:ext uri="{BB962C8B-B14F-4D97-AF65-F5344CB8AC3E}">
        <p14:creationId xmlns:p14="http://schemas.microsoft.com/office/powerpoint/2010/main" val="23208323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E391E-6D93-F0AD-85DC-DD33D5696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FAC7A-421E-F36F-CB0E-D21491CC907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2FC540F-865D-7E47-4EBF-02D718960C5C}"/>
              </a:ext>
            </a:extLst>
          </p:cNvPr>
          <p:cNvSpPr>
            <a:spLocks noGrp="1"/>
          </p:cNvSpPr>
          <p:nvPr>
            <p:ph type="body" idx="1"/>
          </p:nvPr>
        </p:nvSpPr>
        <p:spPr/>
        <p:txBody>
          <a:bodyPr/>
          <a:lstStyle/>
          <a:p>
            <a:r>
              <a:rPr lang="en-AU" sz="1600" b="1" dirty="0">
                <a:latin typeface="Public Sans"/>
              </a:rPr>
              <a:t>Teacher notes: </a:t>
            </a:r>
          </a:p>
          <a:p>
            <a:endParaRPr lang="en-AU" sz="1600" dirty="0"/>
          </a:p>
          <a:p>
            <a:r>
              <a:rPr lang="en-AU" b="1" dirty="0"/>
              <a:t>CLICK</a:t>
            </a:r>
          </a:p>
          <a:p>
            <a:r>
              <a:rPr lang="en-AU" dirty="0"/>
              <a:t>This is a sample of what the table might look like for an investigation on metal and acid. This is one of the investigations in the ‘Reactions’ resource package.</a:t>
            </a:r>
          </a:p>
          <a:p>
            <a:r>
              <a:rPr lang="en-AU" dirty="0"/>
              <a:t>You may use this slide to consolidate or further student understanding of the required components of a quality table. </a:t>
            </a:r>
          </a:p>
          <a:p>
            <a:r>
              <a:rPr lang="en-AU" dirty="0"/>
              <a:t>This slide is animated to allow the teacher to unpack each component. </a:t>
            </a:r>
          </a:p>
          <a:p>
            <a:r>
              <a:rPr lang="en-AU" dirty="0"/>
              <a:t>This slide shows only a section of the table, but the actual table will have more rows to record data for up to 120 seconds.</a:t>
            </a:r>
          </a:p>
          <a:p>
            <a:r>
              <a:rPr lang="en-AU" b="1" dirty="0"/>
              <a:t>CLICK through the animations</a:t>
            </a:r>
          </a:p>
          <a:p>
            <a:endParaRPr lang="en-AU" dirty="0"/>
          </a:p>
        </p:txBody>
      </p:sp>
      <p:sp>
        <p:nvSpPr>
          <p:cNvPr id="4" name="Slide Number Placeholder 3">
            <a:extLst>
              <a:ext uri="{FF2B5EF4-FFF2-40B4-BE49-F238E27FC236}">
                <a16:creationId xmlns:a16="http://schemas.microsoft.com/office/drawing/2014/main" id="{585E84F9-1285-3D28-83C9-AEB58066834D}"/>
              </a:ext>
            </a:extLst>
          </p:cNvPr>
          <p:cNvSpPr>
            <a:spLocks noGrp="1"/>
          </p:cNvSpPr>
          <p:nvPr>
            <p:ph type="sldNum" sz="quarter" idx="5"/>
          </p:nvPr>
        </p:nvSpPr>
        <p:spPr/>
        <p:txBody>
          <a:bodyPr/>
          <a:lstStyle/>
          <a:p>
            <a:fld id="{B07158C4-A119-4B78-9DE8-A50001BC31DC}" type="slidenum">
              <a:rPr lang="en-AU" smtClean="0"/>
              <a:pPr/>
              <a:t>158</a:t>
            </a:fld>
            <a:endParaRPr lang="en-AU"/>
          </a:p>
        </p:txBody>
      </p:sp>
    </p:spTree>
    <p:extLst>
      <p:ext uri="{BB962C8B-B14F-4D97-AF65-F5344CB8AC3E}">
        <p14:creationId xmlns:p14="http://schemas.microsoft.com/office/powerpoint/2010/main" val="187417936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5680-0E29-6A9A-0922-97910BDEF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33E87-F16B-9BC9-0DCB-D4145AF1BBE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5AEC287-4C6A-5010-7AE5-DC23239D9DAA}"/>
              </a:ext>
            </a:extLst>
          </p:cNvPr>
          <p:cNvSpPr>
            <a:spLocks noGrp="1"/>
          </p:cNvSpPr>
          <p:nvPr>
            <p:ph type="body" idx="1"/>
          </p:nvPr>
        </p:nvSpPr>
        <p:spPr/>
        <p:txBody>
          <a:bodyPr/>
          <a:lstStyle/>
          <a:p>
            <a:r>
              <a:rPr lang="en-AU" sz="1600" b="1">
                <a:latin typeface="Public Sans"/>
              </a:rPr>
              <a:t>Teacher notes: </a:t>
            </a:r>
          </a:p>
          <a:p>
            <a:endParaRPr lang="en-AU" sz="1600"/>
          </a:p>
          <a:p>
            <a:r>
              <a:rPr lang="en-AU" b="1"/>
              <a:t>CLICK</a:t>
            </a:r>
          </a:p>
          <a:p>
            <a:r>
              <a:rPr lang="en-AU"/>
              <a:t>This is a sample of what the table might look like for an investigation on metal and acid. This is one of the investigations in the ‘Reactions’ resource package.</a:t>
            </a:r>
          </a:p>
          <a:p>
            <a:r>
              <a:rPr lang="en-AU"/>
              <a:t>You may use this slide to consolidate or further student understanding of the required components of a quality table. </a:t>
            </a:r>
          </a:p>
          <a:p>
            <a:r>
              <a:rPr lang="en-AU"/>
              <a:t>This slide is animated to allow the teacher to unpack each component. </a:t>
            </a:r>
          </a:p>
          <a:p>
            <a:r>
              <a:rPr lang="en-AU"/>
              <a:t>This slide only shows a section of the table, but the actual table will have more rows to allow for recording data up to 120 seconds</a:t>
            </a:r>
          </a:p>
          <a:p>
            <a:r>
              <a:rPr lang="en-AU" b="1"/>
              <a:t>CLICK through the animations</a:t>
            </a:r>
          </a:p>
          <a:p>
            <a:endParaRPr lang="en-AU"/>
          </a:p>
        </p:txBody>
      </p:sp>
      <p:sp>
        <p:nvSpPr>
          <p:cNvPr id="4" name="Slide Number Placeholder 3">
            <a:extLst>
              <a:ext uri="{FF2B5EF4-FFF2-40B4-BE49-F238E27FC236}">
                <a16:creationId xmlns:a16="http://schemas.microsoft.com/office/drawing/2014/main" id="{21BABA4B-E98D-B8CF-8D6A-9EBF2CB03061}"/>
              </a:ext>
            </a:extLst>
          </p:cNvPr>
          <p:cNvSpPr>
            <a:spLocks noGrp="1"/>
          </p:cNvSpPr>
          <p:nvPr>
            <p:ph type="sldNum" sz="quarter" idx="5"/>
          </p:nvPr>
        </p:nvSpPr>
        <p:spPr/>
        <p:txBody>
          <a:bodyPr/>
          <a:lstStyle/>
          <a:p>
            <a:fld id="{B07158C4-A119-4B78-9DE8-A50001BC31DC}" type="slidenum">
              <a:rPr lang="en-AU" smtClean="0"/>
              <a:pPr/>
              <a:t>159</a:t>
            </a:fld>
            <a:endParaRPr lang="en-AU"/>
          </a:p>
        </p:txBody>
      </p:sp>
    </p:spTree>
    <p:extLst>
      <p:ext uri="{BB962C8B-B14F-4D97-AF65-F5344CB8AC3E}">
        <p14:creationId xmlns:p14="http://schemas.microsoft.com/office/powerpoint/2010/main" val="11767519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93535-0FC0-4BE4-6EBD-859851459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B4247-89D8-1550-7FD5-BE55AABBBE2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75BAA35-AF38-08CC-776F-016389E925E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graph scaffold 1 of 3 levels of scaffolding for constructing a line graph.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the least scaffolded grid paper.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If students in your class require a scaffold, select the most appropriate scaffold that supports their learning needs.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There is no requirement to use all scaffolds.</a:t>
            </a:r>
          </a:p>
          <a:p>
            <a:endParaRPr lang="en-AU"/>
          </a:p>
        </p:txBody>
      </p:sp>
      <p:sp>
        <p:nvSpPr>
          <p:cNvPr id="4" name="Slide Number Placeholder 3">
            <a:extLst>
              <a:ext uri="{FF2B5EF4-FFF2-40B4-BE49-F238E27FC236}">
                <a16:creationId xmlns:a16="http://schemas.microsoft.com/office/drawing/2014/main" id="{D8A15198-2424-13F9-A8CC-EA193532CEB9}"/>
              </a:ext>
            </a:extLst>
          </p:cNvPr>
          <p:cNvSpPr>
            <a:spLocks noGrp="1"/>
          </p:cNvSpPr>
          <p:nvPr>
            <p:ph type="sldNum" sz="quarter" idx="5"/>
          </p:nvPr>
        </p:nvSpPr>
        <p:spPr/>
        <p:txBody>
          <a:bodyPr/>
          <a:lstStyle/>
          <a:p>
            <a:fld id="{B07158C4-A119-4B78-9DE8-A50001BC31DC}" type="slidenum">
              <a:rPr lang="en-AU" smtClean="0"/>
              <a:pPr/>
              <a:t>160</a:t>
            </a:fld>
            <a:endParaRPr lang="en-AU"/>
          </a:p>
        </p:txBody>
      </p:sp>
    </p:spTree>
    <p:extLst>
      <p:ext uri="{BB962C8B-B14F-4D97-AF65-F5344CB8AC3E}">
        <p14:creationId xmlns:p14="http://schemas.microsoft.com/office/powerpoint/2010/main" val="28382010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7C6A-1E87-FB5F-D7E4-E13C4A8DB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7CC66C-8BFD-1648-3E78-51EC427E046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724B6B3-4E78-D7F0-A5FC-09FD501DF69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graph scaffold 1 of 3 levels of scaffolding for constructing a line graph.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the more scaffolded than the previous one.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If students in your class require a scaffold, select the most appropriate scaffold that supports their learning needs.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There is no requirement to use all scaffolds.</a:t>
            </a:r>
          </a:p>
          <a:p>
            <a:endParaRPr lang="en-AU"/>
          </a:p>
        </p:txBody>
      </p:sp>
      <p:sp>
        <p:nvSpPr>
          <p:cNvPr id="4" name="Slide Number Placeholder 3">
            <a:extLst>
              <a:ext uri="{FF2B5EF4-FFF2-40B4-BE49-F238E27FC236}">
                <a16:creationId xmlns:a16="http://schemas.microsoft.com/office/drawing/2014/main" id="{5FBCBAC4-D6AF-5559-3E16-1FAC07543BB9}"/>
              </a:ext>
            </a:extLst>
          </p:cNvPr>
          <p:cNvSpPr>
            <a:spLocks noGrp="1"/>
          </p:cNvSpPr>
          <p:nvPr>
            <p:ph type="sldNum" sz="quarter" idx="5"/>
          </p:nvPr>
        </p:nvSpPr>
        <p:spPr/>
        <p:txBody>
          <a:bodyPr/>
          <a:lstStyle/>
          <a:p>
            <a:fld id="{B07158C4-A119-4B78-9DE8-A50001BC31DC}" type="slidenum">
              <a:rPr lang="en-AU" smtClean="0"/>
              <a:pPr/>
              <a:t>161</a:t>
            </a:fld>
            <a:endParaRPr lang="en-AU"/>
          </a:p>
        </p:txBody>
      </p:sp>
    </p:spTree>
    <p:extLst>
      <p:ext uri="{BB962C8B-B14F-4D97-AF65-F5344CB8AC3E}">
        <p14:creationId xmlns:p14="http://schemas.microsoft.com/office/powerpoint/2010/main" val="15219783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7972-3EDA-BA03-33D6-FCFA6C46B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4D0A8-D152-2A5E-9972-E612C0D8873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C06F1E2-CB15-60FA-8FE3-72804FD688B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graph scaffold 1 of 3 levels of scaffolding for constructing a line graph.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is the most scaffolded grid paper.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If students in your class require a scaffold, select the most appropriate scaffold that supports their learning needs. There is no requirement to use all scaffolds.</a:t>
            </a:r>
          </a:p>
          <a:p>
            <a:endParaRPr lang="en-AU"/>
          </a:p>
        </p:txBody>
      </p:sp>
      <p:sp>
        <p:nvSpPr>
          <p:cNvPr id="4" name="Slide Number Placeholder 3">
            <a:extLst>
              <a:ext uri="{FF2B5EF4-FFF2-40B4-BE49-F238E27FC236}">
                <a16:creationId xmlns:a16="http://schemas.microsoft.com/office/drawing/2014/main" id="{EE57F3D6-C4DA-E206-E632-0FA3A89ED449}"/>
              </a:ext>
            </a:extLst>
          </p:cNvPr>
          <p:cNvSpPr>
            <a:spLocks noGrp="1"/>
          </p:cNvSpPr>
          <p:nvPr>
            <p:ph type="sldNum" sz="quarter" idx="5"/>
          </p:nvPr>
        </p:nvSpPr>
        <p:spPr/>
        <p:txBody>
          <a:bodyPr/>
          <a:lstStyle/>
          <a:p>
            <a:fld id="{B07158C4-A119-4B78-9DE8-A50001BC31DC}" type="slidenum">
              <a:rPr lang="en-AU" smtClean="0"/>
              <a:pPr/>
              <a:t>162</a:t>
            </a:fld>
            <a:endParaRPr lang="en-AU"/>
          </a:p>
        </p:txBody>
      </p:sp>
    </p:spTree>
    <p:extLst>
      <p:ext uri="{BB962C8B-B14F-4D97-AF65-F5344CB8AC3E}">
        <p14:creationId xmlns:p14="http://schemas.microsoft.com/office/powerpoint/2010/main" val="30515423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This is essentially a self-assessment tool for students to use when plotting their graphs</a:t>
            </a:r>
          </a:p>
          <a:p>
            <a:r>
              <a:rPr lang="en-AU"/>
              <a:t>It can either be projected on the board for students to see or printed out. </a:t>
            </a:r>
          </a:p>
          <a:p>
            <a:r>
              <a:rPr lang="en-AU"/>
              <a:t>The quality criteria can also be used as a peer feedback tool for students.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163</a:t>
            </a:fld>
            <a:endParaRPr lang="en-AU"/>
          </a:p>
        </p:txBody>
      </p:sp>
    </p:spTree>
    <p:extLst>
      <p:ext uri="{BB962C8B-B14F-4D97-AF65-F5344CB8AC3E}">
        <p14:creationId xmlns:p14="http://schemas.microsoft.com/office/powerpoint/2010/main" val="3086716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1B208-6149-2EB6-AA01-3DE3FCF2C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ACC2D-9843-6C3A-FCE8-FA97E53CA0D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D88C582-7B37-F3A4-3470-2AC846D7A3D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 This is essentially a self-assessment tool for students to use when assessing the validity of their investigation</a:t>
            </a:r>
          </a:p>
          <a:p>
            <a:r>
              <a:rPr lang="en-AU"/>
              <a:t>It can either be projected on the board for students to see or printed out. </a:t>
            </a:r>
          </a:p>
          <a:p>
            <a:endParaRPr lang="en-AU"/>
          </a:p>
          <a:p>
            <a:r>
              <a:rPr lang="en-AU"/>
              <a:t>The quality criteria can also be used as a peer feedback tool for students</a:t>
            </a:r>
          </a:p>
        </p:txBody>
      </p:sp>
      <p:sp>
        <p:nvSpPr>
          <p:cNvPr id="4" name="Slide Number Placeholder 3">
            <a:extLst>
              <a:ext uri="{FF2B5EF4-FFF2-40B4-BE49-F238E27FC236}">
                <a16:creationId xmlns:a16="http://schemas.microsoft.com/office/drawing/2014/main" id="{1A9EB7E7-467B-EF8B-31E2-C0D45D3B6804}"/>
              </a:ext>
            </a:extLst>
          </p:cNvPr>
          <p:cNvSpPr>
            <a:spLocks noGrp="1"/>
          </p:cNvSpPr>
          <p:nvPr>
            <p:ph type="sldNum" sz="quarter" idx="5"/>
          </p:nvPr>
        </p:nvSpPr>
        <p:spPr/>
        <p:txBody>
          <a:bodyPr/>
          <a:lstStyle/>
          <a:p>
            <a:fld id="{B07158C4-A119-4B78-9DE8-A50001BC31DC}" type="slidenum">
              <a:rPr lang="en-AU" smtClean="0"/>
              <a:pPr/>
              <a:t>164</a:t>
            </a:fld>
            <a:endParaRPr lang="en-AU"/>
          </a:p>
        </p:txBody>
      </p:sp>
    </p:spTree>
    <p:extLst>
      <p:ext uri="{BB962C8B-B14F-4D97-AF65-F5344CB8AC3E}">
        <p14:creationId xmlns:p14="http://schemas.microsoft.com/office/powerpoint/2010/main" val="152458830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This is essentially a self-assessment tool for students to use when assessing the reliability of their investigation</a:t>
            </a:r>
          </a:p>
          <a:p>
            <a:r>
              <a:rPr lang="en-AU"/>
              <a:t>It can either be projected on the board for students to see or printed out. </a:t>
            </a:r>
          </a:p>
          <a:p>
            <a:endParaRPr lang="en-AU"/>
          </a:p>
          <a:p>
            <a:r>
              <a:rPr lang="en-AU"/>
              <a:t>The quality criteria can also be used as a peer feedback tool for students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165</a:t>
            </a:fld>
            <a:endParaRPr lang="en-AU"/>
          </a:p>
        </p:txBody>
      </p:sp>
    </p:spTree>
    <p:extLst>
      <p:ext uri="{BB962C8B-B14F-4D97-AF65-F5344CB8AC3E}">
        <p14:creationId xmlns:p14="http://schemas.microsoft.com/office/powerpoint/2010/main" val="368451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BB204-3071-0378-7984-12E7EDD69C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7C01C-8C79-2173-DBDF-1F01CE5C30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8D80D25-0144-BD6E-71F1-5B14F0B8A6E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This slide contains animations to bring up the correct answers</a:t>
            </a:r>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Support students to recall information from Stage 5, Materials on ionic compounds and covalent molecules.</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Ask students to classify each as an ionic or a covalent compound.</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Sample responses:</a:t>
            </a:r>
          </a:p>
          <a:p>
            <a:r>
              <a:rPr lang="en-AU" dirty="0">
                <a:latin typeface="Arial" panose="020B0604020202020204" pitchFamily="34" charset="0"/>
                <a:cs typeface="Arial" panose="020B0604020202020204" pitchFamily="34" charset="0"/>
              </a:rPr>
              <a:t>NaCl and </a:t>
            </a:r>
            <a:r>
              <a:rPr lang="en-AU" dirty="0" err="1">
                <a:latin typeface="Arial" panose="020B0604020202020204" pitchFamily="34" charset="0"/>
                <a:cs typeface="Arial" panose="020B0604020202020204" pitchFamily="34" charset="0"/>
              </a:rPr>
              <a:t>BaO</a:t>
            </a:r>
            <a:r>
              <a:rPr lang="en-AU" dirty="0">
                <a:latin typeface="Arial" panose="020B0604020202020204" pitchFamily="34" charset="0"/>
                <a:cs typeface="Arial" panose="020B0604020202020204" pitchFamily="34" charset="0"/>
              </a:rPr>
              <a:t> are ionic</a:t>
            </a:r>
          </a:p>
          <a:p>
            <a:r>
              <a:rPr lang="en-AU" dirty="0">
                <a:latin typeface="Arial" panose="020B0604020202020204" pitchFamily="34" charset="0"/>
                <a:cs typeface="Arial" panose="020B0604020202020204" pitchFamily="34" charset="0"/>
              </a:rPr>
              <a:t>H</a:t>
            </a:r>
            <a:r>
              <a:rPr lang="en-AU" baseline="-25000" dirty="0">
                <a:latin typeface="Arial" panose="020B0604020202020204" pitchFamily="34" charset="0"/>
                <a:cs typeface="Arial" panose="020B0604020202020204" pitchFamily="34" charset="0"/>
              </a:rPr>
              <a:t>2</a:t>
            </a:r>
            <a:r>
              <a:rPr lang="en-AU" dirty="0">
                <a:latin typeface="Arial" panose="020B0604020202020204" pitchFamily="34" charset="0"/>
                <a:cs typeface="Arial" panose="020B0604020202020204" pitchFamily="34" charset="0"/>
              </a:rPr>
              <a:t>O and CO</a:t>
            </a:r>
            <a:r>
              <a:rPr lang="en-AU" baseline="-25000" dirty="0">
                <a:latin typeface="Arial" panose="020B0604020202020204" pitchFamily="34" charset="0"/>
                <a:cs typeface="Arial" panose="020B0604020202020204" pitchFamily="34" charset="0"/>
              </a:rPr>
              <a:t>2</a:t>
            </a:r>
            <a:r>
              <a:rPr lang="en-AU" dirty="0">
                <a:latin typeface="Arial" panose="020B0604020202020204" pitchFamily="34" charset="0"/>
                <a:cs typeface="Arial" panose="020B0604020202020204" pitchFamily="34" charset="0"/>
              </a:rPr>
              <a:t> are covalent</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If students seem unfamiliar with this content, ask them what types of elements the 2 ionic species are composed of (metal and non-metal) then compare this to the covalent species (2 non-metals)</a:t>
            </a:r>
          </a:p>
          <a:p>
            <a:r>
              <a:rPr lang="en-AU" dirty="0">
                <a:latin typeface="Arial" panose="020B0604020202020204" pitchFamily="34" charset="0"/>
                <a:cs typeface="Arial" panose="020B0604020202020204" pitchFamily="34" charset="0"/>
              </a:rPr>
              <a:t>Remind students that typically ionic compounds contain metals and non-metals while covalent compounds typically contain only non-metals.</a:t>
            </a:r>
          </a:p>
        </p:txBody>
      </p:sp>
      <p:sp>
        <p:nvSpPr>
          <p:cNvPr id="4" name="Slide Number Placeholder 3">
            <a:extLst>
              <a:ext uri="{FF2B5EF4-FFF2-40B4-BE49-F238E27FC236}">
                <a16:creationId xmlns:a16="http://schemas.microsoft.com/office/drawing/2014/main" id="{AFE4359F-0B6A-9E9C-CE41-ACA6E9BF815F}"/>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602155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AU"/>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lvl="0" indent="0" algn="l" rtl="0">
              <a:spcBef>
                <a:spcPts val="0"/>
              </a:spcBef>
              <a:spcAft>
                <a:spcPts val="0"/>
              </a:spcAft>
              <a:buNone/>
            </a:pPr>
            <a:r>
              <a:rPr lang="en-AU"/>
              <a:t>Claim-evidence-reasoning is a powerful scaffold for constructing scientific explanations and argumentation.</a:t>
            </a:r>
          </a:p>
          <a:p>
            <a:pPr marL="0" lvl="0" indent="0" algn="l" rtl="0">
              <a:spcBef>
                <a:spcPts val="0"/>
              </a:spcBef>
              <a:spcAft>
                <a:spcPts val="0"/>
              </a:spcAft>
              <a:buNone/>
            </a:pPr>
            <a:endParaRPr lang="en-AU" b="0"/>
          </a:p>
          <a:p>
            <a:pPr marL="0" lvl="0" indent="0" algn="l" rtl="0">
              <a:spcBef>
                <a:spcPts val="0"/>
              </a:spcBef>
              <a:spcAft>
                <a:spcPts val="0"/>
              </a:spcAft>
              <a:buNone/>
            </a:pPr>
            <a:r>
              <a:rPr lang="en-AU" b="0"/>
              <a:t>A</a:t>
            </a:r>
            <a:r>
              <a:rPr lang="en-AU" b="1"/>
              <a:t> claim</a:t>
            </a:r>
            <a:r>
              <a:rPr lang="en-AU"/>
              <a:t> is </a:t>
            </a:r>
            <a:r>
              <a:rPr lang="en-AU" sz="1600">
                <a:solidFill>
                  <a:schemeClr val="accent1"/>
                </a:solidFill>
              </a:rPr>
              <a:t>an answer to the question/prompt. The questions are: Is the investigation valid? Is the investigation reliable?</a:t>
            </a:r>
          </a:p>
          <a:p>
            <a:pPr marL="0" lvl="0" indent="0" algn="l" rtl="0">
              <a:spcBef>
                <a:spcPts val="0"/>
              </a:spcBef>
              <a:spcAft>
                <a:spcPts val="0"/>
              </a:spcAft>
              <a:buNone/>
            </a:pPr>
            <a:endParaRPr lang="en-AU" sz="1600" b="1">
              <a:solidFill>
                <a:srgbClr val="00296C"/>
              </a:solidFill>
              <a:latin typeface="+mj-lt"/>
            </a:endParaRPr>
          </a:p>
          <a:p>
            <a:pPr marL="0" lvl="0" indent="0" algn="l" rtl="0">
              <a:spcBef>
                <a:spcPts val="0"/>
              </a:spcBef>
              <a:spcAft>
                <a:spcPts val="0"/>
              </a:spcAft>
              <a:buNone/>
            </a:pPr>
            <a:r>
              <a:rPr lang="en-AU" sz="1600" b="1">
                <a:solidFill>
                  <a:srgbClr val="00296C"/>
                </a:solidFill>
                <a:latin typeface="+mj-lt"/>
              </a:rPr>
              <a:t>Evidence </a:t>
            </a:r>
            <a:r>
              <a:rPr lang="en-AU" sz="1600">
                <a:solidFill>
                  <a:schemeClr val="accent1"/>
                </a:solidFill>
              </a:rPr>
              <a:t>–</a:t>
            </a:r>
            <a:r>
              <a:rPr lang="en-AU" sz="1600" b="1">
                <a:solidFill>
                  <a:srgbClr val="00296C"/>
                </a:solidFill>
              </a:rPr>
              <a:t> </a:t>
            </a:r>
            <a:r>
              <a:rPr lang="en-AU" sz="1600">
                <a:solidFill>
                  <a:srgbClr val="00296C"/>
                </a:solidFill>
              </a:rPr>
              <a:t>provide information such as facts, stimulus data from an experiment or a reliable resource that supports the claim. Refer back to the validity checklist and see what evidence you have to support your claim- valid/invalid.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solidFill>
                <a:schemeClr val="accent1"/>
              </a:solidFill>
              <a:latin typeface="+mj-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schemeClr val="accent1"/>
                </a:solidFill>
                <a:latin typeface="+mj-lt"/>
              </a:rPr>
              <a:t>Reasoning </a:t>
            </a:r>
            <a:r>
              <a:rPr lang="en-AU" sz="1600">
                <a:solidFill>
                  <a:schemeClr val="accent1"/>
                </a:solidFill>
                <a:latin typeface="+mj-lt"/>
              </a:rPr>
              <a:t>–</a:t>
            </a:r>
            <a:r>
              <a:rPr lang="en-AU" sz="1600" b="1">
                <a:solidFill>
                  <a:schemeClr val="accent1"/>
                </a:solidFill>
                <a:latin typeface="+mj-lt"/>
              </a:rPr>
              <a:t> </a:t>
            </a:r>
            <a:r>
              <a:rPr lang="en-AU" sz="1600">
                <a:solidFill>
                  <a:schemeClr val="accent1"/>
                </a:solidFill>
                <a:latin typeface="+mj-lt"/>
              </a:rPr>
              <a:t>e</a:t>
            </a:r>
            <a:r>
              <a:rPr lang="en-AU" sz="1600">
                <a:solidFill>
                  <a:schemeClr val="accent1"/>
                </a:solidFill>
              </a:rPr>
              <a:t>xplain/links how the evidence supports the claim. Use reasoning such as: "The experiment is valid because….“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solidFill>
                <a:schemeClr val="accent1"/>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hlinkClick r:id="rId3" tooltip="https://app.education.nsw.gov.au/digital-learning-selector/learningactivity/card/664?clearcache=856048f9-2f25-4953-ca1b-b27b8097a901"/>
              </a:rPr>
              <a:t>https://app.education.nsw.gov.au/digital-learning-selector/LearningActivity/Card/664?clearCache=856048f9-2f25-4953-ca1b-b27b8097a901</a:t>
            </a:r>
            <a:endParaRPr lang="en-AU" sz="1600">
              <a:solidFill>
                <a:schemeClr val="accent1"/>
              </a:solidFill>
            </a:endParaRPr>
          </a:p>
          <a:p>
            <a:pPr marL="0" lvl="0" indent="0" algn="l" rtl="0">
              <a:spcBef>
                <a:spcPts val="0"/>
              </a:spcBef>
              <a:spcAft>
                <a:spcPts val="0"/>
              </a:spcAft>
              <a:buNone/>
            </a:pPr>
            <a:endParaRPr lang="en-AU"/>
          </a:p>
          <a:p>
            <a:pPr marL="0" lvl="0" indent="0" algn="l" rtl="0">
              <a:spcBef>
                <a:spcPts val="0"/>
              </a:spcBef>
              <a:spcAft>
                <a:spcPts val="0"/>
              </a:spcAft>
              <a:buNone/>
            </a:pPr>
            <a:endParaRPr/>
          </a:p>
        </p:txBody>
      </p:sp>
    </p:spTree>
    <p:extLst>
      <p:ext uri="{BB962C8B-B14F-4D97-AF65-F5344CB8AC3E}">
        <p14:creationId xmlns:p14="http://schemas.microsoft.com/office/powerpoint/2010/main" val="363044066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Speaker notes</a:t>
            </a:r>
            <a:r>
              <a:rPr lang="en-AU" b="1">
                <a:highlight>
                  <a:srgbClr val="FFFF00"/>
                </a:highlight>
                <a:latin typeface="Arial" panose="020B0604020202020204" pitchFamily="34" charset="0"/>
                <a:cs typeface="Arial" panose="020B0604020202020204" pitchFamily="34" charset="0"/>
              </a:rPr>
              <a:t>:</a:t>
            </a:r>
          </a:p>
          <a:p>
            <a:r>
              <a:rPr lang="en-AU" b="1"/>
              <a:t>Qualitative analysis</a:t>
            </a:r>
            <a:r>
              <a:rPr lang="en-AU"/>
              <a:t>: </a:t>
            </a:r>
          </a:p>
          <a:p>
            <a:r>
              <a:rPr lang="en-AU"/>
              <a:t>The slope is steeper at the beginning (0-40 seconds), indicating a higher rate. </a:t>
            </a:r>
          </a:p>
          <a:p>
            <a:r>
              <a:rPr lang="en-AU"/>
              <a:t>As the reactants are used up, the slope becomes less steep (40-80 seconds), indicating that the rate of reaction slows.</a:t>
            </a:r>
          </a:p>
          <a:p>
            <a:r>
              <a:rPr lang="en-AU"/>
              <a:t>Towards the last 40 seconds (80-120), the graph plateaus as magnesium is used up and the volume of hydrogen gas becomes constant.</a:t>
            </a:r>
          </a:p>
          <a:p>
            <a:endParaRPr lang="en-AU" b="1"/>
          </a:p>
          <a:p>
            <a:endParaRPr lang="en-AU" b="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167</a:t>
            </a:fld>
            <a:endParaRPr lang="en-AU"/>
          </a:p>
        </p:txBody>
      </p:sp>
    </p:spTree>
    <p:extLst>
      <p:ext uri="{BB962C8B-B14F-4D97-AF65-F5344CB8AC3E}">
        <p14:creationId xmlns:p14="http://schemas.microsoft.com/office/powerpoint/2010/main" val="301886264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57E85-02D6-5167-0E0D-75412FD0F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A47B2-4189-48C4-74E6-FC0EAC6A10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1C55D2-17DF-F242-8590-0A1C732E255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show the amount of gas produced at the completion of the reaction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latin typeface="Arial" panose="020B0604020202020204" pitchFamily="34" charset="0"/>
                <a:cs typeface="Arial" panose="020B0604020202020204" pitchFamily="34" charset="0"/>
              </a:rPr>
              <a:t>We can see on the graph that 50 mL of hydrogen gas was produced in the reaction.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show when the reactions completed.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The reaction was completed at 110 seconds. We can see this because the line is completely flat and no more hydrogen is being produced.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bring up the equation for calculating the mean rate of reaction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bring up the calculations.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latin typeface="Arial" panose="020B0604020202020204" pitchFamily="34" charset="0"/>
                <a:cs typeface="Arial" panose="020B0604020202020204" pitchFamily="34" charset="0"/>
              </a:rPr>
              <a:t>Students can then apply this method to their own graph of data to calculate the mean reaction rate.</a:t>
            </a:r>
            <a:endParaRPr lang="en-AU" sz="1600"/>
          </a:p>
          <a:p>
            <a:endParaRPr lang="en-AU" b="1"/>
          </a:p>
          <a:p>
            <a:endParaRPr lang="en-AU" b="1"/>
          </a:p>
          <a:p>
            <a:endParaRPr lang="en-AU" b="1"/>
          </a:p>
          <a:p>
            <a:endParaRPr lang="en-AU"/>
          </a:p>
        </p:txBody>
      </p:sp>
      <p:sp>
        <p:nvSpPr>
          <p:cNvPr id="4" name="Slide Number Placeholder 3">
            <a:extLst>
              <a:ext uri="{FF2B5EF4-FFF2-40B4-BE49-F238E27FC236}">
                <a16:creationId xmlns:a16="http://schemas.microsoft.com/office/drawing/2014/main" id="{34B2AF45-1BBE-0B45-4E84-99171712433F}"/>
              </a:ext>
            </a:extLst>
          </p:cNvPr>
          <p:cNvSpPr>
            <a:spLocks noGrp="1"/>
          </p:cNvSpPr>
          <p:nvPr>
            <p:ph type="sldNum" sz="quarter" idx="5"/>
          </p:nvPr>
        </p:nvSpPr>
        <p:spPr/>
        <p:txBody>
          <a:bodyPr/>
          <a:lstStyle/>
          <a:p>
            <a:fld id="{B07158C4-A119-4B78-9DE8-A50001BC31DC}" type="slidenum">
              <a:rPr lang="en-AU" smtClean="0"/>
              <a:pPr/>
              <a:t>168</a:t>
            </a:fld>
            <a:endParaRPr lang="en-AU"/>
          </a:p>
        </p:txBody>
      </p:sp>
    </p:spTree>
    <p:extLst>
      <p:ext uri="{BB962C8B-B14F-4D97-AF65-F5344CB8AC3E}">
        <p14:creationId xmlns:p14="http://schemas.microsoft.com/office/powerpoint/2010/main" val="11715948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9857-E96F-AD3B-C699-09F94AA33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262DA-13A0-2D81-B226-063DEE6E6AD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EE6E86-ED43-AAE5-E78B-650136E14B2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b="1"/>
              <a:t>This slide contains animations</a:t>
            </a:r>
          </a:p>
          <a:p>
            <a:endParaRPr lang="en-AU" b="1"/>
          </a:p>
          <a:p>
            <a:r>
              <a:rPr lang="en-AU" b="0"/>
              <a:t>We can use the slope of the graph to calculate the mean rate of reaction at different intervals. For example, we can calculate the rate of reaction between 20 seconds and 40 seconds.</a:t>
            </a:r>
          </a:p>
          <a:p>
            <a:endParaRPr lang="en-AU" b="0"/>
          </a:p>
          <a:p>
            <a:r>
              <a:rPr lang="en-AU" b="1" i="1"/>
              <a:t>CLICK to show how to find 20 seconds and 40 seconds on the graph</a:t>
            </a:r>
          </a:p>
          <a:p>
            <a:pPr marL="0" indent="0">
              <a:lnSpc>
                <a:spcPct val="150000"/>
              </a:lnSpc>
              <a:spcAft>
                <a:spcPts val="600"/>
              </a:spcAft>
              <a:buFont typeface="Arial" panose="020B0604020202020204" pitchFamily="34" charset="0"/>
              <a:buNone/>
            </a:pPr>
            <a:endParaRPr lang="en-AU" sz="1600" b="1"/>
          </a:p>
          <a:p>
            <a:pPr marL="0" indent="0">
              <a:lnSpc>
                <a:spcPct val="150000"/>
              </a:lnSpc>
              <a:spcAft>
                <a:spcPts val="600"/>
              </a:spcAft>
              <a:buFont typeface="Arial" panose="020B0604020202020204" pitchFamily="34" charset="0"/>
              <a:buNone/>
            </a:pPr>
            <a:r>
              <a:rPr lang="en-AU" sz="1600" b="0"/>
              <a:t>To find the volume of gas that was produced at 20 and 40 seconds we read the Y axis. </a:t>
            </a:r>
          </a:p>
          <a:p>
            <a:pPr marL="0" indent="0">
              <a:lnSpc>
                <a:spcPct val="150000"/>
              </a:lnSpc>
              <a:spcAft>
                <a:spcPts val="600"/>
              </a:spcAft>
              <a:buFont typeface="Arial" panose="020B0604020202020204" pitchFamily="34" charset="0"/>
              <a:buNone/>
            </a:pPr>
            <a:endParaRPr lang="en-AU" sz="1600" b="0"/>
          </a:p>
          <a:p>
            <a:pPr marL="0" indent="0">
              <a:lnSpc>
                <a:spcPct val="150000"/>
              </a:lnSpc>
              <a:spcAft>
                <a:spcPts val="600"/>
              </a:spcAft>
              <a:buFont typeface="Arial" panose="020B0604020202020204" pitchFamily="34" charset="0"/>
              <a:buNone/>
            </a:pPr>
            <a:r>
              <a:rPr lang="en-AU" sz="1600" b="1" i="1"/>
              <a:t>CLICK to show how to find volume of gas at 20 and 40 seconds.</a:t>
            </a:r>
          </a:p>
          <a:p>
            <a:pPr marL="0" indent="0">
              <a:lnSpc>
                <a:spcPct val="150000"/>
              </a:lnSpc>
              <a:spcAft>
                <a:spcPts val="600"/>
              </a:spcAft>
              <a:buFont typeface="Arial" panose="020B0604020202020204" pitchFamily="34" charset="0"/>
              <a:buNone/>
            </a:pPr>
            <a:endParaRPr lang="en-AU" sz="1600" b="0"/>
          </a:p>
          <a:p>
            <a:pPr marL="0" indent="0">
              <a:lnSpc>
                <a:spcPct val="150000"/>
              </a:lnSpc>
              <a:spcAft>
                <a:spcPts val="600"/>
              </a:spcAft>
              <a:buFont typeface="Arial" panose="020B0604020202020204" pitchFamily="34" charset="0"/>
              <a:buNone/>
            </a:pPr>
            <a:r>
              <a:rPr lang="en-AU" sz="1600" b="0"/>
              <a:t>Now we can put this information into the equation to calculate the mean reaction rate over the 20-40 second interval. </a:t>
            </a:r>
          </a:p>
          <a:p>
            <a:pPr marL="0" indent="0">
              <a:lnSpc>
                <a:spcPct val="150000"/>
              </a:lnSpc>
              <a:spcAft>
                <a:spcPts val="600"/>
              </a:spcAft>
              <a:buFont typeface="Arial" panose="020B0604020202020204" pitchFamily="34" charset="0"/>
              <a:buNone/>
            </a:pPr>
            <a:endParaRPr lang="en-AU" sz="1600" b="1"/>
          </a:p>
          <a:p>
            <a:pPr marL="0" indent="0">
              <a:lnSpc>
                <a:spcPct val="150000"/>
              </a:lnSpc>
              <a:spcAft>
                <a:spcPts val="600"/>
              </a:spcAft>
              <a:buFont typeface="Arial" panose="020B0604020202020204" pitchFamily="34" charset="0"/>
              <a:buNone/>
            </a:pPr>
            <a:r>
              <a:rPr lang="en-AU" sz="1600" b="1"/>
              <a:t>Click to bring up the equation</a:t>
            </a:r>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endParaRPr lang="en-AU" sz="1600" b="1"/>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r>
              <a:rPr lang="en-AU" sz="1600" b="1"/>
              <a:t>Click to bring up the worked calculations for 20-40 second time interval.</a:t>
            </a:r>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endParaRPr lang="en-AU" sz="1600" b="1"/>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r>
              <a:rPr lang="en-AU" sz="1600" b="1"/>
              <a:t>CLICK  to bring up the worked calculations for the 60-80 second time interval.</a:t>
            </a:r>
          </a:p>
          <a:p>
            <a:pPr marL="0" indent="0">
              <a:lnSpc>
                <a:spcPct val="150000"/>
              </a:lnSpc>
              <a:spcAft>
                <a:spcPts val="600"/>
              </a:spcAft>
              <a:buFont typeface="Arial" panose="020B0604020202020204" pitchFamily="34" charset="0"/>
              <a:buNone/>
            </a:pPr>
            <a:endParaRPr lang="en-AU" sz="1600"/>
          </a:p>
          <a:p>
            <a:r>
              <a:rPr lang="en-AU"/>
              <a:t>Reiterate how the qualitative observations of the slope of the graph are supported by the quantitative data collected in these calculations. The earlier time interval shows a greater rate of reaction to the later interval. </a:t>
            </a:r>
          </a:p>
          <a:p>
            <a:endParaRPr lang="en-AU" b="1"/>
          </a:p>
          <a:p>
            <a:endParaRPr lang="en-AU" b="1"/>
          </a:p>
          <a:p>
            <a:endParaRPr lang="en-AU" b="1"/>
          </a:p>
          <a:p>
            <a:endParaRPr lang="en-AU"/>
          </a:p>
        </p:txBody>
      </p:sp>
      <p:sp>
        <p:nvSpPr>
          <p:cNvPr id="4" name="Slide Number Placeholder 3">
            <a:extLst>
              <a:ext uri="{FF2B5EF4-FFF2-40B4-BE49-F238E27FC236}">
                <a16:creationId xmlns:a16="http://schemas.microsoft.com/office/drawing/2014/main" id="{29C51C43-B33F-8ADC-50FB-507A0BE08FB1}"/>
              </a:ext>
            </a:extLst>
          </p:cNvPr>
          <p:cNvSpPr>
            <a:spLocks noGrp="1"/>
          </p:cNvSpPr>
          <p:nvPr>
            <p:ph type="sldNum" sz="quarter" idx="5"/>
          </p:nvPr>
        </p:nvSpPr>
        <p:spPr/>
        <p:txBody>
          <a:bodyPr/>
          <a:lstStyle/>
          <a:p>
            <a:fld id="{B07158C4-A119-4B78-9DE8-A50001BC31DC}" type="slidenum">
              <a:rPr lang="en-AU" smtClean="0"/>
              <a:pPr/>
              <a:t>169</a:t>
            </a:fld>
            <a:endParaRPr lang="en-AU"/>
          </a:p>
        </p:txBody>
      </p:sp>
    </p:spTree>
    <p:extLst>
      <p:ext uri="{BB962C8B-B14F-4D97-AF65-F5344CB8AC3E}">
        <p14:creationId xmlns:p14="http://schemas.microsoft.com/office/powerpoint/2010/main" val="10847334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E7B27-CA5D-C4A5-FA60-7CB44DF56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DF744-0715-2B24-5DC7-F9B0BBDC19E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7F7155B-D164-8551-C4B7-A86172BF70C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b="1"/>
              <a:t>Quantitative analysis</a:t>
            </a:r>
            <a:r>
              <a:rPr lang="en-AU"/>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t>Skip this slide unless you choose to provide an extension of the learning to calculate the instantaneous rate of reaction using a tangent.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a:t>The instantaneous rate of reaction is the rate at a specific moment in time during a reaction. Unlike average rate (which looks at a time interval), instantaneous rate tells us how fast the reaction is going at one exact point on the graph.</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latin typeface="Public Sans" pitchFamily="2" charset="0"/>
                <a:ea typeface="+mn-ea"/>
                <a:cs typeface="+mn-cs"/>
              </a:rPr>
              <a:t>Choose the time on the curve where you want to know the rate (for example, at 40 seconds).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1" kern="1200">
                <a:solidFill>
                  <a:schemeClr val="tx1"/>
                </a:solidFill>
                <a:latin typeface="Public Sans" pitchFamily="2" charset="0"/>
                <a:ea typeface="+mn-ea"/>
                <a:cs typeface="+mn-cs"/>
              </a:rPr>
              <a:t>CLICK to bring up a line at 40 seconds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a:solidFill>
                <a:schemeClr val="tx1"/>
              </a:solidFill>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latin typeface="Public Sans" pitchFamily="2" charset="0"/>
                <a:ea typeface="+mn-ea"/>
                <a:cs typeface="+mn-cs"/>
              </a:rPr>
              <a:t>This point represents the state of the reaction at that moment.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1"/>
              <a:t>CLICK to draw a tangent to determine the rate of reaction at 40 seconds.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p>
          <a:p>
            <a:r>
              <a:rPr lang="en-AU" b="0"/>
              <a:t>Draw a straight line that just touches the curve at that point. The tangent should follow the direction of the curve at that point. It must not cut through the curve – it only touches it at one point. This line shows the rate of change at that instant.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t>CLICK to bring up the equation</a:t>
            </a:r>
          </a:p>
          <a:p>
            <a:endParaRPr lang="en-AU" b="0"/>
          </a:p>
          <a:p>
            <a:r>
              <a:rPr lang="en-AU" b="1" i="1"/>
              <a:t>CLICK to bring up dotted lines to highlight clear points on the tangent</a:t>
            </a:r>
          </a:p>
          <a:p>
            <a:r>
              <a:rPr lang="en-AU"/>
              <a:t>Pick two points far apart on the tangent line (not just near the touching point).This improves accuracy when calculating the gradient.</a:t>
            </a:r>
          </a:p>
          <a:p>
            <a:endParaRPr lang="en-AU"/>
          </a:p>
          <a:p>
            <a:r>
              <a:rPr lang="en-AU" b="1" i="1"/>
              <a:t>CLICK to bring up the worked example</a:t>
            </a:r>
          </a:p>
          <a:p>
            <a:endParaRPr lang="en-AU"/>
          </a:p>
          <a:p>
            <a:r>
              <a:rPr lang="en-AU"/>
              <a:t>Students can now have a go at calculating the instantaneous speed using their own data. </a:t>
            </a:r>
          </a:p>
          <a:p>
            <a:endParaRPr lang="en-AU"/>
          </a:p>
        </p:txBody>
      </p:sp>
      <p:sp>
        <p:nvSpPr>
          <p:cNvPr id="4" name="Slide Number Placeholder 3">
            <a:extLst>
              <a:ext uri="{FF2B5EF4-FFF2-40B4-BE49-F238E27FC236}">
                <a16:creationId xmlns:a16="http://schemas.microsoft.com/office/drawing/2014/main" id="{D9E33B26-2122-B357-91B6-716B028365D1}"/>
              </a:ext>
            </a:extLst>
          </p:cNvPr>
          <p:cNvSpPr>
            <a:spLocks noGrp="1"/>
          </p:cNvSpPr>
          <p:nvPr>
            <p:ph type="sldNum" sz="quarter" idx="5"/>
          </p:nvPr>
        </p:nvSpPr>
        <p:spPr/>
        <p:txBody>
          <a:bodyPr/>
          <a:lstStyle/>
          <a:p>
            <a:fld id="{B07158C4-A119-4B78-9DE8-A50001BC31DC}" type="slidenum">
              <a:rPr lang="en-AU" smtClean="0"/>
              <a:pPr/>
              <a:t>170</a:t>
            </a:fld>
            <a:endParaRPr lang="en-AU"/>
          </a:p>
        </p:txBody>
      </p:sp>
    </p:spTree>
    <p:extLst>
      <p:ext uri="{BB962C8B-B14F-4D97-AF65-F5344CB8AC3E}">
        <p14:creationId xmlns:p14="http://schemas.microsoft.com/office/powerpoint/2010/main" val="162532992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77584-83CF-BE6C-B4C9-8D5C40DE5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96894-874B-909D-1567-E8B1BFE35E7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287011-B699-CF22-175F-4D99770DFDE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7A6478-8FA4-8FA1-9479-CF4DFAC6BEEE}"/>
              </a:ext>
            </a:extLst>
          </p:cNvPr>
          <p:cNvSpPr>
            <a:spLocks noGrp="1"/>
          </p:cNvSpPr>
          <p:nvPr>
            <p:ph type="sldNum" sz="quarter" idx="5"/>
          </p:nvPr>
        </p:nvSpPr>
        <p:spPr/>
        <p:txBody>
          <a:bodyPr/>
          <a:lstStyle/>
          <a:p>
            <a:fld id="{D09C5488-DD16-4714-9519-7BE21BA11D4E}" type="slidenum">
              <a:rPr lang="en-AU" smtClean="0"/>
              <a:t>171</a:t>
            </a:fld>
            <a:endParaRPr lang="en-AU"/>
          </a:p>
        </p:txBody>
      </p:sp>
    </p:spTree>
    <p:extLst>
      <p:ext uri="{BB962C8B-B14F-4D97-AF65-F5344CB8AC3E}">
        <p14:creationId xmlns:p14="http://schemas.microsoft.com/office/powerpoint/2010/main" val="407704881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E7BF1-67DF-B940-0515-1E5D74E38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CA7ED-91AF-EA2F-C615-E4D30FAEC8A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83DC892-92B0-0BA2-B55A-AD45A63D7F47}"/>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643322-F9CA-81D8-D1F6-7ABE8DAC1778}"/>
              </a:ext>
            </a:extLst>
          </p:cNvPr>
          <p:cNvSpPr>
            <a:spLocks noGrp="1"/>
          </p:cNvSpPr>
          <p:nvPr>
            <p:ph type="sldNum" sz="quarter" idx="5"/>
          </p:nvPr>
        </p:nvSpPr>
        <p:spPr/>
        <p:txBody>
          <a:bodyPr/>
          <a:lstStyle/>
          <a:p>
            <a:fld id="{D09C5488-DD16-4714-9519-7BE21BA11D4E}" type="slidenum">
              <a:rPr lang="en-AU" smtClean="0"/>
              <a:t>172</a:t>
            </a:fld>
            <a:endParaRPr lang="en-AU"/>
          </a:p>
        </p:txBody>
      </p:sp>
    </p:spTree>
    <p:extLst>
      <p:ext uri="{BB962C8B-B14F-4D97-AF65-F5344CB8AC3E}">
        <p14:creationId xmlns:p14="http://schemas.microsoft.com/office/powerpoint/2010/main" val="811751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dirty="0"/>
              <a:t>Teacher notes:</a:t>
            </a:r>
          </a:p>
          <a:p>
            <a:r>
              <a:rPr lang="en-AU" b="1" dirty="0"/>
              <a:t>Integrated instruction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Integrated instructions reduce extraneous load on learners, increasing the capacity of their working memory to think about what they are doing and why. </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Copy the picture of this slide and include it in the student resource to support EAL/D students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173</a:t>
            </a:fld>
            <a:endParaRPr lang="en-AU"/>
          </a:p>
        </p:txBody>
      </p:sp>
    </p:spTree>
    <p:extLst>
      <p:ext uri="{BB962C8B-B14F-4D97-AF65-F5344CB8AC3E}">
        <p14:creationId xmlns:p14="http://schemas.microsoft.com/office/powerpoint/2010/main" val="13691487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29E2-F051-A06A-0FD0-23130C287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D7712-4FD8-2E50-04E6-81EF3CF54C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9E4B6C2-32B6-3D64-9BD2-4CD0AE67D164}"/>
              </a:ext>
            </a:extLst>
          </p:cNvPr>
          <p:cNvSpPr>
            <a:spLocks noGrp="1"/>
          </p:cNvSpPr>
          <p:nvPr>
            <p:ph type="body" idx="1"/>
          </p:nvPr>
        </p:nvSpPr>
        <p:spPr/>
        <p:txBody>
          <a:bodyPr/>
          <a:lstStyle/>
          <a:p>
            <a:r>
              <a:rPr lang="en-AU" b="1"/>
              <a:t>Teacher notes:</a:t>
            </a:r>
          </a:p>
          <a:p>
            <a:pPr lvl="0"/>
            <a:r>
              <a:rPr lang="en-AU"/>
              <a:t>Recall that chemical reactions are represented at 3 levels:</a:t>
            </a:r>
          </a:p>
          <a:p>
            <a:pPr lvl="0"/>
            <a:r>
              <a:rPr lang="en-AU"/>
              <a:t>Refer to the observations made between the reaction of calcium carbonate pellets and powdered calcium carbonate with hydrochloric acid.</a:t>
            </a:r>
          </a:p>
          <a:p>
            <a:pPr lvl="0"/>
            <a:endParaRPr lang="en-AU" sz="1600" b="1" kern="1200">
              <a:solidFill>
                <a:schemeClr val="tx1"/>
              </a:solidFill>
              <a:effectLst/>
              <a:latin typeface="Public Sans" pitchFamily="2" charset="0"/>
              <a:ea typeface="+mn-ea"/>
              <a:cs typeface="+mn-cs"/>
            </a:endParaRPr>
          </a:p>
          <a:p>
            <a:pPr lvl="0"/>
            <a:r>
              <a:rPr lang="en-AU" sz="1600" b="1" kern="1200">
                <a:solidFill>
                  <a:schemeClr val="tx1"/>
                </a:solidFill>
                <a:effectLst/>
                <a:latin typeface="Public Sans" pitchFamily="2" charset="0"/>
                <a:ea typeface="+mn-ea"/>
                <a:cs typeface="+mn-cs"/>
              </a:rPr>
              <a:t>Macroscopic </a:t>
            </a:r>
            <a:r>
              <a:rPr lang="en-AU" sz="1600" kern="1200">
                <a:solidFill>
                  <a:schemeClr val="tx1"/>
                </a:solidFill>
                <a:effectLst/>
                <a:latin typeface="Public Sans" pitchFamily="2" charset="0"/>
                <a:ea typeface="+mn-ea"/>
                <a:cs typeface="+mn-cs"/>
              </a:rPr>
              <a:t>(what we see during experiments): observations </a:t>
            </a:r>
          </a:p>
          <a:p>
            <a:pPr marL="285750" indent="-285750">
              <a:lnSpc>
                <a:spcPct val="150000"/>
              </a:lnSpc>
              <a:spcAft>
                <a:spcPts val="600"/>
              </a:spcAft>
              <a:buFont typeface="Arial" panose="020B0604020202020204" pitchFamily="34" charset="0"/>
              <a:buChar char="•"/>
            </a:pPr>
            <a:r>
              <a:rPr lang="en-AU" sz="1600">
                <a:solidFill>
                  <a:srgbClr val="002060"/>
                </a:solidFill>
                <a:latin typeface="Arial" panose="020B0604020202020204" pitchFamily="34" charset="0"/>
                <a:ea typeface="Calibri" panose="020F0502020204030204" pitchFamily="34" charset="0"/>
                <a:cs typeface="Arial" panose="020B0604020202020204" pitchFamily="34" charset="0"/>
              </a:rPr>
              <a:t>Fizzing (gas bubbles in both cases, calcium carbonate pellets and powder</a:t>
            </a:r>
          </a:p>
          <a:p>
            <a:pPr marL="285750" indent="-285750">
              <a:lnSpc>
                <a:spcPct val="150000"/>
              </a:lnSpc>
              <a:spcAft>
                <a:spcPts val="600"/>
              </a:spcAft>
              <a:buFont typeface="Arial" panose="020B0604020202020204" pitchFamily="34" charset="0"/>
              <a:buChar char="•"/>
            </a:pPr>
            <a:r>
              <a:rPr lang="en-AU" sz="1600">
                <a:solidFill>
                  <a:srgbClr val="002060"/>
                </a:solidFill>
                <a:latin typeface="Arial" panose="020B0604020202020204" pitchFamily="34" charset="0"/>
                <a:ea typeface="Calibri" panose="020F0502020204030204" pitchFamily="34" charset="0"/>
                <a:cs typeface="Arial" panose="020B0604020202020204" pitchFamily="34" charset="0"/>
              </a:rPr>
              <a:t>Powdered calcium carbonate produces more fizzing than pellets</a:t>
            </a:r>
          </a:p>
          <a:p>
            <a:pPr marL="285750" indent="-285750">
              <a:lnSpc>
                <a:spcPct val="150000"/>
              </a:lnSpc>
              <a:spcAft>
                <a:spcPts val="600"/>
              </a:spcAft>
              <a:buFont typeface="Arial" panose="020B0604020202020204" pitchFamily="34" charset="0"/>
              <a:buChar char="•"/>
            </a:pPr>
            <a:r>
              <a:rPr lang="en-AU" sz="1600">
                <a:solidFill>
                  <a:srgbClr val="002060"/>
                </a:solidFill>
                <a:latin typeface="Arial" panose="020B0604020202020204" pitchFamily="34" charset="0"/>
                <a:ea typeface="Calibri" panose="020F0502020204030204" pitchFamily="34" charset="0"/>
                <a:cs typeface="Arial" panose="020B0604020202020204" pitchFamily="34" charset="0"/>
              </a:rPr>
              <a:t>The plunger in the gas syringe moves further with powdered calcium carbonate than with pellets</a:t>
            </a:r>
          </a:p>
          <a:p>
            <a:pPr marL="0" lvl="0" indent="0">
              <a:buFont typeface="Arial" panose="020B0604020202020204" pitchFamily="34" charset="0"/>
              <a:buNone/>
            </a:pPr>
            <a:endParaRPr lang="en-AU" sz="1600" kern="1200">
              <a:solidFill>
                <a:schemeClr val="tx1"/>
              </a:solidFill>
              <a:effectLst/>
              <a:latin typeface="Public Sans" pitchFamily="2" charset="0"/>
              <a:ea typeface="+mn-ea"/>
              <a:cs typeface="+mn-cs"/>
            </a:endParaRPr>
          </a:p>
          <a:p>
            <a:pPr lvl="0"/>
            <a:endParaRPr lang="en-AU" sz="1600" kern="1200">
              <a:solidFill>
                <a:schemeClr val="tx1"/>
              </a:solidFill>
              <a:effectLst/>
              <a:latin typeface="Public Sans" pitchFamily="2" charset="0"/>
              <a:ea typeface="+mn-ea"/>
              <a:cs typeface="+mn-cs"/>
            </a:endParaRPr>
          </a:p>
          <a:p>
            <a:pPr lvl="0"/>
            <a:endParaRPr lang="en-AU" sz="1600" kern="1200">
              <a:solidFill>
                <a:schemeClr val="tx1"/>
              </a:solidFill>
              <a:effectLst/>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BBC46C0D-EA20-BB06-12E7-8BBB6E39E34A}"/>
              </a:ext>
            </a:extLst>
          </p:cNvPr>
          <p:cNvSpPr>
            <a:spLocks noGrp="1"/>
          </p:cNvSpPr>
          <p:nvPr>
            <p:ph type="sldNum" sz="quarter" idx="5"/>
          </p:nvPr>
        </p:nvSpPr>
        <p:spPr/>
        <p:txBody>
          <a:bodyPr/>
          <a:lstStyle/>
          <a:p>
            <a:fld id="{B07158C4-A119-4B78-9DE8-A50001BC31DC}" type="slidenum">
              <a:rPr lang="en-AU" smtClean="0"/>
              <a:pPr/>
              <a:t>174</a:t>
            </a:fld>
            <a:endParaRPr lang="en-AU"/>
          </a:p>
        </p:txBody>
      </p:sp>
    </p:spTree>
    <p:extLst>
      <p:ext uri="{BB962C8B-B14F-4D97-AF65-F5344CB8AC3E}">
        <p14:creationId xmlns:p14="http://schemas.microsoft.com/office/powerpoint/2010/main" val="5486350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74A2-6C6F-714B-CC06-D345D11C9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4859C-2B23-7D8B-7967-CBD2113965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60F2B0-AF6E-E292-A074-C0A2EE724678}"/>
              </a:ext>
            </a:extLst>
          </p:cNvPr>
          <p:cNvSpPr>
            <a:spLocks noGrp="1"/>
          </p:cNvSpPr>
          <p:nvPr>
            <p:ph type="body" idx="1"/>
          </p:nvPr>
        </p:nvSpPr>
        <p:spPr/>
        <p:txBody>
          <a:bodyPr/>
          <a:lstStyle/>
          <a:p>
            <a:r>
              <a:rPr lang="en-AU" b="1"/>
              <a:t>Teacher notes:</a:t>
            </a:r>
          </a:p>
          <a:p>
            <a:r>
              <a:rPr lang="en-AU"/>
              <a:t>Explain to students that although they cannot see what is happening at the particle level, they can link their observations to the rate of reaction by applying the concept of collision theory.</a:t>
            </a:r>
          </a:p>
          <a:p>
            <a:pPr lvl="0"/>
            <a:endParaRPr lang="en-AU" sz="1600" b="1" kern="1200">
              <a:solidFill>
                <a:schemeClr val="tx1"/>
              </a:solidFill>
              <a:effectLst/>
              <a:latin typeface="Public Sans" pitchFamily="2" charset="0"/>
              <a:ea typeface="+mn-ea"/>
              <a:cs typeface="+mn-cs"/>
            </a:endParaRPr>
          </a:p>
          <a:p>
            <a:pPr lvl="0"/>
            <a:r>
              <a:rPr lang="en-AU" sz="1600" b="1" kern="1200">
                <a:solidFill>
                  <a:schemeClr val="tx1"/>
                </a:solidFill>
                <a:effectLst/>
                <a:latin typeface="Public Sans" pitchFamily="2" charset="0"/>
                <a:ea typeface="+mn-ea"/>
                <a:cs typeface="+mn-cs"/>
              </a:rPr>
              <a:t>Sub microscopic </a:t>
            </a:r>
            <a:r>
              <a:rPr lang="en-AU" sz="1600" kern="1200">
                <a:solidFill>
                  <a:schemeClr val="tx1"/>
                </a:solidFill>
                <a:effectLst/>
                <a:latin typeface="Public Sans" pitchFamily="2" charset="0"/>
                <a:ea typeface="+mn-ea"/>
                <a:cs typeface="+mn-cs"/>
              </a:rPr>
              <a:t>(what we cannot see): </a:t>
            </a:r>
          </a:p>
          <a:p>
            <a:pPr marL="285750" indent="-285750">
              <a:lnSpc>
                <a:spcPct val="150000"/>
              </a:lnSpc>
              <a:spcAft>
                <a:spcPts val="600"/>
              </a:spcAft>
              <a:buFont typeface="Arial" panose="020B0604020202020204" pitchFamily="34" charset="0"/>
              <a:buChar char="•"/>
            </a:pPr>
            <a:r>
              <a:rPr lang="en-AU" sz="1600">
                <a:solidFill>
                  <a:srgbClr val="FF0000"/>
                </a:solidFill>
              </a:rPr>
              <a:t>The pellets have a smaller surface area, so less frequent collisions</a:t>
            </a:r>
          </a:p>
          <a:p>
            <a:pPr marL="285750" indent="-285750">
              <a:lnSpc>
                <a:spcPct val="150000"/>
              </a:lnSpc>
              <a:spcAft>
                <a:spcPts val="600"/>
              </a:spcAft>
              <a:buFont typeface="Arial" panose="020B0604020202020204" pitchFamily="34" charset="0"/>
              <a:buChar char="•"/>
            </a:pPr>
            <a:r>
              <a:rPr lang="en-AU" sz="1600">
                <a:solidFill>
                  <a:srgbClr val="FF0000"/>
                </a:solidFill>
              </a:rPr>
              <a:t> The powdered calcium carbonate has a higher surface area, so a higher frequency of successful collisions</a:t>
            </a:r>
            <a:endParaRPr lang="en-AU" sz="1600" b="1" kern="1200">
              <a:solidFill>
                <a:schemeClr val="tx1"/>
              </a:solidFill>
              <a:effectLst/>
              <a:latin typeface="Public Sans" pitchFamily="2" charset="0"/>
              <a:ea typeface="+mn-ea"/>
              <a:cs typeface="+mn-cs"/>
            </a:endParaRPr>
          </a:p>
          <a:p>
            <a:endParaRPr lang="en-AU"/>
          </a:p>
        </p:txBody>
      </p:sp>
      <p:sp>
        <p:nvSpPr>
          <p:cNvPr id="4" name="Slide Number Placeholder 3">
            <a:extLst>
              <a:ext uri="{FF2B5EF4-FFF2-40B4-BE49-F238E27FC236}">
                <a16:creationId xmlns:a16="http://schemas.microsoft.com/office/drawing/2014/main" id="{014D1C0A-9D13-C93F-6E7C-046E50FE9712}"/>
              </a:ext>
            </a:extLst>
          </p:cNvPr>
          <p:cNvSpPr>
            <a:spLocks noGrp="1"/>
          </p:cNvSpPr>
          <p:nvPr>
            <p:ph type="sldNum" sz="quarter" idx="5"/>
          </p:nvPr>
        </p:nvSpPr>
        <p:spPr/>
        <p:txBody>
          <a:bodyPr/>
          <a:lstStyle/>
          <a:p>
            <a:fld id="{B07158C4-A119-4B78-9DE8-A50001BC31DC}" type="slidenum">
              <a:rPr lang="en-AU" smtClean="0"/>
              <a:pPr/>
              <a:t>175</a:t>
            </a:fld>
            <a:endParaRPr lang="en-AU"/>
          </a:p>
        </p:txBody>
      </p:sp>
    </p:spTree>
    <p:extLst>
      <p:ext uri="{BB962C8B-B14F-4D97-AF65-F5344CB8AC3E}">
        <p14:creationId xmlns:p14="http://schemas.microsoft.com/office/powerpoint/2010/main" val="664370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650F-5B09-D371-6CC2-8AEB55633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60F3C-C74C-662D-EF05-64AF685A52D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E5B42D-81C0-9EC6-45C1-15205E2A7A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t>This slide contains animations</a:t>
            </a:r>
          </a:p>
          <a:p>
            <a:pPr>
              <a:lnSpc>
                <a:spcPct val="150000"/>
              </a:lnSpc>
              <a:spcBef>
                <a:spcPts val="1200"/>
              </a:spcBef>
              <a:spcAft>
                <a:spcPts val="600"/>
              </a:spcAft>
            </a:pPr>
            <a:br>
              <a:rPr lang="en-AU" sz="1800">
                <a:effectLst/>
                <a:latin typeface="Arial" panose="020B0604020202020204" pitchFamily="34" charset="0"/>
                <a:ea typeface="Calibri" panose="020F0502020204030204" pitchFamily="34" charset="0"/>
              </a:rPr>
            </a:br>
            <a:r>
              <a:rPr lang="en-AU" sz="1800">
                <a:effectLst/>
                <a:latin typeface="Arial" panose="020B0604020202020204" pitchFamily="34" charset="0"/>
                <a:ea typeface="Calibri" panose="020F0502020204030204" pitchFamily="34" charset="0"/>
              </a:rPr>
              <a:t>As the teacher reads out each definition, students should try to match the correct definition to the type of compound. </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marL="285750" lvl="0" indent="-285750">
              <a:lnSpc>
                <a:spcPct val="150000"/>
              </a:lnSpc>
              <a:spcBef>
                <a:spcPts val="1200"/>
              </a:spcBef>
              <a:spcAft>
                <a:spcPts val="600"/>
              </a:spcAft>
              <a:buFont typeface="Arial" panose="020B0604020202020204" pitchFamily="34" charset="0"/>
              <a:buChar char="•"/>
            </a:pPr>
            <a:r>
              <a:rPr lang="en-AU" sz="1800" b="1">
                <a:effectLst/>
                <a:latin typeface="Arial" panose="020B0604020202020204" pitchFamily="34" charset="0"/>
                <a:ea typeface="Calibri" panose="020F0502020204030204" pitchFamily="34" charset="0"/>
              </a:rPr>
              <a:t>*CLICK* </a:t>
            </a:r>
            <a:r>
              <a:rPr lang="en-AU" sz="1800" b="0">
                <a:effectLst/>
                <a:latin typeface="Arial" panose="020B0604020202020204" pitchFamily="34" charset="0"/>
                <a:ea typeface="Calibri" panose="020F0502020204030204" pitchFamily="34" charset="0"/>
              </a:rPr>
              <a:t>A substance formed when two or more non-metal atoms bond together by sharing electrons. </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b="1">
                <a:effectLst/>
                <a:latin typeface="Arial" panose="020B0604020202020204" pitchFamily="34" charset="0"/>
                <a:ea typeface="Calibri" panose="020F0502020204030204" pitchFamily="34" charset="0"/>
              </a:rPr>
              <a:t>*CLICK* </a:t>
            </a:r>
            <a:r>
              <a:rPr lang="en-AU" sz="1800" b="0">
                <a:effectLst/>
                <a:latin typeface="Arial" panose="020B0604020202020204" pitchFamily="34" charset="0"/>
                <a:ea typeface="Calibri" panose="020F0502020204030204" pitchFamily="34" charset="0"/>
              </a:rPr>
              <a:t>A compound formed from two or more different elements, typically consisting of positively charged metal ions (cations) and negatively charged non-metal anions held together by an ionic bond. </a:t>
            </a:r>
            <a:r>
              <a:rPr lang="en-AU" sz="1800" b="1">
                <a:effectLst/>
                <a:latin typeface="Arial" panose="020B0604020202020204" pitchFamily="34" charset="0"/>
                <a:ea typeface="Calibri" panose="020F0502020204030204" pitchFamily="34" charset="0"/>
              </a:rPr>
              <a:t>*CLICK* </a:t>
            </a:r>
            <a:r>
              <a:rPr lang="en-AU" sz="1800">
                <a:effectLst/>
                <a:latin typeface="Arial" panose="020B0604020202020204" pitchFamily="34" charset="0"/>
                <a:ea typeface="Calibri" panose="020F0502020204030204" pitchFamily="34" charset="0"/>
              </a:rPr>
              <a:t>(Ionic compounds)</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b="1">
                <a:effectLst/>
                <a:latin typeface="Arial" panose="020B0604020202020204" pitchFamily="34" charset="0"/>
                <a:ea typeface="Calibri" panose="020F0502020204030204" pitchFamily="34" charset="0"/>
              </a:rPr>
              <a:t>*CLICK to align covalent compound with its definition* </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b="1">
                <a:effectLst/>
                <a:latin typeface="Arial" panose="020B0604020202020204" pitchFamily="34" charset="0"/>
                <a:ea typeface="Calibri" panose="020F0502020204030204" pitchFamily="34" charset="0"/>
              </a:rPr>
              <a:t>*CLICK to align ionic compound with its definition* </a:t>
            </a:r>
            <a:br>
              <a:rPr lang="en-AU" sz="1800">
                <a:effectLst/>
                <a:latin typeface="Arial" panose="020B0604020202020204" pitchFamily="34" charset="0"/>
                <a:ea typeface="Calibri" panose="020F0502020204030204" pitchFamily="34" charset="0"/>
              </a:rPr>
            </a:b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30393C-EEAE-9871-701C-7536D5EE9661}"/>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34147219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06069-D644-F786-1C2E-BAD02D871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D01E8-32F0-86BB-41E1-F200C0FC87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B5D231-928B-8F36-AB56-0B368F4D51C5}"/>
              </a:ext>
            </a:extLst>
          </p:cNvPr>
          <p:cNvSpPr>
            <a:spLocks noGrp="1"/>
          </p:cNvSpPr>
          <p:nvPr>
            <p:ph type="body" idx="1"/>
          </p:nvPr>
        </p:nvSpPr>
        <p:spPr/>
        <p:txBody>
          <a:bodyPr/>
          <a:lstStyle/>
          <a:p>
            <a:r>
              <a:rPr lang="en-AU" b="1"/>
              <a:t>Teacher notes:</a:t>
            </a:r>
          </a:p>
          <a:p>
            <a:pPr lvl="0"/>
            <a:r>
              <a:rPr lang="en-AU" sz="1600" b="1" kern="1200">
                <a:solidFill>
                  <a:schemeClr val="tx1"/>
                </a:solidFill>
                <a:effectLst/>
                <a:latin typeface="Public Sans" pitchFamily="2" charset="0"/>
                <a:ea typeface="+mn-ea"/>
                <a:cs typeface="+mn-cs"/>
              </a:rPr>
              <a:t>Symbolic (representations): </a:t>
            </a:r>
            <a:r>
              <a:rPr lang="en-AU" sz="1600" kern="1200">
                <a:solidFill>
                  <a:schemeClr val="tx1"/>
                </a:solidFill>
                <a:effectLst/>
                <a:latin typeface="Public Sans" pitchFamily="2" charset="0"/>
                <a:ea typeface="+mn-ea"/>
                <a:cs typeface="+mn-cs"/>
              </a:rPr>
              <a:t>such as graphs to show trends and patterns, chemical equations, etc.</a:t>
            </a:r>
          </a:p>
          <a:p>
            <a:pPr marL="285750" indent="-285750">
              <a:buFont typeface="Arial" panose="020B0604020202020204" pitchFamily="34" charset="0"/>
              <a:buChar char="•"/>
            </a:pPr>
            <a:r>
              <a:rPr lang="en-AU" b="0"/>
              <a:t>The chemical reaction can also be represented by a balanced chemical equation, and the comparison of the mean gas volumes produced for different particle sizes of calcium carbonate shows differences in reaction rates</a:t>
            </a:r>
            <a:r>
              <a:rPr lang="en-AU" sz="1600" b="0"/>
              <a:t>.</a:t>
            </a:r>
          </a:p>
        </p:txBody>
      </p:sp>
      <p:sp>
        <p:nvSpPr>
          <p:cNvPr id="4" name="Slide Number Placeholder 3">
            <a:extLst>
              <a:ext uri="{FF2B5EF4-FFF2-40B4-BE49-F238E27FC236}">
                <a16:creationId xmlns:a16="http://schemas.microsoft.com/office/drawing/2014/main" id="{63E9774C-7D05-3F68-2A8D-38AF600C9061}"/>
              </a:ext>
            </a:extLst>
          </p:cNvPr>
          <p:cNvSpPr>
            <a:spLocks noGrp="1"/>
          </p:cNvSpPr>
          <p:nvPr>
            <p:ph type="sldNum" sz="quarter" idx="5"/>
          </p:nvPr>
        </p:nvSpPr>
        <p:spPr/>
        <p:txBody>
          <a:bodyPr/>
          <a:lstStyle/>
          <a:p>
            <a:fld id="{B07158C4-A119-4B78-9DE8-A50001BC31DC}" type="slidenum">
              <a:rPr lang="en-AU" smtClean="0"/>
              <a:pPr/>
              <a:t>176</a:t>
            </a:fld>
            <a:endParaRPr lang="en-AU"/>
          </a:p>
        </p:txBody>
      </p:sp>
    </p:spTree>
    <p:extLst>
      <p:ext uri="{BB962C8B-B14F-4D97-AF65-F5344CB8AC3E}">
        <p14:creationId xmlns:p14="http://schemas.microsoft.com/office/powerpoint/2010/main" val="92576757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b="1"/>
              <a:t>Integrated instruction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Integrated instructions reduce extraneous load on learners, increasing the capacity of their working memory to think about what they are doing and why. Use this slide to support students in understanding the procedure.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177</a:t>
            </a:fld>
            <a:endParaRPr lang="en-AU"/>
          </a:p>
        </p:txBody>
      </p:sp>
    </p:spTree>
    <p:extLst>
      <p:ext uri="{BB962C8B-B14F-4D97-AF65-F5344CB8AC3E}">
        <p14:creationId xmlns:p14="http://schemas.microsoft.com/office/powerpoint/2010/main" val="33505723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1FC1-4C6F-1C0D-C6E5-58F20CDA7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8FB62-3136-5237-127D-2F2AF7CDDF0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662CC02-6DDA-8830-01CE-F0F86FAEEC70}"/>
              </a:ext>
            </a:extLst>
          </p:cNvPr>
          <p:cNvSpPr>
            <a:spLocks noGrp="1"/>
          </p:cNvSpPr>
          <p:nvPr>
            <p:ph type="body" idx="1"/>
          </p:nvPr>
        </p:nvSpPr>
        <p:spPr/>
        <p:txBody>
          <a:bodyPr/>
          <a:lstStyle/>
          <a:p>
            <a:r>
              <a:rPr lang="en-AU" b="1"/>
              <a:t>Teacher notes:</a:t>
            </a:r>
          </a:p>
          <a:p>
            <a:pPr lvl="0"/>
            <a:r>
              <a:rPr lang="en-AU"/>
              <a:t>Recall that chemical reactions are represented at 3 levels:</a:t>
            </a:r>
          </a:p>
          <a:p>
            <a:pPr lvl="0"/>
            <a:endParaRPr lang="en-AU" sz="1600" b="1" kern="1200">
              <a:solidFill>
                <a:schemeClr val="tx1"/>
              </a:solidFill>
              <a:effectLst/>
              <a:latin typeface="Public Sans" pitchFamily="2" charset="0"/>
              <a:ea typeface="+mn-ea"/>
              <a:cs typeface="+mn-cs"/>
            </a:endParaRPr>
          </a:p>
          <a:p>
            <a:pPr lvl="0"/>
            <a:r>
              <a:rPr lang="en-AU" sz="1600" b="1" kern="1200">
                <a:solidFill>
                  <a:schemeClr val="tx1"/>
                </a:solidFill>
                <a:effectLst/>
                <a:latin typeface="Public Sans" pitchFamily="2" charset="0"/>
                <a:ea typeface="+mn-ea"/>
                <a:cs typeface="+mn-cs"/>
              </a:rPr>
              <a:t>Macroscopic </a:t>
            </a:r>
            <a:r>
              <a:rPr lang="en-AU" sz="1600" kern="1200">
                <a:solidFill>
                  <a:schemeClr val="tx1"/>
                </a:solidFill>
                <a:effectLst/>
                <a:latin typeface="Public Sans" pitchFamily="2" charset="0"/>
                <a:ea typeface="+mn-ea"/>
                <a:cs typeface="+mn-cs"/>
              </a:rPr>
              <a:t>(what we see during experiments): observations.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Refer to the observations to infer the difference in the rate of decomposition of hydrogen peroxide.</a:t>
            </a:r>
            <a:endParaRPr lang="en-AU" sz="1600" b="1" kern="1200">
              <a:solidFill>
                <a:schemeClr val="tx1"/>
              </a:solidFill>
              <a:effectLst/>
              <a:latin typeface="Public Sans" pitchFamily="2" charset="0"/>
              <a:ea typeface="+mn-ea"/>
              <a:cs typeface="+mn-cs"/>
            </a:endParaRPr>
          </a:p>
          <a:p>
            <a:pPr marL="285750" indent="-285750">
              <a:lnSpc>
                <a:spcPct val="150000"/>
              </a:lnSpc>
              <a:spcAft>
                <a:spcPts val="600"/>
              </a:spcAft>
              <a:buFont typeface="Arial" panose="020B0604020202020204" pitchFamily="34" charset="0"/>
              <a:buChar char="•"/>
            </a:pPr>
            <a:r>
              <a:rPr lang="en-AU" sz="1600">
                <a:solidFill>
                  <a:srgbClr val="00296C"/>
                </a:solidFill>
              </a:rPr>
              <a:t>No observable change in the measuring cylinder without yeast</a:t>
            </a:r>
          </a:p>
          <a:p>
            <a:pPr marL="285750" indent="-285750">
              <a:lnSpc>
                <a:spcPct val="150000"/>
              </a:lnSpc>
              <a:spcAft>
                <a:spcPts val="600"/>
              </a:spcAft>
              <a:buFont typeface="Arial" panose="020B0604020202020204" pitchFamily="34" charset="0"/>
              <a:buChar char="•"/>
            </a:pPr>
            <a:r>
              <a:rPr lang="en-AU" sz="1600">
                <a:solidFill>
                  <a:srgbClr val="00296C"/>
                </a:solidFill>
              </a:rPr>
              <a:t>Fizzing was observed, and the foam rose up in the measuring cylinder with the yeast</a:t>
            </a:r>
          </a:p>
          <a:p>
            <a:pPr lvl="0"/>
            <a:endParaRPr lang="en-AU" sz="1600" b="1" kern="1200">
              <a:solidFill>
                <a:schemeClr val="tx1"/>
              </a:solidFill>
              <a:effectLst/>
              <a:latin typeface="Public Sans" pitchFamily="2" charset="0"/>
              <a:ea typeface="+mn-ea"/>
              <a:cs typeface="+mn-cs"/>
            </a:endParaRPr>
          </a:p>
        </p:txBody>
      </p:sp>
      <p:sp>
        <p:nvSpPr>
          <p:cNvPr id="4" name="Slide Number Placeholder 3">
            <a:extLst>
              <a:ext uri="{FF2B5EF4-FFF2-40B4-BE49-F238E27FC236}">
                <a16:creationId xmlns:a16="http://schemas.microsoft.com/office/drawing/2014/main" id="{7BDB1924-6584-C3EF-5362-733AE9D06C7A}"/>
              </a:ext>
            </a:extLst>
          </p:cNvPr>
          <p:cNvSpPr>
            <a:spLocks noGrp="1"/>
          </p:cNvSpPr>
          <p:nvPr>
            <p:ph type="sldNum" sz="quarter" idx="5"/>
          </p:nvPr>
        </p:nvSpPr>
        <p:spPr/>
        <p:txBody>
          <a:bodyPr/>
          <a:lstStyle/>
          <a:p>
            <a:fld id="{B07158C4-A119-4B78-9DE8-A50001BC31DC}" type="slidenum">
              <a:rPr lang="en-AU" smtClean="0"/>
              <a:pPr/>
              <a:t>178</a:t>
            </a:fld>
            <a:endParaRPr lang="en-AU"/>
          </a:p>
        </p:txBody>
      </p:sp>
    </p:spTree>
    <p:extLst>
      <p:ext uri="{BB962C8B-B14F-4D97-AF65-F5344CB8AC3E}">
        <p14:creationId xmlns:p14="http://schemas.microsoft.com/office/powerpoint/2010/main" val="41028722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F1E9-9952-7E35-BDD8-2AC12E2A3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8BCC1-8F48-D130-BA13-52ABA8EEC2B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FC85DCB-F0A6-6B7B-B299-713780954175}"/>
              </a:ext>
            </a:extLst>
          </p:cNvPr>
          <p:cNvSpPr>
            <a:spLocks noGrp="1"/>
          </p:cNvSpPr>
          <p:nvPr>
            <p:ph type="body" idx="1"/>
          </p:nvPr>
        </p:nvSpPr>
        <p:spPr/>
        <p:txBody>
          <a:bodyPr/>
          <a:lstStyle/>
          <a:p>
            <a:r>
              <a:rPr lang="en-AU" b="1"/>
              <a:t>Teacher notes:</a:t>
            </a:r>
          </a:p>
          <a:p>
            <a:pPr lvl="0"/>
            <a:r>
              <a:rPr lang="en-AU" sz="1600" b="1" kern="1200">
                <a:solidFill>
                  <a:schemeClr val="tx1"/>
                </a:solidFill>
                <a:effectLst/>
                <a:latin typeface="Public Sans" pitchFamily="2" charset="0"/>
                <a:ea typeface="+mn-ea"/>
                <a:cs typeface="+mn-cs"/>
              </a:rPr>
              <a:t>Sub-microscopic </a:t>
            </a:r>
            <a:r>
              <a:rPr lang="en-AU" sz="1600" kern="1200">
                <a:solidFill>
                  <a:schemeClr val="tx1"/>
                </a:solidFill>
                <a:effectLst/>
                <a:latin typeface="Public Sans" pitchFamily="2" charset="0"/>
                <a:ea typeface="+mn-ea"/>
                <a:cs typeface="+mn-cs"/>
              </a:rPr>
              <a:t>(what we cannot see): we try to understand what is happening at the particle level by using models, such as pictures or 2D models, and 3D models, such as ball-and-stick models.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Tell students that although they cannot see what is happening at the particle level, they can relate their observations to the rate of reaction by applying collision theory.</a:t>
            </a:r>
          </a:p>
          <a:p>
            <a:pPr lvl="0"/>
            <a:endParaRPr lang="en-AU" sz="1600" kern="1200">
              <a:solidFill>
                <a:schemeClr val="tx1"/>
              </a:solidFill>
              <a:effectLst/>
              <a:latin typeface="Public Sans" pitchFamily="2" charset="0"/>
              <a:ea typeface="+mn-ea"/>
              <a:cs typeface="+mn-cs"/>
            </a:endParaRPr>
          </a:p>
          <a:p>
            <a:pPr marL="342900" indent="-342900">
              <a:lnSpc>
                <a:spcPct val="150000"/>
              </a:lnSpc>
              <a:spcAft>
                <a:spcPts val="600"/>
              </a:spcAft>
              <a:buFont typeface="Arial" panose="020B0604020202020204" pitchFamily="34" charset="0"/>
              <a:buChar char="•"/>
            </a:pPr>
            <a:r>
              <a:rPr lang="en-AU" sz="1600">
                <a:solidFill>
                  <a:srgbClr val="FF0000"/>
                </a:solidFill>
              </a:rPr>
              <a:t>A catalyst speeds up the reaction by lowering the activation energy, so a greater fraction of reactant particles can form products at room temperature. </a:t>
            </a:r>
          </a:p>
          <a:p>
            <a:pPr marL="342900" indent="-342900">
              <a:lnSpc>
                <a:spcPct val="150000"/>
              </a:lnSpc>
              <a:spcAft>
                <a:spcPts val="600"/>
              </a:spcAft>
              <a:buFont typeface="Arial" panose="020B0604020202020204" pitchFamily="34" charset="0"/>
              <a:buChar char="•"/>
            </a:pPr>
            <a:r>
              <a:rPr lang="en-AU" sz="1600">
                <a:solidFill>
                  <a:srgbClr val="FF0000"/>
                </a:solidFill>
              </a:rPr>
              <a:t>Yeast is a catalyst in this reaction.</a:t>
            </a:r>
          </a:p>
        </p:txBody>
      </p:sp>
      <p:sp>
        <p:nvSpPr>
          <p:cNvPr id="4" name="Slide Number Placeholder 3">
            <a:extLst>
              <a:ext uri="{FF2B5EF4-FFF2-40B4-BE49-F238E27FC236}">
                <a16:creationId xmlns:a16="http://schemas.microsoft.com/office/drawing/2014/main" id="{82849847-9759-29AC-0C75-C857326A60FA}"/>
              </a:ext>
            </a:extLst>
          </p:cNvPr>
          <p:cNvSpPr>
            <a:spLocks noGrp="1"/>
          </p:cNvSpPr>
          <p:nvPr>
            <p:ph type="sldNum" sz="quarter" idx="5"/>
          </p:nvPr>
        </p:nvSpPr>
        <p:spPr/>
        <p:txBody>
          <a:bodyPr/>
          <a:lstStyle/>
          <a:p>
            <a:fld id="{B07158C4-A119-4B78-9DE8-A50001BC31DC}" type="slidenum">
              <a:rPr lang="en-AU" smtClean="0"/>
              <a:pPr/>
              <a:t>179</a:t>
            </a:fld>
            <a:endParaRPr lang="en-AU"/>
          </a:p>
        </p:txBody>
      </p:sp>
    </p:spTree>
    <p:extLst>
      <p:ext uri="{BB962C8B-B14F-4D97-AF65-F5344CB8AC3E}">
        <p14:creationId xmlns:p14="http://schemas.microsoft.com/office/powerpoint/2010/main" val="220957745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76E0-765A-BC61-415E-4CD88A2EF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6EC66-E03A-C0F7-221B-4C13BC0B40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EE41574-03DF-5546-29A8-37D24440178B}"/>
              </a:ext>
            </a:extLst>
          </p:cNvPr>
          <p:cNvSpPr>
            <a:spLocks noGrp="1"/>
          </p:cNvSpPr>
          <p:nvPr>
            <p:ph type="body" idx="1"/>
          </p:nvPr>
        </p:nvSpPr>
        <p:spPr/>
        <p:txBody>
          <a:bodyPr/>
          <a:lstStyle/>
          <a:p>
            <a:r>
              <a:rPr lang="en-AU" b="1"/>
              <a:t>Teacher notes:</a:t>
            </a:r>
          </a:p>
          <a:p>
            <a:pPr lvl="0"/>
            <a:r>
              <a:rPr lang="en-AU" sz="1600" b="1" kern="1200">
                <a:solidFill>
                  <a:schemeClr val="tx1"/>
                </a:solidFill>
                <a:effectLst/>
                <a:latin typeface="Public Sans" pitchFamily="2" charset="0"/>
                <a:ea typeface="+mn-ea"/>
                <a:cs typeface="+mn-cs"/>
              </a:rPr>
              <a:t>Symbolic (representations): </a:t>
            </a:r>
            <a:r>
              <a:rPr lang="en-AU" sz="1600" kern="1200">
                <a:solidFill>
                  <a:schemeClr val="tx1"/>
                </a:solidFill>
                <a:effectLst/>
                <a:latin typeface="Public Sans" pitchFamily="2" charset="0"/>
                <a:ea typeface="+mn-ea"/>
                <a:cs typeface="+mn-cs"/>
              </a:rPr>
              <a:t>such as graphs to show trends and patterns, chemical equations, etc.</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Tell students that the chemical reaction can also be represented by a balanced chemical equation and the comparison between the </a:t>
            </a:r>
            <a:r>
              <a:rPr lang="en-AU" sz="1600" b="0"/>
              <a:t>changes happening in the two measuring cylinders.</a:t>
            </a:r>
            <a:endParaRPr lang="en-AU"/>
          </a:p>
          <a:p>
            <a:pPr marL="285750" indent="-285750">
              <a:buFont typeface="Arial" panose="020B0604020202020204" pitchFamily="34" charset="0"/>
              <a:buChar char="•"/>
            </a:pPr>
            <a:r>
              <a:rPr lang="en-AU"/>
              <a:t>Remind students that a complete scientific explanation should include all three levels of Johnstone’s triangle: what we see (macroscopic), what happens at the particle level, and how we represent it using symbols or equations.</a:t>
            </a:r>
          </a:p>
          <a:p>
            <a:endParaRPr lang="en-AU"/>
          </a:p>
        </p:txBody>
      </p:sp>
      <p:sp>
        <p:nvSpPr>
          <p:cNvPr id="4" name="Slide Number Placeholder 3">
            <a:extLst>
              <a:ext uri="{FF2B5EF4-FFF2-40B4-BE49-F238E27FC236}">
                <a16:creationId xmlns:a16="http://schemas.microsoft.com/office/drawing/2014/main" id="{379CABC4-5F4E-6FE7-1EDF-966B3081C9B9}"/>
              </a:ext>
            </a:extLst>
          </p:cNvPr>
          <p:cNvSpPr>
            <a:spLocks noGrp="1"/>
          </p:cNvSpPr>
          <p:nvPr>
            <p:ph type="sldNum" sz="quarter" idx="5"/>
          </p:nvPr>
        </p:nvSpPr>
        <p:spPr/>
        <p:txBody>
          <a:bodyPr/>
          <a:lstStyle/>
          <a:p>
            <a:fld id="{B07158C4-A119-4B78-9DE8-A50001BC31DC}" type="slidenum">
              <a:rPr lang="en-AU" smtClean="0"/>
              <a:pPr/>
              <a:t>180</a:t>
            </a:fld>
            <a:endParaRPr lang="en-AU"/>
          </a:p>
        </p:txBody>
      </p:sp>
    </p:spTree>
    <p:extLst>
      <p:ext uri="{BB962C8B-B14F-4D97-AF65-F5344CB8AC3E}">
        <p14:creationId xmlns:p14="http://schemas.microsoft.com/office/powerpoint/2010/main" val="353469996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8CCE-2316-C7E6-1A1D-A31C9CEE5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E2863-5FFC-D0ED-A99C-0CC0378F7CB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39E8C72-F3E9-88C3-7E72-544970B0B43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4AE50BF-3A79-EB6D-2E60-E4191CD78D10}"/>
              </a:ext>
            </a:extLst>
          </p:cNvPr>
          <p:cNvSpPr>
            <a:spLocks noGrp="1"/>
          </p:cNvSpPr>
          <p:nvPr>
            <p:ph type="sldNum" sz="quarter" idx="5"/>
          </p:nvPr>
        </p:nvSpPr>
        <p:spPr/>
        <p:txBody>
          <a:bodyPr/>
          <a:lstStyle/>
          <a:p>
            <a:fld id="{D09C5488-DD16-4714-9519-7BE21BA11D4E}" type="slidenum">
              <a:rPr lang="en-AU" smtClean="0"/>
              <a:t>181</a:t>
            </a:fld>
            <a:endParaRPr lang="en-AU"/>
          </a:p>
        </p:txBody>
      </p:sp>
    </p:spTree>
    <p:extLst>
      <p:ext uri="{BB962C8B-B14F-4D97-AF65-F5344CB8AC3E}">
        <p14:creationId xmlns:p14="http://schemas.microsoft.com/office/powerpoint/2010/main" val="12655723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956C-488D-9A22-EB8A-60DAC8FEB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21588-DBDD-0F06-C741-78A13C9CEC6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10D7B9-E4A2-45C2-A7BA-611820DF508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817773-A14A-ACDA-73C3-016FA12E1DD1}"/>
              </a:ext>
            </a:extLst>
          </p:cNvPr>
          <p:cNvSpPr>
            <a:spLocks noGrp="1"/>
          </p:cNvSpPr>
          <p:nvPr>
            <p:ph type="sldNum" sz="quarter" idx="5"/>
          </p:nvPr>
        </p:nvSpPr>
        <p:spPr/>
        <p:txBody>
          <a:bodyPr/>
          <a:lstStyle/>
          <a:p>
            <a:fld id="{D09C5488-DD16-4714-9519-7BE21BA11D4E}" type="slidenum">
              <a:rPr lang="en-AU" smtClean="0"/>
              <a:t>182</a:t>
            </a:fld>
            <a:endParaRPr lang="en-AU"/>
          </a:p>
        </p:txBody>
      </p:sp>
    </p:spTree>
    <p:extLst>
      <p:ext uri="{BB962C8B-B14F-4D97-AF65-F5344CB8AC3E}">
        <p14:creationId xmlns:p14="http://schemas.microsoft.com/office/powerpoint/2010/main" val="72162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D88B-1A2F-83A2-BCCB-8DBD504E8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46CFF-BFA3-B185-A028-1C776AA3599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2B09AE5-0464-6F46-F99E-297A5846FAFE}"/>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Teacher notes:</a:t>
            </a:r>
          </a:p>
          <a:p>
            <a:pPr marL="0" marR="0" lvl="0" indent="0" algn="l" defTabSz="1219170" rtl="0" eaLnBrk="1" fontAlgn="base"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Go through each section of the Frayer diagram to define and outline a scientific question</a:t>
            </a:r>
          </a:p>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Definition: </a:t>
            </a:r>
            <a:r>
              <a:rPr kumimoji="0" lang="en-AU" sz="1600" b="0"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unpack the definition;</a:t>
            </a:r>
            <a:r>
              <a:rPr lang="en-AU" sz="1600" b="0"/>
              <a:t> </a:t>
            </a:r>
            <a:r>
              <a:rPr lang="en-AU" sz="1600"/>
              <a:t>A  testable statement or prediction that explains the expected outcome of an investigation based on research or prior knowledge. Emphasis that prior knowledge is required to predict the outcome</a:t>
            </a:r>
            <a:endParaRPr lang="en-US" sz="1600">
              <a:highlight>
                <a:srgbClr val="FFFFFF"/>
              </a:highlight>
            </a:endParaRPr>
          </a:p>
          <a:p>
            <a:pPr marL="0" marR="0" lvl="0" indent="0" algn="l" defTabSz="121917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Main features of the hypothesis:</a:t>
            </a:r>
            <a:endParaRPr kumimoji="0" lang="en-AU"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endParaRPr>
          </a:p>
          <a:p>
            <a:pPr algn="l" rtl="0" fontAlgn="base"/>
            <a:endParaRPr lang="en-AU" b="0" i="0" u="none" strike="noStrike">
              <a:solidFill>
                <a:srgbClr val="333333"/>
              </a:solidFill>
              <a:effectLst/>
              <a:highlight>
                <a:srgbClr val="FFFFFF"/>
              </a:highlight>
              <a:latin typeface="Montserrat" panose="00000500000000000000" pitchFamily="2" charset="0"/>
            </a:endParaRPr>
          </a:p>
          <a:p>
            <a:pPr marL="463550" indent="-285750">
              <a:lnSpc>
                <a:spcPct val="114000"/>
              </a:lnSpc>
              <a:spcAft>
                <a:spcPts val="600"/>
              </a:spcAft>
              <a:buFont typeface="Arial" panose="020B0604020202020204" pitchFamily="34" charset="0"/>
              <a:buChar char="•"/>
            </a:pPr>
            <a:r>
              <a:rPr lang="en-AU" sz="1600">
                <a:highlight>
                  <a:srgbClr val="FFFFFF"/>
                </a:highlight>
              </a:rPr>
              <a:t>It links the </a:t>
            </a:r>
            <a:r>
              <a:rPr lang="en-AU" sz="1600" b="1">
                <a:highlight>
                  <a:srgbClr val="FFFFFF"/>
                </a:highlight>
              </a:rPr>
              <a:t>independent </a:t>
            </a:r>
            <a:r>
              <a:rPr lang="en-AU" sz="1600">
                <a:highlight>
                  <a:srgbClr val="FFFFFF"/>
                </a:highlight>
              </a:rPr>
              <a:t>and </a:t>
            </a:r>
            <a:r>
              <a:rPr lang="en-AU" sz="1600" b="1">
                <a:highlight>
                  <a:srgbClr val="FFFFFF"/>
                </a:highlight>
              </a:rPr>
              <a:t>dependent variables </a:t>
            </a:r>
            <a:r>
              <a:rPr lang="en-AU" sz="1600">
                <a:highlight>
                  <a:srgbClr val="FFFFFF"/>
                </a:highlight>
              </a:rPr>
              <a:t>and includes a </a:t>
            </a:r>
            <a:r>
              <a:rPr lang="en-AU" sz="1600" b="1" i="1">
                <a:highlight>
                  <a:srgbClr val="FFFFFF"/>
                </a:highlight>
              </a:rPr>
              <a:t>predicted outcome </a:t>
            </a:r>
            <a:r>
              <a:rPr lang="en-AU" sz="1600">
                <a:highlight>
                  <a:srgbClr val="FFFFFF"/>
                </a:highlight>
              </a:rPr>
              <a:t>based on </a:t>
            </a:r>
            <a:r>
              <a:rPr lang="en-AU" sz="1600" b="1" i="1">
                <a:highlight>
                  <a:srgbClr val="FFFFFF"/>
                </a:highlight>
              </a:rPr>
              <a:t>scientific reasoning</a:t>
            </a:r>
          </a:p>
          <a:p>
            <a:pPr marL="463550" indent="-285750">
              <a:lnSpc>
                <a:spcPct val="114000"/>
              </a:lnSpc>
              <a:spcAft>
                <a:spcPts val="600"/>
              </a:spcAft>
              <a:buFont typeface="Arial" panose="020B0604020202020204" pitchFamily="34" charset="0"/>
              <a:buChar char="•"/>
            </a:pPr>
            <a:r>
              <a:rPr lang="en-AU" sz="1600">
                <a:highlight>
                  <a:srgbClr val="FFFFFF"/>
                </a:highlight>
              </a:rPr>
              <a:t>It can be proved or disproved.</a:t>
            </a:r>
          </a:p>
          <a:p>
            <a:pPr marL="463550" indent="-285750">
              <a:lnSpc>
                <a:spcPct val="114000"/>
              </a:lnSpc>
              <a:spcAft>
                <a:spcPts val="600"/>
              </a:spcAft>
              <a:buFont typeface="Arial" panose="020B0604020202020204" pitchFamily="34" charset="0"/>
              <a:buChar char="•"/>
            </a:pPr>
            <a:r>
              <a:rPr lang="en-AU" sz="1600">
                <a:highlight>
                  <a:srgbClr val="FFFFFF"/>
                </a:highlight>
              </a:rPr>
              <a:t>It is written as ‘</a:t>
            </a:r>
            <a:r>
              <a:rPr lang="en-AU" sz="1600" b="1">
                <a:highlight>
                  <a:srgbClr val="FFFFFF"/>
                </a:highlight>
              </a:rPr>
              <a:t>if’ </a:t>
            </a:r>
            <a:r>
              <a:rPr lang="en-AU" sz="1600">
                <a:highlight>
                  <a:srgbClr val="FFFFFF"/>
                </a:highlight>
              </a:rPr>
              <a:t>(independent variable, ‘</a:t>
            </a:r>
            <a:r>
              <a:rPr lang="en-AU" sz="1600" b="1">
                <a:highlight>
                  <a:srgbClr val="FFFFFF"/>
                </a:highlight>
              </a:rPr>
              <a:t>then</a:t>
            </a:r>
            <a:r>
              <a:rPr lang="en-AU" sz="1600">
                <a:highlight>
                  <a:srgbClr val="FFFFFF"/>
                </a:highlight>
              </a:rPr>
              <a:t>’ (effect on the dependent variable), ‘</a:t>
            </a:r>
            <a:r>
              <a:rPr lang="en-AU" sz="1600" b="1">
                <a:highlight>
                  <a:srgbClr val="FFFFFF"/>
                </a:highlight>
              </a:rPr>
              <a:t>because’</a:t>
            </a:r>
            <a:r>
              <a:rPr lang="en-AU" sz="1600">
                <a:highlight>
                  <a:srgbClr val="FFFFFF"/>
                </a:highlight>
              </a:rPr>
              <a:t> (scientific reasoning/ explanation) statement.</a:t>
            </a:r>
          </a:p>
          <a:p>
            <a:pPr algn="l" rtl="0" fontAlgn="base"/>
            <a:endParaRPr lang="en-AU" b="0" i="0" u="none" strike="noStrike">
              <a:solidFill>
                <a:srgbClr val="333333"/>
              </a:solidFill>
              <a:effectLst/>
              <a:highlight>
                <a:srgbClr val="FFFFFF"/>
              </a:highlight>
              <a:latin typeface="Montserrat" panose="00000500000000000000" pitchFamily="2" charset="0"/>
            </a:endParaRPr>
          </a:p>
          <a:p>
            <a:pPr algn="l" rtl="0" fontAlgn="base"/>
            <a:r>
              <a:rPr lang="en-AU" b="0" i="0" u="none" strike="noStrike">
                <a:solidFill>
                  <a:srgbClr val="333333"/>
                </a:solidFill>
                <a:effectLst/>
                <a:highlight>
                  <a:srgbClr val="FFFFFF"/>
                </a:highlight>
                <a:latin typeface="Montserrat" panose="00000500000000000000" pitchFamily="2" charset="0"/>
              </a:rPr>
              <a:t>Example </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600"/>
              <a:t>If an effervescent tablet is crushed, it dissolves faster</a:t>
            </a:r>
            <a:r>
              <a:rPr lang="en-AU" sz="1600" b="1"/>
              <a:t> because </a:t>
            </a:r>
            <a:r>
              <a:rPr lang="en-AU" sz="1600"/>
              <a:t>more surface area is exposed for collisions with water molecules.</a:t>
            </a:r>
          </a:p>
          <a:p>
            <a:pPr algn="l" rtl="0" fontAlgn="base"/>
            <a:endParaRPr lang="en-AU" b="0" i="0" u="none" strike="noStrike">
              <a:solidFill>
                <a:srgbClr val="333333"/>
              </a:solidFill>
              <a:effectLst/>
              <a:highlight>
                <a:srgbClr val="FFFFFF"/>
              </a:highlight>
              <a:latin typeface="Montserrat" panose="00000500000000000000" pitchFamily="2" charset="0"/>
            </a:endParaRPr>
          </a:p>
          <a:p>
            <a:pPr algn="l" rtl="0" fontAlgn="base"/>
            <a:endParaRPr lang="en-AU" b="0" i="0" u="none" strike="noStrike">
              <a:solidFill>
                <a:srgbClr val="333333"/>
              </a:solidFill>
              <a:effectLst/>
              <a:highlight>
                <a:srgbClr val="FFFFFF"/>
              </a:highlight>
              <a:latin typeface="Montserrat" panose="00000500000000000000" pitchFamily="2" charset="0"/>
            </a:endParaRPr>
          </a:p>
          <a:p>
            <a:endParaRPr lang="en-AU"/>
          </a:p>
        </p:txBody>
      </p:sp>
      <p:sp>
        <p:nvSpPr>
          <p:cNvPr id="4" name="Slide Number Placeholder 3">
            <a:extLst>
              <a:ext uri="{FF2B5EF4-FFF2-40B4-BE49-F238E27FC236}">
                <a16:creationId xmlns:a16="http://schemas.microsoft.com/office/drawing/2014/main" id="{B1BAF186-4216-40FD-D1F3-532522D15D9A}"/>
              </a:ext>
            </a:extLst>
          </p:cNvPr>
          <p:cNvSpPr>
            <a:spLocks noGrp="1"/>
          </p:cNvSpPr>
          <p:nvPr>
            <p:ph type="sldNum" sz="quarter" idx="5"/>
          </p:nvPr>
        </p:nvSpPr>
        <p:spPr/>
        <p:txBody>
          <a:bodyPr/>
          <a:lstStyle/>
          <a:p>
            <a:fld id="{B07158C4-A119-4B78-9DE8-A50001BC31DC}" type="slidenum">
              <a:rPr lang="en-AU" smtClean="0"/>
              <a:pPr/>
              <a:t>183</a:t>
            </a:fld>
            <a:endParaRPr lang="en-AU"/>
          </a:p>
        </p:txBody>
      </p:sp>
    </p:spTree>
    <p:extLst>
      <p:ext uri="{BB962C8B-B14F-4D97-AF65-F5344CB8AC3E}">
        <p14:creationId xmlns:p14="http://schemas.microsoft.com/office/powerpoint/2010/main" val="1573273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F0EBA-890E-DC80-8FDB-1BC2AC9D7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6B665-9860-475F-DA71-C17F400DC9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65BC103-718A-01E2-71E5-8BE915842EE1}"/>
              </a:ext>
            </a:extLst>
          </p:cNvPr>
          <p:cNvSpPr>
            <a:spLocks noGrp="1"/>
          </p:cNvSpPr>
          <p:nvPr>
            <p:ph type="body" idx="1"/>
          </p:nvPr>
        </p:nvSpPr>
        <p:spPr/>
        <p:txBody>
          <a:bodyPr/>
          <a:lstStyle/>
          <a:p>
            <a:pPr marL="0" marR="0" lvl="0" indent="0" algn="l" defTabSz="1219170" rtl="0" eaLnBrk="1" fontAlgn="base"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333333"/>
                </a:solidFill>
                <a:effectLst/>
                <a:highlight>
                  <a:srgbClr val="FFFFFF"/>
                </a:highlight>
                <a:uLnTx/>
                <a:uFillTx/>
                <a:latin typeface="Montserrat" panose="00000500000000000000" pitchFamily="2" charset="0"/>
                <a:ea typeface="+mn-ea"/>
                <a:cs typeface="+mn-cs"/>
              </a:rPr>
              <a:t>Teacher notes:</a:t>
            </a:r>
          </a:p>
          <a:p>
            <a:pPr algn="l" rtl="0" fontAlgn="base"/>
            <a:endParaRPr lang="en-AU" b="0" i="0" u="none" strike="noStrike">
              <a:solidFill>
                <a:srgbClr val="333333"/>
              </a:solidFill>
              <a:effectLst/>
              <a:highlight>
                <a:srgbClr val="FFFFFF"/>
              </a:highlight>
              <a:latin typeface="Montserrat" panose="00000500000000000000" pitchFamily="2" charset="0"/>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600" b="0">
                <a:highlight>
                  <a:srgbClr val="FFFFFF"/>
                </a:highlight>
              </a:rPr>
              <a:t>Unpacking the term hypothesis</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AU" sz="1600" b="1">
              <a:highlight>
                <a:srgbClr val="FFFFFF"/>
              </a:highlight>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600" b="1">
                <a:highlight>
                  <a:srgbClr val="FFFFFF"/>
                </a:highlight>
              </a:rPr>
              <a:t>Click</a:t>
            </a:r>
          </a:p>
          <a:p>
            <a:pPr marL="285750" marR="0" lvl="0" indent="-28575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600">
                <a:highlight>
                  <a:srgbClr val="FFFFFF"/>
                </a:highlight>
              </a:rPr>
              <a:t>Tell students that a hypothesis is a prediction based on prior knowledge or research. They can test that prediction by designing an investigation</a:t>
            </a:r>
          </a:p>
          <a:p>
            <a:pPr marL="285750" marR="0" lvl="0" indent="-28575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600">
                <a:highlight>
                  <a:srgbClr val="FFFFFF"/>
                </a:highlight>
              </a:rPr>
              <a:t>Identify the independent variable (what you change), dependent variable (what you measure). The hypothesis statement must link the predicted outcome to the independent variable. </a:t>
            </a:r>
          </a:p>
          <a:p>
            <a:pPr marL="285750" marR="0" lvl="0" indent="-285750" algn="l" defTabSz="121917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600">
                <a:highlight>
                  <a:srgbClr val="FFFFFF"/>
                </a:highlight>
              </a:rPr>
              <a:t>The hypothesis may or may not be proved, meaning it may or may not be supported; the results could either agree with it or contradict 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highlight>
                  <a:srgbClr val="FFFFFF"/>
                </a:highlight>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highlight>
                  <a:srgbClr val="FFFFFF"/>
                </a:highlight>
              </a:rPr>
              <a:t>Let’s look at this example - </a:t>
            </a:r>
            <a:r>
              <a:rPr lang="en-AU" sz="1600">
                <a:highlight>
                  <a:srgbClr val="FFFFFF"/>
                </a:highlight>
              </a:rPr>
              <a:t>If</a:t>
            </a:r>
            <a:r>
              <a:rPr lang="en-AU" sz="1600" b="1">
                <a:highlight>
                  <a:srgbClr val="FFFFFF"/>
                </a:highlight>
              </a:rPr>
              <a:t> </a:t>
            </a:r>
            <a:r>
              <a:rPr lang="en-AU" sz="1600">
                <a:highlight>
                  <a:srgbClr val="FFFFFF"/>
                </a:highlight>
              </a:rPr>
              <a:t>an effervescent vitamin C tablet is </a:t>
            </a:r>
            <a:r>
              <a:rPr lang="en-AU" sz="1800" b="1">
                <a:highlight>
                  <a:srgbClr val="FFFFFF"/>
                </a:highlight>
              </a:rPr>
              <a:t>crushed</a:t>
            </a:r>
            <a:r>
              <a:rPr lang="en-AU" sz="1600">
                <a:highlight>
                  <a:srgbClr val="FFFFFF"/>
                </a:highlight>
              </a:rPr>
              <a:t> before being placed in water, </a:t>
            </a:r>
            <a:r>
              <a:rPr lang="en-AU" sz="1600" b="1">
                <a:highlight>
                  <a:srgbClr val="FFFFFF"/>
                </a:highlight>
              </a:rPr>
              <a:t>then</a:t>
            </a:r>
            <a:r>
              <a:rPr lang="en-AU" sz="1600">
                <a:highlight>
                  <a:srgbClr val="FFFFFF"/>
                </a:highlight>
              </a:rPr>
              <a:t> it will dissolve and fizz faster than a whole tablet</a:t>
            </a:r>
            <a:r>
              <a:rPr lang="en-AU" sz="1600" b="1">
                <a:highlight>
                  <a:srgbClr val="FFFFFF"/>
                </a:highlight>
              </a:rPr>
              <a:t>, because </a:t>
            </a:r>
            <a:r>
              <a:rPr lang="en-AU" sz="1600">
                <a:highlight>
                  <a:srgbClr val="FFFFFF"/>
                </a:highlight>
              </a:rPr>
              <a:t>more surface area is exposed for collisions with water molecules. </a:t>
            </a:r>
            <a:r>
              <a:rPr lang="en-AU" sz="1600" b="0">
                <a:highlight>
                  <a:srgbClr val="FFFFFF"/>
                </a:highlight>
              </a:rPr>
              <a:t>In this example, notice how the hypothesis is structured: it makes a clear prediction about what will happen when we crush the vitamin C tablet versus leaving it whole.</a:t>
            </a:r>
            <a:endParaRPr lang="en-AU" sz="1600">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highlight>
                  <a:srgbClr val="FFFFFF"/>
                </a:highlight>
              </a:rPr>
              <a:t>Click</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a:highlight>
                  <a:srgbClr val="FFFFFF"/>
                </a:highlight>
              </a:rPr>
              <a:t>The </a:t>
            </a:r>
            <a:r>
              <a:rPr lang="en-AU" sz="1600" b="1">
                <a:highlight>
                  <a:srgbClr val="FFFFFF"/>
                </a:highlight>
              </a:rPr>
              <a:t>independent variable </a:t>
            </a:r>
            <a:r>
              <a:rPr lang="en-AU" sz="1600" b="0">
                <a:highlight>
                  <a:srgbClr val="FFFFFF"/>
                </a:highlight>
              </a:rPr>
              <a:t>is whether the tablet is crushed or whole; the </a:t>
            </a:r>
            <a:r>
              <a:rPr lang="en-AU" sz="1600" b="1">
                <a:highlight>
                  <a:srgbClr val="FFFFFF"/>
                </a:highlight>
              </a:rPr>
              <a:t>dependent variable </a:t>
            </a:r>
            <a:r>
              <a:rPr lang="en-AU" sz="1600" b="0">
                <a:highlight>
                  <a:srgbClr val="FFFFFF"/>
                </a:highlight>
              </a:rPr>
              <a:t>is the time it takes to dissolve and fizz. The </a:t>
            </a:r>
            <a:r>
              <a:rPr lang="en-AU" sz="1600" b="1">
                <a:highlight>
                  <a:srgbClr val="FFFFFF"/>
                </a:highlight>
              </a:rPr>
              <a:t>predicted outcome </a:t>
            </a:r>
            <a:r>
              <a:rPr lang="en-AU" sz="1600" b="0">
                <a:highlight>
                  <a:srgbClr val="FFFFFF"/>
                </a:highlight>
              </a:rPr>
              <a:t>is that the crushed tablet will dissolve and fizz faster.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a:highlight>
                <a:srgbClr val="FFFFFF"/>
              </a:highligh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highlight>
                  <a:srgbClr val="FFFFFF"/>
                </a:highlight>
              </a:rPr>
              <a:t>Click</a:t>
            </a:r>
            <a:endParaRPr lang="en-AU" sz="1600" b="0">
              <a:highlight>
                <a:srgbClr val="FFFFFF"/>
              </a:highligh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a:highlight>
                  <a:srgbClr val="FFFFFF"/>
                </a:highlight>
              </a:rPr>
              <a:t>The </a:t>
            </a:r>
            <a:r>
              <a:rPr lang="en-AU" sz="1600" b="1">
                <a:highlight>
                  <a:srgbClr val="FFFFFF"/>
                </a:highlight>
              </a:rPr>
              <a:t>reasoning</a:t>
            </a:r>
            <a:r>
              <a:rPr lang="en-AU" sz="1600" b="0">
                <a:highlight>
                  <a:srgbClr val="FFFFFF"/>
                </a:highlight>
              </a:rPr>
              <a:t> is included: crushing the tablet increases its surface area, </a:t>
            </a:r>
            <a:r>
              <a:rPr lang="en-AU" sz="1600" b="0"/>
              <a:t>allowing more collisions with water molecules and speeding</a:t>
            </a:r>
            <a:r>
              <a:rPr lang="en-AU" sz="1600" b="0">
                <a:highlight>
                  <a:srgbClr val="FFFFFF"/>
                </a:highlight>
              </a:rPr>
              <a:t> up the reaction.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a:highlight>
                  <a:srgbClr val="FFFFFF"/>
                </a:highlight>
              </a:rPr>
              <a:t>This makes the hypothesis testable—an experiment can be conducted to gather evidence that either supports or refutes the prediction.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highlight>
                <a:srgbClr val="FFFFFF"/>
              </a:highligh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highlight>
                  <a:srgbClr val="FFFFFF"/>
                </a:highlight>
              </a:rPr>
              <a:t>The statement includes ‘if’, ‘then’, and ‘because’.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0">
              <a:highlight>
                <a:srgbClr val="FFFFFF"/>
              </a:highligh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a:highlight>
                  <a:srgbClr val="FFFFFF"/>
                </a:highlight>
              </a:rPr>
              <a:t>‘If’ and ‘then’ link the independent and dependent variable ( meaning if you change the independent variable, how will it affect the prediction of the dependent variable). ‘Because ‘ links the scientific reasoning for the predicted outcome.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highlight>
                <a:srgbClr val="FFFFFF"/>
              </a:highlight>
            </a:endParaRPr>
          </a:p>
          <a:p>
            <a:endParaRPr lang="en-AU"/>
          </a:p>
        </p:txBody>
      </p:sp>
      <p:sp>
        <p:nvSpPr>
          <p:cNvPr id="4" name="Slide Number Placeholder 3">
            <a:extLst>
              <a:ext uri="{FF2B5EF4-FFF2-40B4-BE49-F238E27FC236}">
                <a16:creationId xmlns:a16="http://schemas.microsoft.com/office/drawing/2014/main" id="{2149FB49-C974-5ACA-69A4-A549C26B2DA4}"/>
              </a:ext>
            </a:extLst>
          </p:cNvPr>
          <p:cNvSpPr>
            <a:spLocks noGrp="1"/>
          </p:cNvSpPr>
          <p:nvPr>
            <p:ph type="sldNum" sz="quarter" idx="5"/>
          </p:nvPr>
        </p:nvSpPr>
        <p:spPr/>
        <p:txBody>
          <a:bodyPr/>
          <a:lstStyle/>
          <a:p>
            <a:fld id="{B07158C4-A119-4B78-9DE8-A50001BC31DC}" type="slidenum">
              <a:rPr lang="en-AU" smtClean="0"/>
              <a:pPr/>
              <a:t>184</a:t>
            </a:fld>
            <a:endParaRPr lang="en-AU"/>
          </a:p>
        </p:txBody>
      </p:sp>
    </p:spTree>
    <p:extLst>
      <p:ext uri="{BB962C8B-B14F-4D97-AF65-F5344CB8AC3E}">
        <p14:creationId xmlns:p14="http://schemas.microsoft.com/office/powerpoint/2010/main" val="15624327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b="1"/>
              <a:t>This slide contains animations to bring up the answers.</a:t>
            </a:r>
          </a:p>
          <a:p>
            <a:endParaRPr lang="en-AU"/>
          </a:p>
          <a:p>
            <a:r>
              <a:rPr lang="en-AU"/>
              <a:t>Give students a moment to read the statements in the table. Ask students to identify the hypothesis statement from the list that best describes the hypothesis and providing reasons for their choice.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185</a:t>
            </a:fld>
            <a:endParaRPr lang="en-AU"/>
          </a:p>
        </p:txBody>
      </p:sp>
    </p:spTree>
    <p:extLst>
      <p:ext uri="{BB962C8B-B14F-4D97-AF65-F5344CB8AC3E}">
        <p14:creationId xmlns:p14="http://schemas.microsoft.com/office/powerpoint/2010/main" val="1399164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When metals and nonmetals react, they form ionic compounds by forming ions. </a:t>
            </a:r>
            <a:br>
              <a:rPr lang="en-AU"/>
            </a:br>
            <a:r>
              <a:rPr lang="en-AU"/>
              <a:t>The atom of the metal loses electrons and becomes a positively charged, a cation.</a:t>
            </a:r>
          </a:p>
          <a:p>
            <a:r>
              <a:rPr lang="en-AU"/>
              <a:t>The non-metal gains the lost electrons and becomes a negative ion, an anion.</a:t>
            </a:r>
          </a:p>
          <a:p>
            <a:endParaRPr lang="en-AU"/>
          </a:p>
          <a:p>
            <a:r>
              <a:rPr lang="en-AU"/>
              <a:t>These charged atoms are attracted to each other by electrostatic forces, known as ionic bonding. Forming an ionic compound.</a:t>
            </a:r>
          </a:p>
          <a:p>
            <a:endParaRPr lang="en-AU"/>
          </a:p>
          <a:p>
            <a:r>
              <a:rPr lang="en-AU"/>
              <a:t>Sodium chloride contains two monatomic ions Na</a:t>
            </a:r>
            <a:r>
              <a:rPr lang="en-AU" baseline="30000"/>
              <a:t>+</a:t>
            </a:r>
            <a:r>
              <a:rPr lang="en-AU"/>
              <a:t> and Cl</a:t>
            </a:r>
            <a:r>
              <a:rPr lang="en-AU" baseline="30000"/>
              <a:t>-</a:t>
            </a:r>
            <a:r>
              <a:rPr lang="en-AU"/>
              <a:t>. Sodium (Na) is a metal with 1 valence electron. This electron is lost and Na becomes overall positively charged. Chlorine gains this electron and becomes negatively charged.</a:t>
            </a:r>
            <a:br>
              <a:rPr lang="en-AU"/>
            </a:br>
            <a:endParaRPr lang="en-AU"/>
          </a:p>
          <a:p>
            <a:r>
              <a:rPr lang="en-AU"/>
              <a:t>Polyatomic compounds are unpacked in more detail in a future lesson.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7745160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350-B704-4561-6D3E-8FA0B7378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0409B-4E26-BD83-DC2B-13948043F7C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F491EA1-4628-521C-78C8-A6B60F8BB26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C84F893-96C3-0E60-84CB-F0ECC2D22685}"/>
              </a:ext>
            </a:extLst>
          </p:cNvPr>
          <p:cNvSpPr>
            <a:spLocks noGrp="1"/>
          </p:cNvSpPr>
          <p:nvPr>
            <p:ph type="sldNum" sz="quarter" idx="5"/>
          </p:nvPr>
        </p:nvSpPr>
        <p:spPr/>
        <p:txBody>
          <a:bodyPr/>
          <a:lstStyle/>
          <a:p>
            <a:fld id="{D09C5488-DD16-4714-9519-7BE21BA11D4E}" type="slidenum">
              <a:rPr lang="en-AU" smtClean="0"/>
              <a:t>187</a:t>
            </a:fld>
            <a:endParaRPr lang="en-AU"/>
          </a:p>
        </p:txBody>
      </p:sp>
    </p:spTree>
    <p:extLst>
      <p:ext uri="{BB962C8B-B14F-4D97-AF65-F5344CB8AC3E}">
        <p14:creationId xmlns:p14="http://schemas.microsoft.com/office/powerpoint/2010/main" val="410286082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E3864-9833-D1C3-48BD-9198913B8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305AE-DE8C-16BB-2E60-CF59C6A9056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703F03F-5C97-4041-0C9C-5CA351F81A0B}"/>
              </a:ext>
            </a:extLst>
          </p:cNvPr>
          <p:cNvSpPr>
            <a:spLocks noGrp="1"/>
          </p:cNvSpPr>
          <p:nvPr>
            <p:ph type="body" idx="1"/>
          </p:nvPr>
        </p:nvSpPr>
        <p:spPr/>
        <p:txBody>
          <a:bodyPr/>
          <a:lstStyle/>
          <a:p>
            <a:pPr>
              <a:buNone/>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The atomic number is the same as the number of protons. The number of protons defines what the element is, for example, carbon always has 6 protons. In a neutral atom the number of electrons will be the same as the number of protons.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mass number is the sum of protons and neutrons. If we count the number of protons (grey circles with a + symbol) and the neutrons (white circles) we get a mass number of 12 for this carbon atom.</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How many protons and neutrons are in C-12? (6p and 6n.)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We can also determine the number of neutrons in an atom when given the mass number and atomic number by subtracting the atomic number (same as the number of protos), from the mass number.</a:t>
            </a:r>
          </a:p>
        </p:txBody>
      </p:sp>
      <p:sp>
        <p:nvSpPr>
          <p:cNvPr id="4" name="Slide Number Placeholder 3">
            <a:extLst>
              <a:ext uri="{FF2B5EF4-FFF2-40B4-BE49-F238E27FC236}">
                <a16:creationId xmlns:a16="http://schemas.microsoft.com/office/drawing/2014/main" id="{455DD746-A45D-1D02-7759-F5264AAC65F3}"/>
              </a:ext>
            </a:extLst>
          </p:cNvPr>
          <p:cNvSpPr>
            <a:spLocks noGrp="1"/>
          </p:cNvSpPr>
          <p:nvPr>
            <p:ph type="sldNum" sz="quarter" idx="5"/>
          </p:nvPr>
        </p:nvSpPr>
        <p:spPr/>
        <p:txBody>
          <a:bodyPr/>
          <a:lstStyle/>
          <a:p>
            <a:fld id="{B07158C4-A119-4B78-9DE8-A50001BC31DC}" type="slidenum">
              <a:rPr lang="en-AU" smtClean="0"/>
              <a:pPr/>
              <a:t>188</a:t>
            </a:fld>
            <a:endParaRPr lang="en-AU"/>
          </a:p>
        </p:txBody>
      </p:sp>
    </p:spTree>
    <p:extLst>
      <p:ext uri="{BB962C8B-B14F-4D97-AF65-F5344CB8AC3E}">
        <p14:creationId xmlns:p14="http://schemas.microsoft.com/office/powerpoint/2010/main" val="32844079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E4CB2-1CB1-ACF3-F3A3-87B2098D8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80F4A-2038-5B03-C3E6-8F3361855AE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C90D06-5002-3774-8859-48010918AD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This slide has an animation to reveal the answers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How many protons, neutrons and electrons are there in a neutral atom of sodium -23 </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reveal the answer.</a:t>
            </a:r>
            <a:endPar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5938581-6856-ABE0-4B37-23B7F46FE079}"/>
              </a:ext>
            </a:extLst>
          </p:cNvPr>
          <p:cNvSpPr>
            <a:spLocks noGrp="1"/>
          </p:cNvSpPr>
          <p:nvPr>
            <p:ph type="sldNum" sz="quarter" idx="5"/>
          </p:nvPr>
        </p:nvSpPr>
        <p:spPr/>
        <p:txBody>
          <a:bodyPr/>
          <a:lstStyle/>
          <a:p>
            <a:fld id="{B07158C4-A119-4B78-9DE8-A50001BC31DC}" type="slidenum">
              <a:rPr lang="en-AU" smtClean="0"/>
              <a:pPr/>
              <a:t>189</a:t>
            </a:fld>
            <a:endParaRPr lang="en-AU"/>
          </a:p>
        </p:txBody>
      </p:sp>
    </p:spTree>
    <p:extLst>
      <p:ext uri="{BB962C8B-B14F-4D97-AF65-F5344CB8AC3E}">
        <p14:creationId xmlns:p14="http://schemas.microsoft.com/office/powerpoint/2010/main" val="226385098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sz="1600" b="1">
                <a:latin typeface="Arial" panose="020B0604020202020204" pitchFamily="34" charset="0"/>
                <a:ea typeface="Calibri" panose="020F0502020204030204" pitchFamily="34" charset="0"/>
              </a:rPr>
              <a:t>I</a:t>
            </a:r>
            <a:r>
              <a:rPr lang="en-AU" sz="1600" b="1">
                <a:effectLst/>
                <a:latin typeface="Arial" panose="020B0604020202020204" pitchFamily="34" charset="0"/>
                <a:ea typeface="Calibri" panose="020F0502020204030204" pitchFamily="34" charset="0"/>
              </a:rPr>
              <a:t>sotopes</a:t>
            </a:r>
            <a:r>
              <a:rPr lang="en-AU" sz="1600">
                <a:effectLst/>
                <a:latin typeface="Arial" panose="020B0604020202020204" pitchFamily="34" charset="0"/>
                <a:ea typeface="Calibri" panose="020F0502020204030204" pitchFamily="34" charset="0"/>
              </a:rPr>
              <a:t> are variants of a chemical element that have the same number of protons but different numbers of neutrons in their nuclei.</a:t>
            </a:r>
          </a:p>
          <a:p>
            <a:r>
              <a:rPr lang="en-AU" sz="1600">
                <a:effectLst/>
                <a:latin typeface="Arial" panose="020B0604020202020204" pitchFamily="34" charset="0"/>
                <a:ea typeface="Calibri" panose="020F0502020204030204" pitchFamily="34" charset="0"/>
              </a:rPr>
              <a:t>They are the same element, have the same number of protons but have different numbers of neutrons.</a:t>
            </a:r>
          </a:p>
          <a:p>
            <a:endParaRPr lang="en-AU">
              <a:latin typeface="Arial" panose="020B0604020202020204" pitchFamily="34" charset="0"/>
              <a:cs typeface="Arial" panose="020B0604020202020204" pitchFamily="34" charset="0"/>
            </a:endParaRPr>
          </a:p>
          <a:p>
            <a:r>
              <a:rPr lang="en-AU" sz="1600">
                <a:effectLst/>
                <a:latin typeface="Arial" panose="020B0604020202020204" pitchFamily="34" charset="0"/>
                <a:ea typeface="Calibri" panose="020F0502020204030204" pitchFamily="34" charset="0"/>
              </a:rPr>
              <a:t>For example, Carbon-12 and Carbon -14 are isotopes. </a:t>
            </a: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They have the same the same number of protons but different number of neutrons. </a:t>
            </a:r>
          </a:p>
          <a:p>
            <a:r>
              <a:rPr lang="en-AU">
                <a:latin typeface="Arial" panose="020B0604020202020204" pitchFamily="34" charset="0"/>
                <a:cs typeface="Arial" panose="020B0604020202020204" pitchFamily="34" charset="0"/>
              </a:rPr>
              <a:t>C-12 has 6 neutrons</a:t>
            </a:r>
          </a:p>
          <a:p>
            <a:r>
              <a:rPr lang="en-AU">
                <a:latin typeface="Arial" panose="020B0604020202020204" pitchFamily="34" charset="0"/>
                <a:cs typeface="Arial" panose="020B0604020202020204" pitchFamily="34" charset="0"/>
              </a:rPr>
              <a:t>C-14 has 8 neutrons</a:t>
            </a:r>
          </a:p>
          <a:p>
            <a:r>
              <a:rPr lang="en-AU">
                <a:latin typeface="Arial" panose="020B0604020202020204" pitchFamily="34" charset="0"/>
                <a:cs typeface="Arial" panose="020B0604020202020204" pitchFamily="34" charset="0"/>
              </a:rPr>
              <a:t>C-14 has a higher mass, as a result of the additional neutrons.</a:t>
            </a:r>
          </a:p>
          <a:p>
            <a:r>
              <a:rPr lang="en-AU">
                <a:latin typeface="Arial" panose="020B0604020202020204" pitchFamily="34" charset="0"/>
                <a:cs typeface="Arial" panose="020B0604020202020204" pitchFamily="34" charset="0"/>
              </a:rPr>
              <a:t>Isotopes can become unstable due to these additional neutrons. </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Radioisotopes</a:t>
            </a:r>
            <a:r>
              <a:rPr lang="en-AU">
                <a:latin typeface="Arial" panose="020B0604020202020204" pitchFamily="34" charset="0"/>
                <a:cs typeface="Arial" panose="020B0604020202020204" pitchFamily="34" charset="0"/>
              </a:rPr>
              <a:t> are unstable isotopes. An isotope becomes unstable when the nucleus of the atom contains an unstable (imbalanced) combination of neutrons and protons.  This upsets the forces holding its nucleus together and the atom decays. </a:t>
            </a:r>
          </a:p>
          <a:p>
            <a:r>
              <a:rPr lang="en-AU">
                <a:latin typeface="Arial" panose="020B0604020202020204" pitchFamily="34" charset="0"/>
                <a:cs typeface="Arial" panose="020B0604020202020204" pitchFamily="34" charset="0"/>
              </a:rPr>
              <a:t>As a result, an unstable radioisotope will breakdown and emit particles or energy to become more stable. This is known as spontaneous decay.</a:t>
            </a:r>
          </a:p>
          <a:p>
            <a:r>
              <a:rPr lang="en-AU">
                <a:latin typeface="Arial" panose="020B0604020202020204" pitchFamily="34" charset="0"/>
                <a:cs typeface="Arial" panose="020B0604020202020204" pitchFamily="34" charset="0"/>
              </a:rPr>
              <a:t>Carbon-14 is unstable and undergoes spontaneous beta decay and is classified as a radioisotope.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190</a:t>
            </a:fld>
            <a:endParaRPr lang="en-AU"/>
          </a:p>
        </p:txBody>
      </p:sp>
    </p:spTree>
    <p:extLst>
      <p:ext uri="{BB962C8B-B14F-4D97-AF65-F5344CB8AC3E}">
        <p14:creationId xmlns:p14="http://schemas.microsoft.com/office/powerpoint/2010/main" val="357116638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E4BA0-D10C-F95B-EAB3-9E569CD57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526283-367D-3E26-C449-080C7EFB396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C20A65F-9B5C-A401-87BC-CAA502183A7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solidFill>
                <a:srgbClr val="0E101A"/>
              </a:solidFill>
              <a:effectLst/>
            </a:endParaRPr>
          </a:p>
          <a:p>
            <a:r>
              <a:rPr lang="en-AU">
                <a:latin typeface="Arial" panose="020B0604020202020204" pitchFamily="34" charset="0"/>
                <a:cs typeface="Arial" panose="020B0604020202020204" pitchFamily="34" charset="0"/>
              </a:rPr>
              <a:t>The atomic mass for many elements on the periodic table is not a whole number. </a:t>
            </a:r>
          </a:p>
          <a:p>
            <a:r>
              <a:rPr lang="en-AU">
                <a:latin typeface="Arial" panose="020B0604020202020204" pitchFamily="34" charset="0"/>
                <a:cs typeface="Arial" panose="020B0604020202020204" pitchFamily="34" charset="0"/>
              </a:rPr>
              <a:t>This is because it is the average mass of the atoms in a naturally occurring sample. </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atomic mass for carbon is 12.01, so clearly it is mostly C-12.</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atomic mass for chlorine is 35.45, as naturally occurring chlorine sample contains 75.8 % Cl-35 and 24.2 % Cl-37.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2E984A2-F2A9-3C76-BF5F-EFA5ED6AEF24}"/>
              </a:ext>
            </a:extLst>
          </p:cNvPr>
          <p:cNvSpPr>
            <a:spLocks noGrp="1"/>
          </p:cNvSpPr>
          <p:nvPr>
            <p:ph type="sldNum" sz="quarter" idx="5"/>
          </p:nvPr>
        </p:nvSpPr>
        <p:spPr/>
        <p:txBody>
          <a:bodyPr/>
          <a:lstStyle/>
          <a:p>
            <a:fld id="{B07158C4-A119-4B78-9DE8-A50001BC31DC}" type="slidenum">
              <a:rPr lang="en-AU" smtClean="0"/>
              <a:pPr/>
              <a:t>191</a:t>
            </a:fld>
            <a:endParaRPr lang="en-AU"/>
          </a:p>
        </p:txBody>
      </p:sp>
    </p:spTree>
    <p:extLst>
      <p:ext uri="{BB962C8B-B14F-4D97-AF65-F5344CB8AC3E}">
        <p14:creationId xmlns:p14="http://schemas.microsoft.com/office/powerpoint/2010/main" val="427404793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Teacher notes:</a:t>
            </a:r>
          </a:p>
          <a:p>
            <a:endParaRPr lang="en-AU"/>
          </a:p>
          <a:p>
            <a:r>
              <a:rPr lang="en-AU"/>
              <a:t>Play this video to introduce students to radioactive decay. Students should copy the summary table at the end of the video.</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192</a:t>
            </a:fld>
            <a:endParaRPr lang="en-AU"/>
          </a:p>
        </p:txBody>
      </p:sp>
    </p:spTree>
    <p:extLst>
      <p:ext uri="{BB962C8B-B14F-4D97-AF65-F5344CB8AC3E}">
        <p14:creationId xmlns:p14="http://schemas.microsoft.com/office/powerpoint/2010/main" val="148981251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a:t>
            </a:r>
          </a:p>
          <a:p>
            <a:endParaRPr lang="en-AU"/>
          </a:p>
          <a:p>
            <a:r>
              <a:rPr lang="en-AU"/>
              <a:t>This slide summarises the information in the previous video to support students understanding of the different types of decay. Note that Beta+ decay is not covered in detail in this unit of work. When beta decay is mentioned throughout the unit it is referring to Beta minus decay.</a:t>
            </a:r>
          </a:p>
          <a:p>
            <a:endParaRPr lang="en-AU"/>
          </a:p>
          <a:p>
            <a:r>
              <a:rPr lang="en-AU"/>
              <a:t>Students should copy this information into their notes for later reference.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193</a:t>
            </a:fld>
            <a:endParaRPr lang="en-AU"/>
          </a:p>
        </p:txBody>
      </p:sp>
    </p:spTree>
    <p:extLst>
      <p:ext uri="{BB962C8B-B14F-4D97-AF65-F5344CB8AC3E}">
        <p14:creationId xmlns:p14="http://schemas.microsoft.com/office/powerpoint/2010/main" val="324816189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Explain the nuclides graph to students: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The nuclides graph shows the number of neutrons (N) on the Y axis, and the number protons (Z) on the x axis.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Each small square represents a different isotope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The black line (line of black squares) show where the neutrons = protons (1:1 ratio)</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anose="020B0604020202020204" pitchFamily="34" charset="0"/>
                <a:cs typeface="Arial" panose="020B0604020202020204" pitchFamily="34" charset="0"/>
              </a:rPr>
              <a:t>The black isotopes are considered to be stable and the rest are unstable.</a:t>
            </a:r>
          </a:p>
          <a:p>
            <a:endParaRPr lang="en-AU"/>
          </a:p>
          <a:p>
            <a:r>
              <a:rPr lang="en-AU" b="1"/>
              <a:t>Provide additional information about the isotopes:</a:t>
            </a:r>
          </a:p>
          <a:p>
            <a:pPr marL="285750" indent="-285750">
              <a:buFont typeface="Arial" panose="020B0604020202020204" pitchFamily="34" charset="0"/>
              <a:buChar char="•"/>
            </a:pPr>
            <a:r>
              <a:rPr lang="en-AU"/>
              <a:t>The stable light isotopes have </a:t>
            </a:r>
            <a:r>
              <a:rPr lang="en-AU" err="1"/>
              <a:t>p:n</a:t>
            </a:r>
            <a:r>
              <a:rPr lang="en-AU"/>
              <a:t> ratios closest to 1:1, but as the isotopes become more massive, the stable ratio approaches a </a:t>
            </a:r>
            <a:r>
              <a:rPr lang="en-AU" err="1"/>
              <a:t>neutron:proton</a:t>
            </a:r>
            <a:r>
              <a:rPr lang="en-AU"/>
              <a:t> ratio of 1.5:1</a:t>
            </a:r>
          </a:p>
          <a:p>
            <a:pPr marL="285750" indent="-285750">
              <a:buFont typeface="Arial" panose="020B0604020202020204" pitchFamily="34" charset="0"/>
              <a:buChar char="•"/>
            </a:pPr>
            <a:r>
              <a:rPr lang="en-AU"/>
              <a:t>The blue isotopes have a relatively high </a:t>
            </a:r>
            <a:r>
              <a:rPr lang="en-AU" err="1"/>
              <a:t>neutron:proton</a:t>
            </a:r>
            <a:r>
              <a:rPr lang="en-AU"/>
              <a:t> ratio and undergo beta decay.</a:t>
            </a:r>
          </a:p>
          <a:p>
            <a:pPr marL="285750" indent="-285750">
              <a:buFont typeface="Arial" panose="020B0604020202020204" pitchFamily="34" charset="0"/>
              <a:buChar char="•"/>
            </a:pPr>
            <a:r>
              <a:rPr lang="en-AU"/>
              <a:t>The yellow isotopes undergo alpha decay. Note that they are more massive isotopes.</a:t>
            </a:r>
          </a:p>
          <a:p>
            <a:pPr marL="285750" indent="-285750">
              <a:buFont typeface="Arial" panose="020B0604020202020204" pitchFamily="34" charset="0"/>
              <a:buChar char="•"/>
            </a:pPr>
            <a:r>
              <a:rPr lang="en-AU"/>
              <a:t>Note that anything above 82 protons (Pb) is unstable.</a:t>
            </a:r>
          </a:p>
          <a:p>
            <a:pPr marL="285750" indent="-285750">
              <a:buFont typeface="Arial" panose="020B0604020202020204" pitchFamily="34" charset="0"/>
              <a:buChar char="•"/>
            </a:pPr>
            <a:r>
              <a:rPr lang="en-AU"/>
              <a:t>The orange isotopes undergo positron decay. A positron is the antiparticle of an electron. </a:t>
            </a:r>
          </a:p>
          <a:p>
            <a:endParaRPr lang="en-US"/>
          </a:p>
          <a:p>
            <a:r>
              <a:rPr lang="en-US"/>
              <a:t>Tell students the focus of the learning for this unit will be on alpha and beta decay.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194</a:t>
            </a:fld>
            <a:endParaRPr lang="en-AU"/>
          </a:p>
        </p:txBody>
      </p:sp>
    </p:spTree>
    <p:extLst>
      <p:ext uri="{BB962C8B-B14F-4D97-AF65-F5344CB8AC3E}">
        <p14:creationId xmlns:p14="http://schemas.microsoft.com/office/powerpoint/2010/main" val="18041434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7661B-77C6-443F-0E55-4D930B59A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6EC0F-5CA9-1FC5-26F3-4923D9050F8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5D21CCA-BC07-3C7F-A87D-08FF24F15B4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US">
              <a:latin typeface="Arial" panose="020B0604020202020204" pitchFamily="34" charset="0"/>
              <a:cs typeface="Arial" panose="020B0604020202020204" pitchFamily="34" charset="0"/>
            </a:endParaRPr>
          </a:p>
          <a:p>
            <a:pPr marL="0" indent="0">
              <a:buFontTx/>
              <a:buNone/>
            </a:pPr>
            <a:r>
              <a:rPr lang="en-US">
                <a:latin typeface="Arial" panose="020B0604020202020204" pitchFamily="34" charset="0"/>
                <a:cs typeface="Arial" panose="020B0604020202020204" pitchFamily="34" charset="0"/>
              </a:rPr>
              <a:t>As the elements get larger, the ratio of neutrons to protons increases toward 1.5:1 , thus for every 1 proton there is 1.5 neutrons.</a:t>
            </a:r>
          </a:p>
          <a:p>
            <a:pPr marL="285750" indent="-285750">
              <a:buFontTx/>
              <a:buChar cha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If the neutron-to-proton ratio is too high. The nucleus is neutron-rich and unstable. This leads to beta minus decay (shown on the graph in blue). For example, Carbon-14. Beta decay of Carbon-14 involves a neutron transforming into a proton, leading to the atomic number increasing by 1 and becoming Nitrogen-14.</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very heavy elements the nucleus becomes too large and therefore becomes unstable. This leads to alpha decay (shown in yellow on the graph). For example, Uranium-238 emits an alpha particle (2 protons and 2 neutrons), to become Thorium-234.</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All elements with an atomic number greater than 82 are unstable (radioactive).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86D2913-2BF5-E316-10E7-5782BA8E7707}"/>
              </a:ext>
            </a:extLst>
          </p:cNvPr>
          <p:cNvSpPr>
            <a:spLocks noGrp="1"/>
          </p:cNvSpPr>
          <p:nvPr>
            <p:ph type="sldNum" sz="quarter" idx="5"/>
          </p:nvPr>
        </p:nvSpPr>
        <p:spPr/>
        <p:txBody>
          <a:bodyPr/>
          <a:lstStyle/>
          <a:p>
            <a:fld id="{B07158C4-A119-4B78-9DE8-A50001BC31DC}" type="slidenum">
              <a:rPr lang="en-AU" smtClean="0"/>
              <a:pPr/>
              <a:t>195</a:t>
            </a:fld>
            <a:endParaRPr lang="en-AU"/>
          </a:p>
        </p:txBody>
      </p:sp>
    </p:spTree>
    <p:extLst>
      <p:ext uri="{BB962C8B-B14F-4D97-AF65-F5344CB8AC3E}">
        <p14:creationId xmlns:p14="http://schemas.microsoft.com/office/powerpoint/2010/main" val="199749415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Some radioisotopes are deficient in neutrons and undergo positron decay. A positron is the antiparticle of an electron.</a:t>
            </a:r>
          </a:p>
          <a:p>
            <a:endParaRPr lang="en-AU" b="0"/>
          </a:p>
          <a:p>
            <a:r>
              <a:rPr lang="en-AU" b="0"/>
              <a:t>For example, F-19 is stable, but F-18 is not and emits a positron to become more stable.</a:t>
            </a:r>
          </a:p>
          <a:p>
            <a:r>
              <a:rPr lang="en-AU" b="0"/>
              <a:t>When matter and antimatter meet, they annihilate one another, and their mass gets converted to energy in the form of gamma radiation. This is shown in the first image where the e- and e+ are colliding and releasing gamma radiation.</a:t>
            </a:r>
          </a:p>
          <a:p>
            <a:endParaRPr lang="en-AU" b="0"/>
          </a:p>
          <a:p>
            <a:r>
              <a:rPr lang="en-AU" b="0"/>
              <a:t>Positron decay is used in PET scans (Positron Emission Tomography). PET scans are used to identify where cancer has spread in the body and can help determine how active or aggressive the cancer is. </a:t>
            </a:r>
          </a:p>
          <a:p>
            <a:endParaRPr lang="en-AU" b="0"/>
          </a:p>
          <a:p>
            <a:r>
              <a:rPr lang="en-AU" b="0"/>
              <a:t>The patient is injected with an radioactive tracer (an isotope) that undergoes positron decay. Usually Flourine-18, which is attached to a glucose molecule.</a:t>
            </a:r>
          </a:p>
          <a:p>
            <a:r>
              <a:rPr lang="en-AU" b="0"/>
              <a:t>The tracer is readily taken up by cells that are using a lot of energy (high metabolic activity) such as cancer cells.</a:t>
            </a:r>
          </a:p>
          <a:p>
            <a:endParaRPr lang="en-AU" b="0"/>
          </a:p>
          <a:p>
            <a:r>
              <a:rPr lang="en-AU" b="0"/>
              <a:t>When the positron is emitted, it quickly encounters an electron, and they annihilate one another, emitting gamma rays in opposite directions. The gamma rays are detected by the PET scanner and is able to map where the tracer has accumulated in the body. </a:t>
            </a:r>
          </a:p>
          <a:p>
            <a:endParaRPr lang="en-AU" b="0"/>
          </a:p>
          <a:p>
            <a:r>
              <a:rPr lang="en-AU" b="0"/>
              <a:t>The PET scan on the slide shows where the tracer has accumulated in the body (see the dark areas).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196</a:t>
            </a:fld>
            <a:endParaRPr lang="en-AU"/>
          </a:p>
        </p:txBody>
      </p:sp>
    </p:spTree>
    <p:extLst>
      <p:ext uri="{BB962C8B-B14F-4D97-AF65-F5344CB8AC3E}">
        <p14:creationId xmlns:p14="http://schemas.microsoft.com/office/powerpoint/2010/main" val="33584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EE69F-4B9E-CDB1-1897-3107CEF20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E4713-A424-28B0-23C5-400B5F55E52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55A3395-26D0-922A-5EFF-9147573D77BA}"/>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b="1">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Recall that ionic compounds consist of metal and nonmetal elements. When naming ionic compounds, the metal is always named first.  The non-metal element is modified to include –ide.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For example, magnesium chloride (MgCl</a:t>
            </a:r>
            <a:r>
              <a:rPr lang="en-AU" baseline="-25000">
                <a:latin typeface="Arial" panose="020B0604020202020204" pitchFamily="34" charset="0"/>
                <a:cs typeface="Arial" panose="020B0604020202020204" pitchFamily="34" charset="0"/>
              </a:rPr>
              <a:t>2</a:t>
            </a:r>
            <a:r>
              <a:rPr lang="en-AU">
                <a:latin typeface="Arial" panose="020B0604020202020204" pitchFamily="34" charset="0"/>
                <a:cs typeface="Arial" panose="020B0604020202020204" pitchFamily="34" charset="0"/>
              </a:rPr>
              <a:t>) is an ionic compound. Magnesium is a metal and chlorine is a non-metal. Resulting in the naming of the ionic compound “magnesium chlor-ide”.</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a:t>
            </a:r>
            <a:r>
              <a:rPr lang="en-AU">
                <a:latin typeface="Arial" panose="020B0604020202020204" pitchFamily="34" charset="0"/>
                <a:cs typeface="Arial" panose="020B0604020202020204" pitchFamily="34" charset="0"/>
              </a:rPr>
              <a:t>Ask students to name the next 3 ionic compounds</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r>
              <a:rPr lang="en-AU">
                <a:latin typeface="Arial" panose="020B0604020202020204" pitchFamily="34" charset="0"/>
                <a:cs typeface="Arial" panose="020B0604020202020204" pitchFamily="34" charset="0"/>
              </a:rPr>
              <a:t> for answers</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 </a:t>
            </a:r>
            <a:r>
              <a:rPr lang="en-AU">
                <a:latin typeface="Arial" panose="020B0604020202020204" pitchFamily="34" charset="0"/>
                <a:cs typeface="Arial" panose="020B0604020202020204" pitchFamily="34" charset="0"/>
              </a:rPr>
              <a:t>Many students will incorrectly name </a:t>
            </a:r>
            <a:r>
              <a:rPr lang="en-AU" err="1">
                <a:latin typeface="Arial" panose="020B0604020202020204" pitchFamily="34" charset="0"/>
                <a:cs typeface="Arial" panose="020B0604020202020204" pitchFamily="34" charset="0"/>
              </a:rPr>
              <a:t>CuS</a:t>
            </a:r>
            <a:r>
              <a:rPr lang="en-AU">
                <a:latin typeface="Arial" panose="020B0604020202020204" pitchFamily="34" charset="0"/>
                <a:cs typeface="Arial" panose="020B0604020202020204" pitchFamily="34" charset="0"/>
              </a:rPr>
              <a:t> copper </a:t>
            </a:r>
            <a:r>
              <a:rPr lang="en-AU" err="1">
                <a:latin typeface="Arial" panose="020B0604020202020204" pitchFamily="34" charset="0"/>
                <a:cs typeface="Arial" panose="020B0604020202020204" pitchFamily="34" charset="0"/>
              </a:rPr>
              <a:t>sulfate</a:t>
            </a:r>
            <a:r>
              <a:rPr lang="en-AU">
                <a:latin typeface="Arial" panose="020B0604020202020204" pitchFamily="34" charset="0"/>
                <a:cs typeface="Arial" panose="020B0604020202020204" pitchFamily="34" charset="0"/>
              </a:rPr>
              <a:t> because of their familiarity with it. This is a good opportunity to reinforce the nomenclature rule</a:t>
            </a:r>
          </a:p>
        </p:txBody>
      </p:sp>
      <p:sp>
        <p:nvSpPr>
          <p:cNvPr id="4" name="Slide Number Placeholder 3">
            <a:extLst>
              <a:ext uri="{FF2B5EF4-FFF2-40B4-BE49-F238E27FC236}">
                <a16:creationId xmlns:a16="http://schemas.microsoft.com/office/drawing/2014/main" id="{54FC6A93-6BCC-1FCC-E989-7A37E0C3282E}"/>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13165495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0493B-CC7D-7A60-46C9-06601325D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DC67B-6606-3633-9A89-E65D2F5AF86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E00F20-50C4-66D4-3419-9FB863F7643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This slide contains animations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Beta decay occurs when the </a:t>
            </a:r>
            <a:r>
              <a:rPr lang="en-AU" err="1">
                <a:latin typeface="Arial" panose="020B0604020202020204" pitchFamily="34" charset="0"/>
                <a:cs typeface="Arial" panose="020B0604020202020204" pitchFamily="34" charset="0"/>
              </a:rPr>
              <a:t>neutron:proton</a:t>
            </a:r>
            <a:r>
              <a:rPr lang="en-AU">
                <a:latin typeface="Arial" panose="020B0604020202020204" pitchFamily="34" charset="0"/>
                <a:cs typeface="Arial" panose="020B0604020202020204" pitchFamily="34" charset="0"/>
              </a:rPr>
              <a:t> ratio is too high. </a:t>
            </a:r>
          </a:p>
          <a:p>
            <a:endParaRPr lang="en-AU">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To reduce the </a:t>
            </a:r>
            <a:r>
              <a:rPr lang="en-US" err="1">
                <a:latin typeface="Arial" panose="020B0604020202020204" pitchFamily="34" charset="0"/>
                <a:cs typeface="Arial" panose="020B0604020202020204" pitchFamily="34" charset="0"/>
              </a:rPr>
              <a:t>neutron:proton</a:t>
            </a:r>
            <a:r>
              <a:rPr lang="en-US">
                <a:latin typeface="Arial" panose="020B0604020202020204" pitchFamily="34" charset="0"/>
                <a:cs typeface="Arial" panose="020B0604020202020204" pitchFamily="34" charset="0"/>
              </a:rPr>
              <a:t> ratio, a neutron is converted into a</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proton with the emission of an electron (a beta particle)</a:t>
            </a:r>
            <a:endParaRPr lang="en-US"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0">
                <a:latin typeface="Arial" panose="020B0604020202020204" pitchFamily="34" charset="0"/>
                <a:cs typeface="Arial" panose="020B0604020202020204" pitchFamily="34" charset="0"/>
              </a:rPr>
              <a:t>The atomic number increases by 1 because a proton is formed</a:t>
            </a:r>
          </a:p>
          <a:p>
            <a:pPr marL="285750" indent="-285750">
              <a:buFont typeface="Arial" panose="020B0604020202020204" pitchFamily="34" charset="0"/>
              <a:buChar char="•"/>
            </a:pPr>
            <a:r>
              <a:rPr lang="en-US" b="0">
                <a:latin typeface="Arial" panose="020B0604020202020204" pitchFamily="34" charset="0"/>
                <a:cs typeface="Arial" panose="020B0604020202020204" pitchFamily="34" charset="0"/>
              </a:rPr>
              <a:t>The mass number stays the same.</a:t>
            </a:r>
          </a:p>
          <a:p>
            <a:endParaRPr lang="en-AU">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to bring up the carbon isotope examples</a:t>
            </a:r>
          </a:p>
          <a:p>
            <a:r>
              <a:rPr lang="en-AU">
                <a:latin typeface="Arial" panose="020B0604020202020204" pitchFamily="34" charset="0"/>
                <a:cs typeface="Arial" panose="020B0604020202020204" pitchFamily="34" charset="0"/>
              </a:rPr>
              <a:t>Compare the relative stability of the isotopes to their </a:t>
            </a:r>
            <a:r>
              <a:rPr lang="en-AU" err="1">
                <a:latin typeface="Arial" panose="020B0604020202020204" pitchFamily="34" charset="0"/>
                <a:cs typeface="Arial" panose="020B0604020202020204" pitchFamily="34" charset="0"/>
              </a:rPr>
              <a:t>neutron:proton</a:t>
            </a:r>
            <a:r>
              <a:rPr lang="en-AU">
                <a:latin typeface="Arial" panose="020B0604020202020204" pitchFamily="34" charset="0"/>
                <a:cs typeface="Arial" panose="020B0604020202020204" pitchFamily="34" charset="0"/>
              </a:rPr>
              <a:t> ratio:</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C-12 </a:t>
            </a:r>
            <a:r>
              <a:rPr lang="en-US">
                <a:latin typeface="Arial" panose="020B0604020202020204" pitchFamily="34" charset="0"/>
                <a:cs typeface="Arial" panose="020B0604020202020204" pitchFamily="34" charset="0"/>
              </a:rPr>
              <a:t>has 6 neutrons and 6 protons and is stable.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C-14 has 8 neutrons and 6 protons and is unstable.</a:t>
            </a:r>
          </a:p>
          <a:p>
            <a:pPr marL="285750" indent="-285750">
              <a:buFont typeface="Arial" panose="020B0604020202020204" pitchFamily="34" charset="0"/>
              <a:buChar char="•"/>
            </a:pPr>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Click to bring up the Carbon-14 equation</a:t>
            </a:r>
          </a:p>
          <a:p>
            <a:r>
              <a:rPr lang="en-US" b="0">
                <a:latin typeface="Arial" panose="020B0604020202020204" pitchFamily="34" charset="0"/>
                <a:cs typeface="Arial" panose="020B0604020202020204" pitchFamily="34" charset="0"/>
              </a:rPr>
              <a:t>As the carbon atom has gained a proton, the atomic number is now 7. The element with the atomic number 7 is Nitrogen.</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Carbon has undergone beta decay and become Nitrogen-14 with the release of an electron. Becoming a stable isotope. </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The mass number remains 14 as there are now 7 neutrons and 7 protons.</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16DD137-1903-43B7-B0C1-306A6A074B31}"/>
              </a:ext>
            </a:extLst>
          </p:cNvPr>
          <p:cNvSpPr>
            <a:spLocks noGrp="1"/>
          </p:cNvSpPr>
          <p:nvPr>
            <p:ph type="sldNum" sz="quarter" idx="5"/>
          </p:nvPr>
        </p:nvSpPr>
        <p:spPr/>
        <p:txBody>
          <a:bodyPr/>
          <a:lstStyle/>
          <a:p>
            <a:fld id="{B07158C4-A119-4B78-9DE8-A50001BC31DC}" type="slidenum">
              <a:rPr lang="en-AU" smtClean="0"/>
              <a:pPr/>
              <a:t>197</a:t>
            </a:fld>
            <a:endParaRPr lang="en-AU"/>
          </a:p>
        </p:txBody>
      </p:sp>
    </p:spTree>
    <p:extLst>
      <p:ext uri="{BB962C8B-B14F-4D97-AF65-F5344CB8AC3E}">
        <p14:creationId xmlns:p14="http://schemas.microsoft.com/office/powerpoint/2010/main" val="177467253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D5E7A-4FFC-CA53-AE67-269E87BED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99AEA-E064-199E-6751-24B187C5734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F2FF8D6-B6A8-DF58-4125-F1EDC4F7495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To write the equation for beta decay:</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1. Write down the symbol of the radioisotope  (C-14 ) on the left hand side of the equation, then write the symbol for a beta particle on the right hand side.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2. Balance the mass number and atomic numbers on each side of the arrow.</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3. Use the periodic table to identify which element has an atomic number of 7, then complete the equation.</a:t>
            </a:r>
          </a:p>
        </p:txBody>
      </p:sp>
      <p:sp>
        <p:nvSpPr>
          <p:cNvPr id="4" name="Slide Number Placeholder 3">
            <a:extLst>
              <a:ext uri="{FF2B5EF4-FFF2-40B4-BE49-F238E27FC236}">
                <a16:creationId xmlns:a16="http://schemas.microsoft.com/office/drawing/2014/main" id="{390240C4-18DF-03C5-C86D-73A753484D9F}"/>
              </a:ext>
            </a:extLst>
          </p:cNvPr>
          <p:cNvSpPr>
            <a:spLocks noGrp="1"/>
          </p:cNvSpPr>
          <p:nvPr>
            <p:ph type="sldNum" sz="quarter" idx="5"/>
          </p:nvPr>
        </p:nvSpPr>
        <p:spPr/>
        <p:txBody>
          <a:bodyPr/>
          <a:lstStyle/>
          <a:p>
            <a:fld id="{B07158C4-A119-4B78-9DE8-A50001BC31DC}" type="slidenum">
              <a:rPr lang="en-AU" smtClean="0"/>
              <a:pPr/>
              <a:t>198</a:t>
            </a:fld>
            <a:endParaRPr lang="en-AU"/>
          </a:p>
        </p:txBody>
      </p:sp>
    </p:spTree>
    <p:extLst>
      <p:ext uri="{BB962C8B-B14F-4D97-AF65-F5344CB8AC3E}">
        <p14:creationId xmlns:p14="http://schemas.microsoft.com/office/powerpoint/2010/main" val="167071530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DC9CF-1B78-AD62-7DB2-9EEC6A923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79F16-B01B-3722-0FB6-CB7240E37C3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336ADF7-02E3-0C24-03B3-D5738AE85BF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Alpha decay is a type of radioactive decay where an unstable nucleus emits an alpha particle.</a:t>
            </a:r>
          </a:p>
          <a:p>
            <a:r>
              <a:rPr lang="en-AU">
                <a:latin typeface="Arial" panose="020B0604020202020204" pitchFamily="34" charset="0"/>
                <a:cs typeface="Arial" panose="020B0604020202020204" pitchFamily="34" charset="0"/>
              </a:rPr>
              <a:t>An alpha particle is a helium nucleus (contains 2 protons and 2 neutrons).</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Radioisotopes of heavy elements often emit alpha particles to reduce their mass. Generally, these are elements with atomic numbers greater than Bi (Z = 83). Common alpha particle emitters include Ra (Z = 88), Ac (Z = 89), Th (Z = 90), and U (Z = 92).</a:t>
            </a:r>
            <a:endParaRPr lang="en-US">
              <a:cs typeface="Arial" panose="020B0604020202020204"/>
            </a:endParaRPr>
          </a:p>
          <a:p>
            <a:pPr algn="l"/>
            <a:endParaRPr lang="en-AU"/>
          </a:p>
          <a:p>
            <a:pPr algn="l"/>
            <a:r>
              <a:rPr lang="en-AU"/>
              <a:t>For example, U-238 undergoes alpha decay to become Th-234 and releases an alpha particle (a helium nucleus).</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A8EBD2-27E9-3B12-32DC-0CCC866F0EEC}"/>
              </a:ext>
            </a:extLst>
          </p:cNvPr>
          <p:cNvSpPr>
            <a:spLocks noGrp="1"/>
          </p:cNvSpPr>
          <p:nvPr>
            <p:ph type="sldNum" sz="quarter" idx="5"/>
          </p:nvPr>
        </p:nvSpPr>
        <p:spPr/>
        <p:txBody>
          <a:bodyPr/>
          <a:lstStyle/>
          <a:p>
            <a:fld id="{B07158C4-A119-4B78-9DE8-A50001BC31DC}" type="slidenum">
              <a:rPr lang="en-AU" smtClean="0"/>
              <a:pPr/>
              <a:t>199</a:t>
            </a:fld>
            <a:endParaRPr lang="en-AU"/>
          </a:p>
        </p:txBody>
      </p:sp>
    </p:spTree>
    <p:extLst>
      <p:ext uri="{BB962C8B-B14F-4D97-AF65-F5344CB8AC3E}">
        <p14:creationId xmlns:p14="http://schemas.microsoft.com/office/powerpoint/2010/main" val="11206113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9A30-4553-9758-85EE-E4F3917D1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07845-5301-9DDC-EB09-DCACDF0ACE2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4506FE1-AA57-2B04-1273-EE224CE7DCC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pPr marL="0" indent="0" algn="l">
              <a:buNone/>
            </a:pPr>
            <a:r>
              <a:rPr lang="en-AU" sz="1600"/>
              <a:t>To write the equation and predict the products of alpha decay:</a:t>
            </a:r>
          </a:p>
          <a:p>
            <a:pPr marL="342900" indent="-342900" algn="l">
              <a:buAutoNum type="arabicPeriod"/>
            </a:pPr>
            <a:endParaRPr lang="en-AU" sz="1600"/>
          </a:p>
          <a:p>
            <a:pPr marL="342900" indent="-342900" algn="l">
              <a:buAutoNum type="arabicPeriod"/>
            </a:pPr>
            <a:r>
              <a:rPr lang="en-AU" sz="1600"/>
              <a:t>Write down the symbol of the radioisotope (U-238) on the LHS of the equation, then write the symbol for an alpha particle on the RHS</a:t>
            </a:r>
          </a:p>
          <a:p>
            <a:pPr marL="0" indent="0" algn="l">
              <a:buNone/>
            </a:pPr>
            <a:r>
              <a:rPr lang="en-AU" sz="1600" b="1" i="1"/>
              <a:t>CLICK </a:t>
            </a:r>
          </a:p>
          <a:p>
            <a:pPr marL="0" indent="0" algn="l">
              <a:buNone/>
            </a:pPr>
            <a:endParaRPr lang="en-AU" sz="1600"/>
          </a:p>
          <a:p>
            <a:pPr marL="0" indent="0" algn="l">
              <a:buNone/>
            </a:pPr>
            <a:r>
              <a:rPr lang="en-AU" sz="1600"/>
              <a:t>2. Balance the mass number and atomic numbers on each side of the arrow.</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1"/>
              <a:t>CLICK </a:t>
            </a:r>
          </a:p>
          <a:p>
            <a:pPr marL="0" indent="0" algn="l">
              <a:buNone/>
            </a:pPr>
            <a:endParaRPr lang="en-AU" sz="1600"/>
          </a:p>
          <a:p>
            <a:pPr marL="0" indent="0" algn="l">
              <a:buNone/>
            </a:pPr>
            <a:r>
              <a:rPr lang="en-AU" sz="1600"/>
              <a:t>3. Use the periodic table to identify which element has an atomic number of 90, then complete the equation.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1"/>
              <a:t>CLICK </a:t>
            </a:r>
          </a:p>
          <a:p>
            <a:pPr marL="0" indent="0" algn="l">
              <a:buNone/>
            </a:pPr>
            <a:endParaRPr lang="en-AU" sz="1600"/>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2D1BC34-9516-7079-7651-9496CF4BE16C}"/>
              </a:ext>
            </a:extLst>
          </p:cNvPr>
          <p:cNvSpPr>
            <a:spLocks noGrp="1"/>
          </p:cNvSpPr>
          <p:nvPr>
            <p:ph type="sldNum" sz="quarter" idx="5"/>
          </p:nvPr>
        </p:nvSpPr>
        <p:spPr/>
        <p:txBody>
          <a:bodyPr/>
          <a:lstStyle/>
          <a:p>
            <a:fld id="{B07158C4-A119-4B78-9DE8-A50001BC31DC}" type="slidenum">
              <a:rPr lang="en-AU" smtClean="0"/>
              <a:pPr/>
              <a:t>200</a:t>
            </a:fld>
            <a:endParaRPr lang="en-AU"/>
          </a:p>
        </p:txBody>
      </p:sp>
    </p:spTree>
    <p:extLst>
      <p:ext uri="{BB962C8B-B14F-4D97-AF65-F5344CB8AC3E}">
        <p14:creationId xmlns:p14="http://schemas.microsoft.com/office/powerpoint/2010/main" val="7539161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D441C-BDFC-A0C2-0BCE-17678384B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510F9-3C75-B790-3AC4-72872F891E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C202F77-AE19-4231-40F7-83FB3F076CD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b="1">
                <a:latin typeface="Arial" panose="020B0604020202020204" pitchFamily="34" charset="0"/>
                <a:cs typeface="Arial" panose="020B0604020202020204" pitchFamily="34" charset="0"/>
              </a:rPr>
              <a:t>This slide contains animations to unpack the decay series graph</a:t>
            </a:r>
          </a:p>
          <a:p>
            <a:endParaRPr lang="en-AU" b="1">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Typically, the products of radioactive decay are themselves unstable. An unstable isotope will continue to decay until it becomes stable.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is the decay series for U-238, showing the sequence of decay reactions leading to the stable isotope lead-206.</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highlight alpha decay of U-238 and the equation</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As you can see, U-238 undergoes alpha decay to produce Th-234, but Th-234 is also unstable.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1">
                <a:latin typeface="Arial" panose="020B0604020202020204" pitchFamily="34" charset="0"/>
                <a:cs typeface="Arial" panose="020B0604020202020204" pitchFamily="34" charset="0"/>
              </a:rPr>
              <a:t>CLICK to highlight beta decay of Th-234 and the equation</a:t>
            </a:r>
          </a:p>
          <a:p>
            <a:r>
              <a:rPr lang="en-AU">
                <a:latin typeface="Arial" panose="020B0604020202020204" pitchFamily="34" charset="0"/>
                <a:cs typeface="Arial" panose="020B0604020202020204" pitchFamily="34" charset="0"/>
              </a:rPr>
              <a:t>And undergoes beta decay to produce Pa -234.</a:t>
            </a:r>
          </a:p>
          <a:p>
            <a:endParaRPr lang="en-AU" b="1" i="1">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7 times to highlight the decay reactions until you reach Bi-214</a:t>
            </a:r>
          </a:p>
          <a:p>
            <a:r>
              <a:rPr lang="en-AU">
                <a:latin typeface="Arial" panose="020B0604020202020204" pitchFamily="34" charset="0"/>
                <a:cs typeface="Arial" panose="020B0604020202020204" pitchFamily="34" charset="0"/>
              </a:rPr>
              <a:t>Highlight to students that there are 2 decay mechanisms for Bi-214. It can undergo either alpha or beta decay but it primarily undergoes beta decay </a:t>
            </a:r>
          </a:p>
          <a:p>
            <a:endParaRPr lang="en-AU" b="1" i="1">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to highlight this reaction.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is a good source for potential differentiation questions, for example </a:t>
            </a:r>
          </a:p>
          <a:p>
            <a:r>
              <a:rPr lang="en-AU">
                <a:latin typeface="Arial" panose="020B0604020202020204" pitchFamily="34" charset="0"/>
                <a:cs typeface="Arial" panose="020B0604020202020204" pitchFamily="34" charset="0"/>
              </a:rPr>
              <a:t>What type of decay does Ra-226 undergo? Answer: Alpha decay to form Rn-222.</a:t>
            </a:r>
          </a:p>
        </p:txBody>
      </p:sp>
      <p:sp>
        <p:nvSpPr>
          <p:cNvPr id="4" name="Slide Number Placeholder 3">
            <a:extLst>
              <a:ext uri="{FF2B5EF4-FFF2-40B4-BE49-F238E27FC236}">
                <a16:creationId xmlns:a16="http://schemas.microsoft.com/office/drawing/2014/main" id="{451271E6-C181-95B0-C985-DC490586B5F7}"/>
              </a:ext>
            </a:extLst>
          </p:cNvPr>
          <p:cNvSpPr>
            <a:spLocks noGrp="1"/>
          </p:cNvSpPr>
          <p:nvPr>
            <p:ph type="sldNum" sz="quarter" idx="5"/>
          </p:nvPr>
        </p:nvSpPr>
        <p:spPr/>
        <p:txBody>
          <a:bodyPr/>
          <a:lstStyle/>
          <a:p>
            <a:fld id="{B07158C4-A119-4B78-9DE8-A50001BC31DC}" type="slidenum">
              <a:rPr lang="en-AU" smtClean="0"/>
              <a:pPr/>
              <a:t>201</a:t>
            </a:fld>
            <a:endParaRPr lang="en-AU"/>
          </a:p>
        </p:txBody>
      </p:sp>
    </p:spTree>
    <p:extLst>
      <p:ext uri="{BB962C8B-B14F-4D97-AF65-F5344CB8AC3E}">
        <p14:creationId xmlns:p14="http://schemas.microsoft.com/office/powerpoint/2010/main" val="9198513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A8D1-E6CB-F6AC-6401-F8A4A5C3E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0C4E3-86E6-8303-43A0-CBBB4526154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F47F0D7-2C93-3FBD-F23C-1D59ED6D6B7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Now starting from Po-214 ask students to complete the next 4 reactions to complete the series. Demonstrate how to identify Po on the right axis and follow it along until you reach 214 on the X axis.</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bring up the decay equation for Po-214</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Follow the graph to show that P-214 undergoes alpha decay to form Pb-210. </a:t>
            </a:r>
          </a:p>
          <a:p>
            <a:r>
              <a:rPr lang="en-AU" b="0">
                <a:latin typeface="Arial" panose="020B0604020202020204" pitchFamily="34" charset="0"/>
                <a:cs typeface="Arial" panose="020B0604020202020204" pitchFamily="34" charset="0"/>
              </a:rPr>
              <a:t>Ask students to identify the atomic number for Pb-210 by interpreting the left hand Y axis. </a:t>
            </a:r>
          </a:p>
          <a:p>
            <a:r>
              <a:rPr lang="en-AU" b="0">
                <a:latin typeface="Arial" panose="020B0604020202020204" pitchFamily="34" charset="0"/>
                <a:cs typeface="Arial" panose="020B0604020202020204" pitchFamily="34" charset="0"/>
              </a:rPr>
              <a:t>Students should recall that a helium nucleus is a product of alpha decay and write it into the equation.</a:t>
            </a:r>
          </a:p>
          <a:p>
            <a:endParaRPr lang="en-AU">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3 times to highlight the reactions until the completion of the decay series. </a:t>
            </a:r>
          </a:p>
          <a:p>
            <a:endParaRPr lang="en-AU" b="1" i="1">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Students should complete he missing part of the equations.</a:t>
            </a:r>
          </a:p>
        </p:txBody>
      </p:sp>
      <p:sp>
        <p:nvSpPr>
          <p:cNvPr id="4" name="Slide Number Placeholder 3">
            <a:extLst>
              <a:ext uri="{FF2B5EF4-FFF2-40B4-BE49-F238E27FC236}">
                <a16:creationId xmlns:a16="http://schemas.microsoft.com/office/drawing/2014/main" id="{B7630974-52A4-3C5C-9267-8A023C9D2A41}"/>
              </a:ext>
            </a:extLst>
          </p:cNvPr>
          <p:cNvSpPr>
            <a:spLocks noGrp="1"/>
          </p:cNvSpPr>
          <p:nvPr>
            <p:ph type="sldNum" sz="quarter" idx="5"/>
          </p:nvPr>
        </p:nvSpPr>
        <p:spPr/>
        <p:txBody>
          <a:bodyPr/>
          <a:lstStyle/>
          <a:p>
            <a:fld id="{B07158C4-A119-4B78-9DE8-A50001BC31DC}" type="slidenum">
              <a:rPr lang="en-AU" smtClean="0"/>
              <a:pPr/>
              <a:t>202</a:t>
            </a:fld>
            <a:endParaRPr lang="en-AU"/>
          </a:p>
        </p:txBody>
      </p:sp>
    </p:spTree>
    <p:extLst>
      <p:ext uri="{BB962C8B-B14F-4D97-AF65-F5344CB8AC3E}">
        <p14:creationId xmlns:p14="http://schemas.microsoft.com/office/powerpoint/2010/main" val="32276051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75848-C72E-A777-76C4-455F4C0F6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52ABC-6D8E-426D-539F-6F3FB497E57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CADDF96-40A7-FCD1-0869-BF723795D5A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4 times to highlight correct decay equations. </a:t>
            </a:r>
          </a:p>
          <a:p>
            <a:endParaRPr lang="en-AU" b="1" i="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F82408-45BF-D973-9CE4-2CCD9D7E96CF}"/>
              </a:ext>
            </a:extLst>
          </p:cNvPr>
          <p:cNvSpPr>
            <a:spLocks noGrp="1"/>
          </p:cNvSpPr>
          <p:nvPr>
            <p:ph type="sldNum" sz="quarter" idx="5"/>
          </p:nvPr>
        </p:nvSpPr>
        <p:spPr/>
        <p:txBody>
          <a:bodyPr/>
          <a:lstStyle/>
          <a:p>
            <a:fld id="{B07158C4-A119-4B78-9DE8-A50001BC31DC}" type="slidenum">
              <a:rPr lang="en-AU" smtClean="0"/>
              <a:pPr/>
              <a:t>203</a:t>
            </a:fld>
            <a:endParaRPr lang="en-AU"/>
          </a:p>
        </p:txBody>
      </p:sp>
    </p:spTree>
    <p:extLst>
      <p:ext uri="{BB962C8B-B14F-4D97-AF65-F5344CB8AC3E}">
        <p14:creationId xmlns:p14="http://schemas.microsoft.com/office/powerpoint/2010/main" val="55556465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E0A8C-BCD2-3142-08A2-393361E2E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60C8B-A5CE-C7E1-1DDB-A9BA4C9CDEF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C535E4-CAC2-8C87-EFE6-9B8DB4153B8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7B29835-3AF8-9DCA-AE06-D704523A835A}"/>
              </a:ext>
            </a:extLst>
          </p:cNvPr>
          <p:cNvSpPr>
            <a:spLocks noGrp="1"/>
          </p:cNvSpPr>
          <p:nvPr>
            <p:ph type="sldNum" sz="quarter" idx="5"/>
          </p:nvPr>
        </p:nvSpPr>
        <p:spPr/>
        <p:txBody>
          <a:bodyPr/>
          <a:lstStyle/>
          <a:p>
            <a:fld id="{D09C5488-DD16-4714-9519-7BE21BA11D4E}" type="slidenum">
              <a:rPr lang="en-AU" smtClean="0"/>
              <a:t>204</a:t>
            </a:fld>
            <a:endParaRPr lang="en-AU"/>
          </a:p>
        </p:txBody>
      </p:sp>
    </p:spTree>
    <p:extLst>
      <p:ext uri="{BB962C8B-B14F-4D97-AF65-F5344CB8AC3E}">
        <p14:creationId xmlns:p14="http://schemas.microsoft.com/office/powerpoint/2010/main" val="212225332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A26D6-6E5B-E3A7-55EF-EFD5A2735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69595-BF1E-E1BB-0B84-36252861EBF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274891D-9BE5-1F14-2B1E-A8D064E92F2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This slide contains animations</a:t>
            </a:r>
            <a:endParaRPr lang="en-AU">
              <a:solidFill>
                <a:srgbClr val="0E101A"/>
              </a:solidFill>
              <a:effectLst/>
            </a:endParaRPr>
          </a:p>
          <a:p>
            <a:r>
              <a:rPr lang="en-AU">
                <a:latin typeface="Arial" panose="020B0604020202020204" pitchFamily="34" charset="0"/>
                <a:cs typeface="Arial" panose="020B0604020202020204" pitchFamily="34" charset="0"/>
              </a:rPr>
              <a:t>Define half life as the time taken for half of the atoms in a radioactive sample to undergo radioactive decay.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Use the graphs to explain this concept to students:</a:t>
            </a:r>
          </a:p>
          <a:p>
            <a:r>
              <a:rPr lang="en-AU">
                <a:latin typeface="Arial" panose="020B0604020202020204" pitchFamily="34" charset="0"/>
                <a:cs typeface="Arial" panose="020B0604020202020204" pitchFamily="34" charset="0"/>
              </a:rPr>
              <a:t>The graph on the left shows that after 1 half-life, 50% of the atoms have decayed. Thus, e</a:t>
            </a:r>
            <a:r>
              <a:rPr lang="en-AU" sz="1600" b="0" i="0" kern="1200">
                <a:solidFill>
                  <a:schemeClr val="tx1"/>
                </a:solidFill>
                <a:effectLst/>
                <a:latin typeface="Public Sans" pitchFamily="2" charset="0"/>
                <a:ea typeface="+mn-ea"/>
                <a:cs typeface="+mn-cs"/>
              </a:rPr>
              <a:t>very time a half-life passes, only half of the remaining radioactive atoms are left.</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To interpret a half-life graph:</a:t>
            </a:r>
          </a:p>
          <a:p>
            <a:pPr marL="342900" indent="-342900">
              <a:buAutoNum type="arabicPeriod"/>
            </a:pPr>
            <a:r>
              <a:rPr lang="en-AU">
                <a:latin typeface="Arial" panose="020B0604020202020204" pitchFamily="34" charset="0"/>
                <a:cs typeface="Arial" panose="020B0604020202020204" pitchFamily="34" charset="0"/>
              </a:rPr>
              <a:t>Start by locating the starting point, this is where the substance is at 100%. For example, 100 grams (or 100 atoms)</a:t>
            </a:r>
          </a:p>
          <a:p>
            <a:pPr marL="342900" indent="-342900">
              <a:buAutoNum type="arabicPeriod"/>
            </a:pPr>
            <a:r>
              <a:rPr lang="en-AU">
                <a:latin typeface="Arial" panose="020B0604020202020204" pitchFamily="34" charset="0"/>
                <a:cs typeface="Arial" panose="020B0604020202020204" pitchFamily="34" charset="0"/>
              </a:rPr>
              <a:t>Locate on the graph the point where half of the starting amount of substance is remaining. This would be where 50% of the substance is remaining.</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For example, if you started with 100 grams of substance, this would be 50 grams of the substance remaining.</a:t>
            </a:r>
          </a:p>
          <a:p>
            <a:pPr marL="342900" indent="-342900">
              <a:buAutoNum type="arabicPeriod"/>
            </a:pPr>
            <a:r>
              <a:rPr lang="en-AU">
                <a:latin typeface="Arial" panose="020B0604020202020204" pitchFamily="34" charset="0"/>
                <a:cs typeface="Arial" panose="020B0604020202020204" pitchFamily="34" charset="0"/>
              </a:rPr>
              <a:t>Match the 50% point on the y-axis with the corresponding time on the x-axis. This is the half life.</a:t>
            </a:r>
          </a:p>
          <a:p>
            <a:pPr marL="342900" indent="-342900">
              <a:buAutoNum type="arabicPeriod"/>
            </a:pPr>
            <a:r>
              <a:rPr lang="en-AU">
                <a:latin typeface="Arial" panose="020B0604020202020204" pitchFamily="34" charset="0"/>
                <a:cs typeface="Arial" panose="020B0604020202020204" pitchFamily="34" charset="0"/>
              </a:rPr>
              <a:t>This can be checked by finding the next half-life. For example, when there would be 25% of the substance remaining. </a:t>
            </a:r>
          </a:p>
          <a:p>
            <a:r>
              <a:rPr lang="en-AU">
                <a:latin typeface="Arial" panose="020B0604020202020204" pitchFamily="34" charset="0"/>
                <a:cs typeface="Arial" panose="020B0604020202020204" pitchFamily="34" charset="0"/>
              </a:rPr>
              <a:t> </a:t>
            </a:r>
          </a:p>
          <a:p>
            <a:r>
              <a:rPr lang="en-AU">
                <a:latin typeface="Arial" panose="020B0604020202020204" pitchFamily="34" charset="0"/>
                <a:cs typeface="Arial" panose="020B0604020202020204" pitchFamily="34" charset="0"/>
              </a:rPr>
              <a:t>Now, determine the half-life of C-14</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Pause</a:t>
            </a:r>
            <a:r>
              <a:rPr lang="en-AU" b="1">
                <a:latin typeface="Arial" panose="020B0604020202020204" pitchFamily="34" charset="0"/>
                <a:cs typeface="Arial" panose="020B0604020202020204" pitchFamily="34" charset="0"/>
              </a:rPr>
              <a:t> </a:t>
            </a:r>
            <a:r>
              <a:rPr lang="en-AU" b="0">
                <a:latin typeface="Arial" panose="020B0604020202020204" pitchFamily="34" charset="0"/>
                <a:cs typeface="Arial" panose="020B0604020202020204" pitchFamily="34" charset="0"/>
              </a:rPr>
              <a:t>and allow students to apply the learning. Point to where 50% would be and match to the corresponding x-axis. </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show the half life of C-14</a:t>
            </a:r>
          </a:p>
          <a:p>
            <a:r>
              <a:rPr lang="en-AU">
                <a:latin typeface="Arial" panose="020B0604020202020204" pitchFamily="34" charset="0"/>
                <a:cs typeface="Arial" panose="020B0604020202020204" pitchFamily="34" charset="0"/>
              </a:rPr>
              <a:t>From the graph, it is approximately 5700 years.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Now predict how long it would take for 80% of the atoms to decay.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Pause </a:t>
            </a:r>
            <a:r>
              <a:rPr lang="en-AU" b="0">
                <a:latin typeface="Arial" panose="020B0604020202020204" pitchFamily="34" charset="0"/>
                <a:cs typeface="Arial" panose="020B0604020202020204" pitchFamily="34" charset="0"/>
              </a:rPr>
              <a:t>and allow students to apply the learning.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Some students may require a hint, for example, this means there is 20% remaining.</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bring up the annotation to interpolate the answer.</a:t>
            </a:r>
          </a:p>
          <a:p>
            <a:r>
              <a:rPr lang="en-AU" b="0">
                <a:latin typeface="Arial" panose="020B0604020202020204" pitchFamily="34" charset="0"/>
                <a:cs typeface="Arial" panose="020B0604020202020204" pitchFamily="34" charset="0"/>
              </a:rPr>
              <a:t>Approximately 13000 years.</a:t>
            </a:r>
          </a:p>
        </p:txBody>
      </p:sp>
      <p:sp>
        <p:nvSpPr>
          <p:cNvPr id="4" name="Slide Number Placeholder 3">
            <a:extLst>
              <a:ext uri="{FF2B5EF4-FFF2-40B4-BE49-F238E27FC236}">
                <a16:creationId xmlns:a16="http://schemas.microsoft.com/office/drawing/2014/main" id="{4BC9F59D-CEAE-6FC9-8774-46C8B7BAF594}"/>
              </a:ext>
            </a:extLst>
          </p:cNvPr>
          <p:cNvSpPr>
            <a:spLocks noGrp="1"/>
          </p:cNvSpPr>
          <p:nvPr>
            <p:ph type="sldNum" sz="quarter" idx="5"/>
          </p:nvPr>
        </p:nvSpPr>
        <p:spPr/>
        <p:txBody>
          <a:bodyPr/>
          <a:lstStyle/>
          <a:p>
            <a:fld id="{B07158C4-A119-4B78-9DE8-A50001BC31DC}" type="slidenum">
              <a:rPr lang="en-AU" smtClean="0"/>
              <a:pPr/>
              <a:t>205</a:t>
            </a:fld>
            <a:endParaRPr lang="en-AU"/>
          </a:p>
        </p:txBody>
      </p:sp>
    </p:spTree>
    <p:extLst>
      <p:ext uri="{BB962C8B-B14F-4D97-AF65-F5344CB8AC3E}">
        <p14:creationId xmlns:p14="http://schemas.microsoft.com/office/powerpoint/2010/main" val="363939718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247F3-B36E-9F42-40B8-789E2F46E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64A13-8E27-BF8C-74F1-002616EC19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7FD0007-9E41-3238-4D65-95EAD0C52F4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C881BA-8B46-2A0F-7944-EEB321820A46}"/>
              </a:ext>
            </a:extLst>
          </p:cNvPr>
          <p:cNvSpPr>
            <a:spLocks noGrp="1"/>
          </p:cNvSpPr>
          <p:nvPr>
            <p:ph type="sldNum" sz="quarter" idx="5"/>
          </p:nvPr>
        </p:nvSpPr>
        <p:spPr/>
        <p:txBody>
          <a:bodyPr/>
          <a:lstStyle/>
          <a:p>
            <a:fld id="{D09C5488-DD16-4714-9519-7BE21BA11D4E}" type="slidenum">
              <a:rPr lang="en-AU" smtClean="0"/>
              <a:t>206</a:t>
            </a:fld>
            <a:endParaRPr lang="en-AU"/>
          </a:p>
        </p:txBody>
      </p:sp>
    </p:spTree>
    <p:extLst>
      <p:ext uri="{BB962C8B-B14F-4D97-AF65-F5344CB8AC3E}">
        <p14:creationId xmlns:p14="http://schemas.microsoft.com/office/powerpoint/2010/main" val="24645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p>
          <a:p>
            <a:r>
              <a:rPr lang="en-AU" b="1"/>
              <a:t>Notes for vendors [to be removed after slide deck creation]:</a:t>
            </a:r>
            <a:endParaRPr lang="en-US">
              <a:cs typeface="Calibri"/>
            </a:endParaRPr>
          </a:p>
          <a:p>
            <a:pPr marL="171450" indent="-171450">
              <a:buFont typeface="Arial"/>
              <a:buChar char="•"/>
            </a:pPr>
            <a:r>
              <a:rPr lang="en-AU" b="1"/>
              <a:t>Create hyperlinks to dividers that match lesson numbers by</a:t>
            </a:r>
          </a:p>
          <a:p>
            <a:pPr marL="781035" lvl="1" indent="-171450">
              <a:buFont typeface="Arial"/>
              <a:buChar char="•"/>
            </a:pPr>
            <a:r>
              <a:rPr lang="en-AU" b="1"/>
              <a:t>Right click on the number&gt;edit link&gt;select slide in deck to connect to</a:t>
            </a: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FFBF-93E5-1E57-FA46-A15FD72BC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5754E-CCA0-03DD-F11E-D0E176F5F7E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67732D-156C-91FF-6743-30FC3250FD98}"/>
              </a:ext>
            </a:extLst>
          </p:cNvPr>
          <p:cNvSpPr>
            <a:spLocks noGrp="1"/>
          </p:cNvSpPr>
          <p:nvPr>
            <p:ph type="body" idx="1"/>
          </p:nvPr>
        </p:nvSpPr>
        <p:spPr/>
        <p:txBody>
          <a:bodyPr/>
          <a:lstStyle/>
          <a:p>
            <a:r>
              <a:rPr lang="en-AU" b="1"/>
              <a:t>Teacher notes:</a:t>
            </a:r>
          </a:p>
          <a:p>
            <a:r>
              <a:rPr lang="en-AU" b="1"/>
              <a:t>This slide has animations</a:t>
            </a:r>
          </a:p>
          <a:p>
            <a:endParaRPr lang="en-AU" b="1"/>
          </a:p>
          <a:p>
            <a:r>
              <a:rPr lang="en-AU" b="0"/>
              <a:t>Check students understanding of naming simple ionic compounds before moving on. If students grasp the concept move onto the next part of the lesson. If they have not grasped the concept, re-teach it and provide additional practice.</a:t>
            </a:r>
          </a:p>
          <a:p>
            <a:endParaRPr lang="en-AU" b="0"/>
          </a:p>
          <a:p>
            <a:r>
              <a:rPr lang="en-AU" b="1"/>
              <a:t>CLICK to reveal the ionic compounds</a:t>
            </a:r>
          </a:p>
          <a:p>
            <a:endParaRPr lang="en-AU" b="1"/>
          </a:p>
          <a:p>
            <a:endParaRPr lang="en-AU"/>
          </a:p>
        </p:txBody>
      </p:sp>
      <p:sp>
        <p:nvSpPr>
          <p:cNvPr id="4" name="Slide Number Placeholder 3">
            <a:extLst>
              <a:ext uri="{FF2B5EF4-FFF2-40B4-BE49-F238E27FC236}">
                <a16:creationId xmlns:a16="http://schemas.microsoft.com/office/drawing/2014/main" id="{BBA48F22-AA8F-1DEC-6CBC-A341D5DF0086}"/>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32276596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8128-5227-EFE2-F54D-D302E0D12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D664A-9999-BE22-F60F-E6A6C24F1E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F929F69-33CD-9A41-0FFF-531DD0C583C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B80EB2-A69A-15F1-D7BD-6470B738C0EF}"/>
              </a:ext>
            </a:extLst>
          </p:cNvPr>
          <p:cNvSpPr>
            <a:spLocks noGrp="1"/>
          </p:cNvSpPr>
          <p:nvPr>
            <p:ph type="sldNum" sz="quarter" idx="5"/>
          </p:nvPr>
        </p:nvSpPr>
        <p:spPr/>
        <p:txBody>
          <a:bodyPr/>
          <a:lstStyle/>
          <a:p>
            <a:fld id="{D09C5488-DD16-4714-9519-7BE21BA11D4E}" type="slidenum">
              <a:rPr lang="en-AU" smtClean="0"/>
              <a:t>207</a:t>
            </a:fld>
            <a:endParaRPr lang="en-AU"/>
          </a:p>
        </p:txBody>
      </p:sp>
    </p:spTree>
    <p:extLst>
      <p:ext uri="{BB962C8B-B14F-4D97-AF65-F5344CB8AC3E}">
        <p14:creationId xmlns:p14="http://schemas.microsoft.com/office/powerpoint/2010/main" val="294464330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71BF-B155-050D-D20C-C3E29D82F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759F5-0E45-F9D5-83EB-95CF1D4C8B9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6A7C32-6542-3530-2568-0777979913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The choice of radioisotopes for use in medicine or industry depends on the type of radiation they emit and their half-lives.</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Summary of types of radiation:</a:t>
            </a:r>
          </a:p>
          <a:p>
            <a:r>
              <a:rPr lang="en-AU">
                <a:latin typeface="Arial" panose="020B0604020202020204" pitchFamily="34" charset="0"/>
                <a:cs typeface="Arial" panose="020B0604020202020204" pitchFamily="34" charset="0"/>
              </a:rPr>
              <a:t>Alpha particle </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Charge +2</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Large mass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Very low penetration ability, can be stopped by paper and skin.</a:t>
            </a:r>
          </a:p>
          <a:p>
            <a:pPr marL="285750" indent="-285750">
              <a:buFont typeface="Arial" panose="020B0604020202020204" pitchFamily="34" charset="0"/>
              <a:buChar char="•"/>
            </a:pPr>
            <a:endParaRPr lang="en-AU">
              <a:latin typeface="Arial" panose="020B0604020202020204" pitchFamily="34" charset="0"/>
              <a:cs typeface="Arial" panose="020B0604020202020204" pitchFamily="34" charset="0"/>
            </a:endParaRPr>
          </a:p>
          <a:p>
            <a:pPr marL="0" indent="0">
              <a:buFont typeface="Arial" panose="020B0604020202020204" pitchFamily="34" charset="0"/>
              <a:buNone/>
            </a:pPr>
            <a:r>
              <a:rPr lang="en-AU">
                <a:latin typeface="Arial" panose="020B0604020202020204" pitchFamily="34" charset="0"/>
                <a:cs typeface="Arial" panose="020B0604020202020204" pitchFamily="34" charset="0"/>
              </a:rPr>
              <a:t>Beta particle</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Charge -1</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Low mass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Medium penetration ability, can be stopped by aluminium sheet</a:t>
            </a:r>
          </a:p>
          <a:p>
            <a:pPr marL="0" indent="0">
              <a:buFont typeface="Arial" panose="020B0604020202020204" pitchFamily="34" charset="0"/>
              <a:buNone/>
            </a:pPr>
            <a:endParaRPr lang="en-AU">
              <a:latin typeface="Arial" panose="020B0604020202020204" pitchFamily="34" charset="0"/>
              <a:cs typeface="Arial" panose="020B0604020202020204" pitchFamily="34" charset="0"/>
            </a:endParaRPr>
          </a:p>
          <a:p>
            <a:pPr marL="0" indent="0">
              <a:buFont typeface="Arial" panose="020B0604020202020204" pitchFamily="34" charset="0"/>
              <a:buNone/>
            </a:pPr>
            <a:r>
              <a:rPr lang="en-AU">
                <a:latin typeface="Arial" panose="020B0604020202020204" pitchFamily="34" charset="0"/>
                <a:cs typeface="Arial" panose="020B0604020202020204" pitchFamily="34" charset="0"/>
              </a:rPr>
              <a:t>Gamma ray</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No charge (0)</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No mass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High penetration ability, stopped by thick lead and concrete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In the diagram, the 3 types of radiation are shown; alpha, beta and gamma. It can be seen that gamma radiation is the most penetrating.</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This is because it is massless and chargeless.</a:t>
            </a:r>
          </a:p>
          <a:p>
            <a:r>
              <a:rPr lang="en-AU">
                <a:latin typeface="Arial" panose="020B0604020202020204" pitchFamily="34" charset="0"/>
                <a:cs typeface="Arial" panose="020B0604020202020204" pitchFamily="34" charset="0"/>
              </a:rPr>
              <a:t>An alpha particle is the most massive and has the biggest charge (+2), it will interact more with the matter it is passing through.</a:t>
            </a:r>
          </a:p>
        </p:txBody>
      </p:sp>
      <p:sp>
        <p:nvSpPr>
          <p:cNvPr id="4" name="Slide Number Placeholder 3">
            <a:extLst>
              <a:ext uri="{FF2B5EF4-FFF2-40B4-BE49-F238E27FC236}">
                <a16:creationId xmlns:a16="http://schemas.microsoft.com/office/drawing/2014/main" id="{F9187954-10E7-B9C1-AC64-56E9562DC579}"/>
              </a:ext>
            </a:extLst>
          </p:cNvPr>
          <p:cNvSpPr>
            <a:spLocks noGrp="1"/>
          </p:cNvSpPr>
          <p:nvPr>
            <p:ph type="sldNum" sz="quarter" idx="5"/>
          </p:nvPr>
        </p:nvSpPr>
        <p:spPr/>
        <p:txBody>
          <a:bodyPr/>
          <a:lstStyle/>
          <a:p>
            <a:fld id="{B07158C4-A119-4B78-9DE8-A50001BC31DC}" type="slidenum">
              <a:rPr lang="en-AU" smtClean="0"/>
              <a:pPr/>
              <a:t>208</a:t>
            </a:fld>
            <a:endParaRPr lang="en-AU"/>
          </a:p>
        </p:txBody>
      </p:sp>
    </p:spTree>
    <p:extLst>
      <p:ext uri="{BB962C8B-B14F-4D97-AF65-F5344CB8AC3E}">
        <p14:creationId xmlns:p14="http://schemas.microsoft.com/office/powerpoint/2010/main" val="269182309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B6201-DA92-75A8-688F-FE23FEA65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01CB9-0E4E-20E5-0897-C1EDC0558B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7848A6D-832D-C87B-1C36-55E59819C2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This is a summary of the properties of 3 types of radiation.</a:t>
            </a:r>
          </a:p>
          <a:p>
            <a:r>
              <a:rPr lang="en-AU">
                <a:latin typeface="Arial" panose="020B0604020202020204" pitchFamily="34" charset="0"/>
                <a:cs typeface="Arial" panose="020B0604020202020204" pitchFamily="34" charset="0"/>
              </a:rPr>
              <a:t>In addition to the previously mentioned properties, ionising potential is a measure of how easily the radiation can ionise atoms – that is how easily it can remove electrons off atoms to form ions.</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When radiation passes through matter, it can collide with atoms</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If the radiation has enough energy, it removes electrons, turning neutral atoms into charged ions</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more frequently this happens, the higher the ionising potential.</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Alpha is the most ionising because it has the greatest charge and is most likely to remove an electron from another atom.</a:t>
            </a:r>
          </a:p>
          <a:p>
            <a:r>
              <a:rPr lang="en-AU">
                <a:latin typeface="Arial" panose="020B0604020202020204" pitchFamily="34" charset="0"/>
                <a:cs typeface="Arial" panose="020B0604020202020204" pitchFamily="34" charset="0"/>
              </a:rPr>
              <a:t>Gamma is most penetrating because it is massless and chargeless. This also makes it less ionising.</a:t>
            </a:r>
          </a:p>
        </p:txBody>
      </p:sp>
      <p:sp>
        <p:nvSpPr>
          <p:cNvPr id="4" name="Slide Number Placeholder 3">
            <a:extLst>
              <a:ext uri="{FF2B5EF4-FFF2-40B4-BE49-F238E27FC236}">
                <a16:creationId xmlns:a16="http://schemas.microsoft.com/office/drawing/2014/main" id="{8A660D18-CEE4-FA75-920E-76713472EA2C}"/>
              </a:ext>
            </a:extLst>
          </p:cNvPr>
          <p:cNvSpPr>
            <a:spLocks noGrp="1"/>
          </p:cNvSpPr>
          <p:nvPr>
            <p:ph type="sldNum" sz="quarter" idx="5"/>
          </p:nvPr>
        </p:nvSpPr>
        <p:spPr/>
        <p:txBody>
          <a:bodyPr/>
          <a:lstStyle/>
          <a:p>
            <a:fld id="{B07158C4-A119-4B78-9DE8-A50001BC31DC}" type="slidenum">
              <a:rPr lang="en-AU" smtClean="0"/>
              <a:pPr/>
              <a:t>209</a:t>
            </a:fld>
            <a:endParaRPr lang="en-AU"/>
          </a:p>
        </p:txBody>
      </p:sp>
    </p:spTree>
    <p:extLst>
      <p:ext uri="{BB962C8B-B14F-4D97-AF65-F5344CB8AC3E}">
        <p14:creationId xmlns:p14="http://schemas.microsoft.com/office/powerpoint/2010/main" val="164883930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9EA2-8C87-E451-5825-00DAE1AA6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78158-349C-D4A0-2DC9-E8D70BAA81B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860AD47-6245-8721-6262-C631A9E47D8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Radioisotopes are widely used for diagnostic imaging, including </a:t>
            </a:r>
            <a:r>
              <a:rPr lang="en-AU" err="1">
                <a:latin typeface="Arial" panose="020B0604020202020204" pitchFamily="34" charset="0"/>
                <a:cs typeface="Arial" panose="020B0604020202020204" pitchFamily="34" charset="0"/>
              </a:rPr>
              <a:t>Xrays</a:t>
            </a:r>
            <a:r>
              <a:rPr lang="en-AU">
                <a:latin typeface="Arial" panose="020B0604020202020204" pitchFamily="34" charset="0"/>
                <a:cs typeface="Arial" panose="020B0604020202020204" pitchFamily="34" charset="0"/>
              </a:rPr>
              <a:t>, MRI and CT scans.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Iodine-123 is a useful radioisotope that emits gamma radiation which can be detected by gamma cameras. </a:t>
            </a:r>
            <a:r>
              <a:rPr lang="en-AU" sz="1600" b="0" i="0" kern="1200">
                <a:solidFill>
                  <a:schemeClr val="tx1"/>
                </a:solidFill>
                <a:effectLst/>
                <a:latin typeface="Public Sans" pitchFamily="2" charset="0"/>
                <a:ea typeface="+mn-ea"/>
                <a:cs typeface="+mn-cs"/>
              </a:rPr>
              <a:t>Iodine naturally collects in the thyroid gland, so it provides targeted and detailed scans.</a:t>
            </a:r>
            <a:r>
              <a:rPr lang="en-AU">
                <a:latin typeface="Arial" panose="020B0604020202020204" pitchFamily="34" charset="0"/>
                <a:cs typeface="Arial" panose="020B0604020202020204" pitchFamily="34" charset="0"/>
              </a:rPr>
              <a:t> On the left, you can see where the thyroid has taken up the iodine-123. Iodine-123 is less ionising (causes less cells damage) but is highly penetrating.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On the right, you can see where Tc-99m has been used in a bone scan. </a:t>
            </a:r>
          </a:p>
          <a:p>
            <a:r>
              <a:rPr lang="en-AU">
                <a:latin typeface="Arial" panose="020B0604020202020204" pitchFamily="34" charset="0"/>
                <a:cs typeface="Arial" panose="020B0604020202020204" pitchFamily="34" charset="0"/>
              </a:rPr>
              <a:t>1A is before chemotherapy. The dark spots on the ribs highlight metastases on the ribs. </a:t>
            </a:r>
          </a:p>
          <a:p>
            <a:r>
              <a:rPr lang="en-AU">
                <a:latin typeface="Arial" panose="020B0604020202020204" pitchFamily="34" charset="0"/>
                <a:cs typeface="Arial" panose="020B0604020202020204" pitchFamily="34" charset="0"/>
              </a:rPr>
              <a:t>1B is after chemotherapy showing the reduced dark spots. </a:t>
            </a:r>
          </a:p>
          <a:p>
            <a:r>
              <a:rPr lang="en-AU">
                <a:latin typeface="Arial" panose="020B0604020202020204" pitchFamily="34" charset="0"/>
                <a:cs typeface="Arial" panose="020B0604020202020204" pitchFamily="34" charset="0"/>
              </a:rPr>
              <a:t>Technetium is the most widely used radioisotope in medicine because it is a pure gamma emitter with a half-life of six hours. </a:t>
            </a:r>
            <a:br>
              <a:rPr lang="en-AU">
                <a:latin typeface="Arial" panose="020B0604020202020204" pitchFamily="34" charset="0"/>
                <a:cs typeface="Arial" panose="020B0604020202020204" pitchFamily="34" charset="0"/>
              </a:rPr>
            </a:b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Discuss with students why Tc-99m is beneficial for medical imaging:</a:t>
            </a:r>
          </a:p>
          <a:p>
            <a:r>
              <a:rPr lang="en-AU">
                <a:latin typeface="Arial" panose="020B0604020202020204" pitchFamily="34" charset="0"/>
                <a:cs typeface="Arial" panose="020B0604020202020204" pitchFamily="34" charset="0"/>
              </a:rPr>
              <a:t>- Gamma can penetrate the body, so it can be imaged.</a:t>
            </a:r>
          </a:p>
          <a:p>
            <a:r>
              <a:rPr lang="en-AU">
                <a:latin typeface="Arial" panose="020B0604020202020204" pitchFamily="34" charset="0"/>
                <a:cs typeface="Arial" panose="020B0604020202020204" pitchFamily="34" charset="0"/>
              </a:rPr>
              <a:t>- It does not release beta or alpha radiation, which are more ionising and potentially more damaging.</a:t>
            </a:r>
          </a:p>
          <a:p>
            <a:r>
              <a:rPr lang="en-AU">
                <a:latin typeface="Arial" panose="020B0604020202020204" pitchFamily="34" charset="0"/>
                <a:cs typeface="Arial" panose="020B0604020202020204" pitchFamily="34" charset="0"/>
              </a:rPr>
              <a:t>- A half-life of 6 hours means that a small dose will release sufficient radiation for the scan and decay quickly.</a:t>
            </a:r>
          </a:p>
        </p:txBody>
      </p:sp>
      <p:sp>
        <p:nvSpPr>
          <p:cNvPr id="4" name="Slide Number Placeholder 3">
            <a:extLst>
              <a:ext uri="{FF2B5EF4-FFF2-40B4-BE49-F238E27FC236}">
                <a16:creationId xmlns:a16="http://schemas.microsoft.com/office/drawing/2014/main" id="{A725B199-5B33-AC10-9EB7-286C5868F86E}"/>
              </a:ext>
            </a:extLst>
          </p:cNvPr>
          <p:cNvSpPr>
            <a:spLocks noGrp="1"/>
          </p:cNvSpPr>
          <p:nvPr>
            <p:ph type="sldNum" sz="quarter" idx="5"/>
          </p:nvPr>
        </p:nvSpPr>
        <p:spPr/>
        <p:txBody>
          <a:bodyPr/>
          <a:lstStyle/>
          <a:p>
            <a:fld id="{B07158C4-A119-4B78-9DE8-A50001BC31DC}" type="slidenum">
              <a:rPr lang="en-AU" smtClean="0"/>
              <a:pPr/>
              <a:t>210</a:t>
            </a:fld>
            <a:endParaRPr lang="en-AU"/>
          </a:p>
        </p:txBody>
      </p:sp>
    </p:spTree>
    <p:extLst>
      <p:ext uri="{BB962C8B-B14F-4D97-AF65-F5344CB8AC3E}">
        <p14:creationId xmlns:p14="http://schemas.microsoft.com/office/powerpoint/2010/main" val="120262488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CCFD9-6D2D-D0AF-3D1A-581DEA0C0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C01B8-4DD7-8232-98F2-ED655CC5796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2178895-4574-73BB-9444-0127F51CAE4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Therapeutic medicine involves using treatments to manage, cure, or reduce the effects of diseases and medical conditions.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Radiotherapy is used to destroy cancer cells by targeting them with radiation. External beam radiotherapy directs a beam of radiation at the targeted area.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Brachytherapy is a type of cancer treatment that involves administering a radioisotope (usually a gamma or beta emitter) to the target area. For example, Iodine-131 is used to treat thyroid cancer. It is taken orally and absorbed by the thyroid, where it decays to produce beta radiation that destroys cancerous cells.</a:t>
            </a:r>
          </a:p>
        </p:txBody>
      </p:sp>
      <p:sp>
        <p:nvSpPr>
          <p:cNvPr id="4" name="Slide Number Placeholder 3">
            <a:extLst>
              <a:ext uri="{FF2B5EF4-FFF2-40B4-BE49-F238E27FC236}">
                <a16:creationId xmlns:a16="http://schemas.microsoft.com/office/drawing/2014/main" id="{8B263C95-136A-F3C5-15A1-7492D21987D8}"/>
              </a:ext>
            </a:extLst>
          </p:cNvPr>
          <p:cNvSpPr>
            <a:spLocks noGrp="1"/>
          </p:cNvSpPr>
          <p:nvPr>
            <p:ph type="sldNum" sz="quarter" idx="5"/>
          </p:nvPr>
        </p:nvSpPr>
        <p:spPr/>
        <p:txBody>
          <a:bodyPr/>
          <a:lstStyle/>
          <a:p>
            <a:fld id="{B07158C4-A119-4B78-9DE8-A50001BC31DC}" type="slidenum">
              <a:rPr lang="en-AU" smtClean="0"/>
              <a:pPr/>
              <a:t>211</a:t>
            </a:fld>
            <a:endParaRPr lang="en-AU"/>
          </a:p>
        </p:txBody>
      </p:sp>
    </p:spTree>
    <p:extLst>
      <p:ext uri="{BB962C8B-B14F-4D97-AF65-F5344CB8AC3E}">
        <p14:creationId xmlns:p14="http://schemas.microsoft.com/office/powerpoint/2010/main" val="414743212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D7E1-4C21-8D42-3152-3A9924781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0CA1E-226A-0FD5-506C-20755EC0E93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A80955-907D-829F-FA34-51553EBC3D6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E101A"/>
                </a:solidFill>
                <a:effectLst/>
                <a:uLnTx/>
                <a:uFillTx/>
                <a:latin typeface="Public Sans" pitchFamily="2" charset="0"/>
                <a:ea typeface="+mn-ea"/>
                <a:cs typeface="+mn-cs"/>
              </a:rPr>
              <a:t>Teacher notes:</a:t>
            </a:r>
            <a:endParaRPr kumimoji="0" lang="en-AU" sz="1600" b="0" i="0" u="none" strike="noStrike" kern="1200" cap="none" spc="0" normalizeH="0" baseline="0" noProof="0">
              <a:ln>
                <a:noFill/>
              </a:ln>
              <a:solidFill>
                <a:srgbClr val="0E101A"/>
              </a:solidFill>
              <a:effectLst/>
              <a:uLnTx/>
              <a:uFillTx/>
              <a:latin typeface="Public Sans" pitchFamily="2" charset="0"/>
              <a:ea typeface="+mn-ea"/>
              <a:cs typeface="+mn-cs"/>
            </a:endParaRPr>
          </a:p>
          <a:p>
            <a:r>
              <a:rPr lang="en-AU">
                <a:latin typeface="Arial" panose="020B0604020202020204" pitchFamily="34" charset="0"/>
                <a:cs typeface="Arial" panose="020B0604020202020204" pitchFamily="34" charset="0"/>
              </a:rPr>
              <a:t>Industrial radiography is a technique used to inspect and test materials or structures using radiation. </a:t>
            </a:r>
            <a:r>
              <a:rPr lang="en-AU" sz="1600" b="0" i="0" kern="1200">
                <a:solidFill>
                  <a:schemeClr val="tx1"/>
                </a:solidFill>
                <a:effectLst/>
                <a:latin typeface="Public Sans" pitchFamily="2" charset="0"/>
                <a:ea typeface="+mn-ea"/>
                <a:cs typeface="+mn-cs"/>
              </a:rPr>
              <a:t>Industrial radiography uses radiation to look inside materials, helping find problems and making sure products and structures are safe and high-quality. </a:t>
            </a:r>
            <a:r>
              <a:rPr lang="en-AU">
                <a:latin typeface="Arial" panose="020B0604020202020204" pitchFamily="34" charset="0"/>
                <a:cs typeface="Arial" panose="020B0604020202020204" pitchFamily="34" charset="0"/>
              </a:rPr>
              <a:t>It works in a very similar way to diagnostic imaging; the radioisotope emits gamma rays that pass through industrial machinery. It helps find hidden flaws or defects inside objects without destroying or damaging the equipment. Useful for:</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checking welds in pipelines and metal structures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inspecting metal parts for cracks or flaws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ensuring quality of products such as aircrafts, machinery and construction materials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In this image, radiation passes through the pipe and is detected by the plate on the side. This produces an image of the internal structures and is used to detect faults or assess the structures within the pipe.</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699A63-AD06-F658-1256-59D1E794F48C}"/>
              </a:ext>
            </a:extLst>
          </p:cNvPr>
          <p:cNvSpPr>
            <a:spLocks noGrp="1"/>
          </p:cNvSpPr>
          <p:nvPr>
            <p:ph type="sldNum" sz="quarter" idx="5"/>
          </p:nvPr>
        </p:nvSpPr>
        <p:spPr/>
        <p:txBody>
          <a:bodyPr/>
          <a:lstStyle/>
          <a:p>
            <a:fld id="{B07158C4-A119-4B78-9DE8-A50001BC31DC}" type="slidenum">
              <a:rPr lang="en-AU" smtClean="0"/>
              <a:pPr/>
              <a:t>212</a:t>
            </a:fld>
            <a:endParaRPr lang="en-AU"/>
          </a:p>
        </p:txBody>
      </p:sp>
    </p:spTree>
    <p:extLst>
      <p:ext uri="{BB962C8B-B14F-4D97-AF65-F5344CB8AC3E}">
        <p14:creationId xmlns:p14="http://schemas.microsoft.com/office/powerpoint/2010/main" val="214601268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FAA-DB0F-7BC5-81E5-37B305F86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ED79A-C473-2847-DBB6-8D0A9BC55FA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A4E36AE-99C5-343A-0CC8-66851B9A463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Just like medical radioisotopes can trace blood flow, radioactive tracers can be used track pollution and groundwater movement.</a:t>
            </a:r>
          </a:p>
          <a:p>
            <a:r>
              <a:rPr lang="en-AU">
                <a:latin typeface="Arial" panose="020B0604020202020204" pitchFamily="34" charset="0"/>
                <a:cs typeface="Arial" panose="020B0604020202020204" pitchFamily="34" charset="0"/>
              </a:rPr>
              <a:t>Tritium is a radioactive isotope of hydrogen that is often used to study water movement and track groundwater. Tritium behaves like regular water but can be detected thanks to its radioactivity and scientist can follow its path through the environment or detect its accumulation to indicate a leak or pollution problem.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Americium-241 is the most common radioisotope used in smoke detectors to monitor your home environment for smoke. It works as americium-241 emits alpha particles inside the detector and allows a small electrical current to flow. When smoke enters the detector, it disrupts the ionised air and reduced the current. This drop in current triggers the alarm. </a:t>
            </a:r>
          </a:p>
        </p:txBody>
      </p:sp>
      <p:sp>
        <p:nvSpPr>
          <p:cNvPr id="4" name="Slide Number Placeholder 3">
            <a:extLst>
              <a:ext uri="{FF2B5EF4-FFF2-40B4-BE49-F238E27FC236}">
                <a16:creationId xmlns:a16="http://schemas.microsoft.com/office/drawing/2014/main" id="{BEC8CBC8-CA6C-E1C9-5394-9E4AE843E4BE}"/>
              </a:ext>
            </a:extLst>
          </p:cNvPr>
          <p:cNvSpPr>
            <a:spLocks noGrp="1"/>
          </p:cNvSpPr>
          <p:nvPr>
            <p:ph type="sldNum" sz="quarter" idx="5"/>
          </p:nvPr>
        </p:nvSpPr>
        <p:spPr/>
        <p:txBody>
          <a:bodyPr/>
          <a:lstStyle/>
          <a:p>
            <a:fld id="{B07158C4-A119-4B78-9DE8-A50001BC31DC}" type="slidenum">
              <a:rPr lang="en-AU" smtClean="0"/>
              <a:pPr/>
              <a:t>213</a:t>
            </a:fld>
            <a:endParaRPr lang="en-AU"/>
          </a:p>
        </p:txBody>
      </p:sp>
    </p:spTree>
    <p:extLst>
      <p:ext uri="{BB962C8B-B14F-4D97-AF65-F5344CB8AC3E}">
        <p14:creationId xmlns:p14="http://schemas.microsoft.com/office/powerpoint/2010/main" val="234891815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00FC-580C-EAEA-2B6F-A29DE3C6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57AD3-6163-0626-777F-0899A23A566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2A2863A-627C-4E53-AFB0-136F5272516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Use this slide as a worked example for the research activity in TRB3.3 Radioisotopes in industry and environmental monitoring.</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00113AF-4B9F-8939-349D-F02A4EA9F14E}"/>
              </a:ext>
            </a:extLst>
          </p:cNvPr>
          <p:cNvSpPr>
            <a:spLocks noGrp="1"/>
          </p:cNvSpPr>
          <p:nvPr>
            <p:ph type="sldNum" sz="quarter" idx="5"/>
          </p:nvPr>
        </p:nvSpPr>
        <p:spPr/>
        <p:txBody>
          <a:bodyPr/>
          <a:lstStyle/>
          <a:p>
            <a:fld id="{B07158C4-A119-4B78-9DE8-A50001BC31DC}" type="slidenum">
              <a:rPr lang="en-AU" smtClean="0"/>
              <a:pPr/>
              <a:t>214</a:t>
            </a:fld>
            <a:endParaRPr lang="en-AU"/>
          </a:p>
        </p:txBody>
      </p:sp>
    </p:spTree>
    <p:extLst>
      <p:ext uri="{BB962C8B-B14F-4D97-AF65-F5344CB8AC3E}">
        <p14:creationId xmlns:p14="http://schemas.microsoft.com/office/powerpoint/2010/main" val="19538376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0CC68-E530-C7D2-033E-90CFA9537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5E3FB-B11D-998E-2369-4239690D17C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2798684-61C4-04EA-A3C9-F958A810FBF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Example continued</a:t>
            </a:r>
          </a:p>
        </p:txBody>
      </p:sp>
      <p:sp>
        <p:nvSpPr>
          <p:cNvPr id="4" name="Slide Number Placeholder 3">
            <a:extLst>
              <a:ext uri="{FF2B5EF4-FFF2-40B4-BE49-F238E27FC236}">
                <a16:creationId xmlns:a16="http://schemas.microsoft.com/office/drawing/2014/main" id="{1CA3D081-9E27-28F5-17A8-85052600ECE5}"/>
              </a:ext>
            </a:extLst>
          </p:cNvPr>
          <p:cNvSpPr>
            <a:spLocks noGrp="1"/>
          </p:cNvSpPr>
          <p:nvPr>
            <p:ph type="sldNum" sz="quarter" idx="5"/>
          </p:nvPr>
        </p:nvSpPr>
        <p:spPr/>
        <p:txBody>
          <a:bodyPr/>
          <a:lstStyle/>
          <a:p>
            <a:fld id="{B07158C4-A119-4B78-9DE8-A50001BC31DC}" type="slidenum">
              <a:rPr lang="en-AU" smtClean="0"/>
              <a:pPr/>
              <a:t>215</a:t>
            </a:fld>
            <a:endParaRPr lang="en-AU"/>
          </a:p>
        </p:txBody>
      </p:sp>
    </p:spTree>
    <p:extLst>
      <p:ext uri="{BB962C8B-B14F-4D97-AF65-F5344CB8AC3E}">
        <p14:creationId xmlns:p14="http://schemas.microsoft.com/office/powerpoint/2010/main" val="79393112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9D74-3A54-80D5-C873-22638A938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245DB-FDBF-01AA-D55B-596BC605083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A2B240F-0F9D-00BF-DA8C-40028C6A10B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D820283-820C-DC0F-8581-506249774E20}"/>
              </a:ext>
            </a:extLst>
          </p:cNvPr>
          <p:cNvSpPr>
            <a:spLocks noGrp="1"/>
          </p:cNvSpPr>
          <p:nvPr>
            <p:ph type="sldNum" sz="quarter" idx="5"/>
          </p:nvPr>
        </p:nvSpPr>
        <p:spPr/>
        <p:txBody>
          <a:bodyPr/>
          <a:lstStyle/>
          <a:p>
            <a:fld id="{D09C5488-DD16-4714-9519-7BE21BA11D4E}" type="slidenum">
              <a:rPr lang="en-AU" smtClean="0"/>
              <a:t>216</a:t>
            </a:fld>
            <a:endParaRPr lang="en-AU"/>
          </a:p>
        </p:txBody>
      </p:sp>
    </p:spTree>
    <p:extLst>
      <p:ext uri="{BB962C8B-B14F-4D97-AF65-F5344CB8AC3E}">
        <p14:creationId xmlns:p14="http://schemas.microsoft.com/office/powerpoint/2010/main" val="2971658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CD4D-F817-1909-C13A-E12C51ED8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D9AA6-4ED2-2014-BACF-5A3E8A0C8BC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5384C14-F8A5-DE42-E2ED-9F522EEBA4B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contains animations.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Introduce and unpack the term polyatomic ion: </a:t>
            </a:r>
            <a:r>
              <a:rPr lang="en-AU"/>
              <a:t>A polyatomic ion is a charged particle made of two or more atoms that are chemically bonded together and act as a single unit in reactions. </a:t>
            </a:r>
          </a:p>
          <a:p>
            <a:r>
              <a:rPr lang="en-AU"/>
              <a:t>During chemical reactions they stay grouped together. </a:t>
            </a:r>
          </a:p>
          <a:p>
            <a:endParaRPr lang="en-AU"/>
          </a:p>
          <a:p>
            <a:r>
              <a:rPr lang="en-AU" b="1"/>
              <a:t>CLICK to bring up an example equation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For example, a </a:t>
            </a:r>
            <a:r>
              <a:rPr lang="en-AU" err="1">
                <a:latin typeface="Arial" panose="020B0604020202020204" pitchFamily="34" charset="0"/>
                <a:cs typeface="Arial" panose="020B0604020202020204" pitchFamily="34" charset="0"/>
              </a:rPr>
              <a:t>sulfate</a:t>
            </a:r>
            <a:r>
              <a:rPr lang="en-AU">
                <a:latin typeface="Arial" panose="020B0604020202020204" pitchFamily="34" charset="0"/>
                <a:cs typeface="Arial" panose="020B0604020202020204" pitchFamily="34" charset="0"/>
              </a:rPr>
              <a:t> ion SO</a:t>
            </a:r>
            <a:r>
              <a:rPr lang="en-AU" baseline="-25000">
                <a:latin typeface="Arial" panose="020B0604020202020204" pitchFamily="34" charset="0"/>
                <a:cs typeface="Arial" panose="020B0604020202020204" pitchFamily="34" charset="0"/>
              </a:rPr>
              <a:t>4</a:t>
            </a:r>
            <a:r>
              <a:rPr lang="en-AU" baseline="30000">
                <a:latin typeface="Arial" panose="020B0604020202020204" pitchFamily="34" charset="0"/>
                <a:cs typeface="Arial" panose="020B0604020202020204" pitchFamily="34" charset="0"/>
              </a:rPr>
              <a:t>2-</a:t>
            </a:r>
            <a:r>
              <a:rPr lang="en-AU">
                <a:latin typeface="Arial" panose="020B0604020202020204" pitchFamily="34" charset="0"/>
                <a:cs typeface="Arial" panose="020B0604020202020204" pitchFamily="34" charset="0"/>
              </a:rPr>
              <a:t> has a 2- charge. I</a:t>
            </a:r>
            <a:r>
              <a:rPr lang="en-AU"/>
              <a:t>n sulfuric acid (H</a:t>
            </a:r>
            <a:r>
              <a:rPr lang="en-AU" baseline="-25000"/>
              <a:t>2</a:t>
            </a:r>
            <a:r>
              <a:rPr lang="en-AU"/>
              <a:t>SO</a:t>
            </a:r>
            <a:r>
              <a:rPr lang="en-AU" baseline="-25000"/>
              <a:t>4</a:t>
            </a:r>
            <a:r>
              <a:rPr lang="en-AU"/>
              <a:t>), the </a:t>
            </a:r>
            <a:r>
              <a:rPr lang="en-AU" err="1"/>
              <a:t>sulfate</a:t>
            </a:r>
            <a:r>
              <a:rPr lang="en-AU"/>
              <a:t> group is part of the compound with hydrogen. During the reaction, the </a:t>
            </a:r>
            <a:r>
              <a:rPr lang="en-AU" err="1"/>
              <a:t>sulfate</a:t>
            </a:r>
            <a:r>
              <a:rPr lang="en-AU"/>
              <a:t> group remains intact and is transferred to magnesium to form magnesium </a:t>
            </a:r>
            <a:r>
              <a:rPr lang="en-AU" err="1"/>
              <a:t>sulfate</a:t>
            </a:r>
            <a:r>
              <a:rPr lang="en-AU"/>
              <a:t>. We can see this highlighted in red in the chemical equation.</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bring up the rule </a:t>
            </a:r>
          </a:p>
          <a:p>
            <a:endParaRPr lang="en-AU" b="1">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Unpack the rule, when the ion consists of a non-metal combined with oxygen (other than hydrogen), the name of the non-metal is modified to end in –ate or –</a:t>
            </a:r>
            <a:r>
              <a:rPr lang="en-AU" err="1">
                <a:latin typeface="Arial" panose="020B0604020202020204" pitchFamily="34" charset="0"/>
                <a:cs typeface="Arial" panose="020B0604020202020204" pitchFamily="34" charset="0"/>
              </a:rPr>
              <a:t>ite</a:t>
            </a:r>
            <a:r>
              <a:rPr lang="en-AU">
                <a:latin typeface="Arial" panose="020B0604020202020204" pitchFamily="34" charset="0"/>
                <a:cs typeface="Arial" panose="020B0604020202020204" pitchFamily="34" charset="0"/>
              </a:rPr>
              <a:t>. </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bring up examples of common polyatomic ions</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The hydroxide ion does not follow the ate rule but is included here because it is one of the most commonly encountered 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Note:</a:t>
            </a:r>
          </a:p>
          <a:p>
            <a:r>
              <a:rPr lang="en-AU">
                <a:latin typeface="Arial" panose="020B0604020202020204" pitchFamily="34" charset="0"/>
                <a:cs typeface="Arial" panose="020B0604020202020204" pitchFamily="34" charset="0"/>
              </a:rPr>
              <a:t>When introducing the naming of and writing formulas of compounds containing polyatomic ions, it is preferable to restrict the examples to the more common examples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C093DB-BCFE-EFCB-4672-8DA9FB1CCF38}"/>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88633181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p>
          <a:p>
            <a:r>
              <a:rPr lang="en-AU"/>
              <a:t>To reactivate prior knowledge of atomic notation, firstly ask students to write the atomic notation for U-235.</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r>
              <a:rPr lang="en-AU"/>
              <a:t> for the answer. </a:t>
            </a:r>
          </a:p>
          <a:p>
            <a:endParaRPr lang="en-AU"/>
          </a:p>
          <a:p>
            <a:r>
              <a:rPr lang="en-AU"/>
              <a:t>Then, students are to write the equation for the alpha decay.</a:t>
            </a:r>
          </a:p>
          <a:p>
            <a:endParaRPr lang="en-AU" b="1"/>
          </a:p>
          <a:p>
            <a:r>
              <a:rPr lang="en-AU" b="1"/>
              <a:t>CLICK</a:t>
            </a:r>
            <a:r>
              <a:rPr lang="en-AU"/>
              <a:t> for the answer </a:t>
            </a:r>
          </a:p>
          <a:p>
            <a:endParaRPr lang="en-AU"/>
          </a:p>
          <a:p>
            <a:r>
              <a:rPr lang="en-AU"/>
              <a:t>This is a spontaneous reaction.</a:t>
            </a:r>
          </a:p>
          <a:p>
            <a:r>
              <a:rPr lang="en-AU"/>
              <a:t>The half life of U-235 is about 700 million years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217</a:t>
            </a:fld>
            <a:endParaRPr lang="en-AU"/>
          </a:p>
        </p:txBody>
      </p:sp>
    </p:spTree>
    <p:extLst>
      <p:ext uri="{BB962C8B-B14F-4D97-AF65-F5344CB8AC3E}">
        <p14:creationId xmlns:p14="http://schemas.microsoft.com/office/powerpoint/2010/main" val="364398122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D2D4-1755-16D9-1113-6BD2F8FF5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E230D-C577-12DB-9E5A-0408962426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C8A357-1491-2270-E44F-7865C2DFEA6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This slid contains animations.</a:t>
            </a:r>
            <a:endParaRPr lang="en-AU">
              <a:solidFill>
                <a:srgbClr val="0E101A"/>
              </a:solidFill>
              <a:effectLst/>
            </a:endParaRP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When U-235 is bombarded with a neutron, it undergoes a fission reaction. Here, U-235 absorbs a neutron to form U-236, which then almost instantly splits into Ba-144 and Kr-89, releasing 3 more neutrons. </a:t>
            </a:r>
            <a:r>
              <a:rPr lang="en-US">
                <a:latin typeface="Arial" panose="020B0604020202020204" pitchFamily="34" charset="0"/>
                <a:cs typeface="Arial" panose="020B0604020202020204" pitchFamily="34" charset="0"/>
              </a:rPr>
              <a:t>This fission reaction also releases a large amount of energy in the form of heat and radiation.</a:t>
            </a:r>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Fission is a non-spontaneous process (does not occur on its own).</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Ask students to write complete the partial equation summarising the nuclear fission on U-235.</a:t>
            </a:r>
          </a:p>
          <a:p>
            <a:endParaRPr lang="en-AU">
              <a:latin typeface="Arial" panose="020B0604020202020204" pitchFamily="34" charset="0"/>
              <a:cs typeface="Arial" panose="020B0604020202020204" pitchFamily="34" charset="0"/>
            </a:endParaRPr>
          </a:p>
          <a:p>
            <a:r>
              <a:rPr lang="en-AU" b="1" i="1">
                <a:latin typeface="Arial" panose="020B0604020202020204" pitchFamily="34" charset="0"/>
                <a:cs typeface="Arial" panose="020B0604020202020204" pitchFamily="34" charset="0"/>
              </a:rPr>
              <a:t>CLICK to reveal the complete equation.</a:t>
            </a:r>
          </a:p>
        </p:txBody>
      </p:sp>
      <p:sp>
        <p:nvSpPr>
          <p:cNvPr id="4" name="Slide Number Placeholder 3">
            <a:extLst>
              <a:ext uri="{FF2B5EF4-FFF2-40B4-BE49-F238E27FC236}">
                <a16:creationId xmlns:a16="http://schemas.microsoft.com/office/drawing/2014/main" id="{87D455ED-602F-A1DF-A933-D8F15269E5FD}"/>
              </a:ext>
            </a:extLst>
          </p:cNvPr>
          <p:cNvSpPr>
            <a:spLocks noGrp="1"/>
          </p:cNvSpPr>
          <p:nvPr>
            <p:ph type="sldNum" sz="quarter" idx="5"/>
          </p:nvPr>
        </p:nvSpPr>
        <p:spPr/>
        <p:txBody>
          <a:bodyPr/>
          <a:lstStyle/>
          <a:p>
            <a:fld id="{B07158C4-A119-4B78-9DE8-A50001BC31DC}" type="slidenum">
              <a:rPr lang="en-AU" smtClean="0"/>
              <a:pPr/>
              <a:t>218</a:t>
            </a:fld>
            <a:endParaRPr lang="en-AU"/>
          </a:p>
        </p:txBody>
      </p:sp>
    </p:spTree>
    <p:extLst>
      <p:ext uri="{BB962C8B-B14F-4D97-AF65-F5344CB8AC3E}">
        <p14:creationId xmlns:p14="http://schemas.microsoft.com/office/powerpoint/2010/main" val="302025377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CEED3-1D54-B9D5-B20E-56418E162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CAA41-B36D-84F9-C88D-440F2F6F30F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3E51F7E-90A6-9F28-6532-D1E6E9FC3E05}"/>
              </a:ext>
            </a:extLst>
          </p:cNvPr>
          <p:cNvSpPr>
            <a:spLocks noGrp="1"/>
          </p:cNvSpPr>
          <p:nvPr>
            <p:ph type="body" idx="1"/>
          </p:nvPr>
        </p:nvSpPr>
        <p:spPr/>
        <p:txBody>
          <a:bodyPr/>
          <a:lstStyle/>
          <a:p>
            <a:r>
              <a:rPr lang="en-AU" b="1"/>
              <a:t>Teacher notes:</a:t>
            </a:r>
          </a:p>
          <a:p>
            <a:r>
              <a:rPr lang="en-AU" b="1"/>
              <a:t>This slide contains animation to reveal the answers.</a:t>
            </a:r>
          </a:p>
          <a:p>
            <a:endParaRPr lang="en-AU"/>
          </a:p>
          <a:p>
            <a:r>
              <a:rPr lang="en-AU"/>
              <a:t>In the first equation on the LHS, the mass numbers add up to 236, and the atomic numbers add up to 92.</a:t>
            </a:r>
          </a:p>
          <a:p>
            <a:r>
              <a:rPr lang="en-AU"/>
              <a:t>They need to be balanced on each side</a:t>
            </a:r>
          </a:p>
          <a:p>
            <a:r>
              <a:rPr lang="en-AU"/>
              <a:t>On the RHS, the mass numbers only add to 147, so add mass number 89 </a:t>
            </a:r>
          </a:p>
          <a:p>
            <a:endParaRPr lang="en-AU"/>
          </a:p>
          <a:p>
            <a:r>
              <a:rPr lang="en-AU"/>
              <a:t>On the RHS, the atomic numbers only add up to 56 (and the need to add up to 92 like the LHS), so add 36 </a:t>
            </a:r>
          </a:p>
          <a:p>
            <a:endParaRPr lang="en-AU"/>
          </a:p>
          <a:p>
            <a:r>
              <a:rPr lang="en-AU"/>
              <a:t>Now look at the periodic table to see what element has an atomic number of 36. It is Kr.</a:t>
            </a:r>
          </a:p>
          <a:p>
            <a:endParaRPr lang="en-AU"/>
          </a:p>
          <a:p>
            <a:r>
              <a:rPr lang="en-AU" b="1"/>
              <a:t>CLICK to reveal the answer to the first equation.</a:t>
            </a:r>
          </a:p>
          <a:p>
            <a:endParaRPr lang="en-AU"/>
          </a:p>
          <a:p>
            <a:r>
              <a:rPr lang="en-AU" b="1"/>
              <a:t>Click to reveal the next  2 examples </a:t>
            </a:r>
            <a:r>
              <a:rPr lang="en-AU"/>
              <a:t>and either allow students to attempt themselves or work through together to fill in the missing products.</a:t>
            </a:r>
          </a:p>
          <a:p>
            <a:endParaRPr lang="en-AU"/>
          </a:p>
          <a:p>
            <a:r>
              <a:rPr lang="en-AU"/>
              <a:t>The missing products in the next 2 are Xe-143 and 4 neutrons respectively.</a:t>
            </a:r>
          </a:p>
          <a:p>
            <a:endParaRPr lang="en-AU"/>
          </a:p>
          <a:p>
            <a:r>
              <a:rPr lang="en-AU" b="1"/>
              <a:t>CLICK to bring up the answers.</a:t>
            </a:r>
          </a:p>
          <a:p>
            <a:endParaRPr lang="en-AU"/>
          </a:p>
          <a:p>
            <a:r>
              <a:rPr lang="en-AU"/>
              <a:t>Students are not expected to predict the products of fission reactions. </a:t>
            </a:r>
          </a:p>
          <a:p>
            <a:endParaRPr lang="en-AU"/>
          </a:p>
          <a:p>
            <a:r>
              <a:rPr lang="en-AU"/>
              <a:t>As you can see U-235 can have different fission products.</a:t>
            </a:r>
          </a:p>
        </p:txBody>
      </p:sp>
      <p:sp>
        <p:nvSpPr>
          <p:cNvPr id="4" name="Slide Number Placeholder 3">
            <a:extLst>
              <a:ext uri="{FF2B5EF4-FFF2-40B4-BE49-F238E27FC236}">
                <a16:creationId xmlns:a16="http://schemas.microsoft.com/office/drawing/2014/main" id="{8C37C50E-16BC-A17C-6B22-AAB7EE4053F4}"/>
              </a:ext>
            </a:extLst>
          </p:cNvPr>
          <p:cNvSpPr>
            <a:spLocks noGrp="1"/>
          </p:cNvSpPr>
          <p:nvPr>
            <p:ph type="sldNum" sz="quarter" idx="5"/>
          </p:nvPr>
        </p:nvSpPr>
        <p:spPr/>
        <p:txBody>
          <a:bodyPr/>
          <a:lstStyle/>
          <a:p>
            <a:fld id="{B07158C4-A119-4B78-9DE8-A50001BC31DC}" type="slidenum">
              <a:rPr lang="en-AU" smtClean="0"/>
              <a:pPr/>
              <a:t>219</a:t>
            </a:fld>
            <a:endParaRPr lang="en-AU"/>
          </a:p>
        </p:txBody>
      </p:sp>
    </p:spTree>
    <p:extLst>
      <p:ext uri="{BB962C8B-B14F-4D97-AF65-F5344CB8AC3E}">
        <p14:creationId xmlns:p14="http://schemas.microsoft.com/office/powerpoint/2010/main" val="402561351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E548-DA57-E592-F2EB-A7C3E297C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F26F5-6344-8E39-1AEF-C7F486B6DF5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30ADB00-D7D3-9A0D-D7B4-EBD7F9A9B53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Fission reactions are used to produce energy in nuclear reactors.</a:t>
            </a:r>
          </a:p>
          <a:p>
            <a:r>
              <a:rPr lang="en-AU">
                <a:latin typeface="Arial" panose="020B0604020202020204" pitchFamily="34" charset="0"/>
                <a:cs typeface="Arial" panose="020B0604020202020204" pitchFamily="34" charset="0"/>
              </a:rPr>
              <a:t>The energy comes from mass. </a:t>
            </a:r>
          </a:p>
          <a:p>
            <a:r>
              <a:rPr lang="en-AU">
                <a:latin typeface="Arial" panose="020B0604020202020204" pitchFamily="34" charset="0"/>
                <a:cs typeface="Arial" panose="020B0604020202020204" pitchFamily="34" charset="0"/>
              </a:rPr>
              <a:t>If we consider the fission reaction above, the mass of reactants is less than the mass of the products. This mass is converted into energy according to Einstein's equation E=mc</a:t>
            </a:r>
            <a:r>
              <a:rPr lang="en-AU" baseline="30000">
                <a:latin typeface="Arial" panose="020B0604020202020204" pitchFamily="34" charset="0"/>
                <a:cs typeface="Arial" panose="020B0604020202020204" pitchFamily="34" charset="0"/>
              </a:rPr>
              <a:t>2</a:t>
            </a:r>
            <a:r>
              <a:rPr lang="en-AU">
                <a:latin typeface="Arial" panose="020B0604020202020204" pitchFamily="34" charset="0"/>
                <a:cs typeface="Arial" panose="020B0604020202020204" pitchFamily="34" charset="0"/>
              </a:rPr>
              <a: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E58F577-6BBE-5783-097A-9DBE3D9E488F}"/>
              </a:ext>
            </a:extLst>
          </p:cNvPr>
          <p:cNvSpPr>
            <a:spLocks noGrp="1"/>
          </p:cNvSpPr>
          <p:nvPr>
            <p:ph type="sldNum" sz="quarter" idx="5"/>
          </p:nvPr>
        </p:nvSpPr>
        <p:spPr/>
        <p:txBody>
          <a:bodyPr/>
          <a:lstStyle/>
          <a:p>
            <a:fld id="{B07158C4-A119-4B78-9DE8-A50001BC31DC}" type="slidenum">
              <a:rPr lang="en-AU" smtClean="0"/>
              <a:pPr/>
              <a:t>220</a:t>
            </a:fld>
            <a:endParaRPr lang="en-AU"/>
          </a:p>
        </p:txBody>
      </p:sp>
    </p:spTree>
    <p:extLst>
      <p:ext uri="{BB962C8B-B14F-4D97-AF65-F5344CB8AC3E}">
        <p14:creationId xmlns:p14="http://schemas.microsoft.com/office/powerpoint/2010/main" val="239705943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F7C2-01FE-13FC-3E08-10A2E727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E48929-BB44-BC96-B558-E8242DF290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F520C19-A9C5-12C4-5E5C-4063781251D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Fission reactions are used to produce energy in nuclear reactors. The nuclear equation represents the fission of U-235 nuclei when it is bombarded with fast moving neutrons. Unlike chemical reactions, mass is not conserved in nuclear reactions which will be shown on this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CLICK to outline the reactants in blue and the products in red.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Where does this energy come from?</a:t>
            </a:r>
          </a:p>
          <a:p>
            <a:r>
              <a:rPr lang="en-AU">
                <a:latin typeface="Arial" panose="020B0604020202020204" pitchFamily="34" charset="0"/>
                <a:cs typeface="Arial" panose="020B0604020202020204" pitchFamily="34" charset="0"/>
              </a:rPr>
              <a:t>The energy comes from the difference in the mass of reactants and products – parent and daughter nuclei</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a:t>
            </a:r>
            <a:r>
              <a:rPr lang="en-AU">
                <a:latin typeface="Arial" panose="020B0604020202020204" pitchFamily="34" charset="0"/>
                <a:cs typeface="Arial" panose="020B0604020202020204" pitchFamily="34" charset="0"/>
              </a:rPr>
              <a:t>The collective mass of a U-235 atom and a neutron = </a:t>
            </a:r>
            <a:r>
              <a:rPr lang="en-AU" sz="1600" b="1"/>
              <a:t>3.920x10</a:t>
            </a:r>
            <a:r>
              <a:rPr lang="en-AU" sz="1600" b="1" baseline="30000"/>
              <a:t>-25 </a:t>
            </a:r>
            <a:r>
              <a:rPr lang="en-AU" sz="1600" b="1"/>
              <a:t>kg </a:t>
            </a:r>
          </a:p>
          <a:p>
            <a:r>
              <a:rPr lang="en-AU" sz="1600" b="1"/>
              <a:t>CLICK: </a:t>
            </a:r>
            <a:r>
              <a:rPr lang="en-AU" sz="1600" b="0" kern="1200">
                <a:solidFill>
                  <a:schemeClr val="tx1"/>
                </a:solidFill>
                <a:effectLst/>
                <a:latin typeface="Public Sans" pitchFamily="2" charset="0"/>
                <a:ea typeface="+mn-ea"/>
                <a:cs typeface="+mn-cs"/>
              </a:rPr>
              <a:t>The mass of daughter nuclei-Kr 89 and Ba-144 and the mass of 3 neutrons = </a:t>
            </a:r>
            <a:r>
              <a:rPr lang="en-AU" sz="1600" b="1"/>
              <a:t>3.915 x 10</a:t>
            </a:r>
            <a:r>
              <a:rPr lang="en-AU" sz="1600" b="1" baseline="30000"/>
              <a:t>-25  </a:t>
            </a:r>
            <a:r>
              <a:rPr lang="en-AU" sz="1600" b="1"/>
              <a:t>kg</a:t>
            </a:r>
            <a:endParaRPr lang="en-AU" sz="1600" b="1" kern="1200">
              <a:solidFill>
                <a:schemeClr val="tx1"/>
              </a:solidFill>
              <a:effectLst/>
              <a:latin typeface="Public Sans" pitchFamily="2" charset="0"/>
              <a:ea typeface="+mn-ea"/>
              <a:cs typeface="+mn-cs"/>
            </a:endParaRPr>
          </a:p>
          <a:p>
            <a:r>
              <a:rPr lang="en-AU" sz="1600" b="1"/>
              <a:t>CLICK to reveal the mass of products and reactants. </a:t>
            </a:r>
          </a:p>
          <a:p>
            <a:r>
              <a:rPr lang="en-AU">
                <a:latin typeface="Arial" panose="020B0604020202020204" pitchFamily="34" charset="0"/>
                <a:cs typeface="Arial" panose="020B0604020202020204" pitchFamily="34" charset="0"/>
              </a:rPr>
              <a:t>The mass of the products (daughter nuclei) is less than the mass of the reactants(parent nuclei). </a:t>
            </a:r>
          </a:p>
          <a:p>
            <a:r>
              <a:rPr lang="en-AU" sz="1600" b="1"/>
              <a:t>CLICK</a:t>
            </a:r>
          </a:p>
          <a:p>
            <a:r>
              <a:rPr lang="en-AU">
                <a:latin typeface="Arial" panose="020B0604020202020204" pitchFamily="34" charset="0"/>
                <a:cs typeface="Arial" panose="020B0604020202020204" pitchFamily="34" charset="0"/>
              </a:rPr>
              <a:t>This difference in mass is converted into </a:t>
            </a:r>
            <a:r>
              <a:rPr lang="en-AU" sz="1600">
                <a:latin typeface="Arial" panose="020B0604020202020204" pitchFamily="34" charset="0"/>
                <a:cs typeface="Arial" panose="020B0604020202020204" pitchFamily="34" charset="0"/>
              </a:rPr>
              <a:t>4.5</a:t>
            </a:r>
            <a:r>
              <a:rPr lang="en-AU" sz="1600"/>
              <a:t> x</a:t>
            </a:r>
            <a:r>
              <a:rPr lang="en-AU" sz="1600" baseline="30000"/>
              <a:t> -11 </a:t>
            </a:r>
            <a:r>
              <a:rPr lang="en-AU" sz="1600"/>
              <a:t>J of </a:t>
            </a:r>
            <a:r>
              <a:rPr lang="en-AU">
                <a:latin typeface="Arial" panose="020B0604020202020204" pitchFamily="34" charset="0"/>
                <a:cs typeface="Arial" panose="020B0604020202020204" pitchFamily="34" charset="0"/>
              </a:rPr>
              <a:t>energy according to the equation, </a:t>
            </a:r>
            <a:r>
              <a:rPr lang="en-AU" sz="1600"/>
              <a:t>E =mc</a:t>
            </a:r>
            <a:r>
              <a:rPr lang="en-AU" sz="1600" baseline="30000"/>
              <a:t>2</a:t>
            </a:r>
            <a:r>
              <a:rPr lang="en-AU" sz="1600"/>
              <a:t>  </a:t>
            </a:r>
          </a:p>
          <a:p>
            <a:r>
              <a:rPr lang="en-AU">
                <a:latin typeface="Arial" panose="020B0604020202020204" pitchFamily="34" charset="0"/>
                <a:cs typeface="Arial" panose="020B0604020202020204" pitchFamily="34" charset="0"/>
              </a:rPr>
              <a:t>That does not seem like much energy, but it is just one Uranium nuclei. If the fuel is sufficiently concentrated, it can trigger a chain reaction.</a:t>
            </a:r>
          </a:p>
          <a:p>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NOTE: </a:t>
            </a:r>
            <a:r>
              <a:rPr lang="en-AU">
                <a:latin typeface="Arial" panose="020B0604020202020204" pitchFamily="34" charset="0"/>
                <a:cs typeface="Arial" panose="020B0604020202020204" pitchFamily="34" charset="0"/>
              </a:rPr>
              <a:t>The numbers in these calculations have been rounded to simplify the process and make it easier for students to follow. The actual value is for the energy released works out to be less than this.</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204F90-0C25-55E2-3631-A4AB4A96A5FA}"/>
              </a:ext>
            </a:extLst>
          </p:cNvPr>
          <p:cNvSpPr>
            <a:spLocks noGrp="1"/>
          </p:cNvSpPr>
          <p:nvPr>
            <p:ph type="sldNum" sz="quarter" idx="5"/>
          </p:nvPr>
        </p:nvSpPr>
        <p:spPr/>
        <p:txBody>
          <a:bodyPr/>
          <a:lstStyle/>
          <a:p>
            <a:fld id="{B07158C4-A119-4B78-9DE8-A50001BC31DC}" type="slidenum">
              <a:rPr lang="en-AU" smtClean="0"/>
              <a:pPr/>
              <a:t>221</a:t>
            </a:fld>
            <a:endParaRPr lang="en-AU"/>
          </a:p>
        </p:txBody>
      </p:sp>
    </p:spTree>
    <p:extLst>
      <p:ext uri="{BB962C8B-B14F-4D97-AF65-F5344CB8AC3E}">
        <p14:creationId xmlns:p14="http://schemas.microsoft.com/office/powerpoint/2010/main" val="84501108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2D38-8939-AAA2-23EE-3B18BFB39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5F5A4-4BE4-8A0B-7D85-E3B29A98288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14EDF8-2F04-88AE-6A79-027AD547E66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3 neutrons that are released from the fission of U-235 can, in turn, cause the fission of 3 U atoms, releasing 9 neutrons and so on.</a:t>
            </a:r>
          </a:p>
          <a:p>
            <a:r>
              <a:rPr lang="en-AU">
                <a:latin typeface="Arial" panose="020B0604020202020204" pitchFamily="34" charset="0"/>
                <a:cs typeface="Arial" panose="020B0604020202020204" pitchFamily="34" charset="0"/>
              </a:rPr>
              <a:t>This is an uncontrolled chain reaction, and the rate increases exponentially.</a:t>
            </a:r>
          </a:p>
          <a:p>
            <a:r>
              <a:rPr lang="en-AU">
                <a:latin typeface="Arial" panose="020B0604020202020204" pitchFamily="34" charset="0"/>
                <a:cs typeface="Arial" panose="020B0604020202020204" pitchFamily="34" charset="0"/>
              </a:rPr>
              <a:t>In controlled reactions in nuclear reactors, control rods absorb excess neutrons to control the rate while allowing the reaction to continue.</a:t>
            </a:r>
          </a:p>
        </p:txBody>
      </p:sp>
      <p:sp>
        <p:nvSpPr>
          <p:cNvPr id="4" name="Slide Number Placeholder 3">
            <a:extLst>
              <a:ext uri="{FF2B5EF4-FFF2-40B4-BE49-F238E27FC236}">
                <a16:creationId xmlns:a16="http://schemas.microsoft.com/office/drawing/2014/main" id="{917DAE7C-009C-41C3-39E6-DD2FFA5DB855}"/>
              </a:ext>
            </a:extLst>
          </p:cNvPr>
          <p:cNvSpPr>
            <a:spLocks noGrp="1"/>
          </p:cNvSpPr>
          <p:nvPr>
            <p:ph type="sldNum" sz="quarter" idx="5"/>
          </p:nvPr>
        </p:nvSpPr>
        <p:spPr/>
        <p:txBody>
          <a:bodyPr/>
          <a:lstStyle/>
          <a:p>
            <a:fld id="{B07158C4-A119-4B78-9DE8-A50001BC31DC}" type="slidenum">
              <a:rPr lang="en-AU" smtClean="0"/>
              <a:pPr/>
              <a:t>222</a:t>
            </a:fld>
            <a:endParaRPr lang="en-AU"/>
          </a:p>
        </p:txBody>
      </p:sp>
    </p:spTree>
    <p:extLst>
      <p:ext uri="{BB962C8B-B14F-4D97-AF65-F5344CB8AC3E}">
        <p14:creationId xmlns:p14="http://schemas.microsoft.com/office/powerpoint/2010/main" val="155946242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7C264-55B3-994A-49FA-088558B48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363A0-ABCE-A651-5170-C1213B92728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FA25E85-9673-290A-E97C-EE1892C1255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These slides are intended to guide students through the simulation if they encounter difficulties. The instructions are outlined in the student resource.</a:t>
            </a:r>
          </a:p>
          <a:p>
            <a:r>
              <a:rPr lang="en-AU">
                <a:latin typeface="Arial" panose="020B0604020202020204" pitchFamily="34" charset="0"/>
                <a:cs typeface="Arial" panose="020B0604020202020204" pitchFamily="34" charset="0"/>
              </a:rPr>
              <a:t>Start by clicking on the chain reaction tab, then fire a neutron at the U-235 nucleus</a:t>
            </a:r>
          </a:p>
        </p:txBody>
      </p:sp>
      <p:sp>
        <p:nvSpPr>
          <p:cNvPr id="4" name="Slide Number Placeholder 3">
            <a:extLst>
              <a:ext uri="{FF2B5EF4-FFF2-40B4-BE49-F238E27FC236}">
                <a16:creationId xmlns:a16="http://schemas.microsoft.com/office/drawing/2014/main" id="{62FDE23D-2E5F-772E-1A27-04EB60BAB287}"/>
              </a:ext>
            </a:extLst>
          </p:cNvPr>
          <p:cNvSpPr>
            <a:spLocks noGrp="1"/>
          </p:cNvSpPr>
          <p:nvPr>
            <p:ph type="sldNum" sz="quarter" idx="5"/>
          </p:nvPr>
        </p:nvSpPr>
        <p:spPr/>
        <p:txBody>
          <a:bodyPr/>
          <a:lstStyle/>
          <a:p>
            <a:fld id="{B07158C4-A119-4B78-9DE8-A50001BC31DC}" type="slidenum">
              <a:rPr lang="en-AU" smtClean="0"/>
              <a:pPr/>
              <a:t>223</a:t>
            </a:fld>
            <a:endParaRPr lang="en-AU"/>
          </a:p>
        </p:txBody>
      </p:sp>
    </p:spTree>
    <p:extLst>
      <p:ext uri="{BB962C8B-B14F-4D97-AF65-F5344CB8AC3E}">
        <p14:creationId xmlns:p14="http://schemas.microsoft.com/office/powerpoint/2010/main" val="329915146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FD4A4-5EC9-40C8-F13D-30D6B2FBE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05491-AAD8-527C-1E18-856CE1F1952C}"/>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E8A05BE-65E2-EFB8-60F4-CBABFACF6A2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Use the controls to replace the U-235 with the U-238,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Do this by sliding the U-235 slider to the left so it reads 0, then move it to the right until it reads 1.</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Fire the neutron and describe what happens</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0C4A8A5-955A-4226-2CA9-EC953A9D5A84}"/>
              </a:ext>
            </a:extLst>
          </p:cNvPr>
          <p:cNvSpPr>
            <a:spLocks noGrp="1"/>
          </p:cNvSpPr>
          <p:nvPr>
            <p:ph type="sldNum" sz="quarter" idx="5"/>
          </p:nvPr>
        </p:nvSpPr>
        <p:spPr/>
        <p:txBody>
          <a:bodyPr/>
          <a:lstStyle/>
          <a:p>
            <a:fld id="{B07158C4-A119-4B78-9DE8-A50001BC31DC}" type="slidenum">
              <a:rPr lang="en-AU" smtClean="0"/>
              <a:pPr/>
              <a:t>224</a:t>
            </a:fld>
            <a:endParaRPr lang="en-AU"/>
          </a:p>
        </p:txBody>
      </p:sp>
    </p:spTree>
    <p:extLst>
      <p:ext uri="{BB962C8B-B14F-4D97-AF65-F5344CB8AC3E}">
        <p14:creationId xmlns:p14="http://schemas.microsoft.com/office/powerpoint/2010/main" val="327238700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2000F-77E4-B157-C350-11168A051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3631A-1B3D-8094-57F1-41B1F6995A7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9EE059D-CAA0-6C02-9034-D2C614BBE91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Repeat but adjust settings to have15 U-235 and fire </a:t>
            </a:r>
          </a:p>
          <a:p>
            <a:r>
              <a:rPr lang="en-AU">
                <a:latin typeface="Arial" panose="020B0604020202020204" pitchFamily="34" charset="0"/>
                <a:cs typeface="Arial" panose="020B0604020202020204" pitchFamily="34" charset="0"/>
              </a:rPr>
              <a:t>Repeat 3 times</a:t>
            </a:r>
          </a:p>
        </p:txBody>
      </p:sp>
      <p:sp>
        <p:nvSpPr>
          <p:cNvPr id="4" name="Slide Number Placeholder 3">
            <a:extLst>
              <a:ext uri="{FF2B5EF4-FFF2-40B4-BE49-F238E27FC236}">
                <a16:creationId xmlns:a16="http://schemas.microsoft.com/office/drawing/2014/main" id="{74F1C418-6BEB-1894-21B0-0C10DA9466BD}"/>
              </a:ext>
            </a:extLst>
          </p:cNvPr>
          <p:cNvSpPr>
            <a:spLocks noGrp="1"/>
          </p:cNvSpPr>
          <p:nvPr>
            <p:ph type="sldNum" sz="quarter" idx="5"/>
          </p:nvPr>
        </p:nvSpPr>
        <p:spPr/>
        <p:txBody>
          <a:bodyPr/>
          <a:lstStyle/>
          <a:p>
            <a:fld id="{B07158C4-A119-4B78-9DE8-A50001BC31DC}" type="slidenum">
              <a:rPr lang="en-AU" smtClean="0"/>
              <a:pPr/>
              <a:t>225</a:t>
            </a:fld>
            <a:endParaRPr lang="en-AU"/>
          </a:p>
        </p:txBody>
      </p:sp>
    </p:spTree>
    <p:extLst>
      <p:ext uri="{BB962C8B-B14F-4D97-AF65-F5344CB8AC3E}">
        <p14:creationId xmlns:p14="http://schemas.microsoft.com/office/powerpoint/2010/main" val="264046582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518C5-B9B5-5087-5740-1400241F2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BE55A-6EC5-0DCA-3616-EF5BFC096B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3E70E58-442D-6650-C4BE-2CD987373C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Repeat but adjust settings to have 100  U-235 and fire </a:t>
            </a:r>
          </a:p>
          <a:p>
            <a:r>
              <a:rPr lang="en-AU">
                <a:latin typeface="Arial" panose="020B0604020202020204" pitchFamily="34" charset="0"/>
                <a:cs typeface="Arial" panose="020B0604020202020204" pitchFamily="34" charset="0"/>
              </a:rPr>
              <a:t>Repeat 3 times</a:t>
            </a:r>
          </a:p>
        </p:txBody>
      </p:sp>
      <p:sp>
        <p:nvSpPr>
          <p:cNvPr id="4" name="Slide Number Placeholder 3">
            <a:extLst>
              <a:ext uri="{FF2B5EF4-FFF2-40B4-BE49-F238E27FC236}">
                <a16:creationId xmlns:a16="http://schemas.microsoft.com/office/drawing/2014/main" id="{ABED2E9A-9DA0-51C0-D77D-0431C87704D1}"/>
              </a:ext>
            </a:extLst>
          </p:cNvPr>
          <p:cNvSpPr>
            <a:spLocks noGrp="1"/>
          </p:cNvSpPr>
          <p:nvPr>
            <p:ph type="sldNum" sz="quarter" idx="5"/>
          </p:nvPr>
        </p:nvSpPr>
        <p:spPr/>
        <p:txBody>
          <a:bodyPr/>
          <a:lstStyle/>
          <a:p>
            <a:fld id="{B07158C4-A119-4B78-9DE8-A50001BC31DC}" type="slidenum">
              <a:rPr lang="en-AU" smtClean="0"/>
              <a:pPr/>
              <a:t>226</a:t>
            </a:fld>
            <a:endParaRPr lang="en-AU"/>
          </a:p>
        </p:txBody>
      </p:sp>
    </p:spTree>
    <p:extLst>
      <p:ext uri="{BB962C8B-B14F-4D97-AF65-F5344CB8AC3E}">
        <p14:creationId xmlns:p14="http://schemas.microsoft.com/office/powerpoint/2010/main" val="2498896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F95F7-176E-9826-8242-DA1BB6819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F088D-1BB2-1A32-550E-7782563F1F0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07E5887-3EAF-F629-F5C7-C971748A0BA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Use this slide to illustrate the naming conventions for compounds containing polyatomic ions.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In most cases, the positive ion is a metal.</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If you choose to introduce the ions on slide ‘1.2 More polyatomic ions’, it include the  ammonium ion which is a positive ion that does not contain a metal.</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Answers: </a:t>
            </a:r>
            <a:r>
              <a:rPr lang="en-AU" b="1">
                <a:latin typeface="Arial" panose="020B0604020202020204" pitchFamily="34" charset="0"/>
                <a:cs typeface="Arial" panose="020B0604020202020204" pitchFamily="34" charset="0"/>
              </a:rPr>
              <a:t>CLICK</a:t>
            </a:r>
            <a:r>
              <a:rPr lang="en-AU">
                <a:latin typeface="Arial" panose="020B0604020202020204" pitchFamily="34" charset="0"/>
                <a:cs typeface="Arial" panose="020B0604020202020204" pitchFamily="34" charset="0"/>
              </a:rPr>
              <a:t> sodium nitrate and magnesium hydroxide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Highlight to students that although magnesium hydroxide has 2 hydroxide there is no prefix required</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4E131A-B27F-33D9-27F5-C9590E8B4D73}"/>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320247330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5EE9-5D47-6CF7-0BCE-8F8E49348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BFD50-A5CD-7714-BCCF-9693C979832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534C04F-2757-0916-EDBC-089D72801AD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Repeat but adjust settings to have15 U-235 and fire </a:t>
            </a:r>
          </a:p>
          <a:p>
            <a:r>
              <a:rPr lang="en-AU">
                <a:latin typeface="Arial" panose="020B0604020202020204" pitchFamily="34" charset="0"/>
                <a:cs typeface="Arial" panose="020B0604020202020204" pitchFamily="34" charset="0"/>
              </a:rPr>
              <a:t>Repeat 3 times</a:t>
            </a:r>
          </a:p>
        </p:txBody>
      </p:sp>
      <p:sp>
        <p:nvSpPr>
          <p:cNvPr id="4" name="Slide Number Placeholder 3">
            <a:extLst>
              <a:ext uri="{FF2B5EF4-FFF2-40B4-BE49-F238E27FC236}">
                <a16:creationId xmlns:a16="http://schemas.microsoft.com/office/drawing/2014/main" id="{1B2ABB51-4690-34B8-A108-275A4CE5D2CA}"/>
              </a:ext>
            </a:extLst>
          </p:cNvPr>
          <p:cNvSpPr>
            <a:spLocks noGrp="1"/>
          </p:cNvSpPr>
          <p:nvPr>
            <p:ph type="sldNum" sz="quarter" idx="5"/>
          </p:nvPr>
        </p:nvSpPr>
        <p:spPr/>
        <p:txBody>
          <a:bodyPr/>
          <a:lstStyle/>
          <a:p>
            <a:fld id="{B07158C4-A119-4B78-9DE8-A50001BC31DC}" type="slidenum">
              <a:rPr lang="en-AU" smtClean="0"/>
              <a:pPr/>
              <a:t>227</a:t>
            </a:fld>
            <a:endParaRPr lang="en-AU"/>
          </a:p>
        </p:txBody>
      </p:sp>
    </p:spTree>
    <p:extLst>
      <p:ext uri="{BB962C8B-B14F-4D97-AF65-F5344CB8AC3E}">
        <p14:creationId xmlns:p14="http://schemas.microsoft.com/office/powerpoint/2010/main" val="23101995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EFC99-3247-7B11-9C34-774EA2A3B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C5C5D-CCCC-77AE-882E-5A504B63CC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E98576B-1514-221E-A0CD-4506F0BE8AE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Repeat but adjust settings to have15 U-235 and fire </a:t>
            </a:r>
          </a:p>
          <a:p>
            <a:r>
              <a:rPr lang="en-AU">
                <a:latin typeface="Arial" panose="020B0604020202020204" pitchFamily="34" charset="0"/>
                <a:cs typeface="Arial" panose="020B0604020202020204" pitchFamily="34" charset="0"/>
              </a:rPr>
              <a:t>Repeat 3 times</a:t>
            </a:r>
          </a:p>
        </p:txBody>
      </p:sp>
      <p:sp>
        <p:nvSpPr>
          <p:cNvPr id="4" name="Slide Number Placeholder 3">
            <a:extLst>
              <a:ext uri="{FF2B5EF4-FFF2-40B4-BE49-F238E27FC236}">
                <a16:creationId xmlns:a16="http://schemas.microsoft.com/office/drawing/2014/main" id="{1DCC70B3-71BB-987F-3BF4-69FB08CF7615}"/>
              </a:ext>
            </a:extLst>
          </p:cNvPr>
          <p:cNvSpPr>
            <a:spLocks noGrp="1"/>
          </p:cNvSpPr>
          <p:nvPr>
            <p:ph type="sldNum" sz="quarter" idx="5"/>
          </p:nvPr>
        </p:nvSpPr>
        <p:spPr/>
        <p:txBody>
          <a:bodyPr/>
          <a:lstStyle/>
          <a:p>
            <a:fld id="{B07158C4-A119-4B78-9DE8-A50001BC31DC}" type="slidenum">
              <a:rPr lang="en-AU" smtClean="0"/>
              <a:pPr/>
              <a:t>228</a:t>
            </a:fld>
            <a:endParaRPr lang="en-AU"/>
          </a:p>
        </p:txBody>
      </p:sp>
    </p:spTree>
    <p:extLst>
      <p:ext uri="{BB962C8B-B14F-4D97-AF65-F5344CB8AC3E}">
        <p14:creationId xmlns:p14="http://schemas.microsoft.com/office/powerpoint/2010/main" val="2650297544"/>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48BF-C623-EC80-56C8-3A74282A4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08F7D-9987-2E30-D6C4-159B107628B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2D7104-814A-2728-4CB1-031D026F7D9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Apart from solar, all electricity is generated by spinning something (a turbine).</a:t>
            </a:r>
          </a:p>
          <a:p>
            <a:r>
              <a:rPr lang="en-AU">
                <a:latin typeface="Arial" panose="020B0604020202020204" pitchFamily="34" charset="0"/>
                <a:cs typeface="Arial" panose="020B0604020202020204" pitchFamily="34" charset="0"/>
              </a:rPr>
              <a:t>It could be a fast-flowing river, a spinning paddle wheel, or even a windmill.</a:t>
            </a:r>
          </a:p>
          <a:p>
            <a:r>
              <a:rPr lang="en-AU">
                <a:latin typeface="Arial" panose="020B0604020202020204" pitchFamily="34" charset="0"/>
                <a:cs typeface="Arial" panose="020B0604020202020204" pitchFamily="34" charset="0"/>
              </a:rPr>
              <a:t>Most of our generators use pressurised steam produced from burning coal to spin the turbine.</a:t>
            </a:r>
          </a:p>
          <a:p>
            <a:r>
              <a:rPr lang="en-AU">
                <a:latin typeface="Arial" panose="020B0604020202020204" pitchFamily="34" charset="0"/>
                <a:cs typeface="Arial" panose="020B0604020202020204" pitchFamily="34" charset="0"/>
              </a:rPr>
              <a:t>The only difference between our coal-fired generators and nuclear power plants is the source of heat.</a:t>
            </a:r>
          </a:p>
          <a:p>
            <a:r>
              <a:rPr lang="en-AU">
                <a:latin typeface="Arial" panose="020B0604020202020204" pitchFamily="34" charset="0"/>
                <a:cs typeface="Arial" panose="020B0604020202020204" pitchFamily="34" charset="0"/>
              </a:rPr>
              <a:t>In the coal fired generators the source of heat is coal and in nuclear power plants it is a controlled nuclear (fission) reaction.</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837A5B5-7D85-177A-A6A8-7E3591B0D346}"/>
              </a:ext>
            </a:extLst>
          </p:cNvPr>
          <p:cNvSpPr>
            <a:spLocks noGrp="1"/>
          </p:cNvSpPr>
          <p:nvPr>
            <p:ph type="sldNum" sz="quarter" idx="5"/>
          </p:nvPr>
        </p:nvSpPr>
        <p:spPr/>
        <p:txBody>
          <a:bodyPr/>
          <a:lstStyle/>
          <a:p>
            <a:fld id="{B07158C4-A119-4B78-9DE8-A50001BC31DC}" type="slidenum">
              <a:rPr lang="en-AU" smtClean="0"/>
              <a:pPr/>
              <a:t>229</a:t>
            </a:fld>
            <a:endParaRPr lang="en-AU"/>
          </a:p>
        </p:txBody>
      </p:sp>
    </p:spTree>
    <p:extLst>
      <p:ext uri="{BB962C8B-B14F-4D97-AF65-F5344CB8AC3E}">
        <p14:creationId xmlns:p14="http://schemas.microsoft.com/office/powerpoint/2010/main" val="161980823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3F136-FA9A-06B1-216D-733E8720D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0BA8F-A272-7142-2EC3-7CAEA9D7261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01B49D9-B5A3-BF09-8BC4-ECCCD1F4D43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latin typeface="Arial" panose="020B0604020202020204" pitchFamily="34" charset="0"/>
                <a:cs typeface="Arial" panose="020B0604020202020204" pitchFamily="34" charset="0"/>
              </a:rPr>
              <a:t>Show this video to demonstrate how electricity is produced from a coal powered generator. Play the first 25 seconds of the video. </a:t>
            </a:r>
          </a:p>
        </p:txBody>
      </p:sp>
      <p:sp>
        <p:nvSpPr>
          <p:cNvPr id="4" name="Slide Number Placeholder 3">
            <a:extLst>
              <a:ext uri="{FF2B5EF4-FFF2-40B4-BE49-F238E27FC236}">
                <a16:creationId xmlns:a16="http://schemas.microsoft.com/office/drawing/2014/main" id="{6B35A8AA-36C7-5A4D-6B0B-4FE4FFCB06E3}"/>
              </a:ext>
            </a:extLst>
          </p:cNvPr>
          <p:cNvSpPr>
            <a:spLocks noGrp="1"/>
          </p:cNvSpPr>
          <p:nvPr>
            <p:ph type="sldNum" sz="quarter" idx="5"/>
          </p:nvPr>
        </p:nvSpPr>
        <p:spPr/>
        <p:txBody>
          <a:bodyPr/>
          <a:lstStyle/>
          <a:p>
            <a:fld id="{B07158C4-A119-4B78-9DE8-A50001BC31DC}" type="slidenum">
              <a:rPr lang="en-AU" smtClean="0"/>
              <a:pPr/>
              <a:t>230</a:t>
            </a:fld>
            <a:endParaRPr lang="en-AU"/>
          </a:p>
        </p:txBody>
      </p:sp>
    </p:spTree>
    <p:extLst>
      <p:ext uri="{BB962C8B-B14F-4D97-AF65-F5344CB8AC3E}">
        <p14:creationId xmlns:p14="http://schemas.microsoft.com/office/powerpoint/2010/main" val="50515227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915AB-700F-C0C2-22A4-881514BE1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3F330-058D-9183-4A67-52C925DDBD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C5DCC98-B512-2498-E509-210A6E0373B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is a schematic of a nuclear power plant.</a:t>
            </a:r>
          </a:p>
          <a:p>
            <a:r>
              <a:rPr lang="en-AU">
                <a:latin typeface="Arial" panose="020B0604020202020204" pitchFamily="34" charset="0"/>
                <a:cs typeface="Arial" panose="020B0604020202020204" pitchFamily="34" charset="0"/>
              </a:rPr>
              <a:t>Instead of burning coal, heat is produced by the fission of U-235.</a:t>
            </a:r>
          </a:p>
          <a:p>
            <a:r>
              <a:rPr lang="en-AU">
                <a:latin typeface="Arial" panose="020B0604020202020204" pitchFamily="34" charset="0"/>
                <a:cs typeface="Arial" panose="020B0604020202020204" pitchFamily="34" charset="0"/>
              </a:rPr>
              <a:t>The control rods consist of enriched uranium. Normal uranium contains less than 1% U-235. For sustainable fission, it must be enriched to around 5%.</a:t>
            </a:r>
          </a:p>
          <a:p>
            <a:r>
              <a:rPr lang="en-AU">
                <a:latin typeface="Arial" panose="020B0604020202020204" pitchFamily="34" charset="0"/>
                <a:cs typeface="Arial" panose="020B0604020202020204" pitchFamily="34" charset="0"/>
              </a:rPr>
              <a:t>The control rods are there to control the rate of reaction by absorbing excess neutrons, ensuring that the chain reaction doesn’t get out of control.</a:t>
            </a:r>
          </a:p>
          <a:p>
            <a:r>
              <a:rPr lang="en-AU">
                <a:latin typeface="Arial" panose="020B0604020202020204" pitchFamily="34" charset="0"/>
                <a:cs typeface="Arial" panose="020B0604020202020204" pitchFamily="34" charset="0"/>
              </a:rPr>
              <a:t>If we extended this diagram further to the right, it would have the same components as a coal powered generator</a:t>
            </a:r>
          </a:p>
        </p:txBody>
      </p:sp>
      <p:sp>
        <p:nvSpPr>
          <p:cNvPr id="4" name="Slide Number Placeholder 3">
            <a:extLst>
              <a:ext uri="{FF2B5EF4-FFF2-40B4-BE49-F238E27FC236}">
                <a16:creationId xmlns:a16="http://schemas.microsoft.com/office/drawing/2014/main" id="{5A75830A-2252-69AE-C795-9A2AC53C135E}"/>
              </a:ext>
            </a:extLst>
          </p:cNvPr>
          <p:cNvSpPr>
            <a:spLocks noGrp="1"/>
          </p:cNvSpPr>
          <p:nvPr>
            <p:ph type="sldNum" sz="quarter" idx="5"/>
          </p:nvPr>
        </p:nvSpPr>
        <p:spPr/>
        <p:txBody>
          <a:bodyPr/>
          <a:lstStyle/>
          <a:p>
            <a:fld id="{B07158C4-A119-4B78-9DE8-A50001BC31DC}" type="slidenum">
              <a:rPr lang="en-AU" smtClean="0"/>
              <a:pPr/>
              <a:t>231</a:t>
            </a:fld>
            <a:endParaRPr lang="en-AU"/>
          </a:p>
        </p:txBody>
      </p:sp>
    </p:spTree>
    <p:extLst>
      <p:ext uri="{BB962C8B-B14F-4D97-AF65-F5344CB8AC3E}">
        <p14:creationId xmlns:p14="http://schemas.microsoft.com/office/powerpoint/2010/main" val="147980017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D4EB-A6E0-40D6-8A6B-5D10F2BBE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20D7F-6FED-4154-9FDC-630BCEDF64F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984C67-7051-3512-CCC9-E4B4F04C5B8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Show this video to illustrate how electricity is produced form nuclear energy. Tell students that Australia does not have any nuclear powerplants. Other countries do use nuclear power plants for energy production.</a:t>
            </a:r>
          </a:p>
        </p:txBody>
      </p:sp>
      <p:sp>
        <p:nvSpPr>
          <p:cNvPr id="4" name="Slide Number Placeholder 3">
            <a:extLst>
              <a:ext uri="{FF2B5EF4-FFF2-40B4-BE49-F238E27FC236}">
                <a16:creationId xmlns:a16="http://schemas.microsoft.com/office/drawing/2014/main" id="{9CFC9A85-2A3A-61A6-67AD-9A0BC80A87A7}"/>
              </a:ext>
            </a:extLst>
          </p:cNvPr>
          <p:cNvSpPr>
            <a:spLocks noGrp="1"/>
          </p:cNvSpPr>
          <p:nvPr>
            <p:ph type="sldNum" sz="quarter" idx="5"/>
          </p:nvPr>
        </p:nvSpPr>
        <p:spPr/>
        <p:txBody>
          <a:bodyPr/>
          <a:lstStyle/>
          <a:p>
            <a:fld id="{B07158C4-A119-4B78-9DE8-A50001BC31DC}" type="slidenum">
              <a:rPr lang="en-AU" smtClean="0"/>
              <a:pPr/>
              <a:t>232</a:t>
            </a:fld>
            <a:endParaRPr lang="en-AU"/>
          </a:p>
        </p:txBody>
      </p:sp>
    </p:spTree>
    <p:extLst>
      <p:ext uri="{BB962C8B-B14F-4D97-AF65-F5344CB8AC3E}">
        <p14:creationId xmlns:p14="http://schemas.microsoft.com/office/powerpoint/2010/main" val="131358381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D4EB-A6E0-40D6-8A6B-5D10F2BBE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20D7F-6FED-4154-9FDC-630BCEDF64F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984C67-7051-3512-CCC9-E4B4F04C5B8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Show this video to illustrate the processes involved in producing electricity from nuclear energy to provide a context for the discussion about the environmental impacts of nuclear reactions.</a:t>
            </a:r>
          </a:p>
        </p:txBody>
      </p:sp>
      <p:sp>
        <p:nvSpPr>
          <p:cNvPr id="4" name="Slide Number Placeholder 3">
            <a:extLst>
              <a:ext uri="{FF2B5EF4-FFF2-40B4-BE49-F238E27FC236}">
                <a16:creationId xmlns:a16="http://schemas.microsoft.com/office/drawing/2014/main" id="{9CFC9A85-2A3A-61A6-67AD-9A0BC80A87A7}"/>
              </a:ext>
            </a:extLst>
          </p:cNvPr>
          <p:cNvSpPr>
            <a:spLocks noGrp="1"/>
          </p:cNvSpPr>
          <p:nvPr>
            <p:ph type="sldNum" sz="quarter" idx="5"/>
          </p:nvPr>
        </p:nvSpPr>
        <p:spPr/>
        <p:txBody>
          <a:bodyPr/>
          <a:lstStyle/>
          <a:p>
            <a:fld id="{B07158C4-A119-4B78-9DE8-A50001BC31DC}" type="slidenum">
              <a:rPr lang="en-AU" smtClean="0"/>
              <a:pPr/>
              <a:t>233</a:t>
            </a:fld>
            <a:endParaRPr lang="en-AU"/>
          </a:p>
        </p:txBody>
      </p:sp>
    </p:spTree>
    <p:extLst>
      <p:ext uri="{BB962C8B-B14F-4D97-AF65-F5344CB8AC3E}">
        <p14:creationId xmlns:p14="http://schemas.microsoft.com/office/powerpoint/2010/main" val="409473646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t>This is the Ranger Uranium mine in the Northern Territory. The mine is surrounded by, but separate from, the World Heritage listed Kakadu National Park. It is also close by to </a:t>
            </a:r>
            <a:r>
              <a:rPr lang="en-AU" err="1"/>
              <a:t>Magela</a:t>
            </a:r>
            <a:r>
              <a:rPr lang="en-AU"/>
              <a:t> Creek and East Alligator River. </a:t>
            </a:r>
          </a:p>
          <a:p>
            <a:endParaRPr lang="en-AU"/>
          </a:p>
          <a:p>
            <a:r>
              <a:rPr lang="en-AU"/>
              <a:t>The Ranger uranium mine was an open cut mine and produced uranium oxide (U3O8) via leach extraction in 1981.  Mining at Ranger ceases in 2012 and ore was processed until 2021. The site is currently being rehabilitated. </a:t>
            </a:r>
          </a:p>
          <a:p>
            <a:endParaRPr lang="en-AU"/>
          </a:p>
          <a:p>
            <a:r>
              <a:rPr lang="en-AU"/>
              <a:t>Mines always have some impacts on the environment. These are some of the impacts of uranium mining:</a:t>
            </a:r>
          </a:p>
          <a:p>
            <a:pPr marL="285750" indent="-285750">
              <a:buFont typeface="Arial" panose="020B0604020202020204" pitchFamily="34" charset="0"/>
              <a:buChar char="•"/>
            </a:pPr>
            <a:r>
              <a:rPr lang="en-AU"/>
              <a:t>Disruption to land clearing and excavation</a:t>
            </a:r>
          </a:p>
          <a:p>
            <a:pPr marL="285750" indent="-285750">
              <a:buFont typeface="Arial" panose="020B0604020202020204" pitchFamily="34" charset="0"/>
              <a:buChar char="•"/>
            </a:pPr>
            <a:r>
              <a:rPr lang="en-AU"/>
              <a:t>Habitat destruction and biodiversity loss</a:t>
            </a:r>
          </a:p>
          <a:p>
            <a:pPr marL="285750" indent="-285750">
              <a:buFont typeface="Arial" panose="020B0604020202020204" pitchFamily="34" charset="0"/>
              <a:buChar char="•"/>
            </a:pPr>
            <a:r>
              <a:rPr lang="en-AU"/>
              <a:t>Generation of radioactive dust and radon gas</a:t>
            </a:r>
          </a:p>
          <a:p>
            <a:pPr marL="285750" indent="-285750">
              <a:buFont typeface="Arial" panose="020B0604020202020204" pitchFamily="34" charset="0"/>
              <a:buChar char="•"/>
            </a:pPr>
            <a:r>
              <a:rPr lang="en-AU"/>
              <a:t>Contamination of soil and water from mining tailings.  </a:t>
            </a:r>
          </a:p>
          <a:p>
            <a:pPr marL="0" indent="0">
              <a:buFont typeface="Arial" panose="020B0604020202020204" pitchFamily="34" charset="0"/>
              <a:buNone/>
            </a:pPr>
            <a:endParaRPr lang="en-AU"/>
          </a:p>
          <a:p>
            <a:r>
              <a:rPr lang="en-AU"/>
              <a:t>Tailings are the waste product left over after processing the uranium ore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234</a:t>
            </a:fld>
            <a:endParaRPr lang="en-AU"/>
          </a:p>
        </p:txBody>
      </p:sp>
    </p:spTree>
    <p:extLst>
      <p:ext uri="{BB962C8B-B14F-4D97-AF65-F5344CB8AC3E}">
        <p14:creationId xmlns:p14="http://schemas.microsoft.com/office/powerpoint/2010/main" val="81025885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t>Uranium largely consists of two isotopes, U-235 and U238, naturally occurring.</a:t>
            </a:r>
            <a:br>
              <a:rPr lang="en-AU"/>
            </a:br>
            <a:r>
              <a:rPr lang="en-AU"/>
              <a:t>In nuclear reactions, the production of energy from fission is from the splitting of U-235. </a:t>
            </a:r>
          </a:p>
          <a:p>
            <a:endParaRPr lang="en-AU"/>
          </a:p>
          <a:p>
            <a:r>
              <a:rPr lang="en-AU"/>
              <a:t>Uranium must be enriched to sustain fission reactions in a nuclear reactor. </a:t>
            </a:r>
          </a:p>
          <a:p>
            <a:r>
              <a:rPr lang="en-AU"/>
              <a:t>Enrichment means that the proportion of uranium-235 is increased in the source to allow for a chain reaction to occur. </a:t>
            </a:r>
          </a:p>
          <a:p>
            <a:r>
              <a:rPr lang="en-AU"/>
              <a:t>The U-238 isotope does not contribute directly to the fission process.</a:t>
            </a:r>
          </a:p>
          <a:p>
            <a:endParaRPr lang="en-AU"/>
          </a:p>
          <a:p>
            <a:r>
              <a:rPr lang="en-AU"/>
              <a:t>This process is quite energy-intensive and can be a source of greenhouse gases and hazardous chemicals.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235</a:t>
            </a:fld>
            <a:endParaRPr lang="en-AU"/>
          </a:p>
        </p:txBody>
      </p:sp>
    </p:spTree>
    <p:extLst>
      <p:ext uri="{BB962C8B-B14F-4D97-AF65-F5344CB8AC3E}">
        <p14:creationId xmlns:p14="http://schemas.microsoft.com/office/powerpoint/2010/main" val="371287011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1885C-4150-56DB-6FF3-1DA75B556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8267B-FF2A-0A77-8649-8CDA7EEB3FB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D517B03-EBE5-4D70-606C-8D9E388B9584}"/>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solidFill>
                  <a:srgbClr val="0E101A"/>
                </a:solidFill>
                <a:effectLst/>
              </a:rPr>
              <a:t>Once the fuel has been produced, the fission reactions that drive the generator do not produce carbon dioxide ( a greenhouse gas), but hot water can be discharged back into waterways, which can have a significant impact on aquatic life.</a:t>
            </a:r>
          </a:p>
          <a:p>
            <a:endParaRPr lang="en-AU"/>
          </a:p>
        </p:txBody>
      </p:sp>
      <p:sp>
        <p:nvSpPr>
          <p:cNvPr id="4" name="Slide Number Placeholder 3">
            <a:extLst>
              <a:ext uri="{FF2B5EF4-FFF2-40B4-BE49-F238E27FC236}">
                <a16:creationId xmlns:a16="http://schemas.microsoft.com/office/drawing/2014/main" id="{A03606AE-8AD8-ABFD-BF12-F61A88355EF6}"/>
              </a:ext>
            </a:extLst>
          </p:cNvPr>
          <p:cNvSpPr>
            <a:spLocks noGrp="1"/>
          </p:cNvSpPr>
          <p:nvPr>
            <p:ph type="sldNum" sz="quarter" idx="5"/>
          </p:nvPr>
        </p:nvSpPr>
        <p:spPr/>
        <p:txBody>
          <a:bodyPr/>
          <a:lstStyle/>
          <a:p>
            <a:fld id="{B07158C4-A119-4B78-9DE8-A50001BC31DC}" type="slidenum">
              <a:rPr lang="en-AU" smtClean="0"/>
              <a:pPr/>
              <a:t>236</a:t>
            </a:fld>
            <a:endParaRPr lang="en-AU"/>
          </a:p>
        </p:txBody>
      </p:sp>
    </p:spTree>
    <p:extLst>
      <p:ext uri="{BB962C8B-B14F-4D97-AF65-F5344CB8AC3E}">
        <p14:creationId xmlns:p14="http://schemas.microsoft.com/office/powerpoint/2010/main" val="87427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86D2-F078-0EE5-554A-9F9635D69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BD526-9154-7EF6-1F7B-9BD890AC661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1427EF-88FC-0985-5983-214203C593A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contains animations</a:t>
            </a: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Here are some more examples that will be important in Stage 6.</a:t>
            </a:r>
          </a:p>
          <a:p>
            <a:r>
              <a:rPr lang="en-AU">
                <a:latin typeface="Arial" panose="020B0604020202020204" pitchFamily="34" charset="0"/>
                <a:cs typeface="Arial" panose="020B0604020202020204" pitchFamily="34" charset="0"/>
              </a:rPr>
              <a:t>Some things to note include that polyatomic ions can contain more than 2 elements.</a:t>
            </a:r>
          </a:p>
          <a:p>
            <a:r>
              <a:rPr lang="en-AU">
                <a:latin typeface="Arial" panose="020B0604020202020204" pitchFamily="34" charset="0"/>
                <a:cs typeface="Arial" panose="020B0604020202020204" pitchFamily="34" charset="0"/>
              </a:rPr>
              <a:t>The ethanoate and ammonium ions are very important in stage 6 and illustrate the differences among polyatomic ions. </a:t>
            </a:r>
            <a:r>
              <a:rPr lang="en-AU" b="1">
                <a:latin typeface="Arial" panose="020B0604020202020204" pitchFamily="34" charset="0"/>
                <a:cs typeface="Arial" panose="020B0604020202020204" pitchFamily="34" charset="0"/>
              </a:rPr>
              <a:t>CLICK</a:t>
            </a:r>
          </a:p>
          <a:p>
            <a:r>
              <a:rPr lang="en-US">
                <a:latin typeface="Arial" panose="020B0604020202020204" pitchFamily="34" charset="0"/>
                <a:cs typeface="Arial" panose="020B0604020202020204" pitchFamily="34" charset="0"/>
              </a:rPr>
              <a:t>Despite being a negative ion, the ethanoate ion is often written first in the formula but named last. </a:t>
            </a:r>
          </a:p>
          <a:p>
            <a:r>
              <a:rPr lang="en-AU">
                <a:latin typeface="Arial" panose="020B0604020202020204" pitchFamily="34" charset="0"/>
                <a:cs typeface="Arial" panose="020B0604020202020204" pitchFamily="34" charset="0"/>
              </a:rPr>
              <a:t>Ammonium is a positive ion and behaves a bit like a metal ion, so it is named and written first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D817F2-6CC4-3F32-8AAA-60B00231C6BA}"/>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311377377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EFDE5-EB61-F778-B562-9185DD4C8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844E8-8611-C538-09BD-70C40136B52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C0214E-A0C7-E549-BFC3-902CAE39DEF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solidFill>
                  <a:srgbClr val="0E101A"/>
                </a:solidFill>
                <a:effectLst/>
              </a:rPr>
              <a:t>The consequences of a nuclear accident are devastating but fortunately rare. The image here is of the </a:t>
            </a:r>
            <a:r>
              <a:rPr lang="en-AU" b="0" err="1">
                <a:solidFill>
                  <a:srgbClr val="0E101A"/>
                </a:solidFill>
                <a:effectLst/>
              </a:rPr>
              <a:t>Chernoblyl</a:t>
            </a:r>
            <a:r>
              <a:rPr lang="en-AU" b="0">
                <a:solidFill>
                  <a:srgbClr val="0E101A"/>
                </a:solidFill>
                <a:effectLst/>
              </a:rPr>
              <a:t> reactor after it exploded in 1986 releasing vast amounts of radioactive material into the atmosphere rendering the surrounding area uninhabitable.</a:t>
            </a:r>
          </a:p>
          <a:p>
            <a:endParaRPr lang="en-AU"/>
          </a:p>
        </p:txBody>
      </p:sp>
      <p:sp>
        <p:nvSpPr>
          <p:cNvPr id="4" name="Slide Number Placeholder 3">
            <a:extLst>
              <a:ext uri="{FF2B5EF4-FFF2-40B4-BE49-F238E27FC236}">
                <a16:creationId xmlns:a16="http://schemas.microsoft.com/office/drawing/2014/main" id="{05F26DB4-F469-0443-18DB-8B5B2E93A167}"/>
              </a:ext>
            </a:extLst>
          </p:cNvPr>
          <p:cNvSpPr>
            <a:spLocks noGrp="1"/>
          </p:cNvSpPr>
          <p:nvPr>
            <p:ph type="sldNum" sz="quarter" idx="5"/>
          </p:nvPr>
        </p:nvSpPr>
        <p:spPr/>
        <p:txBody>
          <a:bodyPr/>
          <a:lstStyle/>
          <a:p>
            <a:fld id="{B07158C4-A119-4B78-9DE8-A50001BC31DC}" type="slidenum">
              <a:rPr lang="en-AU" smtClean="0"/>
              <a:pPr/>
              <a:t>237</a:t>
            </a:fld>
            <a:endParaRPr lang="en-AU"/>
          </a:p>
        </p:txBody>
      </p:sp>
    </p:spTree>
    <p:extLst>
      <p:ext uri="{BB962C8B-B14F-4D97-AF65-F5344CB8AC3E}">
        <p14:creationId xmlns:p14="http://schemas.microsoft.com/office/powerpoint/2010/main" val="331054369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1721B-D3F1-EE07-CF60-3460BBE30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BFA78-058D-0E0C-ABBC-CB875404134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82B56E-4295-A15A-95F4-F42C3817A59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t>The products of the fission reactions in reactors are themselves radioactive and can remain hazardous for 100s of years.</a:t>
            </a:r>
          </a:p>
          <a:p>
            <a:r>
              <a:rPr lang="en-AU"/>
              <a:t>Storage of nuclear waste is important to avoid any chance of radiation exposure or pollution. The waste is disposed of depending on the type of waste. It may be stored below ground at different depths in waste containers or in specifically designed storage which may include cooling and additional shielding and isolation. </a:t>
            </a:r>
          </a:p>
          <a:p>
            <a:endParaRPr lang="en-AU"/>
          </a:p>
        </p:txBody>
      </p:sp>
      <p:sp>
        <p:nvSpPr>
          <p:cNvPr id="4" name="Slide Number Placeholder 3">
            <a:extLst>
              <a:ext uri="{FF2B5EF4-FFF2-40B4-BE49-F238E27FC236}">
                <a16:creationId xmlns:a16="http://schemas.microsoft.com/office/drawing/2014/main" id="{588FE06D-9E7B-8F11-F076-CE250A50A24D}"/>
              </a:ext>
            </a:extLst>
          </p:cNvPr>
          <p:cNvSpPr>
            <a:spLocks noGrp="1"/>
          </p:cNvSpPr>
          <p:nvPr>
            <p:ph type="sldNum" sz="quarter" idx="5"/>
          </p:nvPr>
        </p:nvSpPr>
        <p:spPr/>
        <p:txBody>
          <a:bodyPr/>
          <a:lstStyle/>
          <a:p>
            <a:fld id="{B07158C4-A119-4B78-9DE8-A50001BC31DC}" type="slidenum">
              <a:rPr lang="en-AU" smtClean="0"/>
              <a:pPr/>
              <a:t>238</a:t>
            </a:fld>
            <a:endParaRPr lang="en-AU"/>
          </a:p>
        </p:txBody>
      </p:sp>
    </p:spTree>
    <p:extLst>
      <p:ext uri="{BB962C8B-B14F-4D97-AF65-F5344CB8AC3E}">
        <p14:creationId xmlns:p14="http://schemas.microsoft.com/office/powerpoint/2010/main" val="118948331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C9DA9-F9C8-6BB7-BF14-65E738F7F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4CD9F-6E60-FB11-363F-90A14600F3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E3DE7DA-39A0-DCDF-7B6C-526F22A4CEE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C8D914-BD00-BBEF-49A0-CF55498AC21C}"/>
              </a:ext>
            </a:extLst>
          </p:cNvPr>
          <p:cNvSpPr>
            <a:spLocks noGrp="1"/>
          </p:cNvSpPr>
          <p:nvPr>
            <p:ph type="sldNum" sz="quarter" idx="5"/>
          </p:nvPr>
        </p:nvSpPr>
        <p:spPr/>
        <p:txBody>
          <a:bodyPr/>
          <a:lstStyle/>
          <a:p>
            <a:fld id="{D09C5488-DD16-4714-9519-7BE21BA11D4E}" type="slidenum">
              <a:rPr lang="en-AU" smtClean="0"/>
              <a:t>239</a:t>
            </a:fld>
            <a:endParaRPr lang="en-AU"/>
          </a:p>
        </p:txBody>
      </p:sp>
    </p:spTree>
    <p:extLst>
      <p:ext uri="{BB962C8B-B14F-4D97-AF65-F5344CB8AC3E}">
        <p14:creationId xmlns:p14="http://schemas.microsoft.com/office/powerpoint/2010/main" val="293152138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a:t>Ask students and get students to consider and share what they know about the beginning of the universe. </a:t>
            </a:r>
          </a:p>
          <a:p>
            <a:r>
              <a:rPr lang="en-AU"/>
              <a:t>How did the stars form? Where did all the matter in the universe come from? </a:t>
            </a:r>
          </a:p>
          <a:p>
            <a:endParaRPr lang="en-AU"/>
          </a:p>
          <a:p>
            <a:r>
              <a:rPr lang="en-AU"/>
              <a:t>Introduce students to the theory of the Big Bang as the accepted scientific explanation for the origins of the universe.  </a:t>
            </a:r>
          </a:p>
          <a:p>
            <a:r>
              <a:rPr lang="en-AU"/>
              <a:t>In summary, around 13.7 billion years ago, everything in the universe was a condensed, small singularity (a point of dense heat) – smaller than a grain of sand. Suddenly, an expansion began and the universe expanded outwards faster than the speed of light. </a:t>
            </a:r>
          </a:p>
          <a:p>
            <a:r>
              <a:rPr lang="en-AU"/>
              <a:t>Formation of order began to form, including formation of particles and the building blocks of all matter as the universe continued to expand and become less dense and cool. The Big Bang Theory is the best model currently used by astronomers to explain the creation of matter, space and time. </a:t>
            </a:r>
          </a:p>
          <a:p>
            <a:endParaRPr lang="en-AU"/>
          </a:p>
          <a:p>
            <a:r>
              <a:rPr lang="en-AU"/>
              <a:t>Watch the video on the slide.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240</a:t>
            </a:fld>
            <a:endParaRPr lang="en-AU"/>
          </a:p>
        </p:txBody>
      </p:sp>
    </p:spTree>
    <p:extLst>
      <p:ext uri="{BB962C8B-B14F-4D97-AF65-F5344CB8AC3E}">
        <p14:creationId xmlns:p14="http://schemas.microsoft.com/office/powerpoint/2010/main" val="400637968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C5EC5-6E4F-BD64-A5CB-38FE4BA43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8916D-2023-EAAB-C757-44B7FFAB881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02D4BF-51AA-48D1-93D1-BE1DB9C55B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Nuclear fusion is a process smaller nuclei combine to form a single heavier one. This releases a large amount of energy by converting mass into energy (E=mc</a:t>
            </a:r>
            <a:r>
              <a:rPr lang="en-AU" baseline="30000">
                <a:latin typeface="Arial" panose="020B0604020202020204" pitchFamily="34" charset="0"/>
                <a:cs typeface="Arial" panose="020B0604020202020204" pitchFamily="34" charset="0"/>
              </a:rPr>
              <a:t>2</a:t>
            </a:r>
            <a:r>
              <a:rPr lang="en-AU">
                <a:latin typeface="Arial" panose="020B0604020202020204" pitchFamily="34" charset="0"/>
                <a:cs typeface="Arial" panose="020B0604020202020204" pitchFamily="34" charset="0"/>
              </a:rPr>
              <a:t>). During the formation of the Universe, following the Big Bang, the temperature began to cool, and elements began to form as protons and neutrons fused to form heavier nuclei.  This diagram shows 2 protons (hydrogen-1 nuclei) fusing to form deuterium (hydrogen-2).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Fusion is the process that powers the sun and stars as hydrogen atoms fuse together to form helium. Elements continue to form through fusion in successive stages (hydrogen to helium, carbon, oxygen…) Elements up to iron are made through nuclear fusion in stars. </a:t>
            </a: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0BB577-BDA1-2DF9-5DAD-063711FF57C0}"/>
              </a:ext>
            </a:extLst>
          </p:cNvPr>
          <p:cNvSpPr>
            <a:spLocks noGrp="1"/>
          </p:cNvSpPr>
          <p:nvPr>
            <p:ph type="sldNum" sz="quarter" idx="5"/>
          </p:nvPr>
        </p:nvSpPr>
        <p:spPr/>
        <p:txBody>
          <a:bodyPr/>
          <a:lstStyle/>
          <a:p>
            <a:fld id="{B07158C4-A119-4B78-9DE8-A50001BC31DC}" type="slidenum">
              <a:rPr lang="en-AU" smtClean="0"/>
              <a:pPr/>
              <a:t>241</a:t>
            </a:fld>
            <a:endParaRPr lang="en-AU"/>
          </a:p>
        </p:txBody>
      </p:sp>
    </p:spTree>
    <p:extLst>
      <p:ext uri="{BB962C8B-B14F-4D97-AF65-F5344CB8AC3E}">
        <p14:creationId xmlns:p14="http://schemas.microsoft.com/office/powerpoint/2010/main" val="156041900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a:latin typeface="Arial" panose="020B0604020202020204" pitchFamily="34" charset="0"/>
                <a:cs typeface="Arial" panose="020B0604020202020204" pitchFamily="34" charset="0"/>
              </a:rPr>
              <a:t>Tell students that a Venn diagram is a good way to compare.</a:t>
            </a:r>
          </a:p>
          <a:p>
            <a:r>
              <a:rPr lang="en-AU">
                <a:latin typeface="Arial" panose="020B0604020202020204" pitchFamily="34" charset="0"/>
                <a:cs typeface="Arial" panose="020B0604020202020204" pitchFamily="34" charset="0"/>
              </a:rPr>
              <a:t>The similar features are placed in the middle section where the circles overlap, and the distinct features are placed in the outer sections of the circles.</a:t>
            </a:r>
          </a:p>
          <a:p>
            <a:r>
              <a:rPr lang="en-AU">
                <a:latin typeface="Arial" panose="020B0604020202020204" pitchFamily="34" charset="0"/>
                <a:cs typeface="Arial" panose="020B0604020202020204" pitchFamily="34" charset="0"/>
              </a:rPr>
              <a:t>Ask students to compare fission and fusion by completing the Venn diagram in the student resource.</a:t>
            </a:r>
          </a:p>
          <a:p>
            <a:r>
              <a:rPr lang="en-AU">
                <a:latin typeface="Arial" panose="020B0604020202020204" pitchFamily="34" charset="0"/>
                <a:cs typeface="Arial" panose="020B0604020202020204" pitchFamily="34" charset="0"/>
              </a:rPr>
              <a:t>After students have had the opportunity to attempt the question, discuss their responses and show the next slide, which has a sample response.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242</a:t>
            </a:fld>
            <a:endParaRPr lang="en-AU"/>
          </a:p>
        </p:txBody>
      </p:sp>
    </p:spTree>
    <p:extLst>
      <p:ext uri="{BB962C8B-B14F-4D97-AF65-F5344CB8AC3E}">
        <p14:creationId xmlns:p14="http://schemas.microsoft.com/office/powerpoint/2010/main" val="79121111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A315A-A99B-1889-2656-AE297C64A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53F55-5155-CC40-1425-1A63BC69B5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CF918F1-32E3-62D2-A0A3-8B635F29DF3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Sample response when comparing fission and fusion.</a:t>
            </a:r>
          </a:p>
        </p:txBody>
      </p:sp>
      <p:sp>
        <p:nvSpPr>
          <p:cNvPr id="4" name="Slide Number Placeholder 3">
            <a:extLst>
              <a:ext uri="{FF2B5EF4-FFF2-40B4-BE49-F238E27FC236}">
                <a16:creationId xmlns:a16="http://schemas.microsoft.com/office/drawing/2014/main" id="{AA5EF145-3B4F-F1B4-03B7-85A6902097C9}"/>
              </a:ext>
            </a:extLst>
          </p:cNvPr>
          <p:cNvSpPr>
            <a:spLocks noGrp="1"/>
          </p:cNvSpPr>
          <p:nvPr>
            <p:ph type="sldNum" sz="quarter" idx="5"/>
          </p:nvPr>
        </p:nvSpPr>
        <p:spPr/>
        <p:txBody>
          <a:bodyPr/>
          <a:lstStyle/>
          <a:p>
            <a:fld id="{B07158C4-A119-4B78-9DE8-A50001BC31DC}" type="slidenum">
              <a:rPr lang="en-AU" smtClean="0"/>
              <a:pPr/>
              <a:t>243</a:t>
            </a:fld>
            <a:endParaRPr lang="en-AU"/>
          </a:p>
        </p:txBody>
      </p:sp>
    </p:spTree>
    <p:extLst>
      <p:ext uri="{BB962C8B-B14F-4D97-AF65-F5344CB8AC3E}">
        <p14:creationId xmlns:p14="http://schemas.microsoft.com/office/powerpoint/2010/main" val="343076937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A82CA-A054-357F-8173-9CEB82C28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4E4AD-64F0-0483-B49B-1BC172C0C77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FB3681A-C3FC-979E-F984-DECE36D2213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r>
              <a:rPr lang="en-AU"/>
              <a:t>Recall the Big Bang theory as the accepted explanation of the formation of the universe. </a:t>
            </a:r>
          </a:p>
          <a:p>
            <a:endParaRPr lang="en-AU"/>
          </a:p>
          <a:p>
            <a:r>
              <a:rPr lang="en-AU"/>
              <a:t>According to the theory of the Big Bang, the universe began as a concentrated point of energy called a singularity.</a:t>
            </a:r>
          </a:p>
          <a:p>
            <a:r>
              <a:rPr lang="en-AU"/>
              <a:t>After the Big Bang, this energy rapidly expanded outwards. As the space expanded, it cooled, and energy was converted to matter according to E = mc</a:t>
            </a:r>
            <a:r>
              <a:rPr lang="en-AU" baseline="30000"/>
              <a:t>2</a:t>
            </a:r>
            <a:r>
              <a:rPr lang="en-AU"/>
              <a:t>, forming the fundamental particles such a quarks (fundamental subatomic particle) and electrons.</a:t>
            </a:r>
          </a:p>
          <a:p>
            <a:r>
              <a:rPr lang="en-AU"/>
              <a:t>Quarks then combine to form protons and neutrons.</a:t>
            </a:r>
          </a:p>
          <a:p>
            <a:r>
              <a:rPr lang="en-AU"/>
              <a:t>Protons and neutrons then fused into small nuclei, hydrogen and helium (some lithium).</a:t>
            </a:r>
          </a:p>
          <a:p>
            <a:r>
              <a:rPr lang="en-AU"/>
              <a:t>Eventually things cooled enough for the positively charged nuclei to capture the negative electrons to form the first atoms. </a:t>
            </a:r>
          </a:p>
        </p:txBody>
      </p:sp>
      <p:sp>
        <p:nvSpPr>
          <p:cNvPr id="4" name="Slide Number Placeholder 3">
            <a:extLst>
              <a:ext uri="{FF2B5EF4-FFF2-40B4-BE49-F238E27FC236}">
                <a16:creationId xmlns:a16="http://schemas.microsoft.com/office/drawing/2014/main" id="{612692C3-8937-0329-C8A2-8AC8D4A82DE5}"/>
              </a:ext>
            </a:extLst>
          </p:cNvPr>
          <p:cNvSpPr>
            <a:spLocks noGrp="1"/>
          </p:cNvSpPr>
          <p:nvPr>
            <p:ph type="sldNum" sz="quarter" idx="5"/>
          </p:nvPr>
        </p:nvSpPr>
        <p:spPr/>
        <p:txBody>
          <a:bodyPr/>
          <a:lstStyle/>
          <a:p>
            <a:fld id="{B07158C4-A119-4B78-9DE8-A50001BC31DC}" type="slidenum">
              <a:rPr lang="en-AU" smtClean="0"/>
              <a:pPr/>
              <a:t>244</a:t>
            </a:fld>
            <a:endParaRPr lang="en-AU"/>
          </a:p>
        </p:txBody>
      </p:sp>
    </p:spTree>
    <p:extLst>
      <p:ext uri="{BB962C8B-B14F-4D97-AF65-F5344CB8AC3E}">
        <p14:creationId xmlns:p14="http://schemas.microsoft.com/office/powerpoint/2010/main" val="69018049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1BB62-EBE2-098B-A5FE-E35CF569C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5FB29-7846-12C8-008C-C0C75784FAE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BDC22D-BC91-EAB3-AB28-FFBC2D4A7BC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0E101A"/>
                </a:solidFill>
                <a:effectLst/>
              </a:rPr>
              <a:t>Teacher notes:</a:t>
            </a:r>
            <a:endParaRPr lang="en-AU">
              <a:solidFill>
                <a:srgbClr val="0E101A"/>
              </a:solidFill>
              <a:effectLst/>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This reaction sequence shows how helium is formed from the fusion of lighter nuclei, similar to the fusion reactions that occur in the sun. The diagram shows the process to form Helium. Use the diagram to follow the process of fusion highlighting where nuclei are colliding and energy is being released. </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The key steps:</a:t>
            </a:r>
          </a:p>
          <a:p>
            <a:pPr marL="342900" indent="-342900">
              <a:buFont typeface="+mj-lt"/>
              <a:buAutoNum type="arabicPeriod"/>
            </a:pPr>
            <a:r>
              <a:rPr lang="en-AU">
                <a:latin typeface="Arial" panose="020B0604020202020204" pitchFamily="34" charset="0"/>
                <a:cs typeface="Arial" panose="020B0604020202020204" pitchFamily="34" charset="0"/>
              </a:rPr>
              <a:t>Two protons collide to form deuterium (one proton and one neutron)</a:t>
            </a:r>
          </a:p>
          <a:p>
            <a:pPr marL="342900" indent="-342900">
              <a:buFont typeface="+mj-lt"/>
              <a:buAutoNum type="arabicPeriod"/>
            </a:pPr>
            <a:r>
              <a:rPr lang="en-AU">
                <a:latin typeface="Arial" panose="020B0604020202020204" pitchFamily="34" charset="0"/>
                <a:cs typeface="Arial" panose="020B0604020202020204" pitchFamily="34" charset="0"/>
              </a:rPr>
              <a:t>The deuterium nuclei fused with another proton to form helium-3</a:t>
            </a:r>
          </a:p>
          <a:p>
            <a:pPr marL="342900" indent="-342900">
              <a:buFont typeface="+mj-lt"/>
              <a:buAutoNum type="arabicPeriod"/>
            </a:pPr>
            <a:r>
              <a:rPr lang="en-AU">
                <a:latin typeface="Arial" panose="020B0604020202020204" pitchFamily="34" charset="0"/>
                <a:cs typeface="Arial" panose="020B0604020202020204" pitchFamily="34" charset="0"/>
              </a:rPr>
              <a:t>Two helium-3 nuclei collide and fuse, resulting in a stable helium-4 and the release of two protons (which continue to the fusion process)</a:t>
            </a:r>
          </a:p>
        </p:txBody>
      </p:sp>
      <p:sp>
        <p:nvSpPr>
          <p:cNvPr id="4" name="Slide Number Placeholder 3">
            <a:extLst>
              <a:ext uri="{FF2B5EF4-FFF2-40B4-BE49-F238E27FC236}">
                <a16:creationId xmlns:a16="http://schemas.microsoft.com/office/drawing/2014/main" id="{D7CAE53F-87D9-B6FD-8534-99C563EFFF9F}"/>
              </a:ext>
            </a:extLst>
          </p:cNvPr>
          <p:cNvSpPr>
            <a:spLocks noGrp="1"/>
          </p:cNvSpPr>
          <p:nvPr>
            <p:ph type="sldNum" sz="quarter" idx="5"/>
          </p:nvPr>
        </p:nvSpPr>
        <p:spPr/>
        <p:txBody>
          <a:bodyPr/>
          <a:lstStyle/>
          <a:p>
            <a:fld id="{B07158C4-A119-4B78-9DE8-A50001BC31DC}" type="slidenum">
              <a:rPr lang="en-AU" smtClean="0"/>
              <a:pPr/>
              <a:t>245</a:t>
            </a:fld>
            <a:endParaRPr lang="en-AU"/>
          </a:p>
        </p:txBody>
      </p:sp>
    </p:spTree>
    <p:extLst>
      <p:ext uri="{BB962C8B-B14F-4D97-AF65-F5344CB8AC3E}">
        <p14:creationId xmlns:p14="http://schemas.microsoft.com/office/powerpoint/2010/main" val="699103860"/>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246</a:t>
            </a:fld>
            <a:endParaRPr lang="en-AU"/>
          </a:p>
        </p:txBody>
      </p:sp>
    </p:spTree>
    <p:extLst>
      <p:ext uri="{BB962C8B-B14F-4D97-AF65-F5344CB8AC3E}">
        <p14:creationId xmlns:p14="http://schemas.microsoft.com/office/powerpoint/2010/main" val="3383496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42DD-D3F4-FB86-C1A6-DEF7660A9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F206F-71F7-0E11-59FF-D99845FEFF1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F7E9FD3-679B-D2C4-E6FF-B121BE5C18B3}"/>
              </a:ext>
            </a:extLst>
          </p:cNvPr>
          <p:cNvSpPr>
            <a:spLocks noGrp="1"/>
          </p:cNvSpPr>
          <p:nvPr>
            <p:ph type="body" idx="1"/>
          </p:nvPr>
        </p:nvSpPr>
        <p:spPr/>
        <p:txBody>
          <a:bodyPr/>
          <a:lstStyle/>
          <a:p>
            <a:r>
              <a:rPr lang="en-AU" b="1"/>
              <a:t>Teacher notes:</a:t>
            </a:r>
          </a:p>
          <a:p>
            <a:r>
              <a:rPr lang="en-AU" b="1"/>
              <a:t>This slide has animations.</a:t>
            </a:r>
          </a:p>
          <a:p>
            <a:endParaRPr lang="en-AU"/>
          </a:p>
          <a:p>
            <a:r>
              <a:rPr lang="en-AU" b="1"/>
              <a:t>CLICK</a:t>
            </a:r>
            <a:r>
              <a:rPr lang="en-AU"/>
              <a:t> for answers</a:t>
            </a:r>
          </a:p>
        </p:txBody>
      </p:sp>
      <p:sp>
        <p:nvSpPr>
          <p:cNvPr id="4" name="Slide Number Placeholder 3">
            <a:extLst>
              <a:ext uri="{FF2B5EF4-FFF2-40B4-BE49-F238E27FC236}">
                <a16:creationId xmlns:a16="http://schemas.microsoft.com/office/drawing/2014/main" id="{2583DE0B-77A0-FF7B-6D0E-5EB3F7AA0C5C}"/>
              </a:ext>
            </a:extLst>
          </p:cNvPr>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401996612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9BBE8-8599-66C0-EBCD-28999308D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3DA09-7753-3ECD-5640-FBADA61A75A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3769653-085E-6474-4B97-1AA306F03655}"/>
              </a:ext>
            </a:extLst>
          </p:cNvPr>
          <p:cNvSpPr>
            <a:spLocks noGrp="1"/>
          </p:cNvSpPr>
          <p:nvPr>
            <p:ph type="body" idx="1"/>
          </p:nvPr>
        </p:nvSpPr>
        <p:spPr/>
        <p:txBody>
          <a:bodyPr/>
          <a:lstStyle/>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47CE9A-1C30-226B-EC7A-CF9D4438A775}"/>
              </a:ext>
            </a:extLst>
          </p:cNvPr>
          <p:cNvSpPr>
            <a:spLocks noGrp="1"/>
          </p:cNvSpPr>
          <p:nvPr>
            <p:ph type="sldNum" sz="quarter" idx="5"/>
          </p:nvPr>
        </p:nvSpPr>
        <p:spPr/>
        <p:txBody>
          <a:bodyPr/>
          <a:lstStyle/>
          <a:p>
            <a:fld id="{B07158C4-A119-4B78-9DE8-A50001BC31DC}" type="slidenum">
              <a:rPr lang="en-AU" smtClean="0"/>
              <a:pPr/>
              <a:t>247</a:t>
            </a:fld>
            <a:endParaRPr lang="en-AU"/>
          </a:p>
        </p:txBody>
      </p:sp>
    </p:spTree>
    <p:extLst>
      <p:ext uri="{BB962C8B-B14F-4D97-AF65-F5344CB8AC3E}">
        <p14:creationId xmlns:p14="http://schemas.microsoft.com/office/powerpoint/2010/main" val="164334409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248</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69ADD-8B2C-4FFE-BEA2-00571FDDB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E837B-375C-FE78-A872-1908780A9C5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9178B63-AE99-91DA-55CB-57AB5996776D}"/>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 charges of ions in ionic compounds mean they can only combine in one possible ratio.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Non-metals in covalent compounds can combine in a variety of ratios; prefixes such as mono, di, tri, etc. must be used to provide an unambiguous name.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For example, nitrogen and oxygen can combine in the following ratios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If we called them all nitrogen oxide, we would get in trouble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N2O is a happy gas, whereas NO2 is poisonous and will irritate the respiratory system, so it is important to distinguish between them</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B255F4-BD5D-84C8-267B-3CA1D4A18F03}"/>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481528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7BE14-5025-AB70-81E2-06E20C0A2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7A21A-DB60-CF50-0DD7-AAB97D8A02B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AF4B9D-7152-616E-F17F-D8DACC236634}"/>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Use this slide to ensure students are aware of what prefixes to use as well as illustrate some of the conventions that are used when naming covalent compounds.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D178507-F5BB-DFAF-4B73-3613173D23DC}"/>
              </a:ext>
            </a:extLst>
          </p:cNvPr>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51686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FFD4-573A-CEFD-2AD8-17FB8BA70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2F052-7C6F-7122-C963-4E9D00652E6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5BBFF25-50E9-FF31-840D-8D4749D5FAEC}"/>
              </a:ext>
            </a:extLst>
          </p:cNvPr>
          <p:cNvSpPr>
            <a:spLocks noGrp="1"/>
          </p:cNvSpPr>
          <p:nvPr>
            <p:ph type="body" idx="1"/>
          </p:nvPr>
        </p:nvSpPr>
        <p:spPr/>
        <p:txBody>
          <a:bodyPr/>
          <a:lstStyle/>
          <a:p>
            <a:r>
              <a:rPr lang="en-AU"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contains animations to bring up the correct answers one by one.</a:t>
            </a:r>
            <a:endParaRPr lang="en-US">
              <a:latin typeface="Arial" panose="020B0604020202020204" pitchFamily="34" charset="0"/>
              <a:cs typeface="Arial" panose="020B0604020202020204" pitchFamily="34" charset="0"/>
            </a:endParaRPr>
          </a:p>
          <a:p>
            <a:endParaRPr lang="en-AU"/>
          </a:p>
          <a:p>
            <a:r>
              <a:rPr lang="en-AU"/>
              <a:t>These examples are a mix of covalent and ionic compounds so students will first have to determine what type of compound it is. Students may need to be reminded that covalent compounds contain two or more non-metals, whereas an ionic compound contains a metal ion and a non-metal ion.</a:t>
            </a:r>
          </a:p>
          <a:p>
            <a:endParaRPr lang="en-AU"/>
          </a:p>
          <a:p>
            <a:r>
              <a:rPr lang="en-AU"/>
              <a:t>Students then determine the compound name for each.</a:t>
            </a:r>
          </a:p>
        </p:txBody>
      </p:sp>
      <p:sp>
        <p:nvSpPr>
          <p:cNvPr id="4" name="Slide Number Placeholder 3">
            <a:extLst>
              <a:ext uri="{FF2B5EF4-FFF2-40B4-BE49-F238E27FC236}">
                <a16:creationId xmlns:a16="http://schemas.microsoft.com/office/drawing/2014/main" id="{38193961-A8F5-0F0D-BD0A-EE25060CC9D7}"/>
              </a:ext>
            </a:extLst>
          </p:cNvPr>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963765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5464C-35AC-EF62-7AA8-45306BB22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501E9-330C-0DA5-5BE9-1A190F0AA7F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77114D7-AC74-3440-E844-A39E252CEA90}"/>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40BC4E-69C6-4FDD-6D05-E5D1C141199A}"/>
              </a:ext>
            </a:extLst>
          </p:cNvPr>
          <p:cNvSpPr>
            <a:spLocks noGrp="1"/>
          </p:cNvSpPr>
          <p:nvPr>
            <p:ph type="sldNum" sz="quarter" idx="5"/>
          </p:nvPr>
        </p:nvSpPr>
        <p:spPr/>
        <p:txBody>
          <a:bodyPr/>
          <a:lstStyle/>
          <a:p>
            <a:fld id="{D09C5488-DD16-4714-9519-7BE21BA11D4E}" type="slidenum">
              <a:rPr lang="en-AU" smtClean="0"/>
              <a:t>29</a:t>
            </a:fld>
            <a:endParaRPr lang="en-AU"/>
          </a:p>
        </p:txBody>
      </p:sp>
    </p:spTree>
    <p:extLst>
      <p:ext uri="{BB962C8B-B14F-4D97-AF65-F5344CB8AC3E}">
        <p14:creationId xmlns:p14="http://schemas.microsoft.com/office/powerpoint/2010/main" val="4250778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8E013-5EC8-8278-97C1-42445B271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D8E97-169B-81D0-0215-14ABA0FDB53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961C235-E971-6B19-9131-D6BB8E1A0AFF}"/>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A molecule is a group of two or more atoms that are chemically bonded together and act as a single particle. </a:t>
            </a:r>
            <a:r>
              <a:rPr lang="en-AU" sz="1800"/>
              <a:t>A molecular formula tells you how many atoms of each element are in that molecule.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Covalent molecules are named with the least electronegative atom first.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To write the formula, simply write down the symbol of each element in the same order as the name and add a subscript number to reflect the number of each type of atom.</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Note: 1 is not represented in formulas.</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11FC721-6141-0EB6-74C2-7FF965284447}"/>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080338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A72D2-88D2-AC2B-8CA1-310026959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35A5C-0ECA-6B5D-9AA0-8AD16CF2978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B8FA573-5110-CB78-C12A-64D8E2048C25}"/>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75771B87-25D3-B71D-42D3-259164CF6643}"/>
              </a:ext>
            </a:extLst>
          </p:cNvPr>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4095552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9C49B-A55B-55A3-2964-73467837A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3601B-A550-7819-E64A-8968DEB14EC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0DD7754-46A1-63DB-5D78-422970D06C75}"/>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p>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This slide contains animations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r>
              <a:rPr lang="en-US">
                <a:latin typeface="Arial" panose="020B0604020202020204" pitchFamily="34" charset="0"/>
                <a:cs typeface="Arial" panose="020B0604020202020204" pitchFamily="34" charset="0"/>
              </a:rPr>
              <a:t>Salt crystals come in all sizes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The number of ions in each crystal can vary enormously but the ratio is always the same.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Ionic compounds typically exist as crystalline lattice structures.</a:t>
            </a:r>
          </a:p>
          <a:p>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Click to bring up a lattice structure</a:t>
            </a:r>
          </a:p>
          <a:p>
            <a:endParaRPr lang="en-US" b="1">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A lattice is a regular, repeating three-dimensional arrangement of particles. </a:t>
            </a:r>
          </a:p>
          <a:p>
            <a:r>
              <a:rPr lang="en-AU">
                <a:latin typeface="Arial" panose="020B0604020202020204" pitchFamily="34" charset="0"/>
                <a:cs typeface="Arial" panose="020B0604020202020204" pitchFamily="34" charset="0"/>
              </a:rPr>
              <a:t>In ionic substances, this lattice is made up of alternating positive and negative ions held together by strong forces (electrostatic attractions) between oppositely charged ions.</a:t>
            </a:r>
          </a:p>
          <a:p>
            <a:endParaRPr lang="en-AU">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 to bring up larger lattice.</a:t>
            </a:r>
          </a:p>
          <a:p>
            <a:r>
              <a:rPr lang="en-AU">
                <a:latin typeface="Arial" panose="020B0604020202020204" pitchFamily="34" charset="0"/>
                <a:cs typeface="Arial" panose="020B0604020202020204" pitchFamily="34" charset="0"/>
              </a:rPr>
              <a:t>The lattice extends in all directions, forming a continuous structure rather than individual units or molecules. Each ion is surrounded by several oppositely charged ions, which maximises attractive forces and contributes to the stability of the solid. </a:t>
            </a:r>
          </a:p>
          <a:p>
            <a:r>
              <a:rPr lang="en-AU">
                <a:latin typeface="Arial" panose="020B0604020202020204" pitchFamily="34" charset="0"/>
                <a:cs typeface="Arial" panose="020B0604020202020204" pitchFamily="34" charset="0"/>
              </a:rPr>
              <a:t>As ionic lattice is a continuous, repeating structure, it does not contain individual, independent particles like molecules. Therefore, the chemical formula of an ionic compound does not represent a single particle; instead, it shows the simplest whole-number ratio of ions that is repeated throughout the three-dimensional lattice.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cs typeface="Arial" panose="020B0604020202020204" pitchFamily="34" charset="0"/>
              </a:rPr>
              <a:t>Click to circle one sodium and one chlorine ion</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In sodium chloride the ratio of sodium ions to chloride ions is always 1:1 therefore the formula is NaCl</a:t>
            </a:r>
          </a:p>
          <a:p>
            <a:endParaRPr lang="en-AU">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F10735-77FD-7587-6990-F74E3DA27721}"/>
              </a:ext>
            </a:extLst>
          </p:cNvPr>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989276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a:p>
          <a:p>
            <a:r>
              <a:rPr lang="en-AU"/>
              <a:t>Ask students to write the formula for each </a:t>
            </a:r>
          </a:p>
          <a:p>
            <a:endParaRPr lang="en-AU"/>
          </a:p>
          <a:p>
            <a:r>
              <a:rPr lang="en-AU" b="1"/>
              <a:t>CLICK</a:t>
            </a:r>
            <a:r>
              <a:rPr lang="en-AU"/>
              <a:t> for answers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1599595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This content should be a review of what was covered in </a:t>
            </a:r>
            <a:r>
              <a:rPr lang="en-US"/>
              <a:t>Stage–5 Materials focus area </a:t>
            </a:r>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4883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4987C-C303-5779-F1B6-EDCB2DB56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286FB-93C9-90AC-F738-92F4F3E8694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81EE776-AC15-AACC-E1E7-47AFECB0F194}"/>
              </a:ext>
            </a:extLst>
          </p:cNvPr>
          <p:cNvSpPr>
            <a:spLocks noGrp="1"/>
          </p:cNvSpPr>
          <p:nvPr>
            <p:ph type="body" idx="1"/>
          </p:nvPr>
        </p:nvSpPr>
        <p:spPr/>
        <p:txBody>
          <a:bodyPr/>
          <a:lstStyle/>
          <a:p>
            <a:r>
              <a:rPr lang="en-AU" b="1"/>
              <a:t>Teacher notes:</a:t>
            </a:r>
          </a:p>
          <a:p>
            <a:r>
              <a:rPr lang="en-AU" b="1"/>
              <a:t>This slide contains animations.</a:t>
            </a:r>
          </a:p>
          <a:p>
            <a:endParaRPr lang="en-AU" b="1"/>
          </a:p>
          <a:p>
            <a:r>
              <a:rPr lang="en-US"/>
              <a:t>Review that valency is defined as  ‘the number of chemical bonds an atom can make with a univalent atom such as hydrogen’ (NESA 2025, Glossary).</a:t>
            </a:r>
          </a:p>
          <a:p>
            <a:r>
              <a:rPr lang="en-AU"/>
              <a:t>Discuss the information presented about chlorine.</a:t>
            </a:r>
          </a:p>
          <a:p>
            <a:r>
              <a:rPr lang="en-AU"/>
              <a:t>The number of protons = 17. This defines what element it is and does not change during chemical reactions.</a:t>
            </a:r>
          </a:p>
          <a:p>
            <a:r>
              <a:rPr lang="en-AU"/>
              <a:t>Point out that the first 2 shells are full with 2 and 8 electrons respectively.</a:t>
            </a:r>
          </a:p>
          <a:p>
            <a:r>
              <a:rPr lang="en-AU"/>
              <a:t>Identify how many electrons in the outer shell.</a:t>
            </a:r>
          </a:p>
          <a:p>
            <a:r>
              <a:rPr lang="en-US"/>
              <a:t>Tell students that during the formation of ionic compounds valency equates to the number of electrons an atom needs to gain or lose to achieve the noble gas electron configuration.</a:t>
            </a:r>
          </a:p>
          <a:p>
            <a:r>
              <a:rPr lang="en-US"/>
              <a:t>Chlorine needs to gain 1 electron to be like argon and has a valency of 1.</a:t>
            </a:r>
          </a:p>
          <a:p>
            <a:endParaRPr lang="en-AU"/>
          </a:p>
          <a:p>
            <a:r>
              <a:rPr lang="en-AU" b="1"/>
              <a:t>CLICK to bring up a blank template.</a:t>
            </a:r>
          </a:p>
          <a:p>
            <a:endParaRPr lang="en-AU"/>
          </a:p>
          <a:p>
            <a:r>
              <a:rPr lang="en-AU"/>
              <a:t>Ask students to complete question 1 in student resource - ionic compounds. Where they complete the tiles for Na, Mg, O and F.</a:t>
            </a:r>
          </a:p>
          <a:p>
            <a:endParaRPr lang="en-AU"/>
          </a:p>
          <a:p>
            <a:r>
              <a:rPr lang="en-AU" b="1"/>
              <a:t>CLICK to display answers</a:t>
            </a:r>
          </a:p>
          <a:p>
            <a:endParaRPr lang="en-AU"/>
          </a:p>
        </p:txBody>
      </p:sp>
      <p:sp>
        <p:nvSpPr>
          <p:cNvPr id="4" name="Slide Number Placeholder 3">
            <a:extLst>
              <a:ext uri="{FF2B5EF4-FFF2-40B4-BE49-F238E27FC236}">
                <a16:creationId xmlns:a16="http://schemas.microsoft.com/office/drawing/2014/main" id="{953DB81F-F6A4-F501-8269-1688D1B143E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77815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C8CC4-5337-8495-3408-F00213BB7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2E822-EC0C-77A7-5353-51F20244A1C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0AAB19-4FBC-5E39-DF9B-882D71D74351}"/>
              </a:ext>
            </a:extLst>
          </p:cNvPr>
          <p:cNvSpPr>
            <a:spLocks noGrp="1"/>
          </p:cNvSpPr>
          <p:nvPr>
            <p:ph type="body" idx="1"/>
          </p:nvPr>
        </p:nvSpPr>
        <p:spPr/>
        <p:txBody>
          <a:bodyPr/>
          <a:lstStyle/>
          <a:p>
            <a:r>
              <a:rPr lang="en-AU" b="1"/>
              <a:t>Teacher notes:</a:t>
            </a:r>
          </a:p>
          <a:p>
            <a:endParaRPr lang="en-AU"/>
          </a:p>
          <a:p>
            <a:r>
              <a:rPr lang="en-AU"/>
              <a:t>Ask students what do they think is more stable, a neutral sodium atom or a positively charged sodium ion. If unsure </a:t>
            </a:r>
          </a:p>
          <a:p>
            <a:r>
              <a:rPr lang="en-AU" b="1"/>
              <a:t>Click</a:t>
            </a:r>
            <a:r>
              <a:rPr lang="en-AU"/>
              <a:t> to reveal the electron configurations If still unsure </a:t>
            </a:r>
            <a:r>
              <a:rPr lang="en-AU" b="1"/>
              <a:t>click </a:t>
            </a:r>
            <a:r>
              <a:rPr lang="en-AU"/>
              <a:t>to reveal the Neon atom (a Noble gas) and its electron configuration. </a:t>
            </a:r>
          </a:p>
          <a:p>
            <a:r>
              <a:rPr lang="en-AU"/>
              <a:t>Restate that Noble gases are INERT because they have a stable electron configuration.</a:t>
            </a:r>
          </a:p>
          <a:p>
            <a:endParaRPr lang="en-AU"/>
          </a:p>
          <a:p>
            <a:r>
              <a:rPr lang="en-AU"/>
              <a:t>Highlight that the sodium ion has the same configuration as neon and is therefore more stable than the sodium atom.</a:t>
            </a:r>
          </a:p>
        </p:txBody>
      </p:sp>
      <p:sp>
        <p:nvSpPr>
          <p:cNvPr id="4" name="Slide Number Placeholder 3">
            <a:extLst>
              <a:ext uri="{FF2B5EF4-FFF2-40B4-BE49-F238E27FC236}">
                <a16:creationId xmlns:a16="http://schemas.microsoft.com/office/drawing/2014/main" id="{9A944A40-5F27-0D60-F16E-7D9CA1215EC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348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EDD46-9353-267B-024F-C84B6C1B1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B10A0-6D44-3824-9DA1-5DFD8A4F616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E04B4A9-1B3F-1D0E-C59D-DD491FCCF00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a:latin typeface="Arial" panose="020B0604020202020204" pitchFamily="34" charset="0"/>
                <a:cs typeface="Arial" panose="020B0604020202020204" pitchFamily="34" charset="0"/>
              </a:rPr>
              <a:t>Teacher notes:</a:t>
            </a:r>
            <a:endParaRPr lang="en-US" sz="14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a:t>This slide has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4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a:t>Atoms bond to achieve a noble gas electron configuration which is more stable. </a:t>
            </a:r>
            <a:r>
              <a:rPr lang="en-US" sz="1400"/>
              <a:t>They can achieve this by gaining or losing valence electrons. Metals typically lose and nonmetals typically gain.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Sodium has 11 protons and 11 electrons making it neutral. It has 1 electron it its outer (valence shell). It could gain 7 to be like argon but that is too difficult. Instead, it can lose 1 electron to be like neon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Fluorine has 9 protons and 9 electrons making it neutral. It has 7 electrons in its outer (valence) shell. It could lose 7 to be like helium but this is too difficult Instead it can gain 1 electron to be like neon.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If sodium donates its valence electron to fluorine </a:t>
            </a:r>
            <a:r>
              <a:rPr lang="en-US" sz="1400" b="1"/>
              <a:t>CLICK</a:t>
            </a:r>
            <a:r>
              <a:rPr lang="en-US" sz="1400"/>
              <a:t> they now both a stable electron configuration, the same as neon.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Now sodium still has 11 protons (protons remain intact during chemical reactions) but only 10 electrons leaving it positively charged.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Fluorine still has its 9 protons but now has 10 electrons leaving it negatively charged.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a:t>The electrostatic attraction that now exists between these 2 oppositely charged ions is what contributes to the ionic bond.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400"/>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Public Sans Semi-Bold"/>
              <a:ea typeface="Public Sans Semi-Bold"/>
              <a:cs typeface="Public Sans Semi-Bold"/>
              <a:sym typeface="Public Sans Semi-Bold"/>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600">
              <a:solidFill>
                <a:srgbClr val="000000"/>
              </a:solidFill>
              <a:latin typeface="Public Sans Semi-Bold"/>
              <a:ea typeface="Public Sans Semi-Bold"/>
              <a:cs typeface="Public Sans Semi-Bold"/>
              <a:sym typeface="Public Sans Semi-Bold"/>
            </a:endParaRPr>
          </a:p>
          <a:p>
            <a:endParaRPr lang="en-AU"/>
          </a:p>
          <a:p>
            <a:endParaRPr lang="en-AU"/>
          </a:p>
          <a:p>
            <a:endParaRPr lang="en-AU"/>
          </a:p>
        </p:txBody>
      </p:sp>
      <p:sp>
        <p:nvSpPr>
          <p:cNvPr id="4" name="Slide Number Placeholder 3">
            <a:extLst>
              <a:ext uri="{FF2B5EF4-FFF2-40B4-BE49-F238E27FC236}">
                <a16:creationId xmlns:a16="http://schemas.microsoft.com/office/drawing/2014/main" id="{B45F7C39-2547-6AD6-70D5-F0BC0B51329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09760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FC784-55B0-21EF-D6D3-22967FAED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1DA1-8458-A395-900F-F70B0BBF17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E11577-175D-A25A-B463-A7EDFD4817CD}"/>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p>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This slide contains animations.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The periodic table makes it easy for us to determine how many electrons each atom needs to gain or lose.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All atoms in the same group have the same number of electrons in the outer shell and therefore need to lose or gain the same number of electrons. They have the same valency.</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1"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Click to place a border around group 1 elements.</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For example, elements in group 1 have 1 electron in their outer (valence) shell so they need to lose 1 electron to get a stable noble gas configuration..</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1"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Click to place a border around group 2 elements.</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Group 2 elements have 2 electrons in their outer (valence) shell so need to lose 2 electrons to get a stable noble gas configuration..</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1"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Click to place a border around group 17 elements.</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Similarly, Group 17 elements have 7 electrons in their outer (valence) shell, so need to gain 1 electron to get a stable noble gas configuration..</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800" b="1" i="0" u="none" strike="noStrike" kern="1200" cap="none" spc="0" normalizeH="0" baseline="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a:ln>
                  <a:noFill/>
                </a:ln>
                <a:solidFill>
                  <a:srgbClr val="22272B"/>
                </a:solidFill>
                <a:effectLst/>
                <a:uLnTx/>
                <a:uFillTx/>
                <a:latin typeface="Arial" panose="020B0604020202020204"/>
                <a:ea typeface="+mn-ea"/>
                <a:cs typeface="+mn-cs"/>
              </a:rPr>
              <a:t>Click to place a border around the transition metals.</a:t>
            </a:r>
          </a:p>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rPr>
              <a:t>Point out that groups 3 to 12 are transition metals that can have varying valencies</a:t>
            </a:r>
          </a:p>
          <a:p>
            <a:endParaRPr lang="en-AU" b="1"/>
          </a:p>
          <a:p>
            <a:r>
              <a:rPr lang="en-AU" b="1"/>
              <a:t>Click to bring up a summary table.</a:t>
            </a:r>
          </a:p>
          <a:p>
            <a:r>
              <a:rPr lang="en-AU"/>
              <a:t>In the periodic table, the </a:t>
            </a:r>
            <a:r>
              <a:rPr lang="en-AU" b="1"/>
              <a:t>group number</a:t>
            </a:r>
            <a:r>
              <a:rPr lang="en-AU"/>
              <a:t> indicates the number of </a:t>
            </a:r>
            <a:r>
              <a:rPr lang="en-AU" b="1"/>
              <a:t>valence (outer shell) electrons</a:t>
            </a:r>
            <a:r>
              <a:rPr lang="en-AU"/>
              <a:t>, which helps predict </a:t>
            </a:r>
            <a:r>
              <a:rPr lang="en-AU" b="1"/>
              <a:t>valency</a:t>
            </a:r>
            <a:r>
              <a:rPr lang="en-AU"/>
              <a:t>.</a:t>
            </a:r>
          </a:p>
          <a:p>
            <a:r>
              <a:rPr lang="en-AU"/>
              <a:t>So, the group number helps you work out </a:t>
            </a:r>
            <a:r>
              <a:rPr lang="en-AU" b="1"/>
              <a:t>how many electrons an atom will lose, gain, or share</a:t>
            </a:r>
            <a:r>
              <a:rPr lang="en-AU"/>
              <a:t> when forming bonds.</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9C44C43-DDA3-FC1D-E197-F76D857C3793}"/>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7942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9FA6-22C0-2C61-9EAE-E86ED5CD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DC2C9-B4E9-8FAD-41E7-17FF496ECFE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E9F112-B7A7-0EBD-D659-DF5C0674E114}"/>
              </a:ext>
            </a:extLst>
          </p:cNvPr>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latin typeface="Arial" panose="020B0604020202020204" pitchFamily="34" charset="0"/>
                <a:cs typeface="Arial" panose="020B0604020202020204" pitchFamily="34" charset="0"/>
              </a:rPr>
              <a:t>Teacher notes:</a:t>
            </a:r>
            <a:endParaRPr lang="en-US" sz="1800">
              <a:latin typeface="Arial" panose="020B0604020202020204" pitchFamily="34"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AU" sz="1800" b="1"/>
              <a:t>This slide has animations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72B"/>
              </a:solidFill>
              <a:effectLst/>
              <a:uLnTx/>
              <a:uFillTx/>
              <a:latin typeface="Arial" panose="020B0604020202020204"/>
              <a:ea typeface="+mn-ea"/>
              <a:cs typeface="+mn-cs"/>
            </a:endParaRPr>
          </a:p>
          <a:p>
            <a:r>
              <a:rPr lang="en-US">
                <a:latin typeface="Arial" panose="020B0604020202020204" pitchFamily="34" charset="0"/>
                <a:cs typeface="Arial" panose="020B0604020202020204" pitchFamily="34" charset="0"/>
              </a:rPr>
              <a:t>Direct students to use their Periodic table to determine how many electrons the following atoms need to gain or lose based on which group they are in.</a:t>
            </a:r>
          </a:p>
          <a:p>
            <a:pPr rtl="0" eaLnBrk="1" fontAlgn="t" latinLnBrk="0" hangingPunct="1"/>
            <a:endParaRPr lang="en-AU" sz="1600" b="1" i="0" u="none" strike="noStrike" kern="1200">
              <a:solidFill>
                <a:schemeClr val="tx1"/>
              </a:solidFill>
              <a:effectLst/>
              <a:latin typeface="Public Sans" pitchFamily="2" charset="0"/>
              <a:ea typeface="+mn-ea"/>
              <a:cs typeface="+mn-cs"/>
            </a:endParaRPr>
          </a:p>
          <a:p>
            <a:pPr rtl="0" eaLnBrk="1" fontAlgn="t" latinLnBrk="0" hangingPunct="1"/>
            <a:r>
              <a:rPr lang="en-AU" sz="1600" b="1" i="0" u="none" strike="noStrike" kern="1200">
                <a:solidFill>
                  <a:schemeClr val="tx1"/>
                </a:solidFill>
                <a:effectLst/>
                <a:latin typeface="Public Sans" pitchFamily="2" charset="0"/>
                <a:ea typeface="+mn-ea"/>
                <a:cs typeface="+mn-cs"/>
              </a:rPr>
              <a:t>CLICK to bring up the answers</a:t>
            </a:r>
            <a:endParaRPr lang="en-AU" sz="1600" b="0" i="0" u="none" strike="noStrike" kern="1200">
              <a:solidFill>
                <a:schemeClr val="tx1"/>
              </a:solidFill>
              <a:effectLst/>
              <a:latin typeface="Public Sans" pitchFamily="2" charset="0"/>
              <a:ea typeface="+mn-ea"/>
              <a:cs typeface="+mn-cs"/>
            </a:endParaRPr>
          </a:p>
          <a:p>
            <a:pPr rtl="0" eaLnBrk="1" fontAlgn="t" latinLnBrk="0" hangingPunct="1"/>
            <a:endParaRPr lang="en-AU" sz="1600" b="0" i="0" u="none" strike="noStrike" kern="1200">
              <a:solidFill>
                <a:schemeClr val="tx1"/>
              </a:solidFill>
              <a:effectLst/>
              <a:latin typeface="Public Sans" pitchFamily="2" charset="0"/>
              <a:ea typeface="+mn-ea"/>
              <a:cs typeface="+mn-cs"/>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7CFE63-A16D-E80B-DA5D-A504B5A288A1}"/>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7666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D2FED-0538-2561-3493-224254736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EE72B-662B-707C-AEA8-2E515EDCD1F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B26B878-1684-CAA3-D10C-FCE9F90613EA}"/>
              </a:ext>
            </a:extLst>
          </p:cNvPr>
          <p:cNvSpPr>
            <a:spLocks noGrp="1"/>
          </p:cNvSpPr>
          <p:nvPr>
            <p:ph type="body" idx="1"/>
          </p:nvPr>
        </p:nvSpPr>
        <p:spPr/>
        <p:txBody>
          <a:bodyPr/>
          <a:lstStyle/>
          <a:p>
            <a:pPr>
              <a:buNone/>
            </a:pPr>
            <a:r>
              <a:rPr lang="en-AU" b="1">
                <a:solidFill>
                  <a:srgbClr val="0E101A"/>
                </a:solidFill>
                <a:effectLst/>
              </a:rPr>
              <a:t>Teacher notes:</a:t>
            </a:r>
            <a:endParaRPr lang="en-AU">
              <a:solidFill>
                <a:srgbClr val="0E101A"/>
              </a:solidFill>
              <a:effectLst/>
            </a:endParaRPr>
          </a:p>
          <a:p>
            <a:pPr>
              <a:buNone/>
            </a:pPr>
            <a:r>
              <a:rPr lang="en-AU" b="1">
                <a:solidFill>
                  <a:srgbClr val="0E101A"/>
                </a:solidFill>
                <a:effectLst/>
              </a:rPr>
              <a:t>This slide contains animations. </a:t>
            </a:r>
          </a:p>
          <a:p>
            <a:pPr>
              <a:buNone/>
            </a:pPr>
            <a:endParaRPr lang="en-AU">
              <a:solidFill>
                <a:srgbClr val="0E101A"/>
              </a:solidFill>
              <a:effectLst/>
            </a:endParaRPr>
          </a:p>
          <a:p>
            <a:pPr>
              <a:buNone/>
            </a:pPr>
            <a:r>
              <a:rPr lang="en-US">
                <a:solidFill>
                  <a:srgbClr val="0E101A"/>
                </a:solidFill>
                <a:effectLst/>
              </a:rPr>
              <a:t>Sodium needs to lose 1 electron to achieve a noble gas configuration, but this can only be achieved by donating it to another atom.</a:t>
            </a:r>
          </a:p>
          <a:p>
            <a:pPr>
              <a:buNone/>
            </a:pPr>
            <a:r>
              <a:rPr lang="en-US">
                <a:solidFill>
                  <a:srgbClr val="0E101A"/>
                </a:solidFill>
                <a:effectLst/>
              </a:rPr>
              <a:t>Chlorine needs to gain 1 electron, so they can combine in a 1:1 ratio</a:t>
            </a:r>
          </a:p>
          <a:p>
            <a:pPr>
              <a:buNone/>
            </a:pPr>
            <a:r>
              <a:rPr lang="en-US">
                <a:solidFill>
                  <a:srgbClr val="0E101A"/>
                </a:solidFill>
                <a:effectLst/>
              </a:rPr>
              <a:t>Recall that the formula for ionic compounds represent the simplest ratio that the atoms can combine in.</a:t>
            </a:r>
          </a:p>
          <a:p>
            <a:pPr>
              <a:buNone/>
            </a:pPr>
            <a:endParaRPr lang="en-AU" b="1" i="1">
              <a:solidFill>
                <a:srgbClr val="0E101A"/>
              </a:solidFill>
              <a:effectLst/>
            </a:endParaRPr>
          </a:p>
          <a:p>
            <a:pPr>
              <a:buNone/>
            </a:pPr>
            <a:r>
              <a:rPr lang="en-AU" b="1" i="1">
                <a:solidFill>
                  <a:srgbClr val="0E101A"/>
                </a:solidFill>
                <a:effectLst/>
              </a:rPr>
              <a:t>CLICK </a:t>
            </a:r>
            <a:r>
              <a:rPr lang="en-AU" b="0" i="0">
                <a:solidFill>
                  <a:srgbClr val="0E101A"/>
                </a:solidFill>
                <a:effectLst/>
              </a:rPr>
              <a:t>through to show the transfer of the electron and the resulting oppositely charged ions </a:t>
            </a:r>
          </a:p>
          <a:p>
            <a:pPr>
              <a:buNone/>
            </a:pPr>
            <a:endParaRPr lang="en-AU" b="0" i="0">
              <a:solidFill>
                <a:srgbClr val="0E101A"/>
              </a:solidFill>
              <a:effectLst/>
            </a:endParaRPr>
          </a:p>
          <a:p>
            <a:pPr>
              <a:buNone/>
            </a:pPr>
            <a:r>
              <a:rPr lang="en-AU" b="0" i="0">
                <a:solidFill>
                  <a:srgbClr val="0E101A"/>
                </a:solidFill>
                <a:effectLst/>
              </a:rPr>
              <a:t>The electrostatic attraction between these oppositely charged ions creates the double bond.</a:t>
            </a:r>
          </a:p>
        </p:txBody>
      </p:sp>
      <p:sp>
        <p:nvSpPr>
          <p:cNvPr id="4" name="Slide Number Placeholder 3">
            <a:extLst>
              <a:ext uri="{FF2B5EF4-FFF2-40B4-BE49-F238E27FC236}">
                <a16:creationId xmlns:a16="http://schemas.microsoft.com/office/drawing/2014/main" id="{54700F8D-7578-30C6-5EE2-B4FA1785BDE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774740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14FA2-8816-D62F-A500-14A354ECB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E09BF-C550-BA95-EC5C-503E1C9198A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C24F631-888E-1293-ACA5-E8752935839D}"/>
              </a:ext>
            </a:extLst>
          </p:cNvPr>
          <p:cNvSpPr>
            <a:spLocks noGrp="1"/>
          </p:cNvSpPr>
          <p:nvPr>
            <p:ph type="body" idx="1"/>
          </p:nvPr>
        </p:nvSpPr>
        <p:spPr/>
        <p:txBody>
          <a:bodyPr/>
          <a:lstStyle/>
          <a:p>
            <a:pPr>
              <a:buNone/>
            </a:pPr>
            <a:r>
              <a:rPr lang="en-AU" sz="1600" b="1">
                <a:solidFill>
                  <a:srgbClr val="0E101A"/>
                </a:solidFill>
                <a:effectLst/>
              </a:rPr>
              <a:t>Teacher notes:</a:t>
            </a:r>
            <a:endParaRPr lang="en-AU" sz="1600">
              <a:solidFill>
                <a:srgbClr val="0E101A"/>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latin typeface="Arial" panose="020B0604020202020204" pitchFamily="34" charset="0"/>
                <a:cs typeface="Arial" panose="020B0604020202020204" pitchFamily="34" charset="0"/>
              </a:rPr>
              <a:t>This slide contains animations.</a:t>
            </a:r>
          </a:p>
          <a:p>
            <a:pPr>
              <a:buNone/>
            </a:pPr>
            <a:endParaRPr lang="en-AU" sz="1600" b="1">
              <a:solidFill>
                <a:srgbClr val="0E101A"/>
              </a:solidFill>
              <a:effectLst/>
            </a:endParaRPr>
          </a:p>
          <a:p>
            <a:pPr>
              <a:buNone/>
            </a:pPr>
            <a:r>
              <a:rPr lang="en-AU" sz="1600">
                <a:solidFill>
                  <a:srgbClr val="0E101A"/>
                </a:solidFill>
                <a:effectLst/>
              </a:rPr>
              <a:t>Mg is in group 2 and has 2 electrons in its outer shell, so it needs to donate 2 electrons</a:t>
            </a:r>
          </a:p>
          <a:p>
            <a:pPr>
              <a:buNone/>
            </a:pPr>
            <a:r>
              <a:rPr lang="en-AU" sz="1600">
                <a:solidFill>
                  <a:srgbClr val="0E101A"/>
                </a:solidFill>
                <a:effectLst/>
              </a:rPr>
              <a:t>Oxygen is in group 16 and has 6 electrons in its outer shell, so it needs to gain 2 electrons</a:t>
            </a:r>
          </a:p>
          <a:p>
            <a:pPr>
              <a:buNone/>
            </a:pPr>
            <a:r>
              <a:rPr lang="en-AU" sz="1600">
                <a:solidFill>
                  <a:srgbClr val="0E101A"/>
                </a:solidFill>
                <a:effectLst/>
              </a:rPr>
              <a:t>Therefore 1 oxygen atom can accommodate 1 magnesium atom</a:t>
            </a:r>
          </a:p>
          <a:p>
            <a:pPr>
              <a:buNone/>
            </a:pPr>
            <a:r>
              <a:rPr lang="en-AU" sz="1600">
                <a:solidFill>
                  <a:srgbClr val="0E101A"/>
                </a:solidFill>
                <a:effectLst/>
              </a:rPr>
              <a:t>So they combine in a 1:1 ratio, and the formula is MgO </a:t>
            </a:r>
          </a:p>
          <a:p>
            <a:pPr>
              <a:buNone/>
            </a:pPr>
            <a:endParaRPr lang="en-AU" sz="1600" b="1" i="1">
              <a:solidFill>
                <a:srgbClr val="0E101A"/>
              </a:solidFill>
              <a:effectLst/>
            </a:endParaRPr>
          </a:p>
          <a:p>
            <a:pPr>
              <a:buNone/>
            </a:pPr>
            <a:r>
              <a:rPr lang="en-AU" sz="1600" b="1" i="1">
                <a:solidFill>
                  <a:srgbClr val="0E101A"/>
                </a:solidFill>
                <a:effectLst/>
              </a:rPr>
              <a:t>CLICK to show arrows which show the movement of two valence electrons from Magnesium to Oxygen.</a:t>
            </a:r>
            <a:endParaRPr lang="en-AU" sz="1600">
              <a:solidFill>
                <a:srgbClr val="0E101A"/>
              </a:solidFill>
              <a:effectLst/>
            </a:endParaRPr>
          </a:p>
          <a:p>
            <a:pPr>
              <a:buNone/>
            </a:pPr>
            <a:endParaRPr lang="en-AU" sz="1600">
              <a:solidFill>
                <a:srgbClr val="0E101A"/>
              </a:solidFill>
              <a:effectLst/>
            </a:endParaRPr>
          </a:p>
          <a:p>
            <a:pPr>
              <a:buNone/>
            </a:pPr>
            <a:r>
              <a:rPr lang="en-AU" sz="1600" b="1" i="1">
                <a:solidFill>
                  <a:srgbClr val="0E101A"/>
                </a:solidFill>
                <a:effectLst/>
              </a:rPr>
              <a:t>CLICK to go to the next slide to see the ionic compound.</a:t>
            </a:r>
          </a:p>
        </p:txBody>
      </p:sp>
      <p:sp>
        <p:nvSpPr>
          <p:cNvPr id="4" name="Slide Number Placeholder 3">
            <a:extLst>
              <a:ext uri="{FF2B5EF4-FFF2-40B4-BE49-F238E27FC236}">
                <a16:creationId xmlns:a16="http://schemas.microsoft.com/office/drawing/2014/main" id="{73E80993-ADEE-BDA2-2F00-CAA728DE33E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38676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441696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5728D-8B39-F150-1FD9-3950456E4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F861C-B560-7633-387D-CE70B98419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2CA098A-85DF-E861-45AA-7C0A9D195E18}"/>
              </a:ext>
            </a:extLst>
          </p:cNvPr>
          <p:cNvSpPr>
            <a:spLocks noGrp="1"/>
          </p:cNvSpPr>
          <p:nvPr>
            <p:ph type="body" idx="1"/>
          </p:nvPr>
        </p:nvSpPr>
        <p:spPr/>
        <p:txBody>
          <a:bodyPr/>
          <a:lstStyle/>
          <a:p>
            <a:pPr>
              <a:buNone/>
            </a:pPr>
            <a:r>
              <a:rPr lang="en-AU" sz="1600" b="1">
                <a:solidFill>
                  <a:srgbClr val="0E101A"/>
                </a:solidFill>
                <a:effectLst/>
              </a:rPr>
              <a:t>Teacher notes:</a:t>
            </a:r>
          </a:p>
          <a:p>
            <a:pPr>
              <a:buNone/>
            </a:pPr>
            <a:endParaRPr lang="en-AU" sz="1600" b="1">
              <a:solidFill>
                <a:srgbClr val="0E101A"/>
              </a:solidFill>
              <a:effectLst/>
            </a:endParaRPr>
          </a:p>
          <a:p>
            <a:pPr>
              <a:buNone/>
            </a:pPr>
            <a:r>
              <a:rPr lang="en-AU" sz="1600" b="1">
                <a:solidFill>
                  <a:srgbClr val="0E101A"/>
                </a:solidFill>
                <a:effectLst/>
              </a:rPr>
              <a:t>Toggle between this slide and the previous to show how the magnesium oxide is formed.</a:t>
            </a:r>
            <a:endParaRPr lang="en-AU" sz="1600">
              <a:solidFill>
                <a:srgbClr val="0E101A"/>
              </a:solidFill>
              <a:effectLst/>
            </a:endParaRPr>
          </a:p>
        </p:txBody>
      </p:sp>
      <p:sp>
        <p:nvSpPr>
          <p:cNvPr id="4" name="Slide Number Placeholder 3">
            <a:extLst>
              <a:ext uri="{FF2B5EF4-FFF2-40B4-BE49-F238E27FC236}">
                <a16:creationId xmlns:a16="http://schemas.microsoft.com/office/drawing/2014/main" id="{59EDEE2C-0470-AC0E-EDCB-884017C694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28536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012A3-495D-B504-9EEE-9F3784431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6D343-E7A3-CC61-75D8-F3A711F93CA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C782C61-EEFD-AC15-42C4-9BFA35FB29D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i="0">
                <a:latin typeface="Arial" panose="020B0604020202020204" pitchFamily="34" charset="0"/>
                <a:cs typeface="Arial" panose="020B0604020202020204" pitchFamily="34" charset="0"/>
              </a:rPr>
              <a:t>This slide contains animations.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Mg is in group 2 and has 2 electrons in its outer shell, so it needs to donate 2 electrons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Chlorine is in group 17  and has 7 electrons in its outer shell, so it needs to gain 1 electron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So we need 2 chlorine atoms to accept an electron each from magnesium.</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0E101A"/>
              </a:solidFill>
              <a:effectLst/>
              <a:uLnTx/>
              <a:uFillTx/>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E101A"/>
                </a:solidFill>
                <a:effectLst/>
                <a:uLnTx/>
                <a:uFillTx/>
                <a:latin typeface="Public Sans" pitchFamily="2" charset="0"/>
                <a:ea typeface="+mn-ea"/>
                <a:cs typeface="+mn-cs"/>
              </a:rPr>
              <a:t>CLICK to bring up arrows to show the movement of the electrons.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srgbClr val="0E101A"/>
              </a:solidFill>
              <a:effectLst/>
              <a:uLnTx/>
              <a:uFillTx/>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E101A"/>
                </a:solidFill>
                <a:effectLst/>
                <a:uLnTx/>
                <a:uFillTx/>
                <a:latin typeface="Public Sans" pitchFamily="2" charset="0"/>
                <a:ea typeface="+mn-ea"/>
                <a:cs typeface="+mn-cs"/>
              </a:rPr>
              <a:t>CLICK to the next slide to show the formation of magnesium chloride.</a:t>
            </a:r>
          </a:p>
        </p:txBody>
      </p:sp>
      <p:sp>
        <p:nvSpPr>
          <p:cNvPr id="4" name="Slide Number Placeholder 3">
            <a:extLst>
              <a:ext uri="{FF2B5EF4-FFF2-40B4-BE49-F238E27FC236}">
                <a16:creationId xmlns:a16="http://schemas.microsoft.com/office/drawing/2014/main" id="{69990676-6271-E101-4AEB-A73A32DDFB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869006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E9D2-8209-0145-C9A3-DBD5F1263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1379A-3DC4-3DED-C17C-75A560A164A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CF84F01-0CDB-84F1-B732-BC1347C2B8E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1" i="0">
                <a:latin typeface="Arial" panose="020B0604020202020204" pitchFamily="34" charset="0"/>
                <a:cs typeface="Arial" panose="020B0604020202020204" pitchFamily="34" charset="0"/>
              </a:rPr>
              <a:t>Toggle between this slide and the last to show the formation of magnesium chloride.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So magnesium and chlorine combine in a 1:2 ratio</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1 Mg and 2 Cl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So the formula is MgCl</a:t>
            </a:r>
            <a:r>
              <a:rPr kumimoji="0" lang="en-AU" sz="1600" b="0" i="0" u="none" strike="noStrike" kern="1200" cap="none" spc="0" normalizeH="0" baseline="-25000" noProof="0">
                <a:ln>
                  <a:noFill/>
                </a:ln>
                <a:solidFill>
                  <a:srgbClr val="0E101A"/>
                </a:solidFill>
                <a:effectLst/>
                <a:uLnTx/>
                <a:uFillTx/>
                <a:latin typeface="Public Sans" pitchFamily="2" charset="0"/>
                <a:ea typeface="+mn-ea"/>
                <a:cs typeface="+mn-cs"/>
              </a:rPr>
              <a:t>2 </a:t>
            </a:r>
            <a:r>
              <a:rPr kumimoji="0" lang="en-AU" sz="1600" b="0" i="0" u="none" strike="noStrike" kern="1200" cap="none" spc="0" normalizeH="0" baseline="0" noProof="0">
                <a:ln>
                  <a:noFill/>
                </a:ln>
                <a:solidFill>
                  <a:srgbClr val="0E101A"/>
                </a:solidFill>
                <a:effectLst/>
                <a:uLnTx/>
                <a:uFillTx/>
                <a:latin typeface="Public Sans" pitchFamily="2" charset="0"/>
                <a:ea typeface="+mn-ea"/>
                <a:cs typeface="+mn-cs"/>
              </a:rPr>
              <a:t>(magnesium chloride).</a:t>
            </a:r>
            <a:endParaRPr kumimoji="0" lang="en-AU" sz="1600" b="0" i="0" u="none" strike="noStrike" kern="1200" cap="none" spc="0" normalizeH="0" baseline="-25000" noProof="0">
              <a:ln>
                <a:noFill/>
              </a:ln>
              <a:solidFill>
                <a:srgbClr val="0E101A"/>
              </a:solidFill>
              <a:effectLst/>
              <a:uLnTx/>
              <a:uFillTx/>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CE9C8C-15B2-9FAB-43A1-1B34E793A91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3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3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95352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r>
              <a:rPr lang="en-AU" b="1"/>
              <a:t>This slide contains an animation to reveal the answers</a:t>
            </a:r>
          </a:p>
          <a:p>
            <a:endParaRPr lang="en-AU" b="0"/>
          </a:p>
          <a:p>
            <a:r>
              <a:rPr lang="en-AU" b="0"/>
              <a:t>Check that students are able to construct the chemical formula for these ionic compounds. </a:t>
            </a:r>
          </a:p>
          <a:p>
            <a:endParaRPr lang="en-AU" b="0"/>
          </a:p>
          <a:p>
            <a:r>
              <a:rPr lang="en-AU" b="0"/>
              <a:t>Click for each answer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1085082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a:p>
          <a:p>
            <a:r>
              <a:rPr lang="en-AU"/>
              <a:t>One strategy is to treat it like a mathematical equation and balance the charges</a:t>
            </a:r>
          </a:p>
          <a:p>
            <a:r>
              <a:rPr lang="en-AU"/>
              <a:t>Firstly </a:t>
            </a:r>
            <a:r>
              <a:rPr lang="en-AU" b="1"/>
              <a:t>CLICK </a:t>
            </a:r>
            <a:r>
              <a:rPr lang="en-AU"/>
              <a:t>determine the charge on each ion the </a:t>
            </a:r>
          </a:p>
          <a:p>
            <a:r>
              <a:rPr lang="en-AU" b="1"/>
              <a:t>CLICK  </a:t>
            </a:r>
            <a:r>
              <a:rPr lang="en-AU" b="0"/>
              <a:t>Add  the charges to see if they add to zero. In this case they add to plus 1 therefore we need to add -1 </a:t>
            </a:r>
          </a:p>
          <a:p>
            <a:r>
              <a:rPr lang="en-AU" b="1"/>
              <a:t>CLICK  </a:t>
            </a:r>
            <a:r>
              <a:rPr lang="en-AU" b="0"/>
              <a:t>so add another Cl</a:t>
            </a:r>
          </a:p>
          <a:p>
            <a:r>
              <a:rPr lang="en-AU" b="1"/>
              <a:t>CLICK  </a:t>
            </a:r>
            <a:r>
              <a:rPr lang="en-AU" b="0"/>
              <a:t>check they add to zero</a:t>
            </a:r>
          </a:p>
          <a:p>
            <a:r>
              <a:rPr lang="en-AU" b="1"/>
              <a:t>CLICK </a:t>
            </a:r>
            <a:r>
              <a:rPr lang="en-AU" b="0"/>
              <a:t> therefore we have 1 Mg and 2 Cl therefore they must combine in a 1:2 and the formula is MgCl2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230850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600" b="0" i="0" u="none" strike="noStrike" kern="1200" cap="none" spc="0" normalizeH="0" noProof="0">
                <a:ln>
                  <a:noFill/>
                </a:ln>
                <a:effectLst/>
                <a:uLnTx/>
                <a:uFillTx/>
                <a:latin typeface="Arial" panose="020B0604020202020204"/>
                <a:ea typeface="+mn-ea"/>
                <a:cs typeface="Arial" panose="020B0604020202020204" pitchFamily="34" charset="0"/>
              </a:rPr>
              <a:t>Write down the symbols of each atom          	</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a:latin typeface="Arial" panose="020B0604020202020204"/>
              </a:rPr>
              <a:t>Use the periodic table to determine the valency of each and write above the symbol.</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600" b="0" i="0" u="none" strike="noStrike" kern="1200" cap="none" spc="0" normalizeH="0" noProof="0">
                <a:ln>
                  <a:noFill/>
                </a:ln>
                <a:effectLst/>
                <a:uLnTx/>
                <a:uFillTx/>
                <a:latin typeface="Arial" panose="020B0604020202020204"/>
                <a:ea typeface="+mn-ea"/>
                <a:cs typeface="Arial" panose="020B0604020202020204" pitchFamily="34" charset="0"/>
              </a:rPr>
              <a:t>Bring the valencies down and acro</a:t>
            </a:r>
            <a:r>
              <a:rPr lang="en-AU">
                <a:latin typeface="Arial" panose="020B0604020202020204"/>
              </a:rPr>
              <a:t>ss.</a:t>
            </a:r>
          </a:p>
          <a:p>
            <a:pPr marR="0" lvl="0" algn="l" defTabSz="914377" rtl="0" eaLnBrk="1" fontAlgn="auto" latinLnBrk="0" hangingPunct="1">
              <a:lnSpc>
                <a:spcPct val="150000"/>
              </a:lnSpc>
              <a:spcBef>
                <a:spcPts val="0"/>
              </a:spcBef>
              <a:spcAft>
                <a:spcPts val="1200"/>
              </a:spcAft>
              <a:buClrTx/>
              <a:buSzTx/>
              <a:tabLst/>
              <a:defRPr/>
            </a:pPr>
            <a:endParaRPr kumimoji="0" lang="en-AU" sz="16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600" b="0" i="0" u="none" strike="noStrike" kern="1200" cap="none" spc="0" normalizeH="0" noProof="0">
                <a:ln>
                  <a:noFill/>
                </a:ln>
                <a:effectLst/>
                <a:uLnTx/>
                <a:uFillTx/>
                <a:latin typeface="Arial" panose="020B0604020202020204"/>
                <a:ea typeface="+mn-ea"/>
                <a:cs typeface="Arial" panose="020B0604020202020204" pitchFamily="34" charset="0"/>
              </a:rPr>
              <a:t>Reduce to simplest ratio and omit ones.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520124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p>
          <a:p>
            <a:r>
              <a:rPr lang="en-AU"/>
              <a:t>Same again with MgO, but when the valencies are brought down and across, they are 2:2, which can be simplified to 1:1</a:t>
            </a: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4148088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7383-267F-C3D1-1EA3-31040169B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1B6A4-8F39-7D5F-9680-25918F1B2A6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8CFD3F-F4D1-0257-03BB-ED6D808CE9F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Polyatomic ions can be treated just like any other atom with a similar valency.</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They combine with oppositely charged ions in a ratio that produces a neutral compound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6EA73FD-6CBE-1DDF-E481-D4CA62683E9B}"/>
              </a:ext>
            </a:extLst>
          </p:cNvPr>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1234866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D8FB-F82B-417D-A1F9-1D8483375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B9E94-E39C-1B7B-5265-D78F6E52E7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605DA14-7484-8E0C-88EF-2161989AE11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has animations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When writing a formula for compounds with polyatomic ions, it is often easier to look at what combination of charges adds to give zero.</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 magnesium sulphate </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Mg forms 2+ ions (from periodic table) and </a:t>
            </a:r>
            <a:r>
              <a:rPr kumimoji="0" lang="en-AU"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sulfate</a:t>
            </a: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has a charge of 2- (from table on previous slide) </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 (-2) = 0 </a:t>
            </a: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they combine in a 1:1 ratio, and the formula is MgSO4</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 magnesium hydroxide </a:t>
            </a:r>
          </a:p>
          <a:p>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Mg forms 2+ ions (from periodic table), and hydroxide has a charge of -1 (from table on previous slide) </a:t>
            </a:r>
          </a:p>
          <a:p>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 (-1) = 1 CLICK Not zero, so we need to adjust. Need to add another (-1) </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 they combine in a 1:2 ratio, and the formula is Mg(OH)2</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CA1304-5BD0-2193-6415-9EF58DDB7BF5}"/>
              </a:ext>
            </a:extLst>
          </p:cNvPr>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820736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9023-1152-D731-0CA9-C1D71E212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388DB-0436-D013-95E3-4633E8D44EE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0AF3E83-67C1-6F91-FFD9-EF76CB35ED9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When doubling (or tripling) the number of the polyatomic ion brackets must be used</a:t>
            </a:r>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A35C8E-38A0-DFBA-86C8-1639D1ABD699}"/>
              </a:ext>
            </a:extLst>
          </p:cNvPr>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03033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p>
          <a:p>
            <a:r>
              <a:rPr lang="en-AU"/>
              <a:t>Another strategies is to treat the polyatomic ion as a single entity and use the down and across method</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1308929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D222-DEC3-743B-BE10-CD1529727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62316-3B11-9EE9-8EC5-FEAE0FDFC7A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0D43302-7437-7EF5-D224-69E167204EF1}"/>
              </a:ext>
            </a:extLst>
          </p:cNvPr>
          <p:cNvSpPr>
            <a:spLocks noGrp="1"/>
          </p:cNvSpPr>
          <p:nvPr>
            <p:ph type="body" idx="1"/>
          </p:nvPr>
        </p:nvSpPr>
        <p:spPr/>
        <p:txBody>
          <a:bodyPr/>
          <a:lstStyle/>
          <a:p>
            <a:r>
              <a:rPr lang="en-AU" b="1"/>
              <a:t>Teacher notes:</a:t>
            </a:r>
          </a:p>
          <a:p>
            <a:r>
              <a:rPr lang="en-AU" b="1"/>
              <a:t>This slide has animations.</a:t>
            </a:r>
          </a:p>
          <a:p>
            <a:endParaRPr lang="en-AU"/>
          </a:p>
          <a:p>
            <a:r>
              <a:rPr lang="en-AU"/>
              <a:t>These examples are a mix of covalent and ionic compounds</a:t>
            </a:r>
          </a:p>
          <a:p>
            <a:r>
              <a:rPr lang="en-AU" b="1"/>
              <a:t>CLICK</a:t>
            </a:r>
            <a:r>
              <a:rPr lang="en-AU"/>
              <a:t> for answers</a:t>
            </a:r>
          </a:p>
        </p:txBody>
      </p:sp>
      <p:sp>
        <p:nvSpPr>
          <p:cNvPr id="4" name="Slide Number Placeholder 3">
            <a:extLst>
              <a:ext uri="{FF2B5EF4-FFF2-40B4-BE49-F238E27FC236}">
                <a16:creationId xmlns:a16="http://schemas.microsoft.com/office/drawing/2014/main" id="{FE5AB0C6-8D28-93E5-5CB9-0E51E2AA2ED8}"/>
              </a:ext>
            </a:extLst>
          </p:cNvPr>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2557407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D2A84-32C2-0976-29CF-EA4E5742F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BC536-5930-18A7-7C7D-BE5BFA4CEF3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EBFC442-0F39-27C8-2C4B-A62F86D7FF0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Ask students How many of each type of atom are in Mg(OH)2</a:t>
            </a:r>
          </a:p>
          <a:p>
            <a:r>
              <a:rPr lang="en-US" b="1">
                <a:latin typeface="Arial" panose="020B0604020202020204" pitchFamily="34" charset="0"/>
                <a:cs typeface="Arial" panose="020B0604020202020204" pitchFamily="34" charset="0"/>
              </a:rPr>
              <a:t>CLICK</a:t>
            </a:r>
            <a:r>
              <a:rPr lang="en-US">
                <a:latin typeface="Arial" panose="020B0604020202020204" pitchFamily="34" charset="0"/>
                <a:cs typeface="Arial" panose="020B0604020202020204" pitchFamily="34" charset="0"/>
              </a:rPr>
              <a:t> for answer</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050B2A7-C0A7-CF55-D918-A131D3F0B340}"/>
              </a:ext>
            </a:extLst>
          </p:cNvPr>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163327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BAAD-3235-1D21-6322-90CC885DE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06798-07BF-FBD2-7D00-26504647A91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699CFA1-C3D8-7E21-C62B-1AF1360E7F1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What about now when we add the coefficient 2</a:t>
            </a:r>
          </a:p>
          <a:p>
            <a:r>
              <a:rPr lang="en-US" b="1">
                <a:latin typeface="Arial" panose="020B0604020202020204" pitchFamily="34" charset="0"/>
                <a:cs typeface="Arial" panose="020B0604020202020204" pitchFamily="34" charset="0"/>
              </a:rPr>
              <a:t>CLICK</a:t>
            </a:r>
            <a:r>
              <a:rPr lang="en-US">
                <a:latin typeface="Arial" panose="020B0604020202020204" pitchFamily="34" charset="0"/>
                <a:cs typeface="Arial" panose="020B0604020202020204" pitchFamily="34" charset="0"/>
              </a:rPr>
              <a:t> for answer</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EE2FD73-D63B-4673-402E-7CF9B8C82B58}"/>
              </a:ext>
            </a:extLst>
          </p:cNvPr>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2428485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FFC19-FDB0-17FE-7A0D-499F4ECB3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E149-1252-8C73-2B08-0278F22F5D5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D847B31-C7C8-542E-3731-6A6E5EBE0946}"/>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Ask students How many of each type of atom are in Al2(SO4)3</a:t>
            </a:r>
          </a:p>
          <a:p>
            <a:r>
              <a:rPr lang="en-US" b="1">
                <a:latin typeface="Arial" panose="020B0604020202020204" pitchFamily="34" charset="0"/>
                <a:cs typeface="Arial" panose="020B0604020202020204" pitchFamily="34" charset="0"/>
              </a:rPr>
              <a:t>CLICK</a:t>
            </a:r>
            <a:r>
              <a:rPr lang="en-US">
                <a:latin typeface="Arial" panose="020B0604020202020204" pitchFamily="34" charset="0"/>
                <a:cs typeface="Arial" panose="020B0604020202020204" pitchFamily="34" charset="0"/>
              </a:rPr>
              <a:t> for answer</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DDDC3D-5D39-CFC8-D7A3-D910CF141C74}"/>
              </a:ext>
            </a:extLst>
          </p:cNvPr>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5061709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75677-8048-F67C-635B-20D449259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4F508-6AD5-CF04-68E6-79B8E2FEB60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4AA7843-E8A4-897F-F6AC-687EE9DF02FC}"/>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What about now when we add the coefficient 2</a:t>
            </a:r>
          </a:p>
          <a:p>
            <a:r>
              <a:rPr lang="en-US" b="1">
                <a:latin typeface="Arial" panose="020B0604020202020204" pitchFamily="34" charset="0"/>
                <a:cs typeface="Arial" panose="020B0604020202020204" pitchFamily="34" charset="0"/>
              </a:rPr>
              <a:t>CLICK</a:t>
            </a:r>
            <a:r>
              <a:rPr lang="en-US">
                <a:latin typeface="Arial" panose="020B0604020202020204" pitchFamily="34" charset="0"/>
                <a:cs typeface="Arial" panose="020B0604020202020204" pitchFamily="34" charset="0"/>
              </a:rPr>
              <a:t> for answer</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56BE5F8-DA44-6AA0-7AF7-F19A7872ABD6}"/>
              </a:ext>
            </a:extLst>
          </p:cNvPr>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180888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3FF52-D0AD-94C8-FB70-2E5F2FDC4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6BE37-0F05-0B54-359F-66B14F57D45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CD63C48-8F3A-FA5C-1F40-DF908781466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law of conservation of matter states that matter cannot be created or destroyed in a chemical reaction.</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Consider the reaction between hydrogen and oxygen to produce water.</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On the left, we have a molecule of hydrogen gas that contains 2 atoms of hydrogen and a molecule of oxygen gas with 2 atoms of oxygen, but on the RHS, we have a water molecule with 2 H atoms and only one oxygen atom.</a:t>
            </a:r>
          </a:p>
          <a:p>
            <a:pPr marL="0" indent="0">
              <a:buFont typeface="Arial" panose="020B0604020202020204" pitchFamily="34" charset="0"/>
              <a:buNone/>
            </a:pPr>
            <a:r>
              <a:rPr lang="en-US">
                <a:latin typeface="Arial" panose="020B0604020202020204" pitchFamily="34" charset="0"/>
                <a:cs typeface="Arial" panose="020B0604020202020204" pitchFamily="34" charset="0"/>
              </a:rPr>
              <a:t> This does not align with the law of conservation of matter</a:t>
            </a:r>
          </a:p>
          <a:p>
            <a:r>
              <a:rPr lang="en-US">
                <a:latin typeface="Arial" panose="020B0604020202020204" pitchFamily="34" charset="0"/>
                <a:cs typeface="Arial" panose="020B0604020202020204" pitchFamily="34" charset="0"/>
              </a:rPr>
              <a:t>An oxygen atom can’t just disappear, so we need to adjust the equation.</a:t>
            </a:r>
          </a:p>
          <a:p>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BB0127-F635-C44C-2E58-07CB1D9CD9DD}"/>
              </a:ext>
            </a:extLst>
          </p:cNvPr>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3293770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5D2E2-6750-B854-3093-4AC493478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2F360-752B-190F-4B44-CE7EAF2AFB3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7C18221-B4DA-06F4-4900-39B864F9F592}"/>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It is tempting to do add a subscript to the oxygen atom to balance the number of oxygen atoms </a:t>
            </a:r>
            <a:r>
              <a:rPr lang="en-AU" b="1">
                <a:latin typeface="Arial" panose="020B0604020202020204" pitchFamily="34" charset="0"/>
                <a:cs typeface="Arial" panose="020B0604020202020204" pitchFamily="34" charset="0"/>
              </a:rPr>
              <a:t>CLICK</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But now we have changed water to hydrogen peroxide which is a different molecular compound. </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Never add subscripts to balance the chemical equation.</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a:t>
            </a:r>
          </a:p>
          <a:p>
            <a:r>
              <a:rPr lang="en-AU"/>
              <a:t>You can only balance an equation by adding </a:t>
            </a:r>
            <a:r>
              <a:rPr lang="en-AU" b="1"/>
              <a:t>coefficients in front of a chemical formula</a:t>
            </a:r>
            <a:r>
              <a:rPr lang="en-AU"/>
              <a:t>, because this multiplies the </a:t>
            </a:r>
            <a:r>
              <a:rPr lang="en-AU" b="1"/>
              <a:t>entire formula</a:t>
            </a:r>
            <a:r>
              <a:rPr lang="en-AU"/>
              <a:t> (all atoms in that substance) without changing what the substance is.</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62F26B-5DA6-E8D0-CFA7-B44C779CFC03}"/>
              </a:ext>
            </a:extLst>
          </p:cNvPr>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810251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7116F-1054-86EC-6482-D2F98D935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65F34-30B8-7CBE-E1E7-1B4DB29C7F7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C3EFF70-52BE-6CA6-84D2-DC208D10788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So let’s add another water molecule to account for that oxygen atom.</a:t>
            </a:r>
          </a:p>
          <a:p>
            <a:pPr marL="285750" indent="-285750">
              <a:buFont typeface="Arial" panose="020B0604020202020204" pitchFamily="34" charset="0"/>
              <a:buChar char="•"/>
            </a:pPr>
            <a:r>
              <a:rPr lang="en-AU">
                <a:latin typeface="Arial" panose="020B0604020202020204" pitchFamily="34" charset="0"/>
                <a:cs typeface="Arial" panose="020B0604020202020204" pitchFamily="34" charset="0"/>
              </a:rPr>
              <a:t>Ok, now we have 2 oxygen atoms on both sides, but we have 2 extra hydrogen atoms on the right hand side.</a:t>
            </a:r>
          </a:p>
        </p:txBody>
      </p:sp>
      <p:sp>
        <p:nvSpPr>
          <p:cNvPr id="4" name="Slide Number Placeholder 3">
            <a:extLst>
              <a:ext uri="{FF2B5EF4-FFF2-40B4-BE49-F238E27FC236}">
                <a16:creationId xmlns:a16="http://schemas.microsoft.com/office/drawing/2014/main" id="{37E10022-2850-C994-BC03-2ABFE5B8D755}"/>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6484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D5AEC-6571-B21C-41AC-398BC1246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D21CF-2DA4-719E-205F-467CECACDA8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1581B61-E362-01E6-8274-C8CDBD1B698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contains animations to bring up the correct answers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Use this slide to check students understanding of physical and chemical change. Students covered this in the Change focus area in Stage 4.</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B8F30F-B447-ADD7-F131-628DF2A4EF89}"/>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512118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68B1-0E8B-4382-6E1E-E4CEEBC28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8A81F-BFF9-B8F2-3B57-B01B45CE0DF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695128F-DA05-EC1D-2481-5218F21F58B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To balance this, add another hydrogen molecule to the left-hand side</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Quick check to see that everything balances.</a:t>
            </a:r>
          </a:p>
          <a:p>
            <a:r>
              <a:rPr lang="en-AU">
                <a:latin typeface="Arial" panose="020B0604020202020204" pitchFamily="34" charset="0"/>
                <a:cs typeface="Arial" panose="020B0604020202020204" pitchFamily="34" charset="0"/>
              </a:rPr>
              <a:t>LHS has 4 hydrogen atoms and 2 oxygen atoms, and the RHS has 4 hydrogen atoms and 2 oxygen atoms.</a:t>
            </a:r>
            <a:br>
              <a:rPr lang="en-AU">
                <a:latin typeface="Arial" panose="020B0604020202020204" pitchFamily="34" charset="0"/>
                <a:cs typeface="Arial" panose="020B0604020202020204" pitchFamily="34" charset="0"/>
              </a:rPr>
            </a:br>
            <a:r>
              <a:rPr lang="en-AU">
                <a:latin typeface="Arial" panose="020B0604020202020204" pitchFamily="34" charset="0"/>
                <a:cs typeface="Arial" panose="020B0604020202020204" pitchFamily="34" charset="0"/>
              </a:rPr>
              <a:t>The chemical equation is now balanced!</a:t>
            </a:r>
          </a:p>
        </p:txBody>
      </p:sp>
      <p:sp>
        <p:nvSpPr>
          <p:cNvPr id="4" name="Slide Number Placeholder 3">
            <a:extLst>
              <a:ext uri="{FF2B5EF4-FFF2-40B4-BE49-F238E27FC236}">
                <a16:creationId xmlns:a16="http://schemas.microsoft.com/office/drawing/2014/main" id="{6984937D-EAFC-A094-1051-028A43D7ECCF}"/>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303550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r>
              <a:rPr lang="en-AU"/>
              <a:t>This series of slides are to help support the students and provide the answers for the Molecular modelling activity.</a:t>
            </a:r>
          </a:p>
          <a:p>
            <a:endParaRPr lang="en-AU"/>
          </a:p>
          <a:p>
            <a:r>
              <a:rPr lang="en-AU"/>
              <a:t>This slide shows the unbalanced for synthesis of water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34601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shows the balanced synthesis of water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910888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Unbalanced for decomposition of water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697392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Balanced for decomposition of water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Remind students that:</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1. The number of atoms in the reactant molecules equals the number of atoms in the product molecules.</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2. The mass of the reactant molecules equals the mass of the product molecules (get students to weigh the </a:t>
            </a:r>
            <a:r>
              <a:rPr lang="en-AU" sz="1600" kern="1200" err="1">
                <a:solidFill>
                  <a:schemeClr val="tx1"/>
                </a:solidFill>
                <a:effectLst/>
                <a:latin typeface="Public Sans" pitchFamily="2" charset="0"/>
                <a:ea typeface="+mn-ea"/>
                <a:cs typeface="+mn-cs"/>
              </a:rPr>
              <a:t>molymod</a:t>
            </a:r>
            <a:r>
              <a:rPr lang="en-AU" sz="1600" kern="1200">
                <a:solidFill>
                  <a:schemeClr val="tx1"/>
                </a:solidFill>
                <a:effectLst/>
                <a:latin typeface="Public Sans" pitchFamily="2" charset="0"/>
                <a:ea typeface="+mn-ea"/>
                <a:cs typeface="+mn-cs"/>
              </a:rPr>
              <a:t> models</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49286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Unbalanced for combustion of methane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1278169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Balanced for combustion of methane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Remind students that:</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1. The number of atoms in the reactant molecules equals the number of atoms in the product molecules.</a:t>
            </a:r>
            <a:br>
              <a:rPr lang="en-AU" sz="1600" kern="1200">
                <a:solidFill>
                  <a:schemeClr val="tx1"/>
                </a:solidFill>
                <a:effectLst/>
                <a:latin typeface="Public Sans" pitchFamily="2" charset="0"/>
                <a:ea typeface="+mn-ea"/>
                <a:cs typeface="+mn-cs"/>
              </a:rPr>
            </a:br>
            <a:r>
              <a:rPr lang="en-AU" sz="1600" kern="1200">
                <a:solidFill>
                  <a:schemeClr val="tx1"/>
                </a:solidFill>
                <a:effectLst/>
                <a:latin typeface="Public Sans" pitchFamily="2" charset="0"/>
                <a:ea typeface="+mn-ea"/>
                <a:cs typeface="+mn-cs"/>
              </a:rPr>
              <a:t>2. The mass of the reactant molecules equals the mass of the product molecules (get students to weigh the </a:t>
            </a:r>
            <a:r>
              <a:rPr lang="en-AU" sz="1600" kern="1200" err="1">
                <a:solidFill>
                  <a:schemeClr val="tx1"/>
                </a:solidFill>
                <a:effectLst/>
                <a:latin typeface="Public Sans" pitchFamily="2" charset="0"/>
                <a:ea typeface="+mn-ea"/>
                <a:cs typeface="+mn-cs"/>
              </a:rPr>
              <a:t>molymod</a:t>
            </a:r>
            <a:r>
              <a:rPr lang="en-AU" sz="1600" kern="1200">
                <a:solidFill>
                  <a:schemeClr val="tx1"/>
                </a:solidFill>
                <a:effectLst/>
                <a:latin typeface="Public Sans" pitchFamily="2" charset="0"/>
                <a:ea typeface="+mn-ea"/>
                <a:cs typeface="+mn-cs"/>
              </a:rPr>
              <a:t> models</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31902118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Unbalanced for synthesis of ammonia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716293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t>Balanced for synthesis of ammonia</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13868146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A64C-867B-1DB0-86BB-4FE69B3D5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C27F9-BDF9-6B6A-3609-349F25C818F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6DD3A81-E27D-C87D-E556-330D7E264C6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has animations</a:t>
            </a:r>
          </a:p>
          <a:p>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Water can decompose into oxygen and hydrogen. </a:t>
            </a:r>
          </a:p>
          <a:p>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if you can balance this equation</a:t>
            </a:r>
          </a:p>
          <a:p>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reveal the answer</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F06B5DE-D73E-A92A-9CDE-CCFB9C2BD5A0}"/>
              </a:ext>
            </a:extLst>
          </p:cNvPr>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10993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400" b="1"/>
              <a:t>Teacher notes </a:t>
            </a:r>
          </a:p>
          <a:p>
            <a:r>
              <a:rPr lang="en-AU" sz="1400" b="1"/>
              <a:t>This slide has animations</a:t>
            </a:r>
          </a:p>
          <a:p>
            <a:endParaRPr lang="en-AU" sz="1400" b="1"/>
          </a:p>
          <a:p>
            <a:r>
              <a:rPr lang="en-AU" sz="1400" b="0"/>
              <a:t>As students to consider what the term ‘conserve’ means. </a:t>
            </a:r>
          </a:p>
          <a:p>
            <a:endParaRPr lang="en-AU" sz="1400" b="0"/>
          </a:p>
          <a:p>
            <a:r>
              <a:rPr lang="en-AU" sz="1400" b="0"/>
              <a:t>Tell students that the Law of conservation of mass means that in chemical reactions:</a:t>
            </a:r>
          </a:p>
          <a:p>
            <a:pPr marL="285750" lvl="0" indent="-285750">
              <a:buFont typeface="Arial" panose="020B0604020202020204" pitchFamily="34" charset="0"/>
              <a:buChar char="•"/>
            </a:pPr>
            <a:r>
              <a:rPr lang="en-AU" sz="1400" kern="1200">
                <a:solidFill>
                  <a:schemeClr val="tx1"/>
                </a:solidFill>
                <a:effectLst/>
                <a:latin typeface="Public Sans" pitchFamily="2" charset="0"/>
                <a:ea typeface="+mn-ea"/>
                <a:cs typeface="+mn-cs"/>
              </a:rPr>
              <a:t>atoms are rearranged but cannot be created or destroyed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a:solidFill>
                  <a:schemeClr val="tx1"/>
                </a:solidFill>
                <a:effectLst/>
                <a:latin typeface="Public Sans" pitchFamily="2" charset="0"/>
                <a:ea typeface="+mn-ea"/>
                <a:cs typeface="+mn-cs"/>
              </a:rPr>
              <a:t>all atoms present in the reactants of a chemical reaction will also be found in its products.</a:t>
            </a:r>
          </a:p>
          <a:p>
            <a:endParaRPr lang="en-AU" sz="1400" b="0"/>
          </a:p>
          <a:p>
            <a:r>
              <a:rPr lang="en-AU" sz="1400" b="0"/>
              <a:t>Ask students to consider the reaction where the red balls represent oxygen atoms and the white hydrogen atoms.</a:t>
            </a:r>
          </a:p>
          <a:p>
            <a:r>
              <a:rPr lang="en-AU" sz="1400" b="0"/>
              <a:t>Ask students what the problem is here. Students should recognise that the hydrogen atoms are conserved but the oxygen atoms are not. </a:t>
            </a:r>
          </a:p>
          <a:p>
            <a:r>
              <a:rPr lang="en-AU" sz="1400" b="0"/>
              <a:t>Tell students that a chemical reaction can rearrange atoms but it cannot create or destroy them. </a:t>
            </a:r>
          </a:p>
          <a:p>
            <a:endParaRPr lang="en-AU" sz="1400" b="0"/>
          </a:p>
          <a:p>
            <a:r>
              <a:rPr lang="en-AU" sz="1400" b="1"/>
              <a:t>CLICK to bring up the correct representation</a:t>
            </a:r>
          </a:p>
          <a:p>
            <a:r>
              <a:rPr lang="en-AU" sz="1400" b="0"/>
              <a:t>Tell students that this chemical equation and representation with the molecular models is the correct representation of this reaction. Demonstrate by counting the number of hydrogens and oxygens on both sides of the equation.</a:t>
            </a: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0358944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8A915-79C7-DCCB-C6B2-16414CF7A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AB40E-A34D-7B1C-1721-DCD824EE9D6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13BBE0-D9E8-8E9A-D29B-5B2AD3AADC73}"/>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This slide has animations</a:t>
            </a:r>
          </a:p>
          <a:p>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Count the number of each atom on either side of the equation.</a:t>
            </a:r>
          </a:p>
          <a:p>
            <a:r>
              <a:rPr kumimoji="0" lang="en-A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it balanced?</a:t>
            </a:r>
          </a:p>
          <a:p>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a:t>
            </a:r>
          </a:p>
          <a:p>
            <a:r>
              <a:rPr kumimoji="0" lang="en-A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yes</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2FA862-19F4-4E09-C4E0-272A870C892C}"/>
              </a:ext>
            </a:extLst>
          </p:cNvPr>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869711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A9316-4C07-1C41-7520-D951918B1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0504A-271D-1B28-5473-07DF887E0B3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64A288B-E74E-651B-1418-28C8951B634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Let’s look at one that is a bit trickier</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Count up the number of each atom on either side</a:t>
            </a:r>
          </a:p>
          <a:p>
            <a:endPar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reactants</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products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lang="en-AU">
                <a:latin typeface="Arial" panose="020B0604020202020204" pitchFamily="34" charset="0"/>
                <a:cs typeface="Arial" panose="020B0604020202020204" pitchFamily="34" charset="0"/>
              </a:rPr>
              <a:t>What can we do? </a:t>
            </a:r>
          </a:p>
          <a:p>
            <a:r>
              <a:rPr lang="en-AU">
                <a:latin typeface="Arial" panose="020B0604020202020204" pitchFamily="34" charset="0"/>
                <a:cs typeface="Arial" panose="020B0604020202020204" pitchFamily="34" charset="0"/>
              </a:rPr>
              <a:t>If we try to start balancing the Oxygen it becomes very difficult because it is in all species. </a:t>
            </a:r>
          </a:p>
          <a:p>
            <a:r>
              <a:rPr lang="en-AU">
                <a:latin typeface="Arial" panose="020B0604020202020204" pitchFamily="34" charset="0"/>
                <a:cs typeface="Arial" panose="020B0604020202020204" pitchFamily="34" charset="0"/>
              </a:rPr>
              <a:t>Start by balancing the Carbon. </a:t>
            </a:r>
          </a:p>
          <a:p>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an element occurs in multiple species on either side of the equation, leave it till last.</a:t>
            </a:r>
            <a:endParaRPr lang="en-AU">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F2F094-C9C7-821D-E036-1A7CF1960C8D}"/>
              </a:ext>
            </a:extLst>
          </p:cNvPr>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27338871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6C51E-1BDE-2532-1DFD-EAC444109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E6328-3F9E-3623-0D63-BCED9139D26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286106E-7341-EC21-68D7-67AF52B4E15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need 2 more carbon, so let’s multiply the carbon dioxide by 3. </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Now my aluminium and carbons are balanced, what about the oxygen?</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many O’s on RHS now? 9</a:t>
            </a:r>
          </a:p>
        </p:txBody>
      </p:sp>
      <p:sp>
        <p:nvSpPr>
          <p:cNvPr id="4" name="Slide Number Placeholder 3">
            <a:extLst>
              <a:ext uri="{FF2B5EF4-FFF2-40B4-BE49-F238E27FC236}">
                <a16:creationId xmlns:a16="http://schemas.microsoft.com/office/drawing/2014/main" id="{10122FD2-1E34-0B01-1B2B-3384757636A8}"/>
              </a:ext>
            </a:extLst>
          </p:cNvPr>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7582516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B687A-324C-E0FA-270F-ACFA1E12FC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BA361-627E-8AC6-75A7-29B5805708A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01C1085-0AAD-B415-6704-DE3B16A06B3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To support students with balancing complex chemical equations, here is a handy tip.</a:t>
            </a:r>
          </a:p>
          <a:p>
            <a:pPr marL="285750" indent="-285750">
              <a:buFont typeface="Arial" panose="020B0604020202020204" pitchFamily="34" charset="0"/>
              <a:buChar char="•"/>
            </a:pPr>
            <a:r>
              <a:rPr lang="en-AU" sz="1600" b="0" i="0" kern="1200">
                <a:solidFill>
                  <a:schemeClr val="tx1"/>
                </a:solidFill>
                <a:effectLst/>
                <a:latin typeface="Public Sans" pitchFamily="2" charset="0"/>
                <a:ea typeface="+mn-ea"/>
                <a:cs typeface="+mn-cs"/>
              </a:rPr>
              <a:t>Balance other elements (like carbon, metals or other elements) first, then hydrogen (H), and finally oxygen (O). </a:t>
            </a:r>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AU" sz="1600" b="0" i="0" kern="1200">
                <a:solidFill>
                  <a:schemeClr val="tx1"/>
                </a:solidFill>
                <a:effectLst/>
                <a:latin typeface="Public Sans" pitchFamily="2" charset="0"/>
                <a:ea typeface="+mn-ea"/>
                <a:cs typeface="+mn-cs"/>
              </a:rPr>
              <a:t>By leaving them until the end, you will often find that balancing the other, more complex molecules makes the H and O balance themselves. </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E83D4E9-5AA4-55CA-1300-174C34927CB0}"/>
              </a:ext>
            </a:extLst>
          </p:cNvPr>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986260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1A01E-4DFD-E9A6-5D27-4E7F2AE63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A04B7-7717-3E23-B445-7318A35FA59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5891BA6-4683-D63E-3135-7ADB0BB4C1A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Let’s look at the reaction between sulfuric acid and sodium hydroxide.</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count for the reactants</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count for the products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do you suggest?</a:t>
            </a: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 need one more sodium, so let’s start there and double the number of NaOH.</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5A8FA4C-252D-B4D0-B04E-C53F56DE3029}"/>
              </a:ext>
            </a:extLst>
          </p:cNvPr>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6741684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2F4C-440E-B771-8575-BF93FA92A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E5D25-C934-C557-8481-6523204AC8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A03CF4A-8F73-331A-3398-EE86C192837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new values for reactants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new values for the products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Now what do we do ?</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Lets multiply our water by 2 </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892E8F-087F-6BF6-79DF-8347993C4BB0}"/>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14486853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5A6B3-EA5D-964E-1E72-7F74B278F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7A211-0A33-A60A-12A0-EAD4C6F9CA6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2B808F-B7F6-B01C-CD3E-C77C580941A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Now, how does it look?</a:t>
            </a:r>
          </a:p>
          <a:p>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new values for reactants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CLICK to bring up the new values for the products</a:t>
            </a: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endPar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AU"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Reinforce the importance of leaving H then O until last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845630F-DF0F-9E66-46A6-ADB61CF14C3C}"/>
              </a:ext>
            </a:extLst>
          </p:cNvPr>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7366116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2580-7C76-8804-2696-FB9EAAF9D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6B051-7F7E-F90B-69FD-870412FBDB4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4B35958-1248-09EE-08D4-937ECE808B84}"/>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b="1">
              <a:latin typeface="Arial" panose="020B0604020202020204" pitchFamily="34" charset="0"/>
              <a:cs typeface="Arial" panose="020B0604020202020204" pitchFamily="34" charset="0"/>
            </a:endParaRPr>
          </a:p>
          <a:p>
            <a:r>
              <a:rPr lang="en-AU" b="0">
                <a:latin typeface="Arial" panose="020B0604020202020204" pitchFamily="34" charset="0"/>
                <a:cs typeface="Arial" panose="020B0604020202020204" pitchFamily="34" charset="0"/>
              </a:rPr>
              <a:t>Check if students can balance this equation</a:t>
            </a:r>
          </a:p>
          <a:p>
            <a:r>
              <a:rPr lang="en-AU" b="1">
                <a:latin typeface="Arial" panose="020B0604020202020204" pitchFamily="34" charset="0"/>
                <a:cs typeface="Arial" panose="020B0604020202020204" pitchFamily="34" charset="0"/>
              </a:rPr>
              <a:t>CLICK</a:t>
            </a:r>
            <a:r>
              <a:rPr lang="en-AU" b="0">
                <a:latin typeface="Arial" panose="020B0604020202020204" pitchFamily="34" charset="0"/>
                <a:cs typeface="Arial" panose="020B0604020202020204" pitchFamily="34" charset="0"/>
              </a:rPr>
              <a:t> for answer</a:t>
            </a:r>
          </a:p>
        </p:txBody>
      </p:sp>
      <p:sp>
        <p:nvSpPr>
          <p:cNvPr id="4" name="Slide Number Placeholder 3">
            <a:extLst>
              <a:ext uri="{FF2B5EF4-FFF2-40B4-BE49-F238E27FC236}">
                <a16:creationId xmlns:a16="http://schemas.microsoft.com/office/drawing/2014/main" id="{7060CE66-A0A2-4EC8-E1D8-E80A8BDBA0F4}"/>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36703558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a:p>
          <a:p>
            <a:r>
              <a:rPr lang="en-AU"/>
              <a:t>Ask students to identify 2 indicators of a chemical change</a:t>
            </a:r>
          </a:p>
          <a:p>
            <a:endParaRPr lang="en-AU"/>
          </a:p>
          <a:p>
            <a:r>
              <a:rPr lang="en-AU" b="1"/>
              <a:t>Click to bring up possible answers.</a:t>
            </a:r>
            <a:endParaRPr lang="en-US" b="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30826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98134-69EB-DA23-211D-255B8129A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B0DC7-64D5-D9E8-B6CA-B82AF44F92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65E3662-F064-8BDA-E57E-1A5C414DCDA9}"/>
              </a:ext>
            </a:extLst>
          </p:cNvPr>
          <p:cNvSpPr>
            <a:spLocks noGrp="1"/>
          </p:cNvSpPr>
          <p:nvPr>
            <p:ph type="body" idx="1"/>
          </p:nvPr>
        </p:nvSpPr>
        <p:spPr/>
        <p:txBody>
          <a:bodyPr/>
          <a:lstStyle/>
          <a:p>
            <a:r>
              <a:rPr lang="en-AU" b="1"/>
              <a:t>Teacher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Define the law of conservation of mass stating that ‘mass can not be created or destroyed’. Explain that this means that in chemical reactions:</a:t>
            </a:r>
          </a:p>
          <a:p>
            <a:pPr marL="285750" lvl="0" indent="-285750">
              <a:buFont typeface="Arial" panose="020B0604020202020204" pitchFamily="34" charset="0"/>
              <a:buChar char="•"/>
            </a:pPr>
            <a:r>
              <a:rPr lang="en-AU" sz="1600" kern="1200">
                <a:solidFill>
                  <a:schemeClr val="tx1"/>
                </a:solidFill>
                <a:effectLst/>
                <a:latin typeface="Public Sans" pitchFamily="2" charset="0"/>
                <a:ea typeface="+mn-ea"/>
                <a:cs typeface="+mn-cs"/>
              </a:rPr>
              <a:t>the mass of the reactants must equal the mass of the products.</a:t>
            </a:r>
          </a:p>
          <a:p>
            <a:endParaRPr lang="en-AU" b="0"/>
          </a:p>
          <a:p>
            <a:r>
              <a:rPr lang="en-AU" b="0"/>
              <a:t>For example, Magnesium burns in oxygen to produce magnesium oxide.</a:t>
            </a:r>
          </a:p>
          <a:p>
            <a:r>
              <a:rPr lang="en-AU" b="0"/>
              <a:t>If 3 g of magnesium reacts with 2 g of oxygen it will produce 5 g of magnesium oxide. </a:t>
            </a:r>
            <a:br>
              <a:rPr lang="en-AU" b="0"/>
            </a:br>
            <a:r>
              <a:rPr lang="en-AU" b="0"/>
              <a:t>The mass of the reactants equals the mass of the products.</a:t>
            </a:r>
          </a:p>
        </p:txBody>
      </p:sp>
      <p:sp>
        <p:nvSpPr>
          <p:cNvPr id="4" name="Slide Number Placeholder 3">
            <a:extLst>
              <a:ext uri="{FF2B5EF4-FFF2-40B4-BE49-F238E27FC236}">
                <a16:creationId xmlns:a16="http://schemas.microsoft.com/office/drawing/2014/main" id="{BF8C9A13-E232-D93C-E0AD-454362C2C6F0}"/>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2750210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7F2E4-0768-F92E-4E62-D6B112026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1D702-301B-81D4-F0A3-1740D5D8984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40C0C8A-9BDB-E0D5-BF1F-0EF58777DE1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If we remember back to the reaction between hydrogen and oxygen to form water.</a:t>
            </a:r>
          </a:p>
          <a:p>
            <a:r>
              <a:rPr lang="en-AU">
                <a:latin typeface="Arial" panose="020B0604020202020204" pitchFamily="34" charset="0"/>
                <a:cs typeface="Arial" panose="020B0604020202020204" pitchFamily="34" charset="0"/>
              </a:rPr>
              <a:t>Bonds were broken, atoms were rearranged, and new bonds were formed.</a:t>
            </a:r>
          </a:p>
          <a:p>
            <a:r>
              <a:rPr lang="en-AU">
                <a:latin typeface="Arial" panose="020B0604020202020204" pitchFamily="34" charset="0"/>
                <a:cs typeface="Arial" panose="020B0604020202020204" pitchFamily="34" charset="0"/>
              </a:rPr>
              <a:t>You broke 2 x H-H bonds and 1 x O=O bond, rearranged the atoms and formed  4  x H-O bonds to create 2 molecules of water</a:t>
            </a:r>
          </a:p>
        </p:txBody>
      </p:sp>
      <p:sp>
        <p:nvSpPr>
          <p:cNvPr id="4" name="Slide Number Placeholder 3">
            <a:extLst>
              <a:ext uri="{FF2B5EF4-FFF2-40B4-BE49-F238E27FC236}">
                <a16:creationId xmlns:a16="http://schemas.microsoft.com/office/drawing/2014/main" id="{4DE09018-C317-7730-78A4-86E4A6B8D3FE}"/>
              </a:ext>
            </a:extLst>
          </p:cNvPr>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2288173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6FF6A-B693-D79E-A3EB-DD4105553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AC562-2F61-72A2-DE40-25F9FED2F83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CB076B2-1382-72C0-9147-B5ADC59E5C2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US">
                <a:latin typeface="Arial" panose="020B0604020202020204" pitchFamily="34" charset="0"/>
                <a:cs typeface="Arial" panose="020B0604020202020204" pitchFamily="34" charset="0"/>
              </a:rPr>
              <a:t>Define a synthesis reaction as one in which a more complex compound is produced from simpler substances.</a:t>
            </a:r>
          </a:p>
          <a:p>
            <a:r>
              <a:rPr lang="en-AU">
                <a:latin typeface="Arial" panose="020B0604020202020204" pitchFamily="34" charset="0"/>
                <a:cs typeface="Arial" panose="020B0604020202020204" pitchFamily="34" charset="0"/>
              </a:rPr>
              <a:t>Also referred to as a combination reaction</a:t>
            </a:r>
          </a:p>
        </p:txBody>
      </p:sp>
      <p:sp>
        <p:nvSpPr>
          <p:cNvPr id="4" name="Slide Number Placeholder 3">
            <a:extLst>
              <a:ext uri="{FF2B5EF4-FFF2-40B4-BE49-F238E27FC236}">
                <a16:creationId xmlns:a16="http://schemas.microsoft.com/office/drawing/2014/main" id="{126AE296-370D-4EDC-1BAC-2A94474CE94F}"/>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23561798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r>
              <a:rPr lang="en-AU"/>
              <a:t>In the synthesis of water. The elements hydrogen and oxygen (simpler substances) combine to form water, which is a more complex substance.</a:t>
            </a:r>
          </a:p>
          <a:p>
            <a:r>
              <a:rPr lang="en-AU"/>
              <a:t>Other examples of synthesis reactions include</a:t>
            </a:r>
          </a:p>
          <a:p>
            <a:r>
              <a:rPr lang="en-AU" b="1"/>
              <a:t>CLICK</a:t>
            </a:r>
          </a:p>
          <a:p>
            <a:r>
              <a:rPr lang="en-AU" sz="1600">
                <a:solidFill>
                  <a:srgbClr val="22272B"/>
                </a:solidFill>
                <a:sym typeface="Wingdings" panose="05000000000000000000" pitchFamily="2" charset="2"/>
              </a:rPr>
              <a:t>metal reacting with oxygen to form metal oxides             4Fe + 3O</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  2Fe</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O</a:t>
            </a:r>
            <a:r>
              <a:rPr lang="en-AU" sz="1600" baseline="-25000">
                <a:solidFill>
                  <a:srgbClr val="22272B"/>
                </a:solidFill>
                <a:sym typeface="Wingdings" panose="05000000000000000000" pitchFamily="2" charset="2"/>
              </a:rPr>
              <a:t>3</a:t>
            </a:r>
            <a:endParaRPr lang="en-AU" b="1"/>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22272B"/>
                </a:solidFill>
                <a:sym typeface="Wingdings" panose="05000000000000000000" pitchFamily="2" charset="2"/>
              </a:rPr>
              <a:t>oxygen reacting with non-metal elements         N</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  2O</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 2NO</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C + O</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 CO</a:t>
            </a:r>
            <a:r>
              <a:rPr lang="en-AU" sz="1600" baseline="-25000">
                <a:solidFill>
                  <a:srgbClr val="22272B"/>
                </a:solidFill>
                <a:sym typeface="Wingdings" panose="05000000000000000000" pitchFamily="2" charset="2"/>
              </a:rPr>
              <a:t>2</a:t>
            </a:r>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22272B"/>
                </a:solidFill>
                <a:sym typeface="Wingdings" panose="05000000000000000000" pitchFamily="2" charset="2"/>
              </a:rPr>
              <a:t>and photosynthesis     6CO</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  + 6H</a:t>
            </a:r>
            <a:r>
              <a:rPr lang="en-AU" sz="1600" baseline="-25000">
                <a:solidFill>
                  <a:srgbClr val="22272B"/>
                </a:solidFill>
                <a:sym typeface="Wingdings" panose="05000000000000000000" pitchFamily="2" charset="2"/>
              </a:rPr>
              <a:t>2</a:t>
            </a:r>
            <a:r>
              <a:rPr lang="en-AU" sz="1600">
                <a:solidFill>
                  <a:srgbClr val="22272B"/>
                </a:solidFill>
                <a:sym typeface="Wingdings" panose="05000000000000000000" pitchFamily="2" charset="2"/>
              </a:rPr>
              <a:t>O  C</a:t>
            </a:r>
            <a:r>
              <a:rPr lang="en-AU" sz="1600" baseline="-25000">
                <a:solidFill>
                  <a:srgbClr val="22272B"/>
                </a:solidFill>
                <a:sym typeface="Wingdings" panose="05000000000000000000" pitchFamily="2" charset="2"/>
              </a:rPr>
              <a:t>6</a:t>
            </a:r>
            <a:r>
              <a:rPr lang="en-AU" sz="1600">
                <a:solidFill>
                  <a:srgbClr val="22272B"/>
                </a:solidFill>
                <a:sym typeface="Wingdings" panose="05000000000000000000" pitchFamily="2" charset="2"/>
              </a:rPr>
              <a:t>H</a:t>
            </a:r>
            <a:r>
              <a:rPr lang="en-AU" sz="1600" baseline="-25000">
                <a:solidFill>
                  <a:srgbClr val="22272B"/>
                </a:solidFill>
                <a:sym typeface="Wingdings" panose="05000000000000000000" pitchFamily="2" charset="2"/>
              </a:rPr>
              <a:t>12</a:t>
            </a:r>
            <a:r>
              <a:rPr lang="en-AU" sz="1600">
                <a:solidFill>
                  <a:srgbClr val="22272B"/>
                </a:solidFill>
                <a:sym typeface="Wingdings" panose="05000000000000000000" pitchFamily="2" charset="2"/>
              </a:rPr>
              <a:t>O</a:t>
            </a:r>
            <a:r>
              <a:rPr lang="en-AU" sz="1600" baseline="-25000">
                <a:solidFill>
                  <a:srgbClr val="22272B"/>
                </a:solidFill>
                <a:sym typeface="Wingdings" panose="05000000000000000000" pitchFamily="2" charset="2"/>
              </a:rPr>
              <a:t>6</a:t>
            </a:r>
            <a:r>
              <a:rPr lang="en-AU" sz="1600">
                <a:solidFill>
                  <a:srgbClr val="22272B"/>
                </a:solidFill>
                <a:sym typeface="Wingdings" panose="05000000000000000000" pitchFamily="2" charset="2"/>
              </a:rPr>
              <a:t>  + 6O</a:t>
            </a:r>
            <a:r>
              <a:rPr lang="en-AU" sz="1600" baseline="-25000">
                <a:solidFill>
                  <a:srgbClr val="22272B"/>
                </a:solidFill>
                <a:sym typeface="Wingdings" panose="05000000000000000000" pitchFamily="2" charset="2"/>
              </a:rPr>
              <a:t>2</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24701262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contains animations to reveal answers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Whether an element or compound is a solid, liquid, gas or in solution can significantly impact the way it behaves; therefore, it is important to denote what state they are in equations using the following symbols ‘s’ for a solid, ‘l’ for a liquid, ‘g’ for a gas and ‘</a:t>
            </a:r>
            <a:r>
              <a:rPr lang="en-AU" err="1"/>
              <a:t>aq</a:t>
            </a:r>
            <a:r>
              <a:rPr lang="en-AU"/>
              <a:t>’ for an aqueous solution. An aqueous solutions occurs when a substance is dissolved in water.</a:t>
            </a:r>
          </a:p>
          <a:p>
            <a:endParaRPr lang="en-AU"/>
          </a:p>
          <a:p>
            <a:r>
              <a:rPr lang="en-AU"/>
              <a:t>Ask students to identify the states of each component of the combustion of magnesium reaction. </a:t>
            </a:r>
          </a:p>
          <a:p>
            <a:endParaRPr lang="en-AU" b="1"/>
          </a:p>
          <a:p>
            <a:r>
              <a:rPr lang="en-AU" b="1"/>
              <a:t>CLICK to bring up the answers.</a:t>
            </a:r>
          </a:p>
          <a:p>
            <a:r>
              <a:rPr lang="en-AU"/>
              <a:t>Mg solid, oxygen gas and MgO solid</a:t>
            </a:r>
          </a:p>
          <a:p>
            <a:r>
              <a:rPr lang="en-AU"/>
              <a:t>Ask them to add the symbols to write a complete balanced equation for the reaction with states. </a:t>
            </a:r>
          </a:p>
          <a:p>
            <a:r>
              <a:rPr lang="en-AU" b="1"/>
              <a:t>CLICK to reveal the balanced equation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645603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A374-D2B0-9547-69EB-6A5CABD4E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542D6-6755-0EAA-0B64-33BAECE7D1E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7FD886E-4666-B12C-6AEF-94066B09AB9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a:t>Discuss with the class that substances will have a particular state at a given temperature. The substances listed  on the slide are either solid, liquid or a gas at 25 °C. </a:t>
            </a:r>
          </a:p>
          <a:p>
            <a:endParaRPr lang="en-AU"/>
          </a:p>
          <a:p>
            <a:r>
              <a:rPr lang="en-AU" b="1"/>
              <a:t>CLICK</a:t>
            </a:r>
          </a:p>
          <a:p>
            <a:r>
              <a:rPr lang="en-AU" b="0"/>
              <a:t>Then ask students to balance these equations using the appropriate states from the student resource.</a:t>
            </a:r>
          </a:p>
          <a:p>
            <a:r>
              <a:rPr lang="en-AU" b="0"/>
              <a:t>Answers are on the next slide</a:t>
            </a:r>
          </a:p>
        </p:txBody>
      </p:sp>
      <p:sp>
        <p:nvSpPr>
          <p:cNvPr id="4" name="Slide Number Placeholder 3">
            <a:extLst>
              <a:ext uri="{FF2B5EF4-FFF2-40B4-BE49-F238E27FC236}">
                <a16:creationId xmlns:a16="http://schemas.microsoft.com/office/drawing/2014/main" id="{E03DEB41-7DC5-1A76-B7E6-81A93FEBEF8B}"/>
              </a:ext>
            </a:extLst>
          </p:cNvPr>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8671258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E657E-B63F-2795-B656-6AE5E5DEA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B8758-9FE2-B40F-3099-C93726CCFB7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60B60F-6512-9A01-8A74-AC68347D143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p>
          <a:p>
            <a:r>
              <a:rPr lang="en-AU"/>
              <a:t>This slide contains the correct balanced equations with states. </a:t>
            </a:r>
          </a:p>
        </p:txBody>
      </p:sp>
      <p:sp>
        <p:nvSpPr>
          <p:cNvPr id="4" name="Slide Number Placeholder 3">
            <a:extLst>
              <a:ext uri="{FF2B5EF4-FFF2-40B4-BE49-F238E27FC236}">
                <a16:creationId xmlns:a16="http://schemas.microsoft.com/office/drawing/2014/main" id="{DBE04EE2-825E-D071-FE15-D2608BF5CF97}"/>
              </a:ext>
            </a:extLst>
          </p:cNvPr>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5042595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US"/>
              <a:t>A chemical reaction in which a complex reactant (that consists of multiple components or molecules) breaks down into 2 or more simpler products.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41688437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F89D-DA7C-C1E3-91BC-1B2EFAF11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0888C-1B6F-74CF-BD34-47B9B048E6E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A619DE-2FF9-6977-EDED-3B91D3838E2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With the input of electrical energy, water can be decomposed into its constituent elements, hydrogen and oxygen. </a:t>
            </a:r>
          </a:p>
        </p:txBody>
      </p:sp>
      <p:sp>
        <p:nvSpPr>
          <p:cNvPr id="4" name="Slide Number Placeholder 3">
            <a:extLst>
              <a:ext uri="{FF2B5EF4-FFF2-40B4-BE49-F238E27FC236}">
                <a16:creationId xmlns:a16="http://schemas.microsoft.com/office/drawing/2014/main" id="{6E50AD76-BD2F-1B08-C3B4-AC9966891001}"/>
              </a:ext>
            </a:extLst>
          </p:cNvPr>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29318089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F56AC-1F68-BA1E-793A-20B8EB83C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5FBF5-F175-E142-1607-56081D70B23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3F3D758-47FD-86A8-54F2-2F70490CED88}"/>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r>
              <a:rPr lang="en-AU" b="1">
                <a:latin typeface="Arial" panose="020B0604020202020204" pitchFamily="34" charset="0"/>
                <a:cs typeface="Arial" panose="020B0604020202020204" pitchFamily="34" charset="0"/>
              </a:rPr>
              <a:t>This slide contains animations</a:t>
            </a:r>
          </a:p>
          <a:p>
            <a:r>
              <a:rPr lang="en-AU">
                <a:latin typeface="Arial" panose="020B0604020202020204" pitchFamily="34" charset="0"/>
                <a:cs typeface="Arial" panose="020B0604020202020204" pitchFamily="34" charset="0"/>
              </a:rPr>
              <a:t>This is an image of a Hoffman voltammeter.</a:t>
            </a:r>
          </a:p>
          <a:p>
            <a:r>
              <a:rPr lang="en-AU">
                <a:latin typeface="Arial" panose="020B0604020202020204" pitchFamily="34" charset="0"/>
                <a:cs typeface="Arial" panose="020B0604020202020204" pitchFamily="34" charset="0"/>
              </a:rPr>
              <a:t>It contains acidified (for conductivity) water and is connected to a DC power supply.</a:t>
            </a:r>
          </a:p>
          <a:p>
            <a:r>
              <a:rPr lang="en-AU">
                <a:latin typeface="Arial" panose="020B0604020202020204" pitchFamily="34" charset="0"/>
                <a:cs typeface="Arial" panose="020B0604020202020204" pitchFamily="34" charset="0"/>
              </a:rPr>
              <a:t>Electrical energy is being used to decompose the water into hydrogen and oxygen. As the gas forms it displaces the water from the columns, the amount of space above the water in each column represents the amount of gas being formed.</a:t>
            </a:r>
          </a:p>
          <a:p>
            <a:r>
              <a:rPr lang="en-AU">
                <a:latin typeface="Arial" panose="020B0604020202020204" pitchFamily="34" charset="0"/>
                <a:cs typeface="Arial" panose="020B0604020202020204" pitchFamily="34" charset="0"/>
              </a:rPr>
              <a:t>Ask students to suggest which gas is which and explain why. If needed, direct them to the coefficients in the equation</a:t>
            </a:r>
          </a:p>
          <a:p>
            <a:r>
              <a:rPr lang="en-AU" b="1">
                <a:latin typeface="Arial" panose="020B0604020202020204" pitchFamily="34" charset="0"/>
                <a:cs typeface="Arial" panose="020B0604020202020204" pitchFamily="34" charset="0"/>
              </a:rPr>
              <a:t>CLICK </a:t>
            </a:r>
            <a:r>
              <a:rPr lang="en-AU">
                <a:latin typeface="Arial" panose="020B0604020202020204" pitchFamily="34" charset="0"/>
                <a:cs typeface="Arial" panose="020B0604020202020204" pitchFamily="34" charset="0"/>
              </a:rPr>
              <a:t>to reveal which gas is which</a:t>
            </a:r>
          </a:p>
        </p:txBody>
      </p:sp>
      <p:sp>
        <p:nvSpPr>
          <p:cNvPr id="4" name="Slide Number Placeholder 3">
            <a:extLst>
              <a:ext uri="{FF2B5EF4-FFF2-40B4-BE49-F238E27FC236}">
                <a16:creationId xmlns:a16="http://schemas.microsoft.com/office/drawing/2014/main" id="{9060036A-EE50-5448-BE36-DEBF0FBF1321}"/>
              </a:ext>
            </a:extLst>
          </p:cNvPr>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30943419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DBF7D-1B52-CEB8-D199-A2C3680FA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5788E-757A-F2ED-AFD8-0FC245C4712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8EA17F5-C797-7363-FCB3-0FA0797A5D6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a:latin typeface="Arial" panose="020B0604020202020204" pitchFamily="34" charset="0"/>
              <a:cs typeface="Arial" panose="020B0604020202020204" pitchFamily="34" charset="0"/>
            </a:endParaRPr>
          </a:p>
          <a:p>
            <a:r>
              <a:rPr lang="en-AU">
                <a:latin typeface="Arial" panose="020B0604020202020204" pitchFamily="34" charset="0"/>
                <a:cs typeface="Arial" panose="020B0604020202020204" pitchFamily="34" charset="0"/>
              </a:rPr>
              <a:t>Select the appropriate image for the equipment you have available to demonstrate the setup for the decomposition of copper carbonate.</a:t>
            </a:r>
          </a:p>
          <a:p>
            <a:r>
              <a:rPr lang="en-AU">
                <a:latin typeface="Arial" panose="020B0604020202020204" pitchFamily="34" charset="0"/>
                <a:cs typeface="Arial" panose="020B0604020202020204" pitchFamily="34" charset="0"/>
              </a:rPr>
              <a:t>Take the opportunity to emphasise the need to separate the apparatus from the lime water by removing the tube or stopper (depending on the setup) before removing the heat</a:t>
            </a:r>
          </a:p>
          <a:p>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42E698F-BE93-A18A-F90A-9918B5F673EF}"/>
              </a:ext>
            </a:extLst>
          </p:cNvPr>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1752467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F12E-C266-1A68-AE30-76B7FB12B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8182F-00A2-E817-279A-424662B0745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1F970E-5B70-6704-99B3-9456B4BCCC68}"/>
              </a:ext>
            </a:extLst>
          </p:cNvPr>
          <p:cNvSpPr>
            <a:spLocks noGrp="1"/>
          </p:cNvSpPr>
          <p:nvPr>
            <p:ph type="body" idx="1"/>
          </p:nvPr>
        </p:nvSpPr>
        <p:spPr/>
        <p:txBody>
          <a:bodyPr/>
          <a:lstStyle/>
          <a:p>
            <a:r>
              <a:rPr lang="en-AU" b="1"/>
              <a:t>Teacher notes </a:t>
            </a:r>
          </a:p>
          <a:p>
            <a:r>
              <a:rPr lang="en-AU" b="0"/>
              <a:t>The image on the left shows the mass of unburnt magnesium.</a:t>
            </a:r>
          </a:p>
          <a:p>
            <a:r>
              <a:rPr lang="en-AU" b="0"/>
              <a:t>The image on the RHS shows the magnesium after it has reacted with oxygen to form magnesium oxide.</a:t>
            </a:r>
          </a:p>
          <a:p>
            <a:endParaRPr lang="en-AU" b="0"/>
          </a:p>
          <a:p>
            <a:r>
              <a:rPr lang="en-AU" b="0"/>
              <a:t>Explain to students what is shown in each image. Considering the previous, mass of reactants equals mass of products, ask students to determine what mass of oxygen must have reacted with the magnesium. </a:t>
            </a:r>
            <a:br>
              <a:rPr lang="en-AU" b="0"/>
            </a:br>
            <a:r>
              <a:rPr lang="en-AU" b="0"/>
              <a:t>To do this students will take the final mass and subtract the initial mass to find that it has reacted with 0.23 g of oxygen.</a:t>
            </a:r>
          </a:p>
        </p:txBody>
      </p:sp>
      <p:sp>
        <p:nvSpPr>
          <p:cNvPr id="4" name="Slide Number Placeholder 3">
            <a:extLst>
              <a:ext uri="{FF2B5EF4-FFF2-40B4-BE49-F238E27FC236}">
                <a16:creationId xmlns:a16="http://schemas.microsoft.com/office/drawing/2014/main" id="{FEB228C4-BC1F-6742-2EA2-A8E950E222EA}"/>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7373795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D4867-BB4C-80C8-F432-B0B06494F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BEB20-25CD-CAE8-175A-95486D9495B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81C7CF8-2ECC-55C6-12AF-8CD33F30CE99}"/>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r>
              <a:rPr lang="en-AU">
                <a:latin typeface="Arial" panose="020B0604020202020204" pitchFamily="34" charset="0"/>
                <a:cs typeface="Arial" panose="020B0604020202020204" pitchFamily="34" charset="0"/>
              </a:rPr>
              <a:t>All theses reactions are decomposition reactions</a:t>
            </a:r>
          </a:p>
          <a:p>
            <a:r>
              <a:rPr lang="en-AU">
                <a:latin typeface="Arial" panose="020B0604020202020204" pitchFamily="34" charset="0"/>
                <a:cs typeface="Arial" panose="020B0604020202020204" pitchFamily="34" charset="0"/>
              </a:rPr>
              <a:t>Tell students that energy input is required for decomposition reactions. This energy input could be in any form such as heat energy, light energy or electrical  energy. Energy is used in breaking the bonds in the reactants.</a:t>
            </a:r>
          </a:p>
          <a:p>
            <a:r>
              <a:rPr lang="en-AU" b="1">
                <a:latin typeface="Arial" panose="020B0604020202020204" pitchFamily="34" charset="0"/>
                <a:cs typeface="Arial" panose="020B0604020202020204" pitchFamily="34" charset="0"/>
              </a:rPr>
              <a:t>CLICK</a:t>
            </a:r>
            <a:r>
              <a:rPr lang="en-AU">
                <a:latin typeface="Arial" panose="020B0604020202020204" pitchFamily="34" charset="0"/>
                <a:cs typeface="Arial" panose="020B0604020202020204" pitchFamily="34" charset="0"/>
              </a:rPr>
              <a:t> to show answers</a:t>
            </a:r>
          </a:p>
          <a:p>
            <a:r>
              <a:rPr lang="en-AU">
                <a:latin typeface="Arial" panose="020B0604020202020204" pitchFamily="34" charset="0"/>
                <a:cs typeface="Arial" panose="020B0604020202020204" pitchFamily="34" charset="0"/>
              </a:rPr>
              <a:t>Discuss that although hydrogen peroxide decomposes spontaneously at room temperature, it does involve a small amount of heat energy.</a:t>
            </a:r>
          </a:p>
          <a:p>
            <a:r>
              <a:rPr lang="en-AU">
                <a:latin typeface="Arial" panose="020B0604020202020204" pitchFamily="34" charset="0"/>
                <a:cs typeface="Arial" panose="020B0604020202020204" pitchFamily="34" charset="0"/>
              </a:rPr>
              <a:t>You may like to demonstrate the decomposition of AgCl. This is similar to the reaction that was used to expose old photographic film.</a:t>
            </a:r>
          </a:p>
          <a:p>
            <a:r>
              <a:rPr lang="en-AU">
                <a:latin typeface="Arial" panose="020B0604020202020204" pitchFamily="34" charset="0"/>
                <a:cs typeface="Arial" panose="020B0604020202020204" pitchFamily="34" charset="0"/>
              </a:rPr>
              <a:t>Before digital cameras, KODAK was one of the largest consumers of silver.</a:t>
            </a:r>
          </a:p>
        </p:txBody>
      </p:sp>
      <p:sp>
        <p:nvSpPr>
          <p:cNvPr id="4" name="Slide Number Placeholder 3">
            <a:extLst>
              <a:ext uri="{FF2B5EF4-FFF2-40B4-BE49-F238E27FC236}">
                <a16:creationId xmlns:a16="http://schemas.microsoft.com/office/drawing/2014/main" id="{DE2E36D1-4BE7-95F2-A5BA-CE2076CB2719}"/>
              </a:ext>
            </a:extLst>
          </p:cNvPr>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23674719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A displacement reaction is </a:t>
            </a:r>
            <a:r>
              <a:rPr lang="en-US"/>
              <a:t>a chemical reaction in which one atom (or group of atoms) is replaced by another atom (or group of atoms) in a compound.</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5461455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t>Teacher notes:</a:t>
            </a:r>
          </a:p>
          <a:p>
            <a:endParaRPr lang="en-AU"/>
          </a:p>
          <a:p>
            <a:r>
              <a:rPr lang="en-AU"/>
              <a:t>A more reactive metal will displace a less active metal from a solution. </a:t>
            </a:r>
          </a:p>
          <a:p>
            <a:endParaRPr lang="en-AU"/>
          </a:p>
          <a:p>
            <a:r>
              <a:rPr lang="en-AU"/>
              <a:t>Zinc is more reactive than copper, so when a solid piece of zinc is placed in a copper </a:t>
            </a:r>
            <a:r>
              <a:rPr lang="en-AU" err="1"/>
              <a:t>sulfate</a:t>
            </a:r>
            <a:r>
              <a:rPr lang="en-AU"/>
              <a:t> solution, the zinc displaces the copper ions from the solution.</a:t>
            </a:r>
          </a:p>
          <a:p>
            <a:r>
              <a:rPr lang="en-AU" b="1"/>
              <a:t>Click</a:t>
            </a:r>
          </a:p>
          <a:p>
            <a:pPr marL="285750" indent="-285750" algn="l">
              <a:lnSpc>
                <a:spcPct val="150000"/>
              </a:lnSpc>
              <a:spcAft>
                <a:spcPts val="600"/>
              </a:spcAft>
              <a:buFont typeface="Arial" panose="020B0604020202020204" pitchFamily="34" charset="0"/>
              <a:buChar char="•"/>
            </a:pPr>
            <a:r>
              <a:rPr lang="en-AU" sz="1600"/>
              <a:t>Copper ions in the copper </a:t>
            </a:r>
            <a:r>
              <a:rPr lang="en-AU" sz="1600" err="1"/>
              <a:t>sulfate</a:t>
            </a:r>
            <a:r>
              <a:rPr lang="en-AU" sz="1600"/>
              <a:t> solution gain electrons and are converted into neutral copper atoms, forming a brown solid on the surface.</a:t>
            </a:r>
          </a:p>
          <a:p>
            <a:pPr marL="0" indent="0" algn="l">
              <a:lnSpc>
                <a:spcPct val="150000"/>
              </a:lnSpc>
              <a:spcAft>
                <a:spcPts val="600"/>
              </a:spcAft>
              <a:buFont typeface="Arial" panose="020B0604020202020204" pitchFamily="34" charset="0"/>
              <a:buNone/>
            </a:pPr>
            <a:r>
              <a:rPr lang="en-AU" sz="1600" b="1"/>
              <a:t>Click</a:t>
            </a:r>
          </a:p>
          <a:p>
            <a:pPr marL="0" indent="0" algn="l">
              <a:lnSpc>
                <a:spcPct val="150000"/>
              </a:lnSpc>
              <a:spcAft>
                <a:spcPts val="600"/>
              </a:spcAft>
              <a:buFont typeface="Arial" panose="020B0604020202020204" pitchFamily="34" charset="0"/>
              <a:buNone/>
            </a:pPr>
            <a:r>
              <a:rPr lang="en-AU" sz="1600" b="1"/>
              <a:t>Point out to the Zinc strip in the </a:t>
            </a:r>
          </a:p>
          <a:p>
            <a:pPr marL="285750" indent="-285750" algn="l">
              <a:lnSpc>
                <a:spcPct val="150000"/>
              </a:lnSpc>
              <a:spcAft>
                <a:spcPts val="600"/>
              </a:spcAft>
              <a:buFont typeface="Arial" panose="020B0604020202020204" pitchFamily="34" charset="0"/>
              <a:buChar char="•"/>
            </a:pPr>
            <a:r>
              <a:rPr lang="en-AU" sz="1600"/>
              <a:t>Neutral zinc atoms lose electrons and are converted into zinc ions, which dissolve into the solution.</a:t>
            </a:r>
          </a:p>
          <a:p>
            <a:pPr marL="0" indent="0" algn="l">
              <a:lnSpc>
                <a:spcPct val="150000"/>
              </a:lnSpc>
              <a:spcAft>
                <a:spcPts val="600"/>
              </a:spcAft>
              <a:buFont typeface="Arial" panose="020B0604020202020204" pitchFamily="34" charset="0"/>
              <a:buNone/>
            </a:pPr>
            <a:endParaRPr lang="en-AU" sz="1600"/>
          </a:p>
          <a:p>
            <a:pPr marL="0" indent="0" algn="l">
              <a:lnSpc>
                <a:spcPct val="150000"/>
              </a:lnSpc>
              <a:spcAft>
                <a:spcPts val="600"/>
              </a:spcAft>
              <a:buFont typeface="Arial" panose="020B0604020202020204" pitchFamily="34" charset="0"/>
              <a:buNone/>
            </a:pPr>
            <a:r>
              <a:rPr lang="en-AU" sz="1600" b="1"/>
              <a:t>Click</a:t>
            </a:r>
          </a:p>
          <a:p>
            <a:pPr marL="0" indent="0" algn="l">
              <a:lnSpc>
                <a:spcPct val="150000"/>
              </a:lnSpc>
              <a:spcAft>
                <a:spcPts val="600"/>
              </a:spcAft>
              <a:buFont typeface="Arial" panose="020B0604020202020204" pitchFamily="34" charset="0"/>
              <a:buNone/>
            </a:pPr>
            <a:r>
              <a:rPr lang="en-AU" sz="1600"/>
              <a:t>The word equation for this reaction is </a:t>
            </a:r>
            <a:r>
              <a:rPr lang="en-US" sz="1600"/>
              <a:t>zinc(s) + copper sulfate(</a:t>
            </a:r>
            <a:r>
              <a:rPr lang="en-US" sz="1600" err="1"/>
              <a:t>aq</a:t>
            </a:r>
            <a:r>
              <a:rPr lang="en-US" sz="1600"/>
              <a:t>)  </a:t>
            </a:r>
            <a:r>
              <a:rPr lang="en-US" sz="1600">
                <a:sym typeface="Wingdings" panose="05000000000000000000" pitchFamily="2" charset="2"/>
              </a:rPr>
              <a:t> copper(s)  + zinc sulfate(</a:t>
            </a:r>
            <a:r>
              <a:rPr lang="en-US" sz="1600" err="1">
                <a:sym typeface="Wingdings" panose="05000000000000000000" pitchFamily="2" charset="2"/>
              </a:rPr>
              <a:t>aq</a:t>
            </a:r>
            <a:r>
              <a:rPr lang="en-US" sz="1600">
                <a:sym typeface="Wingdings" panose="05000000000000000000" pitchFamily="2" charset="2"/>
              </a:rPr>
              <a:t>)</a:t>
            </a:r>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endParaRPr lang="en-AU" sz="1600"/>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r>
              <a:rPr lang="en-AU" sz="1600" b="1"/>
              <a:t>Click</a:t>
            </a:r>
          </a:p>
          <a:p>
            <a:pPr marL="0" marR="0" lvl="0" indent="0" algn="l" defTabSz="1219170" rtl="0" eaLnBrk="1" fontAlgn="auto" latinLnBrk="0" hangingPunct="1">
              <a:lnSpc>
                <a:spcPct val="150000"/>
              </a:lnSpc>
              <a:spcBef>
                <a:spcPts val="0"/>
              </a:spcBef>
              <a:spcAft>
                <a:spcPts val="600"/>
              </a:spcAft>
              <a:buClrTx/>
              <a:buSzTx/>
              <a:buFont typeface="Arial" panose="020B0604020202020204" pitchFamily="34" charset="0"/>
              <a:buNone/>
              <a:tabLst/>
              <a:defRPr/>
            </a:pPr>
            <a:r>
              <a:rPr lang="en-AU" sz="1600"/>
              <a:t>The balanced chemical equation for this reaction is </a:t>
            </a:r>
            <a:r>
              <a:rPr lang="en-AU"/>
              <a:t>Zn(s)  +  CuSO</a:t>
            </a:r>
            <a:r>
              <a:rPr lang="en-AU" baseline="-25000"/>
              <a:t>4</a:t>
            </a:r>
            <a:r>
              <a:rPr lang="en-AU"/>
              <a:t>(</a:t>
            </a:r>
            <a:r>
              <a:rPr lang="en-AU" err="1"/>
              <a:t>aq</a:t>
            </a:r>
            <a:r>
              <a:rPr lang="en-AU"/>
              <a:t>)  </a:t>
            </a:r>
            <a:r>
              <a:rPr lang="en-AU">
                <a:sym typeface="Wingdings" panose="05000000000000000000" pitchFamily="2" charset="2"/>
              </a:rPr>
              <a:t>  Cu(s)  + ZnSO</a:t>
            </a:r>
            <a:r>
              <a:rPr lang="en-AU" baseline="-25000">
                <a:sym typeface="Wingdings" panose="05000000000000000000" pitchFamily="2" charset="2"/>
              </a:rPr>
              <a:t>4</a:t>
            </a:r>
            <a:r>
              <a:rPr lang="en-AU">
                <a:sym typeface="Wingdings" panose="05000000000000000000" pitchFamily="2" charset="2"/>
              </a:rPr>
              <a:t>(</a:t>
            </a:r>
            <a:r>
              <a:rPr lang="en-AU" err="1">
                <a:sym typeface="Wingdings" panose="05000000000000000000" pitchFamily="2" charset="2"/>
              </a:rPr>
              <a:t>aq</a:t>
            </a:r>
            <a:r>
              <a:rPr lang="en-AU">
                <a:sym typeface="Wingdings" panose="05000000000000000000" pitchFamily="2" charset="2"/>
              </a:rPr>
              <a:t>)</a:t>
            </a:r>
            <a:endParaRPr lang="en-AU"/>
          </a:p>
          <a:p>
            <a:pPr marL="285750" indent="-285750" algn="l">
              <a:lnSpc>
                <a:spcPct val="150000"/>
              </a:lnSpc>
              <a:spcAft>
                <a:spcPts val="600"/>
              </a:spcAft>
              <a:buFont typeface="Arial" panose="020B0604020202020204" pitchFamily="34" charset="0"/>
              <a:buChar cha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25711860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600" b="1"/>
              <a:t>Teacher notes:</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sz="1600"/>
          </a:p>
          <a:p>
            <a:r>
              <a:rPr lang="en-AU" sz="1600"/>
              <a:t>Write the word equation for the reaction steel wool (iron) displaces copper from a solution of copper (II) </a:t>
            </a:r>
            <a:r>
              <a:rPr lang="en-AU" sz="1600" err="1"/>
              <a:t>sulfate</a:t>
            </a:r>
            <a:endParaRPr lang="en-AU" sz="1600"/>
          </a:p>
          <a:p>
            <a:endParaRPr lang="en-AU" sz="1600"/>
          </a:p>
          <a:p>
            <a:r>
              <a:rPr lang="en-AU" sz="1600" b="1"/>
              <a:t>CLICK</a:t>
            </a:r>
            <a:r>
              <a:rPr lang="en-AU" sz="1600"/>
              <a:t> answer</a:t>
            </a:r>
          </a:p>
          <a:p>
            <a:endParaRPr lang="en-AU" sz="1600"/>
          </a:p>
          <a:p>
            <a:r>
              <a:rPr lang="en-AU" sz="1600"/>
              <a:t>At a minimum students should come up with iron + copper </a:t>
            </a:r>
            <a:r>
              <a:rPr lang="en-AU" sz="1600" err="1"/>
              <a:t>sulfate</a:t>
            </a:r>
            <a:r>
              <a:rPr lang="en-AU" sz="1600"/>
              <a:t> </a:t>
            </a:r>
            <a:r>
              <a:rPr lang="en-AU" sz="1600">
                <a:sym typeface="Wingdings" panose="05000000000000000000" pitchFamily="2" charset="2"/>
              </a:rPr>
              <a:t> iron </a:t>
            </a:r>
            <a:r>
              <a:rPr lang="en-AU" sz="1600" err="1">
                <a:sym typeface="Wingdings" panose="05000000000000000000" pitchFamily="2" charset="2"/>
              </a:rPr>
              <a:t>sulfate</a:t>
            </a:r>
            <a:r>
              <a:rPr lang="en-AU" sz="1600">
                <a:sym typeface="Wingdings" panose="05000000000000000000" pitchFamily="2" charset="2"/>
              </a:rPr>
              <a:t> + water.</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13717309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endParaRPr lang="en-AU" sz="1600"/>
          </a:p>
          <a:p>
            <a:r>
              <a:rPr lang="en-AU" b="1"/>
              <a:t>This slide contains animations to reveal answers</a:t>
            </a:r>
          </a:p>
          <a:p>
            <a:r>
              <a:rPr lang="en-AU"/>
              <a:t>In our demonstration, we placed iron (Fe) in a solution of copper </a:t>
            </a:r>
            <a:r>
              <a:rPr lang="en-AU" err="1"/>
              <a:t>sulfate</a:t>
            </a:r>
            <a:r>
              <a:rPr lang="en-AU"/>
              <a:t>. </a:t>
            </a:r>
          </a:p>
          <a:p>
            <a:endParaRPr lang="en-AU"/>
          </a:p>
          <a:p>
            <a:r>
              <a:rPr lang="en-AU"/>
              <a:t>What is an activity series?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The </a:t>
            </a:r>
            <a:r>
              <a:rPr lang="en-AU" sz="1600" b="1" kern="1200">
                <a:solidFill>
                  <a:schemeClr val="tx1"/>
                </a:solidFill>
                <a:effectLst/>
                <a:latin typeface="Public Sans" pitchFamily="2" charset="0"/>
                <a:ea typeface="+mn-ea"/>
                <a:cs typeface="+mn-cs"/>
              </a:rPr>
              <a:t>activity series of metals</a:t>
            </a:r>
            <a:r>
              <a:rPr lang="en-AU" sz="1600" kern="1200">
                <a:solidFill>
                  <a:schemeClr val="tx1"/>
                </a:solidFill>
                <a:effectLst/>
                <a:latin typeface="Public Sans" pitchFamily="2" charset="0"/>
                <a:ea typeface="+mn-ea"/>
                <a:cs typeface="+mn-cs"/>
              </a:rPr>
              <a:t> ranks metals from most reactive to least reactive, based on how readily they lose their valence electrons in chemical reactions.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 Metals higher up this series react readily with substances such as water, oxygen, and acids, while metals at the bottom are more stable and less likely to react.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200">
                <a:solidFill>
                  <a:schemeClr val="tx1"/>
                </a:solidFill>
                <a:effectLst/>
                <a:latin typeface="Public Sans" pitchFamily="2" charset="0"/>
                <a:ea typeface="+mn-ea"/>
                <a:cs typeface="+mn-cs"/>
              </a:rPr>
              <a:t> The activity series helps us predict the products of chemical reactions, particularly displacement reactions, in which a more reactive metal can displace a less reactive metal from its compound. </a:t>
            </a:r>
            <a:endParaRPr lang="en-AU"/>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As you have seen in the demonstration that when a piece of iron is placed in copper </a:t>
            </a:r>
            <a:r>
              <a:rPr lang="en-AU" err="1"/>
              <a:t>sulfate</a:t>
            </a:r>
            <a:r>
              <a:rPr lang="en-AU"/>
              <a:t> solution,  brown precipitates of copper start appearing.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Why does iron displace copper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a:t>Iron displaces (pushes out) copper from its compound (copper </a:t>
            </a:r>
            <a:r>
              <a:rPr lang="en-AU" err="1"/>
              <a:t>sulfate</a:t>
            </a:r>
            <a:r>
              <a:rPr lang="en-AU"/>
              <a:t> solution) because it is more reactive than copper. This means it has higher tendency to lose electrons and covert to Fe2+ ion, which has stable noble gas configuration. Therefore,  solid iron ionises to form iron ions which move into solution, while the displaced copper ions form solid copper which is deposited on the steel wool</a:t>
            </a:r>
          </a:p>
          <a:p>
            <a:r>
              <a:rPr lang="en-AU" b="1"/>
              <a:t>What do you think will happen when zinc is placed in a solution of copper </a:t>
            </a:r>
            <a:r>
              <a:rPr lang="en-AU" b="1" err="1"/>
              <a:t>sulfate</a:t>
            </a:r>
            <a:r>
              <a:rPr lang="en-AU" b="1"/>
              <a:t>?</a:t>
            </a:r>
          </a:p>
          <a:p>
            <a:r>
              <a:rPr lang="en-AU" b="1"/>
              <a:t>CLICK</a:t>
            </a:r>
            <a:r>
              <a:rPr lang="en-AU"/>
              <a:t> </a:t>
            </a:r>
          </a:p>
          <a:p>
            <a:r>
              <a:rPr lang="en-AU"/>
              <a:t>zinc(s) + copper(II) </a:t>
            </a:r>
            <a:r>
              <a:rPr lang="en-AU" err="1"/>
              <a:t>sulfate</a:t>
            </a:r>
            <a:r>
              <a:rPr lang="en-AU"/>
              <a:t>(</a:t>
            </a:r>
            <a:r>
              <a:rPr lang="en-AU" err="1"/>
              <a:t>aq</a:t>
            </a:r>
            <a:r>
              <a:rPr lang="en-AU"/>
              <a:t>)  copper(s) + zinc(II) </a:t>
            </a:r>
            <a:r>
              <a:rPr lang="en-AU" err="1"/>
              <a:t>sulfate</a:t>
            </a:r>
            <a:r>
              <a:rPr lang="en-AU"/>
              <a:t> (</a:t>
            </a:r>
            <a:r>
              <a:rPr lang="en-AU" err="1"/>
              <a:t>aq</a:t>
            </a:r>
            <a:r>
              <a:rPr lang="en-AU"/>
              <a:t>) WHY?  (Zinc is more reactive than copper)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kern="1200">
                <a:solidFill>
                  <a:schemeClr val="tx1"/>
                </a:solidFill>
                <a:effectLst/>
                <a:latin typeface="Public Sans" pitchFamily="2" charset="0"/>
                <a:ea typeface="+mn-ea"/>
                <a:cs typeface="+mn-cs"/>
              </a:rPr>
              <a:t>Zinc will displace copper from its solution because Zinc is more reactive than copper.</a:t>
            </a:r>
          </a:p>
          <a:p>
            <a:r>
              <a:rPr lang="en-AU" b="1"/>
              <a:t>What about if copper is added to iron </a:t>
            </a:r>
            <a:r>
              <a:rPr lang="en-AU" b="1" err="1"/>
              <a:t>sulfate</a:t>
            </a:r>
            <a:r>
              <a:rPr lang="en-AU" b="1"/>
              <a:t>?</a:t>
            </a:r>
          </a:p>
          <a:p>
            <a:r>
              <a:rPr lang="en-AU" b="1"/>
              <a:t> CLICK:</a:t>
            </a:r>
            <a:r>
              <a:rPr lang="en-AU"/>
              <a:t> no reaction </a:t>
            </a:r>
            <a:r>
              <a:rPr lang="en-AU" err="1"/>
              <a:t>becauseaccording</a:t>
            </a:r>
            <a:r>
              <a:rPr lang="en-AU"/>
              <a:t> to the metal activity series, copper is less reactive than iron (copper is below iron).</a:t>
            </a:r>
          </a:p>
          <a:p>
            <a:endParaRPr lang="en-AU"/>
          </a:p>
          <a:p>
            <a:r>
              <a:rPr lang="en-AU"/>
              <a:t>To sum it up-  The activity series is a list in which the metals are ranked form most reactive to least reactive, with the most reactive metals at the top and less reactive metals at the bottom.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 It also helps explain real-world applications such as rusting and corrosion prevention, and why some metals like sodium calcium, magnesium, aluminium require more energy to extract from their ores as compared to the less reactive metals like copper or gold</a:t>
            </a:r>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32118234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endParaRPr lang="en-AU" sz="1600"/>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This slide has animations</a:t>
            </a:r>
          </a:p>
          <a:p>
            <a:endParaRPr lang="en-AU"/>
          </a:p>
          <a:p>
            <a:r>
              <a:rPr lang="en-AU"/>
              <a:t>Sodium is more reactive than magnesium; therefore will not be displaced.</a:t>
            </a:r>
          </a:p>
          <a:p>
            <a:r>
              <a:rPr lang="en-AU"/>
              <a:t>Calcium is more reactive than magnesium, so the following reaction will occur:</a:t>
            </a:r>
          </a:p>
          <a:p>
            <a:r>
              <a:rPr lang="en-AU"/>
              <a:t>calcium(s) + magnesium nitrate(</a:t>
            </a:r>
            <a:r>
              <a:rPr lang="en-AU" err="1"/>
              <a:t>aq</a:t>
            </a:r>
            <a:r>
              <a:rPr lang="en-AU"/>
              <a:t>) </a:t>
            </a:r>
            <a:r>
              <a:rPr lang="en-AU">
                <a:sym typeface="Wingdings" panose="05000000000000000000" pitchFamily="2" charset="2"/>
              </a:rPr>
              <a:t></a:t>
            </a:r>
            <a:r>
              <a:rPr lang="en-AU"/>
              <a:t> calcium nitrate(</a:t>
            </a:r>
            <a:r>
              <a:rPr lang="en-AU" err="1"/>
              <a:t>aq</a:t>
            </a:r>
            <a:r>
              <a:rPr lang="en-AU"/>
              <a:t>) + magnesium(s)</a:t>
            </a:r>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34953754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8C04-A185-0AAF-ECB8-1930A9B68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5B00C-9AEF-4E93-1AEF-8DEF977E6F1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7A34177-D37D-8277-1856-98D788C2681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Teacher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Acid - metal reactions are also called single displacement reactions.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In these reactions </a:t>
            </a:r>
            <a:r>
              <a:rPr lang="en-AU"/>
              <a:t>a metal atom replaces the hydrogen in the acid solution to produce hydrogen gas.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Click</a:t>
            </a:r>
          </a:p>
          <a:p>
            <a:r>
              <a:rPr lang="en-AU"/>
              <a:t>The general equation for the reaction is acid + metal </a:t>
            </a:r>
            <a:r>
              <a:rPr lang="en-AU">
                <a:sym typeface="Wingdings" panose="05000000000000000000" pitchFamily="2" charset="2"/>
              </a:rPr>
              <a:t> </a:t>
            </a:r>
            <a:r>
              <a:rPr lang="en-AU"/>
              <a:t>salt + hydrogen gas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srgbClr val="00B050"/>
                </a:solidFill>
                <a:sym typeface="Wingdings" panose="05000000000000000000" pitchFamily="2" charset="2"/>
              </a:rPr>
              <a:t>Click</a:t>
            </a:r>
            <a:endParaRPr lang="en-AU" sz="16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A salt is an ionic compound that consist of cations and anions held together by an ionic bond.</a:t>
            </a:r>
            <a:endParaRPr lang="en-AU"/>
          </a:p>
          <a:p>
            <a:r>
              <a:rPr lang="en-AU"/>
              <a:t>Using this general equation, you can predict the products of the reaction</a:t>
            </a:r>
          </a:p>
          <a:p>
            <a:r>
              <a:rPr lang="en-AU"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For example, if hydrochloric acid reacts with magnesium metal,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r>
              <a:rPr lang="en-AU" sz="1600"/>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Magnesium displaces hydrogen from acid to produce salt (magnesium chloride) and hydrogen gas.</a:t>
            </a:r>
          </a:p>
          <a:p>
            <a:r>
              <a:rPr lang="en-AU"/>
              <a:t>A </a:t>
            </a:r>
            <a:r>
              <a:rPr lang="en-AU" b="1"/>
              <a:t>salt</a:t>
            </a:r>
            <a:r>
              <a:rPr lang="en-AU"/>
              <a:t> is made up of:</a:t>
            </a:r>
          </a:p>
          <a:p>
            <a:r>
              <a:rPr lang="en-AU"/>
              <a:t>a </a:t>
            </a:r>
            <a:r>
              <a:rPr lang="en-AU" b="1"/>
              <a:t>cation (positive ion)</a:t>
            </a:r>
            <a:r>
              <a:rPr lang="en-AU"/>
              <a:t>, which comes from the </a:t>
            </a:r>
            <a:r>
              <a:rPr lang="en-AU" b="1"/>
              <a:t>metal</a:t>
            </a:r>
            <a:endParaRPr lang="en-AU"/>
          </a:p>
          <a:p>
            <a:r>
              <a:rPr lang="en-AU"/>
              <a:t>an </a:t>
            </a:r>
            <a:r>
              <a:rPr lang="en-AU" b="1"/>
              <a:t>anion (negative ion)</a:t>
            </a:r>
            <a:r>
              <a:rPr lang="en-AU"/>
              <a:t>, which comes from the </a:t>
            </a:r>
            <a:r>
              <a:rPr lang="en-AU" b="1"/>
              <a:t>acid</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t>The balanced chemical equation for this reaction is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ym typeface="Wingdings" panose="05000000000000000000" pitchFamily="2" charset="2"/>
              </a:rPr>
              <a:t>2HCl(</a:t>
            </a:r>
            <a:r>
              <a:rPr lang="en-AU" sz="1600" err="1">
                <a:sym typeface="Wingdings" panose="05000000000000000000" pitchFamily="2" charset="2"/>
              </a:rPr>
              <a:t>aq</a:t>
            </a:r>
            <a:r>
              <a:rPr lang="en-AU" sz="1600">
                <a:sym typeface="Wingdings" panose="05000000000000000000" pitchFamily="2" charset="2"/>
              </a:rPr>
              <a:t>) + </a:t>
            </a:r>
            <a:r>
              <a:rPr lang="en-AU" sz="1600">
                <a:solidFill>
                  <a:schemeClr val="tx2"/>
                </a:solidFill>
                <a:sym typeface="Wingdings" panose="05000000000000000000" pitchFamily="2" charset="2"/>
              </a:rPr>
              <a:t>Mg(s) 	</a:t>
            </a:r>
            <a:r>
              <a:rPr lang="en-AU" sz="1600">
                <a:sym typeface="Wingdings" panose="05000000000000000000" pitchFamily="2" charset="2"/>
              </a:rPr>
              <a:t> </a:t>
            </a:r>
            <a:r>
              <a:rPr lang="en-AU" sz="1600">
                <a:solidFill>
                  <a:schemeClr val="accent2"/>
                </a:solidFill>
                <a:sym typeface="Wingdings" panose="05000000000000000000" pitchFamily="2" charset="2"/>
              </a:rPr>
              <a:t>MgCl</a:t>
            </a:r>
            <a:r>
              <a:rPr lang="en-AU" sz="1600" baseline="-25000">
                <a:solidFill>
                  <a:schemeClr val="accent2"/>
                </a:solidFill>
                <a:sym typeface="Wingdings" panose="05000000000000000000" pitchFamily="2" charset="2"/>
              </a:rPr>
              <a:t>2</a:t>
            </a:r>
            <a:r>
              <a:rPr lang="en-AU" sz="1600">
                <a:solidFill>
                  <a:schemeClr val="accent2"/>
                </a:solidFill>
                <a:sym typeface="Wingdings" panose="05000000000000000000" pitchFamily="2" charset="2"/>
              </a:rPr>
              <a:t>(</a:t>
            </a:r>
            <a:r>
              <a:rPr lang="en-AU" sz="1600" err="1">
                <a:solidFill>
                  <a:schemeClr val="accent2"/>
                </a:solidFill>
                <a:sym typeface="Wingdings" panose="05000000000000000000" pitchFamily="2" charset="2"/>
              </a:rPr>
              <a:t>aq</a:t>
            </a:r>
            <a:r>
              <a:rPr lang="en-AU" sz="1600">
                <a:solidFill>
                  <a:schemeClr val="accent2"/>
                </a:solidFill>
                <a:sym typeface="Wingdings" panose="05000000000000000000" pitchFamily="2" charset="2"/>
              </a:rPr>
              <a:t>) </a:t>
            </a:r>
            <a:r>
              <a:rPr lang="en-AU" sz="1600">
                <a:sym typeface="Wingdings" panose="05000000000000000000" pitchFamily="2" charset="2"/>
              </a:rPr>
              <a:t>+ </a:t>
            </a:r>
            <a:r>
              <a:rPr lang="en-AU" sz="1600">
                <a:solidFill>
                  <a:srgbClr val="00B050"/>
                </a:solidFill>
                <a:sym typeface="Wingdings" panose="05000000000000000000" pitchFamily="2" charset="2"/>
              </a:rPr>
              <a:t>H</a:t>
            </a:r>
            <a:r>
              <a:rPr lang="en-AU" sz="1600" baseline="-25000">
                <a:solidFill>
                  <a:srgbClr val="00B050"/>
                </a:solidFill>
                <a:sym typeface="Wingdings" panose="05000000000000000000" pitchFamily="2" charset="2"/>
              </a:rPr>
              <a:t>2</a:t>
            </a:r>
            <a:r>
              <a:rPr lang="en-AU" sz="1600">
                <a:solidFill>
                  <a:srgbClr val="00B050"/>
                </a:solidFill>
                <a:sym typeface="Wingdings" panose="05000000000000000000" pitchFamily="2" charset="2"/>
              </a:rPr>
              <a:t>(g)</a:t>
            </a:r>
          </a:p>
          <a:p>
            <a:endParaRPr lang="en-AU"/>
          </a:p>
        </p:txBody>
      </p:sp>
      <p:sp>
        <p:nvSpPr>
          <p:cNvPr id="4" name="Slide Number Placeholder 3">
            <a:extLst>
              <a:ext uri="{FF2B5EF4-FFF2-40B4-BE49-F238E27FC236}">
                <a16:creationId xmlns:a16="http://schemas.microsoft.com/office/drawing/2014/main" id="{2243BCC2-9C62-E95B-A694-C8CF9BE2FCC9}"/>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2682565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4EE0-AA28-2B49-1D97-DAFCD2A04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28A4F-4472-20AB-3A67-7D442405623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1CB181D-044E-0359-363B-7A9D02A499D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latin typeface="Arial" panose="020B0604020202020204" pitchFamily="34" charset="0"/>
                <a:cs typeface="Arial" panose="020B0604020202020204" pitchFamily="34" charset="0"/>
              </a:rPr>
              <a:t>Teacher notes:</a:t>
            </a:r>
            <a:endParaRPr lang="en-AU" sz="16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This slide has animations</a:t>
            </a:r>
          </a:p>
          <a:p>
            <a:r>
              <a:rPr lang="en-AU">
                <a:latin typeface="Arial" panose="020B0604020202020204" pitchFamily="34" charset="0"/>
                <a:cs typeface="Arial" panose="020B0604020202020204" pitchFamily="34" charset="0"/>
              </a:rPr>
              <a:t>This table shows the types of salts produced by the common acids we will be focusing on. Key: Red=metal, Blue=Salt, Green=hydrogen gas</a:t>
            </a:r>
          </a:p>
          <a:p>
            <a:r>
              <a:rPr lang="en-AU" b="0">
                <a:latin typeface="Arial" panose="020B0604020202020204" pitchFamily="34" charset="0"/>
                <a:cs typeface="Arial" panose="020B0604020202020204" pitchFamily="34" charset="0"/>
              </a:rPr>
              <a:t>Regardless of the acid used, hydrogen gas is always produced when a metal reacts with an acid. However, the salt formed will vary depending on the specific metal and acid involved.</a:t>
            </a:r>
          </a:p>
          <a:p>
            <a:pPr>
              <a:lnSpc>
                <a:spcPct val="150000"/>
              </a:lnSpc>
              <a:spcAft>
                <a:spcPts val="600"/>
              </a:spcAft>
            </a:pPr>
            <a:r>
              <a:rPr lang="en-AU" sz="1600" b="0">
                <a:latin typeface="Arial" panose="020B0604020202020204" pitchFamily="34" charset="0"/>
                <a:cs typeface="Arial" panose="020B0604020202020204" pitchFamily="34" charset="0"/>
              </a:rPr>
              <a:t>In a salt, the positive ion (cation) comes from the metal, and the negative ion (anion) from the acid.</a:t>
            </a:r>
          </a:p>
          <a:p>
            <a:r>
              <a:rPr lang="en-AU" b="1">
                <a:latin typeface="Arial" panose="020B0604020202020204" pitchFamily="34" charset="0"/>
                <a:cs typeface="Arial" panose="020B0604020202020204" pitchFamily="34" charset="0"/>
              </a:rPr>
              <a:t>CLICK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hydrochloric acid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D7153A"/>
                </a:solidFill>
                <a:effectLst/>
                <a:uLnTx/>
                <a:uFillTx/>
                <a:latin typeface="Arial" panose="020B0604020202020204" pitchFamily="34" charset="0"/>
                <a:ea typeface="+mn-ea"/>
                <a:cs typeface="Arial" panose="020B0604020202020204" pitchFamily="34" charset="0"/>
                <a:sym typeface="Wingdings" panose="05000000000000000000" pitchFamily="2" charset="2"/>
              </a:rPr>
              <a:t>calcium</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calcium chloride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hydrogen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The metal is calcium and the acid anion is chloride-salt is calcium chloride</a:t>
            </a:r>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Arial" panose="020B0604020202020204" pitchFamily="34" charset="0"/>
                <a:cs typeface="Arial" panose="020B0604020202020204" pitchFamily="34" charset="0"/>
                <a:sym typeface="Wingdings" panose="05000000000000000000" pitchFamily="2" charset="2"/>
              </a:rPr>
              <a:t>nitric</a:t>
            </a:r>
            <a:r>
              <a:rPr kumimoji="0" lang="en-AU"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acid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calcium calcium </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nitrate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hydrogen</a:t>
            </a:r>
            <a:endParaRPr lang="en-AU" b="1">
              <a:latin typeface="Arial" panose="020B0604020202020204" pitchFamily="34" charset="0"/>
              <a:cs typeface="Arial" panose="020B0604020202020204" pitchFamily="34" charset="0"/>
            </a:endParaRPr>
          </a:p>
          <a:p>
            <a:r>
              <a:rPr lang="en-AU" b="1">
                <a:latin typeface="Arial" panose="020B0604020202020204" pitchFamily="34" charset="0"/>
                <a:cs typeface="Arial" panose="020B060402020202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sulfuric acid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D7153A"/>
                </a:solidFill>
                <a:effectLst/>
                <a:uLnTx/>
                <a:uFillTx/>
                <a:latin typeface="Arial" panose="020B0604020202020204" pitchFamily="34" charset="0"/>
                <a:ea typeface="+mn-ea"/>
                <a:cs typeface="Arial" panose="020B0604020202020204" pitchFamily="34" charset="0"/>
                <a:sym typeface="Wingdings" panose="05000000000000000000" pitchFamily="2" charset="2"/>
              </a:rPr>
              <a:t>calcium</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calcium </a:t>
            </a:r>
            <a:r>
              <a:rPr kumimoji="0" lang="en-AU" sz="1600" b="0" i="0" u="none" strike="noStrike" kern="1200" cap="none" spc="0" normalizeH="0" baseline="0" noProof="0" err="1">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sulfate</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hydrogen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sulfuric acid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D7153A"/>
                </a:solidFill>
                <a:effectLst/>
                <a:uLnTx/>
                <a:uFillTx/>
                <a:latin typeface="Arial" panose="020B0604020202020204" pitchFamily="34" charset="0"/>
                <a:ea typeface="+mn-ea"/>
                <a:cs typeface="Arial" panose="020B0604020202020204" pitchFamily="34" charset="0"/>
                <a:sym typeface="Wingdings" panose="05000000000000000000" pitchFamily="2" charset="2"/>
              </a:rPr>
              <a:t>sodium</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sodium </a:t>
            </a:r>
            <a:r>
              <a:rPr kumimoji="0" lang="en-AU" sz="1600" b="0" i="0" u="none" strike="noStrike" kern="1200" cap="none" spc="0" normalizeH="0" baseline="0" noProof="0" err="1">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sulfate</a:t>
            </a: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hydrogen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endParaRPr lang="en-AU" b="1"/>
          </a:p>
        </p:txBody>
      </p:sp>
      <p:sp>
        <p:nvSpPr>
          <p:cNvPr id="4" name="Slide Number Placeholder 3">
            <a:extLst>
              <a:ext uri="{FF2B5EF4-FFF2-40B4-BE49-F238E27FC236}">
                <a16:creationId xmlns:a16="http://schemas.microsoft.com/office/drawing/2014/main" id="{DC204E28-5465-88AF-3E1F-3A2AD9A864B2}"/>
              </a:ext>
            </a:extLst>
          </p:cNvPr>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32498036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9B176-8D2E-9761-5EA9-91EEB58D0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D75D5-4BC8-E3B8-3E3A-5AFE8917BB1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CCB3CD9-A52E-F4A6-EE1F-1711322DB321}"/>
              </a:ext>
            </a:extLst>
          </p:cNvPr>
          <p:cNvSpPr>
            <a:spLocks noGrp="1"/>
          </p:cNvSpPr>
          <p:nvPr>
            <p:ph type="body" idx="1"/>
          </p:nvPr>
        </p:nvSpPr>
        <p:spPr/>
        <p:txBody>
          <a:bodyPr/>
          <a:lstStyle/>
          <a:p>
            <a:r>
              <a:rPr lang="en-AU" sz="1200" b="1"/>
              <a:t>Teacher notes:</a:t>
            </a:r>
          </a:p>
          <a:p>
            <a:r>
              <a:rPr lang="en-AU" sz="1200" b="1"/>
              <a:t>This slide has animations to step students through the process and reveal answers as you go </a:t>
            </a:r>
          </a:p>
          <a:p>
            <a:endParaRPr lang="en-AU" sz="1200" b="1"/>
          </a:p>
          <a:p>
            <a:r>
              <a:rPr lang="en-US" sz="1200" b="0"/>
              <a:t>When students are asked to produce a balanced equation from the names of the reactants, it can be quite overwhelming, so it is important to break it down step by step. The slide also shows where students need to access information from to address each component. When working through the slide, make sure students have access to a periodic table and the table mentioned in the notes.</a:t>
            </a:r>
          </a:p>
          <a:p>
            <a:endParaRPr lang="en-AU" b="0"/>
          </a:p>
        </p:txBody>
      </p:sp>
      <p:sp>
        <p:nvSpPr>
          <p:cNvPr id="4" name="Slide Number Placeholder 3">
            <a:extLst>
              <a:ext uri="{FF2B5EF4-FFF2-40B4-BE49-F238E27FC236}">
                <a16:creationId xmlns:a16="http://schemas.microsoft.com/office/drawing/2014/main" id="{0654C31D-7AA1-F17F-465F-026388349101}"/>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7740921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endParaRPr lang="en-AU"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100</a:t>
            </a:fld>
            <a:endParaRPr lang="en-AU"/>
          </a:p>
        </p:txBody>
      </p:sp>
    </p:spTree>
    <p:extLst>
      <p:ext uri="{BB962C8B-B14F-4D97-AF65-F5344CB8AC3E}">
        <p14:creationId xmlns:p14="http://schemas.microsoft.com/office/powerpoint/2010/main" val="2377523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948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DA8051A-F649-869F-E50C-8A747BF99A35}"/>
              </a:ext>
            </a:extLst>
          </p:cNvPr>
          <p:cNvSpPr txBox="1">
            <a:spLocks/>
          </p:cNvSpPr>
          <p:nvPr/>
        </p:nvSpPr>
        <p:spPr>
          <a:xfrm>
            <a:off x="11112500" y="6473825"/>
            <a:ext cx="720725" cy="179388"/>
          </a:xfrm>
          <a:prstGeom prst="rect">
            <a:avLst/>
          </a:prstGeom>
        </p:spPr>
        <p:txBody>
          <a:bodyPr lIns="0" tIns="0" rIns="0" bIns="0"/>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fontAlgn="auto">
              <a:spcBef>
                <a:spcPts val="0"/>
              </a:spcBef>
              <a:spcAft>
                <a:spcPts val="0"/>
              </a:spcAft>
              <a:defRPr/>
            </a:pPr>
            <a:fld id="{F133D693-F114-449E-A7E7-421312821922}" type="slidenum">
              <a:rPr lang="en-AU" smtClean="0"/>
              <a:pPr fontAlgn="auto">
                <a:spcBef>
                  <a:spcPts val="0"/>
                </a:spcBef>
                <a:spcAft>
                  <a:spcPts val="0"/>
                </a:spcAft>
                <a:defRPr/>
              </a:pPr>
              <a:t>‹#›</a:t>
            </a:fld>
            <a:endParaRPr lang="en-AU"/>
          </a:p>
        </p:txBody>
      </p:sp>
      <p:sp>
        <p:nvSpPr>
          <p:cNvPr id="12" name="Title 3"/>
          <p:cNvSpPr>
            <a:spLocks noGrp="1"/>
          </p:cNvSpPr>
          <p:nvPr>
            <p:ph type="title"/>
          </p:nvPr>
        </p:nvSpPr>
        <p:spPr>
          <a:xfrm>
            <a:off x="360000" y="360001"/>
            <a:ext cx="10080000" cy="521412"/>
          </a:xfrm>
        </p:spPr>
        <p:txBody>
          <a:bodyPr/>
          <a:lstStyle>
            <a:lvl1pPr>
              <a:defRPr>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212945173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58853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67" r:id="rId4"/>
    <p:sldLayoutId id="2147483724" r:id="rId5"/>
    <p:sldLayoutId id="2147483762" r:id="rId6"/>
    <p:sldLayoutId id="2147483723" r:id="rId7"/>
    <p:sldLayoutId id="2147483764" r:id="rId8"/>
    <p:sldLayoutId id="2147483746" r:id="rId9"/>
    <p:sldLayoutId id="2147483725" r:id="rId10"/>
    <p:sldLayoutId id="2147483743" r:id="rId11"/>
    <p:sldLayoutId id="2147483744" r:id="rId12"/>
    <p:sldLayoutId id="2147483765" r:id="rId13"/>
    <p:sldLayoutId id="214748376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91.jpeg"/><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29225114@N08" TargetMode="External"/><Relationship Id="rId4" Type="http://schemas.openxmlformats.org/officeDocument/2006/relationships/hyperlink" Target="https://www.flickr.com/photos/29225114@N08/3047679642"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5.xml"/><Relationship Id="rId1" Type="http://schemas.openxmlformats.org/officeDocument/2006/relationships/slideLayout" Target="../slideLayouts/slideLayout9.xml"/><Relationship Id="rId6" Type="http://schemas.openxmlformats.org/officeDocument/2006/relationships/hyperlink" Target="https://phet.colorado.edu/eu/licensing" TargetMode="External"/><Relationship Id="rId5" Type="http://schemas.openxmlformats.org/officeDocument/2006/relationships/image" Target="../media/image98.png"/><Relationship Id="rId4" Type="http://schemas.openxmlformats.org/officeDocument/2006/relationships/hyperlink" Target="https://phet.colorado.edu/en/simulations/ph-scale"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phet.colorado.edu/eu/licensing" TargetMode="External"/><Relationship Id="rId2" Type="http://schemas.openxmlformats.org/officeDocument/2006/relationships/notesSlide" Target="../notesSlides/notesSlide106.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108.xml.rels><?xml version="1.0" encoding="UTF-8" standalone="yes"?>
<Relationships xmlns="http://schemas.openxmlformats.org/package/2006/relationships"><Relationship Id="rId3" Type="http://schemas.openxmlformats.org/officeDocument/2006/relationships/hyperlink" Target="https://phet.colorado.edu/eu/licensing" TargetMode="External"/><Relationship Id="rId2" Type="http://schemas.openxmlformats.org/officeDocument/2006/relationships/notesSlide" Target="../notesSlides/notesSlide107.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3" Type="http://schemas.openxmlformats.org/officeDocument/2006/relationships/hyperlink" Target="https://phet.colorado.edu/eu/licensing" TargetMode="External"/><Relationship Id="rId2" Type="http://schemas.openxmlformats.org/officeDocument/2006/relationships/notesSlide" Target="../notesSlides/notesSlide108.xml"/><Relationship Id="rId1" Type="http://schemas.openxmlformats.org/officeDocument/2006/relationships/slideLayout" Target="../slideLayouts/slideLayout9.xml"/><Relationship Id="rId5" Type="http://schemas.openxmlformats.org/officeDocument/2006/relationships/image" Target="../media/image100.png"/><Relationship Id="rId4" Type="http://schemas.openxmlformats.org/officeDocument/2006/relationships/image" Target="../media/image10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8" Type="http://schemas.openxmlformats.org/officeDocument/2006/relationships/hyperlink" Target="https://commons.wikimedia.org/wiki/File:CSIRO_ScienceImage_1739_Testing_soil_pH.jpg" TargetMode="External"/><Relationship Id="rId3" Type="http://schemas.openxmlformats.org/officeDocument/2006/relationships/hyperlink" Target="https://commons.wikimedia.org/wiki/File:Alka-Seltzer_dissolving_progression_3_-_sinking_2.png" TargetMode="External"/><Relationship Id="rId7" Type="http://schemas.openxmlformats.org/officeDocument/2006/relationships/image" Target="../media/image103.jpe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hyperlink" Target="https://creativecommons.org/licenses/by/4.0/deed.en" TargetMode="External"/><Relationship Id="rId11" Type="http://schemas.openxmlformats.org/officeDocument/2006/relationships/image" Target="../media/image104.jpeg"/><Relationship Id="rId5" Type="http://schemas.openxmlformats.org/officeDocument/2006/relationships/hyperlink" Target="https://en.wikipedia.org/wiki/en:Creative_Commons" TargetMode="External"/><Relationship Id="rId10" Type="http://schemas.openxmlformats.org/officeDocument/2006/relationships/hyperlink" Target="https://creativecommons.org/licenses/by/3.0/deed.en" TargetMode="External"/><Relationship Id="rId4" Type="http://schemas.openxmlformats.org/officeDocument/2006/relationships/hyperlink" Target="https://commons.wikimedia.org/wiki/User:Mysterymanblue" TargetMode="External"/><Relationship Id="rId9" Type="http://schemas.openxmlformats.org/officeDocument/2006/relationships/hyperlink" Target="https://en.wikipedia.org/wiki/Commonwealth_Scientific_and_Industrial_Research_Organisation"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commons.wikimedia.org/wiki/File:Toothbrush,_Toothpaste,_Dental_Care_(571741)_(cropped).jpg" TargetMode="External"/><Relationship Id="rId3" Type="http://schemas.openxmlformats.org/officeDocument/2006/relationships/hyperlink" Target="https://commons.wikimedia.org/wiki/File:Water_testing_contaminated_water_from_lake.jpg" TargetMode="External"/><Relationship Id="rId7" Type="http://schemas.openxmlformats.org/officeDocument/2006/relationships/image" Target="../media/image106.jpeg"/><Relationship Id="rId2" Type="http://schemas.openxmlformats.org/officeDocument/2006/relationships/notesSlide" Target="../notesSlides/notesSlide117.xml"/><Relationship Id="rId1" Type="http://schemas.openxmlformats.org/officeDocument/2006/relationships/slideLayout" Target="../slideLayouts/slideLayout9.xml"/><Relationship Id="rId6" Type="http://schemas.openxmlformats.org/officeDocument/2006/relationships/image" Target="../media/image105.jpeg"/><Relationship Id="rId5" Type="http://schemas.openxmlformats.org/officeDocument/2006/relationships/hyperlink" Target="https://creativecommons.org/licenses/by/4.0/deed.en" TargetMode="External"/><Relationship Id="rId10" Type="http://schemas.openxmlformats.org/officeDocument/2006/relationships/hyperlink" Target="https://creativecommons.org/publicdomain/zero/1.0/deed.en" TargetMode="External"/><Relationship Id="rId4" Type="http://schemas.openxmlformats.org/officeDocument/2006/relationships/hyperlink" Target="https://en.wikipedia.org/wiki/en:Creative_Commons" TargetMode="External"/><Relationship Id="rId9" Type="http://schemas.openxmlformats.org/officeDocument/2006/relationships/hyperlink" Target="https://pixabay.com/users/stevepb-282134/"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chemix.org/" TargetMode="External"/><Relationship Id="rId2" Type="http://schemas.openxmlformats.org/officeDocument/2006/relationships/notesSlide" Target="../notesSlides/notesSlide118.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5.xml"/><Relationship Id="rId1" Type="http://schemas.openxmlformats.org/officeDocument/2006/relationships/video" Target="https://www.youtube.com/embed/eSInI1xHvh4?feature=oembed" TargetMode="External"/><Relationship Id="rId5" Type="http://schemas.openxmlformats.org/officeDocument/2006/relationships/hyperlink" Target="https://www.youtube.com/watch?v=eSInI1xHvh4" TargetMode="Externa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0.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1.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5.xml"/><Relationship Id="rId1" Type="http://schemas.openxmlformats.org/officeDocument/2006/relationships/video" Target="https://www.youtube.com/embed/qIvPSuUsgJU?feature=oembed" TargetMode="External"/><Relationship Id="rId5" Type="http://schemas.openxmlformats.org/officeDocument/2006/relationships/hyperlink" Target="https://www.youtube.com/watch?v=qIvPSuUsgJU" TargetMode="External"/><Relationship Id="rId4" Type="http://schemas.openxmlformats.org/officeDocument/2006/relationships/image" Target="../media/image117.jpeg"/></Relationships>
</file>

<file path=ppt/slides/_rels/slide1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0.png"/><Relationship Id="rId4" Type="http://schemas.openxmlformats.org/officeDocument/2006/relationships/diagramLayout" Target="../diagrams/layout1.xml"/><Relationship Id="rId9"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5.xml"/><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41.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2.xml"/><Relationship Id="rId1" Type="http://schemas.openxmlformats.org/officeDocument/2006/relationships/slideLayout" Target="../slideLayouts/slideLayout6.xml"/><Relationship Id="rId5" Type="http://schemas.openxmlformats.org/officeDocument/2006/relationships/image" Target="../media/image137.png"/><Relationship Id="rId4" Type="http://schemas.openxmlformats.org/officeDocument/2006/relationships/image" Target="../media/image136.png"/></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3.xml"/><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image" Target="../media/image139.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45.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curriculum.nsw.edu.au/file/f1afc7c5-1f6d-4f07-9d87-dbdbb3eca83b/science-7-10-2023-data-book.pdf" TargetMode="Externa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9.xml"/><Relationship Id="rId5" Type="http://schemas.openxmlformats.org/officeDocument/2006/relationships/image" Target="../media/image150.jpeg"/><Relationship Id="rId4" Type="http://schemas.openxmlformats.org/officeDocument/2006/relationships/image" Target="../media/image14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9.xml"/><Relationship Id="rId4" Type="http://schemas.openxmlformats.org/officeDocument/2006/relationships/hyperlink" Target="https://chemix.or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urriculum.nsw.edu.au/file/f1afc7c5-1f6d-4f07-9d87-dbdbb3eca83b/science-7-10-2023-data-book.pdf" TargetMode="External"/><Relationship Id="rId4" Type="http://schemas.openxmlformats.org/officeDocument/2006/relationships/image" Target="../media/image13.png"/></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4.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54.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2.xml"/><Relationship Id="rId1" Type="http://schemas.openxmlformats.org/officeDocument/2006/relationships/slideLayout" Target="../slideLayouts/slideLayout5.xml"/><Relationship Id="rId4" Type="http://schemas.openxmlformats.org/officeDocument/2006/relationships/image" Target="../media/image158.png"/></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3.xml"/><Relationship Id="rId1" Type="http://schemas.openxmlformats.org/officeDocument/2006/relationships/slideLayout" Target="../slideLayouts/slideLayout5.xml"/><Relationship Id="rId4" Type="http://schemas.openxmlformats.org/officeDocument/2006/relationships/image" Target="../media/image1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4.xml"/><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7.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9.xml"/><Relationship Id="rId1" Type="http://schemas.openxmlformats.org/officeDocument/2006/relationships/slideLayout" Target="../slideLayouts/slideLayout9.xml"/><Relationship Id="rId4" Type="http://schemas.openxmlformats.org/officeDocument/2006/relationships/image" Target="../media/image128.png"/></Relationships>
</file>

<file path=ppt/slides/_rels/slide1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0.xml"/><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1.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64.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4.xml"/><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hyperlink" Target="https://creativecommons.org/publicdomain/zero/1.0/deed.en/?ref=openverse" TargetMode="External"/><Relationship Id="rId2" Type="http://schemas.openxmlformats.org/officeDocument/2006/relationships/notesSlide" Target="../notesSlides/notesSlide181.xml"/><Relationship Id="rId1" Type="http://schemas.openxmlformats.org/officeDocument/2006/relationships/slideLayout" Target="../slideLayouts/slideLayout5.xml"/><Relationship Id="rId6" Type="http://schemas.openxmlformats.org/officeDocument/2006/relationships/hyperlink" Target="https://commons.wikimedia.org/w/index.php?title=User:SrKellyOP&amp;action=edit&amp;redlink=1" TargetMode="External"/><Relationship Id="rId5" Type="http://schemas.openxmlformats.org/officeDocument/2006/relationships/hyperlink" Target="https://commons.wikimedia.org/w/index.php?curid=109833458" TargetMode="External"/><Relationship Id="rId4" Type="http://schemas.openxmlformats.org/officeDocument/2006/relationships/image" Target="../media/image167.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8" Type="http://schemas.openxmlformats.org/officeDocument/2006/relationships/hyperlink" Target="https://creativecommons.org/publicdomain/zero/1.0/deed.en/?ref=openverse" TargetMode="External"/><Relationship Id="rId3" Type="http://schemas.openxmlformats.org/officeDocument/2006/relationships/image" Target="../media/image165.png"/><Relationship Id="rId7" Type="http://schemas.openxmlformats.org/officeDocument/2006/relationships/hyperlink" Target="https://commons.wikimedia.org/w/index.php?title=User:SrKellyOP&amp;action=edit&amp;redlink=1" TargetMode="External"/><Relationship Id="rId2" Type="http://schemas.openxmlformats.org/officeDocument/2006/relationships/notesSlide" Target="../notesSlides/notesSlide183.xml"/><Relationship Id="rId1" Type="http://schemas.openxmlformats.org/officeDocument/2006/relationships/slideLayout" Target="../slideLayouts/slideLayout9.xml"/><Relationship Id="rId6" Type="http://schemas.openxmlformats.org/officeDocument/2006/relationships/hyperlink" Target="https://commons.wikimedia.org/w/index.php?curid=109833458" TargetMode="External"/><Relationship Id="rId5" Type="http://schemas.openxmlformats.org/officeDocument/2006/relationships/image" Target="../media/image168.png"/><Relationship Id="rId4" Type="http://schemas.openxmlformats.org/officeDocument/2006/relationships/image" Target="../media/image167.png"/></Relationships>
</file>

<file path=ppt/slides/_rels/slide191.xml.rels><?xml version="1.0" encoding="UTF-8" standalone="yes"?>
<Relationships xmlns="http://schemas.openxmlformats.org/package/2006/relationships"><Relationship Id="rId8" Type="http://schemas.openxmlformats.org/officeDocument/2006/relationships/hyperlink" Target="https://commons.wikimedia.org/w/index.php?title=User:SrKellyOP&amp;action=edit&amp;redlink=1" TargetMode="External"/><Relationship Id="rId3" Type="http://schemas.openxmlformats.org/officeDocument/2006/relationships/image" Target="../media/image165.png"/><Relationship Id="rId7" Type="http://schemas.openxmlformats.org/officeDocument/2006/relationships/hyperlink" Target="https://commons.wikimedia.org/w/index.php?curid=109833458" TargetMode="External"/><Relationship Id="rId2" Type="http://schemas.openxmlformats.org/officeDocument/2006/relationships/notesSlide" Target="../notesSlides/notesSlide184.xml"/><Relationship Id="rId1" Type="http://schemas.openxmlformats.org/officeDocument/2006/relationships/slideLayout" Target="../slideLayouts/slideLayout5.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7.png"/><Relationship Id="rId9" Type="http://schemas.openxmlformats.org/officeDocument/2006/relationships/hyperlink" Target="https://creativecommons.org/publicdomain/zero/1.0/deed.en/?ref=openverse" TargetMode="Externa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9.xml"/><Relationship Id="rId1" Type="http://schemas.openxmlformats.org/officeDocument/2006/relationships/video" Target="https://www.youtube.com/embed/UtZw9jfIxXM?feature=oembed" TargetMode="External"/><Relationship Id="rId5" Type="http://schemas.openxmlformats.org/officeDocument/2006/relationships/hyperlink" Target="https://www.youtube.com/watch?v=UtZw9jfIxXM" TargetMode="External"/><Relationship Id="rId4" Type="http://schemas.openxmlformats.org/officeDocument/2006/relationships/image" Target="../media/image171.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8.xml"/><Relationship Id="rId1" Type="http://schemas.openxmlformats.org/officeDocument/2006/relationships/slideLayout" Target="../slideLayouts/slideLayout6.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ki/File:Table_isotopes.svg" TargetMode="External"/><Relationship Id="rId4" Type="http://schemas.openxmlformats.org/officeDocument/2006/relationships/hyperlink" Target="https://commons.wikimedia.org/w/index.php?curid=6703703"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s://creativecommons.org/publicdomain/mark/1.0/?ref=openverse" TargetMode="External"/><Relationship Id="rId13" Type="http://schemas.openxmlformats.org/officeDocument/2006/relationships/hyperlink" Target="https://www.flickr.com/photos/28745163@N00/2551737455" TargetMode="External"/><Relationship Id="rId3" Type="http://schemas.openxmlformats.org/officeDocument/2006/relationships/image" Target="../media/image175.png"/><Relationship Id="rId7" Type="http://schemas.openxmlformats.org/officeDocument/2006/relationships/hyperlink" Target="https://www.flickr.com/photos/61270229@N05" TargetMode="External"/><Relationship Id="rId12" Type="http://schemas.openxmlformats.org/officeDocument/2006/relationships/hyperlink" Target="https://creativecommons.org/licenses/by-sa/4.0/?ref=openverse" TargetMode="External"/><Relationship Id="rId2" Type="http://schemas.openxmlformats.org/officeDocument/2006/relationships/notesSlide" Target="../notesSlides/notesSlide189.xml"/><Relationship Id="rId1" Type="http://schemas.openxmlformats.org/officeDocument/2006/relationships/slideLayout" Target="../slideLayouts/slideLayout14.xml"/><Relationship Id="rId6" Type="http://schemas.openxmlformats.org/officeDocument/2006/relationships/hyperlink" Target="https://www.flickr.com/photos/61270229@N05/50480278983" TargetMode="External"/><Relationship Id="rId11" Type="http://schemas.openxmlformats.org/officeDocument/2006/relationships/hyperlink" Target="https://commons.wikimedia.org/w/index.php?title=User:MikeRun&amp;action=edit&amp;redlink=1" TargetMode="External"/><Relationship Id="rId5" Type="http://schemas.openxmlformats.org/officeDocument/2006/relationships/image" Target="../media/image176.png"/><Relationship Id="rId15" Type="http://schemas.openxmlformats.org/officeDocument/2006/relationships/hyperlink" Target="https://creativecommons.org/licenses/by/2.0/?ref=openverse" TargetMode="External"/><Relationship Id="rId10" Type="http://schemas.openxmlformats.org/officeDocument/2006/relationships/hyperlink" Target="https://commons.wikimedia.org/w/index.php?curid=99307332" TargetMode="External"/><Relationship Id="rId4" Type="http://schemas.openxmlformats.org/officeDocument/2006/relationships/image" Target="../media/image174.png"/><Relationship Id="rId9" Type="http://schemas.openxmlformats.org/officeDocument/2006/relationships/image" Target="../media/image177.png"/><Relationship Id="rId14" Type="http://schemas.openxmlformats.org/officeDocument/2006/relationships/hyperlink" Target="https://www.flickr.com/photos/28745163@N00"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0.xml"/><Relationship Id="rId1" Type="http://schemas.openxmlformats.org/officeDocument/2006/relationships/slideLayout" Target="../slideLayouts/slideLayout9.xml"/><Relationship Id="rId5" Type="http://schemas.openxmlformats.org/officeDocument/2006/relationships/image" Target="../media/image181.png"/><Relationship Id="rId4" Type="http://schemas.openxmlformats.org/officeDocument/2006/relationships/image" Target="../media/image180.png"/></Relationships>
</file>

<file path=ppt/slides/_rels/slide1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1.xml"/><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19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2.xml"/><Relationship Id="rId1" Type="http://schemas.openxmlformats.org/officeDocument/2006/relationships/slideLayout" Target="../slideLayouts/slideLayout6.xml"/><Relationship Id="rId4" Type="http://schemas.openxmlformats.org/officeDocument/2006/relationships/image" Target="../media/image18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3.xml"/><Relationship Id="rId1" Type="http://schemas.openxmlformats.org/officeDocument/2006/relationships/slideLayout" Target="../slideLayouts/slideLayout6.xml"/><Relationship Id="rId5" Type="http://schemas.openxmlformats.org/officeDocument/2006/relationships/image" Target="../media/image189.png"/><Relationship Id="rId4" Type="http://schemas.openxmlformats.org/officeDocument/2006/relationships/image" Target="../media/image188.png"/></Relationships>
</file>

<file path=ppt/slides/_rels/slide20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78.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194.xml"/><Relationship Id="rId16" Type="http://schemas.openxmlformats.org/officeDocument/2006/relationships/image" Target="../media/image200.png"/><Relationship Id="rId1" Type="http://schemas.openxmlformats.org/officeDocument/2006/relationships/slideLayout" Target="../slideLayouts/slideLayout6.xml"/><Relationship Id="rId6" Type="http://schemas.openxmlformats.org/officeDocument/2006/relationships/hyperlink" Target="https://creativecommons.org/licenses/by/4.0/?ref=openverse" TargetMode="External"/><Relationship Id="rId11" Type="http://schemas.openxmlformats.org/officeDocument/2006/relationships/image" Target="../media/image195.png"/><Relationship Id="rId5" Type="http://schemas.openxmlformats.org/officeDocument/2006/relationships/hyperlink" Target="https://commons.wikimedia.org/wiki/User:Fizped" TargetMode="External"/><Relationship Id="rId15" Type="http://schemas.openxmlformats.org/officeDocument/2006/relationships/image" Target="../media/image199.png"/><Relationship Id="rId10" Type="http://schemas.openxmlformats.org/officeDocument/2006/relationships/image" Target="../media/image194.png"/><Relationship Id="rId4" Type="http://schemas.openxmlformats.org/officeDocument/2006/relationships/hyperlink" Target="https://commons.wikimedia.org/w/index.php?curid=144028214" TargetMode="External"/><Relationship Id="rId9" Type="http://schemas.openxmlformats.org/officeDocument/2006/relationships/image" Target="../media/image193.png"/><Relationship Id="rId14" Type="http://schemas.openxmlformats.org/officeDocument/2006/relationships/image" Target="../media/image198.png"/></Relationships>
</file>

<file path=ppt/slides/_rels/slide202.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78.png"/><Relationship Id="rId7" Type="http://schemas.openxmlformats.org/officeDocument/2006/relationships/image" Target="../media/image201.png"/><Relationship Id="rId2" Type="http://schemas.openxmlformats.org/officeDocument/2006/relationships/notesSlide" Target="../notesSlides/notesSlide195.xml"/><Relationship Id="rId1" Type="http://schemas.openxmlformats.org/officeDocument/2006/relationships/slideLayout" Target="../slideLayouts/slideLayout6.xml"/><Relationship Id="rId6" Type="http://schemas.openxmlformats.org/officeDocument/2006/relationships/hyperlink" Target="https://creativecommons.org/licenses/by/4.0/?ref=openverse" TargetMode="External"/><Relationship Id="rId5" Type="http://schemas.openxmlformats.org/officeDocument/2006/relationships/hyperlink" Target="https://commons.wikimedia.org/wiki/User:Fizped" TargetMode="External"/><Relationship Id="rId10" Type="http://schemas.openxmlformats.org/officeDocument/2006/relationships/image" Target="../media/image204.png"/><Relationship Id="rId4" Type="http://schemas.openxmlformats.org/officeDocument/2006/relationships/hyperlink" Target="https://commons.wikimedia.org/w/index.php?curid=144028214" TargetMode="External"/><Relationship Id="rId9" Type="http://schemas.openxmlformats.org/officeDocument/2006/relationships/image" Target="../media/image203.png"/></Relationships>
</file>

<file path=ppt/slides/_rels/slide203.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8.png"/><Relationship Id="rId7" Type="http://schemas.openxmlformats.org/officeDocument/2006/relationships/image" Target="../media/image205.png"/><Relationship Id="rId2" Type="http://schemas.openxmlformats.org/officeDocument/2006/relationships/notesSlide" Target="../notesSlides/notesSlide196.xml"/><Relationship Id="rId1" Type="http://schemas.openxmlformats.org/officeDocument/2006/relationships/slideLayout" Target="../slideLayouts/slideLayout6.xml"/><Relationship Id="rId6" Type="http://schemas.openxmlformats.org/officeDocument/2006/relationships/hyperlink" Target="https://creativecommons.org/licenses/by/4.0/?ref=openverse" TargetMode="External"/><Relationship Id="rId5" Type="http://schemas.openxmlformats.org/officeDocument/2006/relationships/hyperlink" Target="https://commons.wikimedia.org/wiki/User:Fizped" TargetMode="External"/><Relationship Id="rId10" Type="http://schemas.openxmlformats.org/officeDocument/2006/relationships/image" Target="../media/image208.png"/><Relationship Id="rId4" Type="http://schemas.openxmlformats.org/officeDocument/2006/relationships/hyperlink" Target="https://commons.wikimedia.org/w/index.php?curid=144028214" TargetMode="External"/><Relationship Id="rId9" Type="http://schemas.openxmlformats.org/officeDocument/2006/relationships/image" Target="../media/image207.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8.xml"/><Relationship Id="rId1" Type="http://schemas.openxmlformats.org/officeDocument/2006/relationships/slideLayout" Target="../slideLayouts/slideLayout6.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ndex.php?curid=11019228" TargetMode="External"/><Relationship Id="rId4" Type="http://schemas.openxmlformats.org/officeDocument/2006/relationships/image" Target="../media/image209.pn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1.xml"/><Relationship Id="rId1" Type="http://schemas.openxmlformats.org/officeDocument/2006/relationships/slideLayout" Target="../slideLayouts/slideLayout6.xml"/><Relationship Id="rId6" Type="http://schemas.openxmlformats.org/officeDocument/2006/relationships/hyperlink" Target="https://creativecommons.org/publicdomain/zero/1.0/deed.en/?ref=openverse" TargetMode="External"/><Relationship Id="rId5" Type="http://schemas.openxmlformats.org/officeDocument/2006/relationships/hyperlink" Target="https://openclipart.org/artist/Juhele" TargetMode="External"/><Relationship Id="rId4" Type="http://schemas.openxmlformats.org/officeDocument/2006/relationships/hyperlink" Target="https://commons.wikimedia.org/w/index.php?curid=88923322"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8" Type="http://schemas.openxmlformats.org/officeDocument/2006/relationships/hyperlink" Target="https://commons.wikimedia.org/wiki/File:99mTc-HMDP_bone_scintigraphy_01.jpg" TargetMode="External"/><Relationship Id="rId3" Type="http://schemas.openxmlformats.org/officeDocument/2006/relationships/image" Target="../media/image211.png"/><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203.xml"/><Relationship Id="rId1" Type="http://schemas.openxmlformats.org/officeDocument/2006/relationships/slideLayout" Target="../slideLayouts/slideLayout6.xml"/><Relationship Id="rId6" Type="http://schemas.openxmlformats.org/officeDocument/2006/relationships/hyperlink" Target="https://commons.wikimedia.org/wiki/User:Drahreg01" TargetMode="External"/><Relationship Id="rId5" Type="http://schemas.openxmlformats.org/officeDocument/2006/relationships/hyperlink" Target="https://commons.wikimedia.org/wiki/File:Pheochromocytoma_Scan.jpg" TargetMode="External"/><Relationship Id="rId4" Type="http://schemas.openxmlformats.org/officeDocument/2006/relationships/image" Target="../media/image213.png"/><Relationship Id="rId9" Type="http://schemas.openxmlformats.org/officeDocument/2006/relationships/hyperlink" Target="https://creativecommons.org/licenses/by-sa/2.0/deed.en" TargetMode="External"/></Relationships>
</file>

<file path=ppt/slides/_rels/slide211.xml.rels><?xml version="1.0" encoding="UTF-8" standalone="yes"?>
<Relationships xmlns="http://schemas.openxmlformats.org/package/2006/relationships"><Relationship Id="rId8" Type="http://schemas.openxmlformats.org/officeDocument/2006/relationships/hyperlink" Target="https://commons.wikimedia.org/wiki/File:Radiation_therapy_for_cancer.jpg" TargetMode="External"/><Relationship Id="rId3" Type="http://schemas.openxmlformats.org/officeDocument/2006/relationships/image" Target="../media/image214.png"/><Relationship Id="rId7" Type="http://schemas.openxmlformats.org/officeDocument/2006/relationships/hyperlink" Target="https://creativecommons.org/licenses/by/2.0/?ref=openverse" TargetMode="External"/><Relationship Id="rId2" Type="http://schemas.openxmlformats.org/officeDocument/2006/relationships/notesSlide" Target="../notesSlides/notesSlide204.xml"/><Relationship Id="rId1" Type="http://schemas.openxmlformats.org/officeDocument/2006/relationships/slideLayout" Target="../slideLayouts/slideLayout6.xml"/><Relationship Id="rId6" Type="http://schemas.openxmlformats.org/officeDocument/2006/relationships/hyperlink" Target="https://www.flickr.com/photos/9351345@N04" TargetMode="External"/><Relationship Id="rId5" Type="http://schemas.openxmlformats.org/officeDocument/2006/relationships/hyperlink" Target="https://www.flickr.com/photos/9351345@N04/5036426284" TargetMode="External"/><Relationship Id="rId10" Type="http://schemas.openxmlformats.org/officeDocument/2006/relationships/hyperlink" Target="https://creativecommons.org/licenses/by-sa/4.0/deed.en" TargetMode="External"/><Relationship Id="rId4" Type="http://schemas.openxmlformats.org/officeDocument/2006/relationships/image" Target="../media/image215.jpeg"/><Relationship Id="rId9" Type="http://schemas.openxmlformats.org/officeDocument/2006/relationships/hyperlink" Target="https://commons.wikimedia.org/wiki/User:Jakembradford"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5.xml"/><Relationship Id="rId1" Type="http://schemas.openxmlformats.org/officeDocument/2006/relationships/slideLayout" Target="../slideLayouts/slideLayout6.xml"/><Relationship Id="rId5" Type="http://schemas.openxmlformats.org/officeDocument/2006/relationships/hyperlink" Target="https://creativecommons.org/licenses/by-nc/4.0/" TargetMode="External"/><Relationship Id="rId4" Type="http://schemas.openxmlformats.org/officeDocument/2006/relationships/hyperlink" Target="https://baronndt.com/wp-content/uploads/2023/05/Industrial-RT-Digital-Radiography.webp"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6.xml"/><Relationship Id="rId1" Type="http://schemas.openxmlformats.org/officeDocument/2006/relationships/slideLayout" Target="../slideLayouts/slideLayout6.xml"/><Relationship Id="rId6" Type="http://schemas.openxmlformats.org/officeDocument/2006/relationships/hyperlink" Target="https://creativecommons.org/licenses/by-sa/3.0/?ref=openverse" TargetMode="External"/><Relationship Id="rId5" Type="http://schemas.openxmlformats.org/officeDocument/2006/relationships/hyperlink" Target="https://commons.wikimedia.org/wiki/User:Tumi-1983" TargetMode="External"/><Relationship Id="rId4" Type="http://schemas.openxmlformats.org/officeDocument/2006/relationships/hyperlink" Target="https://commons.wikimedia.org/w/index.php?curid=2944685" TargetMode="External"/></Relationships>
</file>

<file path=ppt/slides/_rels/slide21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10.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218.xml.rels><?xml version="1.0" encoding="UTF-8" standalone="yes"?>
<Relationships xmlns="http://schemas.openxmlformats.org/package/2006/relationships"><Relationship Id="rId3" Type="http://schemas.openxmlformats.org/officeDocument/2006/relationships/hyperlink" Target="https://commons.wikimedia.org/w/index.php?curid=60375907" TargetMode="External"/><Relationship Id="rId7" Type="http://schemas.openxmlformats.org/officeDocument/2006/relationships/image" Target="../media/image222.png"/><Relationship Id="rId2" Type="http://schemas.openxmlformats.org/officeDocument/2006/relationships/notesSlide" Target="../notesSlides/notesSlide211.xml"/><Relationship Id="rId1" Type="http://schemas.openxmlformats.org/officeDocument/2006/relationships/slideLayout" Target="../slideLayouts/slideLayout6.xml"/><Relationship Id="rId6" Type="http://schemas.openxmlformats.org/officeDocument/2006/relationships/image" Target="../media/image221.png"/><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ndex.php?title=User:MikeRun&amp;action=edit&amp;redlink=1"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212.xml"/><Relationship Id="rId1" Type="http://schemas.openxmlformats.org/officeDocument/2006/relationships/slideLayout" Target="../slideLayouts/slideLayout9.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hyperlink" Target="https://commons.wikimedia.org/w/index.php?title=User:MikeRun&amp;action=edit&amp;redlink=1" TargetMode="External"/><Relationship Id="rId3" Type="http://schemas.openxmlformats.org/officeDocument/2006/relationships/image" Target="../media/image223.png"/><Relationship Id="rId7" Type="http://schemas.openxmlformats.org/officeDocument/2006/relationships/image" Target="../media/image233.png"/><Relationship Id="rId12" Type="http://schemas.openxmlformats.org/officeDocument/2006/relationships/hyperlink" Target="https://commons.wikimedia.org/w/index.php?curid=60375907" TargetMode="External"/><Relationship Id="rId2" Type="http://schemas.openxmlformats.org/officeDocument/2006/relationships/notesSlide" Target="../notesSlides/notesSlide215.xml"/><Relationship Id="rId1" Type="http://schemas.openxmlformats.org/officeDocument/2006/relationships/slideLayout" Target="../slideLayouts/slideLayout6.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hyperlink" Target="https://creativecommons.org/licenses/by-sa/4.0/?ref=openverse"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16.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7.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18.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19.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20.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21.xml"/><Relationship Id="rId1" Type="http://schemas.openxmlformats.org/officeDocument/2006/relationships/slideLayout" Target="../slideLayouts/slideLayout6.xml"/><Relationship Id="rId6" Type="http://schemas.openxmlformats.org/officeDocument/2006/relationships/hyperlink" Target="https://creativecommons.org/licenses/by-nc/4.0/" TargetMode="External"/><Relationship Id="rId5" Type="http://schemas.openxmlformats.org/officeDocument/2006/relationships/hyperlink" Target="https://phet.colorado.edu/" TargetMode="External"/><Relationship Id="rId4" Type="http://schemas.openxmlformats.org/officeDocument/2006/relationships/hyperlink" Target="https://phet.colorado.edu/sims/cheerpj/nuclear-physics/latest/nuclear-physics.html?simulation=nuclear-fission" TargetMode="External"/></Relationships>
</file>

<file path=ppt/slides/_rels/slide2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22.xml"/><Relationship Id="rId1" Type="http://schemas.openxmlformats.org/officeDocument/2006/relationships/slideLayout" Target="../slideLayouts/slideLayout6.xml"/><Relationship Id="rId6" Type="http://schemas.openxmlformats.org/officeDocument/2006/relationships/hyperlink" Target="https://creativecommons.org/licenses/by/4.0/?ref=openverse" TargetMode="External"/><Relationship Id="rId5" Type="http://schemas.openxmlformats.org/officeDocument/2006/relationships/hyperlink" Target="https://ja.wikipedia.org/wiki/user:%CE%A364" TargetMode="External"/><Relationship Id="rId4" Type="http://schemas.openxmlformats.org/officeDocument/2006/relationships/hyperlink" Target="https://commons.wikimedia.org/w/index.php?curid=91193338"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6.xml"/><Relationship Id="rId1" Type="http://schemas.openxmlformats.org/officeDocument/2006/relationships/video" Target="https://www.youtube.com/embed/j6zBun7zZs0?feature=oembed" TargetMode="External"/><Relationship Id="rId5" Type="http://schemas.openxmlformats.org/officeDocument/2006/relationships/hyperlink" Target="https://youtu.be/j6zBun7zZs0?si=mDXx6G6Z1fAvR-EL" TargetMode="External"/><Relationship Id="rId4" Type="http://schemas.openxmlformats.org/officeDocument/2006/relationships/image" Target="../media/image245.jpeg"/></Relationships>
</file>

<file path=ppt/slides/_rels/slide23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24.xml"/><Relationship Id="rId1" Type="http://schemas.openxmlformats.org/officeDocument/2006/relationships/slideLayout" Target="../slideLayouts/slideLayout6.xml"/><Relationship Id="rId6" Type="http://schemas.openxmlformats.org/officeDocument/2006/relationships/hyperlink" Target="https://creativecommons.org/licenses/by/2.5/?ref=openverse" TargetMode="External"/><Relationship Id="rId5" Type="http://schemas.openxmlformats.org/officeDocument/2006/relationships/hyperlink" Target="https://commons.wikimedia.org/wiki/User:Emoscopes" TargetMode="External"/><Relationship Id="rId4" Type="http://schemas.openxmlformats.org/officeDocument/2006/relationships/hyperlink" Target="https://commons.wikimedia.org/w/index.php?curid=2455075" TargetMode="Externa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6.xml"/><Relationship Id="rId1" Type="http://schemas.openxmlformats.org/officeDocument/2006/relationships/video" Target="https://www.youtube.com/embed/1kbPohN59t4?feature=oembed" TargetMode="External"/><Relationship Id="rId5" Type="http://schemas.openxmlformats.org/officeDocument/2006/relationships/hyperlink" Target="https://youtu.be/1kbPohN59t4?si=cDgqMncI_qMJEbsr" TargetMode="External"/><Relationship Id="rId4" Type="http://schemas.openxmlformats.org/officeDocument/2006/relationships/image" Target="../media/image247.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6.xml"/><Relationship Id="rId1" Type="http://schemas.openxmlformats.org/officeDocument/2006/relationships/video" Target="https://www.youtube.com/embed/2W4v5_ZVQOA?feature=oembed" TargetMode="External"/><Relationship Id="rId5" Type="http://schemas.openxmlformats.org/officeDocument/2006/relationships/image" Target="../media/image248.jpeg"/><Relationship Id="rId4" Type="http://schemas.openxmlformats.org/officeDocument/2006/relationships/hyperlink" Target="https://youtu.be/2W4v5_ZVQOA?si=jTs0EenpYmibZUSb"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7.xml"/><Relationship Id="rId1" Type="http://schemas.openxmlformats.org/officeDocument/2006/relationships/slideLayout" Target="../slideLayouts/slideLayout6.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eople/24134779@N00" TargetMode="External"/><Relationship Id="rId4" Type="http://schemas.openxmlformats.org/officeDocument/2006/relationships/hyperlink" Target="https://commons.wikimedia.org/w/index.php?curid=8533056"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28.xml"/><Relationship Id="rId1" Type="http://schemas.openxmlformats.org/officeDocument/2006/relationships/slideLayout" Target="../slideLayouts/slideLayout6.xml"/><Relationship Id="rId5" Type="http://schemas.openxmlformats.org/officeDocument/2006/relationships/hyperlink" Target="https://en.wikipedia.org/wiki/United_States_Department_of_Energy" TargetMode="External"/><Relationship Id="rId4" Type="http://schemas.openxmlformats.org/officeDocument/2006/relationships/hyperlink" Target="https://commons.wikimedia.org/wiki/File:HEUraniumC.jpg"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9.xml"/><Relationship Id="rId1" Type="http://schemas.openxmlformats.org/officeDocument/2006/relationships/slideLayout" Target="../slideLayouts/slideLayout6.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hotos/68877611@N00" TargetMode="External"/><Relationship Id="rId4" Type="http://schemas.openxmlformats.org/officeDocument/2006/relationships/hyperlink" Target="https://www.flickr.com/photos/68877611@N00/7238289476"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30.xml"/><Relationship Id="rId1" Type="http://schemas.openxmlformats.org/officeDocument/2006/relationships/slideLayout" Target="../slideLayouts/slideLayout6.xml"/><Relationship Id="rId6" Type="http://schemas.openxmlformats.org/officeDocument/2006/relationships/hyperlink" Target="https://creativecommons.org/licenses/by-sa/2.0/?ref=openverse" TargetMode="External"/><Relationship Id="rId5" Type="http://schemas.openxmlformats.org/officeDocument/2006/relationships/hyperlink" Target="https://www.flickr.com/people/35068899@N03" TargetMode="External"/><Relationship Id="rId4" Type="http://schemas.openxmlformats.org/officeDocument/2006/relationships/hyperlink" Target="https://commons.wikimedia.org/w/index.php?curid=63251598" TargetMode="External"/></Relationships>
</file>

<file path=ppt/slides/_rels/slide238.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31.xml"/><Relationship Id="rId1" Type="http://schemas.openxmlformats.org/officeDocument/2006/relationships/slideLayout" Target="../slideLayouts/slideLayout6.xml"/><Relationship Id="rId6" Type="http://schemas.openxmlformats.org/officeDocument/2006/relationships/hyperlink" Target="https://creativecommons.org/licenses/by/3.0/?ref=openverse" TargetMode="External"/><Relationship Id="rId5" Type="http://schemas.openxmlformats.org/officeDocument/2006/relationships/hyperlink" Target="https://en.wikipedia.org/wiki/User:Atomicbre" TargetMode="External"/><Relationship Id="rId4" Type="http://schemas.openxmlformats.org/officeDocument/2006/relationships/hyperlink" Target="https://commons.wikimedia.org/w/index.php?curid=11432531" TargetMode="Externa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9.xml"/><Relationship Id="rId1" Type="http://schemas.openxmlformats.org/officeDocument/2006/relationships/video" Target="https://www.youtube.com/embed/pnRiowLkTME?feature=oembed" TargetMode="External"/><Relationship Id="rId5" Type="http://schemas.openxmlformats.org/officeDocument/2006/relationships/image" Target="../media/image254.jpeg"/><Relationship Id="rId4" Type="http://schemas.openxmlformats.org/officeDocument/2006/relationships/hyperlink" Target="https://www.youtube.com/watch?v=pnRiowLkTME"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commons.wikimedia.org/w/index.php?curid=48960438" TargetMode="External"/><Relationship Id="rId2" Type="http://schemas.openxmlformats.org/officeDocument/2006/relationships/notesSlide" Target="../notesSlides/notesSlide234.xml"/><Relationship Id="rId1" Type="http://schemas.openxmlformats.org/officeDocument/2006/relationships/slideLayout" Target="../slideLayouts/slideLayout6.xml"/><Relationship Id="rId6" Type="http://schemas.openxmlformats.org/officeDocument/2006/relationships/image" Target="../media/image255.png"/><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ndex.php?title=User:Doctor_C&amp;action=edit&amp;redlink=1" TargetMode="Externa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notesSlide" Target="../notesSlides/notesSlide237.xml"/><Relationship Id="rId1" Type="http://schemas.openxmlformats.org/officeDocument/2006/relationships/slideLayout" Target="../slideLayouts/slideLayout6.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24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38.xml"/><Relationship Id="rId1" Type="http://schemas.openxmlformats.org/officeDocument/2006/relationships/slideLayout" Target="../slideLayouts/slideLayout6.xml"/><Relationship Id="rId6" Type="http://schemas.openxmlformats.org/officeDocument/2006/relationships/hyperlink" Target="https://creativecommons.org/licenses/by-sa/4.0/?ref=openverse" TargetMode="External"/><Relationship Id="rId5" Type="http://schemas.openxmlformats.org/officeDocument/2006/relationships/hyperlink" Target="https://commons.wikimedia.org/w/index.php?title=User:Doctor_C&amp;action=edit&amp;redlink=1" TargetMode="External"/><Relationship Id="rId4" Type="http://schemas.openxmlformats.org/officeDocument/2006/relationships/hyperlink" Target="https://commons.wikimedia.org/w/index.php?curid=48960438"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s://www.pbslearningmedia.org/resource/ess05.sci.ess.eiu.fusion/the-elements-forged-in-stars/" TargetMode="External"/><Relationship Id="rId3" Type="http://schemas.openxmlformats.org/officeDocument/2006/relationships/hyperlink" Target="https://curriculum.nsw.edu.au/learning-areas/science/science-7-10-2023/overview" TargetMode="External"/><Relationship Id="rId7" Type="http://schemas.openxmlformats.org/officeDocument/2006/relationships/hyperlink" Target="https://www.youtube.com/watch?v=qIvPSuUsgJU" TargetMode="External"/><Relationship Id="rId2" Type="http://schemas.openxmlformats.org/officeDocument/2006/relationships/notesSlide" Target="../notesSlides/notesSlide239.xml"/><Relationship Id="rId1" Type="http://schemas.openxmlformats.org/officeDocument/2006/relationships/slideLayout" Target="../slideLayouts/slideLayout11.xml"/><Relationship Id="rId6" Type="http://schemas.openxmlformats.org/officeDocument/2006/relationships/hyperlink" Target="https://www.youtube.com/watch?v=2W4v5_ZVQOA" TargetMode="External"/><Relationship Id="rId11" Type="http://schemas.openxmlformats.org/officeDocument/2006/relationships/hyperlink" Target="https://curriculum.nsw.edu.au/" TargetMode="External"/><Relationship Id="rId5" Type="http://schemas.openxmlformats.org/officeDocument/2006/relationships/hyperlink" Target="https://www.youtube.com/watch?v=eSInI1xHvh4" TargetMode="External"/><Relationship Id="rId10" Type="http://schemas.openxmlformats.org/officeDocument/2006/relationships/hyperlink" Target="https://educationstandards.nsw.edu.au/wps/portal/nesa/home" TargetMode="External"/><Relationship Id="rId4"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9" Type="http://schemas.openxmlformats.org/officeDocument/2006/relationships/hyperlink" Target="https://educationstandards.nsw.edu.au/wps/portal/nesa/mini-footer/copyright"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s://curriculum.nsw.edu.au/" TargetMode="External"/><Relationship Id="rId3" Type="http://schemas.openxmlformats.org/officeDocument/2006/relationships/hyperlink" Target="https://phet.colorado.edu/sims/cheerpj/nuclear-physics/latest/nuclear-physics.html?simulation=nuclear-fission" TargetMode="External"/><Relationship Id="rId7" Type="http://schemas.openxmlformats.org/officeDocument/2006/relationships/hyperlink" Target="https://educationstandards.nsw.edu.au/wps/portal/nesa/home" TargetMode="External"/><Relationship Id="rId2" Type="http://schemas.openxmlformats.org/officeDocument/2006/relationships/notesSlide" Target="../notesSlides/notesSlide240.xml"/><Relationship Id="rId1" Type="http://schemas.openxmlformats.org/officeDocument/2006/relationships/slideLayout" Target="../slideLayouts/slideLayout11.xml"/><Relationship Id="rId6" Type="http://schemas.openxmlformats.org/officeDocument/2006/relationships/hyperlink" Target="https://educationstandards.nsw.edu.au/wps/portal/nesa/mini-footer/copyright" TargetMode="External"/><Relationship Id="rId5" Type="http://schemas.openxmlformats.org/officeDocument/2006/relationships/hyperlink" Target="https://www.youtube.com/watch?v=j6zBun7zZs0" TargetMode="External"/><Relationship Id="rId4" Type="http://schemas.openxmlformats.org/officeDocument/2006/relationships/hyperlink" Target="https://www.youtube.com/watch?v=1kbPohN59t4" TargetMode="External"/></Relationships>
</file>

<file path=ppt/slides/_rels/slide24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4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79.xml"/><Relationship Id="rId3" Type="http://schemas.openxmlformats.org/officeDocument/2006/relationships/slide" Target="slide3.xml"/><Relationship Id="rId7" Type="http://schemas.openxmlformats.org/officeDocument/2006/relationships/slide" Target="slide53.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30.xml"/><Relationship Id="rId5" Type="http://schemas.openxmlformats.org/officeDocument/2006/relationships/slide" Target="slide14.xml"/><Relationship Id="rId10" Type="http://schemas.openxmlformats.org/officeDocument/2006/relationships/slide" Target="slide111.xml"/><Relationship Id="rId4" Type="http://schemas.openxmlformats.org/officeDocument/2006/relationships/slide" Target="slide6.xml"/><Relationship Id="rId9" Type="http://schemas.openxmlformats.org/officeDocument/2006/relationships/slide" Target="slide10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creativecommons.org/licenses/by/2.0/?ref=openverse" TargetMode="External"/><Relationship Id="rId11" Type="http://schemas.openxmlformats.org/officeDocument/2006/relationships/hyperlink" Target="https://creativecommons.org/licenses/by-sa/3.0/?ref=openverse" TargetMode="External"/><Relationship Id="rId5" Type="http://schemas.openxmlformats.org/officeDocument/2006/relationships/hyperlink" Target="https://www.flickr.com/photos/28886849@N00" TargetMode="External"/><Relationship Id="rId10" Type="http://schemas.openxmlformats.org/officeDocument/2006/relationships/hyperlink" Target="https://commons.wikimedia.org/wiki/User:Prolineserver" TargetMode="External"/><Relationship Id="rId4" Type="http://schemas.openxmlformats.org/officeDocument/2006/relationships/hyperlink" Target="https://www.flickr.com/photos/28886849@N00/4427896495" TargetMode="External"/><Relationship Id="rId9" Type="http://schemas.openxmlformats.org/officeDocument/2006/relationships/hyperlink" Target="https://commons.wikimedia.org/w/index.php?curid=3012432"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curriculum.nsw.edu.au/file/f1afc7c5-1f6d-4f07-9d87-dbdbb3eca83b/science-7-10-2023-data-book.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172.xml"/><Relationship Id="rId13" Type="http://schemas.openxmlformats.org/officeDocument/2006/relationships/slide" Target="slide207.xml"/><Relationship Id="rId3" Type="http://schemas.openxmlformats.org/officeDocument/2006/relationships/slide" Target="slide3.xml"/><Relationship Id="rId7" Type="http://schemas.openxmlformats.org/officeDocument/2006/relationships/slide" Target="slide142.xml"/><Relationship Id="rId12" Type="http://schemas.openxmlformats.org/officeDocument/2006/relationships/slide" Target="slide204.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11.xml"/><Relationship Id="rId5" Type="http://schemas.openxmlformats.org/officeDocument/2006/relationships/slide" Target="slide6.xml"/><Relationship Id="rId15" Type="http://schemas.openxmlformats.org/officeDocument/2006/relationships/slide" Target="slide239.xml"/><Relationship Id="rId10" Type="http://schemas.openxmlformats.org/officeDocument/2006/relationships/slide" Target="slide187.xml"/><Relationship Id="rId4" Type="http://schemas.openxmlformats.org/officeDocument/2006/relationships/slide" Target="slide121.xml"/><Relationship Id="rId9" Type="http://schemas.openxmlformats.org/officeDocument/2006/relationships/slide" Target="slide181.xml"/><Relationship Id="rId14" Type="http://schemas.openxmlformats.org/officeDocument/2006/relationships/slide" Target="slide2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39.svg"/><Relationship Id="rId4" Type="http://schemas.openxmlformats.org/officeDocument/2006/relationships/image" Target="../media/image38.sv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39.svg"/><Relationship Id="rId4" Type="http://schemas.openxmlformats.org/officeDocument/2006/relationships/image" Target="../media/image38.sv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39.svg"/><Relationship Id="rId4" Type="http://schemas.openxmlformats.org/officeDocument/2006/relationships/image" Target="../media/image38.sv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sv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hyperlink" Target="https://creativecommons.org/licenses/by-sa/2.0/?ref=openverse" TargetMode="External"/><Relationship Id="rId13" Type="http://schemas.openxmlformats.org/officeDocument/2006/relationships/hyperlink" Target="https://commons.wikimedia.org/w/index.php?title=User:PRHaney&amp;action=edit&amp;redlink=1" TargetMode="External"/><Relationship Id="rId3" Type="http://schemas.openxmlformats.org/officeDocument/2006/relationships/image" Target="../media/image64.png"/><Relationship Id="rId7" Type="http://schemas.openxmlformats.org/officeDocument/2006/relationships/hyperlink" Target="https://www.flickr.com/photos/79967675@N02" TargetMode="External"/><Relationship Id="rId12" Type="http://schemas.openxmlformats.org/officeDocument/2006/relationships/hyperlink" Target="https://commons.wikimedia.org/w/index.php?curid=9472815"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hyperlink" Target="https://www.flickr.com/photos/79967675@N02/8103343002" TargetMode="External"/><Relationship Id="rId11" Type="http://schemas.openxmlformats.org/officeDocument/2006/relationships/hyperlink" Target="https://creativecommons.org/licenses/by/2.0/?ref=openverse" TargetMode="External"/><Relationship Id="rId5" Type="http://schemas.openxmlformats.org/officeDocument/2006/relationships/image" Target="../media/image66.png"/><Relationship Id="rId10" Type="http://schemas.openxmlformats.org/officeDocument/2006/relationships/hyperlink" Target="https://www.flickr.com/photos/8489692@N03" TargetMode="External"/><Relationship Id="rId4" Type="http://schemas.openxmlformats.org/officeDocument/2006/relationships/image" Target="../media/image65.png"/><Relationship Id="rId9" Type="http://schemas.openxmlformats.org/officeDocument/2006/relationships/hyperlink" Target="https://www.flickr.com/photos/8489692@N03/5703151566" TargetMode="External"/><Relationship Id="rId14" Type="http://schemas.openxmlformats.org/officeDocument/2006/relationships/hyperlink" Target="https://creativecommons.org/licenses/by-sa/3.0/?ref=openverse"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39.svg"/><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44.sv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38.svg"/><Relationship Id="rId9"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6.png"/><Relationship Id="rId7" Type="http://schemas.openxmlformats.org/officeDocument/2006/relationships/image" Target="../media/image39.sv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68.png"/><Relationship Id="rId10" Type="http://schemas.openxmlformats.org/officeDocument/2006/relationships/image" Target="../media/image48.png"/><Relationship Id="rId4" Type="http://schemas.openxmlformats.org/officeDocument/2006/relationships/image" Target="../media/image70.png"/><Relationship Id="rId9"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84.png"/><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t>Instructions for use</a:t>
            </a:r>
          </a:p>
        </p:txBody>
      </p:sp>
      <p:sp>
        <p:nvSpPr>
          <p:cNvPr id="7" name="Picture Placeholder 6">
            <a:extLst>
              <a:ext uri="{FF2B5EF4-FFF2-40B4-BE49-F238E27FC236}">
                <a16:creationId xmlns:a16="http://schemas.microsoft.com/office/drawing/2014/main" id="{41E659CE-3503-CAAB-868D-643BC7328B29}"/>
              </a:ext>
              <a:ext uri="{C183D7F6-B498-43B3-948B-1728B52AA6E4}">
                <adec:decorative xmlns:adec="http://schemas.microsoft.com/office/drawing/2017/decorative" val="0"/>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a:ea typeface="+mn-lt"/>
                <a:cs typeface="+mn-lt"/>
              </a:rPr>
              <a:t>This resource is not a teaching and learning program. It should be used in conjunction with the Reactions program of learning and teacher resource books.</a:t>
            </a:r>
            <a:endParaRPr lang="en-AU" sz="1800">
              <a:solidFill>
                <a:srgbClr val="22272B"/>
              </a:solidFill>
            </a:endParaRPr>
          </a:p>
          <a:p>
            <a:pPr marL="342900" indent="-342900">
              <a:lnSpc>
                <a:spcPct val="150000"/>
              </a:lnSpc>
              <a:buFont typeface="Arial"/>
              <a:buChar char="•"/>
            </a:pPr>
            <a:r>
              <a:rPr lang="en-AU" sz="1800">
                <a:solidFill>
                  <a:srgbClr val="22272B"/>
                </a:solidFill>
              </a:rPr>
              <a:t>Classroom teachers are encouraged to </a:t>
            </a:r>
            <a:r>
              <a:rPr lang="en-AU" sz="1800" b="1">
                <a:solidFill>
                  <a:srgbClr val="22272B"/>
                </a:solidFill>
              </a:rPr>
              <a:t>add and adapt</a:t>
            </a:r>
            <a:r>
              <a:rPr lang="en-AU" sz="1800">
                <a:solidFill>
                  <a:srgbClr val="22272B"/>
                </a:solidFill>
              </a:rPr>
              <a:t> slides as required to meet the needs of their students.</a:t>
            </a:r>
          </a:p>
          <a:p>
            <a:pPr marL="342900" indent="-342900">
              <a:lnSpc>
                <a:spcPct val="150000"/>
              </a:lnSpc>
              <a:buFont typeface="Arial"/>
              <a:buChar char="•"/>
            </a:pPr>
            <a:r>
              <a:rPr lang="en-AU" sz="1800">
                <a:solidFill>
                  <a:srgbClr val="22272B"/>
                </a:solidFill>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a:solidFill>
                  <a:srgbClr val="22272B"/>
                </a:solidFill>
              </a:rPr>
              <a:t>To convert the PowerPoint to Google Slides:</a:t>
            </a:r>
          </a:p>
          <a:p>
            <a:pPr marL="913765" lvl="1" indent="-457200">
              <a:lnSpc>
                <a:spcPct val="150000"/>
              </a:lnSpc>
              <a:buFont typeface="+mj-lt"/>
              <a:buAutoNum type="arabicPeriod"/>
            </a:pPr>
            <a:r>
              <a:rPr lang="en-AU">
                <a:solidFill>
                  <a:srgbClr val="22272B"/>
                </a:solidFill>
              </a:rPr>
              <a:t>Upload the file into Google Drive and open it.</a:t>
            </a:r>
          </a:p>
          <a:p>
            <a:pPr marL="913765" lvl="1" indent="-457200">
              <a:lnSpc>
                <a:spcPct val="150000"/>
              </a:lnSpc>
              <a:buFont typeface="+mj-lt"/>
              <a:buAutoNum type="arabicPeriod"/>
            </a:pPr>
            <a:r>
              <a:rPr lang="en-AU">
                <a:solidFill>
                  <a:srgbClr val="22272B"/>
                </a:solidFill>
              </a:rPr>
              <a:t>Go to File &gt; Save as Google Slides.</a:t>
            </a:r>
          </a:p>
          <a:p>
            <a:pPr marL="456565" lvl="1">
              <a:lnSpc>
                <a:spcPct val="150000"/>
              </a:lnSpc>
            </a:pPr>
            <a:r>
              <a:rPr lang="en-AU" sz="1600">
                <a:solidFill>
                  <a:srgbClr val="22272B"/>
                </a:solidFill>
              </a:rPr>
              <a:t>(Note – conversion may cause formatting changes in the slides.)</a:t>
            </a:r>
          </a:p>
          <a:p>
            <a:endParaRPr lang="en-AU" sz="1800"/>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178082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BA3DE-F412-0881-967B-9F930C84F0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07698CB-8200-FC12-3FEC-1605B77BADF1}"/>
              </a:ext>
            </a:extLst>
          </p:cNvPr>
          <p:cNvSpPr>
            <a:spLocks noGrp="1"/>
          </p:cNvSpPr>
          <p:nvPr>
            <p:ph type="title"/>
          </p:nvPr>
        </p:nvSpPr>
        <p:spPr/>
        <p:txBody>
          <a:bodyPr/>
          <a:lstStyle/>
          <a:p>
            <a:r>
              <a:rPr lang="en-AU"/>
              <a:t>1.1 Law of conservation of mass (3 of 3)</a:t>
            </a:r>
          </a:p>
        </p:txBody>
      </p:sp>
      <p:sp>
        <p:nvSpPr>
          <p:cNvPr id="8" name="Text Placeholder 7">
            <a:extLst>
              <a:ext uri="{FF2B5EF4-FFF2-40B4-BE49-F238E27FC236}">
                <a16:creationId xmlns:a16="http://schemas.microsoft.com/office/drawing/2014/main" id="{3D01B8DB-5D42-7C85-E92C-D4BE3EB6364E}"/>
              </a:ext>
            </a:extLst>
          </p:cNvPr>
          <p:cNvSpPr>
            <a:spLocks noGrp="1"/>
          </p:cNvSpPr>
          <p:nvPr>
            <p:ph type="body" sz="quarter" idx="18"/>
          </p:nvPr>
        </p:nvSpPr>
        <p:spPr/>
        <p:txBody>
          <a:bodyPr/>
          <a:lstStyle/>
          <a:p>
            <a:r>
              <a:rPr lang="en-AU"/>
              <a:t>Mass cannot be created or destroyed</a:t>
            </a:r>
          </a:p>
        </p:txBody>
      </p:sp>
      <p:sp>
        <p:nvSpPr>
          <p:cNvPr id="5" name="TextBox 4">
            <a:extLst>
              <a:ext uri="{FF2B5EF4-FFF2-40B4-BE49-F238E27FC236}">
                <a16:creationId xmlns:a16="http://schemas.microsoft.com/office/drawing/2014/main" id="{910C238A-9A8E-2E6B-F001-2566A4F55C88}"/>
              </a:ext>
            </a:extLst>
          </p:cNvPr>
          <p:cNvSpPr txBox="1"/>
          <p:nvPr/>
        </p:nvSpPr>
        <p:spPr>
          <a:xfrm>
            <a:off x="3821608" y="1483021"/>
            <a:ext cx="5405689" cy="321950"/>
          </a:xfrm>
          <a:prstGeom prst="rect">
            <a:avLst/>
          </a:prstGeom>
          <a:noFill/>
        </p:spPr>
        <p:txBody>
          <a:bodyPr wrap="square" lIns="0" tIns="0" rIns="0" bIns="0" rtlCol="0">
            <a:noAutofit/>
          </a:bodyPr>
          <a:lstStyle/>
          <a:p>
            <a:pPr algn="l"/>
            <a:r>
              <a:rPr lang="en-AU" sz="1800"/>
              <a:t>mass of reactants = mass of products</a:t>
            </a:r>
          </a:p>
        </p:txBody>
      </p:sp>
      <p:sp>
        <p:nvSpPr>
          <p:cNvPr id="11" name="TextBox 10">
            <a:extLst>
              <a:ext uri="{FF2B5EF4-FFF2-40B4-BE49-F238E27FC236}">
                <a16:creationId xmlns:a16="http://schemas.microsoft.com/office/drawing/2014/main" id="{959C2F17-1BA4-475E-BFB7-8A1921EBCC4C}"/>
              </a:ext>
            </a:extLst>
          </p:cNvPr>
          <p:cNvSpPr txBox="1"/>
          <p:nvPr/>
        </p:nvSpPr>
        <p:spPr>
          <a:xfrm>
            <a:off x="3336867" y="1961554"/>
            <a:ext cx="6590581" cy="524590"/>
          </a:xfrm>
          <a:prstGeom prst="rect">
            <a:avLst/>
          </a:prstGeom>
          <a:noFill/>
        </p:spPr>
        <p:txBody>
          <a:bodyPr wrap="square" lIns="0" tIns="0" rIns="0" bIns="0" rtlCol="0">
            <a:noAutofit/>
          </a:bodyPr>
          <a:lstStyle/>
          <a:p>
            <a:pPr algn="l"/>
            <a:r>
              <a:rPr lang="en-AU" sz="1800"/>
              <a:t>magnesium + oxygen </a:t>
            </a:r>
            <a:r>
              <a:rPr lang="en-AU" sz="1800">
                <a:sym typeface="Wingdings" panose="05000000000000000000" pitchFamily="2" charset="2"/>
              </a:rPr>
              <a:t> magnesium oxide</a:t>
            </a:r>
            <a:endParaRPr lang="en-AU" sz="1800"/>
          </a:p>
        </p:txBody>
      </p:sp>
      <p:pic>
        <p:nvPicPr>
          <p:cNvPr id="4" name="Picture 3" descr="Electronic balances showing a strip of magnesium before and after burning.&#10;The mass before is 0.26 g, the mass after burning is 0.43g">
            <a:extLst>
              <a:ext uri="{FF2B5EF4-FFF2-40B4-BE49-F238E27FC236}">
                <a16:creationId xmlns:a16="http://schemas.microsoft.com/office/drawing/2014/main" id="{41A56309-FED8-D7F1-89DA-F995FBCDEB57}"/>
              </a:ext>
            </a:extLst>
          </p:cNvPr>
          <p:cNvPicPr>
            <a:picLocks noChangeAspect="1"/>
          </p:cNvPicPr>
          <p:nvPr/>
        </p:nvPicPr>
        <p:blipFill>
          <a:blip r:embed="rId3"/>
          <a:stretch>
            <a:fillRect/>
          </a:stretch>
        </p:blipFill>
        <p:spPr>
          <a:xfrm>
            <a:off x="2246356" y="2464477"/>
            <a:ext cx="7540903" cy="3207540"/>
          </a:xfrm>
          <a:prstGeom prst="rect">
            <a:avLst/>
          </a:prstGeom>
        </p:spPr>
      </p:pic>
      <p:sp>
        <p:nvSpPr>
          <p:cNvPr id="7" name="TextBox 6">
            <a:extLst>
              <a:ext uri="{FF2B5EF4-FFF2-40B4-BE49-F238E27FC236}">
                <a16:creationId xmlns:a16="http://schemas.microsoft.com/office/drawing/2014/main" id="{3DC904DE-F3FF-3F53-F288-E5BE1C0DE166}"/>
              </a:ext>
            </a:extLst>
          </p:cNvPr>
          <p:cNvSpPr txBox="1"/>
          <p:nvPr/>
        </p:nvSpPr>
        <p:spPr>
          <a:xfrm>
            <a:off x="1607439" y="5547676"/>
            <a:ext cx="10049435" cy="655608"/>
          </a:xfrm>
          <a:prstGeom prst="rect">
            <a:avLst/>
          </a:prstGeom>
          <a:noFill/>
        </p:spPr>
        <p:txBody>
          <a:bodyPr wrap="square" lIns="0" tIns="0" rIns="0" bIns="0" rtlCol="0">
            <a:noAutofit/>
          </a:bodyPr>
          <a:lstStyle/>
          <a:p>
            <a:pPr algn="l"/>
            <a:r>
              <a:rPr lang="en-AU" sz="1800"/>
              <a:t>Mass of magnesium before burning	       		Mass of magnesium oxide after burning</a:t>
            </a:r>
          </a:p>
        </p:txBody>
      </p:sp>
      <p:sp>
        <p:nvSpPr>
          <p:cNvPr id="9" name="TextBox 8">
            <a:extLst>
              <a:ext uri="{FF2B5EF4-FFF2-40B4-BE49-F238E27FC236}">
                <a16:creationId xmlns:a16="http://schemas.microsoft.com/office/drawing/2014/main" id="{8BCC0151-D880-B869-B5E0-3BD5B7E2D5D1}"/>
              </a:ext>
            </a:extLst>
          </p:cNvPr>
          <p:cNvSpPr txBox="1"/>
          <p:nvPr/>
        </p:nvSpPr>
        <p:spPr>
          <a:xfrm>
            <a:off x="3156909" y="6278196"/>
            <a:ext cx="5719795" cy="655608"/>
          </a:xfrm>
          <a:prstGeom prst="rect">
            <a:avLst/>
          </a:prstGeom>
          <a:noFill/>
        </p:spPr>
        <p:txBody>
          <a:bodyPr wrap="square" lIns="0" tIns="0" rIns="0" bIns="0" rtlCol="0">
            <a:noAutofit/>
          </a:bodyPr>
          <a:lstStyle/>
          <a:p>
            <a:pPr algn="l"/>
            <a:r>
              <a:rPr lang="en-AU" sz="1800" b="1"/>
              <a:t>What mass of oxygen reacted with the magnesium?</a:t>
            </a:r>
          </a:p>
        </p:txBody>
      </p:sp>
      <p:sp>
        <p:nvSpPr>
          <p:cNvPr id="3" name="Slide Number Placeholder 2">
            <a:extLst>
              <a:ext uri="{FF2B5EF4-FFF2-40B4-BE49-F238E27FC236}">
                <a16:creationId xmlns:a16="http://schemas.microsoft.com/office/drawing/2014/main" id="{232DE690-C07D-82C9-4457-89CA6C5A5F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7710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t>1.6 The pH scale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73341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kern="1200">
                          <a:solidFill>
                            <a:schemeClr val="dk1"/>
                          </a:solidFill>
                          <a:effectLst/>
                          <a:latin typeface="+mn-lt"/>
                          <a:ea typeface="+mn-ea"/>
                          <a:cs typeface="+mn-cs"/>
                        </a:rPr>
                        <a:t>to describe a range of chemical reactions</a:t>
                      </a:r>
                    </a:p>
                    <a:p>
                      <a:pPr marL="285750" indent="-285750">
                        <a:lnSpc>
                          <a:spcPct val="150000"/>
                        </a:lnSpc>
                        <a:buFont typeface="Arial" panose="020B0604020202020204" pitchFamily="34" charset="0"/>
                        <a:buChar cha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600"/>
                        </a:spcAft>
                        <a:buFont typeface="Arial" panose="020B0604020202020204" pitchFamily="34" charset="0"/>
                        <a:buChar char="•"/>
                      </a:pPr>
                      <a:r>
                        <a:rPr lang="en-AU" sz="2000" kern="1200">
                          <a:solidFill>
                            <a:schemeClr val="dk1"/>
                          </a:solidFill>
                          <a:effectLst/>
                          <a:latin typeface="+mn-lt"/>
                          <a:ea typeface="+mn-ea"/>
                          <a:cs typeface="+mn-cs"/>
                        </a:rPr>
                        <a:t>define acidic and basic substances</a:t>
                      </a:r>
                    </a:p>
                    <a:p>
                      <a:pPr marL="285750" lvl="0" indent="-285750">
                        <a:lnSpc>
                          <a:spcPct val="150000"/>
                        </a:lnSpc>
                        <a:spcAft>
                          <a:spcPts val="600"/>
                        </a:spcAft>
                        <a:buFont typeface="Arial" panose="020B0604020202020204" pitchFamily="34" charset="0"/>
                        <a:buChar char="•"/>
                      </a:pPr>
                      <a:r>
                        <a:rPr lang="en-AU" sz="2000" kern="1200">
                          <a:solidFill>
                            <a:schemeClr val="dk1"/>
                          </a:solidFill>
                          <a:effectLst/>
                          <a:latin typeface="+mn-lt"/>
                          <a:ea typeface="+mn-ea"/>
                          <a:cs typeface="+mn-cs"/>
                        </a:rPr>
                        <a:t>define the pH scale</a:t>
                      </a:r>
                    </a:p>
                    <a:p>
                      <a:pPr marL="285750" indent="-285750">
                        <a:lnSpc>
                          <a:spcPct val="150000"/>
                        </a:lnSpc>
                        <a:spcAft>
                          <a:spcPts val="600"/>
                        </a:spcAft>
                        <a:buFont typeface="Arial" panose="020B0604020202020204" pitchFamily="34" charset="0"/>
                        <a:buChar char="•"/>
                      </a:pPr>
                      <a:r>
                        <a:rPr lang="en-AU" sz="2000" kern="1200">
                          <a:solidFill>
                            <a:schemeClr val="dk1"/>
                          </a:solidFill>
                          <a:effectLst/>
                          <a:latin typeface="+mn-lt"/>
                          <a:ea typeface="+mn-ea"/>
                          <a:cs typeface="+mn-cs"/>
                        </a:rPr>
                        <a:t>classify common substances as acidic or basic based on their pH</a:t>
                      </a:r>
                      <a:r>
                        <a:rPr lang="en-AU" sz="2000">
                          <a:latin typeface="Arial" panose="020B0604020202020204" pitchFamily="34" charset="0"/>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follow a planned procedure to undertake a safe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identify hazards, determine potential risks and relevant control measures</a:t>
                      </a:r>
                    </a:p>
                    <a:p>
                      <a:pPr marL="342900" marR="0" lvl="0" indent="-34290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follow steps in the procedure to systematically record pH and colour change data for a range of chemical substances.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14243670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2DBA-B1E0-2F1A-CCC6-0391CD312D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EE604-6D23-9EC6-4917-D1EC566CF5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
        <p:nvSpPr>
          <p:cNvPr id="3" name="Title 2">
            <a:extLst>
              <a:ext uri="{FF2B5EF4-FFF2-40B4-BE49-F238E27FC236}">
                <a16:creationId xmlns:a16="http://schemas.microsoft.com/office/drawing/2014/main" id="{01C924EC-A45B-812A-7124-6625CE5CC488}"/>
              </a:ext>
            </a:extLst>
          </p:cNvPr>
          <p:cNvSpPr>
            <a:spLocks noGrp="1"/>
          </p:cNvSpPr>
          <p:nvPr>
            <p:ph type="title"/>
          </p:nvPr>
        </p:nvSpPr>
        <p:spPr/>
        <p:txBody>
          <a:bodyPr/>
          <a:lstStyle/>
          <a:p>
            <a:r>
              <a:rPr lang="en-AU"/>
              <a:t>1.6 Acidity and basicity</a:t>
            </a:r>
          </a:p>
        </p:txBody>
      </p:sp>
      <p:sp>
        <p:nvSpPr>
          <p:cNvPr id="22" name="TextBox 21">
            <a:extLst>
              <a:ext uri="{FF2B5EF4-FFF2-40B4-BE49-F238E27FC236}">
                <a16:creationId xmlns:a16="http://schemas.microsoft.com/office/drawing/2014/main" id="{1C5843D8-DEC7-3CA2-36C8-7EBAE8909D18}"/>
              </a:ext>
            </a:extLst>
          </p:cNvPr>
          <p:cNvSpPr txBox="1"/>
          <p:nvPr/>
        </p:nvSpPr>
        <p:spPr>
          <a:xfrm>
            <a:off x="392256" y="1359033"/>
            <a:ext cx="6096000" cy="1881990"/>
          </a:xfrm>
          <a:prstGeom prst="rect">
            <a:avLst/>
          </a:prstGeom>
          <a:noFill/>
        </p:spPr>
        <p:txBody>
          <a:bodyPr wrap="square">
            <a:spAutoFit/>
          </a:bodyPr>
          <a:lstStyle/>
          <a:p>
            <a:pPr marL="342900" indent="-342900">
              <a:lnSpc>
                <a:spcPct val="150000"/>
              </a:lnSpc>
              <a:spcAft>
                <a:spcPts val="600"/>
              </a:spcAft>
              <a:buFont typeface="Arial" panose="020B0604020202020204" pitchFamily="34" charset="0"/>
              <a:buChar char="•"/>
            </a:pPr>
            <a:r>
              <a:rPr lang="en-AU" sz="2000"/>
              <a:t>An </a:t>
            </a:r>
            <a:r>
              <a:rPr lang="en-AU" sz="2000" b="1">
                <a:solidFill>
                  <a:srgbClr val="FF0000"/>
                </a:solidFill>
              </a:rPr>
              <a:t>acid</a:t>
            </a:r>
            <a:r>
              <a:rPr lang="en-AU" sz="2000"/>
              <a:t> is a substance that produces hydrogen ions in aqueous solutions. For example, hydrochloric acid, which produces hydrogen ions in aqueous solutions.</a:t>
            </a:r>
          </a:p>
        </p:txBody>
      </p:sp>
      <p:pic>
        <p:nvPicPr>
          <p:cNvPr id="4" name="Picture 3" descr="A representation of hydrochloric acid forming ions in an aqueous solution.">
            <a:extLst>
              <a:ext uri="{FF2B5EF4-FFF2-40B4-BE49-F238E27FC236}">
                <a16:creationId xmlns:a16="http://schemas.microsoft.com/office/drawing/2014/main" id="{C24275D6-72D6-E409-A887-1E01EB7B417B}"/>
              </a:ext>
            </a:extLst>
          </p:cNvPr>
          <p:cNvPicPr>
            <a:picLocks noChangeAspect="1"/>
          </p:cNvPicPr>
          <p:nvPr/>
        </p:nvPicPr>
        <p:blipFill>
          <a:blip r:embed="rId3"/>
          <a:stretch>
            <a:fillRect/>
          </a:stretch>
        </p:blipFill>
        <p:spPr>
          <a:xfrm>
            <a:off x="7097249" y="1225116"/>
            <a:ext cx="4026751" cy="960667"/>
          </a:xfrm>
          <a:prstGeom prst="rect">
            <a:avLst/>
          </a:prstGeom>
        </p:spPr>
      </p:pic>
      <p:sp>
        <p:nvSpPr>
          <p:cNvPr id="7" name="Content Placeholder 6">
            <a:extLst>
              <a:ext uri="{FF2B5EF4-FFF2-40B4-BE49-F238E27FC236}">
                <a16:creationId xmlns:a16="http://schemas.microsoft.com/office/drawing/2014/main" id="{AC8C731E-CEEE-3DE0-FE6F-D18B85EDA728}"/>
              </a:ext>
            </a:extLst>
          </p:cNvPr>
          <p:cNvSpPr>
            <a:spLocks noGrp="1"/>
          </p:cNvSpPr>
          <p:nvPr>
            <p:ph sz="quarter" idx="19"/>
          </p:nvPr>
        </p:nvSpPr>
        <p:spPr>
          <a:xfrm>
            <a:off x="448145" y="3439497"/>
            <a:ext cx="5735637" cy="977622"/>
          </a:xfrm>
        </p:spPr>
        <p:txBody>
          <a:bodyPr/>
          <a:lstStyle/>
          <a:p>
            <a:pPr marL="342900" indent="-342900">
              <a:buFont typeface="Arial" panose="020B0604020202020204" pitchFamily="34" charset="0"/>
              <a:buChar char="•"/>
            </a:pPr>
            <a:r>
              <a:rPr lang="en-AU"/>
              <a:t>A </a:t>
            </a:r>
            <a:r>
              <a:rPr lang="en-AU" b="1">
                <a:solidFill>
                  <a:srgbClr val="0070C0"/>
                </a:solidFill>
              </a:rPr>
              <a:t>base</a:t>
            </a:r>
            <a:r>
              <a:rPr lang="en-AU"/>
              <a:t> is a substance that produces hydroxide ions in aqueous solutions.</a:t>
            </a:r>
          </a:p>
          <a:p>
            <a:endParaRPr lang="en-AU"/>
          </a:p>
          <a:p>
            <a:endParaRPr lang="en-AU"/>
          </a:p>
        </p:txBody>
      </p:sp>
      <p:grpSp>
        <p:nvGrpSpPr>
          <p:cNvPr id="10" name="Group 9" descr="A diagram of an ionic compound sodium hydroxide dissociating into ions.">
            <a:extLst>
              <a:ext uri="{FF2B5EF4-FFF2-40B4-BE49-F238E27FC236}">
                <a16:creationId xmlns:a16="http://schemas.microsoft.com/office/drawing/2014/main" id="{2AC78A3E-9F43-43F5-9021-62F60E692A49}"/>
              </a:ext>
            </a:extLst>
          </p:cNvPr>
          <p:cNvGrpSpPr/>
          <p:nvPr/>
        </p:nvGrpSpPr>
        <p:grpSpPr>
          <a:xfrm>
            <a:off x="6880512" y="2646721"/>
            <a:ext cx="4841907" cy="1894048"/>
            <a:chOff x="6880512" y="2646721"/>
            <a:chExt cx="4841907" cy="1894048"/>
          </a:xfrm>
        </p:grpSpPr>
        <p:pic>
          <p:nvPicPr>
            <p:cNvPr id="1030" name="Picture 6" descr="A diagram of an ionic compound sodium hydroxide dissociating into ions.">
              <a:extLst>
                <a:ext uri="{FF2B5EF4-FFF2-40B4-BE49-F238E27FC236}">
                  <a16:creationId xmlns:a16="http://schemas.microsoft.com/office/drawing/2014/main" id="{93365A17-A60C-5A06-792C-31E4F88B5C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80512" y="2646721"/>
              <a:ext cx="4700588" cy="17240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3FAA72A-999F-3823-90D6-9DA094AA3DC1}"/>
                </a:ext>
              </a:extLst>
            </p:cNvPr>
            <p:cNvSpPr txBox="1"/>
            <p:nvPr/>
          </p:nvSpPr>
          <p:spPr>
            <a:xfrm>
              <a:off x="7517326" y="4317182"/>
              <a:ext cx="767359" cy="223587"/>
            </a:xfrm>
            <a:prstGeom prst="rect">
              <a:avLst/>
            </a:prstGeom>
            <a:noFill/>
          </p:spPr>
          <p:txBody>
            <a:bodyPr wrap="square" lIns="0" tIns="0" rIns="0" bIns="0" rtlCol="0">
              <a:noAutofit/>
            </a:bodyPr>
            <a:lstStyle/>
            <a:p>
              <a:pPr algn="l"/>
              <a:r>
                <a:rPr lang="en-AU" sz="1800"/>
                <a:t>NaOH</a:t>
              </a:r>
            </a:p>
          </p:txBody>
        </p:sp>
        <p:sp>
          <p:nvSpPr>
            <p:cNvPr id="15" name="TextBox 14">
              <a:extLst>
                <a:ext uri="{FF2B5EF4-FFF2-40B4-BE49-F238E27FC236}">
                  <a16:creationId xmlns:a16="http://schemas.microsoft.com/office/drawing/2014/main" id="{E0941F8A-B7AC-BE67-93B0-467580E086DD}"/>
                </a:ext>
              </a:extLst>
            </p:cNvPr>
            <p:cNvSpPr txBox="1"/>
            <p:nvPr/>
          </p:nvSpPr>
          <p:spPr>
            <a:xfrm>
              <a:off x="10199756" y="3903484"/>
              <a:ext cx="499731" cy="223587"/>
            </a:xfrm>
            <a:prstGeom prst="rect">
              <a:avLst/>
            </a:prstGeom>
            <a:noFill/>
          </p:spPr>
          <p:txBody>
            <a:bodyPr wrap="square" lIns="0" tIns="0" rIns="0" bIns="0" rtlCol="0">
              <a:noAutofit/>
            </a:bodyPr>
            <a:lstStyle/>
            <a:p>
              <a:pPr algn="l"/>
              <a:r>
                <a:rPr lang="en-AU" sz="1800"/>
                <a:t>OH</a:t>
              </a:r>
              <a:r>
                <a:rPr lang="en-AU" sz="1800" baseline="30000"/>
                <a:t>−</a:t>
              </a:r>
              <a:endParaRPr lang="en-AU" sz="1800"/>
            </a:p>
          </p:txBody>
        </p:sp>
        <p:sp>
          <p:nvSpPr>
            <p:cNvPr id="17" name="TextBox 16">
              <a:extLst>
                <a:ext uri="{FF2B5EF4-FFF2-40B4-BE49-F238E27FC236}">
                  <a16:creationId xmlns:a16="http://schemas.microsoft.com/office/drawing/2014/main" id="{4F2FB80E-ABFB-6F1E-14FB-FF35ACC23D4F}"/>
                </a:ext>
              </a:extLst>
            </p:cNvPr>
            <p:cNvSpPr txBox="1"/>
            <p:nvPr/>
          </p:nvSpPr>
          <p:spPr>
            <a:xfrm>
              <a:off x="11222688" y="3844653"/>
              <a:ext cx="499731" cy="236893"/>
            </a:xfrm>
            <a:prstGeom prst="rect">
              <a:avLst/>
            </a:prstGeom>
            <a:noFill/>
          </p:spPr>
          <p:txBody>
            <a:bodyPr wrap="square" lIns="0" tIns="0" rIns="0" bIns="0" rtlCol="0">
              <a:noAutofit/>
            </a:bodyPr>
            <a:lstStyle/>
            <a:p>
              <a:pPr algn="l"/>
              <a:r>
                <a:rPr lang="en-AU" sz="1800"/>
                <a:t>Na</a:t>
              </a:r>
              <a:r>
                <a:rPr lang="en-AU" sz="1800" baseline="30000"/>
                <a:t>+</a:t>
              </a:r>
            </a:p>
          </p:txBody>
        </p:sp>
      </p:grpSp>
      <p:sp>
        <p:nvSpPr>
          <p:cNvPr id="14" name="TextBox 13">
            <a:extLst>
              <a:ext uri="{FF2B5EF4-FFF2-40B4-BE49-F238E27FC236}">
                <a16:creationId xmlns:a16="http://schemas.microsoft.com/office/drawing/2014/main" id="{7914AB49-6DD7-6C94-4A2B-2D1F1DFE4D5B}"/>
              </a:ext>
            </a:extLst>
          </p:cNvPr>
          <p:cNvSpPr txBox="1"/>
          <p:nvPr/>
        </p:nvSpPr>
        <p:spPr>
          <a:xfrm>
            <a:off x="779686" y="5296373"/>
            <a:ext cx="5661481" cy="958660"/>
          </a:xfrm>
          <a:prstGeom prst="rect">
            <a:avLst/>
          </a:prstGeom>
          <a:noFill/>
        </p:spPr>
        <p:txBody>
          <a:bodyPr wrap="square">
            <a:spAutoFit/>
          </a:bodyPr>
          <a:lstStyle/>
          <a:p>
            <a:pPr>
              <a:lnSpc>
                <a:spcPct val="150000"/>
              </a:lnSpc>
              <a:spcAft>
                <a:spcPts val="600"/>
              </a:spcAft>
            </a:pPr>
            <a:r>
              <a:rPr lang="en-AU" sz="2000">
                <a:solidFill>
                  <a:schemeClr val="accent1"/>
                </a:solidFill>
              </a:rPr>
              <a:t>An aqueous solution means a solution in which water is the solvent</a:t>
            </a:r>
            <a:r>
              <a:rPr lang="en-AU" sz="2000"/>
              <a:t>.</a:t>
            </a:r>
          </a:p>
        </p:txBody>
      </p:sp>
      <p:grpSp>
        <p:nvGrpSpPr>
          <p:cNvPr id="9" name="Group 8" descr="A diagram of an ionic compound dissociating into ions">
            <a:extLst>
              <a:ext uri="{FF2B5EF4-FFF2-40B4-BE49-F238E27FC236}">
                <a16:creationId xmlns:a16="http://schemas.microsoft.com/office/drawing/2014/main" id="{FA8FE84C-C175-7A43-8878-EE84A976B700}"/>
              </a:ext>
            </a:extLst>
          </p:cNvPr>
          <p:cNvGrpSpPr/>
          <p:nvPr/>
        </p:nvGrpSpPr>
        <p:grpSpPr>
          <a:xfrm>
            <a:off x="8420099" y="4584675"/>
            <a:ext cx="3559313" cy="993007"/>
            <a:chOff x="8420099" y="4584675"/>
            <a:chExt cx="3559313" cy="993007"/>
          </a:xfrm>
        </p:grpSpPr>
        <p:pic>
          <p:nvPicPr>
            <p:cNvPr id="1032" name="Picture 8" descr="A diagram of an ionic compound dissociating into ions">
              <a:extLst>
                <a:ext uri="{FF2B5EF4-FFF2-40B4-BE49-F238E27FC236}">
                  <a16:creationId xmlns:a16="http://schemas.microsoft.com/office/drawing/2014/main" id="{D5797CF7-E184-BC0F-030F-FF8AF4E0C1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0099" y="4584675"/>
              <a:ext cx="3559313" cy="8812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1356C-47F6-3F34-F959-E4072B9F34E7}"/>
                </a:ext>
              </a:extLst>
            </p:cNvPr>
            <p:cNvSpPr txBox="1"/>
            <p:nvPr/>
          </p:nvSpPr>
          <p:spPr>
            <a:xfrm>
              <a:off x="8502857" y="5318361"/>
              <a:ext cx="767359" cy="223587"/>
            </a:xfrm>
            <a:prstGeom prst="rect">
              <a:avLst/>
            </a:prstGeom>
            <a:noFill/>
          </p:spPr>
          <p:txBody>
            <a:bodyPr wrap="square" lIns="0" tIns="0" rIns="0" bIns="0" rtlCol="0">
              <a:noAutofit/>
            </a:bodyPr>
            <a:lstStyle/>
            <a:p>
              <a:pPr algn="l"/>
              <a:r>
                <a:rPr lang="en-AU" sz="1800"/>
                <a:t>NaOH</a:t>
              </a:r>
            </a:p>
          </p:txBody>
        </p:sp>
        <p:sp>
          <p:nvSpPr>
            <p:cNvPr id="20" name="TextBox 19">
              <a:extLst>
                <a:ext uri="{FF2B5EF4-FFF2-40B4-BE49-F238E27FC236}">
                  <a16:creationId xmlns:a16="http://schemas.microsoft.com/office/drawing/2014/main" id="{D7D30616-F626-F6FF-20EB-2ACD8B3BA758}"/>
                </a:ext>
              </a:extLst>
            </p:cNvPr>
            <p:cNvSpPr txBox="1"/>
            <p:nvPr/>
          </p:nvSpPr>
          <p:spPr>
            <a:xfrm>
              <a:off x="10327431" y="5354095"/>
              <a:ext cx="499731" cy="223587"/>
            </a:xfrm>
            <a:prstGeom prst="rect">
              <a:avLst/>
            </a:prstGeom>
            <a:noFill/>
          </p:spPr>
          <p:txBody>
            <a:bodyPr wrap="square" lIns="0" tIns="0" rIns="0" bIns="0" rtlCol="0">
              <a:noAutofit/>
            </a:bodyPr>
            <a:lstStyle/>
            <a:p>
              <a:pPr algn="l"/>
              <a:r>
                <a:rPr lang="en-AU" sz="1800"/>
                <a:t>OH</a:t>
              </a:r>
              <a:r>
                <a:rPr lang="en-AU" sz="1800" baseline="30000"/>
                <a:t>−</a:t>
              </a:r>
              <a:endParaRPr lang="en-AU" sz="1800"/>
            </a:p>
          </p:txBody>
        </p:sp>
        <p:sp>
          <p:nvSpPr>
            <p:cNvPr id="19" name="TextBox 18">
              <a:extLst>
                <a:ext uri="{FF2B5EF4-FFF2-40B4-BE49-F238E27FC236}">
                  <a16:creationId xmlns:a16="http://schemas.microsoft.com/office/drawing/2014/main" id="{83291AF3-5EFF-9C95-C185-AAE70A8C9164}"/>
                </a:ext>
              </a:extLst>
            </p:cNvPr>
            <p:cNvSpPr txBox="1"/>
            <p:nvPr/>
          </p:nvSpPr>
          <p:spPr>
            <a:xfrm>
              <a:off x="11331906" y="5306691"/>
              <a:ext cx="499731" cy="236893"/>
            </a:xfrm>
            <a:prstGeom prst="rect">
              <a:avLst/>
            </a:prstGeom>
            <a:noFill/>
          </p:spPr>
          <p:txBody>
            <a:bodyPr wrap="square" lIns="0" tIns="0" rIns="0" bIns="0" rtlCol="0">
              <a:noAutofit/>
            </a:bodyPr>
            <a:lstStyle/>
            <a:p>
              <a:pPr algn="l"/>
              <a:r>
                <a:rPr lang="en-AU" sz="1800"/>
                <a:t>Na</a:t>
              </a:r>
              <a:r>
                <a:rPr lang="en-AU" sz="1800" baseline="30000"/>
                <a:t>+</a:t>
              </a:r>
            </a:p>
          </p:txBody>
        </p:sp>
      </p:grpSp>
    </p:spTree>
    <p:extLst>
      <p:ext uri="{BB962C8B-B14F-4D97-AF65-F5344CB8AC3E}">
        <p14:creationId xmlns:p14="http://schemas.microsoft.com/office/powerpoint/2010/main" val="213519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379F4-DFD5-3FA1-4E40-098C06D65D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1B452-289D-EB41-14FA-B5FA869C17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102</a:t>
            </a:fld>
            <a:endParaRPr lang="en-AU"/>
          </a:p>
        </p:txBody>
      </p:sp>
      <p:sp>
        <p:nvSpPr>
          <p:cNvPr id="3" name="Title 2">
            <a:extLst>
              <a:ext uri="{FF2B5EF4-FFF2-40B4-BE49-F238E27FC236}">
                <a16:creationId xmlns:a16="http://schemas.microsoft.com/office/drawing/2014/main" id="{80772E3D-7941-AEFC-E143-366B51B00F5F}"/>
              </a:ext>
            </a:extLst>
          </p:cNvPr>
          <p:cNvSpPr>
            <a:spLocks noGrp="1"/>
          </p:cNvSpPr>
          <p:nvPr>
            <p:ph type="title"/>
          </p:nvPr>
        </p:nvSpPr>
        <p:spPr/>
        <p:txBody>
          <a:bodyPr/>
          <a:lstStyle/>
          <a:p>
            <a:r>
              <a:rPr lang="en-AU"/>
              <a:t>1.6 What is pH?</a:t>
            </a: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00632D3-A6B6-2378-E6C8-B93AB4B2C634}"/>
                  </a:ext>
                </a:extLst>
              </p:cNvPr>
              <p:cNvSpPr>
                <a:spLocks noGrp="1"/>
              </p:cNvSpPr>
              <p:nvPr>
                <p:ph type="body" sz="quarter" idx="17"/>
              </p:nvPr>
            </p:nvSpPr>
            <p:spPr/>
            <p:txBody>
              <a:bodyPr/>
              <a:lstStyle/>
              <a:p>
                <a:r>
                  <a:rPr lang="en-AU"/>
                  <a:t> pH is a logarithmic scale used in science to show how many hydrogen ions are in a solution.</a:t>
                </a:r>
              </a:p>
              <a:p>
                <a:pPr algn="ctr"/>
                <a14:m>
                  <m:oMath xmlns:m="http://schemas.openxmlformats.org/officeDocument/2006/math">
                    <m:r>
                      <a:rPr lang="en-AU" i="1" dirty="0" smtClean="0">
                        <a:latin typeface="Cambria Math" panose="02040503050406030204" pitchFamily="18" charset="0"/>
                      </a:rPr>
                      <m:t>𝑝𝐻</m:t>
                    </m:r>
                  </m:oMath>
                </a14:m>
                <a:r>
                  <a:rPr lang="en-AU"/>
                  <a:t> = </a:t>
                </a:r>
                <a14:m>
                  <m:oMath xmlns:m="http://schemas.openxmlformats.org/officeDocument/2006/math">
                    <m:r>
                      <a:rPr lang="en-AU" i="1" dirty="0" smtClean="0">
                        <a:latin typeface="Cambria Math" panose="02040503050406030204" pitchFamily="18" charset="0"/>
                      </a:rPr>
                      <m:t>−</m:t>
                    </m:r>
                    <m:r>
                      <m:rPr>
                        <m:sty m:val="p"/>
                      </m:rPr>
                      <a:rPr lang="en-AU" i="1" dirty="0" smtClean="0">
                        <a:latin typeface="Cambria Math" panose="02040503050406030204" pitchFamily="18" charset="0"/>
                      </a:rPr>
                      <m:t>log</m:t>
                    </m:r>
                    <m:r>
                      <a:rPr lang="en-AU" i="1" baseline="-25000" dirty="0">
                        <a:latin typeface="Cambria Math" panose="02040503050406030204" pitchFamily="18" charset="0"/>
                      </a:rPr>
                      <m:t>10</m:t>
                    </m:r>
                  </m:oMath>
                </a14:m>
                <a:r>
                  <a:rPr lang="en-AU"/>
                  <a:t>(</a:t>
                </a:r>
                <a14:m>
                  <m:oMath xmlns:m="http://schemas.openxmlformats.org/officeDocument/2006/math">
                    <m:sSup>
                      <m:sSupPr>
                        <m:ctrlPr>
                          <a:rPr lang="en-AU" i="1" dirty="0" smtClean="0">
                            <a:latin typeface="Cambria Math" panose="02040503050406030204" pitchFamily="18" charset="0"/>
                          </a:rPr>
                        </m:ctrlPr>
                      </m:sSupPr>
                      <m:e>
                        <m:r>
                          <a:rPr lang="en-AU" b="0" i="1" dirty="0" smtClean="0">
                            <a:latin typeface="Cambria Math" panose="02040503050406030204" pitchFamily="18" charset="0"/>
                          </a:rPr>
                          <m:t>𝐻</m:t>
                        </m:r>
                      </m:e>
                      <m:sup>
                        <m:r>
                          <a:rPr lang="en-AU" b="0" i="1" dirty="0" smtClean="0">
                            <a:latin typeface="Cambria Math" panose="02040503050406030204" pitchFamily="18" charset="0"/>
                          </a:rPr>
                          <m:t>+</m:t>
                        </m:r>
                      </m:sup>
                    </m:sSup>
                  </m:oMath>
                </a14:m>
                <a:r>
                  <a:rPr lang="en-AU"/>
                  <a:t>) </a:t>
                </a:r>
              </a:p>
              <a:p>
                <a:pPr algn="ctr"/>
                <a:endParaRPr lang="en-AU"/>
              </a:p>
              <a:p>
                <a:pPr marL="342900" indent="-342900">
                  <a:buFont typeface="Arial" panose="020B0604020202020204" pitchFamily="34" charset="0"/>
                  <a:buChar char="•"/>
                </a:pPr>
                <a:r>
                  <a:rPr lang="en-AU"/>
                  <a:t>It shows the quantitative measure of acidity or basicity of aqueous or other liquid solutions. </a:t>
                </a:r>
                <a:endParaRPr lang="en-AU" b="1"/>
              </a:p>
              <a:p>
                <a:pPr marL="342900" indent="-342900">
                  <a:buFont typeface="Arial" panose="020B0604020202020204" pitchFamily="34" charset="0"/>
                  <a:buChar char="•"/>
                </a:pPr>
                <a:r>
                  <a:rPr lang="en-AU"/>
                  <a:t>The pH scale goes from </a:t>
                </a:r>
                <a:r>
                  <a:rPr lang="en-AU" b="1"/>
                  <a:t>0 to 14</a:t>
                </a:r>
                <a:endParaRPr lang="en-AU"/>
              </a:p>
              <a:p>
                <a:endParaRPr lang="en-AU"/>
              </a:p>
            </p:txBody>
          </p:sp>
        </mc:Choice>
        <mc:Fallback xmlns="">
          <p:sp>
            <p:nvSpPr>
              <p:cNvPr id="5" name="Text Placeholder 4">
                <a:extLst>
                  <a:ext uri="{FF2B5EF4-FFF2-40B4-BE49-F238E27FC236}">
                    <a16:creationId xmlns:a16="http://schemas.microsoft.com/office/drawing/2014/main" id="{A00632D3-A6B6-2378-E6C8-B93AB4B2C634}"/>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121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14DA4C28-60A4-63E3-35F1-3FA5E45DFFCC}"/>
              </a:ext>
              <a:ext uri="{C183D7F6-B498-43B3-948B-1728B52AA6E4}">
                <adec:decorative xmlns:adec="http://schemas.microsoft.com/office/drawing/2017/decorative" val="1"/>
              </a:ext>
            </a:extLst>
          </p:cNvPr>
          <p:cNvSpPr txBox="1"/>
          <p:nvPr/>
        </p:nvSpPr>
        <p:spPr>
          <a:xfrm>
            <a:off x="4166616" y="2097617"/>
            <a:ext cx="3858768" cy="783148"/>
          </a:xfrm>
          <a:prstGeom prst="rect">
            <a:avLst/>
          </a:prstGeom>
          <a:noFill/>
          <a:ln>
            <a:solidFill>
              <a:schemeClr val="tx1"/>
            </a:solidFill>
          </a:ln>
        </p:spPr>
        <p:txBody>
          <a:bodyPr wrap="square" lIns="0" tIns="0" rIns="0" bIns="0" rtlCol="0">
            <a:noAutofit/>
          </a:bodyPr>
          <a:lstStyle/>
          <a:p>
            <a:pPr algn="l"/>
            <a:endParaRPr lang="en-AU" sz="1800"/>
          </a:p>
        </p:txBody>
      </p:sp>
    </p:spTree>
    <p:extLst>
      <p:ext uri="{BB962C8B-B14F-4D97-AF65-F5344CB8AC3E}">
        <p14:creationId xmlns:p14="http://schemas.microsoft.com/office/powerpoint/2010/main" val="273983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11CF699-3ADA-37F5-027F-33E81B3A13F2}"/>
              </a:ext>
            </a:extLst>
          </p:cNvPr>
          <p:cNvSpPr>
            <a:spLocks noGrp="1"/>
          </p:cNvSpPr>
          <p:nvPr>
            <p:ph type="title"/>
          </p:nvPr>
        </p:nvSpPr>
        <p:spPr/>
        <p:txBody>
          <a:bodyPr/>
          <a:lstStyle/>
          <a:p>
            <a:r>
              <a:rPr lang="en-AU"/>
              <a:t>1.6 Logarithmic scale versus a linear scale </a:t>
            </a:r>
          </a:p>
        </p:txBody>
      </p:sp>
      <p:pic>
        <p:nvPicPr>
          <p:cNvPr id="2050" name="Picture 2" descr="A diagram of a linear and log scale">
            <a:extLst>
              <a:ext uri="{FF2B5EF4-FFF2-40B4-BE49-F238E27FC236}">
                <a16:creationId xmlns:a16="http://schemas.microsoft.com/office/drawing/2014/main" id="{15FD9E49-DE4E-7517-E3F8-B2814F55C5D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89833" y="905601"/>
            <a:ext cx="9553199" cy="5946866"/>
          </a:xfrm>
          <a:prstGeom prst="rect">
            <a:avLst/>
          </a:prstGeom>
          <a:noFill/>
        </p:spPr>
      </p:pic>
      <p:sp>
        <p:nvSpPr>
          <p:cNvPr id="2057" name="Slide Number Placeholder 3">
            <a:extLst>
              <a:ext uri="{FF2B5EF4-FFF2-40B4-BE49-F238E27FC236}">
                <a16:creationId xmlns:a16="http://schemas.microsoft.com/office/drawing/2014/main" id="{11EA4CA2-AE9A-26DF-BB14-DA02F6CA31E2}"/>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103</a:t>
            </a:fld>
            <a:endParaRPr lang="en-AU"/>
          </a:p>
        </p:txBody>
      </p:sp>
      <p:sp>
        <p:nvSpPr>
          <p:cNvPr id="6" name="Oval 5">
            <a:extLst>
              <a:ext uri="{FF2B5EF4-FFF2-40B4-BE49-F238E27FC236}">
                <a16:creationId xmlns:a16="http://schemas.microsoft.com/office/drawing/2014/main" id="{FE9F34B3-89F1-7542-4117-DB775BD0FA0C}"/>
              </a:ext>
              <a:ext uri="{C183D7F6-B498-43B3-948B-1728B52AA6E4}">
                <adec:decorative xmlns:adec="http://schemas.microsoft.com/office/drawing/2017/decorative" val="1"/>
              </a:ext>
            </a:extLst>
          </p:cNvPr>
          <p:cNvSpPr/>
          <p:nvPr/>
        </p:nvSpPr>
        <p:spPr>
          <a:xfrm>
            <a:off x="1152144" y="4229761"/>
            <a:ext cx="411480" cy="411480"/>
          </a:xfrm>
          <a:prstGeom prst="ellipse">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Brace 6">
            <a:extLst>
              <a:ext uri="{FF2B5EF4-FFF2-40B4-BE49-F238E27FC236}">
                <a16:creationId xmlns:a16="http://schemas.microsoft.com/office/drawing/2014/main" id="{08C72791-0C34-107C-68EB-44199274377C}"/>
              </a:ext>
              <a:ext uri="{C183D7F6-B498-43B3-948B-1728B52AA6E4}">
                <adec:decorative xmlns:adec="http://schemas.microsoft.com/office/drawing/2017/decorative" val="1"/>
              </a:ext>
            </a:extLst>
          </p:cNvPr>
          <p:cNvSpPr/>
          <p:nvPr/>
        </p:nvSpPr>
        <p:spPr>
          <a:xfrm rot="10800000">
            <a:off x="900684" y="1001929"/>
            <a:ext cx="516636" cy="2679192"/>
          </a:xfrm>
          <a:prstGeom prst="rightBrace">
            <a:avLst/>
          </a:prstGeom>
          <a:ln w="444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tx2"/>
              </a:solidFill>
            </a:endParaRPr>
          </a:p>
        </p:txBody>
      </p:sp>
      <p:cxnSp>
        <p:nvCxnSpPr>
          <p:cNvPr id="11" name="Straight Arrow Connector 10">
            <a:extLst>
              <a:ext uri="{FF2B5EF4-FFF2-40B4-BE49-F238E27FC236}">
                <a16:creationId xmlns:a16="http://schemas.microsoft.com/office/drawing/2014/main" id="{0342B4E5-1DE8-FF8B-26F3-C27589AB134B}"/>
              </a:ext>
              <a:ext uri="{C183D7F6-B498-43B3-948B-1728B52AA6E4}">
                <adec:decorative xmlns:adec="http://schemas.microsoft.com/office/drawing/2017/decorative" val="1"/>
              </a:ext>
            </a:extLst>
          </p:cNvPr>
          <p:cNvCxnSpPr>
            <a:cxnSpLocks/>
          </p:cNvCxnSpPr>
          <p:nvPr/>
        </p:nvCxnSpPr>
        <p:spPr>
          <a:xfrm flipH="1" flipV="1">
            <a:off x="1255008" y="3681121"/>
            <a:ext cx="80011" cy="548640"/>
          </a:xfrm>
          <a:prstGeom prst="straightConnector1">
            <a:avLst/>
          </a:prstGeom>
          <a:ln w="444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05F16B4-4E6E-9A13-5741-D89141FCC7EB}"/>
              </a:ext>
            </a:extLst>
          </p:cNvPr>
          <p:cNvSpPr txBox="1"/>
          <p:nvPr/>
        </p:nvSpPr>
        <p:spPr>
          <a:xfrm>
            <a:off x="2791206" y="1307843"/>
            <a:ext cx="7340346" cy="1779974"/>
          </a:xfrm>
          <a:prstGeom prst="rect">
            <a:avLst/>
          </a:prstGeom>
          <a:noFill/>
        </p:spPr>
        <p:txBody>
          <a:bodyPr wrap="square">
            <a:spAutoFit/>
          </a:bodyPr>
          <a:lstStyle/>
          <a:p>
            <a:pPr marL="285750" indent="-285750">
              <a:lnSpc>
                <a:spcPct val="150000"/>
              </a:lnSpc>
              <a:spcAft>
                <a:spcPts val="600"/>
              </a:spcAft>
              <a:buFont typeface="Arial" panose="020B0604020202020204" pitchFamily="34" charset="0"/>
              <a:buChar char="•"/>
            </a:pPr>
            <a:r>
              <a:rPr lang="en-AU" sz="1800">
                <a:effectLst/>
                <a:latin typeface="Arial" panose="020B0604020202020204" pitchFamily="34" charset="0"/>
                <a:ea typeface="Public Sans Light" pitchFamily="2" charset="0"/>
              </a:rPr>
              <a:t>pH cannot be measured on a linear scale, as it is not effective over more than one or two orders of magnitude.</a:t>
            </a:r>
            <a:r>
              <a:rPr lang="en-AU" sz="1800"/>
              <a:t> </a:t>
            </a:r>
          </a:p>
          <a:p>
            <a:pPr marL="285750" indent="-285750">
              <a:lnSpc>
                <a:spcPct val="150000"/>
              </a:lnSpc>
              <a:spcAft>
                <a:spcPts val="600"/>
              </a:spcAft>
              <a:buFont typeface="Arial" panose="020B0604020202020204" pitchFamily="34" charset="0"/>
              <a:buChar char="•"/>
            </a:pPr>
            <a:r>
              <a:rPr lang="en-AU" sz="1800"/>
              <a:t>A logarithmic scale converts these very large or very small numbers into a more manageable range.</a:t>
            </a:r>
          </a:p>
        </p:txBody>
      </p:sp>
      <p:sp>
        <p:nvSpPr>
          <p:cNvPr id="3" name="Right Brace 2">
            <a:extLst>
              <a:ext uri="{FF2B5EF4-FFF2-40B4-BE49-F238E27FC236}">
                <a16:creationId xmlns:a16="http://schemas.microsoft.com/office/drawing/2014/main" id="{433C5822-FF36-47C0-D2E9-AF63E6AD2B39}"/>
              </a:ext>
              <a:ext uri="{C183D7F6-B498-43B3-948B-1728B52AA6E4}">
                <adec:decorative xmlns:adec="http://schemas.microsoft.com/office/drawing/2017/decorative" val="1"/>
              </a:ext>
            </a:extLst>
          </p:cNvPr>
          <p:cNvSpPr/>
          <p:nvPr/>
        </p:nvSpPr>
        <p:spPr>
          <a:xfrm rot="5400000">
            <a:off x="3792889" y="3808478"/>
            <a:ext cx="289618" cy="4577460"/>
          </a:xfrm>
          <a:prstGeom prst="rightBrace">
            <a:avLst>
              <a:gd name="adj1" fmla="val 0"/>
              <a:gd name="adj2" fmla="val 48745"/>
            </a:avLst>
          </a:prstGeom>
          <a:ln w="444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24491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1000"/>
                                        <p:tgtEl>
                                          <p:spTgt spid="16">
                                            <p:txEl>
                                              <p:pRg st="0" end="0"/>
                                            </p:txEl>
                                          </p:spTgt>
                                        </p:tgtEl>
                                      </p:cBhvr>
                                    </p:animEffect>
                                    <p:anim calcmode="lin" valueType="num">
                                      <p:cBhvr>
                                        <p:cTn id="3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fade">
                                      <p:cBhvr>
                                        <p:cTn id="38" dur="1000"/>
                                        <p:tgtEl>
                                          <p:spTgt spid="16">
                                            <p:txEl>
                                              <p:pRg st="1" end="1"/>
                                            </p:txEl>
                                          </p:spTgt>
                                        </p:tgtEl>
                                      </p:cBhvr>
                                    </p:animEffect>
                                    <p:anim calcmode="lin" valueType="num">
                                      <p:cBhvr>
                                        <p:cTn id="39"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0578C2-8C2E-A910-8D4A-EA5E876AC9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104</a:t>
            </a:fld>
            <a:endParaRPr lang="en-AU"/>
          </a:p>
        </p:txBody>
      </p:sp>
      <p:sp>
        <p:nvSpPr>
          <p:cNvPr id="6" name="Title 5">
            <a:extLst>
              <a:ext uri="{FF2B5EF4-FFF2-40B4-BE49-F238E27FC236}">
                <a16:creationId xmlns:a16="http://schemas.microsoft.com/office/drawing/2014/main" id="{54E9F9C7-4382-CD9A-58FD-3085118D6FC6}"/>
              </a:ext>
            </a:extLst>
          </p:cNvPr>
          <p:cNvSpPr>
            <a:spLocks noGrp="1"/>
          </p:cNvSpPr>
          <p:nvPr>
            <p:ph type="title"/>
          </p:nvPr>
        </p:nvSpPr>
        <p:spPr/>
        <p:txBody>
          <a:bodyPr/>
          <a:lstStyle/>
          <a:p>
            <a:r>
              <a:rPr lang="en-AU"/>
              <a:t>1.6 pH scale</a:t>
            </a:r>
          </a:p>
        </p:txBody>
      </p:sp>
      <p:sp>
        <p:nvSpPr>
          <p:cNvPr id="13" name="TextBox 12">
            <a:extLst>
              <a:ext uri="{FF2B5EF4-FFF2-40B4-BE49-F238E27FC236}">
                <a16:creationId xmlns:a16="http://schemas.microsoft.com/office/drawing/2014/main" id="{4F72D331-56F9-DDD2-4384-31DDBCE01191}"/>
              </a:ext>
            </a:extLst>
          </p:cNvPr>
          <p:cNvSpPr txBox="1"/>
          <p:nvPr/>
        </p:nvSpPr>
        <p:spPr>
          <a:xfrm>
            <a:off x="977544" y="1018904"/>
            <a:ext cx="10146456" cy="1537842"/>
          </a:xfrm>
          <a:prstGeom prst="rect">
            <a:avLst/>
          </a:prstGeom>
          <a:noFill/>
        </p:spPr>
        <p:txBody>
          <a:bodyPr wrap="square" lIns="0" tIns="0" rIns="0" bIns="0" rtlCol="0">
            <a:noAutofit/>
          </a:bodyPr>
          <a:lstStyle/>
          <a:p>
            <a:pPr marL="285750" indent="-285750">
              <a:lnSpc>
                <a:spcPct val="150000"/>
              </a:lnSpc>
              <a:spcAft>
                <a:spcPts val="600"/>
              </a:spcAft>
              <a:buFont typeface="Arial" panose="020B0604020202020204" pitchFamily="34" charset="0"/>
              <a:buChar char="•"/>
            </a:pPr>
            <a:r>
              <a:rPr lang="en-AU" sz="1800"/>
              <a:t>A </a:t>
            </a:r>
            <a:r>
              <a:rPr lang="en-AU" sz="1800" b="1"/>
              <a:t>pH of 7</a:t>
            </a:r>
            <a:r>
              <a:rPr lang="en-AU" sz="1800"/>
              <a:t> means the solution is </a:t>
            </a:r>
            <a:r>
              <a:rPr lang="en-AU" sz="1800" b="1"/>
              <a:t>neutral, like water</a:t>
            </a:r>
          </a:p>
          <a:p>
            <a:pPr marL="285750" indent="-285750">
              <a:lnSpc>
                <a:spcPct val="150000"/>
              </a:lnSpc>
              <a:spcAft>
                <a:spcPts val="600"/>
              </a:spcAft>
              <a:buFont typeface="Arial" panose="020B0604020202020204" pitchFamily="34" charset="0"/>
              <a:buChar char="•"/>
            </a:pPr>
            <a:r>
              <a:rPr lang="en-AU" sz="1800" b="1"/>
              <a:t>A pH less than 7 </a:t>
            </a:r>
            <a:r>
              <a:rPr lang="en-AU" sz="1800"/>
              <a:t>means the solution is acidic (like lemon juice).</a:t>
            </a:r>
          </a:p>
          <a:p>
            <a:pPr marL="285750" indent="-285750">
              <a:lnSpc>
                <a:spcPct val="150000"/>
              </a:lnSpc>
              <a:spcAft>
                <a:spcPts val="600"/>
              </a:spcAft>
              <a:buFont typeface="Arial" panose="020B0604020202020204" pitchFamily="34" charset="0"/>
              <a:buChar char="•"/>
            </a:pPr>
            <a:r>
              <a:rPr lang="en-AU" sz="1800" b="1"/>
              <a:t>A pH greater than 7 </a:t>
            </a:r>
            <a:r>
              <a:rPr lang="en-AU" sz="1800"/>
              <a:t>means the solution is basic or alkaline (like soap or baking soda)</a:t>
            </a:r>
          </a:p>
          <a:p>
            <a:pPr>
              <a:lnSpc>
                <a:spcPct val="150000"/>
              </a:lnSpc>
              <a:spcAft>
                <a:spcPts val="600"/>
              </a:spcAft>
            </a:pPr>
            <a:r>
              <a:rPr lang="en-AU" sz="1800" b="1"/>
              <a:t>The lower the pH, the more acidic it is; the higher the pH, the more basic it is.</a:t>
            </a:r>
          </a:p>
          <a:p>
            <a:pPr marL="285750" indent="-285750">
              <a:lnSpc>
                <a:spcPct val="150000"/>
              </a:lnSpc>
              <a:spcAft>
                <a:spcPts val="600"/>
              </a:spcAft>
              <a:buFont typeface="Arial" panose="020B0604020202020204" pitchFamily="34" charset="0"/>
              <a:buChar char="•"/>
            </a:pPr>
            <a:endParaRPr lang="en-AU" sz="1800"/>
          </a:p>
        </p:txBody>
      </p:sp>
      <p:sp>
        <p:nvSpPr>
          <p:cNvPr id="15" name="Rectangle: Rounded Corners 14">
            <a:extLst>
              <a:ext uri="{FF2B5EF4-FFF2-40B4-BE49-F238E27FC236}">
                <a16:creationId xmlns:a16="http://schemas.microsoft.com/office/drawing/2014/main" id="{8CE297A9-BF45-39AD-6100-FA781CF9DDC7}"/>
              </a:ext>
              <a:ext uri="{C183D7F6-B498-43B3-948B-1728B52AA6E4}">
                <adec:decorative xmlns:adec="http://schemas.microsoft.com/office/drawing/2017/decorative" val="1"/>
              </a:ext>
            </a:extLst>
          </p:cNvPr>
          <p:cNvSpPr/>
          <p:nvPr/>
        </p:nvSpPr>
        <p:spPr>
          <a:xfrm>
            <a:off x="840816" y="2513642"/>
            <a:ext cx="10021824" cy="438912"/>
          </a:xfrm>
          <a:prstGeom prst="roundRect">
            <a:avLst/>
          </a:prstGeom>
          <a:solidFill>
            <a:schemeClr val="tx2">
              <a:lumMod val="60000"/>
              <a:lumOff val="4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 name="Group 3" descr="A representation of the pH scale as represented by iniversal indicator. It shows that the most acidic substance are red with a pH of 1, neutral substances are green with a pH of 7 and basic substance range in pH from 8-14 and colours from purple through to blue.">
            <a:extLst>
              <a:ext uri="{FF2B5EF4-FFF2-40B4-BE49-F238E27FC236}">
                <a16:creationId xmlns:a16="http://schemas.microsoft.com/office/drawing/2014/main" id="{A29FDE42-B031-9F1A-7195-22A78F551C94}"/>
              </a:ext>
            </a:extLst>
          </p:cNvPr>
          <p:cNvGrpSpPr/>
          <p:nvPr/>
        </p:nvGrpSpPr>
        <p:grpSpPr>
          <a:xfrm>
            <a:off x="952455" y="3328031"/>
            <a:ext cx="10419912" cy="3073647"/>
            <a:chOff x="840816" y="3273551"/>
            <a:chExt cx="10419912" cy="3073647"/>
          </a:xfrm>
        </p:grpSpPr>
        <p:pic>
          <p:nvPicPr>
            <p:cNvPr id="10" name="Picture 9" descr="A chart of a pH scale.&#10;&#10;">
              <a:extLst>
                <a:ext uri="{FF2B5EF4-FFF2-40B4-BE49-F238E27FC236}">
                  <a16:creationId xmlns:a16="http://schemas.microsoft.com/office/drawing/2014/main" id="{47807D7D-4143-D700-627D-516DFF3FB1A9}"/>
                </a:ext>
              </a:extLst>
            </p:cNvPr>
            <p:cNvPicPr>
              <a:picLocks noChangeAspect="1"/>
            </p:cNvPicPr>
            <p:nvPr/>
          </p:nvPicPr>
          <p:blipFill>
            <a:blip r:embed="rId3"/>
            <a:stretch>
              <a:fillRect/>
            </a:stretch>
          </p:blipFill>
          <p:spPr>
            <a:xfrm>
              <a:off x="840816" y="3273551"/>
              <a:ext cx="10419912" cy="3073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620108F0-EBAF-B8AA-C620-E6823F88AEE6}"/>
                </a:ext>
                <a:ext uri="{C183D7F6-B498-43B3-948B-1728B52AA6E4}">
                  <adec:decorative xmlns:adec="http://schemas.microsoft.com/office/drawing/2017/decorative" val="1"/>
                </a:ext>
              </a:extLst>
            </p:cNvPr>
            <p:cNvSpPr/>
            <p:nvPr/>
          </p:nvSpPr>
          <p:spPr>
            <a:xfrm>
              <a:off x="893693" y="5034973"/>
              <a:ext cx="10230307" cy="1206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87600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379F31-0A31-FC34-B21F-B5AC41B6D0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
        <p:nvSpPr>
          <p:cNvPr id="3" name="Title 2">
            <a:extLst>
              <a:ext uri="{FF2B5EF4-FFF2-40B4-BE49-F238E27FC236}">
                <a16:creationId xmlns:a16="http://schemas.microsoft.com/office/drawing/2014/main" id="{3835665C-E8F1-828A-B56E-BA042FEB229D}"/>
              </a:ext>
            </a:extLst>
          </p:cNvPr>
          <p:cNvSpPr>
            <a:spLocks noGrp="1"/>
          </p:cNvSpPr>
          <p:nvPr>
            <p:ph type="title"/>
          </p:nvPr>
        </p:nvSpPr>
        <p:spPr/>
        <p:txBody>
          <a:bodyPr/>
          <a:lstStyle/>
          <a:p>
            <a:r>
              <a:rPr lang="en-AU"/>
              <a:t>1.6 How can we measure pH?</a:t>
            </a:r>
          </a:p>
        </p:txBody>
      </p:sp>
      <p:sp>
        <p:nvSpPr>
          <p:cNvPr id="11" name="Picture Placeholder 6">
            <a:extLst>
              <a:ext uri="{FF2B5EF4-FFF2-40B4-BE49-F238E27FC236}">
                <a16:creationId xmlns:a16="http://schemas.microsoft.com/office/drawing/2014/main" id="{3E550990-2AAE-BE54-3E38-1B43A6D7740D}"/>
              </a:ext>
            </a:extLst>
          </p:cNvPr>
          <p:cNvSpPr txBox="1">
            <a:spLocks/>
          </p:cNvSpPr>
          <p:nvPr/>
        </p:nvSpPr>
        <p:spPr>
          <a:xfrm>
            <a:off x="824822" y="1562470"/>
            <a:ext cx="5111934" cy="481451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pH meter </a:t>
            </a:r>
            <a:r>
              <a:rPr lang="en-AU"/>
              <a:t>provides a precise numerical reading of how acidic or basic a solution is.</a:t>
            </a:r>
          </a:p>
        </p:txBody>
      </p:sp>
      <p:pic>
        <p:nvPicPr>
          <p:cNvPr id="12" name="Picture 2" descr="A pH device with a display and tubes">
            <a:extLst>
              <a:ext uri="{FF2B5EF4-FFF2-40B4-BE49-F238E27FC236}">
                <a16:creationId xmlns:a16="http://schemas.microsoft.com/office/drawing/2014/main" id="{AE928F08-B634-2B0C-BDA0-D0F50A6D10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822" y="2668890"/>
            <a:ext cx="457835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6">
            <a:extLst>
              <a:ext uri="{FF2B5EF4-FFF2-40B4-BE49-F238E27FC236}">
                <a16:creationId xmlns:a16="http://schemas.microsoft.com/office/drawing/2014/main" id="{5F5D575D-393C-CF49-04E2-D06E5502AC2C}"/>
              </a:ext>
            </a:extLst>
          </p:cNvPr>
          <p:cNvSpPr>
            <a:spLocks noGrp="1"/>
          </p:cNvSpPr>
          <p:nvPr>
            <p:ph type="pic" sz="quarter" idx="20"/>
          </p:nvPr>
        </p:nvSpPr>
        <p:spPr>
          <a:xfrm>
            <a:off x="6548581" y="1562470"/>
            <a:ext cx="5283055" cy="4814518"/>
          </a:xfrm>
        </p:spPr>
        <p:txBody>
          <a:bodyPr/>
          <a:lstStyle/>
          <a:p>
            <a:r>
              <a:rPr lang="en-AU" b="1"/>
              <a:t>Universal indicator</a:t>
            </a:r>
            <a:r>
              <a:rPr lang="en-AU"/>
              <a:t> changes colour depending on the pH, which can be compared to a colour chart. </a:t>
            </a:r>
            <a:r>
              <a:rPr lang="en-AU" b="1"/>
              <a:t> </a:t>
            </a:r>
            <a:r>
              <a:rPr lang="en-AU"/>
              <a:t>It provides an estimated pH.</a:t>
            </a:r>
          </a:p>
        </p:txBody>
      </p:sp>
      <p:sp>
        <p:nvSpPr>
          <p:cNvPr id="6" name="TextBox 5">
            <a:extLst>
              <a:ext uri="{FF2B5EF4-FFF2-40B4-BE49-F238E27FC236}">
                <a16:creationId xmlns:a16="http://schemas.microsoft.com/office/drawing/2014/main" id="{2AA21E1B-EB25-4238-017E-395628A7A6F9}"/>
              </a:ext>
              <a:ext uri="{C183D7F6-B498-43B3-948B-1728B52AA6E4}">
                <adec:decorative xmlns:adec="http://schemas.microsoft.com/office/drawing/2017/decorative" val="1"/>
              </a:ext>
            </a:extLst>
          </p:cNvPr>
          <p:cNvSpPr txBox="1"/>
          <p:nvPr/>
        </p:nvSpPr>
        <p:spPr>
          <a:xfrm>
            <a:off x="824822" y="6097890"/>
            <a:ext cx="4941168" cy="400110"/>
          </a:xfrm>
          <a:prstGeom prst="rect">
            <a:avLst/>
          </a:prstGeom>
          <a:noFill/>
        </p:spPr>
        <p:txBody>
          <a:bodyPr wrap="square">
            <a:spAutoFit/>
          </a:bodyPr>
          <a:lstStyle/>
          <a:p>
            <a:r>
              <a:rPr lang="en-AU" sz="1000" b="0" i="0">
                <a:solidFill>
                  <a:srgbClr val="232323"/>
                </a:solidFill>
                <a:effectLst/>
                <a:latin typeface="Arial" panose="020B0604020202020204" pitchFamily="34" charset="0"/>
              </a:rPr>
              <a:t>"</a:t>
            </a:r>
            <a:r>
              <a:rPr lang="en-AU" sz="1000" b="0" i="0">
                <a:solidFill>
                  <a:srgbClr val="AD1F85"/>
                </a:solidFill>
                <a:effectLst/>
                <a:latin typeface="Arial" panose="020B0604020202020204" pitchFamily="34" charset="0"/>
                <a:hlinkClick r:id="rId4"/>
              </a:rPr>
              <a:t>Science daily #11: Thing I'm in charge for.</a:t>
            </a:r>
            <a:r>
              <a:rPr lang="en-AU" sz="1000" b="0" i="0">
                <a:solidFill>
                  <a:srgbClr val="232323"/>
                </a:solidFill>
                <a:effectLst/>
                <a:latin typeface="Arial" panose="020B0604020202020204" pitchFamily="34" charset="0"/>
              </a:rPr>
              <a:t>" by </a:t>
            </a:r>
            <a:r>
              <a:rPr lang="en-AU" sz="1000" b="0" i="0">
                <a:solidFill>
                  <a:srgbClr val="AD1F85"/>
                </a:solidFill>
                <a:effectLst/>
                <a:latin typeface="Arial" panose="020B0604020202020204" pitchFamily="34" charset="0"/>
                <a:hlinkClick r:id="rId5"/>
              </a:rPr>
              <a:t>Sergei </a:t>
            </a:r>
            <a:r>
              <a:rPr lang="en-AU" sz="1000" b="0" i="0" err="1">
                <a:solidFill>
                  <a:srgbClr val="AD1F85"/>
                </a:solidFill>
                <a:effectLst/>
                <a:latin typeface="Arial" panose="020B0604020202020204" pitchFamily="34" charset="0"/>
                <a:hlinkClick r:id="rId5"/>
              </a:rPr>
              <a:t>Golyshev</a:t>
            </a:r>
            <a:r>
              <a:rPr lang="en-AU" sz="1000" b="0" i="0">
                <a:solidFill>
                  <a:srgbClr val="AD1F85"/>
                </a:solidFill>
                <a:effectLst/>
                <a:latin typeface="Arial" panose="020B0604020202020204" pitchFamily="34" charset="0"/>
                <a:hlinkClick r:id="rId5"/>
              </a:rPr>
              <a:t> (AFK during workdays)</a:t>
            </a:r>
            <a:r>
              <a:rPr lang="en-AU" sz="1000" b="0" i="0">
                <a:solidFill>
                  <a:srgbClr val="232323"/>
                </a:solidFill>
                <a:effectLst/>
                <a:latin typeface="Arial" panose="020B0604020202020204" pitchFamily="34" charset="0"/>
              </a:rPr>
              <a:t> is licensed under </a:t>
            </a:r>
            <a:r>
              <a:rPr lang="en-AU" sz="1000" b="0" i="0">
                <a:solidFill>
                  <a:srgbClr val="AD1F85"/>
                </a:solidFill>
                <a:effectLst/>
                <a:latin typeface="Arial" panose="020B0604020202020204" pitchFamily="34" charset="0"/>
                <a:hlinkClick r:id="rId6"/>
              </a:rPr>
              <a:t>CC BY-SA 2.0</a:t>
            </a:r>
            <a:r>
              <a:rPr lang="en-AU" sz="1000" b="0" i="0">
                <a:solidFill>
                  <a:srgbClr val="232323"/>
                </a:solidFill>
                <a:effectLst/>
                <a:latin typeface="Arial" panose="020B0604020202020204" pitchFamily="34" charset="0"/>
              </a:rPr>
              <a:t>.</a:t>
            </a:r>
            <a:endParaRPr lang="en-AU" sz="1000"/>
          </a:p>
        </p:txBody>
      </p:sp>
      <p:grpSp>
        <p:nvGrpSpPr>
          <p:cNvPr id="4" name="Group 3" descr="Three beakers. The first one contains an acidic substance as shown by the red indicator. The second beaker is green indicating that the pH is neutral. The third beaker is blue indicating that the solution is basic. A universal indicator colour chart is also shown.">
            <a:extLst>
              <a:ext uri="{FF2B5EF4-FFF2-40B4-BE49-F238E27FC236}">
                <a16:creationId xmlns:a16="http://schemas.microsoft.com/office/drawing/2014/main" id="{FA4A7036-9881-7CA4-2B84-7F354659DF51}"/>
              </a:ext>
            </a:extLst>
          </p:cNvPr>
          <p:cNvGrpSpPr/>
          <p:nvPr/>
        </p:nvGrpSpPr>
        <p:grpSpPr>
          <a:xfrm>
            <a:off x="6690851" y="3337669"/>
            <a:ext cx="4596376" cy="2623227"/>
            <a:chOff x="6690851" y="3337669"/>
            <a:chExt cx="4596376" cy="2623227"/>
          </a:xfrm>
        </p:grpSpPr>
        <p:sp>
          <p:nvSpPr>
            <p:cNvPr id="10" name="TextBox 9">
              <a:extLst>
                <a:ext uri="{FF2B5EF4-FFF2-40B4-BE49-F238E27FC236}">
                  <a16:creationId xmlns:a16="http://schemas.microsoft.com/office/drawing/2014/main" id="{40145691-6872-5153-234B-7833804855BD}"/>
                </a:ext>
              </a:extLst>
            </p:cNvPr>
            <p:cNvSpPr txBox="1"/>
            <p:nvPr/>
          </p:nvSpPr>
          <p:spPr>
            <a:xfrm>
              <a:off x="8899958" y="3337669"/>
              <a:ext cx="657923" cy="377732"/>
            </a:xfrm>
            <a:prstGeom prst="rect">
              <a:avLst/>
            </a:prstGeom>
            <a:noFill/>
          </p:spPr>
          <p:txBody>
            <a:bodyPr wrap="none" lIns="0" tIns="0" rIns="0" bIns="0" rtlCol="0">
              <a:noAutofit/>
            </a:bodyPr>
            <a:lstStyle/>
            <a:p>
              <a:pPr algn="l"/>
              <a:r>
                <a:rPr lang="en-AU" sz="1800"/>
                <a:t>Acidic</a:t>
              </a:r>
            </a:p>
          </p:txBody>
        </p:sp>
        <p:sp>
          <p:nvSpPr>
            <p:cNvPr id="13" name="TextBox 12">
              <a:extLst>
                <a:ext uri="{FF2B5EF4-FFF2-40B4-BE49-F238E27FC236}">
                  <a16:creationId xmlns:a16="http://schemas.microsoft.com/office/drawing/2014/main" id="{677319F7-81DB-C7E9-4D92-A9926F6640D2}"/>
                </a:ext>
              </a:extLst>
            </p:cNvPr>
            <p:cNvSpPr txBox="1"/>
            <p:nvPr/>
          </p:nvSpPr>
          <p:spPr>
            <a:xfrm>
              <a:off x="9744862" y="3337669"/>
              <a:ext cx="657923" cy="377732"/>
            </a:xfrm>
            <a:prstGeom prst="rect">
              <a:avLst/>
            </a:prstGeom>
            <a:noFill/>
          </p:spPr>
          <p:txBody>
            <a:bodyPr wrap="none" lIns="0" tIns="0" rIns="0" bIns="0" rtlCol="0">
              <a:noAutofit/>
            </a:bodyPr>
            <a:lstStyle/>
            <a:p>
              <a:pPr algn="l"/>
              <a:r>
                <a:rPr lang="en-AU" sz="1800"/>
                <a:t>Neutral</a:t>
              </a:r>
            </a:p>
          </p:txBody>
        </p:sp>
        <p:sp>
          <p:nvSpPr>
            <p:cNvPr id="14" name="TextBox 13">
              <a:extLst>
                <a:ext uri="{FF2B5EF4-FFF2-40B4-BE49-F238E27FC236}">
                  <a16:creationId xmlns:a16="http://schemas.microsoft.com/office/drawing/2014/main" id="{007BA857-9C8E-BF34-DD80-23DCCE426EBC}"/>
                </a:ext>
                <a:ext uri="{C183D7F6-B498-43B3-948B-1728B52AA6E4}">
                  <adec:decorative xmlns:adec="http://schemas.microsoft.com/office/drawing/2017/decorative" val="1"/>
                </a:ext>
              </a:extLst>
            </p:cNvPr>
            <p:cNvSpPr txBox="1"/>
            <p:nvPr/>
          </p:nvSpPr>
          <p:spPr>
            <a:xfrm>
              <a:off x="10629304" y="3337669"/>
              <a:ext cx="657923" cy="377732"/>
            </a:xfrm>
            <a:prstGeom prst="rect">
              <a:avLst/>
            </a:prstGeom>
            <a:noFill/>
          </p:spPr>
          <p:txBody>
            <a:bodyPr wrap="none" lIns="0" tIns="0" rIns="0" bIns="0" rtlCol="0">
              <a:noAutofit/>
            </a:bodyPr>
            <a:lstStyle/>
            <a:p>
              <a:pPr algn="l"/>
              <a:r>
                <a:rPr lang="en-AU" sz="1800"/>
                <a:t>Basic</a:t>
              </a:r>
            </a:p>
          </p:txBody>
        </p:sp>
        <p:pic>
          <p:nvPicPr>
            <p:cNvPr id="18" name="Picture 17" descr="A diagram of a pH colour chart ">
              <a:extLst>
                <a:ext uri="{FF2B5EF4-FFF2-40B4-BE49-F238E27FC236}">
                  <a16:creationId xmlns:a16="http://schemas.microsoft.com/office/drawing/2014/main" id="{D745DFFD-999E-0998-B818-62E1BF347984}"/>
                </a:ext>
              </a:extLst>
            </p:cNvPr>
            <p:cNvPicPr>
              <a:picLocks noChangeAspect="1"/>
            </p:cNvPicPr>
            <p:nvPr/>
          </p:nvPicPr>
          <p:blipFill>
            <a:blip r:embed="rId7"/>
            <a:stretch>
              <a:fillRect/>
            </a:stretch>
          </p:blipFill>
          <p:spPr>
            <a:xfrm>
              <a:off x="6690851" y="3676226"/>
              <a:ext cx="4596376" cy="2284670"/>
            </a:xfrm>
            <a:prstGeom prst="rect">
              <a:avLst/>
            </a:prstGeom>
          </p:spPr>
        </p:pic>
      </p:grpSp>
      <p:sp>
        <p:nvSpPr>
          <p:cNvPr id="19" name="Rectangle 18">
            <a:extLst>
              <a:ext uri="{FF2B5EF4-FFF2-40B4-BE49-F238E27FC236}">
                <a16:creationId xmlns:a16="http://schemas.microsoft.com/office/drawing/2014/main" id="{30533050-85CA-7EEF-FD89-53B7C28FF8E8}"/>
              </a:ext>
              <a:ext uri="{C183D7F6-B498-43B3-948B-1728B52AA6E4}">
                <adec:decorative xmlns:adec="http://schemas.microsoft.com/office/drawing/2017/decorative" val="1"/>
              </a:ext>
            </a:extLst>
          </p:cNvPr>
          <p:cNvSpPr/>
          <p:nvPr/>
        </p:nvSpPr>
        <p:spPr>
          <a:xfrm>
            <a:off x="2396897" y="3835760"/>
            <a:ext cx="636236" cy="2679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418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6" grpId="0"/>
      <p:bldP spid="1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2F9F2-5189-09F4-4CFB-A783E29494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
        <p:nvSpPr>
          <p:cNvPr id="3" name="Title 2">
            <a:extLst>
              <a:ext uri="{FF2B5EF4-FFF2-40B4-BE49-F238E27FC236}">
                <a16:creationId xmlns:a16="http://schemas.microsoft.com/office/drawing/2014/main" id="{EA591E59-C583-6D44-B4E1-94E48D2D56C2}"/>
              </a:ext>
            </a:extLst>
          </p:cNvPr>
          <p:cNvSpPr>
            <a:spLocks noGrp="1"/>
          </p:cNvSpPr>
          <p:nvPr>
            <p:ph type="title"/>
          </p:nvPr>
        </p:nvSpPr>
        <p:spPr/>
        <p:txBody>
          <a:bodyPr/>
          <a:lstStyle/>
          <a:p>
            <a:r>
              <a:rPr lang="en-AU"/>
              <a:t>1.6 pH simulation (1 of 4)</a:t>
            </a:r>
          </a:p>
        </p:txBody>
      </p:sp>
      <p:pic>
        <p:nvPicPr>
          <p:cNvPr id="5" name="Picture 4" descr="A screenshot of PhET interactive simulation&#10;">
            <a:extLst>
              <a:ext uri="{FF2B5EF4-FFF2-40B4-BE49-F238E27FC236}">
                <a16:creationId xmlns:a16="http://schemas.microsoft.com/office/drawing/2014/main" id="{97CCEDB6-3166-692F-5618-9434A35CEA4E}"/>
              </a:ext>
            </a:extLst>
          </p:cNvPr>
          <p:cNvPicPr>
            <a:picLocks noChangeAspect="1"/>
          </p:cNvPicPr>
          <p:nvPr/>
        </p:nvPicPr>
        <p:blipFill>
          <a:blip r:embed="rId3"/>
          <a:stretch>
            <a:fillRect/>
          </a:stretch>
        </p:blipFill>
        <p:spPr>
          <a:xfrm>
            <a:off x="480059" y="1458980"/>
            <a:ext cx="5514337" cy="3759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EC2E489-33B1-9A18-3D26-AB700CDFB8FD}"/>
              </a:ext>
            </a:extLst>
          </p:cNvPr>
          <p:cNvSpPr txBox="1"/>
          <p:nvPr/>
        </p:nvSpPr>
        <p:spPr>
          <a:xfrm>
            <a:off x="736343" y="5649090"/>
            <a:ext cx="5001768" cy="645840"/>
          </a:xfrm>
          <a:prstGeom prst="rect">
            <a:avLst/>
          </a:prstGeom>
          <a:noFill/>
          <a:ln w="19050">
            <a:solidFill>
              <a:schemeClr val="tx1"/>
            </a:solidFill>
          </a:ln>
        </p:spPr>
        <p:txBody>
          <a:bodyPr wrap="square" lIns="0" tIns="0" rIns="0" bIns="0" rtlCol="0">
            <a:noAutofit/>
          </a:bodyPr>
          <a:lstStyle/>
          <a:p>
            <a:r>
              <a:rPr lang="en-AU" sz="1800"/>
              <a:t>1</a:t>
            </a:r>
            <a:r>
              <a:rPr lang="en-AU" sz="2000"/>
              <a:t>. Click on </a:t>
            </a:r>
            <a:r>
              <a:rPr lang="en-AU" sz="2000" u="sng">
                <a:hlinkClick r:id="rId4"/>
              </a:rPr>
              <a:t>pH scale</a:t>
            </a:r>
            <a:r>
              <a:rPr lang="en-AU" sz="2000"/>
              <a:t>. This will open the PhET simulation.</a:t>
            </a:r>
            <a:r>
              <a:rPr lang="en-AU"/>
              <a:t> </a:t>
            </a:r>
          </a:p>
        </p:txBody>
      </p:sp>
      <p:pic>
        <p:nvPicPr>
          <p:cNvPr id="7" name="Picture 6" descr="A screenshot of PhET interactive simulation">
            <a:extLst>
              <a:ext uri="{FF2B5EF4-FFF2-40B4-BE49-F238E27FC236}">
                <a16:creationId xmlns:a16="http://schemas.microsoft.com/office/drawing/2014/main" id="{58490B3B-06B4-CA8A-F214-BFE90307BA77}"/>
              </a:ext>
            </a:extLst>
          </p:cNvPr>
          <p:cNvPicPr>
            <a:picLocks noChangeAspect="1"/>
          </p:cNvPicPr>
          <p:nvPr/>
        </p:nvPicPr>
        <p:blipFill>
          <a:blip r:embed="rId5"/>
          <a:stretch>
            <a:fillRect/>
          </a:stretch>
        </p:blipFill>
        <p:spPr>
          <a:xfrm>
            <a:off x="6405856" y="1805734"/>
            <a:ext cx="5306085" cy="3246531"/>
          </a:xfrm>
          <a:prstGeom prst="rect">
            <a:avLst/>
          </a:prstGeom>
        </p:spPr>
      </p:pic>
      <p:sp>
        <p:nvSpPr>
          <p:cNvPr id="9" name="TextBox 8">
            <a:extLst>
              <a:ext uri="{FF2B5EF4-FFF2-40B4-BE49-F238E27FC236}">
                <a16:creationId xmlns:a16="http://schemas.microsoft.com/office/drawing/2014/main" id="{18BD990D-0FF5-E7C5-8DA1-567B0A3A7452}"/>
              </a:ext>
            </a:extLst>
          </p:cNvPr>
          <p:cNvSpPr txBox="1"/>
          <p:nvPr/>
        </p:nvSpPr>
        <p:spPr>
          <a:xfrm>
            <a:off x="6621678" y="5814860"/>
            <a:ext cx="3481578" cy="400110"/>
          </a:xfrm>
          <a:prstGeom prst="rect">
            <a:avLst/>
          </a:prstGeom>
          <a:noFill/>
          <a:ln w="19050">
            <a:solidFill>
              <a:schemeClr val="tx1"/>
            </a:solidFill>
          </a:ln>
        </p:spPr>
        <p:txBody>
          <a:bodyPr wrap="square">
            <a:spAutoFit/>
          </a:bodyPr>
          <a:lstStyle/>
          <a:p>
            <a:r>
              <a:rPr lang="en-AU" sz="2000"/>
              <a:t>2.Click on ‘Macro’</a:t>
            </a:r>
          </a:p>
        </p:txBody>
      </p:sp>
      <p:sp>
        <p:nvSpPr>
          <p:cNvPr id="10" name="TextBox 9">
            <a:extLst>
              <a:ext uri="{FF2B5EF4-FFF2-40B4-BE49-F238E27FC236}">
                <a16:creationId xmlns:a16="http://schemas.microsoft.com/office/drawing/2014/main" id="{A3F5EE7F-738F-FA37-D0EF-4570F45C8511}"/>
              </a:ext>
              <a:ext uri="{C183D7F6-B498-43B3-948B-1728B52AA6E4}">
                <adec:decorative xmlns:adec="http://schemas.microsoft.com/office/drawing/2017/decorative" val="1"/>
              </a:ext>
            </a:extLst>
          </p:cNvPr>
          <p:cNvSpPr txBox="1"/>
          <p:nvPr/>
        </p:nvSpPr>
        <p:spPr>
          <a:xfrm>
            <a:off x="2398923" y="6374889"/>
            <a:ext cx="6097836" cy="246221"/>
          </a:xfrm>
          <a:prstGeom prst="rect">
            <a:avLst/>
          </a:prstGeom>
          <a:noFill/>
        </p:spPr>
        <p:txBody>
          <a:bodyPr wrap="square">
            <a:spAutoFit/>
          </a:bodyPr>
          <a:lstStyle/>
          <a:p>
            <a:r>
              <a:rPr lang="en-AU" sz="1000" b="0" i="0">
                <a:solidFill>
                  <a:srgbClr val="001D35"/>
                </a:solidFill>
                <a:effectLst/>
                <a:latin typeface="Arial" panose="020B0604020202020204" pitchFamily="34" charset="0"/>
              </a:rPr>
              <a:t>Simulation by </a:t>
            </a:r>
            <a:r>
              <a:rPr lang="en-AU" sz="1000" b="0" i="0" err="1">
                <a:solidFill>
                  <a:srgbClr val="0B57D0"/>
                </a:solidFill>
                <a:effectLst/>
                <a:latin typeface="Arial" panose="020B0604020202020204" pitchFamily="34" charset="0"/>
                <a:hlinkClick r:id="rId6"/>
              </a:rPr>
              <a:t>PhET</a:t>
            </a:r>
            <a:r>
              <a:rPr lang="en-AU" sz="1000" b="0" i="0">
                <a:solidFill>
                  <a:srgbClr val="0B57D0"/>
                </a:solidFill>
                <a:effectLst/>
                <a:latin typeface="Arial" panose="020B0604020202020204" pitchFamily="34" charset="0"/>
                <a:hlinkClick r:id="rId6"/>
              </a:rPr>
              <a:t> Interactive Simulations, University of Colorado Boulder</a:t>
            </a:r>
            <a:r>
              <a:rPr lang="en-AU" sz="1000" b="0" i="0">
                <a:solidFill>
                  <a:srgbClr val="001D35"/>
                </a:solidFill>
                <a:effectLst/>
                <a:latin typeface="Arial" panose="020B0604020202020204" pitchFamily="34" charset="0"/>
              </a:rPr>
              <a:t>, licensed under CC-BY-4.0</a:t>
            </a:r>
            <a:endParaRPr lang="en-AU" sz="1000"/>
          </a:p>
        </p:txBody>
      </p:sp>
    </p:spTree>
    <p:extLst>
      <p:ext uri="{BB962C8B-B14F-4D97-AF65-F5344CB8AC3E}">
        <p14:creationId xmlns:p14="http://schemas.microsoft.com/office/powerpoint/2010/main" val="10343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115DD-7FD4-E55C-1CAC-8FFE71A128F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884BA0-5CF4-7EDE-D4D9-3F8F77D313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107</a:t>
            </a:fld>
            <a:endParaRPr lang="en-AU"/>
          </a:p>
        </p:txBody>
      </p:sp>
      <p:sp>
        <p:nvSpPr>
          <p:cNvPr id="3" name="Title 2">
            <a:extLst>
              <a:ext uri="{FF2B5EF4-FFF2-40B4-BE49-F238E27FC236}">
                <a16:creationId xmlns:a16="http://schemas.microsoft.com/office/drawing/2014/main" id="{E8BBDF0A-8CA3-4E23-C022-58D5C83F1FBA}"/>
              </a:ext>
            </a:extLst>
          </p:cNvPr>
          <p:cNvSpPr>
            <a:spLocks noGrp="1"/>
          </p:cNvSpPr>
          <p:nvPr>
            <p:ph type="title"/>
          </p:nvPr>
        </p:nvSpPr>
        <p:spPr/>
        <p:txBody>
          <a:bodyPr/>
          <a:lstStyle/>
          <a:p>
            <a:r>
              <a:rPr lang="en-AU"/>
              <a:t>1.6 pH simulation (2 of 4)</a:t>
            </a:r>
          </a:p>
        </p:txBody>
      </p:sp>
      <p:sp>
        <p:nvSpPr>
          <p:cNvPr id="11" name="TextBox 10">
            <a:extLst>
              <a:ext uri="{FF2B5EF4-FFF2-40B4-BE49-F238E27FC236}">
                <a16:creationId xmlns:a16="http://schemas.microsoft.com/office/drawing/2014/main" id="{FBEA1012-ACE3-DE7C-7377-C72B9684019C}"/>
              </a:ext>
            </a:extLst>
          </p:cNvPr>
          <p:cNvSpPr txBox="1"/>
          <p:nvPr/>
        </p:nvSpPr>
        <p:spPr>
          <a:xfrm>
            <a:off x="2291115" y="994026"/>
            <a:ext cx="7609770" cy="830997"/>
          </a:xfrm>
          <a:prstGeom prst="rect">
            <a:avLst/>
          </a:prstGeom>
          <a:noFill/>
          <a:ln w="22225">
            <a:solidFill>
              <a:schemeClr val="tx1"/>
            </a:solidFill>
          </a:ln>
        </p:spPr>
        <p:txBody>
          <a:bodyPr wrap="square">
            <a:spAutoFit/>
          </a:bodyPr>
          <a:lstStyle/>
          <a:p>
            <a:pPr lvl="0">
              <a:spcBef>
                <a:spcPts val="600"/>
              </a:spcBef>
              <a:spcAft>
                <a:spcPts val="600"/>
              </a:spcAft>
              <a:buClr>
                <a:srgbClr val="22272B"/>
              </a:buClr>
              <a:tabLst>
                <a:tab pos="226695" algn="l"/>
              </a:tabLst>
            </a:pPr>
            <a:r>
              <a:rPr lang="en-AU" sz="2400">
                <a:solidFill>
                  <a:srgbClr val="22272B"/>
                </a:solidFill>
                <a:effectLst/>
                <a:latin typeface="Public Sans Light" pitchFamily="2" charset="0"/>
                <a:ea typeface="SimSun" panose="02010600030101010101" pitchFamily="2" charset="-122"/>
                <a:cs typeface="Times New Roman" panose="02020603050405020304" pitchFamily="18" charset="0"/>
              </a:rPr>
              <a:t>3. Click on the drop-down box to display the test items.</a:t>
            </a:r>
          </a:p>
        </p:txBody>
      </p:sp>
      <p:cxnSp>
        <p:nvCxnSpPr>
          <p:cNvPr id="13" name="Straight Arrow Connector 12">
            <a:extLst>
              <a:ext uri="{FF2B5EF4-FFF2-40B4-BE49-F238E27FC236}">
                <a16:creationId xmlns:a16="http://schemas.microsoft.com/office/drawing/2014/main" id="{411B9EEC-3797-887F-87E8-82E0DB028D09}"/>
              </a:ext>
              <a:ext uri="{C183D7F6-B498-43B3-948B-1728B52AA6E4}">
                <adec:decorative xmlns:adec="http://schemas.microsoft.com/office/drawing/2017/decorative" val="1"/>
              </a:ext>
            </a:extLst>
          </p:cNvPr>
          <p:cNvCxnSpPr>
            <a:cxnSpLocks/>
          </p:cNvCxnSpPr>
          <p:nvPr/>
        </p:nvCxnSpPr>
        <p:spPr>
          <a:xfrm>
            <a:off x="6644002" y="1622122"/>
            <a:ext cx="0" cy="40580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3C86DA7-9020-9D3D-6B97-2A6A90A41CC2}"/>
              </a:ext>
              <a:ext uri="{C183D7F6-B498-43B3-948B-1728B52AA6E4}">
                <adec:decorative xmlns:adec="http://schemas.microsoft.com/office/drawing/2017/decorative" val="1"/>
              </a:ext>
            </a:extLst>
          </p:cNvPr>
          <p:cNvSpPr txBox="1"/>
          <p:nvPr/>
        </p:nvSpPr>
        <p:spPr>
          <a:xfrm>
            <a:off x="2829463" y="6583042"/>
            <a:ext cx="6185735" cy="246221"/>
          </a:xfrm>
          <a:prstGeom prst="rect">
            <a:avLst/>
          </a:prstGeom>
          <a:noFill/>
        </p:spPr>
        <p:txBody>
          <a:bodyPr wrap="square">
            <a:spAutoFit/>
          </a:bodyPr>
          <a:lstStyle/>
          <a:p>
            <a:r>
              <a:rPr lang="en-AU" sz="1000" b="0" i="0">
                <a:solidFill>
                  <a:srgbClr val="001D35"/>
                </a:solidFill>
                <a:effectLst/>
                <a:latin typeface="Arial" panose="020B0604020202020204" pitchFamily="34" charset="0"/>
              </a:rPr>
              <a:t>Simulation by </a:t>
            </a:r>
            <a:r>
              <a:rPr lang="en-AU" sz="1000" b="0" i="0" err="1">
                <a:solidFill>
                  <a:srgbClr val="0B57D0"/>
                </a:solidFill>
                <a:effectLst/>
                <a:latin typeface="Arial" panose="020B0604020202020204" pitchFamily="34" charset="0"/>
                <a:hlinkClick r:id="rId3"/>
              </a:rPr>
              <a:t>PhET</a:t>
            </a:r>
            <a:r>
              <a:rPr lang="en-AU" sz="1000" b="0" i="0">
                <a:solidFill>
                  <a:srgbClr val="0B57D0"/>
                </a:solidFill>
                <a:effectLst/>
                <a:latin typeface="Arial" panose="020B0604020202020204" pitchFamily="34" charset="0"/>
                <a:hlinkClick r:id="rId3"/>
              </a:rPr>
              <a:t> Interactive Simulations, University of Colorado Boulder</a:t>
            </a:r>
            <a:r>
              <a:rPr lang="en-AU" sz="1000" b="0" i="0">
                <a:solidFill>
                  <a:srgbClr val="001D35"/>
                </a:solidFill>
                <a:effectLst/>
                <a:latin typeface="Arial" panose="020B0604020202020204" pitchFamily="34" charset="0"/>
              </a:rPr>
              <a:t>, licensed under CC-BY-4.0</a:t>
            </a:r>
            <a:endParaRPr lang="en-AU" sz="1000"/>
          </a:p>
        </p:txBody>
      </p:sp>
      <p:pic>
        <p:nvPicPr>
          <p:cNvPr id="6" name="Picture 5" descr="A screenshot of PhET simulation.">
            <a:extLst>
              <a:ext uri="{FF2B5EF4-FFF2-40B4-BE49-F238E27FC236}">
                <a16:creationId xmlns:a16="http://schemas.microsoft.com/office/drawing/2014/main" id="{CF52ADE3-8B69-3520-0D3A-885CB4DC7783}"/>
              </a:ext>
            </a:extLst>
          </p:cNvPr>
          <p:cNvPicPr>
            <a:picLocks noChangeAspect="1"/>
          </p:cNvPicPr>
          <p:nvPr/>
        </p:nvPicPr>
        <p:blipFill>
          <a:blip r:embed="rId4"/>
          <a:stretch>
            <a:fillRect/>
          </a:stretch>
        </p:blipFill>
        <p:spPr>
          <a:xfrm>
            <a:off x="1857086" y="2091116"/>
            <a:ext cx="7425138" cy="4472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856D7DA0-E898-3136-F923-1B4E99A5A258}"/>
              </a:ext>
              <a:ext uri="{C183D7F6-B498-43B3-948B-1728B52AA6E4}">
                <adec:decorative xmlns:adec="http://schemas.microsoft.com/office/drawing/2017/decorative" val="1"/>
              </a:ext>
            </a:extLst>
          </p:cNvPr>
          <p:cNvSpPr/>
          <p:nvPr/>
        </p:nvSpPr>
        <p:spPr>
          <a:xfrm>
            <a:off x="4965408" y="2091116"/>
            <a:ext cx="1913846" cy="405802"/>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6080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D04C-30E6-D46D-6E81-9921338E5E5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C104D2-96F6-1463-407E-A51D3184FD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
        <p:nvSpPr>
          <p:cNvPr id="3" name="Title 2">
            <a:extLst>
              <a:ext uri="{FF2B5EF4-FFF2-40B4-BE49-F238E27FC236}">
                <a16:creationId xmlns:a16="http://schemas.microsoft.com/office/drawing/2014/main" id="{1A8D6B06-BCE0-4039-3D9B-D7DF74AD9724}"/>
              </a:ext>
            </a:extLst>
          </p:cNvPr>
          <p:cNvSpPr>
            <a:spLocks noGrp="1"/>
          </p:cNvSpPr>
          <p:nvPr>
            <p:ph type="title"/>
          </p:nvPr>
        </p:nvSpPr>
        <p:spPr/>
        <p:txBody>
          <a:bodyPr/>
          <a:lstStyle/>
          <a:p>
            <a:r>
              <a:rPr lang="en-AU"/>
              <a:t>1.6 pH simulation (3 of 4)</a:t>
            </a:r>
          </a:p>
        </p:txBody>
      </p:sp>
      <p:sp>
        <p:nvSpPr>
          <p:cNvPr id="11" name="TextBox 10">
            <a:extLst>
              <a:ext uri="{FF2B5EF4-FFF2-40B4-BE49-F238E27FC236}">
                <a16:creationId xmlns:a16="http://schemas.microsoft.com/office/drawing/2014/main" id="{E73AD123-5A11-884F-0BC3-482094D71C41}"/>
              </a:ext>
            </a:extLst>
          </p:cNvPr>
          <p:cNvSpPr txBox="1"/>
          <p:nvPr/>
        </p:nvSpPr>
        <p:spPr>
          <a:xfrm>
            <a:off x="2217924" y="1131499"/>
            <a:ext cx="8699120" cy="461665"/>
          </a:xfrm>
          <a:prstGeom prst="rect">
            <a:avLst/>
          </a:prstGeom>
          <a:noFill/>
          <a:ln w="22225">
            <a:solidFill>
              <a:schemeClr val="tx1"/>
            </a:solidFill>
          </a:ln>
        </p:spPr>
        <p:txBody>
          <a:bodyPr wrap="square">
            <a:spAutoFit/>
          </a:bodyPr>
          <a:lstStyle/>
          <a:p>
            <a:pPr>
              <a:spcBef>
                <a:spcPts val="600"/>
              </a:spcBef>
              <a:spcAft>
                <a:spcPts val="600"/>
              </a:spcAft>
              <a:buClr>
                <a:srgbClr val="22272B"/>
              </a:buClr>
              <a:tabLst>
                <a:tab pos="226695" algn="l"/>
              </a:tabLst>
            </a:pPr>
            <a:r>
              <a:rPr lang="en-AU"/>
              <a:t>4. Immerse pH probe in each substance and record the pH. </a:t>
            </a:r>
          </a:p>
        </p:txBody>
      </p:sp>
      <p:sp>
        <p:nvSpPr>
          <p:cNvPr id="6" name="TextBox 5">
            <a:extLst>
              <a:ext uri="{FF2B5EF4-FFF2-40B4-BE49-F238E27FC236}">
                <a16:creationId xmlns:a16="http://schemas.microsoft.com/office/drawing/2014/main" id="{E45AE6C9-C76E-CDCD-3223-5775AEDC8734}"/>
              </a:ext>
              <a:ext uri="{C183D7F6-B498-43B3-948B-1728B52AA6E4}">
                <adec:decorative xmlns:adec="http://schemas.microsoft.com/office/drawing/2017/decorative" val="1"/>
              </a:ext>
            </a:extLst>
          </p:cNvPr>
          <p:cNvSpPr txBox="1"/>
          <p:nvPr/>
        </p:nvSpPr>
        <p:spPr>
          <a:xfrm>
            <a:off x="3300085" y="6516000"/>
            <a:ext cx="6758315" cy="246221"/>
          </a:xfrm>
          <a:prstGeom prst="rect">
            <a:avLst/>
          </a:prstGeom>
          <a:noFill/>
        </p:spPr>
        <p:txBody>
          <a:bodyPr wrap="square">
            <a:spAutoFit/>
          </a:bodyPr>
          <a:lstStyle/>
          <a:p>
            <a:r>
              <a:rPr lang="en-AU" sz="1000" b="0" i="0">
                <a:solidFill>
                  <a:srgbClr val="001D35"/>
                </a:solidFill>
                <a:effectLst/>
                <a:latin typeface="Arial" panose="020B0604020202020204" pitchFamily="34" charset="0"/>
              </a:rPr>
              <a:t>Simulation by </a:t>
            </a:r>
            <a:r>
              <a:rPr lang="en-AU" sz="1000" b="0" i="0" err="1">
                <a:solidFill>
                  <a:srgbClr val="0B57D0"/>
                </a:solidFill>
                <a:effectLst/>
                <a:latin typeface="Arial" panose="020B0604020202020204" pitchFamily="34" charset="0"/>
                <a:hlinkClick r:id="rId3"/>
              </a:rPr>
              <a:t>PhET</a:t>
            </a:r>
            <a:r>
              <a:rPr lang="en-AU" sz="1000" b="0" i="0">
                <a:solidFill>
                  <a:srgbClr val="0B57D0"/>
                </a:solidFill>
                <a:effectLst/>
                <a:latin typeface="Arial" panose="020B0604020202020204" pitchFamily="34" charset="0"/>
                <a:hlinkClick r:id="rId3"/>
              </a:rPr>
              <a:t> Interactive Simulations, University of Colorado Boulder</a:t>
            </a:r>
            <a:r>
              <a:rPr lang="en-AU" sz="1000" b="0" i="0">
                <a:solidFill>
                  <a:srgbClr val="001D35"/>
                </a:solidFill>
                <a:effectLst/>
                <a:latin typeface="Arial" panose="020B0604020202020204" pitchFamily="34" charset="0"/>
              </a:rPr>
              <a:t>, licensed under CC-BY-4.0</a:t>
            </a:r>
            <a:endParaRPr lang="en-AU" sz="1000"/>
          </a:p>
        </p:txBody>
      </p:sp>
      <p:grpSp>
        <p:nvGrpSpPr>
          <p:cNvPr id="4" name="Group 3" descr="A screenshot of the pHet simulation showing where to place the pH probe to measure the pH of a solution.">
            <a:extLst>
              <a:ext uri="{FF2B5EF4-FFF2-40B4-BE49-F238E27FC236}">
                <a16:creationId xmlns:a16="http://schemas.microsoft.com/office/drawing/2014/main" id="{8F8DC61F-C6E9-58FF-DAD8-57FBAB3451B8}"/>
              </a:ext>
            </a:extLst>
          </p:cNvPr>
          <p:cNvGrpSpPr/>
          <p:nvPr/>
        </p:nvGrpSpPr>
        <p:grpSpPr>
          <a:xfrm>
            <a:off x="2441799" y="1904583"/>
            <a:ext cx="7616601" cy="4494617"/>
            <a:chOff x="2441799" y="1904583"/>
            <a:chExt cx="7616601" cy="4494617"/>
          </a:xfrm>
        </p:grpSpPr>
        <p:pic>
          <p:nvPicPr>
            <p:cNvPr id="10" name="Picture 9" descr="A screenshot of PhET simulation showing the placement of the pH probe in the solution so that the pH can be measured.">
              <a:extLst>
                <a:ext uri="{FF2B5EF4-FFF2-40B4-BE49-F238E27FC236}">
                  <a16:creationId xmlns:a16="http://schemas.microsoft.com/office/drawing/2014/main" id="{B7F7B2A3-FAC3-1E95-59F7-7DB6C37C083C}"/>
                </a:ext>
              </a:extLst>
            </p:cNvPr>
            <p:cNvPicPr>
              <a:picLocks noChangeAspect="1"/>
            </p:cNvPicPr>
            <p:nvPr/>
          </p:nvPicPr>
          <p:blipFill>
            <a:blip r:embed="rId4"/>
            <a:stretch>
              <a:fillRect/>
            </a:stretch>
          </p:blipFill>
          <p:spPr>
            <a:xfrm>
              <a:off x="2441799" y="1904583"/>
              <a:ext cx="7616601" cy="449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29685AA7-0523-DF3F-DEF1-0FBFCF763E97}"/>
                </a:ext>
              </a:extLst>
            </p:cNvPr>
            <p:cNvSpPr txBox="1"/>
            <p:nvPr/>
          </p:nvSpPr>
          <p:spPr>
            <a:xfrm>
              <a:off x="6075115" y="4266423"/>
              <a:ext cx="1475563" cy="461665"/>
            </a:xfrm>
            <a:prstGeom prst="rect">
              <a:avLst/>
            </a:prstGeom>
            <a:noFill/>
          </p:spPr>
          <p:txBody>
            <a:bodyPr wrap="square">
              <a:spAutoFit/>
            </a:bodyPr>
            <a:lstStyle/>
            <a:p>
              <a:r>
                <a:rPr lang="en-AU"/>
                <a:t>pH probe </a:t>
              </a:r>
            </a:p>
          </p:txBody>
        </p:sp>
        <p:cxnSp>
          <p:nvCxnSpPr>
            <p:cNvPr id="13" name="Straight Arrow Connector 12">
              <a:extLst>
                <a:ext uri="{FF2B5EF4-FFF2-40B4-BE49-F238E27FC236}">
                  <a16:creationId xmlns:a16="http://schemas.microsoft.com/office/drawing/2014/main" id="{FAECBF05-EB22-4B78-2815-ABF6A7F6E12E}"/>
                </a:ext>
                <a:ext uri="{C183D7F6-B498-43B3-948B-1728B52AA6E4}">
                  <adec:decorative xmlns:adec="http://schemas.microsoft.com/office/drawing/2017/decorative" val="1"/>
                </a:ext>
              </a:extLst>
            </p:cNvPr>
            <p:cNvCxnSpPr>
              <a:cxnSpLocks/>
            </p:cNvCxnSpPr>
            <p:nvPr/>
          </p:nvCxnSpPr>
          <p:spPr>
            <a:xfrm>
              <a:off x="6435969" y="4728088"/>
              <a:ext cx="0" cy="4368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732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BEB0A-F5F5-495F-4EDC-D1CA49682FE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3EA7D1-CFA1-90F2-2660-870A8F1680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109</a:t>
            </a:fld>
            <a:endParaRPr lang="en-AU"/>
          </a:p>
        </p:txBody>
      </p:sp>
      <p:sp>
        <p:nvSpPr>
          <p:cNvPr id="3" name="Title 2">
            <a:extLst>
              <a:ext uri="{FF2B5EF4-FFF2-40B4-BE49-F238E27FC236}">
                <a16:creationId xmlns:a16="http://schemas.microsoft.com/office/drawing/2014/main" id="{103A84FF-06E5-8E3A-E18B-EA737D994F99}"/>
              </a:ext>
            </a:extLst>
          </p:cNvPr>
          <p:cNvSpPr>
            <a:spLocks noGrp="1"/>
          </p:cNvSpPr>
          <p:nvPr>
            <p:ph type="title"/>
          </p:nvPr>
        </p:nvSpPr>
        <p:spPr/>
        <p:txBody>
          <a:bodyPr/>
          <a:lstStyle/>
          <a:p>
            <a:r>
              <a:rPr lang="en-AU"/>
              <a:t>1.6 pH simulation (4 of 4)</a:t>
            </a:r>
          </a:p>
        </p:txBody>
      </p:sp>
      <p:sp>
        <p:nvSpPr>
          <p:cNvPr id="11" name="TextBox 10">
            <a:extLst>
              <a:ext uri="{FF2B5EF4-FFF2-40B4-BE49-F238E27FC236}">
                <a16:creationId xmlns:a16="http://schemas.microsoft.com/office/drawing/2014/main" id="{53E8B192-24B2-1806-FB83-0A09FDADA805}"/>
              </a:ext>
            </a:extLst>
          </p:cNvPr>
          <p:cNvSpPr txBox="1"/>
          <p:nvPr/>
        </p:nvSpPr>
        <p:spPr>
          <a:xfrm>
            <a:off x="2049419" y="1143992"/>
            <a:ext cx="9521258" cy="461665"/>
          </a:xfrm>
          <a:prstGeom prst="rect">
            <a:avLst/>
          </a:prstGeom>
          <a:noFill/>
          <a:ln w="22225">
            <a:solidFill>
              <a:schemeClr val="tx1"/>
            </a:solidFill>
          </a:ln>
        </p:spPr>
        <p:txBody>
          <a:bodyPr wrap="square">
            <a:spAutoFit/>
          </a:bodyPr>
          <a:lstStyle/>
          <a:p>
            <a:pPr>
              <a:spcBef>
                <a:spcPts val="600"/>
              </a:spcBef>
              <a:spcAft>
                <a:spcPts val="600"/>
              </a:spcAft>
              <a:buClr>
                <a:srgbClr val="22272B"/>
              </a:buClr>
              <a:tabLst>
                <a:tab pos="226695" algn="l"/>
              </a:tabLst>
            </a:pPr>
            <a:r>
              <a:rPr lang="en-AU"/>
              <a:t>5. Classify the substance as acidic basic or neutral based on the pH.</a:t>
            </a:r>
          </a:p>
        </p:txBody>
      </p:sp>
      <p:sp>
        <p:nvSpPr>
          <p:cNvPr id="6" name="TextBox 5">
            <a:extLst>
              <a:ext uri="{FF2B5EF4-FFF2-40B4-BE49-F238E27FC236}">
                <a16:creationId xmlns:a16="http://schemas.microsoft.com/office/drawing/2014/main" id="{B938951E-DB77-8B66-BE7D-3BDD7865FB6A}"/>
              </a:ext>
              <a:ext uri="{C183D7F6-B498-43B3-948B-1728B52AA6E4}">
                <adec:decorative xmlns:adec="http://schemas.microsoft.com/office/drawing/2017/decorative" val="1"/>
              </a:ext>
            </a:extLst>
          </p:cNvPr>
          <p:cNvSpPr txBox="1"/>
          <p:nvPr/>
        </p:nvSpPr>
        <p:spPr>
          <a:xfrm>
            <a:off x="2441799" y="6572889"/>
            <a:ext cx="7047874" cy="246221"/>
          </a:xfrm>
          <a:prstGeom prst="rect">
            <a:avLst/>
          </a:prstGeom>
          <a:noFill/>
        </p:spPr>
        <p:txBody>
          <a:bodyPr wrap="square">
            <a:spAutoFit/>
          </a:bodyPr>
          <a:lstStyle/>
          <a:p>
            <a:r>
              <a:rPr lang="en-AU" sz="1000" b="0" i="0">
                <a:solidFill>
                  <a:srgbClr val="001D35"/>
                </a:solidFill>
                <a:effectLst/>
                <a:latin typeface="Arial" panose="020B0604020202020204" pitchFamily="34" charset="0"/>
              </a:rPr>
              <a:t>Simulation by </a:t>
            </a:r>
            <a:r>
              <a:rPr lang="en-AU" sz="1000" b="0" i="0" err="1">
                <a:solidFill>
                  <a:srgbClr val="0B57D0"/>
                </a:solidFill>
                <a:effectLst/>
                <a:latin typeface="Arial" panose="020B0604020202020204" pitchFamily="34" charset="0"/>
                <a:hlinkClick r:id="rId3"/>
              </a:rPr>
              <a:t>PhET</a:t>
            </a:r>
            <a:r>
              <a:rPr lang="en-AU" sz="1000" b="0" i="0">
                <a:solidFill>
                  <a:srgbClr val="0B57D0"/>
                </a:solidFill>
                <a:effectLst/>
                <a:latin typeface="Arial" panose="020B0604020202020204" pitchFamily="34" charset="0"/>
                <a:hlinkClick r:id="rId3"/>
              </a:rPr>
              <a:t> Interactive Simulations, University of Colorado Boulder</a:t>
            </a:r>
            <a:r>
              <a:rPr lang="en-AU" sz="1000" b="0" i="0">
                <a:solidFill>
                  <a:srgbClr val="001D35"/>
                </a:solidFill>
                <a:effectLst/>
                <a:latin typeface="Arial" panose="020B0604020202020204" pitchFamily="34" charset="0"/>
              </a:rPr>
              <a:t>, licensed under CC-BY-4.0</a:t>
            </a:r>
            <a:endParaRPr lang="en-AU" sz="1000"/>
          </a:p>
        </p:txBody>
      </p:sp>
      <p:pic>
        <p:nvPicPr>
          <p:cNvPr id="10" name="Picture 9" descr="A close-up of a scale fo pH. Acidic is represented in shades of red (below pH7) and basic is represented in shades of blue (above pH of 7). Neutral pH is labelled at 7 on the scale.">
            <a:extLst>
              <a:ext uri="{FF2B5EF4-FFF2-40B4-BE49-F238E27FC236}">
                <a16:creationId xmlns:a16="http://schemas.microsoft.com/office/drawing/2014/main" id="{25BA3DB7-EFE2-ABDA-6F04-8E55DA813701}"/>
              </a:ext>
            </a:extLst>
          </p:cNvPr>
          <p:cNvPicPr>
            <a:picLocks noChangeAspect="1"/>
          </p:cNvPicPr>
          <p:nvPr/>
        </p:nvPicPr>
        <p:blipFill>
          <a:blip r:embed="rId4"/>
          <a:stretch>
            <a:fillRect/>
          </a:stretch>
        </p:blipFill>
        <p:spPr>
          <a:xfrm>
            <a:off x="267308" y="1300869"/>
            <a:ext cx="1416123" cy="5010407"/>
          </a:xfrm>
          <a:prstGeom prst="rect">
            <a:avLst/>
          </a:prstGeom>
        </p:spPr>
      </p:pic>
      <p:cxnSp>
        <p:nvCxnSpPr>
          <p:cNvPr id="15" name="Straight Arrow Connector 14">
            <a:extLst>
              <a:ext uri="{FF2B5EF4-FFF2-40B4-BE49-F238E27FC236}">
                <a16:creationId xmlns:a16="http://schemas.microsoft.com/office/drawing/2014/main" id="{BF00C3BD-2A07-3680-BFA7-32C4AF219FC1}"/>
              </a:ext>
              <a:ext uri="{C183D7F6-B498-43B3-948B-1728B52AA6E4}">
                <adec:decorative xmlns:adec="http://schemas.microsoft.com/office/drawing/2017/decorative" val="1"/>
              </a:ext>
            </a:extLst>
          </p:cNvPr>
          <p:cNvCxnSpPr>
            <a:cxnSpLocks/>
          </p:cNvCxnSpPr>
          <p:nvPr/>
        </p:nvCxnSpPr>
        <p:spPr>
          <a:xfrm flipH="1">
            <a:off x="991769" y="3810000"/>
            <a:ext cx="848754" cy="0"/>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4C74814-1B3C-1A2D-D0CE-55AEE3DBE567}"/>
              </a:ext>
              <a:ext uri="{C183D7F6-B498-43B3-948B-1728B52AA6E4}">
                <adec:decorative xmlns:adec="http://schemas.microsoft.com/office/drawing/2017/decorative" val="1"/>
              </a:ext>
            </a:extLst>
          </p:cNvPr>
          <p:cNvCxnSpPr>
            <a:cxnSpLocks/>
          </p:cNvCxnSpPr>
          <p:nvPr/>
        </p:nvCxnSpPr>
        <p:spPr>
          <a:xfrm flipH="1">
            <a:off x="1191061" y="1934308"/>
            <a:ext cx="848754" cy="0"/>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7B20507-8659-D4D6-0E5C-224B386FE362}"/>
              </a:ext>
              <a:ext uri="{C183D7F6-B498-43B3-948B-1728B52AA6E4}">
                <adec:decorative xmlns:adec="http://schemas.microsoft.com/office/drawing/2017/decorative" val="1"/>
              </a:ext>
            </a:extLst>
          </p:cNvPr>
          <p:cNvCxnSpPr>
            <a:cxnSpLocks/>
          </p:cNvCxnSpPr>
          <p:nvPr/>
        </p:nvCxnSpPr>
        <p:spPr>
          <a:xfrm flipH="1">
            <a:off x="1416146" y="5650523"/>
            <a:ext cx="848754" cy="0"/>
          </a:xfrm>
          <a:prstGeom prst="straightConnector1">
            <a:avLst/>
          </a:prstGeom>
          <a:ln w="698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descr="A screenshot of the pHet simulation showing where to place the pH probe to measure the pH of a solution.">
            <a:extLst>
              <a:ext uri="{FF2B5EF4-FFF2-40B4-BE49-F238E27FC236}">
                <a16:creationId xmlns:a16="http://schemas.microsoft.com/office/drawing/2014/main" id="{EDF8A659-F791-F25D-6C2E-CC43601E5198}"/>
              </a:ext>
            </a:extLst>
          </p:cNvPr>
          <p:cNvGrpSpPr/>
          <p:nvPr/>
        </p:nvGrpSpPr>
        <p:grpSpPr>
          <a:xfrm>
            <a:off x="2441799" y="1904583"/>
            <a:ext cx="7616601" cy="4494617"/>
            <a:chOff x="2441799" y="1904583"/>
            <a:chExt cx="7616601" cy="4494617"/>
          </a:xfrm>
        </p:grpSpPr>
        <p:pic>
          <p:nvPicPr>
            <p:cNvPr id="27" name="Picture 26" descr="A screenshot of PhET simulation.">
              <a:extLst>
                <a:ext uri="{FF2B5EF4-FFF2-40B4-BE49-F238E27FC236}">
                  <a16:creationId xmlns:a16="http://schemas.microsoft.com/office/drawing/2014/main" id="{DCC04742-ED8C-C662-E99A-624315F23258}"/>
                </a:ext>
              </a:extLst>
            </p:cNvPr>
            <p:cNvPicPr>
              <a:picLocks noChangeAspect="1"/>
            </p:cNvPicPr>
            <p:nvPr/>
          </p:nvPicPr>
          <p:blipFill>
            <a:blip r:embed="rId5"/>
            <a:stretch>
              <a:fillRect/>
            </a:stretch>
          </p:blipFill>
          <p:spPr>
            <a:xfrm>
              <a:off x="2441799" y="1904583"/>
              <a:ext cx="7616601" cy="4494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a:extLst>
                <a:ext uri="{FF2B5EF4-FFF2-40B4-BE49-F238E27FC236}">
                  <a16:creationId xmlns:a16="http://schemas.microsoft.com/office/drawing/2014/main" id="{3B6D27D2-3798-BE41-52AB-E2D223F4B8FD}"/>
                </a:ext>
              </a:extLst>
            </p:cNvPr>
            <p:cNvSpPr txBox="1"/>
            <p:nvPr/>
          </p:nvSpPr>
          <p:spPr>
            <a:xfrm>
              <a:off x="6075115" y="4266423"/>
              <a:ext cx="1475563" cy="461665"/>
            </a:xfrm>
            <a:prstGeom prst="rect">
              <a:avLst/>
            </a:prstGeom>
            <a:noFill/>
          </p:spPr>
          <p:txBody>
            <a:bodyPr wrap="square">
              <a:spAutoFit/>
            </a:bodyPr>
            <a:lstStyle/>
            <a:p>
              <a:r>
                <a:rPr lang="en-AU"/>
                <a:t>pH probe </a:t>
              </a:r>
            </a:p>
          </p:txBody>
        </p:sp>
        <p:cxnSp>
          <p:nvCxnSpPr>
            <p:cNvPr id="29" name="Straight Arrow Connector 28">
              <a:extLst>
                <a:ext uri="{FF2B5EF4-FFF2-40B4-BE49-F238E27FC236}">
                  <a16:creationId xmlns:a16="http://schemas.microsoft.com/office/drawing/2014/main" id="{F4E846FC-1A3D-23A7-D47F-AB594E1DEAF8}"/>
                </a:ext>
                <a:ext uri="{C183D7F6-B498-43B3-948B-1728B52AA6E4}">
                  <adec:decorative xmlns:adec="http://schemas.microsoft.com/office/drawing/2017/decorative" val="1"/>
                </a:ext>
              </a:extLst>
            </p:cNvPr>
            <p:cNvCxnSpPr>
              <a:cxnSpLocks/>
            </p:cNvCxnSpPr>
            <p:nvPr/>
          </p:nvCxnSpPr>
          <p:spPr>
            <a:xfrm>
              <a:off x="6435969" y="4728088"/>
              <a:ext cx="0" cy="4368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
        <p:nvSpPr>
          <p:cNvPr id="30" name="Rectangle: Rounded Corners 29">
            <a:extLst>
              <a:ext uri="{FF2B5EF4-FFF2-40B4-BE49-F238E27FC236}">
                <a16:creationId xmlns:a16="http://schemas.microsoft.com/office/drawing/2014/main" id="{28CBD0B8-B006-75FD-E858-099C817CF87B}"/>
              </a:ext>
              <a:ext uri="{C183D7F6-B498-43B3-948B-1728B52AA6E4}">
                <adec:decorative xmlns:adec="http://schemas.microsoft.com/office/drawing/2017/decorative" val="1"/>
              </a:ext>
            </a:extLst>
          </p:cNvPr>
          <p:cNvSpPr/>
          <p:nvPr/>
        </p:nvSpPr>
        <p:spPr>
          <a:xfrm>
            <a:off x="3567393" y="3580623"/>
            <a:ext cx="922545" cy="803808"/>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855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0DB5AE-86A5-87C8-BA82-CDE1AC425E71}"/>
              </a:ext>
            </a:extLst>
          </p:cNvPr>
          <p:cNvSpPr>
            <a:spLocks noGrp="1"/>
          </p:cNvSpPr>
          <p:nvPr>
            <p:ph type="title"/>
          </p:nvPr>
        </p:nvSpPr>
        <p:spPr/>
        <p:txBody>
          <a:bodyPr/>
          <a:lstStyle/>
          <a:p>
            <a:r>
              <a:rPr lang="en-AU" dirty="0"/>
              <a:t>1.1 Predict–Explain–Observe–Explain</a:t>
            </a:r>
          </a:p>
        </p:txBody>
      </p:sp>
      <p:sp>
        <p:nvSpPr>
          <p:cNvPr id="5" name="Text Placeholder 4">
            <a:extLst>
              <a:ext uri="{FF2B5EF4-FFF2-40B4-BE49-F238E27FC236}">
                <a16:creationId xmlns:a16="http://schemas.microsoft.com/office/drawing/2014/main" id="{9B6083EA-8CDF-011A-15BF-7E0603E2AFB4}"/>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a:t>As the steel wool burns, what will happen to the mass?</a:t>
            </a:r>
          </a:p>
        </p:txBody>
      </p:sp>
      <p:pic>
        <p:nvPicPr>
          <p:cNvPr id="1026" name="Picture 2" descr="A predict, explain, observe, explain scaffold. There are four boxes for a student response.">
            <a:extLst>
              <a:ext uri="{FF2B5EF4-FFF2-40B4-BE49-F238E27FC236}">
                <a16:creationId xmlns:a16="http://schemas.microsoft.com/office/drawing/2014/main" id="{AB79371A-ACBA-414F-3A00-1B9646FC95BB}"/>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00" y="1292535"/>
            <a:ext cx="11836400" cy="548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6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004C8-001A-1C9E-B2CD-44797887C7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
        <p:nvSpPr>
          <p:cNvPr id="5" name="Title 4">
            <a:extLst>
              <a:ext uri="{FF2B5EF4-FFF2-40B4-BE49-F238E27FC236}">
                <a16:creationId xmlns:a16="http://schemas.microsoft.com/office/drawing/2014/main" id="{843FFEFA-A208-7AEE-8CC8-A9E010832593}"/>
              </a:ext>
            </a:extLst>
          </p:cNvPr>
          <p:cNvSpPr>
            <a:spLocks noGrp="1"/>
          </p:cNvSpPr>
          <p:nvPr>
            <p:ph type="title"/>
          </p:nvPr>
        </p:nvSpPr>
        <p:spPr/>
        <p:txBody>
          <a:bodyPr/>
          <a:lstStyle/>
          <a:p>
            <a:r>
              <a:rPr lang="en-AU"/>
              <a:t>1.6 Checkpoint</a:t>
            </a:r>
          </a:p>
        </p:txBody>
      </p:sp>
      <p:sp>
        <p:nvSpPr>
          <p:cNvPr id="7" name="Text Placeholder 6">
            <a:extLst>
              <a:ext uri="{FF2B5EF4-FFF2-40B4-BE49-F238E27FC236}">
                <a16:creationId xmlns:a16="http://schemas.microsoft.com/office/drawing/2014/main" id="{B4769283-23FD-5EE1-DEE3-2C8AF66072FC}"/>
              </a:ext>
            </a:extLst>
          </p:cNvPr>
          <p:cNvSpPr>
            <a:spLocks noGrp="1"/>
          </p:cNvSpPr>
          <p:nvPr>
            <p:ph type="body" sz="quarter" idx="18"/>
          </p:nvPr>
        </p:nvSpPr>
        <p:spPr/>
        <p:txBody>
          <a:bodyPr/>
          <a:lstStyle/>
          <a:p>
            <a:r>
              <a:rPr lang="en-AU"/>
              <a:t>The pH scale</a:t>
            </a:r>
          </a:p>
        </p:txBody>
      </p:sp>
      <p:sp>
        <p:nvSpPr>
          <p:cNvPr id="12" name="TextBox 11">
            <a:extLst>
              <a:ext uri="{FF2B5EF4-FFF2-40B4-BE49-F238E27FC236}">
                <a16:creationId xmlns:a16="http://schemas.microsoft.com/office/drawing/2014/main" id="{4A858795-F94C-6CEF-2656-CD3B4237B558}"/>
              </a:ext>
            </a:extLst>
          </p:cNvPr>
          <p:cNvSpPr txBox="1"/>
          <p:nvPr/>
        </p:nvSpPr>
        <p:spPr>
          <a:xfrm>
            <a:off x="619432" y="1740310"/>
            <a:ext cx="8657303" cy="472881"/>
          </a:xfrm>
          <a:prstGeom prst="rect">
            <a:avLst/>
          </a:prstGeom>
          <a:noFill/>
        </p:spPr>
        <p:txBody>
          <a:bodyPr wrap="square" lIns="0" tIns="0" rIns="0" bIns="0" rtlCol="0">
            <a:noAutofit/>
          </a:bodyPr>
          <a:lstStyle/>
          <a:p>
            <a:pPr algn="l"/>
            <a:r>
              <a:rPr lang="en-AU" sz="1800"/>
              <a:t>Refer to the pH values given in the table below and choose the correct option. </a:t>
            </a:r>
          </a:p>
        </p:txBody>
      </p:sp>
      <p:graphicFrame>
        <p:nvGraphicFramePr>
          <p:cNvPr id="9" name="Table 8">
            <a:extLst>
              <a:ext uri="{FF2B5EF4-FFF2-40B4-BE49-F238E27FC236}">
                <a16:creationId xmlns:a16="http://schemas.microsoft.com/office/drawing/2014/main" id="{08DE8B52-603B-07A5-A166-195A593038FE}"/>
              </a:ext>
            </a:extLst>
          </p:cNvPr>
          <p:cNvGraphicFramePr>
            <a:graphicFrameLocks noGrp="1"/>
          </p:cNvGraphicFramePr>
          <p:nvPr/>
        </p:nvGraphicFramePr>
        <p:xfrm>
          <a:off x="387329" y="2544524"/>
          <a:ext cx="3533576" cy="3260052"/>
        </p:xfrm>
        <a:graphic>
          <a:graphicData uri="http://schemas.openxmlformats.org/drawingml/2006/table">
            <a:tbl>
              <a:tblPr firstRow="1" bandRow="1">
                <a:tableStyleId>{5A111915-BE36-4E01-A7E5-04B1672EAD32}</a:tableStyleId>
              </a:tblPr>
              <a:tblGrid>
                <a:gridCol w="1896505">
                  <a:extLst>
                    <a:ext uri="{9D8B030D-6E8A-4147-A177-3AD203B41FA5}">
                      <a16:colId xmlns:a16="http://schemas.microsoft.com/office/drawing/2014/main" val="3393060082"/>
                    </a:ext>
                  </a:extLst>
                </a:gridCol>
                <a:gridCol w="1637071">
                  <a:extLst>
                    <a:ext uri="{9D8B030D-6E8A-4147-A177-3AD203B41FA5}">
                      <a16:colId xmlns:a16="http://schemas.microsoft.com/office/drawing/2014/main" val="220686271"/>
                    </a:ext>
                  </a:extLst>
                </a:gridCol>
              </a:tblGrid>
              <a:tr h="543342">
                <a:tc>
                  <a:txBody>
                    <a:bodyPr/>
                    <a:lstStyle/>
                    <a:p>
                      <a:r>
                        <a:rPr lang="en-AU"/>
                        <a:t>Substance</a:t>
                      </a:r>
                    </a:p>
                  </a:txBody>
                  <a:tcPr>
                    <a:solidFill>
                      <a:srgbClr val="00296C"/>
                    </a:solidFill>
                  </a:tcPr>
                </a:tc>
                <a:tc>
                  <a:txBody>
                    <a:bodyPr/>
                    <a:lstStyle/>
                    <a:p>
                      <a:r>
                        <a:rPr lang="en-AU"/>
                        <a:t>pH</a:t>
                      </a:r>
                    </a:p>
                  </a:txBody>
                  <a:tcPr>
                    <a:solidFill>
                      <a:srgbClr val="00296C"/>
                    </a:solidFill>
                  </a:tcPr>
                </a:tc>
                <a:extLst>
                  <a:ext uri="{0D108BD9-81ED-4DB2-BD59-A6C34878D82A}">
                    <a16:rowId xmlns:a16="http://schemas.microsoft.com/office/drawing/2014/main" val="3231098406"/>
                  </a:ext>
                </a:extLst>
              </a:tr>
              <a:tr h="543342">
                <a:tc>
                  <a:txBody>
                    <a:bodyPr/>
                    <a:lstStyle/>
                    <a:p>
                      <a:r>
                        <a:rPr lang="en-AU"/>
                        <a:t>Pure water</a:t>
                      </a:r>
                    </a:p>
                  </a:txBody>
                  <a:tcPr/>
                </a:tc>
                <a:tc>
                  <a:txBody>
                    <a:bodyPr/>
                    <a:lstStyle/>
                    <a:p>
                      <a:r>
                        <a:rPr lang="en-AU"/>
                        <a:t>7.0</a:t>
                      </a:r>
                    </a:p>
                  </a:txBody>
                  <a:tcPr/>
                </a:tc>
                <a:extLst>
                  <a:ext uri="{0D108BD9-81ED-4DB2-BD59-A6C34878D82A}">
                    <a16:rowId xmlns:a16="http://schemas.microsoft.com/office/drawing/2014/main" val="1029050872"/>
                  </a:ext>
                </a:extLst>
              </a:tr>
              <a:tr h="543342">
                <a:tc>
                  <a:txBody>
                    <a:bodyPr/>
                    <a:lstStyle/>
                    <a:p>
                      <a:r>
                        <a:rPr lang="en-AU"/>
                        <a:t>Vinegar</a:t>
                      </a:r>
                    </a:p>
                  </a:txBody>
                  <a:tcPr/>
                </a:tc>
                <a:tc>
                  <a:txBody>
                    <a:bodyPr/>
                    <a:lstStyle/>
                    <a:p>
                      <a:r>
                        <a:rPr lang="en-AU"/>
                        <a:t>3.0</a:t>
                      </a:r>
                    </a:p>
                  </a:txBody>
                  <a:tcPr/>
                </a:tc>
                <a:extLst>
                  <a:ext uri="{0D108BD9-81ED-4DB2-BD59-A6C34878D82A}">
                    <a16:rowId xmlns:a16="http://schemas.microsoft.com/office/drawing/2014/main" val="1121254818"/>
                  </a:ext>
                </a:extLst>
              </a:tr>
              <a:tr h="543342">
                <a:tc>
                  <a:txBody>
                    <a:bodyPr/>
                    <a:lstStyle/>
                    <a:p>
                      <a:r>
                        <a:rPr lang="en-AU"/>
                        <a:t>Baking soda</a:t>
                      </a:r>
                    </a:p>
                  </a:txBody>
                  <a:tcPr/>
                </a:tc>
                <a:tc>
                  <a:txBody>
                    <a:bodyPr/>
                    <a:lstStyle/>
                    <a:p>
                      <a:r>
                        <a:rPr lang="en-AU"/>
                        <a:t>9.0</a:t>
                      </a:r>
                    </a:p>
                  </a:txBody>
                  <a:tcPr/>
                </a:tc>
                <a:extLst>
                  <a:ext uri="{0D108BD9-81ED-4DB2-BD59-A6C34878D82A}">
                    <a16:rowId xmlns:a16="http://schemas.microsoft.com/office/drawing/2014/main" val="3907442988"/>
                  </a:ext>
                </a:extLst>
              </a:tr>
              <a:tr h="543342">
                <a:tc>
                  <a:txBody>
                    <a:bodyPr/>
                    <a:lstStyle/>
                    <a:p>
                      <a:r>
                        <a:rPr lang="en-AU"/>
                        <a:t>Lemon juice</a:t>
                      </a:r>
                    </a:p>
                  </a:txBody>
                  <a:tcPr/>
                </a:tc>
                <a:tc>
                  <a:txBody>
                    <a:bodyPr/>
                    <a:lstStyle/>
                    <a:p>
                      <a:r>
                        <a:rPr lang="en-AU"/>
                        <a:t>2.0</a:t>
                      </a:r>
                    </a:p>
                  </a:txBody>
                  <a:tcPr/>
                </a:tc>
                <a:extLst>
                  <a:ext uri="{0D108BD9-81ED-4DB2-BD59-A6C34878D82A}">
                    <a16:rowId xmlns:a16="http://schemas.microsoft.com/office/drawing/2014/main" val="1524176791"/>
                  </a:ext>
                </a:extLst>
              </a:tr>
              <a:tr h="543342">
                <a:tc>
                  <a:txBody>
                    <a:bodyPr/>
                    <a:lstStyle/>
                    <a:p>
                      <a:r>
                        <a:rPr lang="en-AU"/>
                        <a:t>Oven cleaner</a:t>
                      </a:r>
                    </a:p>
                  </a:txBody>
                  <a:tcPr/>
                </a:tc>
                <a:tc>
                  <a:txBody>
                    <a:bodyPr/>
                    <a:lstStyle/>
                    <a:p>
                      <a:r>
                        <a:rPr lang="en-AU"/>
                        <a:t>12.0</a:t>
                      </a:r>
                    </a:p>
                  </a:txBody>
                  <a:tcPr/>
                </a:tc>
                <a:extLst>
                  <a:ext uri="{0D108BD9-81ED-4DB2-BD59-A6C34878D82A}">
                    <a16:rowId xmlns:a16="http://schemas.microsoft.com/office/drawing/2014/main" val="332521496"/>
                  </a:ext>
                </a:extLst>
              </a:tr>
            </a:tbl>
          </a:graphicData>
        </a:graphic>
      </p:graphicFrame>
      <p:sp>
        <p:nvSpPr>
          <p:cNvPr id="11" name="TextBox 10">
            <a:extLst>
              <a:ext uri="{FF2B5EF4-FFF2-40B4-BE49-F238E27FC236}">
                <a16:creationId xmlns:a16="http://schemas.microsoft.com/office/drawing/2014/main" id="{788519F7-4F16-F528-E38A-BC8F62B3644E}"/>
              </a:ext>
            </a:extLst>
          </p:cNvPr>
          <p:cNvSpPr txBox="1"/>
          <p:nvPr/>
        </p:nvSpPr>
        <p:spPr>
          <a:xfrm>
            <a:off x="4397185" y="2213191"/>
            <a:ext cx="7407486" cy="3974958"/>
          </a:xfrm>
          <a:prstGeom prst="rect">
            <a:avLst/>
          </a:prstGeom>
          <a:noFill/>
        </p:spPr>
        <p:txBody>
          <a:bodyPr wrap="square" lIns="0" tIns="0" rIns="0" bIns="0" rtlCol="0">
            <a:noAutofit/>
          </a:bodyPr>
          <a:lstStyle/>
          <a:p>
            <a:pPr marL="342900" indent="-342900" algn="l">
              <a:lnSpc>
                <a:spcPct val="150000"/>
              </a:lnSpc>
              <a:spcAft>
                <a:spcPts val="600"/>
              </a:spcAft>
              <a:buFont typeface="+mj-lt"/>
              <a:buAutoNum type="alphaUcPeriod"/>
            </a:pPr>
            <a:r>
              <a:rPr lang="en-AU" sz="2000" dirty="0"/>
              <a:t>Vinegar is more acidic than lemon juice because its higher pH means a more acidic solution</a:t>
            </a:r>
          </a:p>
          <a:p>
            <a:pPr marL="342900" indent="-342900" algn="l">
              <a:lnSpc>
                <a:spcPct val="150000"/>
              </a:lnSpc>
              <a:spcAft>
                <a:spcPts val="600"/>
              </a:spcAft>
              <a:buFont typeface="+mj-lt"/>
              <a:buAutoNum type="alphaUcPeriod"/>
            </a:pPr>
            <a:r>
              <a:rPr lang="en-AU" sz="2000" dirty="0"/>
              <a:t>Baking soda is slightly acidic because its pH is higher than that of water</a:t>
            </a:r>
          </a:p>
          <a:p>
            <a:pPr marL="342900" indent="-342900">
              <a:lnSpc>
                <a:spcPct val="150000"/>
              </a:lnSpc>
              <a:spcAft>
                <a:spcPts val="600"/>
              </a:spcAft>
              <a:buFont typeface="+mj-lt"/>
              <a:buAutoNum type="alphaUcPeriod"/>
            </a:pPr>
            <a:r>
              <a:rPr lang="en-AU" sz="2000" dirty="0"/>
              <a:t>Lemon juice is similar to vinegar in acidity, as their pH values are not significantly different</a:t>
            </a:r>
          </a:p>
          <a:p>
            <a:pPr marL="342900" indent="-342900">
              <a:lnSpc>
                <a:spcPct val="150000"/>
              </a:lnSpc>
              <a:spcAft>
                <a:spcPts val="600"/>
              </a:spcAft>
              <a:buFont typeface="+mj-lt"/>
              <a:buAutoNum type="alphaUcPeriod"/>
            </a:pPr>
            <a:r>
              <a:rPr lang="en-AU" sz="2000" dirty="0"/>
              <a:t>Baking soda is slightly basic because its pH is higher than that of water</a:t>
            </a:r>
          </a:p>
          <a:p>
            <a:pPr marL="342900" indent="-342900">
              <a:lnSpc>
                <a:spcPct val="150000"/>
              </a:lnSpc>
              <a:spcAft>
                <a:spcPts val="600"/>
              </a:spcAft>
              <a:buFont typeface="+mj-lt"/>
              <a:buAutoNum type="alphaUcPeriod"/>
            </a:pPr>
            <a:endParaRPr lang="en-AU" sz="1800" dirty="0"/>
          </a:p>
          <a:p>
            <a:pPr marL="342900" indent="-342900" algn="l">
              <a:lnSpc>
                <a:spcPct val="150000"/>
              </a:lnSpc>
              <a:spcAft>
                <a:spcPts val="600"/>
              </a:spcAft>
              <a:buFont typeface="+mj-lt"/>
              <a:buAutoNum type="alphaUcPeriod"/>
            </a:pPr>
            <a:endParaRPr lang="en-AU" sz="1800" dirty="0"/>
          </a:p>
          <a:p>
            <a:pPr algn="l"/>
            <a:endParaRPr lang="en-AU" sz="1800" dirty="0"/>
          </a:p>
        </p:txBody>
      </p:sp>
      <p:sp>
        <p:nvSpPr>
          <p:cNvPr id="3" name="Rectangle: Rounded Corners 2">
            <a:extLst>
              <a:ext uri="{FF2B5EF4-FFF2-40B4-BE49-F238E27FC236}">
                <a16:creationId xmlns:a16="http://schemas.microsoft.com/office/drawing/2014/main" id="{D8F55E7C-1045-9524-2FA6-E510767DECA8}"/>
              </a:ext>
              <a:ext uri="{C183D7F6-B498-43B3-948B-1728B52AA6E4}">
                <adec:decorative xmlns:adec="http://schemas.microsoft.com/office/drawing/2017/decorative" val="1"/>
              </a:ext>
            </a:extLst>
          </p:cNvPr>
          <p:cNvSpPr/>
          <p:nvPr/>
        </p:nvSpPr>
        <p:spPr>
          <a:xfrm>
            <a:off x="4334299" y="5158551"/>
            <a:ext cx="7533257" cy="984778"/>
          </a:xfrm>
          <a:prstGeom prst="roundRect">
            <a:avLst/>
          </a:prstGeom>
          <a:solidFill>
            <a:schemeClr val="accent1">
              <a:lumMod val="90000"/>
              <a:lumOff val="10000"/>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0491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1.7 pH changes in a neutralisation reaction (1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02273210"/>
              </p:ext>
            </p:extLst>
          </p:nvPr>
        </p:nvGraphicFramePr>
        <p:xfrm>
          <a:off x="359998" y="1916174"/>
          <a:ext cx="11743102" cy="4644059"/>
        </p:xfrm>
        <a:graphic>
          <a:graphicData uri="http://schemas.openxmlformats.org/drawingml/2006/table">
            <a:tbl>
              <a:tblPr firstRow="1">
                <a:tableStyleId>{B301B821-A1FF-4177-AEE7-76D212191A09}</a:tableStyleId>
              </a:tblPr>
              <a:tblGrid>
                <a:gridCol w="4808902">
                  <a:extLst>
                    <a:ext uri="{9D8B030D-6E8A-4147-A177-3AD203B41FA5}">
                      <a16:colId xmlns:a16="http://schemas.microsoft.com/office/drawing/2014/main" val="3623447875"/>
                    </a:ext>
                  </a:extLst>
                </a:gridCol>
                <a:gridCol w="6934200">
                  <a:extLst>
                    <a:ext uri="{9D8B030D-6E8A-4147-A177-3AD203B41FA5}">
                      <a16:colId xmlns:a16="http://schemas.microsoft.com/office/drawing/2014/main" val="3573327086"/>
                    </a:ext>
                  </a:extLst>
                </a:gridCol>
              </a:tblGrid>
              <a:tr h="458338">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076190">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describe a range of chemical reactions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define neutralisation reactions</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predict the products of a neutralisation reaction</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describe the changes in pH in neutralisation reactions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2109531">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use the right tools to make accurate observations and measurements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use digital tools to measure the pH of different chemical substances</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compare how precise the digital and visual methods are in measuring pH</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42553189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A9592-6AD7-D02E-8CAC-8AE216031E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7AF62B-15A5-6119-C7E6-B1EA3AE6B7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
        <p:nvSpPr>
          <p:cNvPr id="5" name="Title 4">
            <a:extLst>
              <a:ext uri="{FF2B5EF4-FFF2-40B4-BE49-F238E27FC236}">
                <a16:creationId xmlns:a16="http://schemas.microsoft.com/office/drawing/2014/main" id="{FB930797-EFA8-787B-AA7F-1B41D916FFB0}"/>
              </a:ext>
            </a:extLst>
          </p:cNvPr>
          <p:cNvSpPr>
            <a:spLocks noGrp="1"/>
          </p:cNvSpPr>
          <p:nvPr>
            <p:ph type="title"/>
          </p:nvPr>
        </p:nvSpPr>
        <p:spPr/>
        <p:txBody>
          <a:bodyPr/>
          <a:lstStyle/>
          <a:p>
            <a:r>
              <a:rPr lang="en-AU">
                <a:cs typeface="Arial"/>
              </a:rPr>
              <a:t>1.7 pH changes in a neutralisation reaction (2 of 2)</a:t>
            </a:r>
          </a:p>
        </p:txBody>
      </p:sp>
      <p:sp>
        <p:nvSpPr>
          <p:cNvPr id="6" name="Text Placeholder 5">
            <a:extLst>
              <a:ext uri="{FF2B5EF4-FFF2-40B4-BE49-F238E27FC236}">
                <a16:creationId xmlns:a16="http://schemas.microsoft.com/office/drawing/2014/main" id="{FACD853B-1AA7-5CA4-3127-042D7616573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8D329828-E27E-8045-B9B0-64CB85FB025D}"/>
              </a:ext>
            </a:extLst>
          </p:cNvPr>
          <p:cNvGraphicFramePr>
            <a:graphicFrameLocks noGrp="1"/>
          </p:cNvGraphicFramePr>
          <p:nvPr>
            <p:extLst>
              <p:ext uri="{D42A27DB-BD31-4B8C-83A1-F6EECF244321}">
                <p14:modId xmlns:p14="http://schemas.microsoft.com/office/powerpoint/2010/main" val="3593346693"/>
              </p:ext>
            </p:extLst>
          </p:nvPr>
        </p:nvGraphicFramePr>
        <p:xfrm>
          <a:off x="359998" y="1916174"/>
          <a:ext cx="11126369" cy="2819400"/>
        </p:xfrm>
        <a:graphic>
          <a:graphicData uri="http://schemas.openxmlformats.org/drawingml/2006/table">
            <a:tbl>
              <a:tblPr firstRow="1">
                <a:tableStyleId>{B301B821-A1FF-4177-AEE7-76D212191A09}</a:tableStyleId>
              </a:tblPr>
              <a:tblGrid>
                <a:gridCol w="4669202">
                  <a:extLst>
                    <a:ext uri="{9D8B030D-6E8A-4147-A177-3AD203B41FA5}">
                      <a16:colId xmlns:a16="http://schemas.microsoft.com/office/drawing/2014/main" val="3623447875"/>
                    </a:ext>
                  </a:extLst>
                </a:gridCol>
                <a:gridCol w="6457167">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to follow a planned procedure to undertake a valid investigation.</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use a pH meter to accurately and correctly record pH data</a:t>
                      </a:r>
                    </a:p>
                    <a:p>
                      <a:pPr marL="342900" lvl="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use universal indicator to estimate the pH of a given solution</a:t>
                      </a:r>
                    </a:p>
                    <a:p>
                      <a:pPr marL="342900" lvl="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identify errors in the investigation procedure and use of tools such as a pH meter that can impact the results.</a:t>
                      </a:r>
                    </a:p>
                    <a:p>
                      <a:pPr lvl="0"/>
                      <a:endParaRPr lang="en-AU"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16067206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EBB70-F25B-7E99-0F40-083ED5C2A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
        <p:nvSpPr>
          <p:cNvPr id="3" name="Title 2">
            <a:extLst>
              <a:ext uri="{FF2B5EF4-FFF2-40B4-BE49-F238E27FC236}">
                <a16:creationId xmlns:a16="http://schemas.microsoft.com/office/drawing/2014/main" id="{66F84D3C-7080-2AEB-679D-422D60D3C56E}"/>
              </a:ext>
            </a:extLst>
          </p:cNvPr>
          <p:cNvSpPr>
            <a:spLocks noGrp="1"/>
          </p:cNvSpPr>
          <p:nvPr>
            <p:ph type="title"/>
          </p:nvPr>
        </p:nvSpPr>
        <p:spPr/>
        <p:txBody>
          <a:bodyPr/>
          <a:lstStyle/>
          <a:p>
            <a:r>
              <a:rPr lang="en-AU"/>
              <a:t>1.7 Neutralisation reactions (1 of 2)</a:t>
            </a:r>
          </a:p>
        </p:txBody>
      </p:sp>
      <p:sp>
        <p:nvSpPr>
          <p:cNvPr id="5" name="Text Placeholder 4">
            <a:extLst>
              <a:ext uri="{FF2B5EF4-FFF2-40B4-BE49-F238E27FC236}">
                <a16:creationId xmlns:a16="http://schemas.microsoft.com/office/drawing/2014/main" id="{B043E99A-342D-F5A9-8F55-EF83C11BA592}"/>
              </a:ext>
            </a:extLst>
          </p:cNvPr>
          <p:cNvSpPr>
            <a:spLocks noGrp="1"/>
          </p:cNvSpPr>
          <p:nvPr>
            <p:ph type="body" sz="quarter" idx="17"/>
          </p:nvPr>
        </p:nvSpPr>
        <p:spPr>
          <a:xfrm>
            <a:off x="360000" y="1567086"/>
            <a:ext cx="11484000" cy="4128395"/>
          </a:xfrm>
        </p:spPr>
        <p:txBody>
          <a:bodyPr/>
          <a:lstStyle/>
          <a:p>
            <a:r>
              <a:rPr lang="en-AU"/>
              <a:t>A neutralisation reaction is a type of chemical reaction in which an acid reacts with a base to produce a salt and water. </a:t>
            </a:r>
          </a:p>
          <a:p>
            <a:r>
              <a:rPr lang="en-AU"/>
              <a:t>For example, an </a:t>
            </a:r>
            <a:r>
              <a:rPr lang="en-AU">
                <a:solidFill>
                  <a:schemeClr val="tx2"/>
                </a:solidFill>
              </a:rPr>
              <a:t>acid, </a:t>
            </a:r>
            <a:r>
              <a:rPr lang="en-AU"/>
              <a:t>such as hydrochloric acid, reacts with a </a:t>
            </a:r>
            <a:r>
              <a:rPr lang="en-AU">
                <a:solidFill>
                  <a:srgbClr val="0070C0"/>
                </a:solidFill>
              </a:rPr>
              <a:t>base,</a:t>
            </a:r>
            <a:r>
              <a:rPr lang="en-AU"/>
              <a:t> such as sodium hydroxide, to produce a salt (ionic compound) and water.</a:t>
            </a:r>
          </a:p>
          <a:p>
            <a:r>
              <a:rPr lang="en-AU"/>
              <a:t>General equation:	</a:t>
            </a:r>
            <a:r>
              <a:rPr lang="en-AU">
                <a:solidFill>
                  <a:schemeClr val="tx2"/>
                </a:solidFill>
              </a:rPr>
              <a:t>acid</a:t>
            </a:r>
            <a:r>
              <a:rPr lang="en-AU"/>
              <a:t> + </a:t>
            </a:r>
            <a:r>
              <a:rPr lang="en-AU">
                <a:solidFill>
                  <a:srgbClr val="0070C0"/>
                </a:solidFill>
              </a:rPr>
              <a:t>base</a:t>
            </a:r>
            <a:r>
              <a:rPr lang="en-AU"/>
              <a:t> → salt + water</a:t>
            </a:r>
          </a:p>
          <a:p>
            <a:pPr algn="ctr"/>
            <a:endParaRPr lang="en-AU"/>
          </a:p>
          <a:p>
            <a:pPr algn="ctr"/>
            <a:endParaRPr lang="en-AU"/>
          </a:p>
          <a:p>
            <a:pPr algn="ctr"/>
            <a:endParaRPr lang="en-AU"/>
          </a:p>
        </p:txBody>
      </p:sp>
      <p:grpSp>
        <p:nvGrpSpPr>
          <p:cNvPr id="4" name="Group 3" descr="A hydrogen ion and hydroxide ion forming a water molecule.">
            <a:extLst>
              <a:ext uri="{FF2B5EF4-FFF2-40B4-BE49-F238E27FC236}">
                <a16:creationId xmlns:a16="http://schemas.microsoft.com/office/drawing/2014/main" id="{EA89961B-219E-5772-A14E-8060EAD6777C}"/>
              </a:ext>
            </a:extLst>
          </p:cNvPr>
          <p:cNvGrpSpPr/>
          <p:nvPr/>
        </p:nvGrpSpPr>
        <p:grpSpPr>
          <a:xfrm>
            <a:off x="3335692" y="4196555"/>
            <a:ext cx="3918988" cy="1175333"/>
            <a:chOff x="3335692" y="4196555"/>
            <a:chExt cx="3918988" cy="1175333"/>
          </a:xfrm>
        </p:grpSpPr>
        <p:pic>
          <p:nvPicPr>
            <p:cNvPr id="8" name="Picture 7" descr="A red ball with a black arrow showing space filling model for neutralisation reaction.">
              <a:extLst>
                <a:ext uri="{FF2B5EF4-FFF2-40B4-BE49-F238E27FC236}">
                  <a16:creationId xmlns:a16="http://schemas.microsoft.com/office/drawing/2014/main" id="{D67EFF68-6897-E9EC-1496-0384CA672EEA}"/>
                </a:ext>
              </a:extLst>
            </p:cNvPr>
            <p:cNvPicPr>
              <a:picLocks noChangeAspect="1"/>
            </p:cNvPicPr>
            <p:nvPr/>
          </p:nvPicPr>
          <p:blipFill>
            <a:blip r:embed="rId3"/>
            <a:stretch>
              <a:fillRect/>
            </a:stretch>
          </p:blipFill>
          <p:spPr>
            <a:xfrm>
              <a:off x="3335692" y="4196555"/>
              <a:ext cx="3918988" cy="900782"/>
            </a:xfrm>
            <a:prstGeom prst="rect">
              <a:avLst/>
            </a:prstGeom>
          </p:spPr>
        </p:pic>
        <p:sp>
          <p:nvSpPr>
            <p:cNvPr id="9" name="TextBox 8">
              <a:extLst>
                <a:ext uri="{FF2B5EF4-FFF2-40B4-BE49-F238E27FC236}">
                  <a16:creationId xmlns:a16="http://schemas.microsoft.com/office/drawing/2014/main" id="{65FC302C-260A-D117-62B4-3B11C088FCE2}"/>
                </a:ext>
              </a:extLst>
            </p:cNvPr>
            <p:cNvSpPr txBox="1"/>
            <p:nvPr/>
          </p:nvSpPr>
          <p:spPr>
            <a:xfrm>
              <a:off x="4795455" y="5148301"/>
              <a:ext cx="499731" cy="223587"/>
            </a:xfrm>
            <a:prstGeom prst="rect">
              <a:avLst/>
            </a:prstGeom>
            <a:noFill/>
          </p:spPr>
          <p:txBody>
            <a:bodyPr wrap="square" lIns="0" tIns="0" rIns="0" bIns="0" rtlCol="0">
              <a:noAutofit/>
            </a:bodyPr>
            <a:lstStyle/>
            <a:p>
              <a:pPr algn="l"/>
              <a:r>
                <a:rPr lang="en-AU" sz="1800"/>
                <a:t>OH</a:t>
              </a:r>
              <a:r>
                <a:rPr lang="en-AU" sz="1800" baseline="30000"/>
                <a:t>−</a:t>
              </a:r>
              <a:endParaRPr lang="en-AU" sz="1800"/>
            </a:p>
          </p:txBody>
        </p:sp>
        <p:sp>
          <p:nvSpPr>
            <p:cNvPr id="10" name="TextBox 9">
              <a:extLst>
                <a:ext uri="{FF2B5EF4-FFF2-40B4-BE49-F238E27FC236}">
                  <a16:creationId xmlns:a16="http://schemas.microsoft.com/office/drawing/2014/main" id="{41A06412-8852-FAB8-AF52-E49E5EC0A427}"/>
                </a:ext>
              </a:extLst>
            </p:cNvPr>
            <p:cNvSpPr txBox="1"/>
            <p:nvPr/>
          </p:nvSpPr>
          <p:spPr>
            <a:xfrm>
              <a:off x="6397085" y="5146914"/>
              <a:ext cx="499731" cy="223587"/>
            </a:xfrm>
            <a:prstGeom prst="rect">
              <a:avLst/>
            </a:prstGeom>
            <a:noFill/>
          </p:spPr>
          <p:txBody>
            <a:bodyPr wrap="square" lIns="0" tIns="0" rIns="0" bIns="0" rtlCol="0">
              <a:noAutofit/>
            </a:bodyPr>
            <a:lstStyle/>
            <a:p>
              <a:pPr algn="l"/>
              <a:r>
                <a:rPr lang="en-AU" sz="1800"/>
                <a:t>H</a:t>
              </a:r>
              <a:r>
                <a:rPr lang="en-AU" sz="1800" baseline="-25000"/>
                <a:t>2</a:t>
              </a:r>
              <a:r>
                <a:rPr lang="en-AU" sz="1800"/>
                <a:t>O</a:t>
              </a:r>
            </a:p>
          </p:txBody>
        </p:sp>
      </p:grpSp>
      <p:sp>
        <p:nvSpPr>
          <p:cNvPr id="12" name="TextBox 11">
            <a:extLst>
              <a:ext uri="{FF2B5EF4-FFF2-40B4-BE49-F238E27FC236}">
                <a16:creationId xmlns:a16="http://schemas.microsoft.com/office/drawing/2014/main" id="{12A6B8DB-30EE-84ED-E281-1658CC9F3885}"/>
              </a:ext>
            </a:extLst>
          </p:cNvPr>
          <p:cNvSpPr txBox="1"/>
          <p:nvPr/>
        </p:nvSpPr>
        <p:spPr>
          <a:xfrm>
            <a:off x="1326995" y="5520215"/>
            <a:ext cx="9797005" cy="400110"/>
          </a:xfrm>
          <a:prstGeom prst="rect">
            <a:avLst/>
          </a:prstGeom>
          <a:noFill/>
        </p:spPr>
        <p:txBody>
          <a:bodyPr wrap="square">
            <a:spAutoFit/>
          </a:bodyPr>
          <a:lstStyle/>
          <a:p>
            <a:pPr algn="ctr"/>
            <a:r>
              <a:rPr lang="en-AU" sz="2000" dirty="0">
                <a:solidFill>
                  <a:schemeClr val="tx2"/>
                </a:solidFill>
              </a:rPr>
              <a:t>Hydrogen ions </a:t>
            </a:r>
            <a:r>
              <a:rPr lang="en-AU" sz="2000" dirty="0"/>
              <a:t>from an </a:t>
            </a:r>
            <a:r>
              <a:rPr lang="en-AU" sz="2000" dirty="0">
                <a:solidFill>
                  <a:schemeClr val="tx2"/>
                </a:solidFill>
              </a:rPr>
              <a:t>acid</a:t>
            </a:r>
            <a:r>
              <a:rPr lang="en-AU" sz="2000" dirty="0"/>
              <a:t> combine with </a:t>
            </a:r>
            <a:r>
              <a:rPr lang="en-AU" sz="2000" dirty="0">
                <a:solidFill>
                  <a:srgbClr val="0070C0"/>
                </a:solidFill>
              </a:rPr>
              <a:t>hydroxide ions</a:t>
            </a:r>
            <a:r>
              <a:rPr lang="en-AU" sz="2000" dirty="0"/>
              <a:t> from a </a:t>
            </a:r>
            <a:r>
              <a:rPr lang="en-AU" sz="2000" dirty="0">
                <a:solidFill>
                  <a:srgbClr val="0070C0"/>
                </a:solidFill>
              </a:rPr>
              <a:t>base</a:t>
            </a:r>
            <a:r>
              <a:rPr lang="en-AU" sz="2000" dirty="0"/>
              <a:t> to form water.</a:t>
            </a:r>
          </a:p>
        </p:txBody>
      </p:sp>
    </p:spTree>
    <p:extLst>
      <p:ext uri="{BB962C8B-B14F-4D97-AF65-F5344CB8AC3E}">
        <p14:creationId xmlns:p14="http://schemas.microsoft.com/office/powerpoint/2010/main" val="135589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711C5-ABCD-0325-1475-B19AC52DDF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F30CA-8AFC-58A9-ACB7-C4787B75A2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114</a:t>
            </a:fld>
            <a:endParaRPr lang="en-AU"/>
          </a:p>
        </p:txBody>
      </p:sp>
      <p:sp>
        <p:nvSpPr>
          <p:cNvPr id="3" name="Title 2">
            <a:extLst>
              <a:ext uri="{FF2B5EF4-FFF2-40B4-BE49-F238E27FC236}">
                <a16:creationId xmlns:a16="http://schemas.microsoft.com/office/drawing/2014/main" id="{8B6AE5CC-D9FE-F01F-2BE3-F299716FFFA2}"/>
              </a:ext>
            </a:extLst>
          </p:cNvPr>
          <p:cNvSpPr>
            <a:spLocks noGrp="1"/>
          </p:cNvSpPr>
          <p:nvPr>
            <p:ph type="title"/>
          </p:nvPr>
        </p:nvSpPr>
        <p:spPr/>
        <p:txBody>
          <a:bodyPr/>
          <a:lstStyle/>
          <a:p>
            <a:r>
              <a:rPr lang="en-AU"/>
              <a:t>1.7 Neutralisation reactions 2 of 2</a:t>
            </a:r>
          </a:p>
        </p:txBody>
      </p:sp>
      <p:sp>
        <p:nvSpPr>
          <p:cNvPr id="4" name="Text Placeholder 3">
            <a:extLst>
              <a:ext uri="{FF2B5EF4-FFF2-40B4-BE49-F238E27FC236}">
                <a16:creationId xmlns:a16="http://schemas.microsoft.com/office/drawing/2014/main" id="{265C8C88-602A-E7E3-8706-6264952D7E41}"/>
              </a:ext>
            </a:extLst>
          </p:cNvPr>
          <p:cNvSpPr>
            <a:spLocks noGrp="1"/>
          </p:cNvSpPr>
          <p:nvPr>
            <p:ph type="body" sz="quarter" idx="18"/>
          </p:nvPr>
        </p:nvSpPr>
        <p:spPr/>
        <p:txBody>
          <a:bodyPr/>
          <a:lstStyle/>
          <a:p>
            <a:r>
              <a:rPr lang="en-AU"/>
              <a:t>Predicting products</a:t>
            </a:r>
          </a:p>
        </p:txBody>
      </p:sp>
      <p:sp>
        <p:nvSpPr>
          <p:cNvPr id="8" name="TextBox 7">
            <a:extLst>
              <a:ext uri="{FF2B5EF4-FFF2-40B4-BE49-F238E27FC236}">
                <a16:creationId xmlns:a16="http://schemas.microsoft.com/office/drawing/2014/main" id="{2785337B-2850-DB87-9647-E361D15BA2B9}"/>
              </a:ext>
            </a:extLst>
          </p:cNvPr>
          <p:cNvSpPr txBox="1"/>
          <p:nvPr/>
        </p:nvSpPr>
        <p:spPr>
          <a:xfrm>
            <a:off x="572161" y="1369454"/>
            <a:ext cx="10412142" cy="1441420"/>
          </a:xfrm>
          <a:prstGeom prst="rect">
            <a:avLst/>
          </a:prstGeom>
          <a:noFill/>
        </p:spPr>
        <p:txBody>
          <a:bodyPr wrap="square">
            <a:spAutoFit/>
          </a:bodyPr>
          <a:lstStyle/>
          <a:p>
            <a:pPr>
              <a:lnSpc>
                <a:spcPct val="150000"/>
              </a:lnSpc>
              <a:spcAft>
                <a:spcPts val="600"/>
              </a:spcAft>
            </a:pPr>
            <a:r>
              <a:rPr lang="en-AU" sz="1800"/>
              <a:t>A salt is an ionic compound that consist of cations and anions held together by an ionic bond.</a:t>
            </a:r>
          </a:p>
          <a:p>
            <a:pPr>
              <a:lnSpc>
                <a:spcPct val="150000"/>
              </a:lnSpc>
              <a:spcAft>
                <a:spcPts val="600"/>
              </a:spcAft>
            </a:pPr>
            <a:r>
              <a:rPr lang="en-AU" sz="1800"/>
              <a:t>To predict the salt formed in a neutralisation reaction:</a:t>
            </a:r>
          </a:p>
          <a:p>
            <a:pPr marL="342900" indent="-342900">
              <a:lnSpc>
                <a:spcPct val="150000"/>
              </a:lnSpc>
              <a:spcAft>
                <a:spcPts val="600"/>
              </a:spcAft>
              <a:buFont typeface="Arial" panose="020B0604020202020204" pitchFamily="34" charset="0"/>
              <a:buChar char="•"/>
            </a:pPr>
            <a:r>
              <a:rPr lang="en-AU" sz="1800" b="1"/>
              <a:t>Identify the anion in the acid </a:t>
            </a:r>
            <a:r>
              <a:rPr lang="en-AU" sz="1800"/>
              <a:t>to predict the anion in the salt.</a:t>
            </a:r>
          </a:p>
        </p:txBody>
      </p:sp>
      <p:sp>
        <p:nvSpPr>
          <p:cNvPr id="5" name="Speech Bubble: Rectangle 4">
            <a:extLst>
              <a:ext uri="{FF2B5EF4-FFF2-40B4-BE49-F238E27FC236}">
                <a16:creationId xmlns:a16="http://schemas.microsoft.com/office/drawing/2014/main" id="{1B097E46-C2F0-677B-E38A-64867EA19AC1}"/>
              </a:ext>
              <a:ext uri="{C183D7F6-B498-43B3-948B-1728B52AA6E4}">
                <adec:decorative xmlns:adec="http://schemas.microsoft.com/office/drawing/2017/decorative" val="1"/>
              </a:ext>
            </a:extLst>
          </p:cNvPr>
          <p:cNvSpPr/>
          <p:nvPr/>
        </p:nvSpPr>
        <p:spPr>
          <a:xfrm>
            <a:off x="8052129" y="2936370"/>
            <a:ext cx="3982555" cy="2623431"/>
          </a:xfrm>
          <a:prstGeom prst="wedgeRectCallout">
            <a:avLst>
              <a:gd name="adj1" fmla="val -20743"/>
              <a:gd name="adj2" fmla="val 84388"/>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graphicFrame>
        <p:nvGraphicFramePr>
          <p:cNvPr id="7" name="Table 6">
            <a:extLst>
              <a:ext uri="{FF2B5EF4-FFF2-40B4-BE49-F238E27FC236}">
                <a16:creationId xmlns:a16="http://schemas.microsoft.com/office/drawing/2014/main" id="{39BE7155-A5DF-AA4F-DE00-BAB4445E942C}"/>
              </a:ext>
            </a:extLst>
          </p:cNvPr>
          <p:cNvGraphicFramePr>
            <a:graphicFrameLocks noGrp="1"/>
          </p:cNvGraphicFramePr>
          <p:nvPr>
            <p:extLst>
              <p:ext uri="{D42A27DB-BD31-4B8C-83A1-F6EECF244321}">
                <p14:modId xmlns:p14="http://schemas.microsoft.com/office/powerpoint/2010/main" val="4287989340"/>
              </p:ext>
            </p:extLst>
          </p:nvPr>
        </p:nvGraphicFramePr>
        <p:xfrm>
          <a:off x="783897" y="2828922"/>
          <a:ext cx="6888930" cy="1553608"/>
        </p:xfrm>
        <a:graphic>
          <a:graphicData uri="http://schemas.openxmlformats.org/drawingml/2006/table">
            <a:tbl>
              <a:tblPr firstRow="1" bandRow="1">
                <a:tableStyleId>{69012ECD-51FC-41F1-AA8D-1B2483CD663E}</a:tableStyleId>
              </a:tblPr>
              <a:tblGrid>
                <a:gridCol w="2236125">
                  <a:extLst>
                    <a:ext uri="{9D8B030D-6E8A-4147-A177-3AD203B41FA5}">
                      <a16:colId xmlns:a16="http://schemas.microsoft.com/office/drawing/2014/main" val="1645345236"/>
                    </a:ext>
                  </a:extLst>
                </a:gridCol>
                <a:gridCol w="2356495">
                  <a:extLst>
                    <a:ext uri="{9D8B030D-6E8A-4147-A177-3AD203B41FA5}">
                      <a16:colId xmlns:a16="http://schemas.microsoft.com/office/drawing/2014/main" val="593037034"/>
                    </a:ext>
                  </a:extLst>
                </a:gridCol>
                <a:gridCol w="2296310">
                  <a:extLst>
                    <a:ext uri="{9D8B030D-6E8A-4147-A177-3AD203B41FA5}">
                      <a16:colId xmlns:a16="http://schemas.microsoft.com/office/drawing/2014/main" val="2862559048"/>
                    </a:ext>
                  </a:extLst>
                </a:gridCol>
              </a:tblGrid>
              <a:tr h="388402">
                <a:tc>
                  <a:txBody>
                    <a:bodyPr/>
                    <a:lstStyle/>
                    <a:p>
                      <a:r>
                        <a:rPr lang="en-AU"/>
                        <a:t>Acid </a:t>
                      </a:r>
                    </a:p>
                  </a:txBody>
                  <a:tcPr/>
                </a:tc>
                <a:tc>
                  <a:txBody>
                    <a:bodyPr/>
                    <a:lstStyle/>
                    <a:p>
                      <a:r>
                        <a:rPr lang="en-AU"/>
                        <a:t>cation</a:t>
                      </a:r>
                    </a:p>
                  </a:txBody>
                  <a:tcPr/>
                </a:tc>
                <a:tc>
                  <a:txBody>
                    <a:bodyPr/>
                    <a:lstStyle/>
                    <a:p>
                      <a:r>
                        <a:rPr lang="en-AU"/>
                        <a:t>Anion</a:t>
                      </a:r>
                    </a:p>
                  </a:txBody>
                  <a:tcPr/>
                </a:tc>
                <a:extLst>
                  <a:ext uri="{0D108BD9-81ED-4DB2-BD59-A6C34878D82A}">
                    <a16:rowId xmlns:a16="http://schemas.microsoft.com/office/drawing/2014/main" val="1030736219"/>
                  </a:ext>
                </a:extLst>
              </a:tr>
              <a:tr h="388402">
                <a:tc>
                  <a:txBody>
                    <a:bodyPr/>
                    <a:lstStyle/>
                    <a:p>
                      <a:r>
                        <a:rPr lang="en-AU"/>
                        <a:t>hydrochloric acid</a:t>
                      </a:r>
                    </a:p>
                  </a:txBody>
                  <a:tcPr/>
                </a:tc>
                <a:tc>
                  <a:txBody>
                    <a:bodyPr/>
                    <a:lstStyle/>
                    <a:p>
                      <a:r>
                        <a:rPr lang="en-AU"/>
                        <a:t>hydrogen (H</a:t>
                      </a:r>
                      <a:r>
                        <a:rPr lang="en-AU" baseline="30000"/>
                        <a:t>+</a:t>
                      </a:r>
                      <a:r>
                        <a:rPr lang="en-AU" baseline="0"/>
                        <a:t>)</a:t>
                      </a:r>
                      <a:endParaRPr lang="en-AU"/>
                    </a:p>
                  </a:txBody>
                  <a:tcPr/>
                </a:tc>
                <a:tc>
                  <a:txBody>
                    <a:bodyPr/>
                    <a:lstStyle/>
                    <a:p>
                      <a:r>
                        <a:rPr lang="en-AU"/>
                        <a:t>chloride (Cl</a:t>
                      </a:r>
                      <a:r>
                        <a:rPr lang="en-AU" baseline="30000"/>
                        <a:t>-</a:t>
                      </a:r>
                      <a:r>
                        <a:rPr lang="en-AU" baseline="0"/>
                        <a:t>)</a:t>
                      </a:r>
                      <a:endParaRPr lang="en-AU"/>
                    </a:p>
                  </a:txBody>
                  <a:tcPr/>
                </a:tc>
                <a:extLst>
                  <a:ext uri="{0D108BD9-81ED-4DB2-BD59-A6C34878D82A}">
                    <a16:rowId xmlns:a16="http://schemas.microsoft.com/office/drawing/2014/main" val="577606380"/>
                  </a:ext>
                </a:extLst>
              </a:tr>
              <a:tr h="388402">
                <a:tc>
                  <a:txBody>
                    <a:bodyPr/>
                    <a:lstStyle/>
                    <a:p>
                      <a:r>
                        <a:rPr lang="en-AU"/>
                        <a:t>sulfuric acid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hydrogen (H</a:t>
                      </a:r>
                      <a:r>
                        <a:rPr lang="en-AU" baseline="30000"/>
                        <a:t>+</a:t>
                      </a:r>
                      <a:r>
                        <a:rPr lang="en-AU" baseline="0"/>
                        <a:t>)</a:t>
                      </a:r>
                      <a:endParaRPr lang="en-AU"/>
                    </a:p>
                  </a:txBody>
                  <a:tcPr/>
                </a:tc>
                <a:tc>
                  <a:txBody>
                    <a:bodyPr/>
                    <a:lstStyle/>
                    <a:p>
                      <a:r>
                        <a:rPr lang="en-AU" err="1"/>
                        <a:t>sulfate</a:t>
                      </a:r>
                      <a:r>
                        <a:rPr lang="en-AU"/>
                        <a:t> (SO</a:t>
                      </a:r>
                      <a:r>
                        <a:rPr lang="en-AU" baseline="-25000"/>
                        <a:t>4</a:t>
                      </a:r>
                      <a:r>
                        <a:rPr lang="en-AU" baseline="30000"/>
                        <a:t>2-</a:t>
                      </a:r>
                      <a:r>
                        <a:rPr lang="en-AU" baseline="0"/>
                        <a:t>)</a:t>
                      </a:r>
                      <a:endParaRPr lang="en-AU"/>
                    </a:p>
                  </a:txBody>
                  <a:tcPr/>
                </a:tc>
                <a:extLst>
                  <a:ext uri="{0D108BD9-81ED-4DB2-BD59-A6C34878D82A}">
                    <a16:rowId xmlns:a16="http://schemas.microsoft.com/office/drawing/2014/main" val="2254833144"/>
                  </a:ext>
                </a:extLst>
              </a:tr>
              <a:tr h="388402">
                <a:tc>
                  <a:txBody>
                    <a:bodyPr/>
                    <a:lstStyle/>
                    <a:p>
                      <a:r>
                        <a:rPr lang="en-AU"/>
                        <a:t>nitric acid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hydrogen (H</a:t>
                      </a:r>
                      <a:r>
                        <a:rPr lang="en-AU" baseline="30000"/>
                        <a:t>+</a:t>
                      </a:r>
                      <a:r>
                        <a:rPr lang="en-AU" baseline="0"/>
                        <a:t>)</a:t>
                      </a:r>
                      <a:endParaRPr lang="en-AU"/>
                    </a:p>
                  </a:txBody>
                  <a:tcPr/>
                </a:tc>
                <a:tc>
                  <a:txBody>
                    <a:bodyPr/>
                    <a:lstStyle/>
                    <a:p>
                      <a:r>
                        <a:rPr lang="en-AU"/>
                        <a:t>nitrate (NO</a:t>
                      </a:r>
                      <a:r>
                        <a:rPr lang="en-AU" baseline="-25000"/>
                        <a:t>3</a:t>
                      </a:r>
                      <a:r>
                        <a:rPr lang="en-AU" baseline="30000"/>
                        <a:t>-</a:t>
                      </a:r>
                      <a:r>
                        <a:rPr lang="en-AU" baseline="0"/>
                        <a:t>)</a:t>
                      </a:r>
                      <a:endParaRPr lang="en-AU"/>
                    </a:p>
                  </a:txBody>
                  <a:tcPr/>
                </a:tc>
                <a:extLst>
                  <a:ext uri="{0D108BD9-81ED-4DB2-BD59-A6C34878D82A}">
                    <a16:rowId xmlns:a16="http://schemas.microsoft.com/office/drawing/2014/main" val="3994565722"/>
                  </a:ext>
                </a:extLst>
              </a:tr>
            </a:tbl>
          </a:graphicData>
        </a:graphic>
      </p:graphicFrame>
      <p:sp>
        <p:nvSpPr>
          <p:cNvPr id="15" name="TextBox 14">
            <a:extLst>
              <a:ext uri="{FF2B5EF4-FFF2-40B4-BE49-F238E27FC236}">
                <a16:creationId xmlns:a16="http://schemas.microsoft.com/office/drawing/2014/main" id="{084C5D25-EC88-A046-3311-92C808C20FC1}"/>
              </a:ext>
            </a:extLst>
          </p:cNvPr>
          <p:cNvSpPr txBox="1"/>
          <p:nvPr/>
        </p:nvSpPr>
        <p:spPr>
          <a:xfrm>
            <a:off x="565836" y="4338564"/>
            <a:ext cx="7399268" cy="456535"/>
          </a:xfrm>
          <a:prstGeom prst="rect">
            <a:avLst/>
          </a:prstGeom>
          <a:noFill/>
        </p:spPr>
        <p:txBody>
          <a:bodyPr wrap="square">
            <a:spAutoFit/>
          </a:bodyPr>
          <a:lstStyle/>
          <a:p>
            <a:pPr marL="285750" indent="-285750">
              <a:lnSpc>
                <a:spcPct val="150000"/>
              </a:lnSpc>
              <a:spcAft>
                <a:spcPts val="600"/>
              </a:spcAft>
              <a:buFont typeface="Arial" panose="020B0604020202020204" pitchFamily="34" charset="0"/>
              <a:buChar char="•"/>
            </a:pPr>
            <a:r>
              <a:rPr lang="en-AU" sz="1800" b="1"/>
              <a:t>Identify the cation in the base </a:t>
            </a:r>
            <a:r>
              <a:rPr lang="en-AU" sz="1800"/>
              <a:t>to predict the cation in the salt.</a:t>
            </a:r>
            <a:endParaRPr lang="en-AU" sz="1800" b="1"/>
          </a:p>
        </p:txBody>
      </p:sp>
      <p:graphicFrame>
        <p:nvGraphicFramePr>
          <p:cNvPr id="9" name="Table 8">
            <a:extLst>
              <a:ext uri="{FF2B5EF4-FFF2-40B4-BE49-F238E27FC236}">
                <a16:creationId xmlns:a16="http://schemas.microsoft.com/office/drawing/2014/main" id="{87459BFE-9867-FAB0-EF87-C4CCED443F6D}"/>
              </a:ext>
            </a:extLst>
          </p:cNvPr>
          <p:cNvGraphicFramePr>
            <a:graphicFrameLocks noGrp="1"/>
          </p:cNvGraphicFramePr>
          <p:nvPr>
            <p:extLst>
              <p:ext uri="{D42A27DB-BD31-4B8C-83A1-F6EECF244321}">
                <p14:modId xmlns:p14="http://schemas.microsoft.com/office/powerpoint/2010/main" val="689795804"/>
              </p:ext>
            </p:extLst>
          </p:nvPr>
        </p:nvGraphicFramePr>
        <p:xfrm>
          <a:off x="797820" y="4947176"/>
          <a:ext cx="6875007" cy="1225248"/>
        </p:xfrm>
        <a:graphic>
          <a:graphicData uri="http://schemas.openxmlformats.org/drawingml/2006/table">
            <a:tbl>
              <a:tblPr firstRow="1" bandRow="1">
                <a:tableStyleId>{69012ECD-51FC-41F1-AA8D-1B2483CD663E}</a:tableStyleId>
              </a:tblPr>
              <a:tblGrid>
                <a:gridCol w="2387832">
                  <a:extLst>
                    <a:ext uri="{9D8B030D-6E8A-4147-A177-3AD203B41FA5}">
                      <a16:colId xmlns:a16="http://schemas.microsoft.com/office/drawing/2014/main" val="1645345236"/>
                    </a:ext>
                  </a:extLst>
                </a:gridCol>
                <a:gridCol w="2133127">
                  <a:extLst>
                    <a:ext uri="{9D8B030D-6E8A-4147-A177-3AD203B41FA5}">
                      <a16:colId xmlns:a16="http://schemas.microsoft.com/office/drawing/2014/main" val="593037034"/>
                    </a:ext>
                  </a:extLst>
                </a:gridCol>
                <a:gridCol w="2354048">
                  <a:extLst>
                    <a:ext uri="{9D8B030D-6E8A-4147-A177-3AD203B41FA5}">
                      <a16:colId xmlns:a16="http://schemas.microsoft.com/office/drawing/2014/main" val="2862559048"/>
                    </a:ext>
                  </a:extLst>
                </a:gridCol>
              </a:tblGrid>
              <a:tr h="408416">
                <a:tc>
                  <a:txBody>
                    <a:bodyPr/>
                    <a:lstStyle/>
                    <a:p>
                      <a:r>
                        <a:rPr lang="en-AU"/>
                        <a:t>Base</a:t>
                      </a:r>
                    </a:p>
                  </a:txBody>
                  <a:tcPr/>
                </a:tc>
                <a:tc>
                  <a:txBody>
                    <a:bodyPr/>
                    <a:lstStyle/>
                    <a:p>
                      <a:r>
                        <a:rPr lang="en-AU"/>
                        <a:t>cation</a:t>
                      </a:r>
                    </a:p>
                  </a:txBody>
                  <a:tcPr/>
                </a:tc>
                <a:tc>
                  <a:txBody>
                    <a:bodyPr/>
                    <a:lstStyle/>
                    <a:p>
                      <a:r>
                        <a:rPr lang="en-AU"/>
                        <a:t>Anion</a:t>
                      </a:r>
                    </a:p>
                  </a:txBody>
                  <a:tcPr/>
                </a:tc>
                <a:extLst>
                  <a:ext uri="{0D108BD9-81ED-4DB2-BD59-A6C34878D82A}">
                    <a16:rowId xmlns:a16="http://schemas.microsoft.com/office/drawing/2014/main" val="1030736219"/>
                  </a:ext>
                </a:extLst>
              </a:tr>
              <a:tr h="408416">
                <a:tc>
                  <a:txBody>
                    <a:bodyPr/>
                    <a:lstStyle/>
                    <a:p>
                      <a:r>
                        <a:rPr lang="en-AU"/>
                        <a:t>sodium hydroxide</a:t>
                      </a:r>
                    </a:p>
                  </a:txBody>
                  <a:tcPr/>
                </a:tc>
                <a:tc>
                  <a:txBody>
                    <a:bodyPr/>
                    <a:lstStyle/>
                    <a:p>
                      <a:r>
                        <a:rPr lang="en-AU"/>
                        <a:t>sodium (Na</a:t>
                      </a:r>
                      <a:r>
                        <a:rPr lang="en-AU" baseline="30000"/>
                        <a:t>+</a:t>
                      </a:r>
                      <a:r>
                        <a:rPr lang="en-AU" baseline="0"/>
                        <a:t>)</a:t>
                      </a:r>
                      <a:endParaRPr lang="en-AU"/>
                    </a:p>
                  </a:txBody>
                  <a:tcPr/>
                </a:tc>
                <a:tc>
                  <a:txBody>
                    <a:bodyPr/>
                    <a:lstStyle/>
                    <a:p>
                      <a:r>
                        <a:rPr lang="en-AU"/>
                        <a:t>hydroxide (OH</a:t>
                      </a:r>
                      <a:r>
                        <a:rPr lang="en-AU" baseline="30000"/>
                        <a:t>-</a:t>
                      </a:r>
                      <a:r>
                        <a:rPr lang="en-AU" baseline="0"/>
                        <a:t>)</a:t>
                      </a:r>
                      <a:endParaRPr lang="en-AU"/>
                    </a:p>
                  </a:txBody>
                  <a:tcPr/>
                </a:tc>
                <a:extLst>
                  <a:ext uri="{0D108BD9-81ED-4DB2-BD59-A6C34878D82A}">
                    <a16:rowId xmlns:a16="http://schemas.microsoft.com/office/drawing/2014/main" val="577606380"/>
                  </a:ext>
                </a:extLst>
              </a:tr>
              <a:tr h="408416">
                <a:tc>
                  <a:txBody>
                    <a:bodyPr/>
                    <a:lstStyle/>
                    <a:p>
                      <a:r>
                        <a:rPr lang="en-AU"/>
                        <a:t>potassium hydroxide</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Potassium (K</a:t>
                      </a:r>
                      <a:r>
                        <a:rPr lang="en-AU" baseline="30000"/>
                        <a:t>+</a:t>
                      </a:r>
                      <a:r>
                        <a:rPr lang="en-AU" baseline="0"/>
                        <a:t>)</a:t>
                      </a:r>
                      <a:endParaRPr lang="en-AU"/>
                    </a:p>
                  </a:txBody>
                  <a:tcPr/>
                </a:tc>
                <a:tc>
                  <a:txBody>
                    <a:bodyPr/>
                    <a:lstStyle/>
                    <a:p>
                      <a:r>
                        <a:rPr lang="en-AU"/>
                        <a:t>hydroxide  (OH</a:t>
                      </a:r>
                      <a:r>
                        <a:rPr lang="en-AU" baseline="30000"/>
                        <a:t>-</a:t>
                      </a:r>
                      <a:r>
                        <a:rPr lang="en-AU" baseline="0"/>
                        <a:t>)</a:t>
                      </a:r>
                      <a:endParaRPr lang="en-AU"/>
                    </a:p>
                  </a:txBody>
                  <a:tcPr/>
                </a:tc>
                <a:extLst>
                  <a:ext uri="{0D108BD9-81ED-4DB2-BD59-A6C34878D82A}">
                    <a16:rowId xmlns:a16="http://schemas.microsoft.com/office/drawing/2014/main" val="2254833144"/>
                  </a:ext>
                </a:extLst>
              </a:tr>
            </a:tbl>
          </a:graphicData>
        </a:graphic>
      </p:graphicFrame>
      <p:sp>
        <p:nvSpPr>
          <p:cNvPr id="10" name="Rectangle 9">
            <a:extLst>
              <a:ext uri="{FF2B5EF4-FFF2-40B4-BE49-F238E27FC236}">
                <a16:creationId xmlns:a16="http://schemas.microsoft.com/office/drawing/2014/main" id="{8F46AA17-6DB3-13F9-AD62-9CDB9E273179}"/>
              </a:ext>
              <a:ext uri="{C183D7F6-B498-43B3-948B-1728B52AA6E4}">
                <adec:decorative xmlns:adec="http://schemas.microsoft.com/office/drawing/2017/decorative" val="1"/>
              </a:ext>
            </a:extLst>
          </p:cNvPr>
          <p:cNvSpPr/>
          <p:nvPr/>
        </p:nvSpPr>
        <p:spPr>
          <a:xfrm>
            <a:off x="783897" y="2836479"/>
            <a:ext cx="1959303" cy="1553608"/>
          </a:xfrm>
          <a:prstGeom prst="rect">
            <a:avLst/>
          </a:prstGeom>
          <a:solidFill>
            <a:srgbClr val="FF0000">
              <a:alpha val="15000"/>
            </a:srgb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758B721A-63BC-9EF8-64A5-127A4A3C53C4}"/>
              </a:ext>
              <a:ext uri="{C183D7F6-B498-43B3-948B-1728B52AA6E4}">
                <adec:decorative xmlns:adec="http://schemas.microsoft.com/office/drawing/2017/decorative" val="1"/>
              </a:ext>
            </a:extLst>
          </p:cNvPr>
          <p:cNvSpPr/>
          <p:nvPr/>
        </p:nvSpPr>
        <p:spPr>
          <a:xfrm>
            <a:off x="5369411" y="2836479"/>
            <a:ext cx="2303416" cy="1553608"/>
          </a:xfrm>
          <a:prstGeom prst="rect">
            <a:avLst/>
          </a:prstGeom>
          <a:solidFill>
            <a:srgbClr val="FF0000">
              <a:alpha val="15000"/>
            </a:srgb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EB2ABCBE-9B6F-AADD-70BE-9B00AB5C41C8}"/>
              </a:ext>
              <a:ext uri="{C183D7F6-B498-43B3-948B-1728B52AA6E4}">
                <adec:decorative xmlns:adec="http://schemas.microsoft.com/office/drawing/2017/decorative" val="1"/>
              </a:ext>
            </a:extLst>
          </p:cNvPr>
          <p:cNvSpPr/>
          <p:nvPr/>
        </p:nvSpPr>
        <p:spPr>
          <a:xfrm>
            <a:off x="3067722" y="4959066"/>
            <a:ext cx="2102780" cy="1225248"/>
          </a:xfrm>
          <a:prstGeom prst="rect">
            <a:avLst/>
          </a:prstGeom>
          <a:solidFill>
            <a:srgbClr val="00296C">
              <a:alpha val="15000"/>
            </a:srgb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C2689554-F915-AC5B-3499-A1517E636D62}"/>
              </a:ext>
              <a:ext uri="{C183D7F6-B498-43B3-948B-1728B52AA6E4}">
                <adec:decorative xmlns:adec="http://schemas.microsoft.com/office/drawing/2017/decorative" val="1"/>
              </a:ext>
            </a:extLst>
          </p:cNvPr>
          <p:cNvSpPr/>
          <p:nvPr/>
        </p:nvSpPr>
        <p:spPr>
          <a:xfrm>
            <a:off x="820384" y="4947176"/>
            <a:ext cx="2224775" cy="1225248"/>
          </a:xfrm>
          <a:prstGeom prst="rect">
            <a:avLst/>
          </a:prstGeom>
          <a:solidFill>
            <a:srgbClr val="00296C">
              <a:alpha val="15000"/>
            </a:srgb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4C598005-7174-F8D7-3509-B579E4D9F6AE}"/>
              </a:ext>
            </a:extLst>
          </p:cNvPr>
          <p:cNvSpPr txBox="1"/>
          <p:nvPr/>
        </p:nvSpPr>
        <p:spPr>
          <a:xfrm>
            <a:off x="565836" y="6297184"/>
            <a:ext cx="9607151" cy="456535"/>
          </a:xfrm>
          <a:prstGeom prst="rect">
            <a:avLst/>
          </a:prstGeom>
          <a:noFill/>
        </p:spPr>
        <p:txBody>
          <a:bodyPr wrap="square">
            <a:spAutoFit/>
          </a:bodyPr>
          <a:lstStyle/>
          <a:p>
            <a:pPr>
              <a:lnSpc>
                <a:spcPct val="150000"/>
              </a:lnSpc>
              <a:spcAft>
                <a:spcPts val="600"/>
              </a:spcAft>
            </a:pPr>
            <a:r>
              <a:rPr lang="en-AU" sz="1800" b="1"/>
              <a:t>Salt</a:t>
            </a:r>
            <a:r>
              <a:rPr lang="en-AU" sz="1800"/>
              <a:t> formed by the reaction of </a:t>
            </a:r>
            <a:r>
              <a:rPr lang="en-AU" sz="1800" b="1"/>
              <a:t>hydrochloric </a:t>
            </a:r>
            <a:r>
              <a:rPr lang="en-AU" sz="1800"/>
              <a:t>acid and </a:t>
            </a:r>
            <a:r>
              <a:rPr lang="en-AU" sz="1800" b="1"/>
              <a:t>sodium</a:t>
            </a:r>
            <a:r>
              <a:rPr lang="en-AU" sz="1800"/>
              <a:t> hydroxide is </a:t>
            </a:r>
            <a:r>
              <a:rPr lang="en-AU" sz="1800" b="1"/>
              <a:t>sodium chloride</a:t>
            </a:r>
          </a:p>
        </p:txBody>
      </p:sp>
      <p:sp>
        <p:nvSpPr>
          <p:cNvPr id="6" name="TextBox 5">
            <a:extLst>
              <a:ext uri="{FF2B5EF4-FFF2-40B4-BE49-F238E27FC236}">
                <a16:creationId xmlns:a16="http://schemas.microsoft.com/office/drawing/2014/main" id="{D7C04E0F-DD71-EE98-DF47-C6DDEA680638}"/>
              </a:ext>
            </a:extLst>
          </p:cNvPr>
          <p:cNvSpPr txBox="1"/>
          <p:nvPr/>
        </p:nvSpPr>
        <p:spPr>
          <a:xfrm>
            <a:off x="8331524" y="3127015"/>
            <a:ext cx="3471176" cy="2552176"/>
          </a:xfrm>
          <a:prstGeom prst="rect">
            <a:avLst/>
          </a:prstGeom>
          <a:noFill/>
        </p:spPr>
        <p:txBody>
          <a:bodyPr wrap="none" lIns="0" tIns="0" rIns="0" bIns="0" rtlCol="0">
            <a:noAutofit/>
          </a:bodyPr>
          <a:lstStyle/>
          <a:p>
            <a:pPr algn="l">
              <a:lnSpc>
                <a:spcPct val="150000"/>
              </a:lnSpc>
              <a:spcAft>
                <a:spcPts val="600"/>
              </a:spcAft>
            </a:pPr>
            <a:r>
              <a:rPr lang="en-AU" sz="2000">
                <a:solidFill>
                  <a:schemeClr val="bg1"/>
                </a:solidFill>
              </a:rPr>
              <a:t>The name of the salt is </a:t>
            </a:r>
            <a:br>
              <a:rPr lang="en-AU" sz="2000">
                <a:solidFill>
                  <a:schemeClr val="bg1"/>
                </a:solidFill>
              </a:rPr>
            </a:br>
            <a:r>
              <a:rPr lang="en-AU" sz="2000">
                <a:solidFill>
                  <a:schemeClr val="bg1"/>
                </a:solidFill>
              </a:rPr>
              <a:t>formed by: </a:t>
            </a:r>
          </a:p>
          <a:p>
            <a:pPr>
              <a:lnSpc>
                <a:spcPct val="150000"/>
              </a:lnSpc>
              <a:spcAft>
                <a:spcPts val="600"/>
              </a:spcAft>
            </a:pPr>
            <a:r>
              <a:rPr lang="en-AU" sz="2000" b="1">
                <a:solidFill>
                  <a:schemeClr val="bg1"/>
                </a:solidFill>
              </a:rPr>
              <a:t>metal</a:t>
            </a:r>
            <a:r>
              <a:rPr lang="en-AU" sz="2000">
                <a:solidFill>
                  <a:schemeClr val="bg1"/>
                </a:solidFill>
              </a:rPr>
              <a:t>  cation + </a:t>
            </a:r>
            <a:br>
              <a:rPr lang="en-AU" sz="2000">
                <a:solidFill>
                  <a:schemeClr val="bg1"/>
                </a:solidFill>
              </a:rPr>
            </a:br>
            <a:r>
              <a:rPr lang="en-AU" sz="2000" b="1">
                <a:solidFill>
                  <a:schemeClr val="bg1"/>
                </a:solidFill>
              </a:rPr>
              <a:t>anion from the acid</a:t>
            </a:r>
            <a:endParaRPr lang="en-AU" sz="2000">
              <a:solidFill>
                <a:schemeClr val="bg1"/>
              </a:solidFill>
            </a:endParaRPr>
          </a:p>
        </p:txBody>
      </p:sp>
    </p:spTree>
    <p:extLst>
      <p:ext uri="{BB962C8B-B14F-4D97-AF65-F5344CB8AC3E}">
        <p14:creationId xmlns:p14="http://schemas.microsoft.com/office/powerpoint/2010/main" val="57148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7" grpId="0"/>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3C977-752A-0284-1D14-5E4C45B424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115</a:t>
            </a:fld>
            <a:endParaRPr lang="en-AU"/>
          </a:p>
        </p:txBody>
      </p:sp>
      <p:sp>
        <p:nvSpPr>
          <p:cNvPr id="6" name="Title 5">
            <a:extLst>
              <a:ext uri="{FF2B5EF4-FFF2-40B4-BE49-F238E27FC236}">
                <a16:creationId xmlns:a16="http://schemas.microsoft.com/office/drawing/2014/main" id="{10DED80D-6CE7-3B3B-B34E-BD06E39048BB}"/>
              </a:ext>
            </a:extLst>
          </p:cNvPr>
          <p:cNvSpPr>
            <a:spLocks noGrp="1"/>
          </p:cNvSpPr>
          <p:nvPr>
            <p:ph type="title"/>
          </p:nvPr>
        </p:nvSpPr>
        <p:spPr/>
        <p:txBody>
          <a:bodyPr/>
          <a:lstStyle/>
          <a:p>
            <a:r>
              <a:rPr lang="en-AU"/>
              <a:t>1.7 Checkpoint</a:t>
            </a:r>
          </a:p>
        </p:txBody>
      </p:sp>
      <p:sp>
        <p:nvSpPr>
          <p:cNvPr id="8" name="Text Placeholder 7">
            <a:extLst>
              <a:ext uri="{FF2B5EF4-FFF2-40B4-BE49-F238E27FC236}">
                <a16:creationId xmlns:a16="http://schemas.microsoft.com/office/drawing/2014/main" id="{8F9AEFF7-E06B-ADA4-495D-5541D586160D}"/>
              </a:ext>
            </a:extLst>
          </p:cNvPr>
          <p:cNvSpPr>
            <a:spLocks noGrp="1"/>
          </p:cNvSpPr>
          <p:nvPr>
            <p:ph type="body" sz="quarter" idx="18"/>
          </p:nvPr>
        </p:nvSpPr>
        <p:spPr/>
        <p:txBody>
          <a:bodyPr/>
          <a:lstStyle/>
          <a:p>
            <a:r>
              <a:rPr lang="en-AU"/>
              <a:t>Predicting products</a:t>
            </a:r>
          </a:p>
        </p:txBody>
      </p:sp>
      <p:graphicFrame>
        <p:nvGraphicFramePr>
          <p:cNvPr id="9" name="Table 8" descr="A table for neutralisation reactions activity">
            <a:extLst>
              <a:ext uri="{FF2B5EF4-FFF2-40B4-BE49-F238E27FC236}">
                <a16:creationId xmlns:a16="http://schemas.microsoft.com/office/drawing/2014/main" id="{F4D7903A-BD5B-BAC6-A50E-6292D054E753}"/>
              </a:ext>
            </a:extLst>
          </p:cNvPr>
          <p:cNvGraphicFramePr>
            <a:graphicFrameLocks noGrp="1"/>
          </p:cNvGraphicFramePr>
          <p:nvPr/>
        </p:nvGraphicFramePr>
        <p:xfrm>
          <a:off x="560658" y="1785332"/>
          <a:ext cx="10847040" cy="4090145"/>
        </p:xfrm>
        <a:graphic>
          <a:graphicData uri="http://schemas.openxmlformats.org/drawingml/2006/table">
            <a:tbl>
              <a:tblPr firstRow="1" bandRow="1">
                <a:tableStyleId>{7E9639D4-E3E2-4D34-9284-5A2195B3D0D7}</a:tableStyleId>
              </a:tblPr>
              <a:tblGrid>
                <a:gridCol w="2711760">
                  <a:extLst>
                    <a:ext uri="{9D8B030D-6E8A-4147-A177-3AD203B41FA5}">
                      <a16:colId xmlns:a16="http://schemas.microsoft.com/office/drawing/2014/main" val="1414426759"/>
                    </a:ext>
                  </a:extLst>
                </a:gridCol>
                <a:gridCol w="2711760">
                  <a:extLst>
                    <a:ext uri="{9D8B030D-6E8A-4147-A177-3AD203B41FA5}">
                      <a16:colId xmlns:a16="http://schemas.microsoft.com/office/drawing/2014/main" val="2108636121"/>
                    </a:ext>
                  </a:extLst>
                </a:gridCol>
                <a:gridCol w="2711760">
                  <a:extLst>
                    <a:ext uri="{9D8B030D-6E8A-4147-A177-3AD203B41FA5}">
                      <a16:colId xmlns:a16="http://schemas.microsoft.com/office/drawing/2014/main" val="2407628120"/>
                    </a:ext>
                  </a:extLst>
                </a:gridCol>
                <a:gridCol w="2711760">
                  <a:extLst>
                    <a:ext uri="{9D8B030D-6E8A-4147-A177-3AD203B41FA5}">
                      <a16:colId xmlns:a16="http://schemas.microsoft.com/office/drawing/2014/main" val="1746715864"/>
                    </a:ext>
                  </a:extLst>
                </a:gridCol>
              </a:tblGrid>
              <a:tr h="818029">
                <a:tc>
                  <a:txBody>
                    <a:bodyPr/>
                    <a:lstStyle/>
                    <a:p>
                      <a:r>
                        <a:rPr lang="en-AU"/>
                        <a:t>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Salt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Chemical formula of the salt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79986296"/>
                  </a:ext>
                </a:extLst>
              </a:tr>
              <a:tr h="818029">
                <a:tc>
                  <a:txBody>
                    <a:bodyPr/>
                    <a:lstStyle/>
                    <a:p>
                      <a:r>
                        <a:rPr lang="en-AU"/>
                        <a:t>hydrochloric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655584"/>
                  </a:ext>
                </a:extLst>
              </a:tr>
              <a:tr h="818029">
                <a:tc>
                  <a:txBody>
                    <a:bodyPr/>
                    <a:lstStyle/>
                    <a:p>
                      <a:r>
                        <a:rPr lang="en-AU"/>
                        <a:t>sulfuric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292378"/>
                  </a:ext>
                </a:extLst>
              </a:tr>
              <a:tr h="818029">
                <a:tc>
                  <a:txBody>
                    <a:bodyPr/>
                    <a:lstStyle/>
                    <a:p>
                      <a:r>
                        <a:rPr lang="en-AU"/>
                        <a:t>nitric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potassium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41997"/>
                  </a:ext>
                </a:extLst>
              </a:tr>
              <a:tr h="818029">
                <a:tc>
                  <a:txBody>
                    <a:bodyPr/>
                    <a:lstStyle/>
                    <a:p>
                      <a:r>
                        <a:rPr lang="en-AU"/>
                        <a:t>hydrochloric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calcium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4394294"/>
                  </a:ext>
                </a:extLst>
              </a:tr>
            </a:tbl>
          </a:graphicData>
        </a:graphic>
      </p:graphicFrame>
    </p:spTree>
    <p:extLst>
      <p:ext uri="{BB962C8B-B14F-4D97-AF65-F5344CB8AC3E}">
        <p14:creationId xmlns:p14="http://schemas.microsoft.com/office/powerpoint/2010/main" val="10666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8FE0C-9D3E-3526-1890-B72E9CAC68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3A0329-A442-978C-E8F7-D7D1BE7F9F5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
        <p:nvSpPr>
          <p:cNvPr id="3" name="Title 2">
            <a:extLst>
              <a:ext uri="{FF2B5EF4-FFF2-40B4-BE49-F238E27FC236}">
                <a16:creationId xmlns:a16="http://schemas.microsoft.com/office/drawing/2014/main" id="{3FD90202-A6AC-36BF-E4CD-F0BEC9042CFE}"/>
              </a:ext>
            </a:extLst>
          </p:cNvPr>
          <p:cNvSpPr>
            <a:spLocks noGrp="1"/>
          </p:cNvSpPr>
          <p:nvPr>
            <p:ph type="title"/>
          </p:nvPr>
        </p:nvSpPr>
        <p:spPr/>
        <p:txBody>
          <a:bodyPr/>
          <a:lstStyle/>
          <a:p>
            <a:r>
              <a:rPr lang="en-AU"/>
              <a:t>1.7 Checkpoint – sample answer</a:t>
            </a:r>
          </a:p>
        </p:txBody>
      </p:sp>
      <p:sp>
        <p:nvSpPr>
          <p:cNvPr id="7" name="Text Placeholder 6">
            <a:extLst>
              <a:ext uri="{FF2B5EF4-FFF2-40B4-BE49-F238E27FC236}">
                <a16:creationId xmlns:a16="http://schemas.microsoft.com/office/drawing/2014/main" id="{B31F3B21-4E9F-FDD6-08D8-3AA3D7B95069}"/>
              </a:ext>
            </a:extLst>
          </p:cNvPr>
          <p:cNvSpPr>
            <a:spLocks noGrp="1"/>
          </p:cNvSpPr>
          <p:nvPr>
            <p:ph type="body" sz="quarter" idx="18"/>
          </p:nvPr>
        </p:nvSpPr>
        <p:spPr/>
        <p:txBody>
          <a:bodyPr/>
          <a:lstStyle/>
          <a:p>
            <a:r>
              <a:rPr lang="en-AU" dirty="0"/>
              <a:t>Predicting products</a:t>
            </a:r>
          </a:p>
        </p:txBody>
      </p:sp>
      <p:graphicFrame>
        <p:nvGraphicFramePr>
          <p:cNvPr id="6" name="Table 5" descr="A table for neutralisation reactions activity">
            <a:extLst>
              <a:ext uri="{FF2B5EF4-FFF2-40B4-BE49-F238E27FC236}">
                <a16:creationId xmlns:a16="http://schemas.microsoft.com/office/drawing/2014/main" id="{E6ABA1A0-002B-2E04-B6C6-6C6E9593A7F1}"/>
              </a:ext>
            </a:extLst>
          </p:cNvPr>
          <p:cNvGraphicFramePr>
            <a:graphicFrameLocks noGrp="1"/>
          </p:cNvGraphicFramePr>
          <p:nvPr/>
        </p:nvGraphicFramePr>
        <p:xfrm>
          <a:off x="560658" y="1785332"/>
          <a:ext cx="10847040" cy="4090145"/>
        </p:xfrm>
        <a:graphic>
          <a:graphicData uri="http://schemas.openxmlformats.org/drawingml/2006/table">
            <a:tbl>
              <a:tblPr firstRow="1" bandRow="1">
                <a:tableStyleId>{7E9639D4-E3E2-4D34-9284-5A2195B3D0D7}</a:tableStyleId>
              </a:tblPr>
              <a:tblGrid>
                <a:gridCol w="2711760">
                  <a:extLst>
                    <a:ext uri="{9D8B030D-6E8A-4147-A177-3AD203B41FA5}">
                      <a16:colId xmlns:a16="http://schemas.microsoft.com/office/drawing/2014/main" val="1414426759"/>
                    </a:ext>
                  </a:extLst>
                </a:gridCol>
                <a:gridCol w="2711760">
                  <a:extLst>
                    <a:ext uri="{9D8B030D-6E8A-4147-A177-3AD203B41FA5}">
                      <a16:colId xmlns:a16="http://schemas.microsoft.com/office/drawing/2014/main" val="2108636121"/>
                    </a:ext>
                  </a:extLst>
                </a:gridCol>
                <a:gridCol w="2711760">
                  <a:extLst>
                    <a:ext uri="{9D8B030D-6E8A-4147-A177-3AD203B41FA5}">
                      <a16:colId xmlns:a16="http://schemas.microsoft.com/office/drawing/2014/main" val="2407628120"/>
                    </a:ext>
                  </a:extLst>
                </a:gridCol>
                <a:gridCol w="2711760">
                  <a:extLst>
                    <a:ext uri="{9D8B030D-6E8A-4147-A177-3AD203B41FA5}">
                      <a16:colId xmlns:a16="http://schemas.microsoft.com/office/drawing/2014/main" val="1746715864"/>
                    </a:ext>
                  </a:extLst>
                </a:gridCol>
              </a:tblGrid>
              <a:tr h="818029">
                <a:tc>
                  <a:txBody>
                    <a:bodyPr/>
                    <a:lstStyle/>
                    <a:p>
                      <a:r>
                        <a:rPr lang="en-AU"/>
                        <a:t>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Base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Salt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AU"/>
                        <a:t>Chemical formula of the salt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79986296"/>
                  </a:ext>
                </a:extLst>
              </a:tr>
              <a:tr h="818029">
                <a:tc>
                  <a:txBody>
                    <a:bodyPr/>
                    <a:lstStyle/>
                    <a:p>
                      <a:r>
                        <a:rPr lang="en-AU"/>
                        <a:t>hydrochloric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chloride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b="1">
                          <a:solidFill>
                            <a:srgbClr val="0070C0"/>
                          </a:solidFill>
                        </a:rPr>
                        <a:t>Na</a:t>
                      </a:r>
                      <a:r>
                        <a:rPr lang="en-AU" b="1">
                          <a:solidFill>
                            <a:srgbClr val="FF0000"/>
                          </a:solidFill>
                        </a:rPr>
                        <a:t>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655584"/>
                  </a:ext>
                </a:extLst>
              </a:tr>
              <a:tr h="818029">
                <a:tc>
                  <a:txBody>
                    <a:bodyPr/>
                    <a:lstStyle/>
                    <a:p>
                      <a:r>
                        <a:rPr lang="en-AU"/>
                        <a:t>sulfuric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sodium sulfate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b="1">
                          <a:solidFill>
                            <a:srgbClr val="0070C0"/>
                          </a:solidFill>
                        </a:rPr>
                        <a:t>Na</a:t>
                      </a:r>
                      <a:r>
                        <a:rPr lang="en-AU" b="1" baseline="-25000">
                          <a:solidFill>
                            <a:srgbClr val="0070C0"/>
                          </a:solidFill>
                        </a:rPr>
                        <a:t>2</a:t>
                      </a:r>
                      <a:r>
                        <a:rPr lang="en-AU" b="1" baseline="0">
                          <a:solidFill>
                            <a:srgbClr val="FF0000"/>
                          </a:solidFill>
                        </a:rPr>
                        <a:t>SO</a:t>
                      </a:r>
                      <a:r>
                        <a:rPr lang="en-AU" b="1" baseline="-25000">
                          <a:solidFill>
                            <a:srgbClr val="FF0000"/>
                          </a:solidFill>
                        </a:rPr>
                        <a:t>4</a:t>
                      </a: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292378"/>
                  </a:ext>
                </a:extLst>
              </a:tr>
              <a:tr h="818029">
                <a:tc>
                  <a:txBody>
                    <a:bodyPr/>
                    <a:lstStyle/>
                    <a:p>
                      <a:r>
                        <a:rPr lang="en-AU"/>
                        <a:t>nitric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potassium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potassium nitrate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b="1">
                          <a:solidFill>
                            <a:srgbClr val="0070C0"/>
                          </a:solidFill>
                        </a:rPr>
                        <a:t>K</a:t>
                      </a:r>
                      <a:r>
                        <a:rPr lang="en-AU" b="1">
                          <a:solidFill>
                            <a:srgbClr val="FF0000"/>
                          </a:solidFill>
                        </a:rPr>
                        <a:t>NO</a:t>
                      </a:r>
                      <a:r>
                        <a:rPr lang="en-AU" b="1" baseline="-25000">
                          <a:solidFill>
                            <a:srgbClr val="FF0000"/>
                          </a:solidFill>
                        </a:rPr>
                        <a:t>3</a:t>
                      </a: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941997"/>
                  </a:ext>
                </a:extLst>
              </a:tr>
              <a:tr h="818029">
                <a:tc>
                  <a:txBody>
                    <a:bodyPr/>
                    <a:lstStyle/>
                    <a:p>
                      <a:r>
                        <a:rPr lang="en-AU"/>
                        <a:t>hydrochloric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calcium hydroxide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t>calcium chloride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b="1">
                          <a:solidFill>
                            <a:srgbClr val="0070C0"/>
                          </a:solidFill>
                        </a:rPr>
                        <a:t>Ca</a:t>
                      </a:r>
                      <a:r>
                        <a:rPr lang="en-AU" b="1">
                          <a:solidFill>
                            <a:srgbClr val="FF0000"/>
                          </a:solidFill>
                        </a:rPr>
                        <a:t>Cl</a:t>
                      </a:r>
                      <a:r>
                        <a:rPr lang="en-AU" b="1" baseline="-25000">
                          <a:solidFill>
                            <a:srgbClr val="FF0000"/>
                          </a:solidFill>
                        </a:rPr>
                        <a:t>2</a:t>
                      </a:r>
                      <a:endParaRPr lang="en-AU" b="1">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4394294"/>
                  </a:ext>
                </a:extLst>
              </a:tr>
            </a:tbl>
          </a:graphicData>
        </a:graphic>
      </p:graphicFrame>
      <p:sp>
        <p:nvSpPr>
          <p:cNvPr id="5" name="TextBox 4" descr="sodium chloride">
            <a:extLst>
              <a:ext uri="{FF2B5EF4-FFF2-40B4-BE49-F238E27FC236}">
                <a16:creationId xmlns:a16="http://schemas.microsoft.com/office/drawing/2014/main" id="{4E10386B-7562-0EC7-9F3E-59700C0D6483}"/>
              </a:ext>
            </a:extLst>
          </p:cNvPr>
          <p:cNvSpPr txBox="1"/>
          <p:nvPr/>
        </p:nvSpPr>
        <p:spPr>
          <a:xfrm>
            <a:off x="6096000" y="2586789"/>
            <a:ext cx="1989221" cy="625642"/>
          </a:xfrm>
          <a:prstGeom prst="rect">
            <a:avLst/>
          </a:prstGeom>
          <a:noFill/>
        </p:spPr>
        <p:txBody>
          <a:bodyPr wrap="square" lIns="0" tIns="0" rIns="0" bIns="0" rtlCol="0">
            <a:noAutofit/>
          </a:bodyPr>
          <a:lstStyle/>
          <a:p>
            <a:pPr algn="l"/>
            <a:endParaRPr lang="en-AU" sz="1800"/>
          </a:p>
        </p:txBody>
      </p:sp>
    </p:spTree>
    <p:extLst>
      <p:ext uri="{BB962C8B-B14F-4D97-AF65-F5344CB8AC3E}">
        <p14:creationId xmlns:p14="http://schemas.microsoft.com/office/powerpoint/2010/main" val="16064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37AB-E526-BD0B-05B4-09D23F0BC6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770BDE-46BE-D08A-81B0-17E6AEDB8C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117</a:t>
            </a:fld>
            <a:endParaRPr lang="en-AU"/>
          </a:p>
        </p:txBody>
      </p:sp>
      <p:sp>
        <p:nvSpPr>
          <p:cNvPr id="3" name="Title 2">
            <a:extLst>
              <a:ext uri="{FF2B5EF4-FFF2-40B4-BE49-F238E27FC236}">
                <a16:creationId xmlns:a16="http://schemas.microsoft.com/office/drawing/2014/main" id="{82CA506E-CFF0-4F4E-995E-DA0A67A864B8}"/>
              </a:ext>
            </a:extLst>
          </p:cNvPr>
          <p:cNvSpPr>
            <a:spLocks noGrp="1"/>
          </p:cNvSpPr>
          <p:nvPr>
            <p:ph type="title"/>
          </p:nvPr>
        </p:nvSpPr>
        <p:spPr/>
        <p:txBody>
          <a:bodyPr/>
          <a:lstStyle/>
          <a:p>
            <a:r>
              <a:rPr lang="en-AU"/>
              <a:t>1.7 Neutralisation reaction examples (1 of 2)</a:t>
            </a:r>
          </a:p>
        </p:txBody>
      </p:sp>
      <p:sp>
        <p:nvSpPr>
          <p:cNvPr id="4" name="Text Placeholder 3">
            <a:extLst>
              <a:ext uri="{FF2B5EF4-FFF2-40B4-BE49-F238E27FC236}">
                <a16:creationId xmlns:a16="http://schemas.microsoft.com/office/drawing/2014/main" id="{16A5426F-10A6-38BC-CD9F-99D6240E4709}"/>
              </a:ext>
            </a:extLst>
          </p:cNvPr>
          <p:cNvSpPr>
            <a:spLocks noGrp="1"/>
          </p:cNvSpPr>
          <p:nvPr>
            <p:ph type="body" sz="quarter" idx="18"/>
          </p:nvPr>
        </p:nvSpPr>
        <p:spPr/>
        <p:txBody>
          <a:bodyPr/>
          <a:lstStyle/>
          <a:p>
            <a:r>
              <a:rPr lang="en-AU"/>
              <a:t>Everyday applications</a:t>
            </a:r>
          </a:p>
        </p:txBody>
      </p:sp>
      <p:sp>
        <p:nvSpPr>
          <p:cNvPr id="22" name="Content Placeholder 21">
            <a:extLst>
              <a:ext uri="{FF2B5EF4-FFF2-40B4-BE49-F238E27FC236}">
                <a16:creationId xmlns:a16="http://schemas.microsoft.com/office/drawing/2014/main" id="{9EDA5566-53D0-B08C-9CB5-AD09E76EE73C}"/>
              </a:ext>
            </a:extLst>
          </p:cNvPr>
          <p:cNvSpPr>
            <a:spLocks noGrp="1"/>
          </p:cNvSpPr>
          <p:nvPr>
            <p:ph sz="quarter" idx="19"/>
          </p:nvPr>
        </p:nvSpPr>
        <p:spPr>
          <a:xfrm>
            <a:off x="360363" y="1562471"/>
            <a:ext cx="5767752" cy="2179946"/>
          </a:xfrm>
        </p:spPr>
        <p:txBody>
          <a:bodyPr/>
          <a:lstStyle/>
          <a:p>
            <a:r>
              <a:rPr lang="en-AU"/>
              <a:t>Indigestion or heartburn, caused by excess stomach acid (hydrochloric acid), is treated with antacids, which are mild bases such as magnesium hydroxide or calcium carbonate, to neutralise the acid.</a:t>
            </a:r>
          </a:p>
        </p:txBody>
      </p:sp>
      <p:sp>
        <p:nvSpPr>
          <p:cNvPr id="10" name="TextBox 9">
            <a:extLst>
              <a:ext uri="{FF2B5EF4-FFF2-40B4-BE49-F238E27FC236}">
                <a16:creationId xmlns:a16="http://schemas.microsoft.com/office/drawing/2014/main" id="{A96AEBEE-6606-19E9-BE16-6488A2186173}"/>
              </a:ext>
              <a:ext uri="{C183D7F6-B498-43B3-948B-1728B52AA6E4}">
                <adec:decorative xmlns:adec="http://schemas.microsoft.com/office/drawing/2017/decorative" val="1"/>
              </a:ext>
            </a:extLst>
          </p:cNvPr>
          <p:cNvSpPr txBox="1"/>
          <p:nvPr/>
        </p:nvSpPr>
        <p:spPr>
          <a:xfrm>
            <a:off x="3257172" y="5875480"/>
            <a:ext cx="2092873" cy="923330"/>
          </a:xfrm>
          <a:prstGeom prst="rect">
            <a:avLst/>
          </a:prstGeom>
          <a:noFill/>
        </p:spPr>
        <p:txBody>
          <a:bodyPr wrap="square">
            <a:spAutoFit/>
          </a:bodyPr>
          <a:lstStyle/>
          <a:p>
            <a:r>
              <a:rPr lang="en-AU" sz="1200" u="sng">
                <a:solidFill>
                  <a:srgbClr val="3056A9"/>
                </a:solidFill>
                <a:latin typeface="Arial" panose="020B0604020202020204" pitchFamily="34" charset="0"/>
                <a:hlinkClick r:id="rId3" tooltip="File:Alka-Seltzer dissolving progression 3 - sinking 2.png"/>
              </a:rPr>
              <a:t>‘</a:t>
            </a:r>
            <a:r>
              <a:rPr lang="en-AU" sz="1000" u="sng">
                <a:solidFill>
                  <a:srgbClr val="3056A9"/>
                </a:solidFill>
                <a:latin typeface="Arial" panose="020B0604020202020204" pitchFamily="34" charset="0"/>
                <a:hlinkClick r:id="rId3" tooltip="File:Alka-Seltzer dissolving progression 3 - sinking 2.png"/>
              </a:rPr>
              <a:t>’</a:t>
            </a:r>
            <a:r>
              <a:rPr lang="en-AU" sz="1000" b="0" i="0" u="sng">
                <a:solidFill>
                  <a:srgbClr val="3056A9"/>
                </a:solidFill>
                <a:effectLst/>
                <a:latin typeface="Arial" panose="020B0604020202020204" pitchFamily="34" charset="0"/>
                <a:hlinkClick r:id="rId3" tooltip="File:Alka-Seltzer dissolving progression 3 - sinking 2.png"/>
              </a:rPr>
              <a:t>Alka-Seltzer dissolving progression 3 - sinking 2.png</a:t>
            </a:r>
            <a:r>
              <a:rPr lang="en-AU" sz="1000" u="sng">
                <a:solidFill>
                  <a:srgbClr val="202122"/>
                </a:solidFill>
                <a:latin typeface="Arial" panose="020B0604020202020204" pitchFamily="34" charset="0"/>
              </a:rPr>
              <a:t>” by </a:t>
            </a:r>
            <a:r>
              <a:rPr lang="en-AU" sz="1000" err="1">
                <a:hlinkClick r:id="rId4" tooltip="User:Mysterymanblue"/>
              </a:rPr>
              <a:t>Mysterymanblue</a:t>
            </a:r>
            <a:r>
              <a:rPr lang="en-AU" sz="1000"/>
              <a:t> under the </a:t>
            </a:r>
            <a:r>
              <a:rPr lang="en-AU" sz="1000">
                <a:hlinkClick r:id="rId5" tooltip="w:en:Creative Commons"/>
              </a:rPr>
              <a:t>Creative Commons</a:t>
            </a:r>
            <a:r>
              <a:rPr lang="en-AU" sz="1000"/>
              <a:t> </a:t>
            </a:r>
            <a:r>
              <a:rPr lang="en-AU" sz="1000" u="sng">
                <a:hlinkClick r:id="rId6" tooltip="creativecommons:by/4.0/deed.en"/>
              </a:rPr>
              <a:t>Attribution 4.0 International</a:t>
            </a:r>
            <a:r>
              <a:rPr lang="en-AU" sz="1000"/>
              <a:t> license</a:t>
            </a:r>
            <a:r>
              <a:rPr lang="en-AU" sz="1200"/>
              <a:t>.</a:t>
            </a:r>
          </a:p>
        </p:txBody>
      </p:sp>
      <p:pic>
        <p:nvPicPr>
          <p:cNvPr id="2052" name="Picture 4" descr="A close-up of a person's hands holding a color chart">
            <a:extLst>
              <a:ext uri="{FF2B5EF4-FFF2-40B4-BE49-F238E27FC236}">
                <a16:creationId xmlns:a16="http://schemas.microsoft.com/office/drawing/2014/main" id="{E6BFD3EB-0E95-9991-DA34-788A58AED18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09699" y="3549705"/>
            <a:ext cx="4003585" cy="2688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AF37A79-195F-0C1A-1F6C-FC4716586FA9}"/>
              </a:ext>
              <a:ext uri="{C183D7F6-B498-43B3-948B-1728B52AA6E4}">
                <adec:decorative xmlns:adec="http://schemas.microsoft.com/office/drawing/2017/decorative" val="1"/>
              </a:ext>
            </a:extLst>
          </p:cNvPr>
          <p:cNvSpPr txBox="1"/>
          <p:nvPr/>
        </p:nvSpPr>
        <p:spPr>
          <a:xfrm>
            <a:off x="7555521" y="6306367"/>
            <a:ext cx="3164158" cy="492443"/>
          </a:xfrm>
          <a:prstGeom prst="rect">
            <a:avLst/>
          </a:prstGeom>
          <a:noFill/>
        </p:spPr>
        <p:txBody>
          <a:bodyPr wrap="square">
            <a:spAutoFit/>
          </a:bodyPr>
          <a:lstStyle/>
          <a:p>
            <a:r>
              <a:rPr lang="en-AU" sz="1200">
                <a:solidFill>
                  <a:srgbClr val="202122"/>
                </a:solidFill>
                <a:latin typeface="Arial" panose="020B0604020202020204" pitchFamily="34" charset="0"/>
                <a:hlinkClick r:id="rId8"/>
              </a:rPr>
              <a:t>“</a:t>
            </a:r>
            <a:r>
              <a:rPr lang="en-AU" sz="1000">
                <a:solidFill>
                  <a:srgbClr val="202122"/>
                </a:solidFill>
                <a:latin typeface="Arial" panose="020B0604020202020204" pitchFamily="34" charset="0"/>
                <a:hlinkClick r:id="rId8"/>
              </a:rPr>
              <a:t>Testing_soil_pH.jpg”.</a:t>
            </a:r>
            <a:r>
              <a:rPr lang="en-AU" sz="1000">
                <a:solidFill>
                  <a:srgbClr val="202122"/>
                </a:solidFill>
                <a:latin typeface="Arial" panose="020B0604020202020204" pitchFamily="34" charset="0"/>
              </a:rPr>
              <a:t>by </a:t>
            </a:r>
            <a:r>
              <a:rPr lang="en-AU" sz="1000">
                <a:hlinkClick r:id="rId9" tooltip="w:Commonwealth Scientific and Industrial Research Organisation"/>
              </a:rPr>
              <a:t>CSIRO</a:t>
            </a:r>
            <a:r>
              <a:rPr lang="en-AU" sz="1000"/>
              <a:t> under  </a:t>
            </a:r>
            <a:r>
              <a:rPr lang="en-AU" sz="1000">
                <a:hlinkClick r:id="rId5" tooltip="w:en:Creative Commons"/>
              </a:rPr>
              <a:t>Creative Commons</a:t>
            </a:r>
            <a:r>
              <a:rPr lang="en-AU" sz="1000"/>
              <a:t> </a:t>
            </a:r>
            <a:r>
              <a:rPr lang="en-AU" sz="1000">
                <a:hlinkClick r:id="rId10" tooltip="creativecommons:by/3.0/deed.en"/>
              </a:rPr>
              <a:t>Attribution 3.0 </a:t>
            </a:r>
            <a:r>
              <a:rPr lang="en-AU" sz="1000" err="1">
                <a:hlinkClick r:id="rId10" tooltip="creativecommons:by/3.0/deed.en"/>
              </a:rPr>
              <a:t>Unported</a:t>
            </a:r>
            <a:r>
              <a:rPr lang="en-AU" sz="1000"/>
              <a:t> license</a:t>
            </a:r>
            <a:r>
              <a:rPr lang="en-AU" sz="1400"/>
              <a:t>.</a:t>
            </a:r>
          </a:p>
        </p:txBody>
      </p:sp>
      <p:pic>
        <p:nvPicPr>
          <p:cNvPr id="24" name="Picture 2" descr="A tablet in a glass of water">
            <a:extLst>
              <a:ext uri="{FF2B5EF4-FFF2-40B4-BE49-F238E27FC236}">
                <a16:creationId xmlns:a16="http://schemas.microsoft.com/office/drawing/2014/main" id="{F2D29116-95C0-710F-0650-2F3A2777892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72321" y="3917493"/>
            <a:ext cx="1672250" cy="27785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3EFE919-9ACB-6969-F836-6CC9D9346C67}"/>
              </a:ext>
            </a:extLst>
          </p:cNvPr>
          <p:cNvSpPr txBox="1"/>
          <p:nvPr/>
        </p:nvSpPr>
        <p:spPr>
          <a:xfrm>
            <a:off x="6654249" y="1137527"/>
            <a:ext cx="5537751" cy="2343655"/>
          </a:xfrm>
          <a:prstGeom prst="rect">
            <a:avLst/>
          </a:prstGeom>
          <a:noFill/>
        </p:spPr>
        <p:txBody>
          <a:bodyPr wrap="square">
            <a:spAutoFit/>
          </a:bodyPr>
          <a:lstStyle/>
          <a:p>
            <a:pPr>
              <a:lnSpc>
                <a:spcPct val="150000"/>
              </a:lnSpc>
              <a:spcAft>
                <a:spcPts val="600"/>
              </a:spcAft>
            </a:pPr>
            <a:r>
              <a:rPr lang="en-AU" sz="2000"/>
              <a:t>Some soils are naturally acidic, which can prevent plants from absorbing essential nutrients. Adding lime (calcium carbonate) or other bases to acidic soil neutralises the acidity, creating better conditions for crop growth.</a:t>
            </a:r>
          </a:p>
        </p:txBody>
      </p:sp>
    </p:spTree>
    <p:extLst>
      <p:ext uri="{BB962C8B-B14F-4D97-AF65-F5344CB8AC3E}">
        <p14:creationId xmlns:p14="http://schemas.microsoft.com/office/powerpoint/2010/main" val="17897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2"/>
                                        </p:tgtEl>
                                        <p:attrNameLst>
                                          <p:attrName>style.visibility</p:attrName>
                                        </p:attrNameLst>
                                      </p:cBhvr>
                                      <p:to>
                                        <p:strVal val="visible"/>
                                      </p:to>
                                    </p:set>
                                    <p:animEffect transition="in" filter="fade">
                                      <p:cBhvr>
                                        <p:cTn id="29" dur="1000"/>
                                        <p:tgtEl>
                                          <p:spTgt spid="2052"/>
                                        </p:tgtEl>
                                      </p:cBhvr>
                                    </p:animEffect>
                                    <p:anim calcmode="lin" valueType="num">
                                      <p:cBhvr>
                                        <p:cTn id="30" dur="1000" fill="hold"/>
                                        <p:tgtEl>
                                          <p:spTgt spid="2052"/>
                                        </p:tgtEl>
                                        <p:attrNameLst>
                                          <p:attrName>ppt_x</p:attrName>
                                        </p:attrNameLst>
                                      </p:cBhvr>
                                      <p:tavLst>
                                        <p:tav tm="0">
                                          <p:val>
                                            <p:strVal val="#ppt_x"/>
                                          </p:val>
                                        </p:tav>
                                        <p:tav tm="100000">
                                          <p:val>
                                            <p:strVal val="#ppt_x"/>
                                          </p:val>
                                        </p:tav>
                                      </p:tavLst>
                                    </p:anim>
                                    <p:anim calcmode="lin" valueType="num">
                                      <p:cBhvr>
                                        <p:cTn id="31" dur="1000" fill="hold"/>
                                        <p:tgtEl>
                                          <p:spTgt spid="205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0" grpId="0"/>
      <p:bldP spid="12" grpId="0"/>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E7A3-771C-B346-734C-C6A668D55A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F8C1B-80CB-5A78-C2ED-0A4D20ED43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118</a:t>
            </a:fld>
            <a:endParaRPr lang="en-AU"/>
          </a:p>
        </p:txBody>
      </p:sp>
      <p:sp>
        <p:nvSpPr>
          <p:cNvPr id="3" name="Title 2">
            <a:extLst>
              <a:ext uri="{FF2B5EF4-FFF2-40B4-BE49-F238E27FC236}">
                <a16:creationId xmlns:a16="http://schemas.microsoft.com/office/drawing/2014/main" id="{22AA8FB5-05FD-8FB7-1536-59A07C79A044}"/>
              </a:ext>
            </a:extLst>
          </p:cNvPr>
          <p:cNvSpPr>
            <a:spLocks noGrp="1"/>
          </p:cNvSpPr>
          <p:nvPr>
            <p:ph type="title"/>
          </p:nvPr>
        </p:nvSpPr>
        <p:spPr/>
        <p:txBody>
          <a:bodyPr/>
          <a:lstStyle/>
          <a:p>
            <a:r>
              <a:rPr lang="en-AU"/>
              <a:t>1.7 Neutralisation reaction examples (2 of 2)</a:t>
            </a:r>
          </a:p>
        </p:txBody>
      </p:sp>
      <p:sp>
        <p:nvSpPr>
          <p:cNvPr id="4" name="Text Placeholder 3">
            <a:extLst>
              <a:ext uri="{FF2B5EF4-FFF2-40B4-BE49-F238E27FC236}">
                <a16:creationId xmlns:a16="http://schemas.microsoft.com/office/drawing/2014/main" id="{D3B7AD34-FD66-4050-3585-9C5A0C7F2829}"/>
              </a:ext>
            </a:extLst>
          </p:cNvPr>
          <p:cNvSpPr>
            <a:spLocks noGrp="1"/>
          </p:cNvSpPr>
          <p:nvPr>
            <p:ph type="body" sz="quarter" idx="18"/>
          </p:nvPr>
        </p:nvSpPr>
        <p:spPr/>
        <p:txBody>
          <a:bodyPr/>
          <a:lstStyle/>
          <a:p>
            <a:r>
              <a:rPr lang="en-AU"/>
              <a:t>Everyday applications</a:t>
            </a:r>
          </a:p>
        </p:txBody>
      </p:sp>
      <p:sp>
        <p:nvSpPr>
          <p:cNvPr id="16" name="TextBox 15">
            <a:extLst>
              <a:ext uri="{FF2B5EF4-FFF2-40B4-BE49-F238E27FC236}">
                <a16:creationId xmlns:a16="http://schemas.microsoft.com/office/drawing/2014/main" id="{76DCADDD-BF81-20DC-65F7-D29FEBD4CE68}"/>
              </a:ext>
              <a:ext uri="{C183D7F6-B498-43B3-948B-1728B52AA6E4}">
                <adec:decorative xmlns:adec="http://schemas.microsoft.com/office/drawing/2017/decorative" val="1"/>
              </a:ext>
            </a:extLst>
          </p:cNvPr>
          <p:cNvSpPr txBox="1"/>
          <p:nvPr/>
        </p:nvSpPr>
        <p:spPr>
          <a:xfrm>
            <a:off x="1099489" y="5749189"/>
            <a:ext cx="3234244" cy="738664"/>
          </a:xfrm>
          <a:prstGeom prst="rect">
            <a:avLst/>
          </a:prstGeom>
          <a:noFill/>
        </p:spPr>
        <p:txBody>
          <a:bodyPr wrap="square">
            <a:spAutoFit/>
          </a:bodyPr>
          <a:lstStyle/>
          <a:p>
            <a:r>
              <a:rPr lang="en-AU" sz="1000" b="0" i="0">
                <a:solidFill>
                  <a:srgbClr val="101418"/>
                </a:solidFill>
                <a:effectLst/>
                <a:hlinkClick r:id="rId3"/>
              </a:rPr>
              <a:t>Water testing contaminated water from lake.jpg</a:t>
            </a:r>
            <a:r>
              <a:rPr lang="en-AU" sz="1000">
                <a:solidFill>
                  <a:srgbClr val="101418"/>
                </a:solidFill>
              </a:rPr>
              <a:t> by Environment Protection Authority Victoria </a:t>
            </a:r>
            <a:r>
              <a:rPr lang="en-AU" sz="1000"/>
              <a:t>under the </a:t>
            </a:r>
            <a:r>
              <a:rPr lang="en-AU" sz="1000">
                <a:hlinkClick r:id="rId4" tooltip="w:en:Creative Commons"/>
              </a:rPr>
              <a:t>Creative Commons</a:t>
            </a:r>
            <a:r>
              <a:rPr lang="en-AU" sz="1000"/>
              <a:t> </a:t>
            </a:r>
            <a:r>
              <a:rPr lang="en-AU" sz="1000">
                <a:hlinkClick r:id="rId5" tooltip="creativecommons:by/4.0/deed.en"/>
              </a:rPr>
              <a:t>Attribution 4.0 International</a:t>
            </a:r>
            <a:r>
              <a:rPr lang="en-AU" sz="1000"/>
              <a:t> license</a:t>
            </a:r>
            <a:r>
              <a:rPr lang="en-AU" sz="1200"/>
              <a:t>.</a:t>
            </a:r>
            <a:endParaRPr lang="en-AU" sz="1200" b="0" i="0">
              <a:solidFill>
                <a:srgbClr val="101418"/>
              </a:solidFill>
              <a:effectLst/>
            </a:endParaRPr>
          </a:p>
        </p:txBody>
      </p:sp>
      <p:pic>
        <p:nvPicPr>
          <p:cNvPr id="2060" name="Picture 12" descr="A hand in a blue glove holding a flask with a yellow liquid in it">
            <a:extLst>
              <a:ext uri="{FF2B5EF4-FFF2-40B4-BE49-F238E27FC236}">
                <a16:creationId xmlns:a16="http://schemas.microsoft.com/office/drawing/2014/main" id="{B4F3E3CF-E889-5799-81EA-44CA0AAC597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9489" y="3540129"/>
            <a:ext cx="3042698" cy="20316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1E8562B-AD2B-732D-5B24-F41EC75BC3D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75269" y="3196825"/>
            <a:ext cx="3234244" cy="2644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96C8F8-4FB0-7B32-2507-2CDA96DDD5BF}"/>
              </a:ext>
              <a:ext uri="{C183D7F6-B498-43B3-948B-1728B52AA6E4}">
                <adec:decorative xmlns:adec="http://schemas.microsoft.com/office/drawing/2017/decorative" val="1"/>
              </a:ext>
            </a:extLst>
          </p:cNvPr>
          <p:cNvSpPr txBox="1"/>
          <p:nvPr/>
        </p:nvSpPr>
        <p:spPr>
          <a:xfrm>
            <a:off x="6875269" y="5841522"/>
            <a:ext cx="3629179" cy="553998"/>
          </a:xfrm>
          <a:prstGeom prst="rect">
            <a:avLst/>
          </a:prstGeom>
          <a:noFill/>
        </p:spPr>
        <p:txBody>
          <a:bodyPr wrap="square">
            <a:spAutoFit/>
          </a:bodyPr>
          <a:lstStyle/>
          <a:p>
            <a:r>
              <a:rPr lang="en-AU" sz="1000" b="0" i="0">
                <a:solidFill>
                  <a:srgbClr val="101418"/>
                </a:solidFill>
                <a:effectLst/>
                <a:hlinkClick r:id="rId8"/>
              </a:rPr>
              <a:t>“Toothbrush, Toothpaste, Dental Care” </a:t>
            </a:r>
            <a:r>
              <a:rPr lang="en-AU" sz="1000" b="0" i="0">
                <a:solidFill>
                  <a:srgbClr val="101418"/>
                </a:solidFill>
                <a:effectLst/>
              </a:rPr>
              <a:t>by </a:t>
            </a:r>
            <a:r>
              <a:rPr lang="en-AU" sz="1000" b="0" i="0">
                <a:solidFill>
                  <a:srgbClr val="101418"/>
                </a:solidFill>
                <a:effectLst/>
                <a:hlinkClick r:id="rId9"/>
              </a:rPr>
              <a:t>Steve </a:t>
            </a:r>
            <a:r>
              <a:rPr lang="en-AU" sz="1000" b="0" i="0" err="1">
                <a:solidFill>
                  <a:srgbClr val="101418"/>
                </a:solidFill>
                <a:effectLst/>
                <a:hlinkClick r:id="rId9"/>
              </a:rPr>
              <a:t>Buissinne</a:t>
            </a:r>
            <a:r>
              <a:rPr lang="en-AU" sz="1000" b="0" i="0">
                <a:solidFill>
                  <a:srgbClr val="101418"/>
                </a:solidFill>
                <a:effectLst/>
                <a:hlinkClick r:id="rId9"/>
              </a:rPr>
              <a:t>, South Africa </a:t>
            </a:r>
            <a:r>
              <a:rPr lang="en-AU" sz="1000" b="0" i="0">
                <a:solidFill>
                  <a:srgbClr val="101418"/>
                </a:solidFill>
                <a:effectLst/>
              </a:rPr>
              <a:t> under </a:t>
            </a:r>
            <a:r>
              <a:rPr lang="en-AU" sz="1000"/>
              <a:t>the </a:t>
            </a:r>
            <a:r>
              <a:rPr lang="en-AU" sz="1000">
                <a:hlinkClick r:id="rId4" tooltip="w:en:Creative Commons"/>
              </a:rPr>
              <a:t>Creative Commons</a:t>
            </a:r>
            <a:r>
              <a:rPr lang="en-AU" sz="1000"/>
              <a:t> </a:t>
            </a:r>
            <a:r>
              <a:rPr lang="en-AU" sz="1000">
                <a:hlinkClick r:id="rId10" tooltip="ccorg:publicdomain/zero/1.0/deed.en"/>
              </a:rPr>
              <a:t>CC0 1.0 Universal Public Domain Dedication</a:t>
            </a:r>
            <a:r>
              <a:rPr lang="en-AU" sz="1000"/>
              <a:t>.</a:t>
            </a:r>
            <a:endParaRPr lang="en-AU" sz="1000" b="0" i="0">
              <a:solidFill>
                <a:srgbClr val="101418"/>
              </a:solidFill>
              <a:effectLst/>
            </a:endParaRPr>
          </a:p>
        </p:txBody>
      </p:sp>
      <p:sp>
        <p:nvSpPr>
          <p:cNvPr id="8" name="TextBox 7">
            <a:extLst>
              <a:ext uri="{FF2B5EF4-FFF2-40B4-BE49-F238E27FC236}">
                <a16:creationId xmlns:a16="http://schemas.microsoft.com/office/drawing/2014/main" id="{E24A808F-4F39-7150-F278-619B58C7179B}"/>
              </a:ext>
            </a:extLst>
          </p:cNvPr>
          <p:cNvSpPr txBox="1"/>
          <p:nvPr/>
        </p:nvSpPr>
        <p:spPr>
          <a:xfrm>
            <a:off x="6497826" y="1534517"/>
            <a:ext cx="5018047" cy="1287532"/>
          </a:xfrm>
          <a:prstGeom prst="rect">
            <a:avLst/>
          </a:prstGeom>
          <a:noFill/>
        </p:spPr>
        <p:txBody>
          <a:bodyPr wrap="square">
            <a:spAutoFit/>
          </a:bodyPr>
          <a:lstStyle/>
          <a:p>
            <a:pPr>
              <a:lnSpc>
                <a:spcPct val="150000"/>
              </a:lnSpc>
              <a:spcAft>
                <a:spcPts val="600"/>
              </a:spcAft>
            </a:pPr>
            <a:r>
              <a:rPr lang="en-AU" sz="1800"/>
              <a:t>Toothpaste is slightly basic and helps neutralise acids in the mouth produced by bacteria, preventing tooth decay.</a:t>
            </a:r>
          </a:p>
        </p:txBody>
      </p:sp>
      <p:sp>
        <p:nvSpPr>
          <p:cNvPr id="14" name="TextBox 13">
            <a:extLst>
              <a:ext uri="{FF2B5EF4-FFF2-40B4-BE49-F238E27FC236}">
                <a16:creationId xmlns:a16="http://schemas.microsoft.com/office/drawing/2014/main" id="{ED3359BC-9100-C5F4-8A09-66194413F8D1}"/>
              </a:ext>
            </a:extLst>
          </p:cNvPr>
          <p:cNvSpPr txBox="1"/>
          <p:nvPr/>
        </p:nvSpPr>
        <p:spPr>
          <a:xfrm>
            <a:off x="560739" y="1564817"/>
            <a:ext cx="4755993" cy="1703030"/>
          </a:xfrm>
          <a:prstGeom prst="rect">
            <a:avLst/>
          </a:prstGeom>
          <a:noFill/>
        </p:spPr>
        <p:txBody>
          <a:bodyPr wrap="square">
            <a:spAutoFit/>
          </a:bodyPr>
          <a:lstStyle/>
          <a:p>
            <a:pPr>
              <a:lnSpc>
                <a:spcPct val="150000"/>
              </a:lnSpc>
              <a:spcAft>
                <a:spcPts val="600"/>
              </a:spcAft>
            </a:pPr>
            <a:r>
              <a:rPr lang="en-AU" sz="1800"/>
              <a:t>Acidic or basic waste produced by industries must be neutralised before being released into the environment to prevent damage to ecosystems.</a:t>
            </a:r>
          </a:p>
        </p:txBody>
      </p:sp>
    </p:spTree>
    <p:extLst>
      <p:ext uri="{BB962C8B-B14F-4D97-AF65-F5344CB8AC3E}">
        <p14:creationId xmlns:p14="http://schemas.microsoft.com/office/powerpoint/2010/main" val="14952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60"/>
                                        </p:tgtEl>
                                        <p:attrNameLst>
                                          <p:attrName>style.visibility</p:attrName>
                                        </p:attrNameLst>
                                      </p:cBhvr>
                                      <p:to>
                                        <p:strVal val="visible"/>
                                      </p:to>
                                    </p:set>
                                    <p:animEffect transition="in" filter="fade">
                                      <p:cBhvr>
                                        <p:cTn id="12" dur="1000"/>
                                        <p:tgtEl>
                                          <p:spTgt spid="2060"/>
                                        </p:tgtEl>
                                      </p:cBhvr>
                                    </p:animEffect>
                                    <p:anim calcmode="lin" valueType="num">
                                      <p:cBhvr>
                                        <p:cTn id="13" dur="1000" fill="hold"/>
                                        <p:tgtEl>
                                          <p:spTgt spid="2060"/>
                                        </p:tgtEl>
                                        <p:attrNameLst>
                                          <p:attrName>ppt_x</p:attrName>
                                        </p:attrNameLst>
                                      </p:cBhvr>
                                      <p:tavLst>
                                        <p:tav tm="0">
                                          <p:val>
                                            <p:strVal val="#ppt_x"/>
                                          </p:val>
                                        </p:tav>
                                        <p:tav tm="100000">
                                          <p:val>
                                            <p:strVal val="#ppt_x"/>
                                          </p:val>
                                        </p:tav>
                                      </p:tavLst>
                                    </p:anim>
                                    <p:anim calcmode="lin" valueType="num">
                                      <p:cBhvr>
                                        <p:cTn id="14" dur="1000" fill="hold"/>
                                        <p:tgtEl>
                                          <p:spTgt spid="20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1000"/>
                                        <p:tgtEl>
                                          <p:spTgt spid="3074"/>
                                        </p:tgtEl>
                                      </p:cBhvr>
                                    </p:animEffect>
                                    <p:anim calcmode="lin" valueType="num">
                                      <p:cBhvr>
                                        <p:cTn id="30" dur="1000" fill="hold"/>
                                        <p:tgtEl>
                                          <p:spTgt spid="3074"/>
                                        </p:tgtEl>
                                        <p:attrNameLst>
                                          <p:attrName>ppt_x</p:attrName>
                                        </p:attrNameLst>
                                      </p:cBhvr>
                                      <p:tavLst>
                                        <p:tav tm="0">
                                          <p:val>
                                            <p:strVal val="#ppt_x"/>
                                          </p:val>
                                        </p:tav>
                                        <p:tav tm="100000">
                                          <p:val>
                                            <p:strVal val="#ppt_x"/>
                                          </p:val>
                                        </p:tav>
                                      </p:tavLst>
                                    </p:anim>
                                    <p:anim calcmode="lin" valueType="num">
                                      <p:cBhvr>
                                        <p:cTn id="31" dur="1000" fill="hold"/>
                                        <p:tgtEl>
                                          <p:spTgt spid="307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8" grpId="0"/>
      <p:bldP spid="1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2F9DD-0101-647E-A2BE-FCA863FDA9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0D3321-3A22-8D36-AEB1-9762A8A9BC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
        <p:nvSpPr>
          <p:cNvPr id="3" name="Title 2">
            <a:extLst>
              <a:ext uri="{FF2B5EF4-FFF2-40B4-BE49-F238E27FC236}">
                <a16:creationId xmlns:a16="http://schemas.microsoft.com/office/drawing/2014/main" id="{C24FD181-8EE8-F641-B286-115D2AA79507}"/>
              </a:ext>
            </a:extLst>
          </p:cNvPr>
          <p:cNvSpPr>
            <a:spLocks noGrp="1"/>
          </p:cNvSpPr>
          <p:nvPr>
            <p:ph type="title"/>
          </p:nvPr>
        </p:nvSpPr>
        <p:spPr/>
        <p:txBody>
          <a:bodyPr/>
          <a:lstStyle/>
          <a:p>
            <a:r>
              <a:rPr lang="en-AU"/>
              <a:t>1.7 Equipment set up for a neutralisation reaction </a:t>
            </a:r>
          </a:p>
        </p:txBody>
      </p:sp>
      <p:sp>
        <p:nvSpPr>
          <p:cNvPr id="4" name="Text Placeholder 3">
            <a:extLst>
              <a:ext uri="{FF2B5EF4-FFF2-40B4-BE49-F238E27FC236}">
                <a16:creationId xmlns:a16="http://schemas.microsoft.com/office/drawing/2014/main" id="{7C225B88-8769-B21F-9AE3-4DDD5250FF47}"/>
              </a:ext>
            </a:extLst>
          </p:cNvPr>
          <p:cNvSpPr>
            <a:spLocks noGrp="1"/>
          </p:cNvSpPr>
          <p:nvPr>
            <p:ph type="body" sz="quarter" idx="18"/>
          </p:nvPr>
        </p:nvSpPr>
        <p:spPr/>
        <p:txBody>
          <a:bodyPr/>
          <a:lstStyle/>
          <a:p>
            <a:r>
              <a:rPr lang="en-AU"/>
              <a:t>Equipment set up</a:t>
            </a:r>
          </a:p>
        </p:txBody>
      </p:sp>
      <p:sp>
        <p:nvSpPr>
          <p:cNvPr id="6" name="TextBox 5">
            <a:extLst>
              <a:ext uri="{FF2B5EF4-FFF2-40B4-BE49-F238E27FC236}">
                <a16:creationId xmlns:a16="http://schemas.microsoft.com/office/drawing/2014/main" id="{39AC1136-20A3-AD68-8175-1843391ABE89}"/>
              </a:ext>
              <a:ext uri="{C183D7F6-B498-43B3-948B-1728B52AA6E4}">
                <adec:decorative xmlns:adec="http://schemas.microsoft.com/office/drawing/2017/decorative" val="1"/>
              </a:ext>
            </a:extLst>
          </p:cNvPr>
          <p:cNvSpPr txBox="1"/>
          <p:nvPr/>
        </p:nvSpPr>
        <p:spPr>
          <a:xfrm>
            <a:off x="2399015" y="6565195"/>
            <a:ext cx="6097836" cy="261610"/>
          </a:xfrm>
          <a:prstGeom prst="rect">
            <a:avLst/>
          </a:prstGeom>
          <a:noFill/>
        </p:spPr>
        <p:txBody>
          <a:bodyPr wrap="square">
            <a:spAutoFit/>
          </a:bodyPr>
          <a:lstStyle/>
          <a:p>
            <a:r>
              <a:rPr lang="en-AU" sz="1100">
                <a:effectLst/>
              </a:rPr>
              <a:t>This work has been generated using </a:t>
            </a:r>
            <a:r>
              <a:rPr lang="en-AU" sz="1100" err="1">
                <a:effectLst/>
                <a:hlinkClick r:id="rId3" tooltip="https://chemix.org/"/>
              </a:rPr>
              <a:t>Chemix</a:t>
            </a:r>
            <a:r>
              <a:rPr lang="en-AU" sz="1100">
                <a:effectLst/>
              </a:rPr>
              <a:t>.</a:t>
            </a:r>
            <a:endParaRPr lang="en-AU" sz="1100"/>
          </a:p>
        </p:txBody>
      </p:sp>
      <p:pic>
        <p:nvPicPr>
          <p:cNvPr id="7" name="Picture 6" descr="A diagram of a pH measuring device and 4 beakers with liquid">
            <a:extLst>
              <a:ext uri="{FF2B5EF4-FFF2-40B4-BE49-F238E27FC236}">
                <a16:creationId xmlns:a16="http://schemas.microsoft.com/office/drawing/2014/main" id="{CA5DCCEF-84B1-C31A-C2CA-B0D0DF10F384}"/>
              </a:ext>
            </a:extLst>
          </p:cNvPr>
          <p:cNvPicPr>
            <a:picLocks noChangeAspect="1"/>
          </p:cNvPicPr>
          <p:nvPr/>
        </p:nvPicPr>
        <p:blipFill>
          <a:blip r:embed="rId4"/>
          <a:stretch>
            <a:fillRect/>
          </a:stretch>
        </p:blipFill>
        <p:spPr>
          <a:xfrm>
            <a:off x="2155284" y="1292535"/>
            <a:ext cx="7467181" cy="4883517"/>
          </a:xfrm>
          <a:prstGeom prst="rect">
            <a:avLst/>
          </a:prstGeom>
        </p:spPr>
      </p:pic>
    </p:spTree>
    <p:extLst>
      <p:ext uri="{BB962C8B-B14F-4D97-AF65-F5344CB8AC3E}">
        <p14:creationId xmlns:p14="http://schemas.microsoft.com/office/powerpoint/2010/main" val="149836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D6BACC-E1ED-27C9-92DC-A2A44A5B0148}"/>
              </a:ext>
            </a:extLst>
          </p:cNvPr>
          <p:cNvSpPr>
            <a:spLocks noGrp="1"/>
          </p:cNvSpPr>
          <p:nvPr>
            <p:ph type="title"/>
          </p:nvPr>
        </p:nvSpPr>
        <p:spPr/>
        <p:txBody>
          <a:bodyPr/>
          <a:lstStyle/>
          <a:p>
            <a:r>
              <a:rPr lang="en-AU" dirty="0"/>
              <a:t>1.1 Vinegar and sodium hydrogen carbonate set-up</a:t>
            </a:r>
          </a:p>
        </p:txBody>
      </p:sp>
      <p:grpSp>
        <p:nvGrpSpPr>
          <p:cNvPr id="11" name="Group 10" descr="An image of conical flask with a small amount of vinegar in the bottom. Wrapped around the lip of the conical flask is a balloon, with sodium bicarbonate powder inside it. A label points to the balloon and states &quot;sodium bicarbonate powder in balloon&quot;. Another label points to the vinegar at the bottom of the flask.">
            <a:extLst>
              <a:ext uri="{FF2B5EF4-FFF2-40B4-BE49-F238E27FC236}">
                <a16:creationId xmlns:a16="http://schemas.microsoft.com/office/drawing/2014/main" id="{21AD893B-361B-96C3-76FD-CE91FAF9BC32}"/>
              </a:ext>
            </a:extLst>
          </p:cNvPr>
          <p:cNvGrpSpPr/>
          <p:nvPr/>
        </p:nvGrpSpPr>
        <p:grpSpPr>
          <a:xfrm>
            <a:off x="2965559" y="1278286"/>
            <a:ext cx="7992051" cy="4865029"/>
            <a:chOff x="2965559" y="1278286"/>
            <a:chExt cx="7992051" cy="4865029"/>
          </a:xfrm>
        </p:grpSpPr>
        <p:pic>
          <p:nvPicPr>
            <p:cNvPr id="8" name="Picture 7" descr="Conical flask containing vinegar sitting on a chemical balance. The flask is sealed with a balloon over the top.">
              <a:extLst>
                <a:ext uri="{FF2B5EF4-FFF2-40B4-BE49-F238E27FC236}">
                  <a16:creationId xmlns:a16="http://schemas.microsoft.com/office/drawing/2014/main" id="{A0DC3DB0-C3CA-E579-D478-47B1C824AC7A}"/>
                </a:ext>
              </a:extLst>
            </p:cNvPr>
            <p:cNvPicPr>
              <a:picLocks noChangeAspect="1"/>
            </p:cNvPicPr>
            <p:nvPr/>
          </p:nvPicPr>
          <p:blipFill>
            <a:blip r:embed="rId3"/>
            <a:stretch>
              <a:fillRect/>
            </a:stretch>
          </p:blipFill>
          <p:spPr>
            <a:xfrm>
              <a:off x="2965559" y="1278286"/>
              <a:ext cx="4865029" cy="4865029"/>
            </a:xfrm>
            <a:prstGeom prst="rect">
              <a:avLst/>
            </a:prstGeom>
          </p:spPr>
        </p:pic>
        <p:sp>
          <p:nvSpPr>
            <p:cNvPr id="9" name="TextBox 8">
              <a:extLst>
                <a:ext uri="{FF2B5EF4-FFF2-40B4-BE49-F238E27FC236}">
                  <a16:creationId xmlns:a16="http://schemas.microsoft.com/office/drawing/2014/main" id="{295E8708-234A-64F8-5360-B7BB5B20E9FF}"/>
                </a:ext>
              </a:extLst>
            </p:cNvPr>
            <p:cNvSpPr txBox="1"/>
            <p:nvPr/>
          </p:nvSpPr>
          <p:spPr>
            <a:xfrm>
              <a:off x="8395719" y="5015765"/>
              <a:ext cx="1961803" cy="843742"/>
            </a:xfrm>
            <a:prstGeom prst="rect">
              <a:avLst/>
            </a:prstGeom>
            <a:noFill/>
          </p:spPr>
          <p:txBody>
            <a:bodyPr wrap="square" lIns="0" tIns="0" rIns="0" bIns="0" rtlCol="0">
              <a:noAutofit/>
            </a:bodyPr>
            <a:lstStyle/>
            <a:p>
              <a:pPr algn="l"/>
              <a:r>
                <a:rPr lang="en-AU" sz="1800" b="1"/>
                <a:t>vinegar</a:t>
              </a:r>
            </a:p>
          </p:txBody>
        </p:sp>
        <p:sp>
          <p:nvSpPr>
            <p:cNvPr id="12" name="TextBox 11">
              <a:extLst>
                <a:ext uri="{FF2B5EF4-FFF2-40B4-BE49-F238E27FC236}">
                  <a16:creationId xmlns:a16="http://schemas.microsoft.com/office/drawing/2014/main" id="{C100AFF4-8781-450F-A575-B4BA88E2442A}"/>
                </a:ext>
              </a:extLst>
            </p:cNvPr>
            <p:cNvSpPr txBox="1"/>
            <p:nvPr/>
          </p:nvSpPr>
          <p:spPr>
            <a:xfrm>
              <a:off x="8395719" y="3429000"/>
              <a:ext cx="2561891" cy="648393"/>
            </a:xfrm>
            <a:prstGeom prst="rect">
              <a:avLst/>
            </a:prstGeom>
            <a:noFill/>
          </p:spPr>
          <p:txBody>
            <a:bodyPr wrap="square" lIns="0" tIns="0" rIns="0" bIns="0" rtlCol="0">
              <a:noAutofit/>
            </a:bodyPr>
            <a:lstStyle/>
            <a:p>
              <a:pPr algn="l"/>
              <a:r>
                <a:rPr lang="en-AU" sz="1800" b="1"/>
                <a:t>sodium bicarbonate powder in balloon </a:t>
              </a:r>
            </a:p>
          </p:txBody>
        </p:sp>
        <p:cxnSp>
          <p:nvCxnSpPr>
            <p:cNvPr id="4" name="Straight Connector 3">
              <a:extLst>
                <a:ext uri="{FF2B5EF4-FFF2-40B4-BE49-F238E27FC236}">
                  <a16:creationId xmlns:a16="http://schemas.microsoft.com/office/drawing/2014/main" id="{F52FE1AE-1A9C-4D47-258F-A8470133624D}"/>
                </a:ext>
                <a:ext uri="{C183D7F6-B498-43B3-948B-1728B52AA6E4}">
                  <adec:decorative xmlns:adec="http://schemas.microsoft.com/office/drawing/2017/decorative" val="1"/>
                </a:ext>
              </a:extLst>
            </p:cNvPr>
            <p:cNvCxnSpPr>
              <a:cxnSpLocks/>
            </p:cNvCxnSpPr>
            <p:nvPr/>
          </p:nvCxnSpPr>
          <p:spPr>
            <a:xfrm flipH="1">
              <a:off x="6911788" y="3753196"/>
              <a:ext cx="135167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53AEFBB-BBA1-9479-2947-D46BEEC181E2}"/>
                </a:ext>
                <a:ext uri="{C183D7F6-B498-43B3-948B-1728B52AA6E4}">
                  <adec:decorative xmlns:adec="http://schemas.microsoft.com/office/drawing/2017/decorative" val="1"/>
                </a:ext>
              </a:extLst>
            </p:cNvPr>
            <p:cNvCxnSpPr>
              <a:cxnSpLocks/>
            </p:cNvCxnSpPr>
            <p:nvPr/>
          </p:nvCxnSpPr>
          <p:spPr>
            <a:xfrm flipH="1" flipV="1">
              <a:off x="5398073" y="4650662"/>
              <a:ext cx="2865394" cy="53990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922CC7FB-8D88-3210-0E94-D1E6EEA496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310199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E2112-3907-97E2-0806-BB71134367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6899525-55FF-3F8C-3EFE-DA9F680D743E}"/>
              </a:ext>
            </a:extLst>
          </p:cNvPr>
          <p:cNvSpPr>
            <a:spLocks noGrp="1"/>
          </p:cNvSpPr>
          <p:nvPr>
            <p:ph type="ctrTitle"/>
          </p:nvPr>
        </p:nvSpPr>
        <p:spPr>
          <a:xfrm>
            <a:off x="539639" y="3692100"/>
            <a:ext cx="11291998" cy="800681"/>
          </a:xfrm>
        </p:spPr>
        <p:txBody>
          <a:bodyPr/>
          <a:lstStyle/>
          <a:p>
            <a:r>
              <a:rPr lang="en-AU">
                <a:latin typeface="Arial"/>
                <a:cs typeface="Arial"/>
              </a:rPr>
              <a:t>Essential question 2</a:t>
            </a:r>
            <a:br>
              <a:rPr lang="en-AU">
                <a:latin typeface="Arial"/>
                <a:cs typeface="Arial"/>
              </a:rPr>
            </a:br>
            <a:br>
              <a:rPr lang="en-AU">
                <a:latin typeface="Arial"/>
                <a:cs typeface="Arial"/>
              </a:rPr>
            </a:br>
            <a:r>
              <a:rPr lang="en-AU" sz="2000">
                <a:latin typeface="Arial"/>
                <a:cs typeface="Arial"/>
              </a:rPr>
              <a:t>Content in this section aligns with essential question ‘How can you manipulate the rate of reaction?’ in the program of learning and Teacher resource book 2 </a:t>
            </a:r>
            <a:endParaRPr lang="en-AU" sz="2800"/>
          </a:p>
        </p:txBody>
      </p:sp>
      <p:sp>
        <p:nvSpPr>
          <p:cNvPr id="6" name="Slide Number Placeholder 5">
            <a:extLst>
              <a:ext uri="{FF2B5EF4-FFF2-40B4-BE49-F238E27FC236}">
                <a16:creationId xmlns:a16="http://schemas.microsoft.com/office/drawing/2014/main" id="{E8648413-6562-41FE-C2A2-95EE8ECD098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112925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7AAB-8775-073C-7E52-C185ADD2C7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9BC945-79B3-5B4B-53FC-2FD7C70C09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
        <p:nvSpPr>
          <p:cNvPr id="5" name="Title 4">
            <a:extLst>
              <a:ext uri="{FF2B5EF4-FFF2-40B4-BE49-F238E27FC236}">
                <a16:creationId xmlns:a16="http://schemas.microsoft.com/office/drawing/2014/main" id="{26B7C620-D0EE-247A-11AB-6578902E3CB3}"/>
              </a:ext>
            </a:extLst>
          </p:cNvPr>
          <p:cNvSpPr>
            <a:spLocks noGrp="1"/>
          </p:cNvSpPr>
          <p:nvPr>
            <p:ph type="title"/>
          </p:nvPr>
        </p:nvSpPr>
        <p:spPr/>
        <p:txBody>
          <a:bodyPr/>
          <a:lstStyle/>
          <a:p>
            <a:r>
              <a:rPr lang="en-AU">
                <a:cs typeface="Arial"/>
              </a:rPr>
              <a:t>2.1 Rate of reaction</a:t>
            </a:r>
          </a:p>
        </p:txBody>
      </p:sp>
      <p:sp>
        <p:nvSpPr>
          <p:cNvPr id="6" name="Text Placeholder 5">
            <a:extLst>
              <a:ext uri="{FF2B5EF4-FFF2-40B4-BE49-F238E27FC236}">
                <a16:creationId xmlns:a16="http://schemas.microsoft.com/office/drawing/2014/main" id="{CDE7D9FA-B992-86F6-7E97-D2A146285425}"/>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5CBB04C4-3E72-2325-B061-C71B1F8802DC}"/>
              </a:ext>
            </a:extLst>
          </p:cNvPr>
          <p:cNvGraphicFramePr>
            <a:graphicFrameLocks noGrp="1"/>
          </p:cNvGraphicFramePr>
          <p:nvPr/>
        </p:nvGraphicFramePr>
        <p:xfrm>
          <a:off x="359998" y="1916174"/>
          <a:ext cx="11126369" cy="435541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36100">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919317">
                <a:tc>
                  <a:txBody>
                    <a:bodyPr/>
                    <a:lstStyle/>
                    <a:p>
                      <a:pPr marL="285750" indent="-285750">
                        <a:lnSpc>
                          <a:spcPct val="150000"/>
                        </a:lnSpc>
                        <a:buFont typeface="Arial" panose="020B0604020202020204" pitchFamily="34" charset="0"/>
                        <a:buChar char="•"/>
                      </a:pPr>
                      <a:r>
                        <a:rPr lang="en-AU" sz="2000" kern="1200">
                          <a:solidFill>
                            <a:schemeClr val="dk1"/>
                          </a:solidFill>
                          <a:effectLst/>
                          <a:latin typeface="+mn-lt"/>
                          <a:ea typeface="+mn-ea"/>
                          <a:cs typeface="+mn-cs"/>
                        </a:rPr>
                        <a:t>to describe the factors that affect the rate of chemical reactions.</a:t>
                      </a:r>
                      <a:endParaRPr lang="en-AU" sz="2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define the rate of reaction</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identify the factors that affect the rate of reaction</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describe how each factor affects the rate of a reaction</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define collision theory</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use collision theory to explain how each factor affects the rate of a reaction.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Tree>
    <p:extLst>
      <p:ext uri="{BB962C8B-B14F-4D97-AF65-F5344CB8AC3E}">
        <p14:creationId xmlns:p14="http://schemas.microsoft.com/office/powerpoint/2010/main" val="35990021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5C4287-F601-DAAB-1704-C615F4186FBB}"/>
              </a:ext>
            </a:extLst>
          </p:cNvPr>
          <p:cNvSpPr>
            <a:spLocks noGrp="1"/>
          </p:cNvSpPr>
          <p:nvPr>
            <p:ph type="title"/>
          </p:nvPr>
        </p:nvSpPr>
        <p:spPr/>
        <p:txBody>
          <a:bodyPr/>
          <a:lstStyle/>
          <a:p>
            <a:r>
              <a:rPr lang="en-AU" dirty="0"/>
              <a:t>2.1 Checkpoint 1</a:t>
            </a:r>
            <a:endParaRPr lang="en-US" dirty="0"/>
          </a:p>
        </p:txBody>
      </p:sp>
      <p:sp>
        <p:nvSpPr>
          <p:cNvPr id="8" name="Text Placeholder 7">
            <a:extLst>
              <a:ext uri="{FF2B5EF4-FFF2-40B4-BE49-F238E27FC236}">
                <a16:creationId xmlns:a16="http://schemas.microsoft.com/office/drawing/2014/main" id="{D8213846-42A7-B780-D4B5-8B16B30727B7}"/>
              </a:ext>
            </a:extLst>
          </p:cNvPr>
          <p:cNvSpPr>
            <a:spLocks noGrp="1"/>
          </p:cNvSpPr>
          <p:nvPr>
            <p:ph type="body" sz="quarter" idx="18"/>
          </p:nvPr>
        </p:nvSpPr>
        <p:spPr>
          <a:xfrm>
            <a:off x="360000" y="948464"/>
            <a:ext cx="10080000" cy="310015"/>
          </a:xfrm>
        </p:spPr>
        <p:txBody>
          <a:bodyPr anchor="t"/>
          <a:lstStyle/>
          <a:p>
            <a:r>
              <a:rPr lang="en-AU" dirty="0"/>
              <a:t>Check for prior learning</a:t>
            </a:r>
          </a:p>
          <a:p>
            <a:endParaRPr lang="en-US" dirty="0"/>
          </a:p>
        </p:txBody>
      </p:sp>
      <p:sp>
        <p:nvSpPr>
          <p:cNvPr id="11" name="Picture Placeholder 4">
            <a:extLst>
              <a:ext uri="{FF2B5EF4-FFF2-40B4-BE49-F238E27FC236}">
                <a16:creationId xmlns:a16="http://schemas.microsoft.com/office/drawing/2014/main" id="{E8B95EFB-E74E-4F12-554B-4D5C21830C8E}"/>
              </a:ext>
            </a:extLst>
          </p:cNvPr>
          <p:cNvSpPr>
            <a:spLocks noGrp="1"/>
          </p:cNvSpPr>
          <p:nvPr>
            <p:ph type="pic" sz="quarter" idx="13"/>
          </p:nvPr>
        </p:nvSpPr>
        <p:spPr>
          <a:xfrm>
            <a:off x="359998" y="1909282"/>
            <a:ext cx="11483999" cy="4210718"/>
          </a:xfrm>
        </p:spPr>
        <p:txBody>
          <a:bodyPr/>
          <a:lstStyle/>
          <a:p>
            <a:r>
              <a:rPr lang="en-AU" dirty="0"/>
              <a:t>Which statement best describes what happens during a chemical reaction at the particle level?</a:t>
            </a:r>
          </a:p>
          <a:p>
            <a:pPr marL="457200" indent="-457200">
              <a:buAutoNum type="alphaUcParenR"/>
            </a:pPr>
            <a:r>
              <a:rPr lang="en-AU" dirty="0"/>
              <a:t>New atoms are created to form products, but the total number of atoms remains the same.</a:t>
            </a:r>
          </a:p>
          <a:p>
            <a:pPr marL="457200" indent="-457200">
              <a:buAutoNum type="alphaUcParenR"/>
            </a:pPr>
            <a:r>
              <a:rPr lang="en-AU" dirty="0"/>
              <a:t>Atoms in the reactants are rearranged to form products, but the total number of atoms remains the same.</a:t>
            </a:r>
          </a:p>
          <a:p>
            <a:pPr marL="457200" indent="-457200">
              <a:buAutoNum type="alphaUcParenR"/>
            </a:pPr>
            <a:r>
              <a:rPr lang="en-AU" dirty="0"/>
              <a:t>Some atoms in the reactant are destroyed, and some new atoms are created to form products, but the total mass remains the same.</a:t>
            </a:r>
          </a:p>
          <a:p>
            <a:endParaRPr lang="en-AU" dirty="0"/>
          </a:p>
        </p:txBody>
      </p:sp>
      <p:sp>
        <p:nvSpPr>
          <p:cNvPr id="3" name="Slide Number Placeholder 2">
            <a:extLst>
              <a:ext uri="{FF2B5EF4-FFF2-40B4-BE49-F238E27FC236}">
                <a16:creationId xmlns:a16="http://schemas.microsoft.com/office/drawing/2014/main" id="{B73A20A2-B591-AFA1-F9FE-9D8B318CE43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8784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1">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0028B7-0228-6437-601F-ADB3F697A64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123</a:t>
            </a:fld>
            <a:endParaRPr lang="en-AU"/>
          </a:p>
        </p:txBody>
      </p:sp>
      <p:sp>
        <p:nvSpPr>
          <p:cNvPr id="3" name="Title 2">
            <a:extLst>
              <a:ext uri="{FF2B5EF4-FFF2-40B4-BE49-F238E27FC236}">
                <a16:creationId xmlns:a16="http://schemas.microsoft.com/office/drawing/2014/main" id="{599CA309-5FE4-D5C0-B62B-21B7D3881B70}"/>
              </a:ext>
            </a:extLst>
          </p:cNvPr>
          <p:cNvSpPr>
            <a:spLocks noGrp="1"/>
          </p:cNvSpPr>
          <p:nvPr>
            <p:ph type="title"/>
          </p:nvPr>
        </p:nvSpPr>
        <p:spPr>
          <a:xfrm>
            <a:off x="360000" y="360000"/>
            <a:ext cx="11484000" cy="545601"/>
          </a:xfrm>
        </p:spPr>
        <p:txBody>
          <a:bodyPr anchor="t">
            <a:normAutofit/>
          </a:bodyPr>
          <a:lstStyle/>
          <a:p>
            <a:r>
              <a:rPr lang="en-AU"/>
              <a:t>2.1 Introduction to rate of reaction</a:t>
            </a:r>
          </a:p>
        </p:txBody>
      </p:sp>
      <p:sp>
        <p:nvSpPr>
          <p:cNvPr id="1031" name="Text Placeholder 3">
            <a:extLst>
              <a:ext uri="{FF2B5EF4-FFF2-40B4-BE49-F238E27FC236}">
                <a16:creationId xmlns:a16="http://schemas.microsoft.com/office/drawing/2014/main" id="{155C7960-E23B-2A56-0ECF-FCA95137F1E7}"/>
              </a:ext>
            </a:extLst>
          </p:cNvPr>
          <p:cNvSpPr>
            <a:spLocks noGrp="1"/>
          </p:cNvSpPr>
          <p:nvPr>
            <p:ph type="body" sz="quarter" idx="18"/>
          </p:nvPr>
        </p:nvSpPr>
        <p:spPr>
          <a:xfrm>
            <a:off x="359999" y="982520"/>
            <a:ext cx="11483999" cy="310015"/>
          </a:xfrm>
        </p:spPr>
        <p:txBody>
          <a:bodyPr/>
          <a:lstStyle/>
          <a:p>
            <a:r>
              <a:rPr lang="en-US"/>
              <a:t>Real world example</a:t>
            </a:r>
          </a:p>
        </p:txBody>
      </p:sp>
      <p:sp>
        <p:nvSpPr>
          <p:cNvPr id="5" name="Text Placeholder 4">
            <a:extLst>
              <a:ext uri="{FF2B5EF4-FFF2-40B4-BE49-F238E27FC236}">
                <a16:creationId xmlns:a16="http://schemas.microsoft.com/office/drawing/2014/main" id="{00B30227-C4D2-1591-0B04-D4B8D1D83616}"/>
              </a:ext>
            </a:extLst>
          </p:cNvPr>
          <p:cNvSpPr>
            <a:spLocks noGrp="1"/>
          </p:cNvSpPr>
          <p:nvPr>
            <p:ph sz="quarter" idx="19"/>
          </p:nvPr>
        </p:nvSpPr>
        <p:spPr>
          <a:xfrm>
            <a:off x="360364" y="1562471"/>
            <a:ext cx="2907770" cy="4814518"/>
          </a:xfrm>
        </p:spPr>
        <p:txBody>
          <a:bodyPr>
            <a:normAutofit/>
          </a:bodyPr>
          <a:lstStyle/>
          <a:p>
            <a:r>
              <a:rPr lang="en-AU"/>
              <a:t>Dough rises because of a chemical reaction which produces carbon dioxide gas. </a:t>
            </a:r>
          </a:p>
          <a:p>
            <a:r>
              <a:rPr lang="en-AU"/>
              <a:t>The reaction happens faster when the dough is warm – causing it to rise quicker.</a:t>
            </a:r>
          </a:p>
        </p:txBody>
      </p:sp>
      <p:pic>
        <p:nvPicPr>
          <p:cNvPr id="6" name="Picture 5" descr="An image of bread dough">
            <a:extLst>
              <a:ext uri="{FF2B5EF4-FFF2-40B4-BE49-F238E27FC236}">
                <a16:creationId xmlns:a16="http://schemas.microsoft.com/office/drawing/2014/main" id="{7A871C4D-3724-F30B-90D9-5955D90FACD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617109" y="1701233"/>
            <a:ext cx="8422491" cy="3632200"/>
          </a:xfrm>
          <a:prstGeom prst="rect">
            <a:avLst/>
          </a:prstGeom>
        </p:spPr>
      </p:pic>
    </p:spTree>
    <p:extLst>
      <p:ext uri="{BB962C8B-B14F-4D97-AF65-F5344CB8AC3E}">
        <p14:creationId xmlns:p14="http://schemas.microsoft.com/office/powerpoint/2010/main" val="3032928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97F3-5E8A-36C0-E7B2-38364CA630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D1AAF-2588-6B47-BF3C-38A59450E8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124</a:t>
            </a:fld>
            <a:endParaRPr lang="en-AU">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A8555D0B-88DB-6739-530B-56EE9353EE97}"/>
              </a:ext>
            </a:extLst>
          </p:cNvPr>
          <p:cNvSpPr>
            <a:spLocks noGrp="1"/>
          </p:cNvSpPr>
          <p:nvPr>
            <p:ph type="title"/>
          </p:nvPr>
        </p:nvSpPr>
        <p:spPr/>
        <p:txBody>
          <a:bodyPr/>
          <a:lstStyle/>
          <a:p>
            <a:r>
              <a:rPr lang="en-AU"/>
              <a:t>2.1 Frayer diagram – rate of reaction</a:t>
            </a:r>
          </a:p>
        </p:txBody>
      </p:sp>
      <p:sp>
        <p:nvSpPr>
          <p:cNvPr id="5" name="Google Shape;72;p15">
            <a:extLst>
              <a:ext uri="{FF2B5EF4-FFF2-40B4-BE49-F238E27FC236}">
                <a16:creationId xmlns:a16="http://schemas.microsoft.com/office/drawing/2014/main" id="{8AB1DE43-DDDC-2E42-2D1E-A4E721004C47}"/>
              </a:ext>
              <a:ext uri="{C183D7F6-B498-43B3-948B-1728B52AA6E4}">
                <adec:decorative xmlns:adec="http://schemas.microsoft.com/office/drawing/2017/decorative" val="1"/>
              </a:ext>
            </a:extLst>
          </p:cNvPr>
          <p:cNvSpPr/>
          <p:nvPr/>
        </p:nvSpPr>
        <p:spPr>
          <a:xfrm rot="16200000">
            <a:off x="2266672" y="-181776"/>
            <a:ext cx="2622098" cy="4940748"/>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824C7C46-36D9-7146-92A7-2AA58EA64492}"/>
              </a:ext>
              <a:ext uri="{C183D7F6-B498-43B3-948B-1728B52AA6E4}">
                <adec:decorative xmlns:adec="http://schemas.microsoft.com/office/drawing/2017/decorative" val="1"/>
              </a:ext>
            </a:extLst>
          </p:cNvPr>
          <p:cNvSpPr txBox="1"/>
          <p:nvPr/>
        </p:nvSpPr>
        <p:spPr>
          <a:xfrm>
            <a:off x="885536" y="864930"/>
            <a:ext cx="4886460" cy="2097328"/>
          </a:xfrm>
          <a:prstGeom prst="rect">
            <a:avLst/>
          </a:prstGeom>
          <a:noFill/>
          <a:ln>
            <a:noFill/>
          </a:ln>
        </p:spPr>
        <p:txBody>
          <a:bodyPr spcFirstLastPara="1" wrap="square" lIns="151700" tIns="151700" rIns="151700" bIns="151700" anchor="t" anchorCtr="0">
            <a:noAutofit/>
          </a:bodyPr>
          <a:lstStyle/>
          <a:p>
            <a:pPr marL="479988">
              <a:lnSpc>
                <a:spcPct val="150000"/>
              </a:lnSpc>
              <a:spcAft>
                <a:spcPts val="600"/>
              </a:spcAft>
              <a:buClr>
                <a:srgbClr val="1E4E79"/>
              </a:buClr>
              <a:buSzPts val="1600"/>
            </a:pPr>
            <a:r>
              <a:rPr lang="en" sz="2000" b="1">
                <a:latin typeface="Arial" panose="020B0604020202020204" pitchFamily="34" charset="0"/>
                <a:ea typeface="Calibri"/>
                <a:cs typeface="Arial" panose="020B0604020202020204" pitchFamily="34" charset="0"/>
                <a:sym typeface="Calibri"/>
              </a:rPr>
              <a:t>Definition</a:t>
            </a:r>
          </a:p>
          <a:p>
            <a:pPr marL="479988">
              <a:lnSpc>
                <a:spcPct val="150000"/>
              </a:lnSpc>
              <a:spcAft>
                <a:spcPts val="600"/>
              </a:spcAft>
              <a:buClr>
                <a:srgbClr val="1E4E79"/>
              </a:buClr>
              <a:buSzPts val="1600"/>
            </a:pPr>
            <a:r>
              <a:rPr lang="en-AU" sz="1600"/>
              <a:t>Rate of reaction refers to the speed at which a reaction proceeds. It is a measure of the change in the quantity of reactants or products over time.</a:t>
            </a:r>
          </a:p>
          <a:p>
            <a:pPr marL="479988">
              <a:lnSpc>
                <a:spcPct val="90000"/>
              </a:lnSpc>
              <a:buClr>
                <a:srgbClr val="1E4E79"/>
              </a:buClr>
              <a:buSzPts val="1600"/>
            </a:pPr>
            <a:br>
              <a:rPr lang="en" sz="1600">
                <a:latin typeface="Arial" panose="020B0604020202020204" pitchFamily="34" charset="0"/>
                <a:ea typeface="Calibri"/>
                <a:cs typeface="Arial" panose="020B0604020202020204" pitchFamily="34" charset="0"/>
                <a:sym typeface="Calibri"/>
              </a:rPr>
            </a:br>
            <a:endParaRPr sz="16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0763A71C-26E7-BB24-E867-61588A8466BB}"/>
              </a:ext>
              <a:ext uri="{C183D7F6-B498-43B3-948B-1728B52AA6E4}">
                <adec:decorative xmlns:adec="http://schemas.microsoft.com/office/drawing/2017/decorative" val="1"/>
              </a:ext>
            </a:extLst>
          </p:cNvPr>
          <p:cNvSpPr/>
          <p:nvPr/>
        </p:nvSpPr>
        <p:spPr>
          <a:xfrm>
            <a:off x="6198194" y="964964"/>
            <a:ext cx="4886460" cy="2622098"/>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8" name="Google Shape;75;p15">
            <a:extLst>
              <a:ext uri="{FF2B5EF4-FFF2-40B4-BE49-F238E27FC236}">
                <a16:creationId xmlns:a16="http://schemas.microsoft.com/office/drawing/2014/main" id="{BA9C8107-695E-B698-39F7-D3CC1CD1CDC6}"/>
              </a:ext>
              <a:ext uri="{C183D7F6-B498-43B3-948B-1728B52AA6E4}">
                <adec:decorative xmlns:adec="http://schemas.microsoft.com/office/drawing/2017/decorative" val="1"/>
              </a:ext>
            </a:extLst>
          </p:cNvPr>
          <p:cNvSpPr txBox="1"/>
          <p:nvPr/>
        </p:nvSpPr>
        <p:spPr>
          <a:xfrm>
            <a:off x="5993807" y="799936"/>
            <a:ext cx="4997673" cy="2297262"/>
          </a:xfrm>
          <a:prstGeom prst="rect">
            <a:avLst/>
          </a:prstGeom>
          <a:noFill/>
          <a:ln>
            <a:noFill/>
          </a:ln>
        </p:spPr>
        <p:txBody>
          <a:bodyPr spcFirstLastPara="1" wrap="square" lIns="0" tIns="170667" rIns="170667" bIns="170667" anchor="t" anchorCtr="0">
            <a:noAutofit/>
          </a:bodyPr>
          <a:lstStyle/>
          <a:p>
            <a:pPr marL="479988">
              <a:lnSpc>
                <a:spcPct val="150000"/>
              </a:lnSpc>
              <a:spcAft>
                <a:spcPts val="600"/>
              </a:spcAft>
              <a:buClr>
                <a:srgbClr val="1E4E79"/>
              </a:buClr>
              <a:buSzPts val="1800"/>
            </a:pPr>
            <a:r>
              <a:rPr lang="en" sz="2000" b="1" dirty="0">
                <a:latin typeface="Arial" panose="020B0604020202020204" pitchFamily="34" charset="0"/>
                <a:ea typeface="Calibri"/>
                <a:cs typeface="Arial" panose="020B0604020202020204" pitchFamily="34" charset="0"/>
                <a:sym typeface="Calibri"/>
              </a:rPr>
              <a:t>Facts/Characteristics</a:t>
            </a:r>
          </a:p>
          <a:p>
            <a:pPr marL="822888" indent="-342900">
              <a:lnSpc>
                <a:spcPct val="150000"/>
              </a:lnSpc>
              <a:spcAft>
                <a:spcPts val="600"/>
              </a:spcAft>
              <a:buClr>
                <a:srgbClr val="1E4E79"/>
              </a:buClr>
              <a:buSzPts val="18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Different reactions occur at different speeds.</a:t>
            </a:r>
          </a:p>
          <a:p>
            <a:pPr marL="822888" indent="-342900">
              <a:lnSpc>
                <a:spcPct val="150000"/>
              </a:lnSpc>
              <a:spcAft>
                <a:spcPts val="600"/>
              </a:spcAft>
              <a:buClr>
                <a:srgbClr val="1E4E79"/>
              </a:buClr>
              <a:buSzPts val="18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Factors, such as temperature, concentration, surface area and catalyst can affect the rate of reaction.</a:t>
            </a:r>
            <a:endParaRPr sz="1600" dirty="0">
              <a:latin typeface="Arial" panose="020B0604020202020204" pitchFamily="34" charset="0"/>
              <a:ea typeface="Calibri"/>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9259A2A2-2AEC-AE9E-8804-EFD6563E77CF}"/>
              </a:ext>
              <a:ext uri="{C183D7F6-B498-43B3-948B-1728B52AA6E4}">
                <adec:decorative xmlns:adec="http://schemas.microsoft.com/office/drawing/2017/decorative" val="1"/>
              </a:ext>
            </a:extLst>
          </p:cNvPr>
          <p:cNvSpPr/>
          <p:nvPr/>
        </p:nvSpPr>
        <p:spPr>
          <a:xfrm rot="10800000">
            <a:off x="1107020" y="3693916"/>
            <a:ext cx="4940748" cy="2863370"/>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0" name="Google Shape;77;p15">
            <a:extLst>
              <a:ext uri="{FF2B5EF4-FFF2-40B4-BE49-F238E27FC236}">
                <a16:creationId xmlns:a16="http://schemas.microsoft.com/office/drawing/2014/main" id="{698711B5-C98C-9B3C-72E3-205155CF0A77}"/>
              </a:ext>
              <a:ext uri="{C183D7F6-B498-43B3-948B-1728B52AA6E4}">
                <adec:decorative xmlns:adec="http://schemas.microsoft.com/office/drawing/2017/decorative" val="1"/>
              </a:ext>
            </a:extLst>
          </p:cNvPr>
          <p:cNvSpPr txBox="1"/>
          <p:nvPr/>
        </p:nvSpPr>
        <p:spPr>
          <a:xfrm>
            <a:off x="924680" y="3756539"/>
            <a:ext cx="5305425" cy="2114103"/>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dirty="0">
                <a:latin typeface="Arial" panose="020B0604020202020204" pitchFamily="34" charset="0"/>
                <a:ea typeface="Calibri"/>
                <a:cs typeface="Arial" panose="020B0604020202020204" pitchFamily="34" charset="0"/>
                <a:sym typeface="Calibri"/>
              </a:rPr>
              <a:t>Qualitative description</a:t>
            </a:r>
          </a:p>
          <a:p>
            <a:pPr marL="765738" indent="-285750">
              <a:lnSpc>
                <a:spcPct val="150000"/>
              </a:lnSpc>
              <a:spcAft>
                <a:spcPts val="600"/>
              </a:spcAft>
              <a:buClr>
                <a:srgbClr val="1E4E79"/>
              </a:buClr>
              <a:buSzPts val="1600"/>
              <a:buFont typeface="Arial" panose="020B0604020202020204" pitchFamily="34" charset="0"/>
              <a:buChar char="•"/>
            </a:pPr>
            <a:r>
              <a:rPr lang="en" sz="1600" dirty="0">
                <a:latin typeface="Arial" panose="020B0604020202020204" pitchFamily="34" charset="0"/>
                <a:ea typeface="Calibri"/>
                <a:cs typeface="Arial" panose="020B0604020202020204" pitchFamily="34" charset="0"/>
                <a:sym typeface="Calibri"/>
              </a:rPr>
              <a:t>Fast reaction – reactants are used up or products are formed in a short period of time,  such as explosions or fireworks.</a:t>
            </a:r>
          </a:p>
          <a:p>
            <a:pPr marL="765738" indent="-285750">
              <a:lnSpc>
                <a:spcPct val="150000"/>
              </a:lnSpc>
              <a:spcAft>
                <a:spcPts val="600"/>
              </a:spcAft>
              <a:buClr>
                <a:srgbClr val="1E4E79"/>
              </a:buClr>
              <a:buSzPts val="1600"/>
              <a:buFont typeface="Arial" panose="020B0604020202020204" pitchFamily="34" charset="0"/>
              <a:buChar char="•"/>
            </a:pPr>
            <a:r>
              <a:rPr lang="en" sz="1600" dirty="0">
                <a:latin typeface="Arial" panose="020B0604020202020204" pitchFamily="34" charset="0"/>
                <a:ea typeface="Calibri"/>
                <a:cs typeface="Arial" panose="020B0604020202020204" pitchFamily="34" charset="0"/>
                <a:sym typeface="Calibri"/>
              </a:rPr>
              <a:t>Slow reaction – reactants are used up or products are formed in a long period of time, such as the rusting of iron.</a:t>
            </a:r>
            <a:br>
              <a:rPr lang="en" sz="2133" b="1" dirty="0">
                <a:latin typeface="Arial" panose="020B0604020202020204" pitchFamily="34" charset="0"/>
                <a:ea typeface="Calibri"/>
                <a:cs typeface="Arial" panose="020B0604020202020204" pitchFamily="34" charset="0"/>
                <a:sym typeface="Calibri"/>
              </a:rPr>
            </a:br>
            <a:endParaRPr sz="2133" dirty="0">
              <a:latin typeface="Arial" panose="020B0604020202020204" pitchFamily="34" charset="0"/>
              <a:ea typeface="Calibri"/>
              <a:cs typeface="Arial" panose="020B0604020202020204" pitchFamily="34" charset="0"/>
              <a:sym typeface="Calibri"/>
            </a:endParaRPr>
          </a:p>
        </p:txBody>
      </p:sp>
      <p:sp>
        <p:nvSpPr>
          <p:cNvPr id="11" name="Google Shape;78;p15">
            <a:extLst>
              <a:ext uri="{FF2B5EF4-FFF2-40B4-BE49-F238E27FC236}">
                <a16:creationId xmlns:a16="http://schemas.microsoft.com/office/drawing/2014/main" id="{1F707A17-27B9-7179-1F20-AFB41934D958}"/>
              </a:ext>
              <a:ext uri="{C183D7F6-B498-43B3-948B-1728B52AA6E4}">
                <adec:decorative xmlns:adec="http://schemas.microsoft.com/office/drawing/2017/decorative" val="1"/>
              </a:ext>
            </a:extLst>
          </p:cNvPr>
          <p:cNvSpPr/>
          <p:nvPr/>
        </p:nvSpPr>
        <p:spPr>
          <a:xfrm rot="5400000">
            <a:off x="7233850" y="2667141"/>
            <a:ext cx="2861451" cy="4918848"/>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2" name="Google Shape;79;p15">
            <a:extLst>
              <a:ext uri="{FF2B5EF4-FFF2-40B4-BE49-F238E27FC236}">
                <a16:creationId xmlns:a16="http://schemas.microsoft.com/office/drawing/2014/main" id="{C0B389F4-544C-20EF-1824-946336B91CEF}"/>
              </a:ext>
              <a:ext uri="{C183D7F6-B498-43B3-948B-1728B52AA6E4}">
                <adec:decorative xmlns:adec="http://schemas.microsoft.com/office/drawing/2017/decorative" val="1"/>
              </a:ext>
            </a:extLst>
          </p:cNvPr>
          <p:cNvSpPr txBox="1"/>
          <p:nvPr/>
        </p:nvSpPr>
        <p:spPr>
          <a:xfrm>
            <a:off x="5986850" y="3646425"/>
            <a:ext cx="5004630" cy="1970943"/>
          </a:xfrm>
          <a:prstGeom prst="rect">
            <a:avLst/>
          </a:prstGeom>
          <a:noFill/>
          <a:ln>
            <a:noFill/>
          </a:ln>
        </p:spPr>
        <p:txBody>
          <a:bodyPr spcFirstLastPara="1" wrap="square" lIns="0" tIns="0" rIns="151700" bIns="151700" anchor="t" anchorCtr="0">
            <a:noAutofit/>
          </a:bodyPr>
          <a:lstStyle/>
          <a:p>
            <a:pPr marL="479988">
              <a:lnSpc>
                <a:spcPct val="150000"/>
              </a:lnSpc>
              <a:spcAft>
                <a:spcPts val="600"/>
              </a:spcAft>
              <a:buClr>
                <a:srgbClr val="1E4E79"/>
              </a:buClr>
              <a:buSzPts val="1600"/>
            </a:pPr>
            <a:r>
              <a:rPr lang="en" sz="2000" b="1" dirty="0">
                <a:latin typeface="Arial" panose="020B0604020202020204" pitchFamily="34" charset="0"/>
                <a:ea typeface="Calibri"/>
                <a:cs typeface="Arial" panose="020B0604020202020204" pitchFamily="34" charset="0"/>
                <a:sym typeface="Calibri"/>
              </a:rPr>
              <a:t>		     Quantitative description</a:t>
            </a:r>
          </a:p>
          <a:p>
            <a:pPr marL="765738" indent="-285750">
              <a:lnSpc>
                <a:spcPct val="150000"/>
              </a:lnSpc>
              <a:spcAft>
                <a:spcPts val="600"/>
              </a:spcAft>
              <a:buClr>
                <a:srgbClr val="1E4E79"/>
              </a:buClr>
              <a:buSzPts val="1600"/>
              <a:buFont typeface="Arial" panose="020B0604020202020204" pitchFamily="34" charset="0"/>
              <a:buChar char="•"/>
            </a:pPr>
            <a:r>
              <a:rPr lang="en-AU" sz="1600" dirty="0">
                <a:latin typeface="Arial" panose="020B0604020202020204" pitchFamily="34" charset="0"/>
                <a:ea typeface="Calibri"/>
                <a:cs typeface="Arial" panose="020B0604020202020204" pitchFamily="34" charset="0"/>
                <a:sym typeface="Calibri"/>
              </a:rPr>
              <a:t>Average rate method – how long it takes for a reaction to go to completion or for a specific amount of product to be formed.</a:t>
            </a:r>
          </a:p>
          <a:p>
            <a:pPr marL="765738" indent="-285750">
              <a:lnSpc>
                <a:spcPct val="150000"/>
              </a:lnSpc>
              <a:spcAft>
                <a:spcPts val="600"/>
              </a:spcAft>
              <a:buClr>
                <a:srgbClr val="1E4E79"/>
              </a:buClr>
              <a:buSzPts val="1600"/>
              <a:buFont typeface="Arial" panose="020B0604020202020204" pitchFamily="34" charset="0"/>
              <a:buChar char="•"/>
            </a:pPr>
            <a:r>
              <a:rPr lang="en-AU" sz="1600" dirty="0"/>
              <a:t>Continuous-rate method – amount of product formed at regular intervals, for example, amount of gas produced every 10 seconds.</a:t>
            </a:r>
            <a:endParaRPr lang="en" sz="1600" dirty="0">
              <a:latin typeface="Arial" panose="020B0604020202020204" pitchFamily="34" charset="0"/>
              <a:ea typeface="Calibri"/>
              <a:cs typeface="Arial" panose="020B0604020202020204" pitchFamily="34" charset="0"/>
              <a:sym typeface="Calibri"/>
            </a:endParaRPr>
          </a:p>
        </p:txBody>
      </p:sp>
      <p:sp>
        <p:nvSpPr>
          <p:cNvPr id="13" name="Google Shape;80;p15">
            <a:extLst>
              <a:ext uri="{FF2B5EF4-FFF2-40B4-BE49-F238E27FC236}">
                <a16:creationId xmlns:a16="http://schemas.microsoft.com/office/drawing/2014/main" id="{785050FD-8A1E-CE40-F7ED-CD532E12CC8B}"/>
              </a:ext>
              <a:ext uri="{C183D7F6-B498-43B3-948B-1728B52AA6E4}">
                <adec:decorative xmlns:adec="http://schemas.microsoft.com/office/drawing/2017/decorative" val="1"/>
              </a:ext>
            </a:extLst>
          </p:cNvPr>
          <p:cNvSpPr/>
          <p:nvPr/>
        </p:nvSpPr>
        <p:spPr>
          <a:xfrm>
            <a:off x="4813068" y="3429000"/>
            <a:ext cx="2594640" cy="518076"/>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14" name="Google Shape;81;p15">
            <a:extLst>
              <a:ext uri="{FF2B5EF4-FFF2-40B4-BE49-F238E27FC236}">
                <a16:creationId xmlns:a16="http://schemas.microsoft.com/office/drawing/2014/main" id="{F8B48481-A7BB-6236-D23E-09A5CAE93EA8}"/>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AU">
                <a:latin typeface="Arial" panose="020B0604020202020204" pitchFamily="34" charset="0"/>
                <a:cs typeface="Arial" panose="020B0604020202020204" pitchFamily="34" charset="0"/>
              </a:rPr>
              <a:t>Rate of reaction</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43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1000"/>
                                        <p:tgtEl>
                                          <p:spTgt spid="8">
                                            <p:txEl>
                                              <p:pRg st="1" end="1"/>
                                            </p:txEl>
                                          </p:spTgt>
                                        </p:tgtEl>
                                      </p:cBhvr>
                                    </p:animEffect>
                                    <p:anim calcmode="lin" valueType="num">
                                      <p:cBhvr>
                                        <p:cTn id="2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1000"/>
                                        <p:tgtEl>
                                          <p:spTgt spid="8">
                                            <p:txEl>
                                              <p:pRg st="2" end="2"/>
                                            </p:txEl>
                                          </p:spTgt>
                                        </p:tgtEl>
                                      </p:cBhvr>
                                    </p:animEffect>
                                    <p:anim calcmode="lin" valueType="num">
                                      <p:cBhvr>
                                        <p:cTn id="3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1000"/>
                                        <p:tgtEl>
                                          <p:spTgt spid="10">
                                            <p:txEl>
                                              <p:pRg st="0" end="0"/>
                                            </p:txEl>
                                          </p:spTgt>
                                        </p:tgtEl>
                                      </p:cBhvr>
                                    </p:animEffect>
                                    <p:anim calcmode="lin" valueType="num">
                                      <p:cBhvr>
                                        <p:cTn id="3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Effect transition="in" filter="fade">
                                      <p:cBhvr>
                                        <p:cTn id="41" dur="1000"/>
                                        <p:tgtEl>
                                          <p:spTgt spid="10">
                                            <p:txEl>
                                              <p:pRg st="1" end="1"/>
                                            </p:txEl>
                                          </p:spTgt>
                                        </p:tgtEl>
                                      </p:cBhvr>
                                    </p:animEffect>
                                    <p:anim calcmode="lin" valueType="num">
                                      <p:cBhvr>
                                        <p:cTn id="4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fade">
                                      <p:cBhvr>
                                        <p:cTn id="46" dur="1000"/>
                                        <p:tgtEl>
                                          <p:spTgt spid="10">
                                            <p:txEl>
                                              <p:pRg st="2" end="2"/>
                                            </p:txEl>
                                          </p:spTgt>
                                        </p:tgtEl>
                                      </p:cBhvr>
                                    </p:animEffect>
                                    <p:anim calcmode="lin" valueType="num">
                                      <p:cBhvr>
                                        <p:cTn id="4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1000"/>
                                        <p:tgtEl>
                                          <p:spTgt spid="12">
                                            <p:txEl>
                                              <p:pRg st="0" end="0"/>
                                            </p:txEl>
                                          </p:spTgt>
                                        </p:tgtEl>
                                      </p:cBhvr>
                                    </p:animEffect>
                                    <p:anim calcmode="lin" valueType="num">
                                      <p:cBhvr>
                                        <p:cTn id="5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2">
                                            <p:txEl>
                                              <p:pRg st="1" end="1"/>
                                            </p:txEl>
                                          </p:spTgt>
                                        </p:tgtEl>
                                        <p:attrNameLst>
                                          <p:attrName>style.visibility</p:attrName>
                                        </p:attrNameLst>
                                      </p:cBhvr>
                                      <p:to>
                                        <p:strVal val="visible"/>
                                      </p:to>
                                    </p:set>
                                    <p:animEffect transition="in" filter="fade">
                                      <p:cBhvr>
                                        <p:cTn id="60" dur="1000"/>
                                        <p:tgtEl>
                                          <p:spTgt spid="12">
                                            <p:txEl>
                                              <p:pRg st="1" end="1"/>
                                            </p:txEl>
                                          </p:spTgt>
                                        </p:tgtEl>
                                      </p:cBhvr>
                                    </p:animEffect>
                                    <p:anim calcmode="lin" valueType="num">
                                      <p:cBhvr>
                                        <p:cTn id="61"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xEl>
                                              <p:pRg st="2" end="2"/>
                                            </p:txEl>
                                          </p:spTgt>
                                        </p:tgtEl>
                                        <p:attrNameLst>
                                          <p:attrName>style.visibility</p:attrName>
                                        </p:attrNameLst>
                                      </p:cBhvr>
                                      <p:to>
                                        <p:strVal val="visible"/>
                                      </p:to>
                                    </p:set>
                                    <p:animEffect transition="in" filter="fade">
                                      <p:cBhvr>
                                        <p:cTn id="67" dur="1000"/>
                                        <p:tgtEl>
                                          <p:spTgt spid="12">
                                            <p:txEl>
                                              <p:pRg st="2" end="2"/>
                                            </p:txEl>
                                          </p:spTgt>
                                        </p:tgtEl>
                                      </p:cBhvr>
                                    </p:animEffect>
                                    <p:anim calcmode="lin" valueType="num">
                                      <p:cBhvr>
                                        <p:cTn id="6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D676-9BEF-0EF4-3246-A60FE2D59E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92510-122D-D2D1-44E9-525E407CBC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
        <p:nvSpPr>
          <p:cNvPr id="3" name="Title 2">
            <a:extLst>
              <a:ext uri="{FF2B5EF4-FFF2-40B4-BE49-F238E27FC236}">
                <a16:creationId xmlns:a16="http://schemas.microsoft.com/office/drawing/2014/main" id="{AB001563-C3ED-95C9-4DBA-DCAB764970A2}"/>
              </a:ext>
            </a:extLst>
          </p:cNvPr>
          <p:cNvSpPr>
            <a:spLocks noGrp="1"/>
          </p:cNvSpPr>
          <p:nvPr>
            <p:ph type="title"/>
          </p:nvPr>
        </p:nvSpPr>
        <p:spPr>
          <a:xfrm>
            <a:off x="360000" y="215450"/>
            <a:ext cx="11484000" cy="545601"/>
          </a:xfrm>
        </p:spPr>
        <p:txBody>
          <a:bodyPr/>
          <a:lstStyle/>
          <a:p>
            <a:r>
              <a:rPr lang="en-AU"/>
              <a:t>2.1 Johnstone’s triangle</a:t>
            </a:r>
          </a:p>
        </p:txBody>
      </p:sp>
      <p:sp>
        <p:nvSpPr>
          <p:cNvPr id="6" name="Isosceles Triangle 5">
            <a:extLst>
              <a:ext uri="{FF2B5EF4-FFF2-40B4-BE49-F238E27FC236}">
                <a16:creationId xmlns:a16="http://schemas.microsoft.com/office/drawing/2014/main" id="{AEE27149-8A53-0F87-BC29-F5E6AAF54E75}"/>
              </a:ext>
              <a:ext uri="{C183D7F6-B498-43B3-948B-1728B52AA6E4}">
                <adec:decorative xmlns:adec="http://schemas.microsoft.com/office/drawing/2017/decorative" val="1"/>
              </a:ext>
            </a:extLst>
          </p:cNvPr>
          <p:cNvSpPr/>
          <p:nvPr/>
        </p:nvSpPr>
        <p:spPr>
          <a:xfrm>
            <a:off x="3701510" y="1943950"/>
            <a:ext cx="4492746" cy="4097278"/>
          </a:xfrm>
          <a:prstGeom prst="triangle">
            <a:avLst>
              <a:gd name="adj" fmla="val 45150"/>
            </a:avLst>
          </a:prstGeom>
          <a:noFill/>
          <a:ln w="158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1E3A4512-7271-52F3-EE89-D0EBCF078BDB}"/>
              </a:ext>
            </a:extLst>
          </p:cNvPr>
          <p:cNvSpPr txBox="1"/>
          <p:nvPr/>
        </p:nvSpPr>
        <p:spPr>
          <a:xfrm>
            <a:off x="8356526" y="5406162"/>
            <a:ext cx="3647768" cy="995828"/>
          </a:xfrm>
          <a:prstGeom prst="rect">
            <a:avLst/>
          </a:prstGeom>
          <a:noFill/>
          <a:ln>
            <a:solidFill>
              <a:schemeClr val="tx1"/>
            </a:solidFill>
          </a:ln>
        </p:spPr>
        <p:txBody>
          <a:bodyPr wrap="square" lIns="0" tIns="0" rIns="0" bIns="0" rtlCol="0">
            <a:noAutofit/>
          </a:bodyPr>
          <a:lstStyle/>
          <a:p>
            <a:pPr algn="ctr"/>
            <a:r>
              <a:rPr lang="en-AU" sz="2800" b="1" dirty="0">
                <a:solidFill>
                  <a:schemeClr val="tx2"/>
                </a:solidFill>
              </a:rPr>
              <a:t>Sub microscopic </a:t>
            </a:r>
          </a:p>
          <a:p>
            <a:pPr algn="ctr"/>
            <a:r>
              <a:rPr lang="en-AU" sz="2800" dirty="0">
                <a:solidFill>
                  <a:schemeClr val="tx2"/>
                </a:solidFill>
              </a:rPr>
              <a:t>(what we cannot see)</a:t>
            </a:r>
          </a:p>
        </p:txBody>
      </p:sp>
      <p:sp>
        <p:nvSpPr>
          <p:cNvPr id="8" name="TextBox 7">
            <a:extLst>
              <a:ext uri="{FF2B5EF4-FFF2-40B4-BE49-F238E27FC236}">
                <a16:creationId xmlns:a16="http://schemas.microsoft.com/office/drawing/2014/main" id="{36D786C3-529A-EDA6-D08E-546927FFB970}"/>
              </a:ext>
            </a:extLst>
          </p:cNvPr>
          <p:cNvSpPr txBox="1"/>
          <p:nvPr/>
        </p:nvSpPr>
        <p:spPr>
          <a:xfrm>
            <a:off x="4268244" y="901187"/>
            <a:ext cx="3116826" cy="995828"/>
          </a:xfrm>
          <a:prstGeom prst="rect">
            <a:avLst/>
          </a:prstGeom>
          <a:noFill/>
          <a:ln>
            <a:solidFill>
              <a:schemeClr val="tx1"/>
            </a:solidFill>
          </a:ln>
        </p:spPr>
        <p:txBody>
          <a:bodyPr wrap="square" lIns="0" tIns="0" rIns="0" bIns="0" rtlCol="0">
            <a:noAutofit/>
          </a:bodyPr>
          <a:lstStyle/>
          <a:p>
            <a:pPr algn="ctr"/>
            <a:r>
              <a:rPr lang="en-AU" sz="2800" b="1">
                <a:solidFill>
                  <a:srgbClr val="00296C"/>
                </a:solidFill>
              </a:rPr>
              <a:t>Macroscopic </a:t>
            </a:r>
          </a:p>
          <a:p>
            <a:pPr algn="ctr"/>
            <a:r>
              <a:rPr lang="en-AU" sz="2800">
                <a:solidFill>
                  <a:srgbClr val="00296C"/>
                </a:solidFill>
              </a:rPr>
              <a:t>(what we see)</a:t>
            </a:r>
          </a:p>
        </p:txBody>
      </p:sp>
      <p:sp>
        <p:nvSpPr>
          <p:cNvPr id="9" name="TextBox 8">
            <a:extLst>
              <a:ext uri="{FF2B5EF4-FFF2-40B4-BE49-F238E27FC236}">
                <a16:creationId xmlns:a16="http://schemas.microsoft.com/office/drawing/2014/main" id="{BB78C0CD-0C75-15C8-DB82-69261CD72C33}"/>
              </a:ext>
            </a:extLst>
          </p:cNvPr>
          <p:cNvSpPr txBox="1"/>
          <p:nvPr/>
        </p:nvSpPr>
        <p:spPr>
          <a:xfrm>
            <a:off x="422414" y="5406162"/>
            <a:ext cx="3116826" cy="995828"/>
          </a:xfrm>
          <a:prstGeom prst="rect">
            <a:avLst/>
          </a:prstGeom>
          <a:noFill/>
          <a:ln>
            <a:solidFill>
              <a:schemeClr val="tx1"/>
            </a:solidFill>
          </a:ln>
        </p:spPr>
        <p:txBody>
          <a:bodyPr wrap="square" lIns="0" tIns="0" rIns="0" bIns="0" rtlCol="0">
            <a:noAutofit/>
          </a:bodyPr>
          <a:lstStyle/>
          <a:p>
            <a:pPr algn="ctr"/>
            <a:r>
              <a:rPr lang="en-AU" sz="2800" b="1"/>
              <a:t>Symbolic </a:t>
            </a:r>
          </a:p>
          <a:p>
            <a:pPr algn="ctr"/>
            <a:r>
              <a:rPr lang="en-AU" sz="2800"/>
              <a:t>(representations)</a:t>
            </a:r>
          </a:p>
        </p:txBody>
      </p:sp>
      <p:cxnSp>
        <p:nvCxnSpPr>
          <p:cNvPr id="15" name="Straight Arrow Connector 14">
            <a:extLst>
              <a:ext uri="{FF2B5EF4-FFF2-40B4-BE49-F238E27FC236}">
                <a16:creationId xmlns:a16="http://schemas.microsoft.com/office/drawing/2014/main" id="{9744EF5A-BF86-8ECF-8E08-B7647BF1F538}"/>
              </a:ext>
              <a:ext uri="{C183D7F6-B498-43B3-948B-1728B52AA6E4}">
                <adec:decorative xmlns:adec="http://schemas.microsoft.com/office/drawing/2017/decorative" val="1"/>
              </a:ext>
            </a:extLst>
          </p:cNvPr>
          <p:cNvCxnSpPr>
            <a:cxnSpLocks/>
          </p:cNvCxnSpPr>
          <p:nvPr/>
        </p:nvCxnSpPr>
        <p:spPr>
          <a:xfrm flipH="1">
            <a:off x="3656930" y="2037151"/>
            <a:ext cx="1838706" cy="356932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B0D4C70-368F-6E05-4B28-B6BD92ECDB58}"/>
              </a:ext>
              <a:ext uri="{C183D7F6-B498-43B3-948B-1728B52AA6E4}">
                <adec:decorative xmlns:adec="http://schemas.microsoft.com/office/drawing/2017/decorative" val="1"/>
              </a:ext>
            </a:extLst>
          </p:cNvPr>
          <p:cNvCxnSpPr>
            <a:cxnSpLocks/>
          </p:cNvCxnSpPr>
          <p:nvPr/>
        </p:nvCxnSpPr>
        <p:spPr>
          <a:xfrm>
            <a:off x="5992464" y="2037151"/>
            <a:ext cx="2144772" cy="349832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9CBD78-346F-1EAD-7565-70DE0B862783}"/>
              </a:ext>
              <a:ext uri="{C183D7F6-B498-43B3-948B-1728B52AA6E4}">
                <adec:decorative xmlns:adec="http://schemas.microsoft.com/office/drawing/2017/decorative" val="1"/>
              </a:ext>
            </a:extLst>
          </p:cNvPr>
          <p:cNvCxnSpPr>
            <a:cxnSpLocks/>
          </p:cNvCxnSpPr>
          <p:nvPr/>
        </p:nvCxnSpPr>
        <p:spPr>
          <a:xfrm>
            <a:off x="3892978" y="6231797"/>
            <a:ext cx="4345858"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7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fade">
                                      <p:cBhvr>
                                        <p:cTn id="14" dur="1000"/>
                                        <p:tgtEl>
                                          <p:spTgt spid="7">
                                            <p:bg/>
                                          </p:spTgt>
                                        </p:tgtEl>
                                      </p:cBhvr>
                                    </p:animEffect>
                                    <p:anim calcmode="lin" valueType="num">
                                      <p:cBhvr>
                                        <p:cTn id="15" dur="1000" fill="hold"/>
                                        <p:tgtEl>
                                          <p:spTgt spid="7">
                                            <p:bg/>
                                          </p:spTgt>
                                        </p:tgtEl>
                                        <p:attrNameLst>
                                          <p:attrName>ppt_x</p:attrName>
                                        </p:attrNameLst>
                                      </p:cBhvr>
                                      <p:tavLst>
                                        <p:tav tm="0">
                                          <p:val>
                                            <p:strVal val="#ppt_x"/>
                                          </p:val>
                                        </p:tav>
                                        <p:tav tm="100000">
                                          <p:val>
                                            <p:strVal val="#ppt_x"/>
                                          </p:val>
                                        </p:tav>
                                      </p:tavLst>
                                    </p:anim>
                                    <p:anim calcmode="lin" valueType="num">
                                      <p:cBhvr>
                                        <p:cTn id="16" dur="1000" fill="hold"/>
                                        <p:tgtEl>
                                          <p:spTgt spid="7">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fade">
                                      <p:cBhvr>
                                        <p:cTn id="31" dur="1000"/>
                                        <p:tgtEl>
                                          <p:spTgt spid="9">
                                            <p:bg/>
                                          </p:spTgt>
                                        </p:tgtEl>
                                      </p:cBhvr>
                                    </p:animEffect>
                                    <p:anim calcmode="lin" valueType="num">
                                      <p:cBhvr>
                                        <p:cTn id="32" dur="1000" fill="hold"/>
                                        <p:tgtEl>
                                          <p:spTgt spid="9">
                                            <p:bg/>
                                          </p:spTgt>
                                        </p:tgtEl>
                                        <p:attrNameLst>
                                          <p:attrName>ppt_x</p:attrName>
                                        </p:attrNameLst>
                                      </p:cBhvr>
                                      <p:tavLst>
                                        <p:tav tm="0">
                                          <p:val>
                                            <p:strVal val="#ppt_x"/>
                                          </p:val>
                                        </p:tav>
                                        <p:tav tm="100000">
                                          <p:val>
                                            <p:strVal val="#ppt_x"/>
                                          </p:val>
                                        </p:tav>
                                      </p:tavLst>
                                    </p:anim>
                                    <p:anim calcmode="lin" valueType="num">
                                      <p:cBhvr>
                                        <p:cTn id="33" dur="1000" fill="hold"/>
                                        <p:tgtEl>
                                          <p:spTgt spid="9">
                                            <p:bg/>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1000"/>
                                        <p:tgtEl>
                                          <p:spTgt spid="9">
                                            <p:txEl>
                                              <p:pRg st="0" end="0"/>
                                            </p:txEl>
                                          </p:spTgt>
                                        </p:tgtEl>
                                      </p:cBhvr>
                                    </p:animEffect>
                                    <p:anim calcmode="lin" valueType="num">
                                      <p:cBhvr>
                                        <p:cTn id="3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fade">
                                      <p:cBhvr>
                                        <p:cTn id="41" dur="1000"/>
                                        <p:tgtEl>
                                          <p:spTgt spid="9">
                                            <p:txEl>
                                              <p:pRg st="1" end="1"/>
                                            </p:txEl>
                                          </p:spTgt>
                                        </p:tgtEl>
                                      </p:cBhvr>
                                    </p:animEffect>
                                    <p:anim calcmode="lin" valueType="num">
                                      <p:cBhvr>
                                        <p:cTn id="4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animBg="1"/>
      <p:bldP spid="9" grpId="0" build="allAtOnce"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7F4D-F9C7-255E-1561-F87E2F2126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AF34A-BD1F-BF20-756D-B7A7FF42CB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126</a:t>
            </a:fld>
            <a:endParaRPr lang="en-AU"/>
          </a:p>
        </p:txBody>
      </p:sp>
      <p:sp>
        <p:nvSpPr>
          <p:cNvPr id="3" name="Title 2">
            <a:extLst>
              <a:ext uri="{FF2B5EF4-FFF2-40B4-BE49-F238E27FC236}">
                <a16:creationId xmlns:a16="http://schemas.microsoft.com/office/drawing/2014/main" id="{687F7C09-E00E-8F06-DC8D-886B0F2CDEF8}"/>
              </a:ext>
            </a:extLst>
          </p:cNvPr>
          <p:cNvSpPr>
            <a:spLocks noGrp="1"/>
          </p:cNvSpPr>
          <p:nvPr>
            <p:ph type="title"/>
          </p:nvPr>
        </p:nvSpPr>
        <p:spPr>
          <a:xfrm>
            <a:off x="360000" y="215450"/>
            <a:ext cx="11484000" cy="545601"/>
          </a:xfrm>
        </p:spPr>
        <p:txBody>
          <a:bodyPr/>
          <a:lstStyle/>
          <a:p>
            <a:r>
              <a:rPr lang="en-AU"/>
              <a:t>2.1 Collision theory and reactions video</a:t>
            </a:r>
          </a:p>
        </p:txBody>
      </p:sp>
      <p:pic>
        <p:nvPicPr>
          <p:cNvPr id="4" name="Online Media 3" title="Collision Theory &amp; Reactions Part 1 | Reactions | Chemistry | FuseSchool">
            <a:hlinkClick r:id="" action="ppaction://media"/>
            <a:extLst>
              <a:ext uri="{FF2B5EF4-FFF2-40B4-BE49-F238E27FC236}">
                <a16:creationId xmlns:a16="http://schemas.microsoft.com/office/drawing/2014/main" id="{F0FF79D2-8289-8FA4-AED4-B6F172B33FF1}"/>
              </a:ext>
            </a:extLst>
          </p:cNvPr>
          <p:cNvPicPr>
            <a:picLocks noRot="1" noChangeAspect="1"/>
          </p:cNvPicPr>
          <p:nvPr>
            <a:videoFile r:link="rId1"/>
          </p:nvPr>
        </p:nvPicPr>
        <p:blipFill>
          <a:blip r:embed="rId4"/>
          <a:stretch>
            <a:fillRect/>
          </a:stretch>
        </p:blipFill>
        <p:spPr>
          <a:xfrm>
            <a:off x="1368927" y="975440"/>
            <a:ext cx="9138653" cy="5163339"/>
          </a:xfrm>
          <a:prstGeom prst="rect">
            <a:avLst/>
          </a:prstGeom>
        </p:spPr>
      </p:pic>
      <p:sp>
        <p:nvSpPr>
          <p:cNvPr id="10" name="TextBox 9">
            <a:extLst>
              <a:ext uri="{FF2B5EF4-FFF2-40B4-BE49-F238E27FC236}">
                <a16:creationId xmlns:a16="http://schemas.microsoft.com/office/drawing/2014/main" id="{13A27BA6-BCB6-E1B7-346A-6C952AFA2EEA}"/>
              </a:ext>
            </a:extLst>
          </p:cNvPr>
          <p:cNvSpPr txBox="1"/>
          <p:nvPr/>
        </p:nvSpPr>
        <p:spPr>
          <a:xfrm>
            <a:off x="2890253" y="6252677"/>
            <a:ext cx="6096000" cy="461665"/>
          </a:xfrm>
          <a:prstGeom prst="rect">
            <a:avLst/>
          </a:prstGeom>
          <a:noFill/>
        </p:spPr>
        <p:txBody>
          <a:bodyPr wrap="square">
            <a:spAutoFit/>
          </a:bodyPr>
          <a:lstStyle/>
          <a:p>
            <a:r>
              <a:rPr lang="en-AU" sz="2400" u="sng">
                <a:solidFill>
                  <a:srgbClr val="001C4A"/>
                </a:solidFill>
                <a:effectLst/>
                <a:latin typeface="Arial" panose="020B0604020202020204" pitchFamily="34" charset="0"/>
                <a:ea typeface="Calibri" panose="020F0502020204030204" pitchFamily="34" charset="0"/>
                <a:hlinkClick r:id="rId5"/>
              </a:rPr>
              <a:t>Collision Theory &amp; Reactions Part 1</a:t>
            </a:r>
            <a:r>
              <a:rPr lang="en-AU" sz="2400">
                <a:effectLst/>
                <a:latin typeface="Arial" panose="020B0604020202020204" pitchFamily="34" charset="0"/>
                <a:ea typeface="Calibri" panose="020F0502020204030204" pitchFamily="34" charset="0"/>
              </a:rPr>
              <a:t> (2:28)</a:t>
            </a:r>
            <a:endParaRPr lang="en-AU"/>
          </a:p>
        </p:txBody>
      </p:sp>
    </p:spTree>
    <p:extLst>
      <p:ext uri="{BB962C8B-B14F-4D97-AF65-F5344CB8AC3E}">
        <p14:creationId xmlns:p14="http://schemas.microsoft.com/office/powerpoint/2010/main" val="270732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A1E2-01A7-5F61-EC59-5C023473FC1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6D613-C8E4-ED59-5434-AFC30B32A50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127</a:t>
            </a:fld>
            <a:endParaRPr lang="en-AU"/>
          </a:p>
        </p:txBody>
      </p:sp>
      <p:sp>
        <p:nvSpPr>
          <p:cNvPr id="3" name="Title 2">
            <a:extLst>
              <a:ext uri="{FF2B5EF4-FFF2-40B4-BE49-F238E27FC236}">
                <a16:creationId xmlns:a16="http://schemas.microsoft.com/office/drawing/2014/main" id="{159AA150-4D68-0C26-7370-9BFEF65CD185}"/>
              </a:ext>
            </a:extLst>
          </p:cNvPr>
          <p:cNvSpPr>
            <a:spLocks noGrp="1"/>
          </p:cNvSpPr>
          <p:nvPr>
            <p:ph type="title"/>
          </p:nvPr>
        </p:nvSpPr>
        <p:spPr/>
        <p:txBody>
          <a:bodyPr anchor="t">
            <a:normAutofit/>
          </a:bodyPr>
          <a:lstStyle/>
          <a:p>
            <a:r>
              <a:rPr lang="en-AU"/>
              <a:t>2.1 Collision theory (1 of 3) </a:t>
            </a:r>
          </a:p>
        </p:txBody>
      </p:sp>
      <p:sp>
        <p:nvSpPr>
          <p:cNvPr id="5" name="Text Placeholder 4">
            <a:extLst>
              <a:ext uri="{FF2B5EF4-FFF2-40B4-BE49-F238E27FC236}">
                <a16:creationId xmlns:a16="http://schemas.microsoft.com/office/drawing/2014/main" id="{9F98F262-7F1D-6278-58CC-48623932CC3A}"/>
              </a:ext>
            </a:extLst>
          </p:cNvPr>
          <p:cNvSpPr>
            <a:spLocks noGrp="1"/>
          </p:cNvSpPr>
          <p:nvPr>
            <p:ph type="body" sz="quarter" idx="18"/>
          </p:nvPr>
        </p:nvSpPr>
        <p:spPr/>
        <p:txBody>
          <a:bodyPr anchor="b">
            <a:noAutofit/>
          </a:bodyPr>
          <a:lstStyle/>
          <a:p>
            <a:pPr>
              <a:lnSpc>
                <a:spcPct val="140000"/>
              </a:lnSpc>
            </a:pPr>
            <a:r>
              <a:rPr lang="en-AU"/>
              <a:t>Chemical reactions</a:t>
            </a:r>
          </a:p>
        </p:txBody>
      </p:sp>
      <p:sp>
        <p:nvSpPr>
          <p:cNvPr id="4" name="TextBox 3">
            <a:extLst>
              <a:ext uri="{FF2B5EF4-FFF2-40B4-BE49-F238E27FC236}">
                <a16:creationId xmlns:a16="http://schemas.microsoft.com/office/drawing/2014/main" id="{5FA4528D-4167-3E82-244B-69C7D98F03A7}"/>
              </a:ext>
            </a:extLst>
          </p:cNvPr>
          <p:cNvSpPr txBox="1"/>
          <p:nvPr/>
        </p:nvSpPr>
        <p:spPr>
          <a:xfrm>
            <a:off x="429930" y="1560808"/>
            <a:ext cx="11158690" cy="1714237"/>
          </a:xfrm>
          <a:prstGeom prst="rect">
            <a:avLst/>
          </a:prstGeom>
          <a:noFill/>
        </p:spPr>
        <p:txBody>
          <a:bodyPr wrap="square" lIns="0" tIns="0" rIns="0" bIns="0" rtlCol="0">
            <a:noAutofit/>
          </a:bodyPr>
          <a:lstStyle/>
          <a:p>
            <a:pPr marL="342900" lvl="0" indent="-342900">
              <a:lnSpc>
                <a:spcPct val="150000"/>
              </a:lnSpc>
              <a:spcAft>
                <a:spcPts val="600"/>
              </a:spcAft>
              <a:buFont typeface="Arial" panose="020B0604020202020204" pitchFamily="34" charset="0"/>
              <a:buChar char="•"/>
            </a:pPr>
            <a:r>
              <a:rPr lang="en-AU" sz="2000"/>
              <a:t>In a chemical reaction, reactant particles collide with one another.</a:t>
            </a:r>
          </a:p>
          <a:p>
            <a:pPr marL="342900" indent="-342900">
              <a:lnSpc>
                <a:spcPct val="150000"/>
              </a:lnSpc>
              <a:spcAft>
                <a:spcPts val="600"/>
              </a:spcAft>
              <a:buFont typeface="Arial" panose="020B0604020202020204" pitchFamily="34" charset="0"/>
              <a:buChar char="•"/>
            </a:pPr>
            <a:r>
              <a:rPr lang="en-AU" sz="2000"/>
              <a:t>For particles to react and form a product, they must collide with enough kinetic energy (KE).</a:t>
            </a:r>
          </a:p>
          <a:p>
            <a:pPr marL="342900" indent="-342900">
              <a:lnSpc>
                <a:spcPct val="150000"/>
              </a:lnSpc>
              <a:spcAft>
                <a:spcPts val="600"/>
              </a:spcAft>
              <a:buFont typeface="Arial" panose="020B0604020202020204" pitchFamily="34" charset="0"/>
              <a:buChar char="•"/>
            </a:pPr>
            <a:r>
              <a:rPr lang="en-AU" sz="2000"/>
              <a:t>Particles with insufficient energy do not form a product.</a:t>
            </a:r>
            <a:endParaRPr lang="en-US" sz="2000"/>
          </a:p>
          <a:p>
            <a:pPr>
              <a:lnSpc>
                <a:spcPct val="150000"/>
              </a:lnSpc>
              <a:spcAft>
                <a:spcPts val="600"/>
              </a:spcAft>
            </a:pPr>
            <a:endParaRPr lang="en-US" sz="2000"/>
          </a:p>
          <a:p>
            <a:endParaRPr lang="en-US" sz="2000"/>
          </a:p>
          <a:p>
            <a:pPr lvl="0"/>
            <a:endParaRPr lang="en-AU" sz="2000"/>
          </a:p>
        </p:txBody>
      </p:sp>
    </p:spTree>
    <p:extLst>
      <p:ext uri="{BB962C8B-B14F-4D97-AF65-F5344CB8AC3E}">
        <p14:creationId xmlns:p14="http://schemas.microsoft.com/office/powerpoint/2010/main" val="4730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C35D5-9EE1-E167-4A0A-B5CEA7857C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7AFD0B-962D-7599-8902-05521DD9D0DF}"/>
              </a:ext>
            </a:extLst>
          </p:cNvPr>
          <p:cNvSpPr>
            <a:spLocks noGrp="1"/>
          </p:cNvSpPr>
          <p:nvPr>
            <p:ph type="title"/>
          </p:nvPr>
        </p:nvSpPr>
        <p:spPr>
          <a:xfrm>
            <a:off x="360000" y="360000"/>
            <a:ext cx="11484000" cy="545601"/>
          </a:xfrm>
        </p:spPr>
        <p:txBody>
          <a:bodyPr anchor="t">
            <a:normAutofit/>
          </a:bodyPr>
          <a:lstStyle/>
          <a:p>
            <a:r>
              <a:rPr lang="en-AU"/>
              <a:t>2.1 Collision theory (2 of 3)</a:t>
            </a:r>
          </a:p>
        </p:txBody>
      </p:sp>
      <p:sp>
        <p:nvSpPr>
          <p:cNvPr id="5" name="Text Placeholder 4">
            <a:extLst>
              <a:ext uri="{FF2B5EF4-FFF2-40B4-BE49-F238E27FC236}">
                <a16:creationId xmlns:a16="http://schemas.microsoft.com/office/drawing/2014/main" id="{E14D5317-811C-F5E1-0C27-D75D4641CF86}"/>
              </a:ext>
            </a:extLst>
          </p:cNvPr>
          <p:cNvSpPr>
            <a:spLocks noGrp="1"/>
          </p:cNvSpPr>
          <p:nvPr>
            <p:ph type="body" sz="quarter" idx="18"/>
          </p:nvPr>
        </p:nvSpPr>
        <p:spPr>
          <a:xfrm>
            <a:off x="412790" y="999023"/>
            <a:ext cx="11483999" cy="310015"/>
          </a:xfrm>
        </p:spPr>
        <p:txBody>
          <a:bodyPr anchor="b">
            <a:noAutofit/>
          </a:bodyPr>
          <a:lstStyle/>
          <a:p>
            <a:pPr>
              <a:lnSpc>
                <a:spcPct val="140000"/>
              </a:lnSpc>
            </a:pPr>
            <a:r>
              <a:rPr lang="en-AU"/>
              <a:t>Successful collisions</a:t>
            </a:r>
          </a:p>
        </p:txBody>
      </p:sp>
      <p:sp>
        <p:nvSpPr>
          <p:cNvPr id="47" name="TextBox 46">
            <a:extLst>
              <a:ext uri="{FF2B5EF4-FFF2-40B4-BE49-F238E27FC236}">
                <a16:creationId xmlns:a16="http://schemas.microsoft.com/office/drawing/2014/main" id="{C2EF05CA-ED7F-4CAC-5F89-13290D09674B}"/>
              </a:ext>
            </a:extLst>
          </p:cNvPr>
          <p:cNvSpPr txBox="1"/>
          <p:nvPr/>
        </p:nvSpPr>
        <p:spPr>
          <a:xfrm>
            <a:off x="9344059" y="1375099"/>
            <a:ext cx="1424860" cy="400110"/>
          </a:xfrm>
          <a:prstGeom prst="rect">
            <a:avLst/>
          </a:prstGeom>
          <a:noFill/>
        </p:spPr>
        <p:txBody>
          <a:bodyPr wrap="square">
            <a:spAutoFit/>
          </a:bodyPr>
          <a:lstStyle/>
          <a:p>
            <a:r>
              <a:rPr lang="en-AU" sz="2000" b="1"/>
              <a:t>Product</a:t>
            </a:r>
          </a:p>
        </p:txBody>
      </p:sp>
      <p:sp>
        <p:nvSpPr>
          <p:cNvPr id="2" name="Slide Number Placeholder 1">
            <a:extLst>
              <a:ext uri="{FF2B5EF4-FFF2-40B4-BE49-F238E27FC236}">
                <a16:creationId xmlns:a16="http://schemas.microsoft.com/office/drawing/2014/main" id="{C49C0235-FDD3-8977-692F-82537237851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128</a:t>
            </a:fld>
            <a:endParaRPr lang="en-AU"/>
          </a:p>
        </p:txBody>
      </p:sp>
      <p:grpSp>
        <p:nvGrpSpPr>
          <p:cNvPr id="22" name="Group 21" descr="A flow chart showing how the successful collision between reactants forms products. In the diagram hydrogen gas and iodine particles collide with sufficient kinetic energy. This breaks the bonds in the reactant molecules, atoms rearrange to form new bonds to make products. The product hydrogen iodide is formed.">
            <a:extLst>
              <a:ext uri="{FF2B5EF4-FFF2-40B4-BE49-F238E27FC236}">
                <a16:creationId xmlns:a16="http://schemas.microsoft.com/office/drawing/2014/main" id="{DD37A19F-9A5C-2797-C6A6-363ABFF1A60B}"/>
              </a:ext>
            </a:extLst>
          </p:cNvPr>
          <p:cNvGrpSpPr/>
          <p:nvPr/>
        </p:nvGrpSpPr>
        <p:grpSpPr>
          <a:xfrm>
            <a:off x="96254" y="1505240"/>
            <a:ext cx="11800535" cy="4992760"/>
            <a:chOff x="96254" y="1505240"/>
            <a:chExt cx="11800535" cy="4992760"/>
          </a:xfrm>
        </p:grpSpPr>
        <p:grpSp>
          <p:nvGrpSpPr>
            <p:cNvPr id="16" name="Group 15" descr="A flow chart showing how the successful collision between reactants forms products. In the diagram hydrogen gas and iodine particles collide with sufficient kinetic energy. This breaks the bonds in the reactant molecules, atoms rearrange to form new bonds to make products. The product hydrogen iodide is formed.">
              <a:extLst>
                <a:ext uri="{FF2B5EF4-FFF2-40B4-BE49-F238E27FC236}">
                  <a16:creationId xmlns:a16="http://schemas.microsoft.com/office/drawing/2014/main" id="{F6AAFE44-35E5-F299-4F78-86141A94E501}"/>
                </a:ext>
              </a:extLst>
            </p:cNvPr>
            <p:cNvGrpSpPr/>
            <p:nvPr/>
          </p:nvGrpSpPr>
          <p:grpSpPr>
            <a:xfrm>
              <a:off x="96254" y="1812242"/>
              <a:ext cx="11800535" cy="4685758"/>
              <a:chOff x="68124" y="1791563"/>
              <a:chExt cx="11800535" cy="4685758"/>
            </a:xfrm>
          </p:grpSpPr>
          <p:sp>
            <p:nvSpPr>
              <p:cNvPr id="12" name="TextBox 11">
                <a:extLst>
                  <a:ext uri="{FF2B5EF4-FFF2-40B4-BE49-F238E27FC236}">
                    <a16:creationId xmlns:a16="http://schemas.microsoft.com/office/drawing/2014/main" id="{F92F9378-566A-7E21-DEA5-6178A39DD937}"/>
                  </a:ext>
                  <a:ext uri="{C183D7F6-B498-43B3-948B-1728B52AA6E4}">
                    <adec:decorative xmlns:adec="http://schemas.microsoft.com/office/drawing/2017/decorative" val="1"/>
                  </a:ext>
                </a:extLst>
              </p:cNvPr>
              <p:cNvSpPr txBox="1"/>
              <p:nvPr/>
            </p:nvSpPr>
            <p:spPr>
              <a:xfrm>
                <a:off x="6552406" y="4441443"/>
                <a:ext cx="5316253" cy="2035878"/>
              </a:xfrm>
              <a:prstGeom prst="rect">
                <a:avLst/>
              </a:prstGeom>
              <a:noFill/>
              <a:ln>
                <a:solidFill>
                  <a:schemeClr val="tx1"/>
                </a:solidFill>
              </a:ln>
            </p:spPr>
            <p:txBody>
              <a:bodyPr wrap="square">
                <a:spAutoFit/>
              </a:bodyPr>
              <a:lstStyle/>
              <a:p>
                <a:pPr marL="342900" indent="-342900">
                  <a:lnSpc>
                    <a:spcPct val="150000"/>
                  </a:lnSpc>
                  <a:spcAft>
                    <a:spcPts val="600"/>
                  </a:spcAft>
                  <a:buFont typeface="Arial" panose="020B0604020202020204" pitchFamily="34" charset="0"/>
                  <a:buChar char="•"/>
                </a:pPr>
                <a:r>
                  <a:rPr lang="en-AU" sz="2000"/>
                  <a:t>Bonds break in the reactant molecules</a:t>
                </a:r>
              </a:p>
              <a:p>
                <a:pPr marL="342900" indent="-342900">
                  <a:lnSpc>
                    <a:spcPct val="150000"/>
                  </a:lnSpc>
                  <a:spcAft>
                    <a:spcPts val="600"/>
                  </a:spcAft>
                  <a:buFont typeface="Arial" panose="020B0604020202020204" pitchFamily="34" charset="0"/>
                  <a:buChar char="•"/>
                </a:pPr>
                <a:r>
                  <a:rPr lang="en-AU" sz="2000"/>
                  <a:t>Atoms rearrange and form new bonds to make product molecules</a:t>
                </a:r>
              </a:p>
              <a:p>
                <a:pPr marL="342900" indent="-342900">
                  <a:lnSpc>
                    <a:spcPct val="150000"/>
                  </a:lnSpc>
                  <a:spcAft>
                    <a:spcPts val="600"/>
                  </a:spcAft>
                  <a:buFont typeface="Arial" panose="020B0604020202020204" pitchFamily="34" charset="0"/>
                  <a:buChar char="•"/>
                </a:pPr>
                <a:r>
                  <a:rPr lang="en-AU" sz="2000"/>
                  <a:t>The collision is successful</a:t>
                </a:r>
              </a:p>
            </p:txBody>
          </p:sp>
          <p:grpSp>
            <p:nvGrpSpPr>
              <p:cNvPr id="7" name="Group 6" descr="Alt text here">
                <a:extLst>
                  <a:ext uri="{FF2B5EF4-FFF2-40B4-BE49-F238E27FC236}">
                    <a16:creationId xmlns:a16="http://schemas.microsoft.com/office/drawing/2014/main" id="{6F5503F6-9510-CA3E-7595-E82AE21DB2AF}"/>
                  </a:ext>
                </a:extLst>
              </p:cNvPr>
              <p:cNvGrpSpPr/>
              <p:nvPr/>
            </p:nvGrpSpPr>
            <p:grpSpPr>
              <a:xfrm>
                <a:off x="68124" y="1791563"/>
                <a:ext cx="11265288" cy="4067414"/>
                <a:chOff x="360000" y="1849157"/>
                <a:chExt cx="11265288" cy="4067414"/>
              </a:xfrm>
            </p:grpSpPr>
            <p:sp>
              <p:nvSpPr>
                <p:cNvPr id="13" name="TextBox 12">
                  <a:extLst>
                    <a:ext uri="{FF2B5EF4-FFF2-40B4-BE49-F238E27FC236}">
                      <a16:creationId xmlns:a16="http://schemas.microsoft.com/office/drawing/2014/main" id="{633CAE92-64A8-5D75-0CE3-CDFC56E13A1D}"/>
                    </a:ext>
                  </a:extLst>
                </p:cNvPr>
                <p:cNvSpPr txBox="1"/>
                <p:nvPr/>
              </p:nvSpPr>
              <p:spPr>
                <a:xfrm>
                  <a:off x="663389" y="2651924"/>
                  <a:ext cx="1551963" cy="520117"/>
                </a:xfrm>
                <a:prstGeom prst="rect">
                  <a:avLst/>
                </a:prstGeom>
                <a:noFill/>
              </p:spPr>
              <p:txBody>
                <a:bodyPr wrap="square" lIns="0" tIns="0" rIns="0" bIns="0" rtlCol="0">
                  <a:noAutofit/>
                </a:bodyPr>
                <a:lstStyle/>
                <a:p>
                  <a:pPr algn="ctr"/>
                  <a:r>
                    <a:rPr lang="en-AU" sz="2000"/>
                    <a:t>hydrogen gas</a:t>
                  </a:r>
                </a:p>
              </p:txBody>
            </p:sp>
            <p:sp>
              <p:nvSpPr>
                <p:cNvPr id="15" name="TextBox 14">
                  <a:extLst>
                    <a:ext uri="{FF2B5EF4-FFF2-40B4-BE49-F238E27FC236}">
                      <a16:creationId xmlns:a16="http://schemas.microsoft.com/office/drawing/2014/main" id="{7EAB8E7A-B7FD-9588-3AF5-55A1A1EC8960}"/>
                    </a:ext>
                  </a:extLst>
                </p:cNvPr>
                <p:cNvSpPr txBox="1"/>
                <p:nvPr/>
              </p:nvSpPr>
              <p:spPr>
                <a:xfrm>
                  <a:off x="3293665" y="2705020"/>
                  <a:ext cx="1551963" cy="363408"/>
                </a:xfrm>
                <a:prstGeom prst="rect">
                  <a:avLst/>
                </a:prstGeom>
                <a:noFill/>
              </p:spPr>
              <p:txBody>
                <a:bodyPr wrap="square" lIns="0" tIns="0" rIns="0" bIns="0" rtlCol="0">
                  <a:noAutofit/>
                </a:bodyPr>
                <a:lstStyle/>
                <a:p>
                  <a:pPr algn="ctr"/>
                  <a:r>
                    <a:rPr lang="en-AU" sz="2000"/>
                    <a:t>iodine</a:t>
                  </a:r>
                </a:p>
              </p:txBody>
            </p:sp>
            <p:pic>
              <p:nvPicPr>
                <p:cNvPr id="20" name="Picture 19">
                  <a:extLst>
                    <a:ext uri="{FF2B5EF4-FFF2-40B4-BE49-F238E27FC236}">
                      <a16:creationId xmlns:a16="http://schemas.microsoft.com/office/drawing/2014/main" id="{023D8231-F1CB-F2C9-EC0C-F3D16BA6E6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821" y="2153970"/>
                  <a:ext cx="611505" cy="371475"/>
                </a:xfrm>
                <a:prstGeom prst="rect">
                  <a:avLst/>
                </a:prstGeom>
              </p:spPr>
            </p:pic>
            <p:pic>
              <p:nvPicPr>
                <p:cNvPr id="21" name="Picture 20">
                  <a:extLst>
                    <a:ext uri="{FF2B5EF4-FFF2-40B4-BE49-F238E27FC236}">
                      <a16:creationId xmlns:a16="http://schemas.microsoft.com/office/drawing/2014/main" id="{8EE83A15-FCDD-98D0-548B-942160C4C9F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flipV="1">
                  <a:off x="2910299" y="1868601"/>
                  <a:ext cx="2296645" cy="865152"/>
                </a:xfrm>
                <a:prstGeom prst="rect">
                  <a:avLst/>
                </a:prstGeom>
              </p:spPr>
            </p:pic>
            <p:pic>
              <p:nvPicPr>
                <p:cNvPr id="27" name="Picture 26">
                  <a:extLst>
                    <a:ext uri="{FF2B5EF4-FFF2-40B4-BE49-F238E27FC236}">
                      <a16:creationId xmlns:a16="http://schemas.microsoft.com/office/drawing/2014/main" id="{230DFE05-9F8D-4E54-C177-0AD36AF607B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6200000">
                  <a:off x="1963883" y="4184149"/>
                  <a:ext cx="1036814" cy="1397846"/>
                </a:xfrm>
                <a:prstGeom prst="rect">
                  <a:avLst/>
                </a:prstGeom>
              </p:spPr>
            </p:pic>
            <p:sp>
              <p:nvSpPr>
                <p:cNvPr id="38" name="TextBox 37">
                  <a:extLst>
                    <a:ext uri="{FF2B5EF4-FFF2-40B4-BE49-F238E27FC236}">
                      <a16:creationId xmlns:a16="http://schemas.microsoft.com/office/drawing/2014/main" id="{D5CAFEFD-1EF8-2F29-BEFD-EC410DE00A0E}"/>
                    </a:ext>
                    <a:ext uri="{C183D7F6-B498-43B3-948B-1728B52AA6E4}">
                      <adec:decorative xmlns:adec="http://schemas.microsoft.com/office/drawing/2017/decorative" val="1"/>
                    </a:ext>
                  </a:extLst>
                </p:cNvPr>
                <p:cNvSpPr txBox="1"/>
                <p:nvPr/>
              </p:nvSpPr>
              <p:spPr>
                <a:xfrm>
                  <a:off x="360000" y="5414811"/>
                  <a:ext cx="4801741" cy="501760"/>
                </a:xfrm>
                <a:prstGeom prst="rect">
                  <a:avLst/>
                </a:prstGeom>
                <a:noFill/>
              </p:spPr>
              <p:txBody>
                <a:bodyPr wrap="square" lIns="0" tIns="0" rIns="0" bIns="0" rtlCol="0">
                  <a:noAutofit/>
                </a:bodyPr>
                <a:lstStyle/>
                <a:p>
                  <a:pPr algn="ctr">
                    <a:lnSpc>
                      <a:spcPct val="150000"/>
                    </a:lnSpc>
                    <a:spcAft>
                      <a:spcPts val="600"/>
                    </a:spcAft>
                  </a:pPr>
                  <a:r>
                    <a:rPr lang="en-AU" sz="2000"/>
                    <a:t>Reactant particles collide with  sufficient  KE</a:t>
                  </a:r>
                </a:p>
              </p:txBody>
            </p:sp>
            <p:pic>
              <p:nvPicPr>
                <p:cNvPr id="45" name="Picture 44" descr="A purple and white molecule">
                  <a:extLst>
                    <a:ext uri="{FF2B5EF4-FFF2-40B4-BE49-F238E27FC236}">
                      <a16:creationId xmlns:a16="http://schemas.microsoft.com/office/drawing/2014/main" id="{5E62D9C4-90B2-B403-4C11-7D4E72D7548F}"/>
                    </a:ext>
                  </a:extLst>
                </p:cNvPr>
                <p:cNvPicPr>
                  <a:picLocks noChangeAspect="1"/>
                </p:cNvPicPr>
                <p:nvPr/>
              </p:nvPicPr>
              <p:blipFill>
                <a:blip r:embed="rId6"/>
                <a:stretch>
                  <a:fillRect/>
                </a:stretch>
              </p:blipFill>
              <p:spPr>
                <a:xfrm flipV="1">
                  <a:off x="8422201" y="1849157"/>
                  <a:ext cx="1559400" cy="710393"/>
                </a:xfrm>
                <a:prstGeom prst="rect">
                  <a:avLst/>
                </a:prstGeom>
              </p:spPr>
            </p:pic>
            <p:sp>
              <p:nvSpPr>
                <p:cNvPr id="4" name="Arrow: Down 3">
                  <a:extLst>
                    <a:ext uri="{FF2B5EF4-FFF2-40B4-BE49-F238E27FC236}">
                      <a16:creationId xmlns:a16="http://schemas.microsoft.com/office/drawing/2014/main" id="{D6BA05EC-DCDE-8347-DCCB-6A3F91327073}"/>
                    </a:ext>
                    <a:ext uri="{C183D7F6-B498-43B3-948B-1728B52AA6E4}">
                      <adec:decorative xmlns:adec="http://schemas.microsoft.com/office/drawing/2017/decorative" val="1"/>
                    </a:ext>
                  </a:extLst>
                </p:cNvPr>
                <p:cNvSpPr/>
                <p:nvPr/>
              </p:nvSpPr>
              <p:spPr>
                <a:xfrm flipH="1">
                  <a:off x="2482289" y="3398228"/>
                  <a:ext cx="405904" cy="79237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B2168D8A-C0AC-D805-3186-E1C2A75D80DA}"/>
                    </a:ext>
                    <a:ext uri="{C183D7F6-B498-43B3-948B-1728B52AA6E4}">
                      <adec:decorative xmlns:adec="http://schemas.microsoft.com/office/drawing/2017/decorative" val="1"/>
                    </a:ext>
                  </a:extLst>
                </p:cNvPr>
                <p:cNvSpPr/>
                <p:nvPr/>
              </p:nvSpPr>
              <p:spPr>
                <a:xfrm rot="10800000">
                  <a:off x="9914330" y="3109530"/>
                  <a:ext cx="405905" cy="116316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27FA0C96-5002-6116-B5F4-FF2E4F12731A}"/>
                    </a:ext>
                    <a:ext uri="{C183D7F6-B498-43B3-948B-1728B52AA6E4}">
                      <adec:decorative xmlns:adec="http://schemas.microsoft.com/office/drawing/2017/decorative" val="1"/>
                    </a:ext>
                  </a:extLst>
                </p:cNvPr>
                <p:cNvSpPr txBox="1"/>
                <p:nvPr/>
              </p:nvSpPr>
              <p:spPr>
                <a:xfrm>
                  <a:off x="9291317" y="2606440"/>
                  <a:ext cx="1922099" cy="377010"/>
                </a:xfrm>
                <a:prstGeom prst="rect">
                  <a:avLst/>
                </a:prstGeom>
                <a:noFill/>
              </p:spPr>
              <p:txBody>
                <a:bodyPr wrap="square" lIns="0" tIns="0" rIns="0" bIns="0" rtlCol="0">
                  <a:noAutofit/>
                </a:bodyPr>
                <a:lstStyle/>
                <a:p>
                  <a:pPr algn="ctr"/>
                  <a:r>
                    <a:rPr lang="en-AU" sz="2000"/>
                    <a:t>hydrogen iodide</a:t>
                  </a:r>
                </a:p>
              </p:txBody>
            </p:sp>
            <p:pic>
              <p:nvPicPr>
                <p:cNvPr id="9" name="Picture 8" descr="A purple and white molecule">
                  <a:extLst>
                    <a:ext uri="{FF2B5EF4-FFF2-40B4-BE49-F238E27FC236}">
                      <a16:creationId xmlns:a16="http://schemas.microsoft.com/office/drawing/2014/main" id="{53D66647-6BBD-0C0D-5CD3-9AA4B893406B}"/>
                    </a:ext>
                  </a:extLst>
                </p:cNvPr>
                <p:cNvPicPr>
                  <a:picLocks noChangeAspect="1"/>
                </p:cNvPicPr>
                <p:nvPr/>
              </p:nvPicPr>
              <p:blipFill>
                <a:blip r:embed="rId6"/>
                <a:stretch>
                  <a:fillRect/>
                </a:stretch>
              </p:blipFill>
              <p:spPr>
                <a:xfrm flipV="1">
                  <a:off x="10065888" y="1864065"/>
                  <a:ext cx="1559400" cy="710393"/>
                </a:xfrm>
                <a:prstGeom prst="rect">
                  <a:avLst/>
                </a:prstGeom>
              </p:spPr>
            </p:pic>
            <p:sp>
              <p:nvSpPr>
                <p:cNvPr id="14" name="Arrow: Down 13">
                  <a:extLst>
                    <a:ext uri="{FF2B5EF4-FFF2-40B4-BE49-F238E27FC236}">
                      <a16:creationId xmlns:a16="http://schemas.microsoft.com/office/drawing/2014/main" id="{2CF2C11C-B8E9-CAD2-DD09-CA2EB125102C}"/>
                    </a:ext>
                    <a:ext uri="{C183D7F6-B498-43B3-948B-1728B52AA6E4}">
                      <adec:decorative xmlns:adec="http://schemas.microsoft.com/office/drawing/2017/decorative" val="1"/>
                    </a:ext>
                  </a:extLst>
                </p:cNvPr>
                <p:cNvSpPr/>
                <p:nvPr/>
              </p:nvSpPr>
              <p:spPr>
                <a:xfrm rot="16200000">
                  <a:off x="5681132" y="5093559"/>
                  <a:ext cx="420114" cy="1110721"/>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lus Sign 9">
                  <a:extLst>
                    <a:ext uri="{FF2B5EF4-FFF2-40B4-BE49-F238E27FC236}">
                      <a16:creationId xmlns:a16="http://schemas.microsoft.com/office/drawing/2014/main" id="{CD988CC9-CBC6-F680-6DF5-CE4CB41C0A70}"/>
                    </a:ext>
                    <a:ext uri="{C183D7F6-B498-43B3-948B-1728B52AA6E4}">
                      <adec:decorative xmlns:adec="http://schemas.microsoft.com/office/drawing/2017/decorative" val="1"/>
                    </a:ext>
                  </a:extLst>
                </p:cNvPr>
                <p:cNvSpPr/>
                <p:nvPr/>
              </p:nvSpPr>
              <p:spPr>
                <a:xfrm>
                  <a:off x="2179460" y="2166215"/>
                  <a:ext cx="383366" cy="408243"/>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7" name="TextBox 16">
              <a:extLst>
                <a:ext uri="{FF2B5EF4-FFF2-40B4-BE49-F238E27FC236}">
                  <a16:creationId xmlns:a16="http://schemas.microsoft.com/office/drawing/2014/main" id="{0B88AEC8-4FD9-6ED7-26DC-055161A4C035}"/>
                </a:ext>
              </a:extLst>
            </p:cNvPr>
            <p:cNvSpPr txBox="1"/>
            <p:nvPr/>
          </p:nvSpPr>
          <p:spPr>
            <a:xfrm>
              <a:off x="296072" y="1505240"/>
              <a:ext cx="1424860" cy="400110"/>
            </a:xfrm>
            <a:prstGeom prst="rect">
              <a:avLst/>
            </a:prstGeom>
            <a:noFill/>
          </p:spPr>
          <p:txBody>
            <a:bodyPr wrap="square">
              <a:spAutoFit/>
            </a:bodyPr>
            <a:lstStyle/>
            <a:p>
              <a:r>
                <a:rPr lang="en-AU" sz="2000" b="1"/>
                <a:t>Reactants</a:t>
              </a:r>
            </a:p>
          </p:txBody>
        </p:sp>
      </p:grpSp>
    </p:spTree>
    <p:extLst>
      <p:ext uri="{BB962C8B-B14F-4D97-AF65-F5344CB8AC3E}">
        <p14:creationId xmlns:p14="http://schemas.microsoft.com/office/powerpoint/2010/main" val="4592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88B12-DBC0-ABAE-BB64-5C3621CE8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47ECD-90F5-0005-4759-C25A1467F18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129</a:t>
            </a:fld>
            <a:endParaRPr lang="en-AU"/>
          </a:p>
        </p:txBody>
      </p:sp>
      <p:sp>
        <p:nvSpPr>
          <p:cNvPr id="3" name="Title 2">
            <a:extLst>
              <a:ext uri="{FF2B5EF4-FFF2-40B4-BE49-F238E27FC236}">
                <a16:creationId xmlns:a16="http://schemas.microsoft.com/office/drawing/2014/main" id="{7F13AA8A-55BE-C2E9-61D0-9530CDEAEC38}"/>
              </a:ext>
            </a:extLst>
          </p:cNvPr>
          <p:cNvSpPr>
            <a:spLocks noGrp="1"/>
          </p:cNvSpPr>
          <p:nvPr>
            <p:ph type="title"/>
          </p:nvPr>
        </p:nvSpPr>
        <p:spPr>
          <a:xfrm>
            <a:off x="360000" y="360000"/>
            <a:ext cx="11484000" cy="545601"/>
          </a:xfrm>
        </p:spPr>
        <p:txBody>
          <a:bodyPr anchor="t">
            <a:normAutofit/>
          </a:bodyPr>
          <a:lstStyle/>
          <a:p>
            <a:r>
              <a:rPr lang="en-AU"/>
              <a:t>2.1 Collision theory (3 of 3)</a:t>
            </a:r>
          </a:p>
        </p:txBody>
      </p:sp>
      <p:sp>
        <p:nvSpPr>
          <p:cNvPr id="5" name="Text Placeholder 4">
            <a:extLst>
              <a:ext uri="{FF2B5EF4-FFF2-40B4-BE49-F238E27FC236}">
                <a16:creationId xmlns:a16="http://schemas.microsoft.com/office/drawing/2014/main" id="{84EB231C-E7B2-9D6B-7108-85F88AF11682}"/>
              </a:ext>
            </a:extLst>
          </p:cNvPr>
          <p:cNvSpPr>
            <a:spLocks noGrp="1"/>
          </p:cNvSpPr>
          <p:nvPr>
            <p:ph type="body" sz="quarter" idx="18"/>
          </p:nvPr>
        </p:nvSpPr>
        <p:spPr>
          <a:xfrm>
            <a:off x="412790" y="999023"/>
            <a:ext cx="11483999" cy="310015"/>
          </a:xfrm>
        </p:spPr>
        <p:txBody>
          <a:bodyPr anchor="b">
            <a:noAutofit/>
          </a:bodyPr>
          <a:lstStyle/>
          <a:p>
            <a:pPr>
              <a:lnSpc>
                <a:spcPct val="140000"/>
              </a:lnSpc>
            </a:pPr>
            <a:r>
              <a:rPr lang="en-AU"/>
              <a:t>Unsuccessful collisions</a:t>
            </a:r>
          </a:p>
        </p:txBody>
      </p:sp>
      <p:grpSp>
        <p:nvGrpSpPr>
          <p:cNvPr id="17" name="Group 16" descr="A flow chart showing how the unsuccessful collision between reactants which results in products not being formed. In the diagram hydrogen gas and iodine particles collide with insufficient kinetic energy. Products are not formed as a result.">
            <a:extLst>
              <a:ext uri="{FF2B5EF4-FFF2-40B4-BE49-F238E27FC236}">
                <a16:creationId xmlns:a16="http://schemas.microsoft.com/office/drawing/2014/main" id="{50179CDE-169C-E99B-54D6-EF14B116CAED}"/>
              </a:ext>
            </a:extLst>
          </p:cNvPr>
          <p:cNvGrpSpPr/>
          <p:nvPr/>
        </p:nvGrpSpPr>
        <p:grpSpPr>
          <a:xfrm>
            <a:off x="260167" y="1563242"/>
            <a:ext cx="11636622" cy="4843060"/>
            <a:chOff x="260167" y="1563242"/>
            <a:chExt cx="11636622" cy="4843060"/>
          </a:xfrm>
        </p:grpSpPr>
        <p:sp>
          <p:nvSpPr>
            <p:cNvPr id="13" name="TextBox 12">
              <a:extLst>
                <a:ext uri="{FF2B5EF4-FFF2-40B4-BE49-F238E27FC236}">
                  <a16:creationId xmlns:a16="http://schemas.microsoft.com/office/drawing/2014/main" id="{5E41E68E-778A-8E44-9A8D-89A55D48899B}"/>
                </a:ext>
                <a:ext uri="{C183D7F6-B498-43B3-948B-1728B52AA6E4}">
                  <adec:decorative xmlns:adec="http://schemas.microsoft.com/office/drawing/2017/decorative" val="1"/>
                </a:ext>
              </a:extLst>
            </p:cNvPr>
            <p:cNvSpPr txBox="1"/>
            <p:nvPr/>
          </p:nvSpPr>
          <p:spPr>
            <a:xfrm>
              <a:off x="663389" y="2651924"/>
              <a:ext cx="1551963" cy="520117"/>
            </a:xfrm>
            <a:prstGeom prst="rect">
              <a:avLst/>
            </a:prstGeom>
            <a:noFill/>
          </p:spPr>
          <p:txBody>
            <a:bodyPr wrap="square" lIns="0" tIns="0" rIns="0" bIns="0" rtlCol="0">
              <a:noAutofit/>
            </a:bodyPr>
            <a:lstStyle/>
            <a:p>
              <a:pPr algn="ctr"/>
              <a:r>
                <a:rPr lang="en-AU" sz="2000"/>
                <a:t>hydrogen gas</a:t>
              </a:r>
            </a:p>
          </p:txBody>
        </p:sp>
        <p:sp>
          <p:nvSpPr>
            <p:cNvPr id="15" name="TextBox 14">
              <a:extLst>
                <a:ext uri="{FF2B5EF4-FFF2-40B4-BE49-F238E27FC236}">
                  <a16:creationId xmlns:a16="http://schemas.microsoft.com/office/drawing/2014/main" id="{05A223C7-0C31-7A2B-7060-4DE94132A7DD}"/>
                </a:ext>
              </a:extLst>
            </p:cNvPr>
            <p:cNvSpPr txBox="1"/>
            <p:nvPr/>
          </p:nvSpPr>
          <p:spPr>
            <a:xfrm>
              <a:off x="3181213" y="2682191"/>
              <a:ext cx="1551963" cy="363408"/>
            </a:xfrm>
            <a:prstGeom prst="rect">
              <a:avLst/>
            </a:prstGeom>
            <a:noFill/>
          </p:spPr>
          <p:txBody>
            <a:bodyPr wrap="square" lIns="0" tIns="0" rIns="0" bIns="0" rtlCol="0">
              <a:noAutofit/>
            </a:bodyPr>
            <a:lstStyle/>
            <a:p>
              <a:pPr algn="ctr"/>
              <a:r>
                <a:rPr lang="en-AU" sz="2000"/>
                <a:t>iodine</a:t>
              </a:r>
            </a:p>
          </p:txBody>
        </p:sp>
        <p:pic>
          <p:nvPicPr>
            <p:cNvPr id="20" name="Picture 19">
              <a:extLst>
                <a:ext uri="{FF2B5EF4-FFF2-40B4-BE49-F238E27FC236}">
                  <a16:creationId xmlns:a16="http://schemas.microsoft.com/office/drawing/2014/main" id="{DF96261F-DBCC-08DF-BF94-88DFF89551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9821" y="2153970"/>
              <a:ext cx="611505" cy="371475"/>
            </a:xfrm>
            <a:prstGeom prst="rect">
              <a:avLst/>
            </a:prstGeom>
          </p:spPr>
        </p:pic>
        <p:pic>
          <p:nvPicPr>
            <p:cNvPr id="21" name="Picture 20">
              <a:extLst>
                <a:ext uri="{FF2B5EF4-FFF2-40B4-BE49-F238E27FC236}">
                  <a16:creationId xmlns:a16="http://schemas.microsoft.com/office/drawing/2014/main" id="{517F37E1-70E0-D905-12D0-E167DBA87C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flipV="1">
              <a:off x="2808873" y="1815425"/>
              <a:ext cx="2296645" cy="865152"/>
            </a:xfrm>
            <a:prstGeom prst="rect">
              <a:avLst/>
            </a:prstGeom>
          </p:spPr>
        </p:pic>
        <p:sp>
          <p:nvSpPr>
            <p:cNvPr id="38" name="TextBox 37">
              <a:extLst>
                <a:ext uri="{FF2B5EF4-FFF2-40B4-BE49-F238E27FC236}">
                  <a16:creationId xmlns:a16="http://schemas.microsoft.com/office/drawing/2014/main" id="{FB06A6A3-972C-5D75-12E6-23C3379ADD0B}"/>
                </a:ext>
              </a:extLst>
            </p:cNvPr>
            <p:cNvSpPr txBox="1"/>
            <p:nvPr/>
          </p:nvSpPr>
          <p:spPr>
            <a:xfrm>
              <a:off x="893813" y="5382220"/>
              <a:ext cx="4771220" cy="680583"/>
            </a:xfrm>
            <a:prstGeom prst="rect">
              <a:avLst/>
            </a:prstGeom>
            <a:noFill/>
          </p:spPr>
          <p:txBody>
            <a:bodyPr wrap="square" lIns="0" tIns="0" rIns="0" bIns="0" rtlCol="0">
              <a:noAutofit/>
            </a:bodyPr>
            <a:lstStyle/>
            <a:p>
              <a:pPr algn="l">
                <a:lnSpc>
                  <a:spcPct val="150000"/>
                </a:lnSpc>
                <a:spcAft>
                  <a:spcPts val="600"/>
                </a:spcAft>
              </a:pPr>
              <a:r>
                <a:rPr lang="en-AU" sz="2000"/>
                <a:t>Reactant particles do not collide with  sufficient  KE</a:t>
              </a:r>
            </a:p>
          </p:txBody>
        </p:sp>
        <p:sp>
          <p:nvSpPr>
            <p:cNvPr id="47" name="TextBox 46">
              <a:extLst>
                <a:ext uri="{FF2B5EF4-FFF2-40B4-BE49-F238E27FC236}">
                  <a16:creationId xmlns:a16="http://schemas.microsoft.com/office/drawing/2014/main" id="{3876B58A-071F-2E6F-A998-D7F428FB5EFB}"/>
                </a:ext>
                <a:ext uri="{C183D7F6-B498-43B3-948B-1728B52AA6E4}">
                  <adec:decorative xmlns:adec="http://schemas.microsoft.com/office/drawing/2017/decorative" val="1"/>
                </a:ext>
              </a:extLst>
            </p:cNvPr>
            <p:cNvSpPr txBox="1"/>
            <p:nvPr/>
          </p:nvSpPr>
          <p:spPr>
            <a:xfrm>
              <a:off x="8663370" y="1625838"/>
              <a:ext cx="3180630" cy="400110"/>
            </a:xfrm>
            <a:prstGeom prst="rect">
              <a:avLst/>
            </a:prstGeom>
            <a:noFill/>
          </p:spPr>
          <p:txBody>
            <a:bodyPr wrap="square">
              <a:spAutoFit/>
            </a:bodyPr>
            <a:lstStyle/>
            <a:p>
              <a:r>
                <a:rPr lang="en-AU" sz="2000" b="1"/>
                <a:t>Products are not formed</a:t>
              </a:r>
            </a:p>
          </p:txBody>
        </p:sp>
        <p:sp>
          <p:nvSpPr>
            <p:cNvPr id="4" name="Arrow: Down 3">
              <a:extLst>
                <a:ext uri="{FF2B5EF4-FFF2-40B4-BE49-F238E27FC236}">
                  <a16:creationId xmlns:a16="http://schemas.microsoft.com/office/drawing/2014/main" id="{DBCC8D83-6EB3-1300-9E16-DE19081805FB}"/>
                </a:ext>
                <a:ext uri="{C183D7F6-B498-43B3-948B-1728B52AA6E4}">
                  <adec:decorative xmlns:adec="http://schemas.microsoft.com/office/drawing/2017/decorative" val="1"/>
                </a:ext>
              </a:extLst>
            </p:cNvPr>
            <p:cNvSpPr/>
            <p:nvPr/>
          </p:nvSpPr>
          <p:spPr>
            <a:xfrm flipH="1">
              <a:off x="2704778" y="3017777"/>
              <a:ext cx="405904" cy="79237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E1E42BBA-DAEB-A710-B0C5-5CB749E3F5E8}"/>
                </a:ext>
                <a:ext uri="{C183D7F6-B498-43B3-948B-1728B52AA6E4}">
                  <adec:decorative xmlns:adec="http://schemas.microsoft.com/office/drawing/2017/decorative" val="1"/>
                </a:ext>
              </a:extLst>
            </p:cNvPr>
            <p:cNvSpPr/>
            <p:nvPr/>
          </p:nvSpPr>
          <p:spPr>
            <a:xfrm rot="10800000">
              <a:off x="9809587" y="2519876"/>
              <a:ext cx="405905" cy="109918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93F7BE82-A16E-129F-28B4-4680A24D5BC9}"/>
                </a:ext>
              </a:extLst>
            </p:cNvPr>
            <p:cNvSpPr txBox="1"/>
            <p:nvPr/>
          </p:nvSpPr>
          <p:spPr>
            <a:xfrm>
              <a:off x="7417350" y="3908759"/>
              <a:ext cx="4479439" cy="2497543"/>
            </a:xfrm>
            <a:prstGeom prst="rect">
              <a:avLst/>
            </a:prstGeom>
            <a:noFill/>
            <a:ln>
              <a:solidFill>
                <a:schemeClr val="tx1"/>
              </a:solidFill>
            </a:ln>
          </p:spPr>
          <p:txBody>
            <a:bodyPr wrap="square">
              <a:spAutoFit/>
            </a:bodyPr>
            <a:lstStyle/>
            <a:p>
              <a:pPr marL="342900" indent="-342900">
                <a:lnSpc>
                  <a:spcPct val="150000"/>
                </a:lnSpc>
                <a:spcAft>
                  <a:spcPts val="600"/>
                </a:spcAft>
                <a:buFont typeface="Arial" panose="020B0604020202020204" pitchFamily="34" charset="0"/>
                <a:buChar char="•"/>
              </a:pPr>
              <a:r>
                <a:rPr lang="en-AU" sz="2000"/>
                <a:t>Bonds do not break in the reactant molecules</a:t>
              </a:r>
            </a:p>
            <a:p>
              <a:pPr marL="342900" indent="-342900">
                <a:lnSpc>
                  <a:spcPct val="150000"/>
                </a:lnSpc>
                <a:spcAft>
                  <a:spcPts val="600"/>
                </a:spcAft>
                <a:buFont typeface="Arial" panose="020B0604020202020204" pitchFamily="34" charset="0"/>
                <a:buChar char="•"/>
              </a:pPr>
              <a:r>
                <a:rPr lang="en-AU" sz="2000"/>
                <a:t>The reactant particles move away from each other after colliding </a:t>
              </a:r>
            </a:p>
            <a:p>
              <a:pPr marL="342900" indent="-342900">
                <a:lnSpc>
                  <a:spcPct val="150000"/>
                </a:lnSpc>
                <a:spcAft>
                  <a:spcPts val="600"/>
                </a:spcAft>
                <a:buFont typeface="Arial" panose="020B0604020202020204" pitchFamily="34" charset="0"/>
                <a:buChar char="•"/>
              </a:pPr>
              <a:r>
                <a:rPr lang="en-AU" sz="2000"/>
                <a:t>The collision is unsuccessful</a:t>
              </a:r>
            </a:p>
          </p:txBody>
        </p:sp>
        <p:sp>
          <p:nvSpPr>
            <p:cNvPr id="14" name="Arrow: Down 13">
              <a:extLst>
                <a:ext uri="{FF2B5EF4-FFF2-40B4-BE49-F238E27FC236}">
                  <a16:creationId xmlns:a16="http://schemas.microsoft.com/office/drawing/2014/main" id="{46753C74-6E6C-91F3-4590-22341DB13437}"/>
                </a:ext>
                <a:ext uri="{C183D7F6-B498-43B3-948B-1728B52AA6E4}">
                  <adec:decorative xmlns:adec="http://schemas.microsoft.com/office/drawing/2017/decorative" val="1"/>
                </a:ext>
              </a:extLst>
            </p:cNvPr>
            <p:cNvSpPr/>
            <p:nvPr/>
          </p:nvSpPr>
          <p:spPr>
            <a:xfrm rot="16200000">
              <a:off x="6083526" y="4633716"/>
              <a:ext cx="420114" cy="802702"/>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D56151F2-5EA0-5765-23DB-CBABC493A9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7292816">
              <a:off x="2619482" y="4035770"/>
              <a:ext cx="938826" cy="968789"/>
            </a:xfrm>
            <a:prstGeom prst="rect">
              <a:avLst/>
            </a:prstGeom>
          </p:spPr>
        </p:pic>
        <p:sp>
          <p:nvSpPr>
            <p:cNvPr id="9" name="Plus Sign 8">
              <a:extLst>
                <a:ext uri="{FF2B5EF4-FFF2-40B4-BE49-F238E27FC236}">
                  <a16:creationId xmlns:a16="http://schemas.microsoft.com/office/drawing/2014/main" id="{A29EC95A-F28E-6457-2185-343BE62B9B44}"/>
                </a:ext>
                <a:ext uri="{C183D7F6-B498-43B3-948B-1728B52AA6E4}">
                  <adec:decorative xmlns:adec="http://schemas.microsoft.com/office/drawing/2017/decorative" val="1"/>
                </a:ext>
              </a:extLst>
            </p:cNvPr>
            <p:cNvSpPr/>
            <p:nvPr/>
          </p:nvSpPr>
          <p:spPr>
            <a:xfrm>
              <a:off x="2179460" y="2166215"/>
              <a:ext cx="383366" cy="408243"/>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18F7F1DE-613F-3240-BE97-3A309C6DB1F7}"/>
                </a:ext>
                <a:ext uri="{C183D7F6-B498-43B3-948B-1728B52AA6E4}">
                  <adec:decorative xmlns:adec="http://schemas.microsoft.com/office/drawing/2017/decorative" val="1"/>
                </a:ext>
              </a:extLst>
            </p:cNvPr>
            <p:cNvSpPr txBox="1"/>
            <p:nvPr/>
          </p:nvSpPr>
          <p:spPr>
            <a:xfrm>
              <a:off x="260167" y="1563242"/>
              <a:ext cx="3180630" cy="400110"/>
            </a:xfrm>
            <a:prstGeom prst="rect">
              <a:avLst/>
            </a:prstGeom>
            <a:noFill/>
          </p:spPr>
          <p:txBody>
            <a:bodyPr wrap="square">
              <a:spAutoFit/>
            </a:bodyPr>
            <a:lstStyle/>
            <a:p>
              <a:r>
                <a:rPr lang="en-AU" sz="2000" b="1"/>
                <a:t>Reactants</a:t>
              </a:r>
            </a:p>
          </p:txBody>
        </p:sp>
      </p:grpSp>
    </p:spTree>
    <p:extLst>
      <p:ext uri="{BB962C8B-B14F-4D97-AF65-F5344CB8AC3E}">
        <p14:creationId xmlns:p14="http://schemas.microsoft.com/office/powerpoint/2010/main" val="21434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ACB3-BC42-1FFD-E909-A5F7FF6A5D1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EAD487A-986C-347B-5463-CEA5430FEFCB}"/>
              </a:ext>
            </a:extLst>
          </p:cNvPr>
          <p:cNvSpPr>
            <a:spLocks noGrp="1"/>
          </p:cNvSpPr>
          <p:nvPr>
            <p:ph type="title"/>
          </p:nvPr>
        </p:nvSpPr>
        <p:spPr/>
        <p:txBody>
          <a:bodyPr/>
          <a:lstStyle/>
          <a:p>
            <a:r>
              <a:rPr lang="en-AU"/>
              <a:t>1.1 Open and closed systems</a:t>
            </a:r>
          </a:p>
        </p:txBody>
      </p:sp>
      <p:sp>
        <p:nvSpPr>
          <p:cNvPr id="20" name="TextBox 19">
            <a:extLst>
              <a:ext uri="{FF2B5EF4-FFF2-40B4-BE49-F238E27FC236}">
                <a16:creationId xmlns:a16="http://schemas.microsoft.com/office/drawing/2014/main" id="{E8EC917C-C62F-317B-76E1-33941FC03B0B}"/>
              </a:ext>
            </a:extLst>
          </p:cNvPr>
          <p:cNvSpPr txBox="1"/>
          <p:nvPr/>
        </p:nvSpPr>
        <p:spPr>
          <a:xfrm>
            <a:off x="557561" y="1269374"/>
            <a:ext cx="11286439" cy="1322771"/>
          </a:xfrm>
          <a:prstGeom prst="rect">
            <a:avLst/>
          </a:prstGeom>
          <a:noFill/>
        </p:spPr>
        <p:txBody>
          <a:bodyPr wrap="square" lIns="0" tIns="0" rIns="0" bIns="0" rtlCol="0">
            <a:noAutofit/>
          </a:bodyPr>
          <a:lstStyle/>
          <a:p>
            <a:pPr algn="l"/>
            <a:r>
              <a:rPr lang="en-AU" sz="2000"/>
              <a:t>In an open system, both matter and energy can move into and out of the system.</a:t>
            </a:r>
          </a:p>
          <a:p>
            <a:pPr algn="l"/>
            <a:endParaRPr lang="en-AU" sz="2000"/>
          </a:p>
          <a:p>
            <a:pPr algn="l"/>
            <a:r>
              <a:rPr lang="en-AU" sz="2000"/>
              <a:t>In a closed system, only energy can move into and out of the system. </a:t>
            </a:r>
          </a:p>
        </p:txBody>
      </p:sp>
      <p:grpSp>
        <p:nvGrpSpPr>
          <p:cNvPr id="4" name="Group 3" descr="Two conical flasks containing liquid showing energy can move in and out of the system (conical flask). The first conical flask represents an open system as it does not have a stopper – matter is able to move in and out of this system. The second conical flask represents a closed system as it has a stopper. Matter cannot move in and out of a closed system.">
            <a:extLst>
              <a:ext uri="{FF2B5EF4-FFF2-40B4-BE49-F238E27FC236}">
                <a16:creationId xmlns:a16="http://schemas.microsoft.com/office/drawing/2014/main" id="{0D928FEA-9457-C2AE-AD73-270C75D7E7FD}"/>
              </a:ext>
            </a:extLst>
          </p:cNvPr>
          <p:cNvGrpSpPr/>
          <p:nvPr/>
        </p:nvGrpSpPr>
        <p:grpSpPr>
          <a:xfrm>
            <a:off x="2226368" y="2707854"/>
            <a:ext cx="8295009" cy="3752709"/>
            <a:chOff x="1854831" y="2980944"/>
            <a:chExt cx="8295009" cy="3752709"/>
          </a:xfrm>
        </p:grpSpPr>
        <p:sp>
          <p:nvSpPr>
            <p:cNvPr id="12" name="TextBox 11">
              <a:extLst>
                <a:ext uri="{FF2B5EF4-FFF2-40B4-BE49-F238E27FC236}">
                  <a16:creationId xmlns:a16="http://schemas.microsoft.com/office/drawing/2014/main" id="{774601F9-317C-0721-5355-56254098AB60}"/>
                </a:ext>
              </a:extLst>
            </p:cNvPr>
            <p:cNvSpPr txBox="1"/>
            <p:nvPr/>
          </p:nvSpPr>
          <p:spPr>
            <a:xfrm>
              <a:off x="8366760" y="5278859"/>
              <a:ext cx="1783080" cy="448056"/>
            </a:xfrm>
            <a:prstGeom prst="rect">
              <a:avLst/>
            </a:prstGeom>
            <a:noFill/>
          </p:spPr>
          <p:txBody>
            <a:bodyPr wrap="square" lIns="0" tIns="0" rIns="0" bIns="0" rtlCol="0">
              <a:noAutofit/>
            </a:bodyPr>
            <a:lstStyle/>
            <a:p>
              <a:pPr algn="l"/>
              <a:r>
                <a:rPr lang="en-AU" sz="1800"/>
                <a:t>Energy</a:t>
              </a:r>
            </a:p>
          </p:txBody>
        </p:sp>
        <p:grpSp>
          <p:nvGrpSpPr>
            <p:cNvPr id="2" name="Group 1">
              <a:extLst>
                <a:ext uri="{FF2B5EF4-FFF2-40B4-BE49-F238E27FC236}">
                  <a16:creationId xmlns:a16="http://schemas.microsoft.com/office/drawing/2014/main" id="{F40EB633-1F18-27EF-E6D2-AB63E66145C1}"/>
                </a:ext>
              </a:extLst>
            </p:cNvPr>
            <p:cNvGrpSpPr/>
            <p:nvPr/>
          </p:nvGrpSpPr>
          <p:grpSpPr>
            <a:xfrm>
              <a:off x="1854831" y="2980944"/>
              <a:ext cx="6511929" cy="3752709"/>
              <a:chOff x="1854831" y="2980944"/>
              <a:chExt cx="6511929" cy="3752709"/>
            </a:xfrm>
          </p:grpSpPr>
          <p:sp>
            <p:nvSpPr>
              <p:cNvPr id="7" name="TextBox 6">
                <a:extLst>
                  <a:ext uri="{FF2B5EF4-FFF2-40B4-BE49-F238E27FC236}">
                    <a16:creationId xmlns:a16="http://schemas.microsoft.com/office/drawing/2014/main" id="{45F41052-F6A3-D7F8-77E0-F6475CCA40B9}"/>
                  </a:ext>
                </a:extLst>
              </p:cNvPr>
              <p:cNvSpPr txBox="1"/>
              <p:nvPr/>
            </p:nvSpPr>
            <p:spPr>
              <a:xfrm>
                <a:off x="3765916" y="6242027"/>
                <a:ext cx="1091868" cy="448056"/>
              </a:xfrm>
              <a:prstGeom prst="rect">
                <a:avLst/>
              </a:prstGeom>
              <a:noFill/>
            </p:spPr>
            <p:txBody>
              <a:bodyPr wrap="square" lIns="0" tIns="0" rIns="0" bIns="0" rtlCol="0">
                <a:noAutofit/>
              </a:bodyPr>
              <a:lstStyle/>
              <a:p>
                <a:pPr algn="l"/>
                <a:r>
                  <a:rPr lang="en-AU" sz="1800"/>
                  <a:t>Open</a:t>
                </a:r>
              </a:p>
            </p:txBody>
          </p:sp>
          <p:sp>
            <p:nvSpPr>
              <p:cNvPr id="8" name="TextBox 7">
                <a:extLst>
                  <a:ext uri="{FF2B5EF4-FFF2-40B4-BE49-F238E27FC236}">
                    <a16:creationId xmlns:a16="http://schemas.microsoft.com/office/drawing/2014/main" id="{DA1F16E8-333F-4434-91BD-888AAC8AEA2B}"/>
                  </a:ext>
                </a:extLst>
              </p:cNvPr>
              <p:cNvSpPr txBox="1"/>
              <p:nvPr/>
            </p:nvSpPr>
            <p:spPr>
              <a:xfrm>
                <a:off x="6583680" y="6285597"/>
                <a:ext cx="1783080" cy="448056"/>
              </a:xfrm>
              <a:prstGeom prst="rect">
                <a:avLst/>
              </a:prstGeom>
              <a:noFill/>
            </p:spPr>
            <p:txBody>
              <a:bodyPr wrap="square" lIns="0" tIns="0" rIns="0" bIns="0" rtlCol="0">
                <a:noAutofit/>
              </a:bodyPr>
              <a:lstStyle/>
              <a:p>
                <a:pPr algn="l"/>
                <a:r>
                  <a:rPr lang="en-AU" sz="1800"/>
                  <a:t>Closed</a:t>
                </a:r>
              </a:p>
            </p:txBody>
          </p:sp>
          <p:pic>
            <p:nvPicPr>
              <p:cNvPr id="11" name="Picture 10" descr="A close-up of 2 conical flasks with liquid, one with, and one without stopper.">
                <a:extLst>
                  <a:ext uri="{FF2B5EF4-FFF2-40B4-BE49-F238E27FC236}">
                    <a16:creationId xmlns:a16="http://schemas.microsoft.com/office/drawing/2014/main" id="{A141424D-40FE-FBF5-61DF-62034B8E1BE2}"/>
                  </a:ext>
                </a:extLst>
              </p:cNvPr>
              <p:cNvPicPr>
                <a:picLocks noChangeAspect="1"/>
              </p:cNvPicPr>
              <p:nvPr/>
            </p:nvPicPr>
            <p:blipFill>
              <a:blip r:embed="rId3"/>
              <a:stretch>
                <a:fillRect/>
              </a:stretch>
            </p:blipFill>
            <p:spPr>
              <a:xfrm>
                <a:off x="3039602" y="3006167"/>
                <a:ext cx="5137437" cy="3279430"/>
              </a:xfrm>
              <a:prstGeom prst="rect">
                <a:avLst/>
              </a:prstGeom>
            </p:spPr>
          </p:pic>
          <p:sp>
            <p:nvSpPr>
              <p:cNvPr id="9" name="TextBox 8">
                <a:extLst>
                  <a:ext uri="{FF2B5EF4-FFF2-40B4-BE49-F238E27FC236}">
                    <a16:creationId xmlns:a16="http://schemas.microsoft.com/office/drawing/2014/main" id="{648882CA-8566-87C5-45CA-3AD2A9C5AD81}"/>
                  </a:ext>
                </a:extLst>
              </p:cNvPr>
              <p:cNvSpPr txBox="1"/>
              <p:nvPr/>
            </p:nvSpPr>
            <p:spPr>
              <a:xfrm>
                <a:off x="1854831" y="5189279"/>
                <a:ext cx="1783080" cy="448056"/>
              </a:xfrm>
              <a:prstGeom prst="rect">
                <a:avLst/>
              </a:prstGeom>
              <a:noFill/>
            </p:spPr>
            <p:txBody>
              <a:bodyPr wrap="square" lIns="0" tIns="0" rIns="0" bIns="0" rtlCol="0">
                <a:noAutofit/>
              </a:bodyPr>
              <a:lstStyle/>
              <a:p>
                <a:pPr algn="l"/>
                <a:r>
                  <a:rPr lang="en-AU" sz="1800"/>
                  <a:t>Energy</a:t>
                </a:r>
              </a:p>
            </p:txBody>
          </p:sp>
          <p:sp>
            <p:nvSpPr>
              <p:cNvPr id="13" name="TextBox 12">
                <a:extLst>
                  <a:ext uri="{FF2B5EF4-FFF2-40B4-BE49-F238E27FC236}">
                    <a16:creationId xmlns:a16="http://schemas.microsoft.com/office/drawing/2014/main" id="{1517C705-CDD3-4E2B-A1C8-0104FDFA5186}"/>
                  </a:ext>
                </a:extLst>
              </p:cNvPr>
              <p:cNvSpPr txBox="1"/>
              <p:nvPr/>
            </p:nvSpPr>
            <p:spPr>
              <a:xfrm>
                <a:off x="3751112" y="2980944"/>
                <a:ext cx="1783080" cy="448056"/>
              </a:xfrm>
              <a:prstGeom prst="rect">
                <a:avLst/>
              </a:prstGeom>
              <a:noFill/>
            </p:spPr>
            <p:txBody>
              <a:bodyPr wrap="square" lIns="0" tIns="0" rIns="0" bIns="0" rtlCol="0">
                <a:noAutofit/>
              </a:bodyPr>
              <a:lstStyle/>
              <a:p>
                <a:pPr algn="l"/>
                <a:r>
                  <a:rPr lang="en-AU" sz="1800"/>
                  <a:t>Matter</a:t>
                </a:r>
              </a:p>
            </p:txBody>
          </p:sp>
          <p:cxnSp>
            <p:nvCxnSpPr>
              <p:cNvPr id="15" name="Straight Arrow Connector 14">
                <a:extLst>
                  <a:ext uri="{FF2B5EF4-FFF2-40B4-BE49-F238E27FC236}">
                    <a16:creationId xmlns:a16="http://schemas.microsoft.com/office/drawing/2014/main" id="{B105527F-467E-959C-4D0B-D8CE516E14D6}"/>
                  </a:ext>
                  <a:ext uri="{C183D7F6-B498-43B3-948B-1728B52AA6E4}">
                    <adec:decorative xmlns:adec="http://schemas.microsoft.com/office/drawing/2017/decorative" val="1"/>
                  </a:ext>
                </a:extLst>
              </p:cNvPr>
              <p:cNvCxnSpPr>
                <a:cxnSpLocks/>
              </p:cNvCxnSpPr>
              <p:nvPr/>
            </p:nvCxnSpPr>
            <p:spPr>
              <a:xfrm>
                <a:off x="7047412" y="5413307"/>
                <a:ext cx="1077872"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BF75CC-F122-3099-6EA0-C6758A8990B4}"/>
                  </a:ext>
                  <a:ext uri="{C183D7F6-B498-43B3-948B-1728B52AA6E4}">
                    <adec:decorative xmlns:adec="http://schemas.microsoft.com/office/drawing/2017/decorative" val="1"/>
                  </a:ext>
                </a:extLst>
              </p:cNvPr>
              <p:cNvCxnSpPr>
                <a:cxnSpLocks/>
              </p:cNvCxnSpPr>
              <p:nvPr/>
            </p:nvCxnSpPr>
            <p:spPr>
              <a:xfrm>
                <a:off x="2750383" y="5395078"/>
                <a:ext cx="1077872"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EB7D978-82D9-1CF1-98B4-D03941992F27}"/>
                  </a:ext>
                  <a:ext uri="{C183D7F6-B498-43B3-948B-1728B52AA6E4}">
                    <adec:decorative xmlns:adec="http://schemas.microsoft.com/office/drawing/2017/decorative" val="1"/>
                  </a:ext>
                </a:extLst>
              </p:cNvPr>
              <p:cNvCxnSpPr>
                <a:cxnSpLocks/>
              </p:cNvCxnSpPr>
              <p:nvPr/>
            </p:nvCxnSpPr>
            <p:spPr>
              <a:xfrm>
                <a:off x="4072564" y="3429000"/>
                <a:ext cx="0" cy="82594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43DCE1C9-4A7E-6588-E6E1-52DC8D2E8E29}"/>
              </a:ext>
              <a:ext uri="{C183D7F6-B498-43B3-948B-1728B52AA6E4}">
                <adec:decorative xmlns:adec="http://schemas.microsoft.com/office/drawing/2017/decorative" val="1"/>
              </a:ext>
            </a:extLst>
          </p:cNvPr>
          <p:cNvSpPr txBox="1"/>
          <p:nvPr/>
        </p:nvSpPr>
        <p:spPr>
          <a:xfrm>
            <a:off x="2937493" y="6460563"/>
            <a:ext cx="6097836" cy="261610"/>
          </a:xfrm>
          <a:prstGeom prst="rect">
            <a:avLst/>
          </a:prstGeom>
          <a:noFill/>
        </p:spPr>
        <p:txBody>
          <a:bodyPr wrap="square">
            <a:spAutoFit/>
          </a:bodyPr>
          <a:lstStyle/>
          <a:p>
            <a:pPr algn="ctr"/>
            <a:r>
              <a:rPr lang="en-AU" sz="1100">
                <a:effectLst/>
              </a:rPr>
              <a:t>This work has been generated using </a:t>
            </a:r>
            <a:r>
              <a:rPr lang="en-AU" sz="1100" err="1">
                <a:effectLst/>
                <a:hlinkClick r:id="rId4" tooltip="https://chemix.org/"/>
              </a:rPr>
              <a:t>Chemix</a:t>
            </a:r>
            <a:r>
              <a:rPr lang="en-AU" sz="1100">
                <a:effectLst/>
              </a:rPr>
              <a:t>.</a:t>
            </a:r>
            <a:endParaRPr lang="en-AU" sz="1100"/>
          </a:p>
        </p:txBody>
      </p:sp>
      <p:sp>
        <p:nvSpPr>
          <p:cNvPr id="3" name="Slide Number Placeholder 2">
            <a:extLst>
              <a:ext uri="{FF2B5EF4-FFF2-40B4-BE49-F238E27FC236}">
                <a16:creationId xmlns:a16="http://schemas.microsoft.com/office/drawing/2014/main" id="{AB2B5CD2-A5C1-E76B-F5E0-908242B9114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287753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9BDE96-25F1-BBF3-1F1A-10E4D8B1876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130</a:t>
            </a:fld>
            <a:endParaRPr lang="en-AU"/>
          </a:p>
        </p:txBody>
      </p:sp>
      <p:sp>
        <p:nvSpPr>
          <p:cNvPr id="7" name="Title 6">
            <a:extLst>
              <a:ext uri="{FF2B5EF4-FFF2-40B4-BE49-F238E27FC236}">
                <a16:creationId xmlns:a16="http://schemas.microsoft.com/office/drawing/2014/main" id="{6C2861EA-5D6A-50CA-BD2F-B56B39972187}"/>
              </a:ext>
            </a:extLst>
          </p:cNvPr>
          <p:cNvSpPr>
            <a:spLocks noGrp="1"/>
          </p:cNvSpPr>
          <p:nvPr>
            <p:ph type="title"/>
          </p:nvPr>
        </p:nvSpPr>
        <p:spPr/>
        <p:txBody>
          <a:bodyPr/>
          <a:lstStyle/>
          <a:p>
            <a:r>
              <a:rPr lang="en-AU"/>
              <a:t>2.1 Collision theory and rate of reaction</a:t>
            </a:r>
          </a:p>
        </p:txBody>
      </p:sp>
      <p:sp>
        <p:nvSpPr>
          <p:cNvPr id="8" name="Text Placeholder 7">
            <a:extLst>
              <a:ext uri="{FF2B5EF4-FFF2-40B4-BE49-F238E27FC236}">
                <a16:creationId xmlns:a16="http://schemas.microsoft.com/office/drawing/2014/main" id="{ECABF752-79A6-EF3B-1EBF-C03035607481}"/>
              </a:ext>
            </a:extLst>
          </p:cNvPr>
          <p:cNvSpPr>
            <a:spLocks noGrp="1"/>
          </p:cNvSpPr>
          <p:nvPr>
            <p:ph type="body" sz="quarter" idx="17"/>
          </p:nvPr>
        </p:nvSpPr>
        <p:spPr>
          <a:xfrm>
            <a:off x="354000" y="1205580"/>
            <a:ext cx="11484000" cy="4807835"/>
          </a:xfrm>
        </p:spPr>
        <p:txBody>
          <a:bodyPr/>
          <a:lstStyle/>
          <a:p>
            <a:pPr marL="342900" lvl="0" indent="-342900">
              <a:spcBef>
                <a:spcPts val="1200"/>
              </a:spcBef>
              <a:spcAft>
                <a:spcPts val="600"/>
              </a:spcAft>
              <a:buSzPts val="2400"/>
              <a:buFont typeface="Arial" panose="020B0604020202020204" pitchFamily="34" charset="0"/>
              <a:buChar char="•"/>
            </a:pPr>
            <a:r>
              <a:rPr lang="en-GB"/>
              <a:t>The </a:t>
            </a:r>
            <a:r>
              <a:rPr lang="en-GB" b="1"/>
              <a:t>rate of a chemical reaction </a:t>
            </a:r>
            <a:r>
              <a:rPr lang="en-GB"/>
              <a:t>is a measure of how fast a reaction proceeds.</a:t>
            </a:r>
            <a:r>
              <a:rPr lang="en-AU"/>
              <a:t> </a:t>
            </a:r>
            <a:r>
              <a:rPr lang="en-AU">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The greater the number of successful collisions per unit of time, the faster the rate of reaction </a:t>
            </a:r>
            <a:endParaRPr lang="en-GB"/>
          </a:p>
          <a:p>
            <a:pPr marL="342900" lvl="0" indent="-342900">
              <a:spcBef>
                <a:spcPts val="1200"/>
              </a:spcBef>
              <a:spcAft>
                <a:spcPts val="600"/>
              </a:spcAft>
              <a:buSzPts val="2400"/>
              <a:buFont typeface="Arial" panose="020B0604020202020204" pitchFamily="34" charset="0"/>
              <a:buChar char="•"/>
            </a:pPr>
            <a:r>
              <a:rPr lang="en-AU" b="1"/>
              <a:t>Energy</a:t>
            </a:r>
            <a:r>
              <a:rPr lang="en-AU"/>
              <a:t> is needed to </a:t>
            </a:r>
            <a:r>
              <a:rPr lang="en-AU" b="1"/>
              <a:t>break the chemical bonds </a:t>
            </a:r>
            <a:r>
              <a:rPr lang="en-AU"/>
              <a:t>in the </a:t>
            </a:r>
            <a:r>
              <a:rPr lang="en-AU" b="1"/>
              <a:t>reactants</a:t>
            </a:r>
            <a:r>
              <a:rPr lang="en-AU"/>
              <a:t>. </a:t>
            </a:r>
          </a:p>
          <a:p>
            <a:pPr marL="342900" indent="-342900">
              <a:spcBef>
                <a:spcPts val="1200"/>
              </a:spcBef>
              <a:spcAft>
                <a:spcPts val="600"/>
              </a:spcAft>
              <a:buSzPts val="2400"/>
              <a:buFont typeface="Arial" panose="020B0604020202020204" pitchFamily="34" charset="0"/>
              <a:buChar char="•"/>
            </a:pPr>
            <a:r>
              <a:rPr lang="en-AU"/>
              <a:t>The </a:t>
            </a:r>
            <a:r>
              <a:rPr lang="en-AU" b="1"/>
              <a:t>minimum</a:t>
            </a:r>
            <a:r>
              <a:rPr lang="en-AU"/>
              <a:t> amount of energy required for particles to react is called </a:t>
            </a:r>
            <a:r>
              <a:rPr lang="en-AU" b="1"/>
              <a:t>activation energy.</a:t>
            </a:r>
            <a:r>
              <a:rPr lang="en-AU"/>
              <a:t> For example, striking a match provides the required activation energy to light the match (a chemical reaction).</a:t>
            </a:r>
          </a:p>
        </p:txBody>
      </p:sp>
    </p:spTree>
    <p:extLst>
      <p:ext uri="{BB962C8B-B14F-4D97-AF65-F5344CB8AC3E}">
        <p14:creationId xmlns:p14="http://schemas.microsoft.com/office/powerpoint/2010/main" val="322044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7FAEA5-64C7-473C-A76E-B2117C2AF36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A33F1B-A9F7-6D51-3A28-487982A7DE2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131</a:t>
            </a:fld>
            <a:endParaRPr lang="en-AU"/>
          </a:p>
        </p:txBody>
      </p:sp>
      <p:sp>
        <p:nvSpPr>
          <p:cNvPr id="3" name="Title 2">
            <a:extLst>
              <a:ext uri="{FF2B5EF4-FFF2-40B4-BE49-F238E27FC236}">
                <a16:creationId xmlns:a16="http://schemas.microsoft.com/office/drawing/2014/main" id="{4E6EA1E0-0021-82C2-2077-1183E3DCB168}"/>
              </a:ext>
            </a:extLst>
          </p:cNvPr>
          <p:cNvSpPr>
            <a:spLocks noGrp="1"/>
          </p:cNvSpPr>
          <p:nvPr>
            <p:ph type="title"/>
          </p:nvPr>
        </p:nvSpPr>
        <p:spPr>
          <a:xfrm>
            <a:off x="360000" y="360000"/>
            <a:ext cx="11484000" cy="545601"/>
          </a:xfrm>
        </p:spPr>
        <p:txBody>
          <a:bodyPr anchor="t">
            <a:normAutofit/>
          </a:bodyPr>
          <a:lstStyle/>
          <a:p>
            <a:r>
              <a:rPr lang="en-AU"/>
              <a:t>2.1 Collision theory – extension (1 of 3) </a:t>
            </a:r>
          </a:p>
        </p:txBody>
      </p:sp>
      <p:sp>
        <p:nvSpPr>
          <p:cNvPr id="5" name="Text Placeholder 4">
            <a:extLst>
              <a:ext uri="{FF2B5EF4-FFF2-40B4-BE49-F238E27FC236}">
                <a16:creationId xmlns:a16="http://schemas.microsoft.com/office/drawing/2014/main" id="{A693E7D6-6428-B809-7CFF-FB653CEA3BAB}"/>
              </a:ext>
            </a:extLst>
          </p:cNvPr>
          <p:cNvSpPr>
            <a:spLocks noGrp="1"/>
          </p:cNvSpPr>
          <p:nvPr>
            <p:ph type="body" sz="quarter" idx="18"/>
          </p:nvPr>
        </p:nvSpPr>
        <p:spPr>
          <a:xfrm>
            <a:off x="416642" y="998624"/>
            <a:ext cx="11483999" cy="310015"/>
          </a:xfrm>
        </p:spPr>
        <p:txBody>
          <a:bodyPr anchor="b">
            <a:noAutofit/>
          </a:bodyPr>
          <a:lstStyle/>
          <a:p>
            <a:pPr>
              <a:lnSpc>
                <a:spcPct val="140000"/>
              </a:lnSpc>
            </a:pPr>
            <a:r>
              <a:rPr lang="en-AU"/>
              <a:t>Chemical reactions</a:t>
            </a:r>
          </a:p>
        </p:txBody>
      </p:sp>
      <p:sp>
        <p:nvSpPr>
          <p:cNvPr id="4" name="TextBox 3">
            <a:extLst>
              <a:ext uri="{FF2B5EF4-FFF2-40B4-BE49-F238E27FC236}">
                <a16:creationId xmlns:a16="http://schemas.microsoft.com/office/drawing/2014/main" id="{7E421E6F-5D1A-799A-E200-902F8B524352}"/>
              </a:ext>
            </a:extLst>
          </p:cNvPr>
          <p:cNvSpPr txBox="1"/>
          <p:nvPr/>
        </p:nvSpPr>
        <p:spPr>
          <a:xfrm>
            <a:off x="416642" y="1568860"/>
            <a:ext cx="10572771" cy="4686918"/>
          </a:xfrm>
          <a:prstGeom prst="rect">
            <a:avLst/>
          </a:prstGeom>
          <a:noFill/>
        </p:spPr>
        <p:txBody>
          <a:bodyPr wrap="square" lIns="0" tIns="0" rIns="0" bIns="0" rtlCol="0">
            <a:noAutofit/>
          </a:bodyPr>
          <a:lstStyle/>
          <a:p>
            <a:pPr marL="342900" lvl="0" indent="-342900">
              <a:lnSpc>
                <a:spcPct val="150000"/>
              </a:lnSpc>
              <a:spcAft>
                <a:spcPts val="600"/>
              </a:spcAft>
              <a:buFont typeface="Arial" panose="020B0604020202020204" pitchFamily="34" charset="0"/>
              <a:buChar char="•"/>
            </a:pPr>
            <a:r>
              <a:rPr lang="en-AU" sz="2000"/>
              <a:t>In a chemical reaction, reactant particles collide with one another.</a:t>
            </a:r>
          </a:p>
          <a:p>
            <a:pPr marL="342900" indent="-342900">
              <a:lnSpc>
                <a:spcPct val="150000"/>
              </a:lnSpc>
              <a:spcAft>
                <a:spcPts val="600"/>
              </a:spcAft>
              <a:buFont typeface="Arial" panose="020B0604020202020204" pitchFamily="34" charset="0"/>
              <a:buChar char="•"/>
            </a:pPr>
            <a:r>
              <a:rPr lang="en-AU" sz="2000"/>
              <a:t>For particles to react and form a product, they must collide with:</a:t>
            </a:r>
          </a:p>
          <a:p>
            <a:pPr marL="952485" lvl="1" indent="-342900">
              <a:lnSpc>
                <a:spcPct val="150000"/>
              </a:lnSpc>
              <a:spcAft>
                <a:spcPts val="600"/>
              </a:spcAft>
              <a:buFont typeface="Courier New" panose="02070309020205020404" pitchFamily="49" charset="0"/>
              <a:buChar char="o"/>
            </a:pPr>
            <a:r>
              <a:rPr lang="en-AU" sz="2000"/>
              <a:t>enough kinetic energy (KE)</a:t>
            </a:r>
          </a:p>
          <a:p>
            <a:pPr marL="952485" lvl="1" indent="-342900">
              <a:lnSpc>
                <a:spcPct val="150000"/>
              </a:lnSpc>
              <a:spcAft>
                <a:spcPts val="600"/>
              </a:spcAft>
              <a:buFont typeface="Courier New" panose="02070309020205020404" pitchFamily="49" charset="0"/>
              <a:buChar char="o"/>
            </a:pPr>
            <a:r>
              <a:rPr lang="en-AU" sz="2000"/>
              <a:t>correct orientation</a:t>
            </a:r>
          </a:p>
          <a:p>
            <a:pPr marL="342900" indent="-342900">
              <a:lnSpc>
                <a:spcPct val="150000"/>
              </a:lnSpc>
              <a:spcAft>
                <a:spcPts val="600"/>
              </a:spcAft>
              <a:buFont typeface="Arial" panose="020B0604020202020204" pitchFamily="34" charset="0"/>
              <a:buChar char="•"/>
            </a:pPr>
            <a:r>
              <a:rPr lang="en-AU" sz="2000"/>
              <a:t>Particles with insufficient energy and incorrect orientation do not form a product.</a:t>
            </a:r>
            <a:endParaRPr lang="en-US" sz="2000"/>
          </a:p>
          <a:p>
            <a:pPr>
              <a:lnSpc>
                <a:spcPct val="150000"/>
              </a:lnSpc>
              <a:spcAft>
                <a:spcPts val="600"/>
              </a:spcAft>
            </a:pPr>
            <a:endParaRPr lang="en-US" sz="2000"/>
          </a:p>
          <a:p>
            <a:endParaRPr lang="en-US" sz="2000"/>
          </a:p>
          <a:p>
            <a:pPr lvl="0"/>
            <a:endParaRPr lang="en-AU" sz="2000"/>
          </a:p>
        </p:txBody>
      </p:sp>
    </p:spTree>
    <p:extLst>
      <p:ext uri="{BB962C8B-B14F-4D97-AF65-F5344CB8AC3E}">
        <p14:creationId xmlns:p14="http://schemas.microsoft.com/office/powerpoint/2010/main" val="279314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6DD201-F4AE-9049-DA61-9B5E6AA6109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4BB211-506F-715A-35DE-D006D5C3D6C1}"/>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132</a:t>
            </a:fld>
            <a:endParaRPr lang="en-AU"/>
          </a:p>
        </p:txBody>
      </p:sp>
      <p:sp>
        <p:nvSpPr>
          <p:cNvPr id="3" name="Title 2">
            <a:extLst>
              <a:ext uri="{FF2B5EF4-FFF2-40B4-BE49-F238E27FC236}">
                <a16:creationId xmlns:a16="http://schemas.microsoft.com/office/drawing/2014/main" id="{669565CC-C18C-E711-DD7B-DE0BDD9774F0}"/>
              </a:ext>
            </a:extLst>
          </p:cNvPr>
          <p:cNvSpPr>
            <a:spLocks noGrp="1"/>
          </p:cNvSpPr>
          <p:nvPr>
            <p:ph type="title"/>
          </p:nvPr>
        </p:nvSpPr>
        <p:spPr>
          <a:xfrm>
            <a:off x="360000" y="360000"/>
            <a:ext cx="11484000" cy="545601"/>
          </a:xfrm>
        </p:spPr>
        <p:txBody>
          <a:bodyPr anchor="t">
            <a:normAutofit/>
          </a:bodyPr>
          <a:lstStyle/>
          <a:p>
            <a:r>
              <a:rPr lang="en-AU"/>
              <a:t>2.1 Collision theory – extension (2 of 3)</a:t>
            </a:r>
          </a:p>
        </p:txBody>
      </p:sp>
      <p:sp>
        <p:nvSpPr>
          <p:cNvPr id="5" name="Text Placeholder 4">
            <a:extLst>
              <a:ext uri="{FF2B5EF4-FFF2-40B4-BE49-F238E27FC236}">
                <a16:creationId xmlns:a16="http://schemas.microsoft.com/office/drawing/2014/main" id="{D1A617A9-C87C-836A-FDE3-B217018C5A7B}"/>
              </a:ext>
            </a:extLst>
          </p:cNvPr>
          <p:cNvSpPr>
            <a:spLocks noGrp="1"/>
          </p:cNvSpPr>
          <p:nvPr>
            <p:ph type="body" sz="quarter" idx="18"/>
          </p:nvPr>
        </p:nvSpPr>
        <p:spPr>
          <a:xfrm>
            <a:off x="412790" y="999023"/>
            <a:ext cx="11483999" cy="310015"/>
          </a:xfrm>
        </p:spPr>
        <p:txBody>
          <a:bodyPr anchor="b">
            <a:noAutofit/>
          </a:bodyPr>
          <a:lstStyle/>
          <a:p>
            <a:pPr>
              <a:lnSpc>
                <a:spcPct val="140000"/>
              </a:lnSpc>
            </a:pPr>
            <a:r>
              <a:rPr lang="en-AU"/>
              <a:t>Successful collisions</a:t>
            </a:r>
          </a:p>
        </p:txBody>
      </p:sp>
      <p:pic>
        <p:nvPicPr>
          <p:cNvPr id="34" name="Picture 33" descr="A purple and white spheres">
            <a:extLst>
              <a:ext uri="{FF2B5EF4-FFF2-40B4-BE49-F238E27FC236}">
                <a16:creationId xmlns:a16="http://schemas.microsoft.com/office/drawing/2014/main" id="{BA4F8739-02E5-F20E-44E0-A377DD36FCA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rot="2827792">
            <a:off x="3447288" y="3707071"/>
            <a:ext cx="1010077" cy="934858"/>
          </a:xfrm>
          <a:prstGeom prst="rect">
            <a:avLst/>
          </a:prstGeom>
        </p:spPr>
      </p:pic>
      <p:grpSp>
        <p:nvGrpSpPr>
          <p:cNvPr id="22" name="Group 21" descr="A flow chart showing how the successful collision between reactants forms products. In the diagram hydrogen gas and iodine particles collide with sufficient kinetic energy and in the correct orientation.. This breaks the bonds in the reactant molecules, atoms rearrange to form new bonds to make products. The product hydrogen iodide is formed.">
            <a:extLst>
              <a:ext uri="{FF2B5EF4-FFF2-40B4-BE49-F238E27FC236}">
                <a16:creationId xmlns:a16="http://schemas.microsoft.com/office/drawing/2014/main" id="{AF30E7D8-CB17-5E90-1A81-1982280C1654}"/>
              </a:ext>
            </a:extLst>
          </p:cNvPr>
          <p:cNvGrpSpPr/>
          <p:nvPr/>
        </p:nvGrpSpPr>
        <p:grpSpPr>
          <a:xfrm>
            <a:off x="346247" y="1457769"/>
            <a:ext cx="11507206" cy="5040231"/>
            <a:chOff x="361453" y="1437090"/>
            <a:chExt cx="11507206" cy="5040231"/>
          </a:xfrm>
        </p:grpSpPr>
        <p:grpSp>
          <p:nvGrpSpPr>
            <p:cNvPr id="16" name="Group 15">
              <a:extLst>
                <a:ext uri="{FF2B5EF4-FFF2-40B4-BE49-F238E27FC236}">
                  <a16:creationId xmlns:a16="http://schemas.microsoft.com/office/drawing/2014/main" id="{B9A7A209-60B0-E85F-9868-FF9B00972159}"/>
                </a:ext>
              </a:extLst>
            </p:cNvPr>
            <p:cNvGrpSpPr/>
            <p:nvPr/>
          </p:nvGrpSpPr>
          <p:grpSpPr>
            <a:xfrm>
              <a:off x="412790" y="1437090"/>
              <a:ext cx="11455869" cy="5040231"/>
              <a:chOff x="412790" y="1437090"/>
              <a:chExt cx="11455869" cy="5040231"/>
            </a:xfrm>
          </p:grpSpPr>
          <p:sp>
            <p:nvSpPr>
              <p:cNvPr id="13" name="TextBox 12">
                <a:extLst>
                  <a:ext uri="{FF2B5EF4-FFF2-40B4-BE49-F238E27FC236}">
                    <a16:creationId xmlns:a16="http://schemas.microsoft.com/office/drawing/2014/main" id="{F12A05C2-A9B8-F8C0-B288-7D0275D3D4F8}"/>
                  </a:ext>
                </a:extLst>
              </p:cNvPr>
              <p:cNvSpPr txBox="1"/>
              <p:nvPr/>
            </p:nvSpPr>
            <p:spPr>
              <a:xfrm>
                <a:off x="636650" y="2651924"/>
                <a:ext cx="1551963" cy="520117"/>
              </a:xfrm>
              <a:prstGeom prst="rect">
                <a:avLst/>
              </a:prstGeom>
              <a:noFill/>
            </p:spPr>
            <p:txBody>
              <a:bodyPr wrap="square" lIns="0" tIns="0" rIns="0" bIns="0" rtlCol="0">
                <a:noAutofit/>
              </a:bodyPr>
              <a:lstStyle/>
              <a:p>
                <a:pPr algn="ctr"/>
                <a:r>
                  <a:rPr lang="en-AU" sz="1800"/>
                  <a:t>hydrogen gas</a:t>
                </a:r>
              </a:p>
            </p:txBody>
          </p:sp>
          <p:pic>
            <p:nvPicPr>
              <p:cNvPr id="20" name="Picture 19" descr="A white spheres with a white background">
                <a:extLst>
                  <a:ext uri="{FF2B5EF4-FFF2-40B4-BE49-F238E27FC236}">
                    <a16:creationId xmlns:a16="http://schemas.microsoft.com/office/drawing/2014/main" id="{DBC15FED-D2B9-DB07-03CD-B0A3031F1FA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003082" y="2153970"/>
                <a:ext cx="611505" cy="371475"/>
              </a:xfrm>
              <a:prstGeom prst="rect">
                <a:avLst/>
              </a:prstGeom>
            </p:spPr>
          </p:pic>
          <p:sp>
            <p:nvSpPr>
              <p:cNvPr id="15" name="TextBox 14">
                <a:extLst>
                  <a:ext uri="{FF2B5EF4-FFF2-40B4-BE49-F238E27FC236}">
                    <a16:creationId xmlns:a16="http://schemas.microsoft.com/office/drawing/2014/main" id="{2BBBD878-9E68-C497-6F20-B5BA4C17385D}"/>
                  </a:ext>
                </a:extLst>
              </p:cNvPr>
              <p:cNvSpPr txBox="1"/>
              <p:nvPr/>
            </p:nvSpPr>
            <p:spPr>
              <a:xfrm>
                <a:off x="3181213" y="2682191"/>
                <a:ext cx="1551963" cy="363408"/>
              </a:xfrm>
              <a:prstGeom prst="rect">
                <a:avLst/>
              </a:prstGeom>
              <a:noFill/>
            </p:spPr>
            <p:txBody>
              <a:bodyPr wrap="square" lIns="0" tIns="0" rIns="0" bIns="0" rtlCol="0">
                <a:noAutofit/>
              </a:bodyPr>
              <a:lstStyle/>
              <a:p>
                <a:pPr algn="ctr"/>
                <a:r>
                  <a:rPr lang="en-AU" sz="1800"/>
                  <a:t>iodine</a:t>
                </a:r>
              </a:p>
            </p:txBody>
          </p:sp>
          <p:pic>
            <p:nvPicPr>
              <p:cNvPr id="21" name="Picture 20" descr="Model for iodine molecule showing two purple balls connected with stick. ">
                <a:extLst>
                  <a:ext uri="{FF2B5EF4-FFF2-40B4-BE49-F238E27FC236}">
                    <a16:creationId xmlns:a16="http://schemas.microsoft.com/office/drawing/2014/main" id="{9F2C97E7-E3E3-7944-78CE-D4F6438CDD0B}"/>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0800000" flipV="1">
                <a:off x="2808873" y="1815425"/>
                <a:ext cx="2296645" cy="865152"/>
              </a:xfrm>
              <a:prstGeom prst="rect">
                <a:avLst/>
              </a:prstGeom>
            </p:spPr>
          </p:pic>
          <p:pic>
            <p:nvPicPr>
              <p:cNvPr id="27" name="Picture 26" descr="A purple and white spheres with lightning bolts">
                <a:extLst>
                  <a:ext uri="{FF2B5EF4-FFF2-40B4-BE49-F238E27FC236}">
                    <a16:creationId xmlns:a16="http://schemas.microsoft.com/office/drawing/2014/main" id="{9FC2825F-C9EA-4B19-9FD9-D3F80B22786C}"/>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rot="16200000">
                <a:off x="817166" y="3475577"/>
                <a:ext cx="1036814" cy="1397846"/>
              </a:xfrm>
              <a:prstGeom prst="rect">
                <a:avLst/>
              </a:prstGeom>
            </p:spPr>
          </p:pic>
          <p:sp>
            <p:nvSpPr>
              <p:cNvPr id="7" name="TextBox 6">
                <a:extLst>
                  <a:ext uri="{FF2B5EF4-FFF2-40B4-BE49-F238E27FC236}">
                    <a16:creationId xmlns:a16="http://schemas.microsoft.com/office/drawing/2014/main" id="{0798D419-089F-4D62-038C-994C7E0AAB4D}"/>
                  </a:ext>
                </a:extLst>
              </p:cNvPr>
              <p:cNvSpPr txBox="1"/>
              <p:nvPr/>
            </p:nvSpPr>
            <p:spPr>
              <a:xfrm>
                <a:off x="2530447" y="4363496"/>
                <a:ext cx="556851" cy="294931"/>
              </a:xfrm>
              <a:prstGeom prst="rect">
                <a:avLst/>
              </a:prstGeom>
              <a:noFill/>
            </p:spPr>
            <p:txBody>
              <a:bodyPr wrap="square" lIns="0" tIns="0" rIns="0" bIns="0" rtlCol="0">
                <a:noAutofit/>
              </a:bodyPr>
              <a:lstStyle/>
              <a:p>
                <a:pPr algn="l"/>
                <a:r>
                  <a:rPr lang="en-AU" sz="2000" b="1"/>
                  <a:t>AND</a:t>
                </a:r>
              </a:p>
            </p:txBody>
          </p:sp>
          <p:sp>
            <p:nvSpPr>
              <p:cNvPr id="38" name="TextBox 37">
                <a:extLst>
                  <a:ext uri="{FF2B5EF4-FFF2-40B4-BE49-F238E27FC236}">
                    <a16:creationId xmlns:a16="http://schemas.microsoft.com/office/drawing/2014/main" id="{EF3598ED-2F45-DE7C-3CA8-C5258580A4FA}"/>
                  </a:ext>
                </a:extLst>
              </p:cNvPr>
              <p:cNvSpPr txBox="1"/>
              <p:nvPr/>
            </p:nvSpPr>
            <p:spPr>
              <a:xfrm>
                <a:off x="412790" y="4889028"/>
                <a:ext cx="2533659" cy="501760"/>
              </a:xfrm>
              <a:prstGeom prst="rect">
                <a:avLst/>
              </a:prstGeom>
              <a:noFill/>
            </p:spPr>
            <p:txBody>
              <a:bodyPr wrap="square" lIns="0" tIns="0" rIns="0" bIns="0" rtlCol="0">
                <a:noAutofit/>
              </a:bodyPr>
              <a:lstStyle/>
              <a:p>
                <a:pPr algn="l"/>
                <a:r>
                  <a:rPr lang="en-AU" sz="1800"/>
                  <a:t>Reactant particles collide with sufficient KE</a:t>
                </a:r>
              </a:p>
            </p:txBody>
          </p:sp>
          <p:sp>
            <p:nvSpPr>
              <p:cNvPr id="43" name="TextBox 42">
                <a:extLst>
                  <a:ext uri="{FF2B5EF4-FFF2-40B4-BE49-F238E27FC236}">
                    <a16:creationId xmlns:a16="http://schemas.microsoft.com/office/drawing/2014/main" id="{5E61711B-71C7-81A5-3905-BBC48E2A4FF2}"/>
                  </a:ext>
                  <a:ext uri="{C183D7F6-B498-43B3-948B-1728B52AA6E4}">
                    <adec:decorative xmlns:adec="http://schemas.microsoft.com/office/drawing/2017/decorative" val="1"/>
                  </a:ext>
                </a:extLst>
              </p:cNvPr>
              <p:cNvSpPr txBox="1"/>
              <p:nvPr/>
            </p:nvSpPr>
            <p:spPr>
              <a:xfrm>
                <a:off x="3512437" y="4833675"/>
                <a:ext cx="2533659" cy="501760"/>
              </a:xfrm>
              <a:prstGeom prst="rect">
                <a:avLst/>
              </a:prstGeom>
              <a:noFill/>
            </p:spPr>
            <p:txBody>
              <a:bodyPr wrap="square" lIns="0" tIns="0" rIns="0" bIns="0" rtlCol="0">
                <a:noAutofit/>
              </a:bodyPr>
              <a:lstStyle/>
              <a:p>
                <a:pPr algn="l"/>
                <a:r>
                  <a:rPr lang="en-AU" sz="1800"/>
                  <a:t>Reactant particles collide with correct orientation</a:t>
                </a:r>
              </a:p>
            </p:txBody>
          </p:sp>
          <p:sp>
            <p:nvSpPr>
              <p:cNvPr id="47" name="TextBox 46">
                <a:extLst>
                  <a:ext uri="{FF2B5EF4-FFF2-40B4-BE49-F238E27FC236}">
                    <a16:creationId xmlns:a16="http://schemas.microsoft.com/office/drawing/2014/main" id="{9C1DA6FA-FDAE-ED65-2069-052678C33765}"/>
                  </a:ext>
                </a:extLst>
              </p:cNvPr>
              <p:cNvSpPr txBox="1"/>
              <p:nvPr/>
            </p:nvSpPr>
            <p:spPr>
              <a:xfrm>
                <a:off x="9201901" y="1437090"/>
                <a:ext cx="1424860" cy="400110"/>
              </a:xfrm>
              <a:prstGeom prst="rect">
                <a:avLst/>
              </a:prstGeom>
              <a:noFill/>
            </p:spPr>
            <p:txBody>
              <a:bodyPr wrap="square">
                <a:spAutoFit/>
              </a:bodyPr>
              <a:lstStyle/>
              <a:p>
                <a:r>
                  <a:rPr lang="en-AU" sz="2000" b="1"/>
                  <a:t>Product</a:t>
                </a:r>
              </a:p>
            </p:txBody>
          </p:sp>
          <p:pic>
            <p:nvPicPr>
              <p:cNvPr id="45" name="Picture 44" descr="A purple and white molecule">
                <a:extLst>
                  <a:ext uri="{FF2B5EF4-FFF2-40B4-BE49-F238E27FC236}">
                    <a16:creationId xmlns:a16="http://schemas.microsoft.com/office/drawing/2014/main" id="{42640A47-C658-D63F-C152-9B217964A76F}"/>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flipV="1">
                <a:off x="8422201" y="1849157"/>
                <a:ext cx="1559400" cy="710393"/>
              </a:xfrm>
              <a:prstGeom prst="rect">
                <a:avLst/>
              </a:prstGeom>
            </p:spPr>
          </p:pic>
          <p:sp>
            <p:nvSpPr>
              <p:cNvPr id="4" name="Arrow: Down 3">
                <a:extLst>
                  <a:ext uri="{FF2B5EF4-FFF2-40B4-BE49-F238E27FC236}">
                    <a16:creationId xmlns:a16="http://schemas.microsoft.com/office/drawing/2014/main" id="{1AC6AD70-4E34-87BB-5849-3B74F1654780}"/>
                  </a:ext>
                  <a:ext uri="{C183D7F6-B498-43B3-948B-1728B52AA6E4}">
                    <adec:decorative xmlns:adec="http://schemas.microsoft.com/office/drawing/2017/decorative" val="1"/>
                  </a:ext>
                </a:extLst>
              </p:cNvPr>
              <p:cNvSpPr/>
              <p:nvPr/>
            </p:nvSpPr>
            <p:spPr>
              <a:xfrm flipH="1">
                <a:off x="2427065" y="2936994"/>
                <a:ext cx="405904" cy="79237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DDAFBD47-8387-FA7D-628A-7E9DA87B5C41}"/>
                  </a:ext>
                  <a:ext uri="{C183D7F6-B498-43B3-948B-1728B52AA6E4}">
                    <adec:decorative xmlns:adec="http://schemas.microsoft.com/office/drawing/2017/decorative" val="1"/>
                  </a:ext>
                </a:extLst>
              </p:cNvPr>
              <p:cNvSpPr/>
              <p:nvPr/>
            </p:nvSpPr>
            <p:spPr>
              <a:xfrm rot="10800000">
                <a:off x="9914330" y="3109530"/>
                <a:ext cx="405905" cy="116316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152F7C55-DA43-166C-D259-2484672E700B}"/>
                  </a:ext>
                  <a:ext uri="{C183D7F6-B498-43B3-948B-1728B52AA6E4}">
                    <adec:decorative xmlns:adec="http://schemas.microsoft.com/office/drawing/2017/decorative" val="1"/>
                  </a:ext>
                </a:extLst>
              </p:cNvPr>
              <p:cNvSpPr txBox="1"/>
              <p:nvPr/>
            </p:nvSpPr>
            <p:spPr>
              <a:xfrm>
                <a:off x="9291317" y="2606440"/>
                <a:ext cx="1922099" cy="377010"/>
              </a:xfrm>
              <a:prstGeom prst="rect">
                <a:avLst/>
              </a:prstGeom>
              <a:noFill/>
            </p:spPr>
            <p:txBody>
              <a:bodyPr wrap="square" lIns="0" tIns="0" rIns="0" bIns="0" rtlCol="0">
                <a:noAutofit/>
              </a:bodyPr>
              <a:lstStyle/>
              <a:p>
                <a:pPr algn="ctr"/>
                <a:r>
                  <a:rPr lang="en-AU" sz="1800"/>
                  <a:t>hydrogen iodide</a:t>
                </a:r>
              </a:p>
            </p:txBody>
          </p:sp>
          <p:pic>
            <p:nvPicPr>
              <p:cNvPr id="9" name="Picture 8" descr="A purple and white molecule">
                <a:extLst>
                  <a:ext uri="{FF2B5EF4-FFF2-40B4-BE49-F238E27FC236}">
                    <a16:creationId xmlns:a16="http://schemas.microsoft.com/office/drawing/2014/main" id="{A5644C87-41F4-E2E9-FD8D-35A2006B95E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flipV="1">
                <a:off x="10065888" y="1864065"/>
                <a:ext cx="1559400" cy="710393"/>
              </a:xfrm>
              <a:prstGeom prst="rect">
                <a:avLst/>
              </a:prstGeom>
            </p:spPr>
          </p:pic>
          <p:sp>
            <p:nvSpPr>
              <p:cNvPr id="12" name="TextBox 11">
                <a:extLst>
                  <a:ext uri="{FF2B5EF4-FFF2-40B4-BE49-F238E27FC236}">
                    <a16:creationId xmlns:a16="http://schemas.microsoft.com/office/drawing/2014/main" id="{B781686B-2580-8E01-F464-B63587108128}"/>
                  </a:ext>
                  <a:ext uri="{C183D7F6-B498-43B3-948B-1728B52AA6E4}">
                    <adec:decorative xmlns:adec="http://schemas.microsoft.com/office/drawing/2017/decorative" val="1"/>
                  </a:ext>
                </a:extLst>
              </p:cNvPr>
              <p:cNvSpPr txBox="1"/>
              <p:nvPr/>
            </p:nvSpPr>
            <p:spPr>
              <a:xfrm>
                <a:off x="6552406" y="4441443"/>
                <a:ext cx="5316253" cy="2035878"/>
              </a:xfrm>
              <a:prstGeom prst="rect">
                <a:avLst/>
              </a:prstGeom>
              <a:noFill/>
              <a:ln>
                <a:solidFill>
                  <a:schemeClr val="tx1"/>
                </a:solidFill>
              </a:ln>
            </p:spPr>
            <p:txBody>
              <a:bodyPr wrap="square">
                <a:spAutoFit/>
              </a:bodyPr>
              <a:lstStyle/>
              <a:p>
                <a:pPr marL="342900" indent="-342900">
                  <a:lnSpc>
                    <a:spcPct val="150000"/>
                  </a:lnSpc>
                  <a:spcAft>
                    <a:spcPts val="600"/>
                  </a:spcAft>
                  <a:buFont typeface="Arial" panose="020B0604020202020204" pitchFamily="34" charset="0"/>
                  <a:buChar char="•"/>
                </a:pPr>
                <a:r>
                  <a:rPr lang="en-AU" sz="2000"/>
                  <a:t>Bonds break in the reactant molecules</a:t>
                </a:r>
              </a:p>
              <a:p>
                <a:pPr marL="342900" indent="-342900">
                  <a:lnSpc>
                    <a:spcPct val="150000"/>
                  </a:lnSpc>
                  <a:spcAft>
                    <a:spcPts val="600"/>
                  </a:spcAft>
                  <a:buFont typeface="Arial" panose="020B0604020202020204" pitchFamily="34" charset="0"/>
                  <a:buChar char="•"/>
                </a:pPr>
                <a:r>
                  <a:rPr lang="en-AU" sz="2000"/>
                  <a:t>Atoms rearrange and form new bonds to make product molecules</a:t>
                </a:r>
              </a:p>
              <a:p>
                <a:pPr marL="342900" indent="-342900">
                  <a:lnSpc>
                    <a:spcPct val="150000"/>
                  </a:lnSpc>
                  <a:spcAft>
                    <a:spcPts val="600"/>
                  </a:spcAft>
                  <a:buFont typeface="Arial" panose="020B0604020202020204" pitchFamily="34" charset="0"/>
                  <a:buChar char="•"/>
                </a:pPr>
                <a:r>
                  <a:rPr lang="en-AU" sz="2000"/>
                  <a:t>The collision is successful</a:t>
                </a:r>
              </a:p>
            </p:txBody>
          </p:sp>
          <p:sp>
            <p:nvSpPr>
              <p:cNvPr id="14" name="Arrow: Down 13">
                <a:extLst>
                  <a:ext uri="{FF2B5EF4-FFF2-40B4-BE49-F238E27FC236}">
                    <a16:creationId xmlns:a16="http://schemas.microsoft.com/office/drawing/2014/main" id="{997843B0-8DBD-6CC2-C713-E6BE8F8E9667}"/>
                  </a:ext>
                  <a:ext uri="{C183D7F6-B498-43B3-948B-1728B52AA6E4}">
                    <adec:decorative xmlns:adec="http://schemas.microsoft.com/office/drawing/2017/decorative" val="1"/>
                  </a:ext>
                </a:extLst>
              </p:cNvPr>
              <p:cNvSpPr/>
              <p:nvPr/>
            </p:nvSpPr>
            <p:spPr>
              <a:xfrm rot="16200000">
                <a:off x="5681132" y="5093559"/>
                <a:ext cx="420114" cy="1110721"/>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lus Sign 9">
                <a:extLst>
                  <a:ext uri="{FF2B5EF4-FFF2-40B4-BE49-F238E27FC236}">
                    <a16:creationId xmlns:a16="http://schemas.microsoft.com/office/drawing/2014/main" id="{9E5C83A7-3304-8EE6-FD29-56B582552D57}"/>
                  </a:ext>
                  <a:ext uri="{C183D7F6-B498-43B3-948B-1728B52AA6E4}">
                    <adec:decorative xmlns:adec="http://schemas.microsoft.com/office/drawing/2017/decorative" val="1"/>
                  </a:ext>
                </a:extLst>
              </p:cNvPr>
              <p:cNvSpPr/>
              <p:nvPr/>
            </p:nvSpPr>
            <p:spPr>
              <a:xfrm>
                <a:off x="2179460" y="2166215"/>
                <a:ext cx="383366" cy="408243"/>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9" name="TextBox 18">
              <a:extLst>
                <a:ext uri="{FF2B5EF4-FFF2-40B4-BE49-F238E27FC236}">
                  <a16:creationId xmlns:a16="http://schemas.microsoft.com/office/drawing/2014/main" id="{36B10F13-D392-8B7E-0929-F286EBBBCF36}"/>
                </a:ext>
              </a:extLst>
            </p:cNvPr>
            <p:cNvSpPr txBox="1"/>
            <p:nvPr/>
          </p:nvSpPr>
          <p:spPr>
            <a:xfrm>
              <a:off x="361453" y="1527397"/>
              <a:ext cx="1424860" cy="400110"/>
            </a:xfrm>
            <a:prstGeom prst="rect">
              <a:avLst/>
            </a:prstGeom>
            <a:noFill/>
          </p:spPr>
          <p:txBody>
            <a:bodyPr wrap="square">
              <a:spAutoFit/>
            </a:bodyPr>
            <a:lstStyle/>
            <a:p>
              <a:r>
                <a:rPr lang="en-AU" sz="2000" b="1"/>
                <a:t>Reactants</a:t>
              </a:r>
            </a:p>
          </p:txBody>
        </p:sp>
      </p:grpSp>
    </p:spTree>
    <p:extLst>
      <p:ext uri="{BB962C8B-B14F-4D97-AF65-F5344CB8AC3E}">
        <p14:creationId xmlns:p14="http://schemas.microsoft.com/office/powerpoint/2010/main" val="74848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2F315B5-0389-9EFD-0AD6-42607BB32A6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417463-97F0-D35E-B8CC-EAB15BBF604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133</a:t>
            </a:fld>
            <a:endParaRPr lang="en-AU"/>
          </a:p>
        </p:txBody>
      </p:sp>
      <p:sp>
        <p:nvSpPr>
          <p:cNvPr id="3" name="Title 2">
            <a:extLst>
              <a:ext uri="{FF2B5EF4-FFF2-40B4-BE49-F238E27FC236}">
                <a16:creationId xmlns:a16="http://schemas.microsoft.com/office/drawing/2014/main" id="{E37DDFB9-3A89-3157-D698-A2FD18001DFF}"/>
              </a:ext>
            </a:extLst>
          </p:cNvPr>
          <p:cNvSpPr>
            <a:spLocks noGrp="1"/>
          </p:cNvSpPr>
          <p:nvPr>
            <p:ph type="title"/>
          </p:nvPr>
        </p:nvSpPr>
        <p:spPr>
          <a:xfrm>
            <a:off x="360000" y="360000"/>
            <a:ext cx="11484000" cy="545601"/>
          </a:xfrm>
        </p:spPr>
        <p:txBody>
          <a:bodyPr anchor="t">
            <a:normAutofit/>
          </a:bodyPr>
          <a:lstStyle/>
          <a:p>
            <a:r>
              <a:rPr lang="en-AU"/>
              <a:t>2.1 Collision theory – extension (3 of 3)</a:t>
            </a:r>
          </a:p>
        </p:txBody>
      </p:sp>
      <p:sp>
        <p:nvSpPr>
          <p:cNvPr id="5" name="Text Placeholder 4">
            <a:extLst>
              <a:ext uri="{FF2B5EF4-FFF2-40B4-BE49-F238E27FC236}">
                <a16:creationId xmlns:a16="http://schemas.microsoft.com/office/drawing/2014/main" id="{7A24992B-0DD2-8390-EB10-29E3923772C3}"/>
              </a:ext>
            </a:extLst>
          </p:cNvPr>
          <p:cNvSpPr>
            <a:spLocks noGrp="1"/>
          </p:cNvSpPr>
          <p:nvPr>
            <p:ph type="body" sz="quarter" idx="18"/>
          </p:nvPr>
        </p:nvSpPr>
        <p:spPr>
          <a:xfrm>
            <a:off x="412790" y="1006772"/>
            <a:ext cx="11483999" cy="310015"/>
          </a:xfrm>
        </p:spPr>
        <p:txBody>
          <a:bodyPr anchor="b">
            <a:noAutofit/>
          </a:bodyPr>
          <a:lstStyle/>
          <a:p>
            <a:pPr>
              <a:lnSpc>
                <a:spcPct val="140000"/>
              </a:lnSpc>
            </a:pPr>
            <a:r>
              <a:rPr lang="en-AU"/>
              <a:t>Unsuccessful collisions</a:t>
            </a:r>
          </a:p>
        </p:txBody>
      </p:sp>
      <p:grpSp>
        <p:nvGrpSpPr>
          <p:cNvPr id="18" name="Group 17" descr="A flow chart showing how the unsuccessful collision between reactants which results in products not being formed. In the diagram hydrogen gas and iodine particles collide with insufficient kinetic energy or in the incorrect orientation. Products are not formed as a result.">
            <a:extLst>
              <a:ext uri="{FF2B5EF4-FFF2-40B4-BE49-F238E27FC236}">
                <a16:creationId xmlns:a16="http://schemas.microsoft.com/office/drawing/2014/main" id="{F78123BF-81E8-1AF5-7C3B-1C9204D86B64}"/>
              </a:ext>
            </a:extLst>
          </p:cNvPr>
          <p:cNvGrpSpPr/>
          <p:nvPr/>
        </p:nvGrpSpPr>
        <p:grpSpPr>
          <a:xfrm>
            <a:off x="298976" y="1562250"/>
            <a:ext cx="11597813" cy="4844052"/>
            <a:chOff x="298976" y="1562250"/>
            <a:chExt cx="11597813" cy="4844052"/>
          </a:xfrm>
        </p:grpSpPr>
        <p:sp>
          <p:nvSpPr>
            <p:cNvPr id="13" name="TextBox 12">
              <a:extLst>
                <a:ext uri="{FF2B5EF4-FFF2-40B4-BE49-F238E27FC236}">
                  <a16:creationId xmlns:a16="http://schemas.microsoft.com/office/drawing/2014/main" id="{DA4183B4-0415-5743-6689-EAEF666EFC04}"/>
                </a:ext>
              </a:extLst>
            </p:cNvPr>
            <p:cNvSpPr txBox="1"/>
            <p:nvPr/>
          </p:nvSpPr>
          <p:spPr>
            <a:xfrm>
              <a:off x="663389" y="2651924"/>
              <a:ext cx="1551963" cy="520117"/>
            </a:xfrm>
            <a:prstGeom prst="rect">
              <a:avLst/>
            </a:prstGeom>
            <a:noFill/>
          </p:spPr>
          <p:txBody>
            <a:bodyPr wrap="square" lIns="0" tIns="0" rIns="0" bIns="0" rtlCol="0">
              <a:noAutofit/>
            </a:bodyPr>
            <a:lstStyle/>
            <a:p>
              <a:pPr algn="ctr"/>
              <a:r>
                <a:rPr lang="en-AU" sz="1800"/>
                <a:t>hydrogen gas</a:t>
              </a:r>
            </a:p>
          </p:txBody>
        </p:sp>
        <p:sp>
          <p:nvSpPr>
            <p:cNvPr id="15" name="TextBox 14">
              <a:extLst>
                <a:ext uri="{FF2B5EF4-FFF2-40B4-BE49-F238E27FC236}">
                  <a16:creationId xmlns:a16="http://schemas.microsoft.com/office/drawing/2014/main" id="{561C9D5E-4922-BF03-D94A-2226BB8CAE47}"/>
                </a:ext>
              </a:extLst>
            </p:cNvPr>
            <p:cNvSpPr txBox="1"/>
            <p:nvPr/>
          </p:nvSpPr>
          <p:spPr>
            <a:xfrm>
              <a:off x="3181213" y="2682191"/>
              <a:ext cx="1551963" cy="363408"/>
            </a:xfrm>
            <a:prstGeom prst="rect">
              <a:avLst/>
            </a:prstGeom>
            <a:noFill/>
          </p:spPr>
          <p:txBody>
            <a:bodyPr wrap="square" lIns="0" tIns="0" rIns="0" bIns="0" rtlCol="0">
              <a:noAutofit/>
            </a:bodyPr>
            <a:lstStyle/>
            <a:p>
              <a:pPr algn="ctr"/>
              <a:r>
                <a:rPr lang="en-AU" sz="1800"/>
                <a:t>iodine</a:t>
              </a:r>
            </a:p>
          </p:txBody>
        </p:sp>
        <p:pic>
          <p:nvPicPr>
            <p:cNvPr id="20" name="Picture 19" descr="A white spheres with a white background">
              <a:extLst>
                <a:ext uri="{FF2B5EF4-FFF2-40B4-BE49-F238E27FC236}">
                  <a16:creationId xmlns:a16="http://schemas.microsoft.com/office/drawing/2014/main" id="{89A2AF92-96FE-6698-31BA-2201E779399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29821" y="2153970"/>
              <a:ext cx="611505" cy="371475"/>
            </a:xfrm>
            <a:prstGeom prst="rect">
              <a:avLst/>
            </a:prstGeom>
          </p:spPr>
        </p:pic>
        <p:pic>
          <p:nvPicPr>
            <p:cNvPr id="21" name="Picture 20" descr="A purple barbell with black handles">
              <a:extLst>
                <a:ext uri="{FF2B5EF4-FFF2-40B4-BE49-F238E27FC236}">
                  <a16:creationId xmlns:a16="http://schemas.microsoft.com/office/drawing/2014/main" id="{2915CEBD-90DE-45B1-9C81-B458DEFE12EA}"/>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flipV="1">
              <a:off x="2808873" y="1815425"/>
              <a:ext cx="2296645" cy="865152"/>
            </a:xfrm>
            <a:prstGeom prst="rect">
              <a:avLst/>
            </a:prstGeom>
          </p:spPr>
        </p:pic>
        <p:sp>
          <p:nvSpPr>
            <p:cNvPr id="31" name="TextBox 30">
              <a:extLst>
                <a:ext uri="{FF2B5EF4-FFF2-40B4-BE49-F238E27FC236}">
                  <a16:creationId xmlns:a16="http://schemas.microsoft.com/office/drawing/2014/main" id="{270381FD-AA81-32BA-AF15-31F3A0B7BFA1}"/>
                </a:ext>
              </a:extLst>
            </p:cNvPr>
            <p:cNvSpPr txBox="1"/>
            <p:nvPr/>
          </p:nvSpPr>
          <p:spPr>
            <a:xfrm>
              <a:off x="2632332" y="4420653"/>
              <a:ext cx="1097762" cy="267636"/>
            </a:xfrm>
            <a:prstGeom prst="rect">
              <a:avLst/>
            </a:prstGeom>
            <a:noFill/>
          </p:spPr>
          <p:txBody>
            <a:bodyPr wrap="square" lIns="0" tIns="0" rIns="0" bIns="0" rtlCol="0">
              <a:noAutofit/>
            </a:bodyPr>
            <a:lstStyle/>
            <a:p>
              <a:pPr algn="l"/>
              <a:r>
                <a:rPr lang="en-AU" sz="2000" b="1"/>
                <a:t>AND/OR</a:t>
              </a:r>
            </a:p>
          </p:txBody>
        </p:sp>
        <p:sp>
          <p:nvSpPr>
            <p:cNvPr id="38" name="TextBox 37">
              <a:extLst>
                <a:ext uri="{FF2B5EF4-FFF2-40B4-BE49-F238E27FC236}">
                  <a16:creationId xmlns:a16="http://schemas.microsoft.com/office/drawing/2014/main" id="{6B9F6F37-A35A-3019-6934-67D3A0A3674F}"/>
                </a:ext>
              </a:extLst>
            </p:cNvPr>
            <p:cNvSpPr txBox="1"/>
            <p:nvPr/>
          </p:nvSpPr>
          <p:spPr>
            <a:xfrm>
              <a:off x="412790" y="4885449"/>
              <a:ext cx="2533659" cy="501760"/>
            </a:xfrm>
            <a:prstGeom prst="rect">
              <a:avLst/>
            </a:prstGeom>
            <a:noFill/>
          </p:spPr>
          <p:txBody>
            <a:bodyPr wrap="square" lIns="0" tIns="0" rIns="0" bIns="0" rtlCol="0">
              <a:noAutofit/>
            </a:bodyPr>
            <a:lstStyle/>
            <a:p>
              <a:pPr algn="l"/>
              <a:r>
                <a:rPr lang="en-AU" sz="1800"/>
                <a:t>Reactant particles do not collide with sufficient KE</a:t>
              </a:r>
            </a:p>
          </p:txBody>
        </p:sp>
        <p:sp>
          <p:nvSpPr>
            <p:cNvPr id="43" name="TextBox 42">
              <a:extLst>
                <a:ext uri="{FF2B5EF4-FFF2-40B4-BE49-F238E27FC236}">
                  <a16:creationId xmlns:a16="http://schemas.microsoft.com/office/drawing/2014/main" id="{F3D21A7F-3D9A-6BD2-8DD0-27C511982CBC}"/>
                </a:ext>
              </a:extLst>
            </p:cNvPr>
            <p:cNvSpPr txBox="1"/>
            <p:nvPr/>
          </p:nvSpPr>
          <p:spPr>
            <a:xfrm>
              <a:off x="3630146" y="4885449"/>
              <a:ext cx="2825521" cy="501760"/>
            </a:xfrm>
            <a:prstGeom prst="rect">
              <a:avLst/>
            </a:prstGeom>
            <a:noFill/>
          </p:spPr>
          <p:txBody>
            <a:bodyPr wrap="square" lIns="0" tIns="0" rIns="0" bIns="0" rtlCol="0">
              <a:noAutofit/>
            </a:bodyPr>
            <a:lstStyle/>
            <a:p>
              <a:pPr algn="l"/>
              <a:r>
                <a:rPr lang="en-AU" sz="1800"/>
                <a:t>Reactant particles do not collide with correct orientation</a:t>
              </a:r>
            </a:p>
          </p:txBody>
        </p:sp>
        <p:sp>
          <p:nvSpPr>
            <p:cNvPr id="47" name="TextBox 46">
              <a:extLst>
                <a:ext uri="{FF2B5EF4-FFF2-40B4-BE49-F238E27FC236}">
                  <a16:creationId xmlns:a16="http://schemas.microsoft.com/office/drawing/2014/main" id="{16FEF48F-4CD4-71F5-42E2-1FC1AC2E39C8}"/>
                </a:ext>
              </a:extLst>
            </p:cNvPr>
            <p:cNvSpPr txBox="1"/>
            <p:nvPr/>
          </p:nvSpPr>
          <p:spPr>
            <a:xfrm>
              <a:off x="8303370" y="1870477"/>
              <a:ext cx="3180630" cy="400110"/>
            </a:xfrm>
            <a:prstGeom prst="rect">
              <a:avLst/>
            </a:prstGeom>
            <a:noFill/>
          </p:spPr>
          <p:txBody>
            <a:bodyPr wrap="square">
              <a:spAutoFit/>
            </a:bodyPr>
            <a:lstStyle/>
            <a:p>
              <a:r>
                <a:rPr lang="en-AU" sz="2000" b="1"/>
                <a:t>Products are not formed</a:t>
              </a:r>
            </a:p>
          </p:txBody>
        </p:sp>
        <p:sp>
          <p:nvSpPr>
            <p:cNvPr id="4" name="Arrow: Down 3">
              <a:extLst>
                <a:ext uri="{FF2B5EF4-FFF2-40B4-BE49-F238E27FC236}">
                  <a16:creationId xmlns:a16="http://schemas.microsoft.com/office/drawing/2014/main" id="{3EE0D863-FB1A-247B-D676-B8D6B72D6AEA}"/>
                </a:ext>
                <a:ext uri="{C183D7F6-B498-43B3-948B-1728B52AA6E4}">
                  <adec:decorative xmlns:adec="http://schemas.microsoft.com/office/drawing/2017/decorative" val="1"/>
                </a:ext>
              </a:extLst>
            </p:cNvPr>
            <p:cNvSpPr/>
            <p:nvPr/>
          </p:nvSpPr>
          <p:spPr>
            <a:xfrm flipH="1">
              <a:off x="2704778" y="3017777"/>
              <a:ext cx="405904" cy="792379"/>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Down 5">
              <a:extLst>
                <a:ext uri="{FF2B5EF4-FFF2-40B4-BE49-F238E27FC236}">
                  <a16:creationId xmlns:a16="http://schemas.microsoft.com/office/drawing/2014/main" id="{9AEFFABC-E0D9-4DCB-883F-073AAC01F9EC}"/>
                </a:ext>
                <a:ext uri="{C183D7F6-B498-43B3-948B-1728B52AA6E4}">
                  <adec:decorative xmlns:adec="http://schemas.microsoft.com/office/drawing/2017/decorative" val="1"/>
                </a:ext>
              </a:extLst>
            </p:cNvPr>
            <p:cNvSpPr/>
            <p:nvPr/>
          </p:nvSpPr>
          <p:spPr>
            <a:xfrm rot="10800000">
              <a:off x="9711377" y="2519876"/>
              <a:ext cx="405905" cy="1099186"/>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33B7B94A-D788-5D12-5EFD-932397044B91}"/>
                </a:ext>
                <a:ext uri="{C183D7F6-B498-43B3-948B-1728B52AA6E4}">
                  <adec:decorative xmlns:adec="http://schemas.microsoft.com/office/drawing/2017/decorative" val="1"/>
                </a:ext>
              </a:extLst>
            </p:cNvPr>
            <p:cNvSpPr txBox="1"/>
            <p:nvPr/>
          </p:nvSpPr>
          <p:spPr>
            <a:xfrm>
              <a:off x="7417350" y="3908759"/>
              <a:ext cx="4479439" cy="2497543"/>
            </a:xfrm>
            <a:prstGeom prst="rect">
              <a:avLst/>
            </a:prstGeom>
            <a:noFill/>
            <a:ln>
              <a:solidFill>
                <a:schemeClr val="tx1"/>
              </a:solidFill>
            </a:ln>
          </p:spPr>
          <p:txBody>
            <a:bodyPr wrap="square">
              <a:spAutoFit/>
            </a:bodyPr>
            <a:lstStyle/>
            <a:p>
              <a:pPr marL="342900" indent="-342900">
                <a:lnSpc>
                  <a:spcPct val="150000"/>
                </a:lnSpc>
                <a:spcAft>
                  <a:spcPts val="600"/>
                </a:spcAft>
                <a:buFont typeface="Arial" panose="020B0604020202020204" pitchFamily="34" charset="0"/>
                <a:buChar char="•"/>
              </a:pPr>
              <a:r>
                <a:rPr lang="en-AU" sz="2000"/>
                <a:t>Bonds do not break in the reactant molecules</a:t>
              </a:r>
            </a:p>
            <a:p>
              <a:pPr marL="342900" indent="-342900">
                <a:lnSpc>
                  <a:spcPct val="150000"/>
                </a:lnSpc>
                <a:spcAft>
                  <a:spcPts val="600"/>
                </a:spcAft>
                <a:buFont typeface="Arial" panose="020B0604020202020204" pitchFamily="34" charset="0"/>
                <a:buChar char="•"/>
              </a:pPr>
              <a:r>
                <a:rPr lang="en-AU" sz="2000"/>
                <a:t>The reactant particles move away from each other after colliding </a:t>
              </a:r>
            </a:p>
            <a:p>
              <a:pPr marL="342900" indent="-342900">
                <a:lnSpc>
                  <a:spcPct val="150000"/>
                </a:lnSpc>
                <a:spcAft>
                  <a:spcPts val="600"/>
                </a:spcAft>
                <a:buFont typeface="Arial" panose="020B0604020202020204" pitchFamily="34" charset="0"/>
                <a:buChar char="•"/>
              </a:pPr>
              <a:r>
                <a:rPr lang="en-AU" sz="2000"/>
                <a:t>The collision is unsuccessful</a:t>
              </a:r>
            </a:p>
          </p:txBody>
        </p:sp>
        <p:sp>
          <p:nvSpPr>
            <p:cNvPr id="14" name="Arrow: Down 13">
              <a:extLst>
                <a:ext uri="{FF2B5EF4-FFF2-40B4-BE49-F238E27FC236}">
                  <a16:creationId xmlns:a16="http://schemas.microsoft.com/office/drawing/2014/main" id="{6F6BA8FA-A14C-0C63-6F4B-68B2FBF6E4DA}"/>
                </a:ext>
                <a:ext uri="{C183D7F6-B498-43B3-948B-1728B52AA6E4}">
                  <adec:decorative xmlns:adec="http://schemas.microsoft.com/office/drawing/2017/decorative" val="1"/>
                </a:ext>
              </a:extLst>
            </p:cNvPr>
            <p:cNvSpPr/>
            <p:nvPr/>
          </p:nvSpPr>
          <p:spPr>
            <a:xfrm rot="16200000">
              <a:off x="6726452" y="4724027"/>
              <a:ext cx="420114" cy="802702"/>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purple and white spheres">
              <a:extLst>
                <a:ext uri="{FF2B5EF4-FFF2-40B4-BE49-F238E27FC236}">
                  <a16:creationId xmlns:a16="http://schemas.microsoft.com/office/drawing/2014/main" id="{FA332317-813A-0BFA-4D7B-8727C89008C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rot="17292816">
              <a:off x="1162187" y="3884642"/>
              <a:ext cx="938826" cy="968789"/>
            </a:xfrm>
            <a:prstGeom prst="rect">
              <a:avLst/>
            </a:prstGeom>
          </p:spPr>
        </p:pic>
        <p:pic>
          <p:nvPicPr>
            <p:cNvPr id="8" name="Picture 7" descr="A purple and silver spheres">
              <a:extLst>
                <a:ext uri="{FF2B5EF4-FFF2-40B4-BE49-F238E27FC236}">
                  <a16:creationId xmlns:a16="http://schemas.microsoft.com/office/drawing/2014/main" id="{E728E894-D1A3-3C75-2611-AB8E3C6BA1A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4083988" y="4046760"/>
              <a:ext cx="1381326" cy="747785"/>
            </a:xfrm>
            <a:prstGeom prst="rect">
              <a:avLst/>
            </a:prstGeom>
          </p:spPr>
        </p:pic>
        <p:sp>
          <p:nvSpPr>
            <p:cNvPr id="9" name="Plus Sign 8">
              <a:extLst>
                <a:ext uri="{FF2B5EF4-FFF2-40B4-BE49-F238E27FC236}">
                  <a16:creationId xmlns:a16="http://schemas.microsoft.com/office/drawing/2014/main" id="{675EBCB6-633B-892F-42E9-727599440B96}"/>
                </a:ext>
                <a:ext uri="{C183D7F6-B498-43B3-948B-1728B52AA6E4}">
                  <adec:decorative xmlns:adec="http://schemas.microsoft.com/office/drawing/2017/decorative" val="1"/>
                </a:ext>
              </a:extLst>
            </p:cNvPr>
            <p:cNvSpPr/>
            <p:nvPr/>
          </p:nvSpPr>
          <p:spPr>
            <a:xfrm>
              <a:off x="2179460" y="2166215"/>
              <a:ext cx="383366" cy="408243"/>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5C3C8843-69D2-C7CA-F9CF-92CAFA7FABF8}"/>
                </a:ext>
              </a:extLst>
            </p:cNvPr>
            <p:cNvSpPr txBox="1"/>
            <p:nvPr/>
          </p:nvSpPr>
          <p:spPr>
            <a:xfrm>
              <a:off x="298976" y="1562250"/>
              <a:ext cx="1451555" cy="400110"/>
            </a:xfrm>
            <a:prstGeom prst="rect">
              <a:avLst/>
            </a:prstGeom>
            <a:noFill/>
          </p:spPr>
          <p:txBody>
            <a:bodyPr wrap="square">
              <a:spAutoFit/>
            </a:bodyPr>
            <a:lstStyle/>
            <a:p>
              <a:r>
                <a:rPr lang="en-AU" sz="2000" b="1"/>
                <a:t>Reactants</a:t>
              </a:r>
            </a:p>
          </p:txBody>
        </p:sp>
      </p:grpSp>
    </p:spTree>
    <p:extLst>
      <p:ext uri="{BB962C8B-B14F-4D97-AF65-F5344CB8AC3E}">
        <p14:creationId xmlns:p14="http://schemas.microsoft.com/office/powerpoint/2010/main" val="290882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E7F4D-F9C7-255E-1561-F87E2F2126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AF34A-BD1F-BF20-756D-B7A7FF42CB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134</a:t>
            </a:fld>
            <a:endParaRPr lang="en-AU"/>
          </a:p>
        </p:txBody>
      </p:sp>
      <p:sp>
        <p:nvSpPr>
          <p:cNvPr id="3" name="Title 2">
            <a:extLst>
              <a:ext uri="{FF2B5EF4-FFF2-40B4-BE49-F238E27FC236}">
                <a16:creationId xmlns:a16="http://schemas.microsoft.com/office/drawing/2014/main" id="{687F7C09-E00E-8F06-DC8D-886B0F2CDEF8}"/>
              </a:ext>
            </a:extLst>
          </p:cNvPr>
          <p:cNvSpPr>
            <a:spLocks noGrp="1"/>
          </p:cNvSpPr>
          <p:nvPr>
            <p:ph type="title"/>
          </p:nvPr>
        </p:nvSpPr>
        <p:spPr>
          <a:xfrm>
            <a:off x="360000" y="215450"/>
            <a:ext cx="11484000" cy="545601"/>
          </a:xfrm>
        </p:spPr>
        <p:txBody>
          <a:bodyPr/>
          <a:lstStyle/>
          <a:p>
            <a:r>
              <a:rPr lang="en-AU"/>
              <a:t>2.1 Factors that affect the rate of reaction video</a:t>
            </a:r>
          </a:p>
        </p:txBody>
      </p:sp>
      <p:pic>
        <p:nvPicPr>
          <p:cNvPr id="5" name="Online Media 4" title="Factors that affect Rate of Reaction">
            <a:hlinkClick r:id="" action="ppaction://media"/>
            <a:extLst>
              <a:ext uri="{FF2B5EF4-FFF2-40B4-BE49-F238E27FC236}">
                <a16:creationId xmlns:a16="http://schemas.microsoft.com/office/drawing/2014/main" id="{495FF546-0B84-B224-3D44-14E8DB47A1B2}"/>
              </a:ext>
            </a:extLst>
          </p:cNvPr>
          <p:cNvPicPr>
            <a:picLocks noRot="1" noChangeAspect="1"/>
          </p:cNvPicPr>
          <p:nvPr>
            <a:videoFile r:link="rId1"/>
          </p:nvPr>
        </p:nvPicPr>
        <p:blipFill>
          <a:blip r:embed="rId4"/>
          <a:stretch>
            <a:fillRect/>
          </a:stretch>
        </p:blipFill>
        <p:spPr>
          <a:xfrm>
            <a:off x="1340853" y="909333"/>
            <a:ext cx="9194800" cy="5195062"/>
          </a:xfrm>
          <a:prstGeom prst="rect">
            <a:avLst/>
          </a:prstGeom>
        </p:spPr>
      </p:pic>
      <p:sp>
        <p:nvSpPr>
          <p:cNvPr id="7" name="TextBox 6">
            <a:extLst>
              <a:ext uri="{FF2B5EF4-FFF2-40B4-BE49-F238E27FC236}">
                <a16:creationId xmlns:a16="http://schemas.microsoft.com/office/drawing/2014/main" id="{5FD4D733-043A-77AE-2A7F-131F2ECE9981}"/>
              </a:ext>
            </a:extLst>
          </p:cNvPr>
          <p:cNvSpPr txBox="1"/>
          <p:nvPr/>
        </p:nvSpPr>
        <p:spPr>
          <a:xfrm>
            <a:off x="3048000" y="6234335"/>
            <a:ext cx="6096000" cy="461665"/>
          </a:xfrm>
          <a:prstGeom prst="rect">
            <a:avLst/>
          </a:prstGeom>
          <a:noFill/>
        </p:spPr>
        <p:txBody>
          <a:bodyPr wrap="square">
            <a:spAutoFit/>
          </a:bodyPr>
          <a:lstStyle/>
          <a:p>
            <a:r>
              <a:rPr lang="en-AU" sz="2400" u="sng">
                <a:solidFill>
                  <a:srgbClr val="001C4A"/>
                </a:solidFill>
                <a:effectLst/>
                <a:latin typeface="Arial" panose="020B0604020202020204" pitchFamily="34" charset="0"/>
                <a:ea typeface="Calibri" panose="020F0502020204030204" pitchFamily="34" charset="0"/>
                <a:hlinkClick r:id="rId5"/>
              </a:rPr>
              <a:t>Factors that affect Rate of Reaction</a:t>
            </a:r>
            <a:r>
              <a:rPr lang="en-AU" sz="2400">
                <a:effectLst/>
                <a:latin typeface="Arial" panose="020B0604020202020204" pitchFamily="34" charset="0"/>
                <a:ea typeface="Calibri" panose="020F0502020204030204" pitchFamily="34" charset="0"/>
              </a:rPr>
              <a:t> (3:06)</a:t>
            </a:r>
            <a:endParaRPr lang="en-AU"/>
          </a:p>
        </p:txBody>
      </p:sp>
    </p:spTree>
    <p:extLst>
      <p:ext uri="{BB962C8B-B14F-4D97-AF65-F5344CB8AC3E}">
        <p14:creationId xmlns:p14="http://schemas.microsoft.com/office/powerpoint/2010/main" val="408635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03949-90BF-AFDD-D78F-6E16ADFE6227}"/>
              </a:ext>
            </a:extLst>
          </p:cNvPr>
          <p:cNvSpPr>
            <a:spLocks noGrp="1"/>
          </p:cNvSpPr>
          <p:nvPr>
            <p:ph type="title"/>
          </p:nvPr>
        </p:nvSpPr>
        <p:spPr/>
        <p:txBody>
          <a:bodyPr/>
          <a:lstStyle/>
          <a:p>
            <a:r>
              <a:rPr lang="en-AU"/>
              <a:t>2.1 Factors affecting the rate of reaction (1 of 5)</a:t>
            </a:r>
          </a:p>
        </p:txBody>
      </p:sp>
      <p:sp>
        <p:nvSpPr>
          <p:cNvPr id="2" name="Slide Number Placeholder 1">
            <a:extLst>
              <a:ext uri="{FF2B5EF4-FFF2-40B4-BE49-F238E27FC236}">
                <a16:creationId xmlns:a16="http://schemas.microsoft.com/office/drawing/2014/main" id="{36B435F4-7E39-F6F2-4F4F-8112B8BDF0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135</a:t>
            </a:fld>
            <a:endParaRPr lang="en-AU"/>
          </a:p>
        </p:txBody>
      </p:sp>
      <p:graphicFrame>
        <p:nvGraphicFramePr>
          <p:cNvPr id="12" name="Diagram 11" descr="4 boxes with the factors that affect the rate of reaction: temperature, concentration, surface area and catalysts. Temperature – an increase in temperature increases the rate of reaction&#10;Concentration – an increase in concentration increases the rate of reaction. &#10;Surface area – an increase in surface are increases the rate of reaction. In the image the single cube on the left has less surface area than the 4 small cubes. &#10;Catalyst – A catalyst is a substance that speeds up a chemical reaction without being consumed or permanently changed in the process.">
            <a:extLst>
              <a:ext uri="{FF2B5EF4-FFF2-40B4-BE49-F238E27FC236}">
                <a16:creationId xmlns:a16="http://schemas.microsoft.com/office/drawing/2014/main" id="{9B45EA59-9522-EFE4-0E31-47A1022B499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04804656"/>
              </p:ext>
            </p:extLst>
          </p:nvPr>
        </p:nvGraphicFramePr>
        <p:xfrm>
          <a:off x="2470386" y="954156"/>
          <a:ext cx="2929614" cy="5741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1A764F41-5414-F320-2550-0400DC719FB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210518" y="2217314"/>
            <a:ext cx="2051482" cy="1449416"/>
          </a:xfrm>
          <a:prstGeom prst="rect">
            <a:avLst/>
          </a:prstGeom>
        </p:spPr>
      </p:pic>
      <p:pic>
        <p:nvPicPr>
          <p:cNvPr id="35" name="Picture 34">
            <a:extLst>
              <a:ext uri="{FF2B5EF4-FFF2-40B4-BE49-F238E27FC236}">
                <a16:creationId xmlns:a16="http://schemas.microsoft.com/office/drawing/2014/main" id="{8D0875DE-532A-9F14-E5EC-D1B74A4F79A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638093" y="800008"/>
            <a:ext cx="1454225" cy="1276416"/>
          </a:xfrm>
          <a:prstGeom prst="rect">
            <a:avLst/>
          </a:prstGeom>
        </p:spPr>
      </p:pic>
      <p:pic>
        <p:nvPicPr>
          <p:cNvPr id="39" name="Picture 38">
            <a:extLst>
              <a:ext uri="{FF2B5EF4-FFF2-40B4-BE49-F238E27FC236}">
                <a16:creationId xmlns:a16="http://schemas.microsoft.com/office/drawing/2014/main" id="{BEB3C2B4-49DC-4EA7-46D8-449C4804A47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452264" y="5341078"/>
            <a:ext cx="1825882" cy="1354921"/>
          </a:xfrm>
          <a:prstGeom prst="rect">
            <a:avLst/>
          </a:prstGeom>
        </p:spPr>
      </p:pic>
      <p:sp>
        <p:nvSpPr>
          <p:cNvPr id="10" name="Cube 9">
            <a:extLst>
              <a:ext uri="{FF2B5EF4-FFF2-40B4-BE49-F238E27FC236}">
                <a16:creationId xmlns:a16="http://schemas.microsoft.com/office/drawing/2014/main" id="{43DD42D5-D517-83ED-6759-C5792381DC05}"/>
              </a:ext>
              <a:ext uri="{C183D7F6-B498-43B3-948B-1728B52AA6E4}">
                <adec:decorative xmlns:adec="http://schemas.microsoft.com/office/drawing/2017/decorative" val="1"/>
              </a:ext>
            </a:extLst>
          </p:cNvPr>
          <p:cNvSpPr/>
          <p:nvPr/>
        </p:nvSpPr>
        <p:spPr>
          <a:xfrm>
            <a:off x="6164568" y="4003426"/>
            <a:ext cx="1049264" cy="1025236"/>
          </a:xfrm>
          <a:prstGeom prst="cub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Cube 10">
            <a:extLst>
              <a:ext uri="{FF2B5EF4-FFF2-40B4-BE49-F238E27FC236}">
                <a16:creationId xmlns:a16="http://schemas.microsoft.com/office/drawing/2014/main" id="{3AE05241-D9EE-4A22-10EF-8BFED0988F31}"/>
              </a:ext>
              <a:ext uri="{C183D7F6-B498-43B3-948B-1728B52AA6E4}">
                <adec:decorative xmlns:adec="http://schemas.microsoft.com/office/drawing/2017/decorative" val="1"/>
              </a:ext>
            </a:extLst>
          </p:cNvPr>
          <p:cNvSpPr/>
          <p:nvPr/>
        </p:nvSpPr>
        <p:spPr>
          <a:xfrm>
            <a:off x="7510386" y="4516044"/>
            <a:ext cx="549996" cy="537401"/>
          </a:xfrm>
          <a:prstGeom prst="cub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Cube 12">
            <a:extLst>
              <a:ext uri="{FF2B5EF4-FFF2-40B4-BE49-F238E27FC236}">
                <a16:creationId xmlns:a16="http://schemas.microsoft.com/office/drawing/2014/main" id="{0ADF412D-D9B6-C533-B6B6-92B24D3DDA3B}"/>
              </a:ext>
              <a:ext uri="{C183D7F6-B498-43B3-948B-1728B52AA6E4}">
                <adec:decorative xmlns:adec="http://schemas.microsoft.com/office/drawing/2017/decorative" val="1"/>
              </a:ext>
            </a:extLst>
          </p:cNvPr>
          <p:cNvSpPr/>
          <p:nvPr/>
        </p:nvSpPr>
        <p:spPr>
          <a:xfrm>
            <a:off x="8092318" y="4532287"/>
            <a:ext cx="549996" cy="537401"/>
          </a:xfrm>
          <a:prstGeom prst="cub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Cube 13">
            <a:extLst>
              <a:ext uri="{FF2B5EF4-FFF2-40B4-BE49-F238E27FC236}">
                <a16:creationId xmlns:a16="http://schemas.microsoft.com/office/drawing/2014/main" id="{6CCD26EB-4D2A-8EC8-DE68-C2DB2E34C58E}"/>
              </a:ext>
              <a:ext uri="{C183D7F6-B498-43B3-948B-1728B52AA6E4}">
                <adec:decorative xmlns:adec="http://schemas.microsoft.com/office/drawing/2017/decorative" val="1"/>
              </a:ext>
            </a:extLst>
          </p:cNvPr>
          <p:cNvSpPr/>
          <p:nvPr/>
        </p:nvSpPr>
        <p:spPr>
          <a:xfrm>
            <a:off x="7510386" y="3938120"/>
            <a:ext cx="549996" cy="537401"/>
          </a:xfrm>
          <a:prstGeom prst="cub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Cube 14">
            <a:extLst>
              <a:ext uri="{FF2B5EF4-FFF2-40B4-BE49-F238E27FC236}">
                <a16:creationId xmlns:a16="http://schemas.microsoft.com/office/drawing/2014/main" id="{4535CAF7-E659-B680-13AA-2028484D75B9}"/>
              </a:ext>
              <a:ext uri="{C183D7F6-B498-43B3-948B-1728B52AA6E4}">
                <adec:decorative xmlns:adec="http://schemas.microsoft.com/office/drawing/2017/decorative" val="1"/>
              </a:ext>
            </a:extLst>
          </p:cNvPr>
          <p:cNvSpPr/>
          <p:nvPr/>
        </p:nvSpPr>
        <p:spPr>
          <a:xfrm>
            <a:off x="8092318" y="3938119"/>
            <a:ext cx="549996" cy="537401"/>
          </a:xfrm>
          <a:prstGeom prst="cub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5759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32FF9-C168-B69B-4426-8D1A42976269}"/>
              </a:ext>
            </a:extLst>
          </p:cNvPr>
          <p:cNvSpPr>
            <a:spLocks noGrp="1"/>
          </p:cNvSpPr>
          <p:nvPr>
            <p:ph type="title"/>
          </p:nvPr>
        </p:nvSpPr>
        <p:spPr/>
        <p:txBody>
          <a:bodyPr/>
          <a:lstStyle/>
          <a:p>
            <a:r>
              <a:rPr lang="en-AU"/>
              <a:t>2.1 Factors affecting the rate of reaction (2 of 5)</a:t>
            </a:r>
          </a:p>
        </p:txBody>
      </p:sp>
      <p:sp>
        <p:nvSpPr>
          <p:cNvPr id="9" name="Text Placeholder 8">
            <a:extLst>
              <a:ext uri="{FF2B5EF4-FFF2-40B4-BE49-F238E27FC236}">
                <a16:creationId xmlns:a16="http://schemas.microsoft.com/office/drawing/2014/main" id="{A239820A-D4B9-C96B-0CD1-03DE1E7F6C04}"/>
              </a:ext>
            </a:extLst>
          </p:cNvPr>
          <p:cNvSpPr>
            <a:spLocks noGrp="1"/>
          </p:cNvSpPr>
          <p:nvPr>
            <p:ph type="body" sz="quarter" idx="18"/>
          </p:nvPr>
        </p:nvSpPr>
        <p:spPr/>
        <p:txBody>
          <a:bodyPr/>
          <a:lstStyle/>
          <a:p>
            <a:r>
              <a:rPr lang="en-AU"/>
              <a:t>Temperature</a:t>
            </a:r>
          </a:p>
        </p:txBody>
      </p:sp>
      <p:sp>
        <p:nvSpPr>
          <p:cNvPr id="2" name="Rounded Rectangle 1">
            <a:extLst>
              <a:ext uri="{FF2B5EF4-FFF2-40B4-BE49-F238E27FC236}">
                <a16:creationId xmlns:a16="http://schemas.microsoft.com/office/drawing/2014/main" id="{E6A3C56A-01E5-A691-B524-AA7AA411178A}"/>
              </a:ext>
              <a:ext uri="{C183D7F6-B498-43B3-948B-1728B52AA6E4}">
                <adec:decorative xmlns:adec="http://schemas.microsoft.com/office/drawing/2017/decorative" val="1"/>
              </a:ext>
            </a:extLst>
          </p:cNvPr>
          <p:cNvSpPr/>
          <p:nvPr/>
        </p:nvSpPr>
        <p:spPr>
          <a:xfrm>
            <a:off x="1116041" y="1424982"/>
            <a:ext cx="4889770" cy="4922570"/>
          </a:xfrm>
          <a:prstGeom prst="roundRect">
            <a:avLst>
              <a:gd name="adj" fmla="val 11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5F2EBADC-166E-6464-2723-6F1254EC684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7983" y="1624458"/>
            <a:ext cx="914400" cy="914400"/>
          </a:xfrm>
          <a:prstGeom prst="rect">
            <a:avLst/>
          </a:prstGeom>
        </p:spPr>
      </p:pic>
      <p:sp>
        <p:nvSpPr>
          <p:cNvPr id="5" name="TextBox 4">
            <a:extLst>
              <a:ext uri="{FF2B5EF4-FFF2-40B4-BE49-F238E27FC236}">
                <a16:creationId xmlns:a16="http://schemas.microsoft.com/office/drawing/2014/main" id="{641CAA5D-733E-390B-19C1-1474731863E2}"/>
              </a:ext>
              <a:ext uri="{C183D7F6-B498-43B3-948B-1728B52AA6E4}">
                <adec:decorative xmlns:adec="http://schemas.microsoft.com/office/drawing/2017/decorative" val="0"/>
              </a:ext>
            </a:extLst>
          </p:cNvPr>
          <p:cNvSpPr txBox="1"/>
          <p:nvPr/>
        </p:nvSpPr>
        <p:spPr>
          <a:xfrm>
            <a:off x="2848544" y="1857591"/>
            <a:ext cx="1999303" cy="458565"/>
          </a:xfrm>
          <a:prstGeom prst="rect">
            <a:avLst/>
          </a:prstGeom>
          <a:noFill/>
        </p:spPr>
        <p:txBody>
          <a:bodyPr wrap="square" lIns="0" tIns="0" rIns="0" bIns="0" rtlCol="0">
            <a:noAutofit/>
          </a:bodyPr>
          <a:lstStyle/>
          <a:p>
            <a:pPr algn="l">
              <a:lnSpc>
                <a:spcPct val="150000"/>
              </a:lnSpc>
              <a:spcAft>
                <a:spcPts val="600"/>
              </a:spcAft>
            </a:pPr>
            <a:r>
              <a:rPr lang="en-AU" sz="1800" b="1"/>
              <a:t>Low temperature</a:t>
            </a:r>
          </a:p>
        </p:txBody>
      </p:sp>
      <p:pic>
        <p:nvPicPr>
          <p:cNvPr id="27" name="Picture 26" descr="A white rectangular with red dots">
            <a:extLst>
              <a:ext uri="{FF2B5EF4-FFF2-40B4-BE49-F238E27FC236}">
                <a16:creationId xmlns:a16="http://schemas.microsoft.com/office/drawing/2014/main" id="{66A513C6-3F80-174E-CD3A-97D9ADFA25E9}"/>
              </a:ext>
            </a:extLst>
          </p:cNvPr>
          <p:cNvPicPr>
            <a:picLocks noChangeAspect="1"/>
          </p:cNvPicPr>
          <p:nvPr/>
        </p:nvPicPr>
        <p:blipFill>
          <a:blip r:embed="rId4">
            <a:extLst>
              <a:ext uri="{28A0092B-C50C-407E-A947-70E740481C1C}">
                <a14:useLocalDpi xmlns:a14="http://schemas.microsoft.com/office/drawing/2010/main"/>
              </a:ext>
            </a:extLst>
          </a:blip>
          <a:srcRect l="2914" t="2731" r="866"/>
          <a:stretch>
            <a:fillRect/>
          </a:stretch>
        </p:blipFill>
        <p:spPr>
          <a:xfrm>
            <a:off x="2848544" y="2776434"/>
            <a:ext cx="1424763" cy="1208222"/>
          </a:xfrm>
          <a:prstGeom prst="rect">
            <a:avLst/>
          </a:prstGeom>
        </p:spPr>
      </p:pic>
      <p:sp>
        <p:nvSpPr>
          <p:cNvPr id="23" name="TextBox 22">
            <a:extLst>
              <a:ext uri="{FF2B5EF4-FFF2-40B4-BE49-F238E27FC236}">
                <a16:creationId xmlns:a16="http://schemas.microsoft.com/office/drawing/2014/main" id="{99A4F5E9-233A-FBA5-3366-44ADC579B864}"/>
              </a:ext>
              <a:ext uri="{C183D7F6-B498-43B3-948B-1728B52AA6E4}">
                <adec:decorative xmlns:adec="http://schemas.microsoft.com/office/drawing/2017/decorative" val="0"/>
              </a:ext>
            </a:extLst>
          </p:cNvPr>
          <p:cNvSpPr txBox="1"/>
          <p:nvPr/>
        </p:nvSpPr>
        <p:spPr>
          <a:xfrm>
            <a:off x="1677983" y="4222232"/>
            <a:ext cx="3765884" cy="1959706"/>
          </a:xfrm>
          <a:prstGeom prst="rect">
            <a:avLst/>
          </a:prstGeom>
          <a:noFill/>
        </p:spPr>
        <p:txBody>
          <a:bodyPr wrap="square" lIns="0" tIns="0" rIns="0" bIns="0" rtlCol="0">
            <a:noAutofit/>
          </a:bodyPr>
          <a:lstStyle/>
          <a:p>
            <a:pPr algn="l">
              <a:lnSpc>
                <a:spcPct val="150000"/>
              </a:lnSpc>
              <a:spcAft>
                <a:spcPts val="600"/>
              </a:spcAft>
            </a:pPr>
            <a:r>
              <a:rPr lang="en-AU" sz="1800"/>
              <a:t>At low temperatures, the reaction rate is slow because </a:t>
            </a:r>
          </a:p>
          <a:p>
            <a:pPr marL="285750" indent="-285750" algn="l">
              <a:lnSpc>
                <a:spcPct val="150000"/>
              </a:lnSpc>
              <a:spcAft>
                <a:spcPts val="600"/>
              </a:spcAft>
              <a:buFont typeface="Arial" panose="020B0604020202020204" pitchFamily="34" charset="0"/>
              <a:buChar char="•"/>
            </a:pPr>
            <a:r>
              <a:rPr lang="en-AU" sz="1800"/>
              <a:t>particles have low kinetic energy,</a:t>
            </a:r>
          </a:p>
          <a:p>
            <a:pPr marL="285750" indent="-285750" algn="l">
              <a:lnSpc>
                <a:spcPct val="150000"/>
              </a:lnSpc>
              <a:spcAft>
                <a:spcPts val="600"/>
              </a:spcAft>
              <a:buFont typeface="Arial" panose="020B0604020202020204" pitchFamily="34" charset="0"/>
              <a:buChar char="•"/>
            </a:pPr>
            <a:r>
              <a:rPr lang="en-AU" sz="1800"/>
              <a:t>fewer successful collisions</a:t>
            </a:r>
          </a:p>
        </p:txBody>
      </p:sp>
      <p:sp>
        <p:nvSpPr>
          <p:cNvPr id="6" name="Rounded Rectangle 5">
            <a:extLst>
              <a:ext uri="{FF2B5EF4-FFF2-40B4-BE49-F238E27FC236}">
                <a16:creationId xmlns:a16="http://schemas.microsoft.com/office/drawing/2014/main" id="{8AE6CD14-E43D-3EA1-1FE8-FA988E5A80FA}"/>
              </a:ext>
              <a:ext uri="{C183D7F6-B498-43B3-948B-1728B52AA6E4}">
                <adec:decorative xmlns:adec="http://schemas.microsoft.com/office/drawing/2017/decorative" val="1"/>
              </a:ext>
            </a:extLst>
          </p:cNvPr>
          <p:cNvSpPr/>
          <p:nvPr/>
        </p:nvSpPr>
        <p:spPr>
          <a:xfrm>
            <a:off x="6382702" y="1424982"/>
            <a:ext cx="4889770" cy="4922570"/>
          </a:xfrm>
          <a:prstGeom prst="roundRect">
            <a:avLst>
              <a:gd name="adj" fmla="val 118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3C2A19-D1CD-98DF-3EF0-A09621811BA9}"/>
              </a:ext>
            </a:extLst>
          </p:cNvPr>
          <p:cNvSpPr txBox="1"/>
          <p:nvPr/>
        </p:nvSpPr>
        <p:spPr>
          <a:xfrm>
            <a:off x="8055658" y="1857591"/>
            <a:ext cx="2208307" cy="448133"/>
          </a:xfrm>
          <a:prstGeom prst="rect">
            <a:avLst/>
          </a:prstGeom>
          <a:noFill/>
        </p:spPr>
        <p:txBody>
          <a:bodyPr wrap="square" lIns="0" tIns="0" rIns="0" bIns="0" rtlCol="0">
            <a:noAutofit/>
          </a:bodyPr>
          <a:lstStyle/>
          <a:p>
            <a:pPr algn="l">
              <a:lnSpc>
                <a:spcPct val="150000"/>
              </a:lnSpc>
              <a:spcAft>
                <a:spcPts val="600"/>
              </a:spcAft>
            </a:pPr>
            <a:r>
              <a:rPr lang="en-AU" sz="1800" b="1"/>
              <a:t>High temperature</a:t>
            </a:r>
          </a:p>
        </p:txBody>
      </p:sp>
      <p:pic>
        <p:nvPicPr>
          <p:cNvPr id="16" name="Graphic 15">
            <a:extLst>
              <a:ext uri="{FF2B5EF4-FFF2-40B4-BE49-F238E27FC236}">
                <a16:creationId xmlns:a16="http://schemas.microsoft.com/office/drawing/2014/main" id="{10CF58BA-9752-1C0B-DC01-83EA3093DC2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86074" y="1624458"/>
            <a:ext cx="914400" cy="914400"/>
          </a:xfrm>
          <a:prstGeom prst="rect">
            <a:avLst/>
          </a:prstGeom>
        </p:spPr>
      </p:pic>
      <p:pic>
        <p:nvPicPr>
          <p:cNvPr id="30" name="Picture 29" descr="A red lines with dots">
            <a:extLst>
              <a:ext uri="{FF2B5EF4-FFF2-40B4-BE49-F238E27FC236}">
                <a16:creationId xmlns:a16="http://schemas.microsoft.com/office/drawing/2014/main" id="{AE9DECDF-1A5D-02DD-AD67-610E388D4A94}"/>
              </a:ext>
            </a:extLst>
          </p:cNvPr>
          <p:cNvPicPr>
            <a:picLocks noChangeAspect="1"/>
          </p:cNvPicPr>
          <p:nvPr/>
        </p:nvPicPr>
        <p:blipFill>
          <a:blip r:embed="rId6">
            <a:extLst>
              <a:ext uri="{28A0092B-C50C-407E-A947-70E740481C1C}">
                <a14:useLocalDpi xmlns:a14="http://schemas.microsoft.com/office/drawing/2010/main"/>
              </a:ext>
            </a:extLst>
          </a:blip>
          <a:srcRect l="1188" t="3668"/>
          <a:stretch>
            <a:fillRect/>
          </a:stretch>
        </p:blipFill>
        <p:spPr>
          <a:xfrm>
            <a:off x="8242366" y="2776434"/>
            <a:ext cx="1414246" cy="1190423"/>
          </a:xfrm>
          <a:prstGeom prst="rect">
            <a:avLst/>
          </a:prstGeom>
        </p:spPr>
      </p:pic>
      <p:sp>
        <p:nvSpPr>
          <p:cNvPr id="28" name="TextBox 27">
            <a:extLst>
              <a:ext uri="{FF2B5EF4-FFF2-40B4-BE49-F238E27FC236}">
                <a16:creationId xmlns:a16="http://schemas.microsoft.com/office/drawing/2014/main" id="{2396CC7B-722E-9107-322D-8A95C602AB99}"/>
              </a:ext>
            </a:extLst>
          </p:cNvPr>
          <p:cNvSpPr txBox="1"/>
          <p:nvPr/>
        </p:nvSpPr>
        <p:spPr>
          <a:xfrm>
            <a:off x="6886074" y="4222232"/>
            <a:ext cx="4126831" cy="1869945"/>
          </a:xfrm>
          <a:prstGeom prst="rect">
            <a:avLst/>
          </a:prstGeom>
          <a:noFill/>
        </p:spPr>
        <p:txBody>
          <a:bodyPr wrap="square" lIns="0" tIns="0" rIns="0" bIns="0" rtlCol="0">
            <a:noAutofit/>
          </a:bodyPr>
          <a:lstStyle/>
          <a:p>
            <a:pPr algn="l">
              <a:lnSpc>
                <a:spcPct val="150000"/>
              </a:lnSpc>
              <a:spcAft>
                <a:spcPts val="600"/>
              </a:spcAft>
            </a:pPr>
            <a:r>
              <a:rPr lang="en-AU" sz="1800"/>
              <a:t>At higher temperatures, the reaction rate is higher because </a:t>
            </a:r>
          </a:p>
          <a:p>
            <a:pPr marL="285750" indent="-285750" algn="l">
              <a:lnSpc>
                <a:spcPct val="150000"/>
              </a:lnSpc>
              <a:spcAft>
                <a:spcPts val="600"/>
              </a:spcAft>
              <a:buFont typeface="Arial" panose="020B0604020202020204" pitchFamily="34" charset="0"/>
              <a:buChar char="•"/>
            </a:pPr>
            <a:r>
              <a:rPr lang="en-AU" sz="1800"/>
              <a:t>particles have more kinetic energy, </a:t>
            </a:r>
          </a:p>
          <a:p>
            <a:pPr marL="285750" indent="-285750" algn="l">
              <a:lnSpc>
                <a:spcPct val="150000"/>
              </a:lnSpc>
              <a:spcAft>
                <a:spcPts val="600"/>
              </a:spcAft>
              <a:buFont typeface="Arial" panose="020B0604020202020204" pitchFamily="34" charset="0"/>
              <a:buChar char="•"/>
            </a:pPr>
            <a:r>
              <a:rPr lang="en-AU" sz="1800"/>
              <a:t>more successful collisions</a:t>
            </a:r>
          </a:p>
        </p:txBody>
      </p:sp>
      <p:sp>
        <p:nvSpPr>
          <p:cNvPr id="3" name="Slide Number Placeholder 2">
            <a:extLst>
              <a:ext uri="{FF2B5EF4-FFF2-40B4-BE49-F238E27FC236}">
                <a16:creationId xmlns:a16="http://schemas.microsoft.com/office/drawing/2014/main" id="{519B4432-1D8B-2882-65B9-9ED74CC6987C}"/>
              </a:ext>
              <a:ext uri="{C183D7F6-B498-43B3-948B-1728B52AA6E4}">
                <adec:decorative xmlns:adec="http://schemas.microsoft.com/office/drawing/2017/decorative" val="1"/>
              </a:ext>
            </a:extLst>
          </p:cNvPr>
          <p:cNvSpPr>
            <a:spLocks noGrp="1"/>
          </p:cNvSpPr>
          <p:nvPr>
            <p:ph type="sldNum" sz="quarter" idx="12"/>
          </p:nvPr>
        </p:nvSpPr>
        <p:spPr>
          <a:xfrm>
            <a:off x="10989321" y="6498000"/>
            <a:ext cx="720000" cy="180000"/>
          </a:xfrm>
        </p:spPr>
        <p:txBody>
          <a:bodyPr/>
          <a:lstStyle/>
          <a:p>
            <a:fld id="{10A01DC5-1685-4615-8240-15192985C6A2}" type="slidenum">
              <a:rPr lang="en-AU" smtClean="0"/>
              <a:t>136</a:t>
            </a:fld>
            <a:endParaRPr lang="en-AU"/>
          </a:p>
        </p:txBody>
      </p:sp>
    </p:spTree>
    <p:extLst>
      <p:ext uri="{BB962C8B-B14F-4D97-AF65-F5344CB8AC3E}">
        <p14:creationId xmlns:p14="http://schemas.microsoft.com/office/powerpoint/2010/main" val="183066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69570-D25C-5D92-4B15-55DA22572F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BD99DA-B135-66F6-EDF7-A3E57B75BA9E}"/>
              </a:ext>
            </a:extLst>
          </p:cNvPr>
          <p:cNvSpPr>
            <a:spLocks noGrp="1"/>
          </p:cNvSpPr>
          <p:nvPr>
            <p:ph type="title"/>
          </p:nvPr>
        </p:nvSpPr>
        <p:spPr/>
        <p:txBody>
          <a:bodyPr/>
          <a:lstStyle/>
          <a:p>
            <a:r>
              <a:rPr lang="en-AU"/>
              <a:t>2.1 Factors affecting the rate of reaction (3 of 5)</a:t>
            </a:r>
          </a:p>
        </p:txBody>
      </p:sp>
      <p:sp>
        <p:nvSpPr>
          <p:cNvPr id="9" name="Text Placeholder 8">
            <a:extLst>
              <a:ext uri="{FF2B5EF4-FFF2-40B4-BE49-F238E27FC236}">
                <a16:creationId xmlns:a16="http://schemas.microsoft.com/office/drawing/2014/main" id="{35DB00E7-16FF-D695-BD93-D656A1E5F320}"/>
              </a:ext>
            </a:extLst>
          </p:cNvPr>
          <p:cNvSpPr>
            <a:spLocks noGrp="1"/>
          </p:cNvSpPr>
          <p:nvPr>
            <p:ph type="body" sz="quarter" idx="18"/>
          </p:nvPr>
        </p:nvSpPr>
        <p:spPr/>
        <p:txBody>
          <a:bodyPr/>
          <a:lstStyle/>
          <a:p>
            <a:r>
              <a:rPr lang="en-AU"/>
              <a:t>Concentration</a:t>
            </a:r>
          </a:p>
        </p:txBody>
      </p:sp>
      <p:sp>
        <p:nvSpPr>
          <p:cNvPr id="2" name="Rounded Rectangle 1">
            <a:extLst>
              <a:ext uri="{FF2B5EF4-FFF2-40B4-BE49-F238E27FC236}">
                <a16:creationId xmlns:a16="http://schemas.microsoft.com/office/drawing/2014/main" id="{315D039E-7D8D-A91A-D6D3-82FA6A76EA15}"/>
              </a:ext>
              <a:ext uri="{C183D7F6-B498-43B3-948B-1728B52AA6E4}">
                <adec:decorative xmlns:adec="http://schemas.microsoft.com/office/drawing/2017/decorative" val="1"/>
              </a:ext>
            </a:extLst>
          </p:cNvPr>
          <p:cNvSpPr/>
          <p:nvPr/>
        </p:nvSpPr>
        <p:spPr>
          <a:xfrm>
            <a:off x="1116041" y="1424982"/>
            <a:ext cx="4889770" cy="4922570"/>
          </a:xfrm>
          <a:prstGeom prst="roundRect">
            <a:avLst>
              <a:gd name="adj" fmla="val 11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115D82-EB0D-4B26-3F62-07126759C9A6}"/>
              </a:ext>
              <a:ext uri="{C183D7F6-B498-43B3-948B-1728B52AA6E4}">
                <adec:decorative xmlns:adec="http://schemas.microsoft.com/office/drawing/2017/decorative" val="0"/>
              </a:ext>
            </a:extLst>
          </p:cNvPr>
          <p:cNvSpPr txBox="1"/>
          <p:nvPr/>
        </p:nvSpPr>
        <p:spPr>
          <a:xfrm>
            <a:off x="2487707" y="1524848"/>
            <a:ext cx="2195618" cy="458565"/>
          </a:xfrm>
          <a:prstGeom prst="rect">
            <a:avLst/>
          </a:prstGeom>
          <a:noFill/>
        </p:spPr>
        <p:txBody>
          <a:bodyPr wrap="square" lIns="0" tIns="0" rIns="0" bIns="0" rtlCol="0">
            <a:noAutofit/>
          </a:bodyPr>
          <a:lstStyle/>
          <a:p>
            <a:pPr algn="l">
              <a:lnSpc>
                <a:spcPct val="150000"/>
              </a:lnSpc>
              <a:spcAft>
                <a:spcPts val="600"/>
              </a:spcAft>
            </a:pPr>
            <a:r>
              <a:rPr lang="en-AU" sz="1800" b="1"/>
              <a:t>Low concentration</a:t>
            </a:r>
          </a:p>
        </p:txBody>
      </p:sp>
      <p:pic>
        <p:nvPicPr>
          <p:cNvPr id="15" name="Picture 14" descr="A diagram showing two different particles the concentration is low. 1 Purple particle for two grey particles.">
            <a:extLst>
              <a:ext uri="{FF2B5EF4-FFF2-40B4-BE49-F238E27FC236}">
                <a16:creationId xmlns:a16="http://schemas.microsoft.com/office/drawing/2014/main" id="{C35D99CF-4951-6160-C3A4-EA0A16388DEC}"/>
              </a:ext>
            </a:extLst>
          </p:cNvPr>
          <p:cNvPicPr>
            <a:picLocks noChangeAspect="1"/>
          </p:cNvPicPr>
          <p:nvPr/>
        </p:nvPicPr>
        <p:blipFill>
          <a:blip r:embed="rId3"/>
          <a:stretch>
            <a:fillRect/>
          </a:stretch>
        </p:blipFill>
        <p:spPr>
          <a:xfrm>
            <a:off x="2691657" y="1891475"/>
            <a:ext cx="1597955" cy="1340941"/>
          </a:xfrm>
          <a:prstGeom prst="rect">
            <a:avLst/>
          </a:prstGeom>
        </p:spPr>
      </p:pic>
      <p:sp>
        <p:nvSpPr>
          <p:cNvPr id="23" name="TextBox 22">
            <a:extLst>
              <a:ext uri="{FF2B5EF4-FFF2-40B4-BE49-F238E27FC236}">
                <a16:creationId xmlns:a16="http://schemas.microsoft.com/office/drawing/2014/main" id="{1F7233C6-A4B3-4409-815C-7DF252D2AD43}"/>
              </a:ext>
              <a:ext uri="{C183D7F6-B498-43B3-948B-1728B52AA6E4}">
                <adec:decorative xmlns:adec="http://schemas.microsoft.com/office/drawing/2017/decorative" val="0"/>
              </a:ext>
            </a:extLst>
          </p:cNvPr>
          <p:cNvSpPr txBox="1"/>
          <p:nvPr/>
        </p:nvSpPr>
        <p:spPr>
          <a:xfrm>
            <a:off x="1332057" y="3185629"/>
            <a:ext cx="4506917" cy="1959706"/>
          </a:xfrm>
          <a:prstGeom prst="rect">
            <a:avLst/>
          </a:prstGeom>
          <a:noFill/>
        </p:spPr>
        <p:txBody>
          <a:bodyPr wrap="square" lIns="0" tIns="0" rIns="0" bIns="0" rtlCol="0">
            <a:noAutofit/>
          </a:bodyPr>
          <a:lstStyle/>
          <a:p>
            <a:pPr>
              <a:lnSpc>
                <a:spcPct val="150000"/>
              </a:lnSpc>
              <a:spcAft>
                <a:spcPts val="600"/>
              </a:spcAft>
            </a:pPr>
            <a:r>
              <a:rPr lang="en-AU" sz="1800"/>
              <a:t>The rate of reaction is low when the concentration of reactant/s is low because</a:t>
            </a:r>
          </a:p>
          <a:p>
            <a:pPr marL="285750" indent="-285750">
              <a:lnSpc>
                <a:spcPct val="150000"/>
              </a:lnSpc>
              <a:spcAft>
                <a:spcPts val="600"/>
              </a:spcAft>
              <a:buFont typeface="Arial" panose="020B0604020202020204" pitchFamily="34" charset="0"/>
              <a:buChar char="•"/>
            </a:pPr>
            <a:r>
              <a:rPr lang="en-AU" sz="1800"/>
              <a:t>fewer particles</a:t>
            </a:r>
          </a:p>
          <a:p>
            <a:pPr marL="285750" indent="-285750">
              <a:lnSpc>
                <a:spcPct val="150000"/>
              </a:lnSpc>
              <a:spcAft>
                <a:spcPts val="600"/>
              </a:spcAft>
              <a:buFont typeface="Arial" panose="020B0604020202020204" pitchFamily="34" charset="0"/>
              <a:buChar char="•"/>
            </a:pPr>
            <a:r>
              <a:rPr lang="en-AU" sz="1800"/>
              <a:t>less frequent collisions</a:t>
            </a:r>
          </a:p>
          <a:p>
            <a:pPr marL="285750" indent="-285750">
              <a:lnSpc>
                <a:spcPct val="150000"/>
              </a:lnSpc>
              <a:spcAft>
                <a:spcPts val="600"/>
              </a:spcAft>
              <a:buFont typeface="Arial" panose="020B0604020202020204" pitchFamily="34" charset="0"/>
              <a:buChar char="•"/>
            </a:pPr>
            <a:r>
              <a:rPr lang="en-AU" sz="1800"/>
              <a:t>fewer chances of successful collisions to form product/s.</a:t>
            </a:r>
          </a:p>
        </p:txBody>
      </p:sp>
      <p:sp>
        <p:nvSpPr>
          <p:cNvPr id="6" name="Rounded Rectangle 5">
            <a:extLst>
              <a:ext uri="{FF2B5EF4-FFF2-40B4-BE49-F238E27FC236}">
                <a16:creationId xmlns:a16="http://schemas.microsoft.com/office/drawing/2014/main" id="{6657DC12-A28B-6EF7-E5DC-74FFB756FDD4}"/>
              </a:ext>
              <a:ext uri="{C183D7F6-B498-43B3-948B-1728B52AA6E4}">
                <adec:decorative xmlns:adec="http://schemas.microsoft.com/office/drawing/2017/decorative" val="1"/>
              </a:ext>
            </a:extLst>
          </p:cNvPr>
          <p:cNvSpPr/>
          <p:nvPr/>
        </p:nvSpPr>
        <p:spPr>
          <a:xfrm>
            <a:off x="6357302" y="1424982"/>
            <a:ext cx="4889770" cy="4922570"/>
          </a:xfrm>
          <a:prstGeom prst="roundRect">
            <a:avLst>
              <a:gd name="adj" fmla="val 118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B2252E-EF12-8E42-0B10-47E502095CB2}"/>
              </a:ext>
            </a:extLst>
          </p:cNvPr>
          <p:cNvSpPr txBox="1"/>
          <p:nvPr/>
        </p:nvSpPr>
        <p:spPr>
          <a:xfrm>
            <a:off x="7941358" y="1563697"/>
            <a:ext cx="2208307" cy="448133"/>
          </a:xfrm>
          <a:prstGeom prst="rect">
            <a:avLst/>
          </a:prstGeom>
          <a:noFill/>
        </p:spPr>
        <p:txBody>
          <a:bodyPr wrap="square" lIns="0" tIns="0" rIns="0" bIns="0" rtlCol="0">
            <a:noAutofit/>
          </a:bodyPr>
          <a:lstStyle/>
          <a:p>
            <a:pPr algn="l">
              <a:lnSpc>
                <a:spcPct val="150000"/>
              </a:lnSpc>
              <a:spcAft>
                <a:spcPts val="600"/>
              </a:spcAft>
            </a:pPr>
            <a:r>
              <a:rPr lang="en-AU" sz="1800" b="1"/>
              <a:t>High concentration</a:t>
            </a:r>
          </a:p>
        </p:txBody>
      </p:sp>
      <p:pic>
        <p:nvPicPr>
          <p:cNvPr id="12" name="Picture 11" descr="A diagram showing two different particles the concentration is high for one. 1 Purple particle for 1 grey particles.">
            <a:extLst>
              <a:ext uri="{FF2B5EF4-FFF2-40B4-BE49-F238E27FC236}">
                <a16:creationId xmlns:a16="http://schemas.microsoft.com/office/drawing/2014/main" id="{306A0A89-B849-D222-0824-ACB4C155961B}"/>
              </a:ext>
            </a:extLst>
          </p:cNvPr>
          <p:cNvPicPr>
            <a:picLocks noChangeAspect="1"/>
          </p:cNvPicPr>
          <p:nvPr/>
        </p:nvPicPr>
        <p:blipFill>
          <a:blip r:embed="rId4"/>
          <a:stretch>
            <a:fillRect/>
          </a:stretch>
        </p:blipFill>
        <p:spPr>
          <a:xfrm>
            <a:off x="8323729" y="1983413"/>
            <a:ext cx="1458100" cy="1226247"/>
          </a:xfrm>
          <a:prstGeom prst="rect">
            <a:avLst/>
          </a:prstGeom>
        </p:spPr>
      </p:pic>
      <p:sp>
        <p:nvSpPr>
          <p:cNvPr id="28" name="TextBox 27">
            <a:extLst>
              <a:ext uri="{FF2B5EF4-FFF2-40B4-BE49-F238E27FC236}">
                <a16:creationId xmlns:a16="http://schemas.microsoft.com/office/drawing/2014/main" id="{57FFA0F1-288E-2B17-0B20-B322ED4915C0}"/>
              </a:ext>
            </a:extLst>
          </p:cNvPr>
          <p:cNvSpPr txBox="1"/>
          <p:nvPr/>
        </p:nvSpPr>
        <p:spPr>
          <a:xfrm>
            <a:off x="6578600" y="3127361"/>
            <a:ext cx="4497359" cy="3065115"/>
          </a:xfrm>
          <a:prstGeom prst="rect">
            <a:avLst/>
          </a:prstGeom>
          <a:noFill/>
        </p:spPr>
        <p:txBody>
          <a:bodyPr wrap="square" lIns="0" tIns="0" rIns="0" bIns="0" rtlCol="0">
            <a:noAutofit/>
          </a:bodyPr>
          <a:lstStyle/>
          <a:p>
            <a:pPr>
              <a:lnSpc>
                <a:spcPct val="150000"/>
              </a:lnSpc>
              <a:spcAft>
                <a:spcPts val="600"/>
              </a:spcAft>
            </a:pPr>
            <a:r>
              <a:rPr lang="en-AU" sz="1800"/>
              <a:t>The rate of reaction increases with increased concentration of reactant/s because </a:t>
            </a:r>
          </a:p>
          <a:p>
            <a:pPr marL="285750" indent="-285750">
              <a:lnSpc>
                <a:spcPct val="150000"/>
              </a:lnSpc>
              <a:spcAft>
                <a:spcPts val="600"/>
              </a:spcAft>
              <a:buFont typeface="Arial" panose="020B0604020202020204" pitchFamily="34" charset="0"/>
              <a:buChar char="•"/>
            </a:pPr>
            <a:r>
              <a:rPr lang="en-AU" sz="1800"/>
              <a:t>more particles involved</a:t>
            </a:r>
          </a:p>
          <a:p>
            <a:pPr marL="285750" indent="-285750">
              <a:lnSpc>
                <a:spcPct val="150000"/>
              </a:lnSpc>
              <a:spcAft>
                <a:spcPts val="600"/>
              </a:spcAft>
              <a:buFont typeface="Arial" panose="020B0604020202020204" pitchFamily="34" charset="0"/>
              <a:buChar char="•"/>
            </a:pPr>
            <a:r>
              <a:rPr lang="en-AU" sz="1800"/>
              <a:t>more frequent collisions</a:t>
            </a:r>
          </a:p>
          <a:p>
            <a:pPr marL="285750" indent="-285750">
              <a:lnSpc>
                <a:spcPct val="150000"/>
              </a:lnSpc>
              <a:spcAft>
                <a:spcPts val="600"/>
              </a:spcAft>
              <a:buFont typeface="Arial" panose="020B0604020202020204" pitchFamily="34" charset="0"/>
              <a:buChar char="•"/>
            </a:pPr>
            <a:r>
              <a:rPr lang="en-AU" sz="1800"/>
              <a:t>higher chances of successful collisions to form product/s.</a:t>
            </a:r>
          </a:p>
          <a:p>
            <a:pPr algn="l">
              <a:lnSpc>
                <a:spcPct val="150000"/>
              </a:lnSpc>
              <a:spcAft>
                <a:spcPts val="600"/>
              </a:spcAft>
            </a:pPr>
            <a:endParaRPr lang="en-AU" sz="1800"/>
          </a:p>
        </p:txBody>
      </p:sp>
      <p:sp>
        <p:nvSpPr>
          <p:cNvPr id="3" name="Slide Number Placeholder 2">
            <a:extLst>
              <a:ext uri="{FF2B5EF4-FFF2-40B4-BE49-F238E27FC236}">
                <a16:creationId xmlns:a16="http://schemas.microsoft.com/office/drawing/2014/main" id="{B49DA1B0-6D57-2BCA-7066-7ABECE8BC38A}"/>
              </a:ext>
              <a:ext uri="{C183D7F6-B498-43B3-948B-1728B52AA6E4}">
                <adec:decorative xmlns:adec="http://schemas.microsoft.com/office/drawing/2017/decorative" val="1"/>
              </a:ext>
            </a:extLst>
          </p:cNvPr>
          <p:cNvSpPr>
            <a:spLocks noGrp="1"/>
          </p:cNvSpPr>
          <p:nvPr>
            <p:ph type="sldNum" sz="quarter" idx="12"/>
          </p:nvPr>
        </p:nvSpPr>
        <p:spPr>
          <a:xfrm>
            <a:off x="10989321" y="6498000"/>
            <a:ext cx="720000" cy="180000"/>
          </a:xfrm>
        </p:spPr>
        <p:txBody>
          <a:bodyPr/>
          <a:lstStyle/>
          <a:p>
            <a:fld id="{10A01DC5-1685-4615-8240-15192985C6A2}" type="slidenum">
              <a:rPr lang="en-AU" smtClean="0"/>
              <a:t>137</a:t>
            </a:fld>
            <a:endParaRPr lang="en-AU"/>
          </a:p>
        </p:txBody>
      </p:sp>
    </p:spTree>
    <p:extLst>
      <p:ext uri="{BB962C8B-B14F-4D97-AF65-F5344CB8AC3E}">
        <p14:creationId xmlns:p14="http://schemas.microsoft.com/office/powerpoint/2010/main" val="233539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6A675-3AC1-658C-3A51-688381CF89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59A924-D417-5271-B738-3AAA846FEF33}"/>
              </a:ext>
            </a:extLst>
          </p:cNvPr>
          <p:cNvSpPr>
            <a:spLocks noGrp="1"/>
          </p:cNvSpPr>
          <p:nvPr>
            <p:ph type="title"/>
          </p:nvPr>
        </p:nvSpPr>
        <p:spPr/>
        <p:txBody>
          <a:bodyPr/>
          <a:lstStyle/>
          <a:p>
            <a:r>
              <a:rPr lang="en-AU"/>
              <a:t>2.1 Factors affecting the rate of reaction (4 of 5)</a:t>
            </a:r>
          </a:p>
        </p:txBody>
      </p:sp>
      <p:sp>
        <p:nvSpPr>
          <p:cNvPr id="9" name="Text Placeholder 8">
            <a:extLst>
              <a:ext uri="{FF2B5EF4-FFF2-40B4-BE49-F238E27FC236}">
                <a16:creationId xmlns:a16="http://schemas.microsoft.com/office/drawing/2014/main" id="{3824092F-B4F9-4332-D11A-8211863CAC61}"/>
              </a:ext>
            </a:extLst>
          </p:cNvPr>
          <p:cNvSpPr>
            <a:spLocks noGrp="1"/>
          </p:cNvSpPr>
          <p:nvPr>
            <p:ph type="body" sz="quarter" idx="18"/>
          </p:nvPr>
        </p:nvSpPr>
        <p:spPr/>
        <p:txBody>
          <a:bodyPr/>
          <a:lstStyle/>
          <a:p>
            <a:r>
              <a:rPr lang="en-AU"/>
              <a:t>Surface area</a:t>
            </a:r>
          </a:p>
        </p:txBody>
      </p:sp>
      <p:sp>
        <p:nvSpPr>
          <p:cNvPr id="2" name="Rounded Rectangle 1">
            <a:extLst>
              <a:ext uri="{FF2B5EF4-FFF2-40B4-BE49-F238E27FC236}">
                <a16:creationId xmlns:a16="http://schemas.microsoft.com/office/drawing/2014/main" id="{8AD1B61B-5853-2E32-5936-119104DC3C8B}"/>
              </a:ext>
              <a:ext uri="{C183D7F6-B498-43B3-948B-1728B52AA6E4}">
                <adec:decorative xmlns:adec="http://schemas.microsoft.com/office/drawing/2017/decorative" val="1"/>
              </a:ext>
            </a:extLst>
          </p:cNvPr>
          <p:cNvSpPr/>
          <p:nvPr/>
        </p:nvSpPr>
        <p:spPr>
          <a:xfrm>
            <a:off x="1116041" y="1424982"/>
            <a:ext cx="4889770" cy="4922570"/>
          </a:xfrm>
          <a:prstGeom prst="roundRect">
            <a:avLst>
              <a:gd name="adj" fmla="val 118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75BCC7-B902-851B-6AB3-41B5972AA209}"/>
              </a:ext>
              <a:ext uri="{C183D7F6-B498-43B3-948B-1728B52AA6E4}">
                <adec:decorative xmlns:adec="http://schemas.microsoft.com/office/drawing/2017/decorative" val="0"/>
              </a:ext>
            </a:extLst>
          </p:cNvPr>
          <p:cNvSpPr txBox="1"/>
          <p:nvPr/>
        </p:nvSpPr>
        <p:spPr>
          <a:xfrm>
            <a:off x="2684021" y="1524848"/>
            <a:ext cx="1999303" cy="458565"/>
          </a:xfrm>
          <a:prstGeom prst="rect">
            <a:avLst/>
          </a:prstGeom>
          <a:noFill/>
        </p:spPr>
        <p:txBody>
          <a:bodyPr wrap="square" lIns="0" tIns="0" rIns="0" bIns="0" rtlCol="0">
            <a:noAutofit/>
          </a:bodyPr>
          <a:lstStyle/>
          <a:p>
            <a:pPr algn="l">
              <a:lnSpc>
                <a:spcPct val="150000"/>
              </a:lnSpc>
              <a:spcAft>
                <a:spcPts val="600"/>
              </a:spcAft>
            </a:pPr>
            <a:r>
              <a:rPr lang="en-AU" sz="1800" b="1"/>
              <a:t>Low surface area</a:t>
            </a:r>
          </a:p>
        </p:txBody>
      </p:sp>
      <p:pic>
        <p:nvPicPr>
          <p:cNvPr id="7" name="Picture 6" descr="A diagram showing a substance sitting in a clump at the base of a container. As a result the surface area of the substance is low.">
            <a:extLst>
              <a:ext uri="{FF2B5EF4-FFF2-40B4-BE49-F238E27FC236}">
                <a16:creationId xmlns:a16="http://schemas.microsoft.com/office/drawing/2014/main" id="{238477E7-05DC-D112-9259-F702161F5937}"/>
              </a:ext>
            </a:extLst>
          </p:cNvPr>
          <p:cNvPicPr>
            <a:picLocks noChangeAspect="1"/>
          </p:cNvPicPr>
          <p:nvPr/>
        </p:nvPicPr>
        <p:blipFill>
          <a:blip r:embed="rId3"/>
          <a:stretch>
            <a:fillRect/>
          </a:stretch>
        </p:blipFill>
        <p:spPr>
          <a:xfrm>
            <a:off x="2890966" y="1983413"/>
            <a:ext cx="1339919" cy="1149409"/>
          </a:xfrm>
          <a:prstGeom prst="rect">
            <a:avLst/>
          </a:prstGeom>
        </p:spPr>
      </p:pic>
      <p:sp>
        <p:nvSpPr>
          <p:cNvPr id="23" name="TextBox 22">
            <a:extLst>
              <a:ext uri="{FF2B5EF4-FFF2-40B4-BE49-F238E27FC236}">
                <a16:creationId xmlns:a16="http://schemas.microsoft.com/office/drawing/2014/main" id="{74C66C5E-470C-2064-2765-E6C3E9274206}"/>
              </a:ext>
              <a:ext uri="{C183D7F6-B498-43B3-948B-1728B52AA6E4}">
                <adec:decorative xmlns:adec="http://schemas.microsoft.com/office/drawing/2017/decorative" val="0"/>
              </a:ext>
            </a:extLst>
          </p:cNvPr>
          <p:cNvSpPr txBox="1"/>
          <p:nvPr/>
        </p:nvSpPr>
        <p:spPr>
          <a:xfrm>
            <a:off x="1375180" y="3197498"/>
            <a:ext cx="4506917" cy="1959706"/>
          </a:xfrm>
          <a:prstGeom prst="rect">
            <a:avLst/>
          </a:prstGeom>
          <a:noFill/>
        </p:spPr>
        <p:txBody>
          <a:bodyPr wrap="square" lIns="0" tIns="0" rIns="0" bIns="0" rtlCol="0">
            <a:noAutofit/>
          </a:bodyPr>
          <a:lstStyle/>
          <a:p>
            <a:pPr algn="l">
              <a:lnSpc>
                <a:spcPct val="150000"/>
              </a:lnSpc>
              <a:spcAft>
                <a:spcPts val="600"/>
              </a:spcAft>
            </a:pPr>
            <a:r>
              <a:rPr lang="en-AU" sz="1800"/>
              <a:t>The rate of reaction is low when the surface area is low, such as lumps of reactants, because:</a:t>
            </a:r>
          </a:p>
          <a:p>
            <a:pPr marL="285750" indent="-285750" algn="l">
              <a:lnSpc>
                <a:spcPct val="150000"/>
              </a:lnSpc>
              <a:spcAft>
                <a:spcPts val="600"/>
              </a:spcAft>
              <a:buFont typeface="Arial" panose="020B0604020202020204" pitchFamily="34" charset="0"/>
              <a:buChar char="•"/>
            </a:pPr>
            <a:r>
              <a:rPr lang="en-AU" sz="1800"/>
              <a:t>fewer particles involved</a:t>
            </a:r>
          </a:p>
          <a:p>
            <a:pPr marL="285750" indent="-285750" algn="l">
              <a:lnSpc>
                <a:spcPct val="150000"/>
              </a:lnSpc>
              <a:spcAft>
                <a:spcPts val="600"/>
              </a:spcAft>
              <a:buFont typeface="Arial" panose="020B0604020202020204" pitchFamily="34" charset="0"/>
              <a:buChar char="•"/>
            </a:pPr>
            <a:r>
              <a:rPr lang="en-AU" sz="1800"/>
              <a:t>less frequent collisions</a:t>
            </a:r>
          </a:p>
          <a:p>
            <a:pPr marL="285750" indent="-285750" algn="l">
              <a:lnSpc>
                <a:spcPct val="150000"/>
              </a:lnSpc>
              <a:spcAft>
                <a:spcPts val="600"/>
              </a:spcAft>
              <a:buFont typeface="Arial" panose="020B0604020202020204" pitchFamily="34" charset="0"/>
              <a:buChar char="•"/>
            </a:pPr>
            <a:r>
              <a:rPr lang="en-AU" sz="1800"/>
              <a:t>fewer chances of successful collisions to form product/s.</a:t>
            </a:r>
          </a:p>
        </p:txBody>
      </p:sp>
      <p:sp>
        <p:nvSpPr>
          <p:cNvPr id="6" name="Rounded Rectangle 5">
            <a:extLst>
              <a:ext uri="{FF2B5EF4-FFF2-40B4-BE49-F238E27FC236}">
                <a16:creationId xmlns:a16="http://schemas.microsoft.com/office/drawing/2014/main" id="{B1D7CDBA-F97A-1D79-443A-178020820030}"/>
              </a:ext>
              <a:ext uri="{C183D7F6-B498-43B3-948B-1728B52AA6E4}">
                <adec:decorative xmlns:adec="http://schemas.microsoft.com/office/drawing/2017/decorative" val="1"/>
              </a:ext>
            </a:extLst>
          </p:cNvPr>
          <p:cNvSpPr/>
          <p:nvPr/>
        </p:nvSpPr>
        <p:spPr>
          <a:xfrm>
            <a:off x="6357302" y="1424982"/>
            <a:ext cx="4889770" cy="4922570"/>
          </a:xfrm>
          <a:prstGeom prst="roundRect">
            <a:avLst>
              <a:gd name="adj" fmla="val 118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EA6F55-0102-E613-3EC4-3F9224CC70FA}"/>
              </a:ext>
            </a:extLst>
          </p:cNvPr>
          <p:cNvSpPr txBox="1"/>
          <p:nvPr/>
        </p:nvSpPr>
        <p:spPr>
          <a:xfrm>
            <a:off x="7941358" y="1563697"/>
            <a:ext cx="2208307" cy="448133"/>
          </a:xfrm>
          <a:prstGeom prst="rect">
            <a:avLst/>
          </a:prstGeom>
          <a:noFill/>
        </p:spPr>
        <p:txBody>
          <a:bodyPr wrap="square" lIns="0" tIns="0" rIns="0" bIns="0" rtlCol="0">
            <a:noAutofit/>
          </a:bodyPr>
          <a:lstStyle/>
          <a:p>
            <a:pPr algn="l">
              <a:lnSpc>
                <a:spcPct val="150000"/>
              </a:lnSpc>
              <a:spcAft>
                <a:spcPts val="600"/>
              </a:spcAft>
            </a:pPr>
            <a:r>
              <a:rPr lang="en-AU" sz="1800" b="1"/>
              <a:t>High Surface area</a:t>
            </a:r>
          </a:p>
        </p:txBody>
      </p:sp>
      <p:pic>
        <p:nvPicPr>
          <p:cNvPr id="10" name="Picture 9" descr="A diagram showing many small particles spread out. This maximises the surface area of the substance available to react with other substances.">
            <a:extLst>
              <a:ext uri="{FF2B5EF4-FFF2-40B4-BE49-F238E27FC236}">
                <a16:creationId xmlns:a16="http://schemas.microsoft.com/office/drawing/2014/main" id="{AB17A385-B313-64C1-DE0B-C55BCA76CACF}"/>
              </a:ext>
            </a:extLst>
          </p:cNvPr>
          <p:cNvPicPr>
            <a:picLocks noChangeAspect="1"/>
          </p:cNvPicPr>
          <p:nvPr/>
        </p:nvPicPr>
        <p:blipFill>
          <a:blip r:embed="rId4"/>
          <a:stretch>
            <a:fillRect/>
          </a:stretch>
        </p:blipFill>
        <p:spPr>
          <a:xfrm>
            <a:off x="8276355" y="2090431"/>
            <a:ext cx="1320868" cy="1124008"/>
          </a:xfrm>
          <a:prstGeom prst="rect">
            <a:avLst/>
          </a:prstGeom>
        </p:spPr>
      </p:pic>
      <p:sp>
        <p:nvSpPr>
          <p:cNvPr id="28" name="TextBox 27">
            <a:extLst>
              <a:ext uri="{FF2B5EF4-FFF2-40B4-BE49-F238E27FC236}">
                <a16:creationId xmlns:a16="http://schemas.microsoft.com/office/drawing/2014/main" id="{5BE6A077-FBB8-A095-62CB-9FB680F6AE15}"/>
              </a:ext>
            </a:extLst>
          </p:cNvPr>
          <p:cNvSpPr txBox="1"/>
          <p:nvPr/>
        </p:nvSpPr>
        <p:spPr>
          <a:xfrm>
            <a:off x="6578600" y="3282437"/>
            <a:ext cx="4497359" cy="3065115"/>
          </a:xfrm>
          <a:prstGeom prst="rect">
            <a:avLst/>
          </a:prstGeom>
          <a:noFill/>
        </p:spPr>
        <p:txBody>
          <a:bodyPr wrap="square" lIns="0" tIns="0" rIns="0" bIns="0" rtlCol="0">
            <a:noAutofit/>
          </a:bodyPr>
          <a:lstStyle/>
          <a:p>
            <a:pPr>
              <a:lnSpc>
                <a:spcPct val="150000"/>
              </a:lnSpc>
              <a:spcAft>
                <a:spcPts val="600"/>
              </a:spcAft>
            </a:pPr>
            <a:r>
              <a:rPr lang="en-AU" sz="1800" dirty="0"/>
              <a:t>The rate of reaction increases with increased surface area of solid reactants, such as powdered because </a:t>
            </a:r>
          </a:p>
          <a:p>
            <a:pPr marL="285750" indent="-285750">
              <a:lnSpc>
                <a:spcPct val="150000"/>
              </a:lnSpc>
              <a:spcAft>
                <a:spcPts val="600"/>
              </a:spcAft>
              <a:buFont typeface="Arial" panose="020B0604020202020204" pitchFamily="34" charset="0"/>
              <a:buChar char="•"/>
            </a:pPr>
            <a:r>
              <a:rPr lang="en-AU" sz="1800" dirty="0"/>
              <a:t>more particles involved</a:t>
            </a:r>
          </a:p>
          <a:p>
            <a:pPr marL="285750" indent="-285750">
              <a:lnSpc>
                <a:spcPct val="150000"/>
              </a:lnSpc>
              <a:spcAft>
                <a:spcPts val="600"/>
              </a:spcAft>
              <a:buFont typeface="Arial" panose="020B0604020202020204" pitchFamily="34" charset="0"/>
              <a:buChar char="•"/>
            </a:pPr>
            <a:r>
              <a:rPr lang="en-AU" sz="1800" dirty="0"/>
              <a:t>more frequent collisions</a:t>
            </a:r>
          </a:p>
          <a:p>
            <a:pPr marL="285750" indent="-285750">
              <a:lnSpc>
                <a:spcPct val="150000"/>
              </a:lnSpc>
              <a:spcAft>
                <a:spcPts val="600"/>
              </a:spcAft>
              <a:buFont typeface="Arial" panose="020B0604020202020204" pitchFamily="34" charset="0"/>
              <a:buChar char="•"/>
            </a:pPr>
            <a:r>
              <a:rPr lang="en-AU" sz="1800" dirty="0"/>
              <a:t>higher chances of successful collisions to form product/s.</a:t>
            </a:r>
          </a:p>
          <a:p>
            <a:pPr algn="l">
              <a:lnSpc>
                <a:spcPct val="150000"/>
              </a:lnSpc>
              <a:spcAft>
                <a:spcPts val="600"/>
              </a:spcAft>
            </a:pPr>
            <a:endParaRPr lang="en-AU" sz="1800" dirty="0"/>
          </a:p>
        </p:txBody>
      </p:sp>
      <p:sp>
        <p:nvSpPr>
          <p:cNvPr id="3" name="Slide Number Placeholder 2">
            <a:extLst>
              <a:ext uri="{FF2B5EF4-FFF2-40B4-BE49-F238E27FC236}">
                <a16:creationId xmlns:a16="http://schemas.microsoft.com/office/drawing/2014/main" id="{F28932D5-22C5-3A35-6AE8-83009797B4E6}"/>
              </a:ext>
              <a:ext uri="{C183D7F6-B498-43B3-948B-1728B52AA6E4}">
                <adec:decorative xmlns:adec="http://schemas.microsoft.com/office/drawing/2017/decorative" val="1"/>
              </a:ext>
            </a:extLst>
          </p:cNvPr>
          <p:cNvSpPr>
            <a:spLocks noGrp="1"/>
          </p:cNvSpPr>
          <p:nvPr>
            <p:ph type="sldNum" sz="quarter" idx="12"/>
          </p:nvPr>
        </p:nvSpPr>
        <p:spPr>
          <a:xfrm>
            <a:off x="10989321" y="6498000"/>
            <a:ext cx="720000" cy="180000"/>
          </a:xfrm>
        </p:spPr>
        <p:txBody>
          <a:bodyPr/>
          <a:lstStyle/>
          <a:p>
            <a:fld id="{10A01DC5-1685-4615-8240-15192985C6A2}" type="slidenum">
              <a:rPr lang="en-AU" smtClean="0"/>
              <a:t>138</a:t>
            </a:fld>
            <a:endParaRPr lang="en-AU"/>
          </a:p>
        </p:txBody>
      </p:sp>
    </p:spTree>
    <p:extLst>
      <p:ext uri="{BB962C8B-B14F-4D97-AF65-F5344CB8AC3E}">
        <p14:creationId xmlns:p14="http://schemas.microsoft.com/office/powerpoint/2010/main" val="304683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245B5-B915-74B7-431D-A0156A1D80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E8FC33-5B37-0693-271F-FB53644E3F69}"/>
              </a:ext>
            </a:extLst>
          </p:cNvPr>
          <p:cNvSpPr>
            <a:spLocks noGrp="1"/>
          </p:cNvSpPr>
          <p:nvPr>
            <p:ph type="title"/>
          </p:nvPr>
        </p:nvSpPr>
        <p:spPr/>
        <p:txBody>
          <a:bodyPr/>
          <a:lstStyle/>
          <a:p>
            <a:r>
              <a:rPr lang="en-AU"/>
              <a:t>2.1 Factors affecting the rate of reaction (5 of 5)</a:t>
            </a:r>
          </a:p>
        </p:txBody>
      </p:sp>
      <p:sp>
        <p:nvSpPr>
          <p:cNvPr id="9" name="Text Placeholder 8">
            <a:extLst>
              <a:ext uri="{FF2B5EF4-FFF2-40B4-BE49-F238E27FC236}">
                <a16:creationId xmlns:a16="http://schemas.microsoft.com/office/drawing/2014/main" id="{8050069C-68ED-A880-2CFF-559376107287}"/>
              </a:ext>
            </a:extLst>
          </p:cNvPr>
          <p:cNvSpPr>
            <a:spLocks noGrp="1"/>
          </p:cNvSpPr>
          <p:nvPr>
            <p:ph type="body" sz="quarter" idx="18"/>
          </p:nvPr>
        </p:nvSpPr>
        <p:spPr/>
        <p:txBody>
          <a:bodyPr/>
          <a:lstStyle/>
          <a:p>
            <a:r>
              <a:rPr lang="en-AU"/>
              <a:t>Catalyst</a:t>
            </a:r>
          </a:p>
        </p:txBody>
      </p:sp>
      <p:graphicFrame>
        <p:nvGraphicFramePr>
          <p:cNvPr id="7" name="Diagram 6">
            <a:extLst>
              <a:ext uri="{FF2B5EF4-FFF2-40B4-BE49-F238E27FC236}">
                <a16:creationId xmlns:a16="http://schemas.microsoft.com/office/drawing/2014/main" id="{12DA05A2-84E0-6C69-AC7C-91880B054E5B}"/>
              </a:ext>
              <a:ext uri="{C183D7F6-B498-43B3-948B-1728B52AA6E4}">
                <adec:decorative xmlns:adec="http://schemas.microsoft.com/office/drawing/2017/decorative" val="1"/>
              </a:ext>
            </a:extLst>
          </p:cNvPr>
          <p:cNvGraphicFramePr/>
          <p:nvPr/>
        </p:nvGraphicFramePr>
        <p:xfrm>
          <a:off x="2187884" y="1091024"/>
          <a:ext cx="9644116" cy="5616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7B78C02F-6C9A-8071-215F-FE715095C24F}"/>
              </a:ext>
            </a:extLst>
          </p:cNvPr>
          <p:cNvSpPr txBox="1"/>
          <p:nvPr/>
        </p:nvSpPr>
        <p:spPr>
          <a:xfrm>
            <a:off x="2851484" y="2779295"/>
            <a:ext cx="6845969" cy="3122749"/>
          </a:xfrm>
          <a:prstGeom prst="rect">
            <a:avLst/>
          </a:prstGeom>
          <a:noFill/>
        </p:spPr>
        <p:txBody>
          <a:bodyPr wrap="square" lIns="0" tIns="0" rIns="0" bIns="0" rtlCol="0">
            <a:noAutofit/>
          </a:bodyPr>
          <a:lstStyle/>
          <a:p>
            <a:pPr algn="l">
              <a:lnSpc>
                <a:spcPct val="150000"/>
              </a:lnSpc>
              <a:spcAft>
                <a:spcPts val="600"/>
              </a:spcAft>
            </a:pPr>
            <a:r>
              <a:rPr lang="en-AU" sz="1800"/>
              <a:t>A catalyst speeds up the reaction by lowering the activation energy, so a greater fraction of reactant particles can form products.</a:t>
            </a:r>
          </a:p>
          <a:p>
            <a:pPr algn="l">
              <a:lnSpc>
                <a:spcPct val="150000"/>
              </a:lnSpc>
              <a:spcAft>
                <a:spcPts val="600"/>
              </a:spcAft>
            </a:pPr>
            <a:r>
              <a:rPr lang="en-AU" sz="1800"/>
              <a:t>A catalyst </a:t>
            </a:r>
          </a:p>
          <a:p>
            <a:pPr marL="285750" indent="-285750" algn="l">
              <a:lnSpc>
                <a:spcPct val="150000"/>
              </a:lnSpc>
              <a:spcAft>
                <a:spcPts val="600"/>
              </a:spcAft>
              <a:buFont typeface="Arial" panose="020B0604020202020204" pitchFamily="34" charset="0"/>
              <a:buChar char="•"/>
            </a:pPr>
            <a:r>
              <a:rPr lang="en-AU" sz="1800"/>
              <a:t>is not consumed in the reaction</a:t>
            </a:r>
          </a:p>
          <a:p>
            <a:pPr marL="285750" indent="-285750" algn="l">
              <a:lnSpc>
                <a:spcPct val="150000"/>
              </a:lnSpc>
              <a:spcAft>
                <a:spcPts val="600"/>
              </a:spcAft>
              <a:buFont typeface="Arial" panose="020B0604020202020204" pitchFamily="34" charset="0"/>
              <a:buChar char="•"/>
            </a:pPr>
            <a:r>
              <a:rPr lang="en-AU" sz="1800"/>
              <a:t>appears unchanged</a:t>
            </a:r>
          </a:p>
          <a:p>
            <a:pPr algn="l">
              <a:lnSpc>
                <a:spcPct val="150000"/>
              </a:lnSpc>
              <a:spcAft>
                <a:spcPts val="600"/>
              </a:spcAft>
            </a:pPr>
            <a:r>
              <a:rPr lang="en-AU" sz="1800"/>
              <a:t>Enzymes are biological catalysts that catalyse many reactions in the body.</a:t>
            </a:r>
          </a:p>
        </p:txBody>
      </p:sp>
      <p:pic>
        <p:nvPicPr>
          <p:cNvPr id="8" name="Picture 7">
            <a:extLst>
              <a:ext uri="{FF2B5EF4-FFF2-40B4-BE49-F238E27FC236}">
                <a16:creationId xmlns:a16="http://schemas.microsoft.com/office/drawing/2014/main" id="{C95DF156-6625-FE42-A3FA-DA70F29E617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882031" y="3164306"/>
            <a:ext cx="1078737" cy="1677936"/>
          </a:xfrm>
          <a:prstGeom prst="rect">
            <a:avLst/>
          </a:prstGeom>
        </p:spPr>
      </p:pic>
      <p:sp>
        <p:nvSpPr>
          <p:cNvPr id="3" name="Slide Number Placeholder 2">
            <a:extLst>
              <a:ext uri="{FF2B5EF4-FFF2-40B4-BE49-F238E27FC236}">
                <a16:creationId xmlns:a16="http://schemas.microsoft.com/office/drawing/2014/main" id="{527D2809-1661-C452-CF00-EC793247DF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139</a:t>
            </a:fld>
            <a:endParaRPr lang="en-AU"/>
          </a:p>
        </p:txBody>
      </p:sp>
    </p:spTree>
    <p:extLst>
      <p:ext uri="{BB962C8B-B14F-4D97-AF65-F5344CB8AC3E}">
        <p14:creationId xmlns:p14="http://schemas.microsoft.com/office/powerpoint/2010/main" val="245493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1.2 Nomenclature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5038090"/>
        </p:xfrm>
        <a:graphic>
          <a:graphicData uri="http://schemas.openxmlformats.org/drawingml/2006/table">
            <a:tbl>
              <a:tblPr firstRow="1">
                <a:tableStyleId>{B301B821-A1FF-4177-AEE7-76D212191A09}</a:tableStyleId>
              </a:tblPr>
              <a:tblGrid>
                <a:gridCol w="5370768">
                  <a:extLst>
                    <a:ext uri="{9D8B030D-6E8A-4147-A177-3AD203B41FA5}">
                      <a16:colId xmlns:a16="http://schemas.microsoft.com/office/drawing/2014/main" val="3623447875"/>
                    </a:ext>
                  </a:extLst>
                </a:gridCol>
                <a:gridCol w="5755601">
                  <a:extLst>
                    <a:ext uri="{9D8B030D-6E8A-4147-A177-3AD203B41FA5}">
                      <a16:colId xmlns:a16="http://schemas.microsoft.com/office/drawing/2014/main" val="3573327086"/>
                    </a:ext>
                  </a:extLst>
                </a:gridCol>
              </a:tblGrid>
              <a:tr h="366961">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843149">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describe a range of chemical compounds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distinguish between ionic and covalent compounds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name simple ionic compounds using IUPAC naming conventions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name ionic compounds containing polyatomic ions using IUPAC naming conventions</a:t>
                      </a:r>
                    </a:p>
                    <a:p>
                      <a:pPr marL="285750" indent="-285750">
                        <a:lnSpc>
                          <a:spcPct val="150000"/>
                        </a:lnSpc>
                        <a:buFont typeface="Arial" panose="020B0604020202020204" pitchFamily="34" charset="0"/>
                        <a:buChar char="•"/>
                      </a:pPr>
                      <a:r>
                        <a:rPr lang="en-US" sz="2000">
                          <a:latin typeface="Arial" panose="020B0604020202020204" pitchFamily="34" charset="0"/>
                          <a:cs typeface="Arial" panose="020B0604020202020204" pitchFamily="34" charset="0"/>
                        </a:rPr>
                        <a:t>name simple covalent compounds consisting of 2 elements using IUPAC naming conventions.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455820">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8517575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CB950-02BB-AB57-8836-0A7DEF132E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1D23F9B-7B03-964A-BADD-64B4C081F251}"/>
              </a:ext>
            </a:extLst>
          </p:cNvPr>
          <p:cNvSpPr>
            <a:spLocks noGrp="1"/>
          </p:cNvSpPr>
          <p:nvPr>
            <p:ph type="title"/>
          </p:nvPr>
        </p:nvSpPr>
        <p:spPr>
          <a:xfrm>
            <a:off x="208547" y="360000"/>
            <a:ext cx="11635453" cy="1008000"/>
          </a:xfrm>
        </p:spPr>
        <p:txBody>
          <a:bodyPr/>
          <a:lstStyle/>
          <a:p>
            <a:r>
              <a:rPr lang="en-AU"/>
              <a:t>2.1 Factors affecting the rate of reaction (sample answer)</a:t>
            </a:r>
          </a:p>
        </p:txBody>
      </p:sp>
      <p:graphicFrame>
        <p:nvGraphicFramePr>
          <p:cNvPr id="5" name="Table 4">
            <a:extLst>
              <a:ext uri="{FF2B5EF4-FFF2-40B4-BE49-F238E27FC236}">
                <a16:creationId xmlns:a16="http://schemas.microsoft.com/office/drawing/2014/main" id="{9101D2E7-1D98-7E58-402E-EE6A8D9D88CE}"/>
              </a:ext>
            </a:extLst>
          </p:cNvPr>
          <p:cNvGraphicFramePr>
            <a:graphicFrameLocks noGrp="1"/>
          </p:cNvGraphicFramePr>
          <p:nvPr/>
        </p:nvGraphicFramePr>
        <p:xfrm>
          <a:off x="208547" y="1176448"/>
          <a:ext cx="11774906" cy="5596636"/>
        </p:xfrm>
        <a:graphic>
          <a:graphicData uri="http://schemas.openxmlformats.org/drawingml/2006/table">
            <a:tbl>
              <a:tblPr firstRow="1" bandRow="1">
                <a:tableStyleId>{69012ECD-51FC-41F1-AA8D-1B2483CD663E}</a:tableStyleId>
              </a:tblPr>
              <a:tblGrid>
                <a:gridCol w="1568491">
                  <a:extLst>
                    <a:ext uri="{9D8B030D-6E8A-4147-A177-3AD203B41FA5}">
                      <a16:colId xmlns:a16="http://schemas.microsoft.com/office/drawing/2014/main" val="550563061"/>
                    </a:ext>
                  </a:extLst>
                </a:gridCol>
                <a:gridCol w="4644591">
                  <a:extLst>
                    <a:ext uri="{9D8B030D-6E8A-4147-A177-3AD203B41FA5}">
                      <a16:colId xmlns:a16="http://schemas.microsoft.com/office/drawing/2014/main" val="3205629476"/>
                    </a:ext>
                  </a:extLst>
                </a:gridCol>
                <a:gridCol w="5561824">
                  <a:extLst>
                    <a:ext uri="{9D8B030D-6E8A-4147-A177-3AD203B41FA5}">
                      <a16:colId xmlns:a16="http://schemas.microsoft.com/office/drawing/2014/main" val="4289365497"/>
                    </a:ext>
                  </a:extLst>
                </a:gridCol>
              </a:tblGrid>
              <a:tr h="370840">
                <a:tc>
                  <a:txBody>
                    <a:bodyPr/>
                    <a:lstStyle/>
                    <a:p>
                      <a:r>
                        <a:rPr lang="en-AU"/>
                        <a:t>Factor</a:t>
                      </a:r>
                    </a:p>
                  </a:txBody>
                  <a:tcPr/>
                </a:tc>
                <a:tc>
                  <a:txBody>
                    <a:bodyPr/>
                    <a:lstStyle/>
                    <a:p>
                      <a:r>
                        <a:rPr lang="en-AU"/>
                        <a:t>Impact on the rate of reaction</a:t>
                      </a:r>
                    </a:p>
                  </a:txBody>
                  <a:tcPr/>
                </a:tc>
                <a:tc>
                  <a:txBody>
                    <a:bodyPr/>
                    <a:lstStyle/>
                    <a:p>
                      <a:r>
                        <a:rPr lang="en-AU"/>
                        <a:t>Describe what is happening at the particle level</a:t>
                      </a:r>
                    </a:p>
                  </a:txBody>
                  <a:tcPr/>
                </a:tc>
                <a:extLst>
                  <a:ext uri="{0D108BD9-81ED-4DB2-BD59-A6C34878D82A}">
                    <a16:rowId xmlns:a16="http://schemas.microsoft.com/office/drawing/2014/main" val="1220840573"/>
                  </a:ext>
                </a:extLst>
              </a:tr>
              <a:tr h="370840">
                <a:tc>
                  <a:txBody>
                    <a:bodyPr/>
                    <a:lstStyle/>
                    <a:p>
                      <a:pPr>
                        <a:lnSpc>
                          <a:spcPct val="150000"/>
                        </a:lnSpc>
                      </a:pPr>
                      <a:r>
                        <a:rPr lang="en-AU" sz="1700"/>
                        <a:t>Temperature</a:t>
                      </a:r>
                    </a:p>
                  </a:txBody>
                  <a:tcPr/>
                </a:tc>
                <a:tc>
                  <a:txBody>
                    <a:bodyPr/>
                    <a:lstStyle/>
                    <a:p>
                      <a:pPr>
                        <a:lnSpc>
                          <a:spcPct val="150000"/>
                        </a:lnSpc>
                      </a:pPr>
                      <a:r>
                        <a:rPr lang="en-AU" sz="1700"/>
                        <a:t>The rate of reaction increases when temperature is high and slows when temperature is lower.</a:t>
                      </a:r>
                    </a:p>
                  </a:txBody>
                  <a:tcPr/>
                </a:tc>
                <a:tc>
                  <a:txBody>
                    <a:bodyPr/>
                    <a:lstStyle/>
                    <a:p>
                      <a:pPr>
                        <a:lnSpc>
                          <a:spcPct val="150000"/>
                        </a:lnSpc>
                      </a:pPr>
                      <a:r>
                        <a:rPr lang="en-AU" sz="1700" kern="1200">
                          <a:solidFill>
                            <a:schemeClr val="tx1"/>
                          </a:solidFill>
                          <a:effectLst/>
                          <a:latin typeface="+mn-lt"/>
                          <a:ea typeface="+mn-ea"/>
                          <a:cs typeface="+mn-cs"/>
                        </a:rPr>
                        <a:t>At higher temperatures, particles have more kinetic energy, so they move faster and collide more often.</a:t>
                      </a:r>
                      <a:endParaRPr lang="en-AU" sz="1700"/>
                    </a:p>
                  </a:txBody>
                  <a:tcPr/>
                </a:tc>
                <a:extLst>
                  <a:ext uri="{0D108BD9-81ED-4DB2-BD59-A6C34878D82A}">
                    <a16:rowId xmlns:a16="http://schemas.microsoft.com/office/drawing/2014/main" val="2898157951"/>
                  </a:ext>
                </a:extLst>
              </a:tr>
              <a:tr h="370840">
                <a:tc>
                  <a:txBody>
                    <a:bodyPr/>
                    <a:lstStyle/>
                    <a:p>
                      <a:pPr>
                        <a:lnSpc>
                          <a:spcPct val="150000"/>
                        </a:lnSpc>
                      </a:pPr>
                      <a:r>
                        <a:rPr lang="en-AU" sz="1700"/>
                        <a:t>Concentration</a:t>
                      </a:r>
                    </a:p>
                  </a:txBody>
                  <a:tcPr/>
                </a:tc>
                <a:tc>
                  <a:txBody>
                    <a:bodyPr/>
                    <a:lstStyle/>
                    <a:p>
                      <a:pPr>
                        <a:lnSpc>
                          <a:spcPct val="150000"/>
                        </a:lnSpc>
                      </a:pPr>
                      <a:r>
                        <a:rPr lang="en-AU" sz="1700" kern="1200">
                          <a:solidFill>
                            <a:schemeClr val="tx1"/>
                          </a:solidFill>
                          <a:effectLst/>
                          <a:latin typeface="+mn-lt"/>
                          <a:ea typeface="+mn-ea"/>
                          <a:cs typeface="+mn-cs"/>
                        </a:rPr>
                        <a:t>A higher concentration of reactant(s) increases the rate of reaction.</a:t>
                      </a:r>
                      <a:endParaRPr lang="en-AU" sz="1700"/>
                    </a:p>
                  </a:txBody>
                  <a:tcPr/>
                </a:tc>
                <a:tc>
                  <a:txBody>
                    <a:bodyPr/>
                    <a:lstStyle/>
                    <a:p>
                      <a:pPr>
                        <a:lnSpc>
                          <a:spcPct val="150000"/>
                        </a:lnSpc>
                      </a:pPr>
                      <a:r>
                        <a:rPr lang="en-AU" sz="1700" kern="1200">
                          <a:solidFill>
                            <a:schemeClr val="tx1"/>
                          </a:solidFill>
                          <a:effectLst/>
                          <a:latin typeface="+mn-lt"/>
                          <a:ea typeface="+mn-ea"/>
                          <a:cs typeface="+mn-cs"/>
                        </a:rPr>
                        <a:t>A higher reactant concentration results in more particles per unit volume, increasing the frequency of collisions and, in turn, the number of successful collisions per second.</a:t>
                      </a:r>
                      <a:endParaRPr lang="en-AU" sz="1700"/>
                    </a:p>
                  </a:txBody>
                  <a:tcPr/>
                </a:tc>
                <a:extLst>
                  <a:ext uri="{0D108BD9-81ED-4DB2-BD59-A6C34878D82A}">
                    <a16:rowId xmlns:a16="http://schemas.microsoft.com/office/drawing/2014/main" val="1727990322"/>
                  </a:ext>
                </a:extLst>
              </a:tr>
              <a:tr h="370840">
                <a:tc>
                  <a:txBody>
                    <a:bodyPr/>
                    <a:lstStyle/>
                    <a:p>
                      <a:pPr>
                        <a:lnSpc>
                          <a:spcPct val="150000"/>
                        </a:lnSpc>
                      </a:pPr>
                      <a:r>
                        <a:rPr lang="en-AU" sz="1700"/>
                        <a:t>Surface area</a:t>
                      </a:r>
                    </a:p>
                  </a:txBody>
                  <a:tcPr/>
                </a:tc>
                <a:tc>
                  <a:txBody>
                    <a:bodyPr/>
                    <a:lstStyle/>
                    <a:p>
                      <a:pPr>
                        <a:lnSpc>
                          <a:spcPct val="150000"/>
                        </a:lnSpc>
                      </a:pPr>
                      <a:r>
                        <a:rPr lang="en-AU" sz="1700" kern="1200">
                          <a:solidFill>
                            <a:schemeClr val="tx1"/>
                          </a:solidFill>
                          <a:effectLst/>
                          <a:latin typeface="+mn-lt"/>
                          <a:ea typeface="+mn-ea"/>
                          <a:cs typeface="+mn-cs"/>
                        </a:rPr>
                        <a:t>The higher the surface area of a reactant exposed then the greater the rate of reaction.</a:t>
                      </a:r>
                      <a:endParaRPr lang="en-AU" sz="1700"/>
                    </a:p>
                  </a:txBody>
                  <a:tcPr/>
                </a:tc>
                <a:tc>
                  <a:txBody>
                    <a:bodyPr/>
                    <a:lstStyle/>
                    <a:p>
                      <a:pPr>
                        <a:lnSpc>
                          <a:spcPct val="150000"/>
                        </a:lnSpc>
                      </a:pPr>
                      <a:r>
                        <a:rPr lang="en-AU" sz="1700" kern="1200">
                          <a:solidFill>
                            <a:schemeClr val="tx1"/>
                          </a:solidFill>
                          <a:effectLst/>
                          <a:latin typeface="+mn-lt"/>
                          <a:ea typeface="+mn-ea"/>
                          <a:cs typeface="+mn-cs"/>
                        </a:rPr>
                        <a:t>A larger exposed surface allows more reactant particles to collide with the solid's surface, increasing the frequency of successful collisions.</a:t>
                      </a:r>
                      <a:endParaRPr lang="en-AU" sz="1700"/>
                    </a:p>
                  </a:txBody>
                  <a:tcPr/>
                </a:tc>
                <a:extLst>
                  <a:ext uri="{0D108BD9-81ED-4DB2-BD59-A6C34878D82A}">
                    <a16:rowId xmlns:a16="http://schemas.microsoft.com/office/drawing/2014/main" val="1373935512"/>
                  </a:ext>
                </a:extLst>
              </a:tr>
              <a:tr h="370840">
                <a:tc>
                  <a:txBody>
                    <a:bodyPr/>
                    <a:lstStyle/>
                    <a:p>
                      <a:pPr>
                        <a:lnSpc>
                          <a:spcPct val="150000"/>
                        </a:lnSpc>
                      </a:pPr>
                      <a:r>
                        <a:rPr lang="en-AU" sz="1700"/>
                        <a:t>Catalyst</a:t>
                      </a:r>
                    </a:p>
                  </a:txBody>
                  <a:tcPr/>
                </a:tc>
                <a:tc>
                  <a:txBody>
                    <a:bodyPr/>
                    <a:lstStyle/>
                    <a:p>
                      <a:pPr>
                        <a:lnSpc>
                          <a:spcPct val="150000"/>
                        </a:lnSpc>
                      </a:pPr>
                      <a:r>
                        <a:rPr lang="en-AU" sz="1700" kern="1200">
                          <a:solidFill>
                            <a:schemeClr val="tx1"/>
                          </a:solidFill>
                          <a:effectLst/>
                          <a:latin typeface="+mn-lt"/>
                          <a:ea typeface="+mn-ea"/>
                          <a:cs typeface="+mn-cs"/>
                        </a:rPr>
                        <a:t>A catalyst speeds up the reaction by lowering the activation energy, so a greater fraction of reactant particles can form products.</a:t>
                      </a:r>
                      <a:endParaRPr lang="en-AU" sz="1700"/>
                    </a:p>
                  </a:txBody>
                  <a:tcPr/>
                </a:tc>
                <a:tc>
                  <a:txBody>
                    <a:bodyPr/>
                    <a:lstStyle/>
                    <a:p>
                      <a:pPr>
                        <a:lnSpc>
                          <a:spcPct val="150000"/>
                        </a:lnSpc>
                      </a:pPr>
                      <a:r>
                        <a:rPr lang="en-AU" sz="1700" kern="1200">
                          <a:solidFill>
                            <a:schemeClr val="tx1"/>
                          </a:solidFill>
                          <a:effectLst/>
                          <a:latin typeface="+mn-lt"/>
                          <a:ea typeface="+mn-ea"/>
                          <a:cs typeface="+mn-cs"/>
                        </a:rPr>
                        <a:t>More collisions succeed without increasing temperature or concentration when a catalyst is present.</a:t>
                      </a:r>
                      <a:endParaRPr lang="en-AU" sz="1700"/>
                    </a:p>
                  </a:txBody>
                  <a:tcPr/>
                </a:tc>
                <a:extLst>
                  <a:ext uri="{0D108BD9-81ED-4DB2-BD59-A6C34878D82A}">
                    <a16:rowId xmlns:a16="http://schemas.microsoft.com/office/drawing/2014/main" val="2536070158"/>
                  </a:ext>
                </a:extLst>
              </a:tr>
            </a:tbl>
          </a:graphicData>
        </a:graphic>
      </p:graphicFrame>
      <p:sp>
        <p:nvSpPr>
          <p:cNvPr id="2" name="Slide Number Placeholder 1">
            <a:extLst>
              <a:ext uri="{FF2B5EF4-FFF2-40B4-BE49-F238E27FC236}">
                <a16:creationId xmlns:a16="http://schemas.microsoft.com/office/drawing/2014/main" id="{EA9793ED-3F57-8F0A-8317-2C046E0EC58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140</a:t>
            </a:fld>
            <a:endParaRPr lang="en-AU"/>
          </a:p>
        </p:txBody>
      </p:sp>
    </p:spTree>
    <p:extLst>
      <p:ext uri="{BB962C8B-B14F-4D97-AF65-F5344CB8AC3E}">
        <p14:creationId xmlns:p14="http://schemas.microsoft.com/office/powerpoint/2010/main" val="30908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7757E0-FA5A-6527-CD7A-371158CEBA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141</a:t>
            </a:fld>
            <a:endParaRPr lang="en-AU"/>
          </a:p>
        </p:txBody>
      </p:sp>
      <p:sp>
        <p:nvSpPr>
          <p:cNvPr id="6" name="Title 5">
            <a:extLst>
              <a:ext uri="{FF2B5EF4-FFF2-40B4-BE49-F238E27FC236}">
                <a16:creationId xmlns:a16="http://schemas.microsoft.com/office/drawing/2014/main" id="{B0C64436-1BE1-8C20-6C4A-5883C375EB60}"/>
              </a:ext>
            </a:extLst>
          </p:cNvPr>
          <p:cNvSpPr>
            <a:spLocks noGrp="1"/>
          </p:cNvSpPr>
          <p:nvPr>
            <p:ph type="title"/>
          </p:nvPr>
        </p:nvSpPr>
        <p:spPr/>
        <p:txBody>
          <a:bodyPr/>
          <a:lstStyle/>
          <a:p>
            <a:r>
              <a:rPr lang="en-AU" dirty="0"/>
              <a:t>2.1 Checkpoint 2</a:t>
            </a:r>
            <a:endParaRPr lang="en-US" dirty="0"/>
          </a:p>
        </p:txBody>
      </p:sp>
      <p:sp>
        <p:nvSpPr>
          <p:cNvPr id="8" name="Text Placeholder 7">
            <a:extLst>
              <a:ext uri="{FF2B5EF4-FFF2-40B4-BE49-F238E27FC236}">
                <a16:creationId xmlns:a16="http://schemas.microsoft.com/office/drawing/2014/main" id="{3E831BA5-5AC9-899F-464F-1E89ED7D9A6D}"/>
              </a:ext>
            </a:extLst>
          </p:cNvPr>
          <p:cNvSpPr>
            <a:spLocks noGrp="1"/>
          </p:cNvSpPr>
          <p:nvPr>
            <p:ph type="body" sz="quarter" idx="18"/>
          </p:nvPr>
        </p:nvSpPr>
        <p:spPr>
          <a:xfrm>
            <a:off x="360000" y="934816"/>
            <a:ext cx="10080000" cy="310015"/>
          </a:xfrm>
        </p:spPr>
        <p:txBody>
          <a:bodyPr anchor="t"/>
          <a:lstStyle/>
          <a:p>
            <a:r>
              <a:rPr lang="en-AU" dirty="0"/>
              <a:t>Rate of reaction</a:t>
            </a:r>
          </a:p>
          <a:p>
            <a:endParaRPr lang="en-US" dirty="0"/>
          </a:p>
        </p:txBody>
      </p:sp>
      <p:sp>
        <p:nvSpPr>
          <p:cNvPr id="9" name="Picture Placeholder 6">
            <a:extLst>
              <a:ext uri="{FF2B5EF4-FFF2-40B4-BE49-F238E27FC236}">
                <a16:creationId xmlns:a16="http://schemas.microsoft.com/office/drawing/2014/main" id="{E9AB2DF7-10E1-1D4B-B9AD-29D1D30EF9D6}"/>
              </a:ext>
            </a:extLst>
          </p:cNvPr>
          <p:cNvSpPr>
            <a:spLocks noGrp="1"/>
          </p:cNvSpPr>
          <p:nvPr>
            <p:ph type="pic" sz="quarter" idx="13"/>
          </p:nvPr>
        </p:nvSpPr>
        <p:spPr>
          <a:xfrm>
            <a:off x="359998" y="1909282"/>
            <a:ext cx="11483999" cy="4210718"/>
          </a:xfrm>
        </p:spPr>
        <p:txBody>
          <a:bodyPr/>
          <a:lstStyle/>
          <a:p>
            <a:r>
              <a:rPr lang="en-AU" b="1" dirty="0"/>
              <a:t>Which of the following explanations about reaction rates is correct? </a:t>
            </a:r>
          </a:p>
          <a:p>
            <a:pPr marL="457200" indent="-457200">
              <a:buFont typeface="+mj-lt"/>
              <a:buAutoNum type="alphaUcPeriod"/>
            </a:pPr>
            <a:r>
              <a:rPr lang="en-AU" dirty="0"/>
              <a:t>Adding a catalyst provides more energy to the reactant particles, making them move faster.</a:t>
            </a:r>
          </a:p>
          <a:p>
            <a:pPr marL="457200" indent="-457200">
              <a:buFont typeface="+mj-lt"/>
              <a:buAutoNum type="alphaUcPeriod"/>
            </a:pPr>
            <a:r>
              <a:rPr lang="en-AU" dirty="0"/>
              <a:t>Increasing the concentration means more reactant particles, leading to more energetic collisions.</a:t>
            </a:r>
          </a:p>
          <a:p>
            <a:pPr marL="457200" indent="-457200">
              <a:buFont typeface="+mj-lt"/>
              <a:buAutoNum type="alphaUcPeriod"/>
            </a:pPr>
            <a:r>
              <a:rPr lang="en-AU" dirty="0"/>
              <a:t>Increasing the temperature makes particles move faster and collide with more energy, increasing the number of successful collisions.</a:t>
            </a:r>
          </a:p>
          <a:p>
            <a:pPr marL="457200" indent="-457200">
              <a:buFont typeface="+mj-lt"/>
              <a:buAutoNum type="alphaUcPeriod"/>
            </a:pPr>
            <a:r>
              <a:rPr lang="en-AU" dirty="0"/>
              <a:t>Using smaller pieces of solid reactants decreases the surface area, allowing particles to collide more easily.</a:t>
            </a:r>
          </a:p>
          <a:p>
            <a:endParaRPr lang="en-AU" dirty="0"/>
          </a:p>
        </p:txBody>
      </p:sp>
    </p:spTree>
    <p:extLst>
      <p:ext uri="{BB962C8B-B14F-4D97-AF65-F5344CB8AC3E}">
        <p14:creationId xmlns:p14="http://schemas.microsoft.com/office/powerpoint/2010/main" val="207122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699B5-1946-6955-B2AE-C70D3AEABD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2F0D0-FEC7-FB36-6797-6C8835C8CA76}"/>
              </a:ext>
            </a:extLst>
          </p:cNvPr>
          <p:cNvSpPr>
            <a:spLocks noGrp="1"/>
          </p:cNvSpPr>
          <p:nvPr>
            <p:ph type="title"/>
          </p:nvPr>
        </p:nvSpPr>
        <p:spPr/>
        <p:txBody>
          <a:bodyPr/>
          <a:lstStyle/>
          <a:p>
            <a:r>
              <a:rPr lang="en-AU">
                <a:cs typeface="Arial"/>
              </a:rPr>
              <a:t>2.2 Investigating the rate of reaction (1 of 2)</a:t>
            </a:r>
          </a:p>
        </p:txBody>
      </p:sp>
      <p:sp>
        <p:nvSpPr>
          <p:cNvPr id="6" name="Text Placeholder 5">
            <a:extLst>
              <a:ext uri="{FF2B5EF4-FFF2-40B4-BE49-F238E27FC236}">
                <a16:creationId xmlns:a16="http://schemas.microsoft.com/office/drawing/2014/main" id="{6BD4594B-6627-2504-41EC-B17736AB1955}"/>
              </a:ext>
            </a:extLst>
          </p:cNvPr>
          <p:cNvSpPr>
            <a:spLocks noGrp="1"/>
          </p:cNvSpPr>
          <p:nvPr>
            <p:ph type="body" sz="quarter" idx="18"/>
          </p:nvPr>
        </p:nvSpPr>
        <p:spPr/>
        <p:txBody>
          <a:bodyPr/>
          <a:lstStyle/>
          <a:p>
            <a:r>
              <a:rPr lang="en-AU"/>
              <a:t>Learning intentions and success criteria</a:t>
            </a:r>
          </a:p>
        </p:txBody>
      </p:sp>
      <p:graphicFrame>
        <p:nvGraphicFramePr>
          <p:cNvPr id="3" name="Table 2">
            <a:extLst>
              <a:ext uri="{FF2B5EF4-FFF2-40B4-BE49-F238E27FC236}">
                <a16:creationId xmlns:a16="http://schemas.microsoft.com/office/drawing/2014/main" id="{809FBD82-6A11-EC5E-1161-13938AE64E24}"/>
              </a:ext>
            </a:extLst>
          </p:cNvPr>
          <p:cNvGraphicFramePr>
            <a:graphicFrameLocks noGrp="1"/>
          </p:cNvGraphicFramePr>
          <p:nvPr/>
        </p:nvGraphicFramePr>
        <p:xfrm>
          <a:off x="273920" y="1909987"/>
          <a:ext cx="11644160" cy="4481610"/>
        </p:xfrm>
        <a:graphic>
          <a:graphicData uri="http://schemas.openxmlformats.org/drawingml/2006/table">
            <a:tbl>
              <a:tblPr firstRow="1">
                <a:tableStyleId>{B301B821-A1FF-4177-AEE7-76D212191A09}</a:tableStyleId>
              </a:tblPr>
              <a:tblGrid>
                <a:gridCol w="3939471">
                  <a:extLst>
                    <a:ext uri="{9D8B030D-6E8A-4147-A177-3AD203B41FA5}">
                      <a16:colId xmlns:a16="http://schemas.microsoft.com/office/drawing/2014/main" val="3623447875"/>
                    </a:ext>
                  </a:extLst>
                </a:gridCol>
                <a:gridCol w="7704689">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64433">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to explain the factors that affect the rate of chemical reactions.</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identify ways to calculate the rate of reaction</a:t>
                      </a:r>
                    </a:p>
                    <a:p>
                      <a:pPr marL="342900" lvl="0" indent="-34290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qualitatively and quantitatively describe the rate of reaction.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plan a valid and reliable investigation</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identify the types of data that can be collected to measure the products of a chemical reaction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identify features in a method that help to ensure the collected data is reliable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identify risks that need to be controlled in an investigation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identify ways to modify an investigation to improve the reliability or validity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DA01D90E-7F94-8FAD-16FA-16C6901369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142</a:t>
            </a:fld>
            <a:endParaRPr lang="en-AU"/>
          </a:p>
        </p:txBody>
      </p:sp>
    </p:spTree>
    <p:extLst>
      <p:ext uri="{BB962C8B-B14F-4D97-AF65-F5344CB8AC3E}">
        <p14:creationId xmlns:p14="http://schemas.microsoft.com/office/powerpoint/2010/main" val="22269856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A9C02-4C81-B68B-37E6-75AF7A14AE0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AFDBDF-87FC-F997-99B3-33FD33B8F5CC}"/>
              </a:ext>
            </a:extLst>
          </p:cNvPr>
          <p:cNvSpPr>
            <a:spLocks noGrp="1"/>
          </p:cNvSpPr>
          <p:nvPr>
            <p:ph type="title"/>
          </p:nvPr>
        </p:nvSpPr>
        <p:spPr/>
        <p:txBody>
          <a:bodyPr/>
          <a:lstStyle/>
          <a:p>
            <a:r>
              <a:rPr lang="en-AU">
                <a:cs typeface="Arial"/>
              </a:rPr>
              <a:t>2.2 Investigating the rate of reaction (2 of 2)</a:t>
            </a:r>
          </a:p>
        </p:txBody>
      </p:sp>
      <p:sp>
        <p:nvSpPr>
          <p:cNvPr id="6" name="Text Placeholder 5">
            <a:extLst>
              <a:ext uri="{FF2B5EF4-FFF2-40B4-BE49-F238E27FC236}">
                <a16:creationId xmlns:a16="http://schemas.microsoft.com/office/drawing/2014/main" id="{43A9DA2A-351F-B274-1FCD-A272E30B3206}"/>
              </a:ext>
            </a:extLst>
          </p:cNvPr>
          <p:cNvSpPr>
            <a:spLocks noGrp="1"/>
          </p:cNvSpPr>
          <p:nvPr>
            <p:ph type="body" sz="quarter" idx="18"/>
          </p:nvPr>
        </p:nvSpPr>
        <p:spPr/>
        <p:txBody>
          <a:bodyPr/>
          <a:lstStyle/>
          <a:p>
            <a:r>
              <a:rPr lang="en-AU"/>
              <a:t>Learning intentions and success criteria</a:t>
            </a:r>
          </a:p>
        </p:txBody>
      </p:sp>
      <p:graphicFrame>
        <p:nvGraphicFramePr>
          <p:cNvPr id="3" name="Table 2">
            <a:extLst>
              <a:ext uri="{FF2B5EF4-FFF2-40B4-BE49-F238E27FC236}">
                <a16:creationId xmlns:a16="http://schemas.microsoft.com/office/drawing/2014/main" id="{4AAE722E-C706-CBAF-2AAA-37E41313F386}"/>
              </a:ext>
            </a:extLst>
          </p:cNvPr>
          <p:cNvGraphicFramePr>
            <a:graphicFrameLocks noGrp="1"/>
          </p:cNvGraphicFramePr>
          <p:nvPr/>
        </p:nvGraphicFramePr>
        <p:xfrm>
          <a:off x="327084" y="1746052"/>
          <a:ext cx="11622895" cy="4751946"/>
        </p:xfrm>
        <a:graphic>
          <a:graphicData uri="http://schemas.openxmlformats.org/drawingml/2006/table">
            <a:tbl>
              <a:tblPr firstRow="1">
                <a:tableStyleId>{B301B821-A1FF-4177-AEE7-76D212191A09}</a:tableStyleId>
              </a:tblPr>
              <a:tblGrid>
                <a:gridCol w="4096060">
                  <a:extLst>
                    <a:ext uri="{9D8B030D-6E8A-4147-A177-3AD203B41FA5}">
                      <a16:colId xmlns:a16="http://schemas.microsoft.com/office/drawing/2014/main" val="3623447875"/>
                    </a:ext>
                  </a:extLst>
                </a:gridCol>
                <a:gridCol w="7526835">
                  <a:extLst>
                    <a:ext uri="{9D8B030D-6E8A-4147-A177-3AD203B41FA5}">
                      <a16:colId xmlns:a16="http://schemas.microsoft.com/office/drawing/2014/main" val="3573327086"/>
                    </a:ext>
                  </a:extLst>
                </a:gridCol>
              </a:tblGrid>
              <a:tr h="446031">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35305">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follow a planned procedure to conduct a safe and valid investigation. </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assemble and manipulate equipment to conduct the experiment </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follow a procedure to conduct an experiment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implement safe work practices to manage risks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708400"/>
                  </a:ext>
                </a:extLst>
              </a:tr>
              <a:tr h="972119">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data.</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tabulate collected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graph experiment data using an appropriate graph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1038122"/>
                  </a:ext>
                </a:extLst>
              </a:tr>
              <a:tr h="1898491">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analyse data from investigations to identify trends and draw conclusions.</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assess the validity of an investigation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assess the reliability of an investigation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describe the rate of reaction from the graphed data</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determine the rate of reaction from the graphed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3171737"/>
                  </a:ext>
                </a:extLst>
              </a:tr>
            </a:tbl>
          </a:graphicData>
        </a:graphic>
      </p:graphicFrame>
      <p:sp>
        <p:nvSpPr>
          <p:cNvPr id="2" name="Slide Number Placeholder 1">
            <a:extLst>
              <a:ext uri="{FF2B5EF4-FFF2-40B4-BE49-F238E27FC236}">
                <a16:creationId xmlns:a16="http://schemas.microsoft.com/office/drawing/2014/main" id="{DBA354B3-1D94-277B-3DD8-BB965E9398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143</a:t>
            </a:fld>
            <a:endParaRPr lang="en-AU"/>
          </a:p>
        </p:txBody>
      </p:sp>
    </p:spTree>
    <p:extLst>
      <p:ext uri="{BB962C8B-B14F-4D97-AF65-F5344CB8AC3E}">
        <p14:creationId xmlns:p14="http://schemas.microsoft.com/office/powerpoint/2010/main" val="39970946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90F3B-EF8C-4635-7914-48F412DFD3F2}"/>
              </a:ext>
            </a:extLst>
          </p:cNvPr>
          <p:cNvSpPr>
            <a:spLocks noGrp="1"/>
          </p:cNvSpPr>
          <p:nvPr>
            <p:ph type="title"/>
          </p:nvPr>
        </p:nvSpPr>
        <p:spPr/>
        <p:txBody>
          <a:bodyPr/>
          <a:lstStyle/>
          <a:p>
            <a:r>
              <a:rPr lang="en-AU"/>
              <a:t>2.2 </a:t>
            </a:r>
            <a:r>
              <a:rPr lang="en-AU">
                <a:cs typeface="Arial"/>
              </a:rPr>
              <a:t>Investigating </a:t>
            </a:r>
            <a:r>
              <a:rPr lang="en-AU"/>
              <a:t>the rate of reaction</a:t>
            </a:r>
          </a:p>
        </p:txBody>
      </p:sp>
      <p:sp>
        <p:nvSpPr>
          <p:cNvPr id="10" name="Text Placeholder 9">
            <a:extLst>
              <a:ext uri="{FF2B5EF4-FFF2-40B4-BE49-F238E27FC236}">
                <a16:creationId xmlns:a16="http://schemas.microsoft.com/office/drawing/2014/main" id="{7965D284-D296-9066-FE19-0EE70E944FDA}"/>
              </a:ext>
            </a:extLst>
          </p:cNvPr>
          <p:cNvSpPr>
            <a:spLocks noGrp="1"/>
          </p:cNvSpPr>
          <p:nvPr>
            <p:ph type="body" sz="quarter" idx="18"/>
          </p:nvPr>
        </p:nvSpPr>
        <p:spPr/>
        <p:txBody>
          <a:bodyPr/>
          <a:lstStyle/>
          <a:p>
            <a:r>
              <a:rPr lang="en-AU"/>
              <a:t>Qualitative and quantitative observations</a:t>
            </a:r>
          </a:p>
        </p:txBody>
      </p:sp>
      <p:sp>
        <p:nvSpPr>
          <p:cNvPr id="14" name="TextBox 13">
            <a:extLst>
              <a:ext uri="{FF2B5EF4-FFF2-40B4-BE49-F238E27FC236}">
                <a16:creationId xmlns:a16="http://schemas.microsoft.com/office/drawing/2014/main" id="{23D81167-8340-AAF4-301A-510AC0E1E8A5}"/>
              </a:ext>
            </a:extLst>
          </p:cNvPr>
          <p:cNvSpPr txBox="1"/>
          <p:nvPr/>
        </p:nvSpPr>
        <p:spPr>
          <a:xfrm>
            <a:off x="359999" y="1292535"/>
            <a:ext cx="10865464" cy="926432"/>
          </a:xfrm>
          <a:prstGeom prst="rect">
            <a:avLst/>
          </a:prstGeom>
          <a:noFill/>
        </p:spPr>
        <p:txBody>
          <a:bodyPr wrap="square" lIns="0" tIns="0" rIns="0" bIns="0" rtlCol="0">
            <a:noAutofit/>
          </a:bodyPr>
          <a:lstStyle/>
          <a:p>
            <a:pPr algn="l">
              <a:lnSpc>
                <a:spcPct val="150000"/>
              </a:lnSpc>
              <a:spcAft>
                <a:spcPts val="600"/>
              </a:spcAft>
            </a:pPr>
            <a:r>
              <a:rPr lang="en-AU" sz="1800" dirty="0"/>
              <a:t>Reaction between acid and metal, such as magnesium and hydrochloric acid produces hydrogen gas.</a:t>
            </a:r>
          </a:p>
          <a:p>
            <a:pPr algn="l">
              <a:lnSpc>
                <a:spcPct val="150000"/>
              </a:lnSpc>
              <a:spcAft>
                <a:spcPts val="600"/>
              </a:spcAft>
            </a:pPr>
            <a:r>
              <a:rPr lang="en-AU" sz="1800" dirty="0">
                <a:solidFill>
                  <a:schemeClr val="tx2"/>
                </a:solidFill>
              </a:rPr>
              <a:t>magnesium + hydrochloric acid → hydrogen gas + magnesium chloride solution</a:t>
            </a:r>
          </a:p>
        </p:txBody>
      </p:sp>
      <p:sp>
        <p:nvSpPr>
          <p:cNvPr id="11" name="Content Placeholder 10">
            <a:extLst>
              <a:ext uri="{FF2B5EF4-FFF2-40B4-BE49-F238E27FC236}">
                <a16:creationId xmlns:a16="http://schemas.microsoft.com/office/drawing/2014/main" id="{AE5B2D42-6FF7-BE80-86BC-A049B77A7C51}"/>
              </a:ext>
            </a:extLst>
          </p:cNvPr>
          <p:cNvSpPr>
            <a:spLocks noGrp="1"/>
          </p:cNvSpPr>
          <p:nvPr>
            <p:ph sz="quarter" idx="19"/>
          </p:nvPr>
        </p:nvSpPr>
        <p:spPr>
          <a:xfrm>
            <a:off x="359999" y="2487476"/>
            <a:ext cx="5015638" cy="3766136"/>
          </a:xfrm>
          <a:ln>
            <a:noFill/>
          </a:ln>
        </p:spPr>
        <p:txBody>
          <a:bodyPr/>
          <a:lstStyle/>
          <a:p>
            <a:r>
              <a:rPr lang="en-AU" b="1"/>
              <a:t>Qualitative observations</a:t>
            </a:r>
          </a:p>
          <a:p>
            <a:r>
              <a:rPr lang="en-AU" sz="1800"/>
              <a:t>What will you see when magnesium reacts with hydrochloric acid?</a:t>
            </a:r>
          </a:p>
          <a:p>
            <a:pPr marL="342900" indent="-342900">
              <a:buFont typeface="Arial" panose="020B0604020202020204" pitchFamily="34" charset="0"/>
              <a:buChar char="•"/>
            </a:pPr>
            <a:r>
              <a:rPr lang="en-AU" sz="1800"/>
              <a:t>bubbles due to hydrogen gas</a:t>
            </a:r>
          </a:p>
          <a:p>
            <a:pPr marL="342900" indent="-342900">
              <a:buFont typeface="Arial" panose="020B0604020202020204" pitchFamily="34" charset="0"/>
              <a:buChar char="•"/>
            </a:pPr>
            <a:r>
              <a:rPr lang="en-AU" sz="1800"/>
              <a:t>magnesium ribbon decreases in size </a:t>
            </a:r>
          </a:p>
          <a:p>
            <a:pPr marL="342900" indent="-342900">
              <a:buFont typeface="Arial" panose="020B0604020202020204" pitchFamily="34" charset="0"/>
              <a:buChar char="•"/>
            </a:pPr>
            <a:r>
              <a:rPr lang="en-AU" sz="1800"/>
              <a:t>magnesium ribbon disappears (completely reacted)</a:t>
            </a:r>
          </a:p>
          <a:p>
            <a:pPr marL="342900" indent="-342900">
              <a:buFont typeface="Arial" panose="020B0604020202020204" pitchFamily="34" charset="0"/>
              <a:buChar char="•"/>
            </a:pPr>
            <a:endParaRPr lang="en-AU"/>
          </a:p>
          <a:p>
            <a:endParaRPr lang="en-AU"/>
          </a:p>
          <a:p>
            <a:endParaRPr lang="en-AU"/>
          </a:p>
        </p:txBody>
      </p:sp>
      <p:sp>
        <p:nvSpPr>
          <p:cNvPr id="13" name="Content Placeholder 10">
            <a:extLst>
              <a:ext uri="{FF2B5EF4-FFF2-40B4-BE49-F238E27FC236}">
                <a16:creationId xmlns:a16="http://schemas.microsoft.com/office/drawing/2014/main" id="{22B17506-87FB-EFB5-69A0-8C19287F91E9}"/>
              </a:ext>
            </a:extLst>
          </p:cNvPr>
          <p:cNvSpPr txBox="1">
            <a:spLocks/>
          </p:cNvSpPr>
          <p:nvPr/>
        </p:nvSpPr>
        <p:spPr>
          <a:xfrm>
            <a:off x="6096001" y="2487477"/>
            <a:ext cx="5907313" cy="3766135"/>
          </a:xfrm>
          <a:prstGeom prst="rect">
            <a:avLst/>
          </a:prstGeom>
          <a:ln>
            <a:no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Quantitative observations</a:t>
            </a:r>
          </a:p>
          <a:p>
            <a:r>
              <a:rPr lang="en-AU" sz="1800"/>
              <a:t>What can you measure to determine the rate of reaction?</a:t>
            </a:r>
          </a:p>
          <a:p>
            <a:pPr marL="342900" indent="-342900">
              <a:buFont typeface="Arial" panose="020B0604020202020204" pitchFamily="34" charset="0"/>
              <a:buChar char="•"/>
            </a:pPr>
            <a:r>
              <a:rPr lang="en-AU" sz="1800"/>
              <a:t>change in mass of magnesium ribbon</a:t>
            </a:r>
          </a:p>
          <a:p>
            <a:pPr marL="342900" indent="-342900">
              <a:buFont typeface="Arial" panose="020B0604020202020204" pitchFamily="34" charset="0"/>
              <a:buChar char="•"/>
            </a:pPr>
            <a:r>
              <a:rPr lang="en-AU" sz="1800"/>
              <a:t>volume of gas produced every 10 seconds till it becomes constant</a:t>
            </a:r>
          </a:p>
          <a:p>
            <a:pPr marL="342900" indent="-342900">
              <a:buFont typeface="Arial" panose="020B0604020202020204" pitchFamily="34" charset="0"/>
              <a:buChar char="•"/>
            </a:pPr>
            <a:r>
              <a:rPr lang="en-AU" sz="1800"/>
              <a:t>total volume of gas produced when magnesium has completely reacted ( disappears)</a:t>
            </a:r>
          </a:p>
          <a:p>
            <a:pPr marL="342900" indent="-342900">
              <a:buFont typeface="Arial" panose="020B0604020202020204" pitchFamily="34" charset="0"/>
              <a:buChar char="•"/>
            </a:pPr>
            <a:r>
              <a:rPr lang="en-AU" sz="1800"/>
              <a:t>time taken for magnesium to react completely</a:t>
            </a:r>
          </a:p>
          <a:p>
            <a:endParaRPr lang="en-AU"/>
          </a:p>
        </p:txBody>
      </p:sp>
      <p:sp>
        <p:nvSpPr>
          <p:cNvPr id="2" name="Slide Number Placeholder 1">
            <a:extLst>
              <a:ext uri="{FF2B5EF4-FFF2-40B4-BE49-F238E27FC236}">
                <a16:creationId xmlns:a16="http://schemas.microsoft.com/office/drawing/2014/main" id="{D2D53366-8F78-3297-C46F-F7E33630CF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144</a:t>
            </a:fld>
            <a:endParaRPr lang="en-AU"/>
          </a:p>
        </p:txBody>
      </p:sp>
    </p:spTree>
    <p:extLst>
      <p:ext uri="{BB962C8B-B14F-4D97-AF65-F5344CB8AC3E}">
        <p14:creationId xmlns:p14="http://schemas.microsoft.com/office/powerpoint/2010/main" val="170667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fade">
                                      <p:cBhvr>
                                        <p:cTn id="24" dur="1000"/>
                                        <p:tgtEl>
                                          <p:spTgt spid="11">
                                            <p:txEl>
                                              <p:pRg st="3" end="3"/>
                                            </p:txEl>
                                          </p:spTgt>
                                        </p:tgtEl>
                                      </p:cBhvr>
                                    </p:animEffect>
                                    <p:anim calcmode="lin" valueType="num">
                                      <p:cBhvr>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fade">
                                      <p:cBhvr>
                                        <p:cTn id="29" dur="1000"/>
                                        <p:tgtEl>
                                          <p:spTgt spid="11">
                                            <p:txEl>
                                              <p:pRg st="4" end="4"/>
                                            </p:txEl>
                                          </p:spTgt>
                                        </p:tgtEl>
                                      </p:cBhvr>
                                    </p:animEffect>
                                    <p:anim calcmode="lin" valueType="num">
                                      <p:cBhvr>
                                        <p:cTn id="3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1000"/>
                                        <p:tgtEl>
                                          <p:spTgt spid="13">
                                            <p:txEl>
                                              <p:pRg st="0" end="0"/>
                                            </p:txEl>
                                          </p:spTgt>
                                        </p:tgtEl>
                                      </p:cBhvr>
                                    </p:animEffect>
                                    <p:anim calcmode="lin" valueType="num">
                                      <p:cBhvr>
                                        <p:cTn id="3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xEl>
                                              <p:pRg st="1" end="1"/>
                                            </p:txEl>
                                          </p:spTgt>
                                        </p:tgtEl>
                                        <p:attrNameLst>
                                          <p:attrName>style.visibility</p:attrName>
                                        </p:attrNameLst>
                                      </p:cBhvr>
                                      <p:to>
                                        <p:strVal val="visible"/>
                                      </p:to>
                                    </p:set>
                                    <p:animEffect transition="in" filter="fade">
                                      <p:cBhvr>
                                        <p:cTn id="41" dur="1000"/>
                                        <p:tgtEl>
                                          <p:spTgt spid="13">
                                            <p:txEl>
                                              <p:pRg st="1" end="1"/>
                                            </p:txEl>
                                          </p:spTgt>
                                        </p:tgtEl>
                                      </p:cBhvr>
                                    </p:animEffect>
                                    <p:anim calcmode="lin" valueType="num">
                                      <p:cBhvr>
                                        <p:cTn id="4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fade">
                                      <p:cBhvr>
                                        <p:cTn id="48" dur="1000"/>
                                        <p:tgtEl>
                                          <p:spTgt spid="13">
                                            <p:txEl>
                                              <p:pRg st="2" end="2"/>
                                            </p:txEl>
                                          </p:spTgt>
                                        </p:tgtEl>
                                      </p:cBhvr>
                                    </p:animEffect>
                                    <p:anim calcmode="lin" valueType="num">
                                      <p:cBhvr>
                                        <p:cTn id="4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fade">
                                      <p:cBhvr>
                                        <p:cTn id="53" dur="1000"/>
                                        <p:tgtEl>
                                          <p:spTgt spid="13">
                                            <p:txEl>
                                              <p:pRg st="3" end="3"/>
                                            </p:txEl>
                                          </p:spTgt>
                                        </p:tgtEl>
                                      </p:cBhvr>
                                    </p:animEffect>
                                    <p:anim calcmode="lin" valueType="num">
                                      <p:cBhvr>
                                        <p:cTn id="5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fade">
                                      <p:cBhvr>
                                        <p:cTn id="58" dur="1000"/>
                                        <p:tgtEl>
                                          <p:spTgt spid="13">
                                            <p:txEl>
                                              <p:pRg st="4" end="4"/>
                                            </p:txEl>
                                          </p:spTgt>
                                        </p:tgtEl>
                                      </p:cBhvr>
                                    </p:animEffect>
                                    <p:anim calcmode="lin" valueType="num">
                                      <p:cBhvr>
                                        <p:cTn id="5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3">
                                            <p:txEl>
                                              <p:pRg st="5" end="5"/>
                                            </p:txEl>
                                          </p:spTgt>
                                        </p:tgtEl>
                                        <p:attrNameLst>
                                          <p:attrName>style.visibility</p:attrName>
                                        </p:attrNameLst>
                                      </p:cBhvr>
                                      <p:to>
                                        <p:strVal val="visible"/>
                                      </p:to>
                                    </p:set>
                                    <p:animEffect transition="in" filter="fade">
                                      <p:cBhvr>
                                        <p:cTn id="63" dur="1000"/>
                                        <p:tgtEl>
                                          <p:spTgt spid="13">
                                            <p:txEl>
                                              <p:pRg st="5" end="5"/>
                                            </p:txEl>
                                          </p:spTgt>
                                        </p:tgtEl>
                                      </p:cBhvr>
                                    </p:animEffect>
                                    <p:anim calcmode="lin" valueType="num">
                                      <p:cBhvr>
                                        <p:cTn id="64"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4A22-098E-AB4F-72E1-A0544BF916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DF4DEB-8A75-994F-CD14-91BC8031CAAD}"/>
              </a:ext>
            </a:extLst>
          </p:cNvPr>
          <p:cNvSpPr>
            <a:spLocks noGrp="1"/>
          </p:cNvSpPr>
          <p:nvPr>
            <p:ph type="title"/>
          </p:nvPr>
        </p:nvSpPr>
        <p:spPr/>
        <p:txBody>
          <a:bodyPr/>
          <a:lstStyle/>
          <a:p>
            <a:r>
              <a:rPr lang="en-AU"/>
              <a:t>2.2 </a:t>
            </a:r>
            <a:r>
              <a:rPr lang="en-AU">
                <a:cs typeface="Arial"/>
              </a:rPr>
              <a:t>Determining </a:t>
            </a:r>
            <a:r>
              <a:rPr lang="en-AU"/>
              <a:t>the rate of reaction (1 of 3)</a:t>
            </a:r>
          </a:p>
        </p:txBody>
      </p:sp>
      <p:sp>
        <p:nvSpPr>
          <p:cNvPr id="10" name="Text Placeholder 9">
            <a:extLst>
              <a:ext uri="{FF2B5EF4-FFF2-40B4-BE49-F238E27FC236}">
                <a16:creationId xmlns:a16="http://schemas.microsoft.com/office/drawing/2014/main" id="{4D56889A-67F2-BC45-B23B-F44E08F58AE7}"/>
              </a:ext>
            </a:extLst>
          </p:cNvPr>
          <p:cNvSpPr>
            <a:spLocks noGrp="1"/>
          </p:cNvSpPr>
          <p:nvPr>
            <p:ph type="body" sz="quarter" idx="18"/>
          </p:nvPr>
        </p:nvSpPr>
        <p:spPr/>
        <p:txBody>
          <a:bodyPr/>
          <a:lstStyle/>
          <a:p>
            <a:r>
              <a:rPr lang="en-AU"/>
              <a:t>Mean rate method</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941520F3-5F14-B367-98D6-63298D9C5F74}"/>
                  </a:ext>
                </a:extLst>
              </p:cNvPr>
              <p:cNvSpPr>
                <a:spLocks noGrp="1"/>
              </p:cNvSpPr>
              <p:nvPr>
                <p:ph sz="quarter" idx="19"/>
              </p:nvPr>
            </p:nvSpPr>
            <p:spPr>
              <a:xfrm>
                <a:off x="359998" y="1514635"/>
                <a:ext cx="11159077" cy="1678963"/>
              </a:xfrm>
              <a:ln>
                <a:noFill/>
              </a:ln>
            </p:spPr>
            <p:txBody>
              <a:bodyPr/>
              <a:lstStyle/>
              <a:p>
                <a:r>
                  <a:rPr lang="en-AU" b="1"/>
                  <a:t>Mean rate of reaction method</a:t>
                </a:r>
              </a:p>
              <a:p>
                <a:pPr/>
                <a14:m>
                  <m:oMathPara xmlns:m="http://schemas.openxmlformats.org/officeDocument/2006/math">
                    <m:oMathParaPr>
                      <m:jc m:val="centerGroup"/>
                    </m:oMathParaPr>
                    <m:oMath xmlns:m="http://schemas.openxmlformats.org/officeDocument/2006/math">
                      <m:r>
                        <a:rPr lang="en-AU" sz="1800" i="1" dirty="0">
                          <a:latin typeface="Cambria Math" panose="02040503050406030204" pitchFamily="18" charset="0"/>
                        </a:rPr>
                        <m:t>𝑟𝑎𝑡𝑒</m:t>
                      </m:r>
                      <m:r>
                        <a:rPr lang="en-AU" sz="1800" i="1" dirty="0">
                          <a:latin typeface="Cambria Math" panose="02040503050406030204" pitchFamily="18" charset="0"/>
                        </a:rPr>
                        <m:t> </m:t>
                      </m:r>
                      <m:r>
                        <a:rPr lang="en-AU" sz="1800" i="1" dirty="0">
                          <a:latin typeface="Cambria Math" panose="02040503050406030204" pitchFamily="18" charset="0"/>
                        </a:rPr>
                        <m:t>𝑜𝑓</m:t>
                      </m:r>
                      <m:r>
                        <a:rPr lang="en-AU" sz="1800" i="1" dirty="0">
                          <a:latin typeface="Cambria Math" panose="02040503050406030204" pitchFamily="18" charset="0"/>
                        </a:rPr>
                        <m:t> </m:t>
                      </m:r>
                      <m:r>
                        <a:rPr lang="en-AU" sz="1800" i="1" dirty="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m:t>
                      </m:r>
                      <m:f>
                        <m:fPr>
                          <m:ctrlPr>
                            <a:rPr lang="en-AU" sz="1800" i="1">
                              <a:latin typeface="Cambria Math" panose="02040503050406030204" pitchFamily="18" charset="0"/>
                            </a:rPr>
                          </m:ctrlPr>
                        </m:fPr>
                        <m:num>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𝑖𝑛</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𝑎𝑚𝑜𝑢𝑛𝑡</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𝑜𝑓</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𝑟𝑒𝑎𝑐𝑡𝑎𝑛𝑡</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𝑜𝑟</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𝑝𝑟𝑜𝑑𝑢𝑐𝑡</m:t>
                          </m:r>
                        </m:num>
                        <m:den>
                          <m:r>
                            <a:rPr lang="en-AU" sz="1800" i="1" smtClean="0">
                              <a:latin typeface="Cambria Math" panose="02040503050406030204" pitchFamily="18" charset="0"/>
                              <a:ea typeface="Cambria Math" panose="02040503050406030204" pitchFamily="18" charset="0"/>
                            </a:rPr>
                            <m:t>∆</m:t>
                          </m:r>
                          <m:r>
                            <a:rPr lang="en-AU" sz="1800" i="1">
                              <a:latin typeface="Cambria Math" panose="02040503050406030204" pitchFamily="18" charset="0"/>
                            </a:rPr>
                            <m:t>𝑡𝑖𝑚𝑒</m:t>
                          </m:r>
                        </m:den>
                      </m:f>
                    </m:oMath>
                  </m:oMathPara>
                </a14:m>
                <a:endParaRPr lang="en-AU"/>
              </a:p>
              <a:p>
                <a:endParaRPr lang="en-AU"/>
              </a:p>
              <a:p>
                <a:endParaRPr lang="en-AU"/>
              </a:p>
            </p:txBody>
          </p:sp>
        </mc:Choice>
        <mc:Fallback xmlns="">
          <p:sp>
            <p:nvSpPr>
              <p:cNvPr id="11" name="Content Placeholder 10">
                <a:extLst>
                  <a:ext uri="{FF2B5EF4-FFF2-40B4-BE49-F238E27FC236}">
                    <a16:creationId xmlns:a16="http://schemas.microsoft.com/office/drawing/2014/main" id="{941520F3-5F14-B367-98D6-63298D9C5F74}"/>
                  </a:ext>
                </a:extLst>
              </p:cNvPr>
              <p:cNvSpPr>
                <a:spLocks noGrp="1" noRot="1" noChangeAspect="1" noMove="1" noResize="1" noEditPoints="1" noAdjustHandles="1" noChangeArrowheads="1" noChangeShapeType="1" noTextEdit="1"/>
              </p:cNvSpPr>
              <p:nvPr>
                <p:ph sz="quarter" idx="19"/>
              </p:nvPr>
            </p:nvSpPr>
            <p:spPr>
              <a:xfrm>
                <a:off x="359998" y="1514635"/>
                <a:ext cx="11159077" cy="1678963"/>
              </a:xfrm>
              <a:blipFill>
                <a:blip r:embed="rId3"/>
                <a:stretch>
                  <a:fillRect l="-1364"/>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B3DA1E5B-AEC8-C744-4966-CABD9BA37953}"/>
              </a:ext>
            </a:extLst>
          </p:cNvPr>
          <p:cNvSpPr txBox="1"/>
          <p:nvPr/>
        </p:nvSpPr>
        <p:spPr>
          <a:xfrm>
            <a:off x="359998" y="3441051"/>
            <a:ext cx="5671525" cy="926432"/>
          </a:xfrm>
          <a:prstGeom prst="rect">
            <a:avLst/>
          </a:prstGeom>
          <a:noFill/>
        </p:spPr>
        <p:txBody>
          <a:bodyPr wrap="square" lIns="0" tIns="0" rIns="0" bIns="0" rtlCol="0">
            <a:noAutofit/>
          </a:bodyPr>
          <a:lstStyle/>
          <a:p>
            <a:pPr algn="l">
              <a:lnSpc>
                <a:spcPct val="150000"/>
              </a:lnSpc>
              <a:spcAft>
                <a:spcPts val="600"/>
              </a:spcAft>
            </a:pPr>
            <a:r>
              <a:rPr lang="en-AU" sz="1800" b="1"/>
              <a:t>Example 1</a:t>
            </a:r>
            <a:r>
              <a:rPr lang="en-AU" sz="1800"/>
              <a:t>: In a reaction between magnesium and hydrochloric acid 48 mL of gas is produced in 17 seconds. What is the mean rate of reaction at completion?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BBC325-84FF-91D8-CF15-8082A8B9AE87}"/>
                  </a:ext>
                </a:extLst>
              </p:cNvPr>
              <p:cNvSpPr txBox="1"/>
              <p:nvPr/>
            </p:nvSpPr>
            <p:spPr>
              <a:xfrm>
                <a:off x="266457" y="5336495"/>
                <a:ext cx="4537073"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𝑟𝑎𝑡𝑒</m:t>
                      </m:r>
                      <m:r>
                        <a:rPr lang="en-AU" sz="1800" i="1" dirty="0" smtClean="0">
                          <a:latin typeface="Cambria Math" panose="02040503050406030204" pitchFamily="18" charset="0"/>
                        </a:rPr>
                        <m:t> </m:t>
                      </m:r>
                      <m:r>
                        <a:rPr lang="en-AU" sz="1800" i="1" dirty="0" smtClean="0">
                          <a:latin typeface="Cambria Math" panose="02040503050406030204" pitchFamily="18" charset="0"/>
                        </a:rPr>
                        <m:t>𝑜𝑓</m:t>
                      </m:r>
                      <m:r>
                        <a:rPr lang="en-AU" sz="1800" i="1" dirty="0" smtClean="0">
                          <a:latin typeface="Cambria Math" panose="02040503050406030204" pitchFamily="18" charset="0"/>
                        </a:rPr>
                        <m:t> </m:t>
                      </m:r>
                      <m:r>
                        <a:rPr lang="en-AU" sz="1800" i="1" dirty="0" smtClean="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m:t>
                      </m:r>
                      <m:f>
                        <m:fPr>
                          <m:ctrlPr>
                            <a:rPr lang="en-AU" sz="1800" i="1">
                              <a:latin typeface="Cambria Math" panose="02040503050406030204" pitchFamily="18" charset="0"/>
                            </a:rPr>
                          </m:ctrlPr>
                        </m:fPr>
                        <m:num>
                          <m:r>
                            <a:rPr lang="en-AU" sz="1800" b="0" i="1" smtClean="0">
                              <a:latin typeface="Cambria Math" panose="02040503050406030204" pitchFamily="18" charset="0"/>
                            </a:rPr>
                            <m:t>(48−0)</m:t>
                          </m:r>
                        </m:num>
                        <m:den>
                          <m:r>
                            <a:rPr lang="en-AU" sz="1800" b="0" i="1" smtClean="0">
                              <a:latin typeface="Cambria Math" panose="02040503050406030204" pitchFamily="18" charset="0"/>
                              <a:ea typeface="Cambria Math" panose="02040503050406030204" pitchFamily="18" charset="0"/>
                            </a:rPr>
                            <m:t>(17−0)</m:t>
                          </m:r>
                        </m:den>
                      </m:f>
                    </m:oMath>
                  </m:oMathPara>
                </a14:m>
                <a:endParaRPr lang="en-AU" sz="1800"/>
              </a:p>
            </p:txBody>
          </p:sp>
        </mc:Choice>
        <mc:Fallback xmlns="">
          <p:sp>
            <p:nvSpPr>
              <p:cNvPr id="9" name="TextBox 8">
                <a:extLst>
                  <a:ext uri="{FF2B5EF4-FFF2-40B4-BE49-F238E27FC236}">
                    <a16:creationId xmlns:a16="http://schemas.microsoft.com/office/drawing/2014/main" id="{A3BBC325-84FF-91D8-CF15-8082A8B9AE87}"/>
                  </a:ext>
                </a:extLst>
              </p:cNvPr>
              <p:cNvSpPr txBox="1">
                <a:spLocks noRot="1" noChangeAspect="1" noMove="1" noResize="1" noEditPoints="1" noAdjustHandles="1" noChangeArrowheads="1" noChangeShapeType="1" noTextEdit="1"/>
              </p:cNvSpPr>
              <p:nvPr/>
            </p:nvSpPr>
            <p:spPr>
              <a:xfrm>
                <a:off x="266457" y="5336495"/>
                <a:ext cx="4537073" cy="669094"/>
              </a:xfrm>
              <a:prstGeom prst="rect">
                <a:avLst/>
              </a:prstGeom>
              <a:blipFill>
                <a:blip r:embed="rId4"/>
                <a:stretch>
                  <a:fillRect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7190F4-C124-03F4-4006-E4588FDBE7A5}"/>
                  </a:ext>
                </a:extLst>
              </p:cNvPr>
              <p:cNvSpPr txBox="1"/>
              <p:nvPr/>
            </p:nvSpPr>
            <p:spPr>
              <a:xfrm>
                <a:off x="114057" y="6128668"/>
                <a:ext cx="45370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𝑟𝑎𝑡𝑒</m:t>
                      </m:r>
                      <m:r>
                        <a:rPr lang="en-AU" sz="1800" i="1" dirty="0" smtClean="0">
                          <a:latin typeface="Cambria Math" panose="02040503050406030204" pitchFamily="18" charset="0"/>
                        </a:rPr>
                        <m:t> </m:t>
                      </m:r>
                      <m:r>
                        <a:rPr lang="en-AU" sz="1800" i="1" dirty="0" smtClean="0">
                          <a:latin typeface="Cambria Math" panose="02040503050406030204" pitchFamily="18" charset="0"/>
                        </a:rPr>
                        <m:t>𝑜𝑓</m:t>
                      </m:r>
                      <m:r>
                        <a:rPr lang="en-AU" sz="1800" i="1" dirty="0" smtClean="0">
                          <a:latin typeface="Cambria Math" panose="02040503050406030204" pitchFamily="18" charset="0"/>
                        </a:rPr>
                        <m:t> </m:t>
                      </m:r>
                      <m:r>
                        <a:rPr lang="en-AU" sz="1800" i="1" dirty="0" smtClean="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2.82 </m:t>
                      </m:r>
                      <m:r>
                        <m:rPr>
                          <m:nor/>
                        </m:rPr>
                        <a:rPr lang="en-AU" sz="1800" b="0" i="0" dirty="0" smtClean="0"/>
                        <m:t>mL</m:t>
                      </m:r>
                      <m:r>
                        <m:rPr>
                          <m:nor/>
                        </m:rPr>
                        <a:rPr lang="en-AU" sz="1800" b="0" i="0" dirty="0" smtClean="0"/>
                        <m:t>/</m:t>
                      </m:r>
                      <m:r>
                        <m:rPr>
                          <m:nor/>
                        </m:rPr>
                        <a:rPr lang="en-AU" sz="1800" b="0" i="0" dirty="0" smtClean="0"/>
                        <m:t>s</m:t>
                      </m:r>
                    </m:oMath>
                  </m:oMathPara>
                </a14:m>
                <a:endParaRPr lang="en-AU" sz="1800"/>
              </a:p>
            </p:txBody>
          </p:sp>
        </mc:Choice>
        <mc:Fallback xmlns="">
          <p:sp>
            <p:nvSpPr>
              <p:cNvPr id="7" name="TextBox 6">
                <a:extLst>
                  <a:ext uri="{FF2B5EF4-FFF2-40B4-BE49-F238E27FC236}">
                    <a16:creationId xmlns:a16="http://schemas.microsoft.com/office/drawing/2014/main" id="{1E7190F4-C124-03F4-4006-E4588FDBE7A5}"/>
                  </a:ext>
                </a:extLst>
              </p:cNvPr>
              <p:cNvSpPr txBox="1">
                <a:spLocks noRot="1" noChangeAspect="1" noMove="1" noResize="1" noEditPoints="1" noAdjustHandles="1" noChangeArrowheads="1" noChangeShapeType="1" noTextEdit="1"/>
              </p:cNvSpPr>
              <p:nvPr/>
            </p:nvSpPr>
            <p:spPr>
              <a:xfrm>
                <a:off x="114057" y="6128668"/>
                <a:ext cx="4537073" cy="369332"/>
              </a:xfrm>
              <a:prstGeom prst="rect">
                <a:avLst/>
              </a:prstGeom>
              <a:blipFill>
                <a:blip r:embed="rId5"/>
                <a:stretch>
                  <a:fillRect b="-2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2CCD3DF-6222-E982-0ACA-B1DDBF0D6C88}"/>
              </a:ext>
            </a:extLst>
          </p:cNvPr>
          <p:cNvSpPr txBox="1"/>
          <p:nvPr/>
        </p:nvSpPr>
        <p:spPr>
          <a:xfrm>
            <a:off x="5956545" y="3429000"/>
            <a:ext cx="5887453" cy="926432"/>
          </a:xfrm>
          <a:prstGeom prst="rect">
            <a:avLst/>
          </a:prstGeom>
          <a:noFill/>
        </p:spPr>
        <p:txBody>
          <a:bodyPr wrap="square" lIns="0" tIns="0" rIns="0" bIns="0" rtlCol="0">
            <a:noAutofit/>
          </a:bodyPr>
          <a:lstStyle/>
          <a:p>
            <a:pPr algn="l">
              <a:lnSpc>
                <a:spcPct val="150000"/>
              </a:lnSpc>
              <a:spcAft>
                <a:spcPts val="600"/>
              </a:spcAft>
            </a:pPr>
            <a:r>
              <a:rPr lang="en-AU" sz="1800" b="1"/>
              <a:t>Example 2</a:t>
            </a:r>
            <a:r>
              <a:rPr lang="en-AU" sz="1800"/>
              <a:t>: In the same investigation, at 10 seconds, 42 mL of gas was produced. Calculate the rate of reaction between 10 seconds and 17 seconds.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71581A-F77F-110C-2412-62D8D7F88DEB}"/>
                  </a:ext>
                </a:extLst>
              </p:cNvPr>
              <p:cNvSpPr txBox="1"/>
              <p:nvPr/>
            </p:nvSpPr>
            <p:spPr>
              <a:xfrm>
                <a:off x="5873018" y="5206386"/>
                <a:ext cx="4537073"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𝑟𝑎𝑡𝑒</m:t>
                      </m:r>
                      <m:r>
                        <a:rPr lang="en-AU" sz="1800" i="1" dirty="0" smtClean="0">
                          <a:latin typeface="Cambria Math" panose="02040503050406030204" pitchFamily="18" charset="0"/>
                        </a:rPr>
                        <m:t> </m:t>
                      </m:r>
                      <m:r>
                        <a:rPr lang="en-AU" sz="1800" i="1" dirty="0" smtClean="0">
                          <a:latin typeface="Cambria Math" panose="02040503050406030204" pitchFamily="18" charset="0"/>
                        </a:rPr>
                        <m:t>𝑜𝑓</m:t>
                      </m:r>
                      <m:r>
                        <a:rPr lang="en-AU" sz="1800" i="1" dirty="0" smtClean="0">
                          <a:latin typeface="Cambria Math" panose="02040503050406030204" pitchFamily="18" charset="0"/>
                        </a:rPr>
                        <m:t> </m:t>
                      </m:r>
                      <m:r>
                        <a:rPr lang="en-AU" sz="1800" i="1" dirty="0" smtClean="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m:t>
                      </m:r>
                      <m:f>
                        <m:fPr>
                          <m:ctrlPr>
                            <a:rPr lang="en-AU" sz="1800" i="1">
                              <a:latin typeface="Cambria Math" panose="02040503050406030204" pitchFamily="18" charset="0"/>
                            </a:rPr>
                          </m:ctrlPr>
                        </m:fPr>
                        <m:num>
                          <m:r>
                            <a:rPr lang="en-AU" sz="1800" b="0" i="1" smtClean="0">
                              <a:latin typeface="Cambria Math" panose="02040503050406030204" pitchFamily="18" charset="0"/>
                            </a:rPr>
                            <m:t>(48−42)</m:t>
                          </m:r>
                        </m:num>
                        <m:den>
                          <m:r>
                            <a:rPr lang="en-AU" sz="1800" b="0" i="1" smtClean="0">
                              <a:latin typeface="Cambria Math" panose="02040503050406030204" pitchFamily="18" charset="0"/>
                              <a:ea typeface="Cambria Math" panose="02040503050406030204" pitchFamily="18" charset="0"/>
                            </a:rPr>
                            <m:t>(17−10)</m:t>
                          </m:r>
                        </m:den>
                      </m:f>
                    </m:oMath>
                  </m:oMathPara>
                </a14:m>
                <a:endParaRPr lang="en-AU" sz="1800"/>
              </a:p>
            </p:txBody>
          </p:sp>
        </mc:Choice>
        <mc:Fallback xmlns="">
          <p:sp>
            <p:nvSpPr>
              <p:cNvPr id="6" name="TextBox 5">
                <a:extLst>
                  <a:ext uri="{FF2B5EF4-FFF2-40B4-BE49-F238E27FC236}">
                    <a16:creationId xmlns:a16="http://schemas.microsoft.com/office/drawing/2014/main" id="{2871581A-F77F-110C-2412-62D8D7F88DEB}"/>
                  </a:ext>
                </a:extLst>
              </p:cNvPr>
              <p:cNvSpPr txBox="1">
                <a:spLocks noRot="1" noChangeAspect="1" noMove="1" noResize="1" noEditPoints="1" noAdjustHandles="1" noChangeArrowheads="1" noChangeShapeType="1" noTextEdit="1"/>
              </p:cNvSpPr>
              <p:nvPr/>
            </p:nvSpPr>
            <p:spPr>
              <a:xfrm>
                <a:off x="5873018" y="5206386"/>
                <a:ext cx="4537073" cy="669094"/>
              </a:xfrm>
              <a:prstGeom prst="rect">
                <a:avLst/>
              </a:prstGeom>
              <a:blipFill>
                <a:blip r:embed="rId6"/>
                <a:stretch>
                  <a:fillRect b="-92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075F3E-3A2B-7D81-D9D4-AFE71BCEF1C1}"/>
                  </a:ext>
                </a:extLst>
              </p:cNvPr>
              <p:cNvSpPr txBox="1"/>
              <p:nvPr/>
            </p:nvSpPr>
            <p:spPr>
              <a:xfrm>
                <a:off x="5873018" y="6058772"/>
                <a:ext cx="453707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𝑟𝑎𝑡𝑒</m:t>
                      </m:r>
                      <m:r>
                        <a:rPr lang="en-AU" sz="1800" i="1" dirty="0" smtClean="0">
                          <a:latin typeface="Cambria Math" panose="02040503050406030204" pitchFamily="18" charset="0"/>
                        </a:rPr>
                        <m:t> </m:t>
                      </m:r>
                      <m:r>
                        <a:rPr lang="en-AU" sz="1800" i="1" dirty="0" smtClean="0">
                          <a:latin typeface="Cambria Math" panose="02040503050406030204" pitchFamily="18" charset="0"/>
                        </a:rPr>
                        <m:t>𝑜𝑓</m:t>
                      </m:r>
                      <m:r>
                        <a:rPr lang="en-AU" sz="1800" i="1" dirty="0" smtClean="0">
                          <a:latin typeface="Cambria Math" panose="02040503050406030204" pitchFamily="18" charset="0"/>
                        </a:rPr>
                        <m:t> </m:t>
                      </m:r>
                      <m:r>
                        <a:rPr lang="en-AU" sz="1800" i="1" dirty="0" smtClean="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0.85 </m:t>
                      </m:r>
                      <m:r>
                        <m:rPr>
                          <m:nor/>
                        </m:rPr>
                        <a:rPr lang="en-AU" sz="1800" b="0" i="0" dirty="0" smtClean="0"/>
                        <m:t>mL</m:t>
                      </m:r>
                      <m:r>
                        <m:rPr>
                          <m:nor/>
                        </m:rPr>
                        <a:rPr lang="en-AU" sz="1800" b="0" i="0" dirty="0" smtClean="0"/>
                        <m:t>/</m:t>
                      </m:r>
                      <m:r>
                        <m:rPr>
                          <m:nor/>
                        </m:rPr>
                        <a:rPr lang="en-AU" sz="1800" b="0" i="0" dirty="0" smtClean="0"/>
                        <m:t>s</m:t>
                      </m:r>
                    </m:oMath>
                  </m:oMathPara>
                </a14:m>
                <a:endParaRPr lang="en-AU" sz="1800"/>
              </a:p>
            </p:txBody>
          </p:sp>
        </mc:Choice>
        <mc:Fallback xmlns="">
          <p:sp>
            <p:nvSpPr>
              <p:cNvPr id="12" name="TextBox 11">
                <a:extLst>
                  <a:ext uri="{FF2B5EF4-FFF2-40B4-BE49-F238E27FC236}">
                    <a16:creationId xmlns:a16="http://schemas.microsoft.com/office/drawing/2014/main" id="{2F075F3E-3A2B-7D81-D9D4-AFE71BCEF1C1}"/>
                  </a:ext>
                </a:extLst>
              </p:cNvPr>
              <p:cNvSpPr txBox="1">
                <a:spLocks noRot="1" noChangeAspect="1" noMove="1" noResize="1" noEditPoints="1" noAdjustHandles="1" noChangeArrowheads="1" noChangeShapeType="1" noTextEdit="1"/>
              </p:cNvSpPr>
              <p:nvPr/>
            </p:nvSpPr>
            <p:spPr>
              <a:xfrm>
                <a:off x="5873018" y="6058772"/>
                <a:ext cx="4537073" cy="369332"/>
              </a:xfrm>
              <a:prstGeom prst="rect">
                <a:avLst/>
              </a:prstGeom>
              <a:blipFill>
                <a:blip r:embed="rId7"/>
                <a:stretch>
                  <a:fillRect b="-2069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5CF72DE4-9B05-DF0B-E2CD-439845E16E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145</a:t>
            </a:fld>
            <a:endParaRPr lang="en-AU"/>
          </a:p>
        </p:txBody>
      </p:sp>
    </p:spTree>
    <p:extLst>
      <p:ext uri="{BB962C8B-B14F-4D97-AF65-F5344CB8AC3E}">
        <p14:creationId xmlns:p14="http://schemas.microsoft.com/office/powerpoint/2010/main" val="350459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p:bldP spid="8" grpId="0"/>
      <p:bldP spid="6" grpId="0"/>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31C9-C1E8-D0AE-713D-D8002A8921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128DB3-74F5-0471-8E3B-BB81BE6D1DF7}"/>
              </a:ext>
            </a:extLst>
          </p:cNvPr>
          <p:cNvSpPr>
            <a:spLocks noGrp="1"/>
          </p:cNvSpPr>
          <p:nvPr>
            <p:ph type="title"/>
          </p:nvPr>
        </p:nvSpPr>
        <p:spPr/>
        <p:txBody>
          <a:bodyPr/>
          <a:lstStyle/>
          <a:p>
            <a:r>
              <a:rPr lang="en-AU"/>
              <a:t>2.2 </a:t>
            </a:r>
            <a:r>
              <a:rPr lang="en-AU">
                <a:cs typeface="Arial"/>
              </a:rPr>
              <a:t>Determining </a:t>
            </a:r>
            <a:r>
              <a:rPr lang="en-AU"/>
              <a:t>the rate of reaction (2 of 3)</a:t>
            </a:r>
          </a:p>
        </p:txBody>
      </p:sp>
      <p:sp>
        <p:nvSpPr>
          <p:cNvPr id="10" name="Text Placeholder 9">
            <a:extLst>
              <a:ext uri="{FF2B5EF4-FFF2-40B4-BE49-F238E27FC236}">
                <a16:creationId xmlns:a16="http://schemas.microsoft.com/office/drawing/2014/main" id="{758C3A36-E98A-F390-ADFA-9F49EEC7452F}"/>
              </a:ext>
            </a:extLst>
          </p:cNvPr>
          <p:cNvSpPr>
            <a:spLocks noGrp="1"/>
          </p:cNvSpPr>
          <p:nvPr>
            <p:ph type="body" sz="quarter" idx="18"/>
          </p:nvPr>
        </p:nvSpPr>
        <p:spPr/>
        <p:txBody>
          <a:bodyPr/>
          <a:lstStyle/>
          <a:p>
            <a:r>
              <a:rPr lang="en-AU"/>
              <a:t>Instantaneous rate method</a:t>
            </a:r>
          </a:p>
        </p:txBody>
      </p:sp>
      <p:sp>
        <p:nvSpPr>
          <p:cNvPr id="13" name="Content Placeholder 10">
            <a:extLst>
              <a:ext uri="{FF2B5EF4-FFF2-40B4-BE49-F238E27FC236}">
                <a16:creationId xmlns:a16="http://schemas.microsoft.com/office/drawing/2014/main" id="{25D0C07C-53DD-4468-6DD7-471A01F99DC1}"/>
              </a:ext>
            </a:extLst>
          </p:cNvPr>
          <p:cNvSpPr txBox="1">
            <a:spLocks/>
          </p:cNvSpPr>
          <p:nvPr/>
        </p:nvSpPr>
        <p:spPr>
          <a:xfrm>
            <a:off x="359999" y="1565009"/>
            <a:ext cx="5205532" cy="4818206"/>
          </a:xfrm>
          <a:prstGeom prst="rect">
            <a:avLst/>
          </a:prstGeom>
          <a:ln>
            <a:noFill/>
          </a:ln>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t>Instantaneous rate is the rate of reaction at a specific point in time.</a:t>
            </a:r>
          </a:p>
          <a:p>
            <a:pPr marL="342900" indent="-342900">
              <a:buFont typeface="Arial" panose="020B0604020202020204" pitchFamily="34" charset="0"/>
              <a:buChar char="•"/>
            </a:pPr>
            <a:r>
              <a:rPr lang="en-AU" sz="1800"/>
              <a:t>The curve shows how the total amount of product changes over time. </a:t>
            </a:r>
          </a:p>
          <a:p>
            <a:pPr marL="342900" indent="-342900">
              <a:buFont typeface="Arial" panose="020B0604020202020204" pitchFamily="34" charset="0"/>
              <a:buChar char="•"/>
            </a:pPr>
            <a:r>
              <a:rPr lang="en-AU" sz="1800"/>
              <a:t>The tangent is a straight line that just touches the curve at one point.</a:t>
            </a:r>
          </a:p>
          <a:p>
            <a:pPr marL="342900" indent="-342900">
              <a:buFont typeface="Arial" panose="020B0604020202020204" pitchFamily="34" charset="0"/>
              <a:buChar char="•"/>
            </a:pPr>
            <a:r>
              <a:rPr lang="en-AU" sz="1800"/>
              <a:t>The slope (gradient) of the tangent represents the rate of reaction at that specific time.</a:t>
            </a:r>
          </a:p>
          <a:p>
            <a:r>
              <a:rPr lang="en-AU" sz="1800"/>
              <a:t> </a:t>
            </a:r>
          </a:p>
          <a:p>
            <a:endParaRPr lang="en-AU" sz="1800"/>
          </a:p>
          <a:p>
            <a:endParaRPr lang="en-AU" sz="1800"/>
          </a:p>
        </p:txBody>
      </p:sp>
      <p:grpSp>
        <p:nvGrpSpPr>
          <p:cNvPr id="4" name="Group 3" descr="A graph showing the amount of product formed over time. A tangent is a straight line that just touches the curve of the graph at one point. We can calculate the gradient of this line using ∆reactant or product / ∆time (∆ is the symbol delta and means ‘change in’).">
            <a:extLst>
              <a:ext uri="{FF2B5EF4-FFF2-40B4-BE49-F238E27FC236}">
                <a16:creationId xmlns:a16="http://schemas.microsoft.com/office/drawing/2014/main" id="{E9606FDD-39A8-5946-5A7F-FC8E2A25F676}"/>
              </a:ext>
            </a:extLst>
          </p:cNvPr>
          <p:cNvGrpSpPr/>
          <p:nvPr/>
        </p:nvGrpSpPr>
        <p:grpSpPr>
          <a:xfrm>
            <a:off x="5250810" y="1275965"/>
            <a:ext cx="6045991" cy="4159730"/>
            <a:chOff x="1645924" y="1682174"/>
            <a:chExt cx="6045991" cy="415973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3CC35A5-8237-801D-68ED-467BE48DFFB0}"/>
                    </a:ext>
                  </a:extLst>
                </p:cNvPr>
                <p:cNvSpPr txBox="1"/>
                <p:nvPr/>
              </p:nvSpPr>
              <p:spPr>
                <a:xfrm>
                  <a:off x="6332365" y="3429000"/>
                  <a:ext cx="1359550" cy="337568"/>
                </a:xfrm>
                <a:prstGeom prst="rect">
                  <a:avLst/>
                </a:prstGeom>
                <a:noFill/>
              </p:spPr>
              <p:txBody>
                <a:bodyPr wrap="square" lIns="0" tIns="0" rIns="0" bIns="0" rtlCol="0">
                  <a:noAutofit/>
                </a:bodyPr>
                <a:lstStyle/>
                <a:p>
                  <a14:m>
                    <m:oMath xmlns:m="http://schemas.openxmlformats.org/officeDocument/2006/math">
                      <m:r>
                        <a:rPr lang="en-AU" sz="1800" i="1">
                          <a:latin typeface="Cambria Math" panose="02040503050406030204" pitchFamily="18" charset="0"/>
                          <a:ea typeface="Cambria Math" panose="02040503050406030204" pitchFamily="18" charset="0"/>
                        </a:rPr>
                        <m:t>∆</m:t>
                      </m:r>
                    </m:oMath>
                  </a14:m>
                  <a:r>
                    <a:rPr lang="en-AU" sz="1800"/>
                    <a:t>(product)</a:t>
                  </a:r>
                </a:p>
              </p:txBody>
            </p:sp>
          </mc:Choice>
          <mc:Fallback xmlns="">
            <p:sp>
              <p:nvSpPr>
                <p:cNvPr id="5" name="TextBox 4">
                  <a:extLst>
                    <a:ext uri="{FF2B5EF4-FFF2-40B4-BE49-F238E27FC236}">
                      <a16:creationId xmlns:a16="http://schemas.microsoft.com/office/drawing/2014/main" id="{C3CC35A5-8237-801D-68ED-467BE48DFFB0}"/>
                    </a:ext>
                  </a:extLst>
                </p:cNvPr>
                <p:cNvSpPr txBox="1">
                  <a:spLocks noRot="1" noChangeAspect="1" noMove="1" noResize="1" noEditPoints="1" noAdjustHandles="1" noChangeArrowheads="1" noChangeShapeType="1" noTextEdit="1"/>
                </p:cNvSpPr>
                <p:nvPr/>
              </p:nvSpPr>
              <p:spPr>
                <a:xfrm>
                  <a:off x="6332365" y="3429000"/>
                  <a:ext cx="1359550" cy="337568"/>
                </a:xfrm>
                <a:prstGeom prst="rect">
                  <a:avLst/>
                </a:prstGeom>
                <a:blipFill>
                  <a:blip r:embed="rId3"/>
                  <a:stretch>
                    <a:fillRect l="-5556" t="-22222" b="-2592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A74C173F-BE19-437B-BF53-039C826D771D}"/>
                </a:ext>
              </a:extLst>
            </p:cNvPr>
            <p:cNvGrpSpPr/>
            <p:nvPr/>
          </p:nvGrpSpPr>
          <p:grpSpPr>
            <a:xfrm>
              <a:off x="1645924" y="1682174"/>
              <a:ext cx="5460270" cy="4159730"/>
              <a:chOff x="1645924" y="1682174"/>
              <a:chExt cx="5460270" cy="4159730"/>
            </a:xfrm>
          </p:grpSpPr>
          <p:cxnSp>
            <p:nvCxnSpPr>
              <p:cNvPr id="7" name="Straight Arrow Connector 6">
                <a:extLst>
                  <a:ext uri="{FF2B5EF4-FFF2-40B4-BE49-F238E27FC236}">
                    <a16:creationId xmlns:a16="http://schemas.microsoft.com/office/drawing/2014/main" id="{5DCCCA5F-6274-AF4E-9594-47C1182D60DA}"/>
                  </a:ext>
                </a:extLst>
              </p:cNvPr>
              <p:cNvCxnSpPr>
                <a:cxnSpLocks/>
              </p:cNvCxnSpPr>
              <p:nvPr/>
            </p:nvCxnSpPr>
            <p:spPr>
              <a:xfrm flipV="1">
                <a:off x="2807789" y="1983134"/>
                <a:ext cx="0" cy="3445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2DCB925-9BA3-0E1E-033F-0D73036CE5F1}"/>
                  </a:ext>
                </a:extLst>
              </p:cNvPr>
              <p:cNvCxnSpPr>
                <a:cxnSpLocks/>
              </p:cNvCxnSpPr>
              <p:nvPr/>
            </p:nvCxnSpPr>
            <p:spPr>
              <a:xfrm>
                <a:off x="2807789" y="5429068"/>
                <a:ext cx="3835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472A00D-0C49-DE1A-E1B2-F2FB44DF95A5}"/>
                  </a:ext>
                </a:extLst>
              </p:cNvPr>
              <p:cNvSpPr/>
              <p:nvPr/>
            </p:nvSpPr>
            <p:spPr>
              <a:xfrm>
                <a:off x="2824722" y="3002391"/>
                <a:ext cx="3402623" cy="2426677"/>
              </a:xfrm>
              <a:custGeom>
                <a:avLst/>
                <a:gdLst>
                  <a:gd name="csX0" fmla="*/ 0 w 3402623"/>
                  <a:gd name="csY0" fmla="*/ 2426677 h 2426677"/>
                  <a:gd name="csX1" fmla="*/ 1274884 w 3402623"/>
                  <a:gd name="csY1" fmla="*/ 808893 h 2426677"/>
                  <a:gd name="csX2" fmla="*/ 3402623 w 3402623"/>
                  <a:gd name="csY2" fmla="*/ 0 h 2426677"/>
                </a:gdLst>
                <a:ahLst/>
                <a:cxnLst>
                  <a:cxn ang="0">
                    <a:pos x="csX0" y="csY0"/>
                  </a:cxn>
                  <a:cxn ang="0">
                    <a:pos x="csX1" y="csY1"/>
                  </a:cxn>
                  <a:cxn ang="0">
                    <a:pos x="csX2" y="csY2"/>
                  </a:cxn>
                </a:cxnLst>
                <a:rect l="l" t="t" r="r" b="b"/>
                <a:pathLst>
                  <a:path w="3402623" h="2426677">
                    <a:moveTo>
                      <a:pt x="0" y="2426677"/>
                    </a:moveTo>
                    <a:cubicBezTo>
                      <a:pt x="353890" y="1820008"/>
                      <a:pt x="707780" y="1213339"/>
                      <a:pt x="1274884" y="808893"/>
                    </a:cubicBezTo>
                    <a:cubicBezTo>
                      <a:pt x="1841988" y="404447"/>
                      <a:pt x="2622305" y="202223"/>
                      <a:pt x="3402623" y="0"/>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C986468B-EB58-E681-4A25-74946992B3B1}"/>
                  </a:ext>
                </a:extLst>
              </p:cNvPr>
              <p:cNvCxnSpPr>
                <a:cxnSpLocks/>
              </p:cNvCxnSpPr>
              <p:nvPr/>
            </p:nvCxnSpPr>
            <p:spPr>
              <a:xfrm flipV="1">
                <a:off x="3044856" y="2736032"/>
                <a:ext cx="2607733" cy="175323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B94FD3-0AAC-536D-712B-3037D671E3D8}"/>
                  </a:ext>
                </a:extLst>
              </p:cNvPr>
              <p:cNvSpPr txBox="1"/>
              <p:nvPr/>
            </p:nvSpPr>
            <p:spPr>
              <a:xfrm>
                <a:off x="3166483" y="3193868"/>
                <a:ext cx="1359550" cy="337568"/>
              </a:xfrm>
              <a:prstGeom prst="rect">
                <a:avLst/>
              </a:prstGeom>
              <a:noFill/>
            </p:spPr>
            <p:txBody>
              <a:bodyPr wrap="square" lIns="0" tIns="0" rIns="0" bIns="0" rtlCol="0">
                <a:noAutofit/>
              </a:bodyPr>
              <a:lstStyle/>
              <a:p>
                <a:pPr algn="l"/>
                <a:r>
                  <a:rPr lang="en-AU" sz="1800"/>
                  <a:t>tangent at t</a:t>
                </a:r>
                <a:r>
                  <a:rPr lang="en-AU" sz="1800" baseline="-25000"/>
                  <a:t>1</a:t>
                </a:r>
              </a:p>
            </p:txBody>
          </p:sp>
          <p:cxnSp>
            <p:nvCxnSpPr>
              <p:cNvPr id="15" name="Straight Connector 14">
                <a:extLst>
                  <a:ext uri="{FF2B5EF4-FFF2-40B4-BE49-F238E27FC236}">
                    <a16:creationId xmlns:a16="http://schemas.microsoft.com/office/drawing/2014/main" id="{92D104D0-4CE1-119D-B02F-2106F5096C62}"/>
                  </a:ext>
                </a:extLst>
              </p:cNvPr>
              <p:cNvCxnSpPr>
                <a:cxnSpLocks/>
              </p:cNvCxnSpPr>
              <p:nvPr/>
            </p:nvCxnSpPr>
            <p:spPr>
              <a:xfrm>
                <a:off x="4184273" y="3706101"/>
                <a:ext cx="0" cy="172296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761A71-EB1B-B382-B217-5D1950C0F9F1}"/>
                  </a:ext>
                </a:extLst>
              </p:cNvPr>
              <p:cNvCxnSpPr>
                <a:cxnSpLocks/>
              </p:cNvCxnSpPr>
              <p:nvPr/>
            </p:nvCxnSpPr>
            <p:spPr>
              <a:xfrm>
                <a:off x="2824722" y="3706101"/>
                <a:ext cx="1359551"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919B5A-188A-299D-9054-B1F52130A013}"/>
                  </a:ext>
                </a:extLst>
              </p:cNvPr>
              <p:cNvSpPr txBox="1"/>
              <p:nvPr/>
            </p:nvSpPr>
            <p:spPr>
              <a:xfrm>
                <a:off x="4132333" y="5474705"/>
                <a:ext cx="393700" cy="367199"/>
              </a:xfrm>
              <a:prstGeom prst="rect">
                <a:avLst/>
              </a:prstGeom>
              <a:noFill/>
            </p:spPr>
            <p:txBody>
              <a:bodyPr wrap="square" lIns="0" tIns="0" rIns="0" bIns="0" rtlCol="0">
                <a:noAutofit/>
              </a:bodyPr>
              <a:lstStyle/>
              <a:p>
                <a:pPr algn="l"/>
                <a:r>
                  <a:rPr lang="en-AU" sz="1800"/>
                  <a:t>t</a:t>
                </a:r>
                <a:r>
                  <a:rPr lang="en-AU" sz="1800" baseline="-25000"/>
                  <a:t>1</a:t>
                </a:r>
              </a:p>
            </p:txBody>
          </p:sp>
          <p:cxnSp>
            <p:nvCxnSpPr>
              <p:cNvPr id="18" name="Straight Connector 17">
                <a:extLst>
                  <a:ext uri="{FF2B5EF4-FFF2-40B4-BE49-F238E27FC236}">
                    <a16:creationId xmlns:a16="http://schemas.microsoft.com/office/drawing/2014/main" id="{400598E5-E2AD-DA69-EACD-2698656C4392}"/>
                  </a:ext>
                </a:extLst>
              </p:cNvPr>
              <p:cNvCxnSpPr/>
              <p:nvPr/>
            </p:nvCxnSpPr>
            <p:spPr>
              <a:xfrm>
                <a:off x="3061789" y="4497735"/>
                <a:ext cx="2641600" cy="0"/>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262521-A4D6-0364-5A60-6E8A715C5E1F}"/>
                  </a:ext>
                </a:extLst>
              </p:cNvPr>
              <p:cNvCxnSpPr>
                <a:cxnSpLocks/>
              </p:cNvCxnSpPr>
              <p:nvPr/>
            </p:nvCxnSpPr>
            <p:spPr>
              <a:xfrm>
                <a:off x="5677989" y="2736032"/>
                <a:ext cx="25400" cy="1753235"/>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0427B6-C206-E3F7-9D87-B15530E6F2C4}"/>
                  </a:ext>
                </a:extLst>
              </p:cNvPr>
              <p:cNvSpPr txBox="1"/>
              <p:nvPr/>
            </p:nvSpPr>
            <p:spPr>
              <a:xfrm>
                <a:off x="6449221" y="5500676"/>
                <a:ext cx="656973" cy="315255"/>
              </a:xfrm>
              <a:prstGeom prst="rect">
                <a:avLst/>
              </a:prstGeom>
              <a:noFill/>
            </p:spPr>
            <p:txBody>
              <a:bodyPr wrap="square" lIns="0" tIns="0" rIns="0" bIns="0" rtlCol="0">
                <a:noAutofit/>
              </a:bodyPr>
              <a:lstStyle/>
              <a:p>
                <a:pPr algn="l"/>
                <a:r>
                  <a:rPr lang="en-AU" sz="1800"/>
                  <a:t>Time</a:t>
                </a:r>
                <a:endParaRPr lang="en-AU" sz="1800" baseline="-25000"/>
              </a:p>
            </p:txBody>
          </p:sp>
          <p:sp>
            <p:nvSpPr>
              <p:cNvPr id="21" name="TextBox 20">
                <a:extLst>
                  <a:ext uri="{FF2B5EF4-FFF2-40B4-BE49-F238E27FC236}">
                    <a16:creationId xmlns:a16="http://schemas.microsoft.com/office/drawing/2014/main" id="{A27F8668-4870-9298-6AEC-907CD1FCFCB6}"/>
                  </a:ext>
                </a:extLst>
              </p:cNvPr>
              <p:cNvSpPr txBox="1"/>
              <p:nvPr/>
            </p:nvSpPr>
            <p:spPr>
              <a:xfrm>
                <a:off x="1645924" y="1682174"/>
                <a:ext cx="1178798" cy="625626"/>
              </a:xfrm>
              <a:prstGeom prst="rect">
                <a:avLst/>
              </a:prstGeom>
              <a:noFill/>
            </p:spPr>
            <p:txBody>
              <a:bodyPr wrap="square" lIns="0" tIns="0" rIns="0" bIns="0" rtlCol="0">
                <a:noAutofit/>
              </a:bodyPr>
              <a:lstStyle/>
              <a:p>
                <a:pPr algn="l"/>
                <a:r>
                  <a:rPr lang="en-AU" sz="1800"/>
                  <a:t>Amount of product</a:t>
                </a:r>
              </a:p>
            </p:txBody>
          </p:sp>
          <p:sp>
            <p:nvSpPr>
              <p:cNvPr id="22" name="Right Brace 21">
                <a:extLst>
                  <a:ext uri="{FF2B5EF4-FFF2-40B4-BE49-F238E27FC236}">
                    <a16:creationId xmlns:a16="http://schemas.microsoft.com/office/drawing/2014/main" id="{49BB1198-DCF0-E626-63CE-46BC25121A95}"/>
                  </a:ext>
                </a:extLst>
              </p:cNvPr>
              <p:cNvSpPr/>
              <p:nvPr/>
            </p:nvSpPr>
            <p:spPr>
              <a:xfrm>
                <a:off x="5804989" y="2736032"/>
                <a:ext cx="409817" cy="1753235"/>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3" name="Right Brace 22">
                <a:extLst>
                  <a:ext uri="{FF2B5EF4-FFF2-40B4-BE49-F238E27FC236}">
                    <a16:creationId xmlns:a16="http://schemas.microsoft.com/office/drawing/2014/main" id="{82B07ECC-F498-FB3B-D835-981C69A3CAED}"/>
                  </a:ext>
                </a:extLst>
              </p:cNvPr>
              <p:cNvSpPr/>
              <p:nvPr/>
            </p:nvSpPr>
            <p:spPr>
              <a:xfrm rot="5400000">
                <a:off x="4206210" y="3415425"/>
                <a:ext cx="335826" cy="2658533"/>
              </a:xfrm>
              <a:prstGeom prst="rightBrace">
                <a:avLst>
                  <a:gd name="adj1" fmla="val 8333"/>
                  <a:gd name="adj2" fmla="val 4940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E7BF84A-CE61-7581-722D-CDA93C64491A}"/>
                      </a:ext>
                    </a:extLst>
                  </p:cNvPr>
                  <p:cNvSpPr txBox="1"/>
                  <p:nvPr/>
                </p:nvSpPr>
                <p:spPr>
                  <a:xfrm>
                    <a:off x="4329183" y="4859827"/>
                    <a:ext cx="1359550" cy="337568"/>
                  </a:xfrm>
                  <a:prstGeom prst="rect">
                    <a:avLst/>
                  </a:prstGeom>
                  <a:noFill/>
                </p:spPr>
                <p:txBody>
                  <a:bodyPr wrap="square" lIns="0" tIns="0" rIns="0" bIns="0" rtlCol="0">
                    <a:noAutofit/>
                  </a:bodyPr>
                  <a:lstStyle/>
                  <a:p>
                    <a14:m>
                      <m:oMath xmlns:m="http://schemas.openxmlformats.org/officeDocument/2006/math">
                        <m:r>
                          <a:rPr lang="en-AU" sz="1800" i="1">
                            <a:latin typeface="Cambria Math" panose="02040503050406030204" pitchFamily="18" charset="0"/>
                            <a:ea typeface="Cambria Math" panose="02040503050406030204" pitchFamily="18" charset="0"/>
                          </a:rPr>
                          <m:t>∆</m:t>
                        </m:r>
                      </m:oMath>
                    </a14:m>
                    <a:r>
                      <a:rPr lang="en-AU" sz="1800"/>
                      <a:t>(time)</a:t>
                    </a:r>
                  </a:p>
                </p:txBody>
              </p:sp>
            </mc:Choice>
            <mc:Fallback xmlns="">
              <p:sp>
                <p:nvSpPr>
                  <p:cNvPr id="24" name="TextBox 23">
                    <a:extLst>
                      <a:ext uri="{FF2B5EF4-FFF2-40B4-BE49-F238E27FC236}">
                        <a16:creationId xmlns:a16="http://schemas.microsoft.com/office/drawing/2014/main" id="{0E7BF84A-CE61-7581-722D-CDA93C64491A}"/>
                      </a:ext>
                    </a:extLst>
                  </p:cNvPr>
                  <p:cNvSpPr txBox="1">
                    <a:spLocks noRot="1" noChangeAspect="1" noMove="1" noResize="1" noEditPoints="1" noAdjustHandles="1" noChangeArrowheads="1" noChangeShapeType="1" noTextEdit="1"/>
                  </p:cNvSpPr>
                  <p:nvPr/>
                </p:nvSpPr>
                <p:spPr>
                  <a:xfrm>
                    <a:off x="4329183" y="4859827"/>
                    <a:ext cx="1359550" cy="337568"/>
                  </a:xfrm>
                  <a:prstGeom prst="rect">
                    <a:avLst/>
                  </a:prstGeom>
                  <a:blipFill>
                    <a:blip r:embed="rId4"/>
                    <a:stretch>
                      <a:fillRect l="-5556" t="-17857" b="-21429"/>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AF8746DF-360C-7AF7-2E25-0332E4B1C730}"/>
                  </a:ext>
                </a:extLst>
              </p:cNvPr>
              <p:cNvCxnSpPr>
                <a:cxnSpLocks/>
              </p:cNvCxnSpPr>
              <p:nvPr/>
            </p:nvCxnSpPr>
            <p:spPr>
              <a:xfrm>
                <a:off x="4072009" y="3429000"/>
                <a:ext cx="137664" cy="313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8" name="Content Placeholder 10">
                <a:extLst>
                  <a:ext uri="{FF2B5EF4-FFF2-40B4-BE49-F238E27FC236}">
                    <a16:creationId xmlns:a16="http://schemas.microsoft.com/office/drawing/2014/main" id="{CA5ED0F7-70D8-6E38-3B75-A15F3803E405}"/>
                  </a:ext>
                </a:extLst>
              </p:cNvPr>
              <p:cNvSpPr>
                <a:spLocks noGrp="1"/>
              </p:cNvSpPr>
              <p:nvPr>
                <p:ph sz="quarter" idx="19"/>
              </p:nvPr>
            </p:nvSpPr>
            <p:spPr>
              <a:xfrm>
                <a:off x="-211014" y="5875480"/>
                <a:ext cx="11193094" cy="1692570"/>
              </a:xfrm>
              <a:ln>
                <a:noFill/>
              </a:ln>
            </p:spPr>
            <p:txBody>
              <a:bodyPr/>
              <a:lstStyle/>
              <a:p>
                <a:pPr/>
                <a14:m>
                  <m:oMathPara xmlns:m="http://schemas.openxmlformats.org/officeDocument/2006/math">
                    <m:oMathParaPr>
                      <m:jc m:val="centerGroup"/>
                    </m:oMathParaPr>
                    <m:oMath xmlns:m="http://schemas.openxmlformats.org/officeDocument/2006/math">
                      <m:r>
                        <a:rPr lang="en-AU" sz="1800" b="0" i="1" dirty="0" smtClean="0">
                          <a:latin typeface="Cambria Math" panose="02040503050406030204" pitchFamily="18" charset="0"/>
                        </a:rPr>
                        <m:t>𝑖𝑛𝑠𝑡𝑎𝑛𝑡𝑎𝑛𝑒𝑜𝑢𝑠</m:t>
                      </m:r>
                      <m:r>
                        <a:rPr lang="en-AU" sz="1800" b="0" i="1" dirty="0" smtClean="0">
                          <a:latin typeface="Cambria Math" panose="02040503050406030204" pitchFamily="18" charset="0"/>
                        </a:rPr>
                        <m:t> </m:t>
                      </m:r>
                      <m:r>
                        <a:rPr lang="en-AU" sz="1800" b="0" i="1" dirty="0" smtClean="0">
                          <a:latin typeface="Cambria Math" panose="02040503050406030204" pitchFamily="18" charset="0"/>
                        </a:rPr>
                        <m:t>𝑟𝑎𝑡𝑒</m:t>
                      </m:r>
                      <m:r>
                        <a:rPr lang="en-AU" sz="1800" b="0" i="1" dirty="0" smtClean="0">
                          <a:latin typeface="Cambria Math" panose="02040503050406030204" pitchFamily="18" charset="0"/>
                        </a:rPr>
                        <m:t> </m:t>
                      </m:r>
                      <m:r>
                        <a:rPr lang="en-AU" sz="1800" b="0" i="1" dirty="0" smtClean="0">
                          <a:latin typeface="Cambria Math" panose="02040503050406030204" pitchFamily="18" charset="0"/>
                        </a:rPr>
                        <m:t>𝑜𝑓</m:t>
                      </m:r>
                      <m:r>
                        <a:rPr lang="en-AU" sz="1800" b="0" i="1" dirty="0" smtClean="0">
                          <a:latin typeface="Cambria Math" panose="02040503050406030204" pitchFamily="18" charset="0"/>
                        </a:rPr>
                        <m:t> </m:t>
                      </m:r>
                      <m:r>
                        <a:rPr lang="en-AU" sz="1800" b="0" i="1" dirty="0" smtClean="0">
                          <a:latin typeface="Cambria Math" panose="02040503050406030204" pitchFamily="18" charset="0"/>
                        </a:rPr>
                        <m:t>𝑟𝑒𝑎𝑐𝑡𝑖𝑜𝑛</m:t>
                      </m:r>
                      <m:r>
                        <a:rPr lang="en-AU" sz="1800" b="0" i="1" dirty="0" smtClean="0">
                          <a:latin typeface="Cambria Math" panose="02040503050406030204" pitchFamily="18" charset="0"/>
                        </a:rPr>
                        <m:t> </m:t>
                      </m:r>
                      <m:r>
                        <a:rPr lang="en-AU" sz="1800" i="1" dirty="0">
                          <a:latin typeface="Cambria Math" panose="02040503050406030204" pitchFamily="18" charset="0"/>
                        </a:rPr>
                        <m:t>𝑟𝑒𝑎𝑐𝑡𝑖𝑜𝑛</m:t>
                      </m:r>
                      <m:r>
                        <a:rPr lang="en-AU" sz="1800" b="0" i="1" dirty="0" smtClean="0">
                          <a:latin typeface="Cambria Math" panose="02040503050406030204" pitchFamily="18" charset="0"/>
                        </a:rPr>
                        <m:t> </m:t>
                      </m:r>
                      <m:r>
                        <m:rPr>
                          <m:nor/>
                        </m:rPr>
                        <a:rPr lang="en-AU" sz="1800" dirty="0"/>
                        <m:t>=</m:t>
                      </m:r>
                      <m:r>
                        <m:rPr>
                          <m:nor/>
                        </m:rPr>
                        <a:rPr lang="en-AU" sz="1800" b="0" i="0" dirty="0" smtClean="0"/>
                        <m:t> </m:t>
                      </m:r>
                      <m:f>
                        <m:fPr>
                          <m:ctrlPr>
                            <a:rPr lang="en-AU" sz="1800" i="1">
                              <a:latin typeface="Cambria Math" panose="02040503050406030204" pitchFamily="18" charset="0"/>
                            </a:rPr>
                          </m:ctrlPr>
                        </m:fPr>
                        <m:num>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𝑟𝑒𝑎𝑐𝑡𝑎𝑛𝑡</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𝑜𝑟</m:t>
                          </m:r>
                          <m:r>
                            <a:rPr lang="en-AU" sz="1800" b="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𝑝𝑟𝑜𝑑𝑢𝑐𝑡</m:t>
                          </m:r>
                        </m:num>
                        <m:den>
                          <m:r>
                            <a:rPr lang="en-AU" sz="1800" i="1" smtClean="0">
                              <a:latin typeface="Cambria Math" panose="02040503050406030204" pitchFamily="18" charset="0"/>
                              <a:ea typeface="Cambria Math" panose="02040503050406030204" pitchFamily="18" charset="0"/>
                            </a:rPr>
                            <m:t>∆</m:t>
                          </m:r>
                          <m:r>
                            <a:rPr lang="en-AU" sz="1800" i="1">
                              <a:latin typeface="Cambria Math" panose="02040503050406030204" pitchFamily="18" charset="0"/>
                            </a:rPr>
                            <m:t>𝑡𝑖𝑚𝑒</m:t>
                          </m:r>
                        </m:den>
                      </m:f>
                    </m:oMath>
                  </m:oMathPara>
                </a14:m>
                <a:endParaRPr lang="en-AU"/>
              </a:p>
              <a:p>
                <a:endParaRPr lang="en-AU"/>
              </a:p>
              <a:p>
                <a:endParaRPr lang="en-AU"/>
              </a:p>
            </p:txBody>
          </p:sp>
        </mc:Choice>
        <mc:Fallback xmlns="">
          <p:sp>
            <p:nvSpPr>
              <p:cNvPr id="8" name="Content Placeholder 10">
                <a:extLst>
                  <a:ext uri="{FF2B5EF4-FFF2-40B4-BE49-F238E27FC236}">
                    <a16:creationId xmlns:a16="http://schemas.microsoft.com/office/drawing/2014/main" id="{CA5ED0F7-70D8-6E38-3B75-A15F3803E405}"/>
                  </a:ext>
                </a:extLst>
              </p:cNvPr>
              <p:cNvSpPr>
                <a:spLocks noGrp="1" noRot="1" noChangeAspect="1" noMove="1" noResize="1" noEditPoints="1" noAdjustHandles="1" noChangeArrowheads="1" noChangeShapeType="1" noTextEdit="1"/>
              </p:cNvSpPr>
              <p:nvPr>
                <p:ph sz="quarter" idx="19"/>
              </p:nvPr>
            </p:nvSpPr>
            <p:spPr>
              <a:xfrm>
                <a:off x="-211014" y="5875480"/>
                <a:ext cx="11193094" cy="1692570"/>
              </a:xfrm>
              <a:blipFill>
                <a:blip r:embed="rId5"/>
                <a:stretch>
                  <a:fillRect/>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6A70DD6E-C066-9D2E-4033-2CC94D5355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146</a:t>
            </a:fld>
            <a:endParaRPr lang="en-AU"/>
          </a:p>
        </p:txBody>
      </p:sp>
    </p:spTree>
    <p:extLst>
      <p:ext uri="{BB962C8B-B14F-4D97-AF65-F5344CB8AC3E}">
        <p14:creationId xmlns:p14="http://schemas.microsoft.com/office/powerpoint/2010/main" val="7850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0BAF-2387-E03C-4A82-E3894B83B8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60892D-2C00-4667-2813-EF8006A8FE0C}"/>
              </a:ext>
            </a:extLst>
          </p:cNvPr>
          <p:cNvSpPr>
            <a:spLocks noGrp="1"/>
          </p:cNvSpPr>
          <p:nvPr>
            <p:ph type="title"/>
          </p:nvPr>
        </p:nvSpPr>
        <p:spPr/>
        <p:txBody>
          <a:bodyPr/>
          <a:lstStyle/>
          <a:p>
            <a:r>
              <a:rPr lang="en-AU"/>
              <a:t>2.2 </a:t>
            </a:r>
            <a:r>
              <a:rPr lang="en-AU">
                <a:cs typeface="Arial"/>
              </a:rPr>
              <a:t>Determining </a:t>
            </a:r>
            <a:r>
              <a:rPr lang="en-AU"/>
              <a:t>the rate of reaction (3 of 3)</a:t>
            </a:r>
          </a:p>
        </p:txBody>
      </p:sp>
      <p:sp>
        <p:nvSpPr>
          <p:cNvPr id="10" name="Text Placeholder 9">
            <a:extLst>
              <a:ext uri="{FF2B5EF4-FFF2-40B4-BE49-F238E27FC236}">
                <a16:creationId xmlns:a16="http://schemas.microsoft.com/office/drawing/2014/main" id="{9A23A112-37B9-79A5-C9E1-FE8EAD5ECF12}"/>
              </a:ext>
            </a:extLst>
          </p:cNvPr>
          <p:cNvSpPr>
            <a:spLocks noGrp="1"/>
          </p:cNvSpPr>
          <p:nvPr>
            <p:ph type="body" sz="quarter" idx="18"/>
          </p:nvPr>
        </p:nvSpPr>
        <p:spPr/>
        <p:txBody>
          <a:bodyPr/>
          <a:lstStyle/>
          <a:p>
            <a:r>
              <a:rPr lang="en-AU"/>
              <a:t>Relative rate of reaction</a:t>
            </a:r>
          </a:p>
        </p:txBody>
      </p:sp>
      <mc:AlternateContent xmlns:mc="http://schemas.openxmlformats.org/markup-compatibility/2006" xmlns:a14="http://schemas.microsoft.com/office/drawing/2010/main">
        <mc:Choice Requires="a14">
          <p:sp>
            <p:nvSpPr>
              <p:cNvPr id="29" name="Content Placeholder 28">
                <a:extLst>
                  <a:ext uri="{FF2B5EF4-FFF2-40B4-BE49-F238E27FC236}">
                    <a16:creationId xmlns:a16="http://schemas.microsoft.com/office/drawing/2014/main" id="{1686CA35-4BB3-3C56-20EA-75382C800A7E}"/>
                  </a:ext>
                </a:extLst>
              </p:cNvPr>
              <p:cNvSpPr>
                <a:spLocks noGrp="1"/>
              </p:cNvSpPr>
              <p:nvPr>
                <p:ph sz="quarter" idx="19"/>
              </p:nvPr>
            </p:nvSpPr>
            <p:spPr>
              <a:xfrm>
                <a:off x="359999" y="1497008"/>
                <a:ext cx="5117691" cy="4814518"/>
              </a:xfrm>
            </p:spPr>
            <p:txBody>
              <a:bodyPr/>
              <a:lstStyle/>
              <a:p>
                <a:r>
                  <a:rPr lang="en-AU" sz="1800"/>
                  <a:t>Relative rate of reaction can be used when we </a:t>
                </a:r>
                <a:r>
                  <a:rPr lang="en-AU" sz="1800" b="1"/>
                  <a:t>cannot</a:t>
                </a:r>
                <a:r>
                  <a:rPr lang="en-AU" sz="1800"/>
                  <a:t> measure the change in amount of a reactant or product (such as the volume of gas produced in a reaction). </a:t>
                </a:r>
              </a:p>
              <a:p>
                <a:r>
                  <a:rPr lang="en-AU" sz="1800"/>
                  <a:t>Relative rate of reaction can be used when:</a:t>
                </a:r>
              </a:p>
              <a:p>
                <a:pPr marL="285750" indent="-285750">
                  <a:buFont typeface="Arial" panose="020B0604020202020204" pitchFamily="34" charset="0"/>
                  <a:buChar char="•"/>
                </a:pPr>
                <a:r>
                  <a:rPr lang="en-AU" sz="1800"/>
                  <a:t>time taken to reach a set endpoint is measured</a:t>
                </a:r>
              </a:p>
              <a:p>
                <a:pPr marL="285750" indent="-285750">
                  <a:buFont typeface="Arial" panose="020B0604020202020204" pitchFamily="34" charset="0"/>
                  <a:buChar char="•"/>
                </a:pPr>
                <a:r>
                  <a:rPr lang="en-AU" sz="1800"/>
                  <a:t>the amount of product formed or reactant consumed is consistent</a:t>
                </a:r>
              </a:p>
              <a:p>
                <a:pPr/>
                <a14:m>
                  <m:oMathPara xmlns:m="http://schemas.openxmlformats.org/officeDocument/2006/math">
                    <m:oMathParaPr>
                      <m:jc m:val="centerGroup"/>
                    </m:oMathParaPr>
                    <m:oMath xmlns:m="http://schemas.openxmlformats.org/officeDocument/2006/math">
                      <m:r>
                        <a:rPr lang="en-AU" sz="1800" i="1" dirty="0">
                          <a:latin typeface="Cambria Math" panose="02040503050406030204" pitchFamily="18" charset="0"/>
                        </a:rPr>
                        <m:t>𝑟𝑒𝑙𝑎𝑡𝑖</m:t>
                      </m:r>
                      <m:r>
                        <m:rPr>
                          <m:nor/>
                        </m:rPr>
                        <a:rPr lang="en-AU" sz="1800" dirty="0">
                          <a:latin typeface="Cambria Math" panose="02040503050406030204" pitchFamily="18" charset="0"/>
                        </a:rPr>
                        <m:t>ve</m:t>
                      </m:r>
                      <m:r>
                        <m:rPr>
                          <m:nor/>
                        </m:rPr>
                        <a:rPr lang="en-AU" sz="1800" dirty="0">
                          <a:latin typeface="Cambria Math" panose="02040503050406030204" pitchFamily="18" charset="0"/>
                        </a:rPr>
                        <m:t> </m:t>
                      </m:r>
                      <m:r>
                        <m:rPr>
                          <m:nor/>
                        </m:rPr>
                        <a:rPr lang="en-AU" sz="1800" dirty="0">
                          <a:latin typeface="Cambria Math" panose="02040503050406030204" pitchFamily="18" charset="0"/>
                        </a:rPr>
                        <m:t>rate</m:t>
                      </m:r>
                      <m:r>
                        <m:rPr>
                          <m:nor/>
                        </m:rPr>
                        <a:rPr lang="en-AU" sz="1800" dirty="0">
                          <a:latin typeface="Cambria Math" panose="02040503050406030204" pitchFamily="18" charset="0"/>
                        </a:rPr>
                        <m:t> </m:t>
                      </m:r>
                      <m:r>
                        <m:rPr>
                          <m:nor/>
                        </m:rPr>
                        <a:rPr lang="en-AU" sz="1800" dirty="0">
                          <a:latin typeface="Cambria Math" panose="02040503050406030204" pitchFamily="18" charset="0"/>
                        </a:rPr>
                        <m:t>of</m:t>
                      </m:r>
                      <m:r>
                        <m:rPr>
                          <m:nor/>
                        </m:rPr>
                        <a:rPr lang="en-AU" sz="1800" dirty="0">
                          <a:latin typeface="Cambria Math" panose="02040503050406030204" pitchFamily="18" charset="0"/>
                        </a:rPr>
                        <m:t> </m:t>
                      </m:r>
                      <m:r>
                        <m:rPr>
                          <m:nor/>
                        </m:rPr>
                        <a:rPr lang="en-AU" sz="1800" dirty="0">
                          <a:latin typeface="Cambria Math" panose="02040503050406030204" pitchFamily="18" charset="0"/>
                        </a:rPr>
                        <m:t>reaction</m:t>
                      </m:r>
                      <m:r>
                        <m:rPr>
                          <m:nor/>
                        </m:rPr>
                        <a:rPr lang="en-AU" sz="1800" dirty="0">
                          <a:latin typeface="Cambria Math" panose="02040503050406030204" pitchFamily="18" charset="0"/>
                        </a:rPr>
                        <m:t> </m:t>
                      </m:r>
                      <m:r>
                        <m:rPr>
                          <m:sty m:val="p"/>
                        </m:rPr>
                        <a:rPr lang="el-GR" sz="1800" i="1" dirty="0">
                          <a:latin typeface="Cambria Math" panose="02040503050406030204" pitchFamily="18" charset="0"/>
                          <a:ea typeface="Cambria Math" panose="02040503050406030204" pitchFamily="18" charset="0"/>
                        </a:rPr>
                        <m:t>α</m:t>
                      </m:r>
                      <m:r>
                        <m:rPr>
                          <m:nor/>
                        </m:rPr>
                        <a:rPr lang="en-AU" sz="1800" dirty="0"/>
                        <m:t> </m:t>
                      </m:r>
                      <m:f>
                        <m:fPr>
                          <m:ctrlPr>
                            <a:rPr lang="en-AU" sz="1800" i="1">
                              <a:latin typeface="Cambria Math" panose="02040503050406030204" pitchFamily="18" charset="0"/>
                            </a:rPr>
                          </m:ctrlPr>
                        </m:fPr>
                        <m:num>
                          <m:r>
                            <a:rPr lang="en-AU" sz="1800" i="1">
                              <a:latin typeface="Cambria Math" panose="02040503050406030204" pitchFamily="18" charset="0"/>
                              <a:ea typeface="Cambria Math" panose="02040503050406030204" pitchFamily="18" charset="0"/>
                            </a:rPr>
                            <m:t>1</m:t>
                          </m:r>
                        </m:num>
                        <m:den>
                          <m:r>
                            <a:rPr lang="en-AU" sz="1800" i="1">
                              <a:latin typeface="Cambria Math" panose="02040503050406030204" pitchFamily="18" charset="0"/>
                            </a:rPr>
                            <m:t>𝑡𝑖𝑚𝑒</m:t>
                          </m:r>
                        </m:den>
                      </m:f>
                    </m:oMath>
                  </m:oMathPara>
                </a14:m>
                <a:endParaRPr lang="en-AU" sz="1800"/>
              </a:p>
              <a:p>
                <a:r>
                  <a:rPr lang="en-AU" sz="1800"/>
                  <a:t>*</a:t>
                </a:r>
                <a14:m>
                  <m:oMath xmlns:m="http://schemas.openxmlformats.org/officeDocument/2006/math">
                    <m:r>
                      <a:rPr lang="en-AU" sz="1800" i="1">
                        <a:latin typeface="Cambria Math" panose="02040503050406030204" pitchFamily="18" charset="0"/>
                        <a:ea typeface="Cambria Math" panose="02040503050406030204" pitchFamily="18" charset="0"/>
                      </a:rPr>
                      <m:t>𝛼</m:t>
                    </m:r>
                    <m:r>
                      <a:rPr lang="en-AU" sz="1800" i="1">
                        <a:latin typeface="Cambria Math" panose="02040503050406030204" pitchFamily="18" charset="0"/>
                        <a:ea typeface="Cambria Math" panose="02040503050406030204" pitchFamily="18" charset="0"/>
                      </a:rPr>
                      <m:t> </m:t>
                    </m:r>
                  </m:oMath>
                </a14:m>
                <a:r>
                  <a:rPr lang="en-AU" sz="1800"/>
                  <a:t>stands for ‘is proportional to’</a:t>
                </a:r>
              </a:p>
              <a:p>
                <a:endParaRPr lang="en-AU" sz="1800"/>
              </a:p>
            </p:txBody>
          </p:sp>
        </mc:Choice>
        <mc:Fallback xmlns="">
          <p:sp>
            <p:nvSpPr>
              <p:cNvPr id="29" name="Content Placeholder 28">
                <a:extLst>
                  <a:ext uri="{FF2B5EF4-FFF2-40B4-BE49-F238E27FC236}">
                    <a16:creationId xmlns:a16="http://schemas.microsoft.com/office/drawing/2014/main" id="{1686CA35-4BB3-3C56-20EA-75382C800A7E}"/>
                  </a:ext>
                </a:extLst>
              </p:cNvPr>
              <p:cNvSpPr>
                <a:spLocks noGrp="1" noRot="1" noChangeAspect="1" noMove="1" noResize="1" noEditPoints="1" noAdjustHandles="1" noChangeArrowheads="1" noChangeShapeType="1" noTextEdit="1"/>
              </p:cNvSpPr>
              <p:nvPr>
                <p:ph sz="quarter" idx="19"/>
              </p:nvPr>
            </p:nvSpPr>
            <p:spPr>
              <a:xfrm>
                <a:off x="359999" y="1497008"/>
                <a:ext cx="5117691" cy="4814518"/>
              </a:xfrm>
              <a:blipFill>
                <a:blip r:embed="rId3"/>
                <a:stretch>
                  <a:fillRect l="-2723" r="-1238" b="-10818"/>
                </a:stretch>
              </a:blipFill>
            </p:spPr>
            <p:txBody>
              <a:bodyPr/>
              <a:lstStyle/>
              <a:p>
                <a:r>
                  <a:rPr lang="en-US">
                    <a:noFill/>
                  </a:rPr>
                  <a:t> </a:t>
                </a:r>
              </a:p>
            </p:txBody>
          </p:sp>
        </mc:Fallback>
      </mc:AlternateContent>
      <p:pic>
        <p:nvPicPr>
          <p:cNvPr id="31" name="Picture 30" descr="Image showing a conical flask sitting on top of a black X before and after a chemical reaction that resulted in the solution becoming opaque.">
            <a:extLst>
              <a:ext uri="{FF2B5EF4-FFF2-40B4-BE49-F238E27FC236}">
                <a16:creationId xmlns:a16="http://schemas.microsoft.com/office/drawing/2014/main" id="{6D5D1856-7F35-B3D9-C6F1-61D64F354F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4542" y="636495"/>
            <a:ext cx="3989293" cy="2792505"/>
          </a:xfrm>
          <a:prstGeom prst="rect">
            <a:avLst/>
          </a:prstGeom>
        </p:spPr>
      </p:pic>
      <p:sp>
        <p:nvSpPr>
          <p:cNvPr id="32" name="TextBox 31">
            <a:extLst>
              <a:ext uri="{FF2B5EF4-FFF2-40B4-BE49-F238E27FC236}">
                <a16:creationId xmlns:a16="http://schemas.microsoft.com/office/drawing/2014/main" id="{CAE02F4B-1F16-3558-8DF8-4728CFCC851B}"/>
              </a:ext>
            </a:extLst>
          </p:cNvPr>
          <p:cNvSpPr txBox="1"/>
          <p:nvPr/>
        </p:nvSpPr>
        <p:spPr>
          <a:xfrm>
            <a:off x="5800166" y="2789980"/>
            <a:ext cx="6058656" cy="2550505"/>
          </a:xfrm>
          <a:prstGeom prst="rect">
            <a:avLst/>
          </a:prstGeom>
          <a:solidFill>
            <a:schemeClr val="accent6"/>
          </a:solidFill>
        </p:spPr>
        <p:txBody>
          <a:bodyPr wrap="square" lIns="72000" tIns="0" rIns="72000" bIns="0" rtlCol="0">
            <a:noAutofit/>
          </a:bodyPr>
          <a:lstStyle/>
          <a:p>
            <a:pPr>
              <a:lnSpc>
                <a:spcPct val="150000"/>
              </a:lnSpc>
            </a:pPr>
            <a:r>
              <a:rPr lang="en-AU" sz="1800" dirty="0"/>
              <a:t>Sodium thiosulfate reacts with hydrochloric acid to form </a:t>
            </a:r>
            <a:r>
              <a:rPr lang="en-AU" sz="1800" b="1" dirty="0" err="1"/>
              <a:t>sulfur</a:t>
            </a:r>
            <a:r>
              <a:rPr lang="en-AU" sz="1800" dirty="0"/>
              <a:t>, which makes the mixture cloudy. You time how long it takes until you </a:t>
            </a:r>
            <a:r>
              <a:rPr lang="en-AU" sz="1800" b="1" dirty="0"/>
              <a:t>cannot see a black cross</a:t>
            </a:r>
            <a:r>
              <a:rPr lang="en-AU" sz="1800" dirty="0"/>
              <a:t> under the flask. At 20 °C it took 45 seconds and at </a:t>
            </a:r>
            <a:br>
              <a:rPr lang="en-AU" sz="1800" dirty="0"/>
            </a:br>
            <a:r>
              <a:rPr lang="en-AU" sz="1800" dirty="0"/>
              <a:t>40 °C it took 21 seconds. Calculate the relative rate of reaction for each trial. </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22DEEE7-9E7F-1935-FD81-165A73553DFF}"/>
                  </a:ext>
                </a:extLst>
              </p:cNvPr>
              <p:cNvSpPr txBox="1"/>
              <p:nvPr/>
            </p:nvSpPr>
            <p:spPr>
              <a:xfrm>
                <a:off x="5800166" y="5351578"/>
                <a:ext cx="5946357" cy="1153329"/>
              </a:xfrm>
              <a:prstGeom prst="rect">
                <a:avLst/>
              </a:prstGeom>
              <a:noFill/>
            </p:spPr>
            <p:txBody>
              <a:bodyPr wrap="square">
                <a:spAutoFit/>
              </a:bodyPr>
              <a:lstStyle/>
              <a:p>
                <a14:m>
                  <m:oMath xmlns:m="http://schemas.openxmlformats.org/officeDocument/2006/math">
                    <m:r>
                      <a:rPr lang="en-AU" sz="1800" i="1" dirty="0" smtClean="0">
                        <a:latin typeface="Cambria Math" panose="02040503050406030204" pitchFamily="18" charset="0"/>
                      </a:rPr>
                      <m:t>𝑟𝑒𝑙𝑎𝑡𝑖</m:t>
                    </m:r>
                    <m:r>
                      <m:rPr>
                        <m:nor/>
                      </m:rPr>
                      <a:rPr lang="en-AU" sz="1800" dirty="0">
                        <a:latin typeface="Cambria Math" panose="02040503050406030204" pitchFamily="18" charset="0"/>
                      </a:rPr>
                      <m:t>ve</m:t>
                    </m:r>
                    <m:r>
                      <m:rPr>
                        <m:nor/>
                      </m:rPr>
                      <a:rPr lang="en-AU" sz="1800" dirty="0">
                        <a:latin typeface="Cambria Math" panose="02040503050406030204" pitchFamily="18" charset="0"/>
                      </a:rPr>
                      <m:t> </m:t>
                    </m:r>
                    <m:r>
                      <m:rPr>
                        <m:nor/>
                      </m:rPr>
                      <a:rPr lang="en-AU" sz="1800" dirty="0">
                        <a:latin typeface="Cambria Math" panose="02040503050406030204" pitchFamily="18" charset="0"/>
                      </a:rPr>
                      <m:t>rate</m:t>
                    </m:r>
                    <m:r>
                      <m:rPr>
                        <m:nor/>
                      </m:rPr>
                      <a:rPr lang="en-AU" sz="1800" dirty="0">
                        <a:latin typeface="Cambria Math" panose="02040503050406030204" pitchFamily="18" charset="0"/>
                      </a:rPr>
                      <m:t> </m:t>
                    </m:r>
                    <m:r>
                      <m:rPr>
                        <m:nor/>
                      </m:rPr>
                      <a:rPr lang="en-AU" sz="1800" dirty="0">
                        <a:latin typeface="Cambria Math" panose="02040503050406030204" pitchFamily="18" charset="0"/>
                      </a:rPr>
                      <m:t>of</m:t>
                    </m:r>
                    <m:r>
                      <m:rPr>
                        <m:nor/>
                      </m:rPr>
                      <a:rPr lang="en-AU" sz="1800" dirty="0">
                        <a:latin typeface="Cambria Math" panose="02040503050406030204" pitchFamily="18" charset="0"/>
                      </a:rPr>
                      <m:t> </m:t>
                    </m:r>
                    <m:r>
                      <m:rPr>
                        <m:nor/>
                      </m:rPr>
                      <a:rPr lang="en-AU" sz="1800" dirty="0">
                        <a:latin typeface="Cambria Math" panose="02040503050406030204" pitchFamily="18" charset="0"/>
                      </a:rPr>
                      <m:t>reaction</m:t>
                    </m:r>
                    <m:r>
                      <m:rPr>
                        <m:nor/>
                      </m:rPr>
                      <a:rPr lang="en-AU" sz="1800" b="0" i="0" dirty="0" smtClean="0">
                        <a:latin typeface="Cambria Math" panose="02040503050406030204" pitchFamily="18" charset="0"/>
                      </a:rPr>
                      <m:t> </m:t>
                    </m:r>
                    <m:r>
                      <m:rPr>
                        <m:nor/>
                      </m:rPr>
                      <a:rPr lang="en-AU" sz="1800" b="0" i="0" dirty="0" smtClean="0">
                        <a:latin typeface="Cambria Math" panose="02040503050406030204" pitchFamily="18" charset="0"/>
                      </a:rPr>
                      <m:t>at</m:t>
                    </m:r>
                    <m:r>
                      <m:rPr>
                        <m:nor/>
                      </m:rPr>
                      <a:rPr lang="en-AU" sz="1800" b="0" i="0" dirty="0" smtClean="0">
                        <a:latin typeface="Cambria Math" panose="02040503050406030204" pitchFamily="18" charset="0"/>
                      </a:rPr>
                      <m:t> 20 </m:t>
                    </m:r>
                    <m:r>
                      <a:rPr lang="en-AU" sz="1800" b="0" i="1" dirty="0" smtClean="0">
                        <a:latin typeface="Cambria Math" panose="02040503050406030204" pitchFamily="18" charset="0"/>
                      </a:rPr>
                      <m:t>°</m:t>
                    </m:r>
                    <m:r>
                      <a:rPr lang="en-AU" sz="1800" b="0" i="1" dirty="0" smtClean="0">
                        <a:latin typeface="Cambria Math" panose="02040503050406030204" pitchFamily="18" charset="0"/>
                      </a:rPr>
                      <m:t>𝐶</m:t>
                    </m:r>
                    <m:r>
                      <m:rPr>
                        <m:nor/>
                      </m:rPr>
                      <a:rPr lang="en-AU" sz="1800" dirty="0">
                        <a:latin typeface="Cambria Math" panose="02040503050406030204" pitchFamily="18" charset="0"/>
                      </a:rPr>
                      <m:t> </m:t>
                    </m:r>
                    <m:r>
                      <m:rPr>
                        <m:sty m:val="p"/>
                      </m:rPr>
                      <a:rPr lang="el-GR" sz="1800" i="1" dirty="0">
                        <a:latin typeface="Cambria Math" panose="02040503050406030204" pitchFamily="18" charset="0"/>
                        <a:ea typeface="Cambria Math" panose="02040503050406030204" pitchFamily="18" charset="0"/>
                      </a:rPr>
                      <m:t>α</m:t>
                    </m:r>
                    <m:r>
                      <m:rPr>
                        <m:nor/>
                      </m:rPr>
                      <a:rPr lang="en-AU" sz="1800" dirty="0"/>
                      <m:t> </m:t>
                    </m:r>
                    <m:f>
                      <m:fPr>
                        <m:ctrlPr>
                          <a:rPr lang="en-AU" sz="1800" i="1">
                            <a:latin typeface="Cambria Math" panose="02040503050406030204" pitchFamily="18" charset="0"/>
                          </a:rPr>
                        </m:ctrlPr>
                      </m:fPr>
                      <m:num>
                        <m:r>
                          <a:rPr lang="en-AU" sz="1800" i="1">
                            <a:latin typeface="Cambria Math" panose="02040503050406030204" pitchFamily="18" charset="0"/>
                            <a:ea typeface="Cambria Math" panose="02040503050406030204" pitchFamily="18" charset="0"/>
                          </a:rPr>
                          <m:t>1</m:t>
                        </m:r>
                      </m:num>
                      <m:den>
                        <m:r>
                          <a:rPr lang="en-AU" sz="1800" b="0" i="1" smtClean="0">
                            <a:latin typeface="Cambria Math" panose="02040503050406030204" pitchFamily="18" charset="0"/>
                          </a:rPr>
                          <m:t>45</m:t>
                        </m:r>
                      </m:den>
                    </m:f>
                  </m:oMath>
                </a14:m>
                <a:r>
                  <a:rPr lang="en-AU" sz="1800"/>
                  <a:t>  = 0.02 s</a:t>
                </a:r>
                <a:r>
                  <a:rPr lang="en-AU" sz="1800" baseline="30000"/>
                  <a:t>-1</a:t>
                </a:r>
              </a:p>
              <a:p>
                <a:endParaRPr lang="en-AU" sz="1800"/>
              </a:p>
              <a:p>
                <a14:m>
                  <m:oMath xmlns:m="http://schemas.openxmlformats.org/officeDocument/2006/math">
                    <m:r>
                      <a:rPr lang="en-AU" sz="1800" i="1" dirty="0">
                        <a:latin typeface="Cambria Math" panose="02040503050406030204" pitchFamily="18" charset="0"/>
                      </a:rPr>
                      <m:t>𝑟𝑒𝑙𝑎𝑡𝑖</m:t>
                    </m:r>
                    <m:r>
                      <m:rPr>
                        <m:nor/>
                      </m:rPr>
                      <a:rPr lang="en-AU" sz="1800" dirty="0">
                        <a:latin typeface="Cambria Math" panose="02040503050406030204" pitchFamily="18" charset="0"/>
                      </a:rPr>
                      <m:t>ve</m:t>
                    </m:r>
                    <m:r>
                      <m:rPr>
                        <m:nor/>
                      </m:rPr>
                      <a:rPr lang="en-AU" sz="1800" dirty="0">
                        <a:latin typeface="Cambria Math" panose="02040503050406030204" pitchFamily="18" charset="0"/>
                      </a:rPr>
                      <m:t> </m:t>
                    </m:r>
                    <m:r>
                      <m:rPr>
                        <m:nor/>
                      </m:rPr>
                      <a:rPr lang="en-AU" sz="1800" dirty="0">
                        <a:latin typeface="Cambria Math" panose="02040503050406030204" pitchFamily="18" charset="0"/>
                      </a:rPr>
                      <m:t>rate</m:t>
                    </m:r>
                    <m:r>
                      <m:rPr>
                        <m:nor/>
                      </m:rPr>
                      <a:rPr lang="en-AU" sz="1800" dirty="0">
                        <a:latin typeface="Cambria Math" panose="02040503050406030204" pitchFamily="18" charset="0"/>
                      </a:rPr>
                      <m:t> </m:t>
                    </m:r>
                    <m:r>
                      <m:rPr>
                        <m:nor/>
                      </m:rPr>
                      <a:rPr lang="en-AU" sz="1800" dirty="0">
                        <a:latin typeface="Cambria Math" panose="02040503050406030204" pitchFamily="18" charset="0"/>
                      </a:rPr>
                      <m:t>of</m:t>
                    </m:r>
                    <m:r>
                      <m:rPr>
                        <m:nor/>
                      </m:rPr>
                      <a:rPr lang="en-AU" sz="1800" dirty="0">
                        <a:latin typeface="Cambria Math" panose="02040503050406030204" pitchFamily="18" charset="0"/>
                      </a:rPr>
                      <m:t> </m:t>
                    </m:r>
                    <m:r>
                      <m:rPr>
                        <m:nor/>
                      </m:rPr>
                      <a:rPr lang="en-AU" sz="1800" dirty="0">
                        <a:latin typeface="Cambria Math" panose="02040503050406030204" pitchFamily="18" charset="0"/>
                      </a:rPr>
                      <m:t>reaction</m:t>
                    </m:r>
                    <m:r>
                      <m:rPr>
                        <m:nor/>
                      </m:rPr>
                      <a:rPr lang="en-AU" sz="1800" dirty="0">
                        <a:latin typeface="Cambria Math" panose="02040503050406030204" pitchFamily="18" charset="0"/>
                      </a:rPr>
                      <m:t> </m:t>
                    </m:r>
                    <m:r>
                      <m:rPr>
                        <m:nor/>
                      </m:rPr>
                      <a:rPr lang="en-AU" sz="1800" dirty="0">
                        <a:latin typeface="Cambria Math" panose="02040503050406030204" pitchFamily="18" charset="0"/>
                      </a:rPr>
                      <m:t>at</m:t>
                    </m:r>
                    <m:r>
                      <m:rPr>
                        <m:nor/>
                      </m:rPr>
                      <a:rPr lang="en-AU" sz="1800" dirty="0">
                        <a:latin typeface="Cambria Math" panose="02040503050406030204" pitchFamily="18" charset="0"/>
                      </a:rPr>
                      <m:t> 40 </m:t>
                    </m:r>
                    <m:r>
                      <a:rPr lang="en-AU" sz="1800" i="1" dirty="0">
                        <a:latin typeface="Cambria Math" panose="02040503050406030204" pitchFamily="18" charset="0"/>
                      </a:rPr>
                      <m:t>°</m:t>
                    </m:r>
                    <m:r>
                      <a:rPr lang="en-AU" sz="1800" i="1" dirty="0">
                        <a:latin typeface="Cambria Math" panose="02040503050406030204" pitchFamily="18" charset="0"/>
                      </a:rPr>
                      <m:t>𝐶</m:t>
                    </m:r>
                    <m:r>
                      <m:rPr>
                        <m:nor/>
                      </m:rPr>
                      <a:rPr lang="en-AU" sz="1800" dirty="0">
                        <a:latin typeface="Cambria Math" panose="02040503050406030204" pitchFamily="18" charset="0"/>
                      </a:rPr>
                      <m:t> </m:t>
                    </m:r>
                    <m:r>
                      <m:rPr>
                        <m:sty m:val="p"/>
                      </m:rPr>
                      <a:rPr lang="el-GR" sz="1800" i="1" dirty="0">
                        <a:latin typeface="Cambria Math" panose="02040503050406030204" pitchFamily="18" charset="0"/>
                        <a:ea typeface="Cambria Math" panose="02040503050406030204" pitchFamily="18" charset="0"/>
                      </a:rPr>
                      <m:t>α</m:t>
                    </m:r>
                    <m:r>
                      <m:rPr>
                        <m:nor/>
                      </m:rPr>
                      <a:rPr lang="en-AU" sz="1800" dirty="0"/>
                      <m:t> </m:t>
                    </m:r>
                    <m:f>
                      <m:fPr>
                        <m:ctrlPr>
                          <a:rPr lang="en-AU" sz="1800" i="1">
                            <a:latin typeface="Cambria Math" panose="02040503050406030204" pitchFamily="18" charset="0"/>
                          </a:rPr>
                        </m:ctrlPr>
                      </m:fPr>
                      <m:num>
                        <m:r>
                          <a:rPr lang="en-AU" sz="1800" i="1">
                            <a:latin typeface="Cambria Math" panose="02040503050406030204" pitchFamily="18" charset="0"/>
                            <a:ea typeface="Cambria Math" panose="02040503050406030204" pitchFamily="18" charset="0"/>
                          </a:rPr>
                          <m:t>1</m:t>
                        </m:r>
                      </m:num>
                      <m:den>
                        <m:r>
                          <a:rPr lang="en-AU" sz="1800" b="0" i="1" smtClean="0">
                            <a:latin typeface="Cambria Math" panose="02040503050406030204" pitchFamily="18" charset="0"/>
                            <a:ea typeface="Cambria Math" panose="02040503050406030204" pitchFamily="18" charset="0"/>
                          </a:rPr>
                          <m:t>21</m:t>
                        </m:r>
                      </m:den>
                    </m:f>
                  </m:oMath>
                </a14:m>
                <a:r>
                  <a:rPr lang="en-AU" sz="1800"/>
                  <a:t>  = 0.05 s</a:t>
                </a:r>
                <a:r>
                  <a:rPr lang="en-AU" sz="1800" baseline="30000"/>
                  <a:t>-1</a:t>
                </a:r>
              </a:p>
            </p:txBody>
          </p:sp>
        </mc:Choice>
        <mc:Fallback xmlns="">
          <p:sp>
            <p:nvSpPr>
              <p:cNvPr id="34" name="TextBox 33">
                <a:extLst>
                  <a:ext uri="{FF2B5EF4-FFF2-40B4-BE49-F238E27FC236}">
                    <a16:creationId xmlns:a16="http://schemas.microsoft.com/office/drawing/2014/main" id="{922DEEE7-9E7F-1935-FD81-165A73553DFF}"/>
                  </a:ext>
                </a:extLst>
              </p:cNvPr>
              <p:cNvSpPr txBox="1">
                <a:spLocks noRot="1" noChangeAspect="1" noMove="1" noResize="1" noEditPoints="1" noAdjustHandles="1" noChangeArrowheads="1" noChangeShapeType="1" noTextEdit="1"/>
              </p:cNvSpPr>
              <p:nvPr/>
            </p:nvSpPr>
            <p:spPr>
              <a:xfrm>
                <a:off x="5800166" y="5351578"/>
                <a:ext cx="5946357" cy="1153329"/>
              </a:xfrm>
              <a:prstGeom prst="rect">
                <a:avLst/>
              </a:prstGeom>
              <a:blipFill>
                <a:blip r:embed="rId5"/>
                <a:stretch>
                  <a:fillRect b="-217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9583585A-5DDA-8F18-AF5E-5910C5E2E3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147</a:t>
            </a:fld>
            <a:endParaRPr lang="en-AU"/>
          </a:p>
        </p:txBody>
      </p:sp>
    </p:spTree>
    <p:extLst>
      <p:ext uri="{BB962C8B-B14F-4D97-AF65-F5344CB8AC3E}">
        <p14:creationId xmlns:p14="http://schemas.microsoft.com/office/powerpoint/2010/main" val="342959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0281D-BB00-0638-3765-411CDD1F32B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310D4E6-37BF-E943-ABB5-ED00D9824549}"/>
              </a:ext>
            </a:extLst>
          </p:cNvPr>
          <p:cNvSpPr>
            <a:spLocks noGrp="1"/>
          </p:cNvSpPr>
          <p:nvPr>
            <p:ph type="title"/>
          </p:nvPr>
        </p:nvSpPr>
        <p:spPr/>
        <p:txBody>
          <a:bodyPr/>
          <a:lstStyle/>
          <a:p>
            <a:r>
              <a:rPr lang="en-AU"/>
              <a:t>2.2 Risk assessment</a:t>
            </a:r>
          </a:p>
        </p:txBody>
      </p:sp>
      <p:graphicFrame>
        <p:nvGraphicFramePr>
          <p:cNvPr id="14" name="Table 13" descr="A table with 3 columns and 5 rows. Some of the cells in this table have been left intentionally blank for student data.">
            <a:extLst>
              <a:ext uri="{FF2B5EF4-FFF2-40B4-BE49-F238E27FC236}">
                <a16:creationId xmlns:a16="http://schemas.microsoft.com/office/drawing/2014/main" id="{887A3468-50C9-1954-611C-D1260A8F44AD}"/>
              </a:ext>
            </a:extLst>
          </p:cNvPr>
          <p:cNvGraphicFramePr>
            <a:graphicFrameLocks noGrp="1"/>
          </p:cNvGraphicFramePr>
          <p:nvPr/>
        </p:nvGraphicFramePr>
        <p:xfrm>
          <a:off x="525349" y="1124451"/>
          <a:ext cx="11318651" cy="4096935"/>
        </p:xfrm>
        <a:graphic>
          <a:graphicData uri="http://schemas.openxmlformats.org/drawingml/2006/table">
            <a:tbl>
              <a:tblPr firstRow="1" firstCol="1" bandRow="1">
                <a:tableStyleId>{5940675A-B579-460E-94D1-54222C63F5DA}</a:tableStyleId>
              </a:tblPr>
              <a:tblGrid>
                <a:gridCol w="1943330">
                  <a:extLst>
                    <a:ext uri="{9D8B030D-6E8A-4147-A177-3AD203B41FA5}">
                      <a16:colId xmlns:a16="http://schemas.microsoft.com/office/drawing/2014/main" val="3107491858"/>
                    </a:ext>
                  </a:extLst>
                </a:gridCol>
                <a:gridCol w="3623708">
                  <a:extLst>
                    <a:ext uri="{9D8B030D-6E8A-4147-A177-3AD203B41FA5}">
                      <a16:colId xmlns:a16="http://schemas.microsoft.com/office/drawing/2014/main" val="2268560838"/>
                    </a:ext>
                  </a:extLst>
                </a:gridCol>
                <a:gridCol w="5751613">
                  <a:extLst>
                    <a:ext uri="{9D8B030D-6E8A-4147-A177-3AD203B41FA5}">
                      <a16:colId xmlns:a16="http://schemas.microsoft.com/office/drawing/2014/main" val="1905923436"/>
                    </a:ext>
                  </a:extLst>
                </a:gridCol>
              </a:tblGrid>
              <a:tr h="435124">
                <a:tc>
                  <a:txBody>
                    <a:bodyPr/>
                    <a:lstStyle/>
                    <a:p>
                      <a:pPr algn="ctr">
                        <a:lnSpc>
                          <a:spcPct val="150000"/>
                        </a:lnSpc>
                        <a:spcBef>
                          <a:spcPts val="1200"/>
                        </a:spcBef>
                        <a:spcAft>
                          <a:spcPts val="600"/>
                        </a:spcAft>
                        <a:buNone/>
                      </a:pPr>
                      <a:r>
                        <a:rPr lang="en-AU" sz="2000">
                          <a:solidFill>
                            <a:schemeClr val="bg1"/>
                          </a:solidFill>
                          <a:effectLst/>
                        </a:rPr>
                        <a:t>Hazard</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tc>
                  <a:txBody>
                    <a:bodyPr/>
                    <a:lstStyle/>
                    <a:p>
                      <a:pPr algn="ctr">
                        <a:lnSpc>
                          <a:spcPct val="150000"/>
                        </a:lnSpc>
                        <a:spcBef>
                          <a:spcPts val="1200"/>
                        </a:spcBef>
                        <a:spcAft>
                          <a:spcPts val="600"/>
                        </a:spcAft>
                        <a:buNone/>
                      </a:pPr>
                      <a:r>
                        <a:rPr lang="en-AU" sz="2000">
                          <a:solidFill>
                            <a:schemeClr val="bg1"/>
                          </a:solidFill>
                          <a:effectLst/>
                        </a:rPr>
                        <a:t>Risk</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tc>
                  <a:txBody>
                    <a:bodyPr/>
                    <a:lstStyle/>
                    <a:p>
                      <a:pPr algn="ctr">
                        <a:lnSpc>
                          <a:spcPct val="150000"/>
                        </a:lnSpc>
                        <a:spcBef>
                          <a:spcPts val="1200"/>
                        </a:spcBef>
                        <a:spcAft>
                          <a:spcPts val="600"/>
                        </a:spcAft>
                        <a:buNone/>
                      </a:pPr>
                      <a:r>
                        <a:rPr lang="en-AU" sz="2000">
                          <a:solidFill>
                            <a:schemeClr val="bg1"/>
                          </a:solidFill>
                          <a:effectLst/>
                        </a:rPr>
                        <a:t>Controls/precautions</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extLst>
                  <a:ext uri="{0D108BD9-81ED-4DB2-BD59-A6C34878D82A}">
                    <a16:rowId xmlns:a16="http://schemas.microsoft.com/office/drawing/2014/main" val="592290384"/>
                  </a:ext>
                </a:extLst>
              </a:tr>
              <a:tr h="959036">
                <a:tc>
                  <a:txBody>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Equipment, chemicals</a:t>
                      </a:r>
                    </a:p>
                  </a:txBody>
                  <a:tcPr marL="68580" marR="68580" marT="0" marB="0"/>
                </a:tc>
                <a:tc>
                  <a:txBody>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What harm they may cause?</a:t>
                      </a:r>
                    </a:p>
                  </a:txBody>
                  <a:tcPr marL="68580" marR="68580" marT="0" marB="0"/>
                </a:tc>
                <a:tc>
                  <a:txBody>
                    <a:bodyPr/>
                    <a:lstStyle/>
                    <a:p>
                      <a:pPr>
                        <a:lnSpc>
                          <a:spcPct val="150000"/>
                        </a:lnSpc>
                        <a:spcBef>
                          <a:spcPts val="1200"/>
                        </a:spcBef>
                        <a:spcAft>
                          <a:spcPts val="600"/>
                        </a:spcAft>
                        <a:buNone/>
                      </a:pPr>
                      <a:r>
                        <a:rPr lang="en-AU" sz="1800">
                          <a:effectLst/>
                        </a:rPr>
                        <a:t>How can you minimise the risk?</a:t>
                      </a:r>
                    </a:p>
                  </a:txBody>
                  <a:tcPr marL="68580" marR="68580" marT="0" marB="0"/>
                </a:tc>
                <a:extLst>
                  <a:ext uri="{0D108BD9-81ED-4DB2-BD59-A6C34878D82A}">
                    <a16:rowId xmlns:a16="http://schemas.microsoft.com/office/drawing/2014/main" val="3709387067"/>
                  </a:ext>
                </a:extLst>
              </a:tr>
              <a:tr h="903237">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76234634"/>
                  </a:ext>
                </a:extLst>
              </a:tr>
              <a:tr h="870754">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05124194"/>
                  </a:ext>
                </a:extLst>
              </a:tr>
              <a:tr h="928784">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0924867"/>
                  </a:ext>
                </a:extLst>
              </a:tr>
            </a:tbl>
          </a:graphicData>
        </a:graphic>
      </p:graphicFrame>
      <p:sp>
        <p:nvSpPr>
          <p:cNvPr id="2" name="Slide Number Placeholder 1">
            <a:extLst>
              <a:ext uri="{FF2B5EF4-FFF2-40B4-BE49-F238E27FC236}">
                <a16:creationId xmlns:a16="http://schemas.microsoft.com/office/drawing/2014/main" id="{C63C8887-BD35-54AF-ADA4-3FF1F96643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148</a:t>
            </a:fld>
            <a:endParaRPr lang="en-AU"/>
          </a:p>
        </p:txBody>
      </p:sp>
    </p:spTree>
    <p:extLst>
      <p:ext uri="{BB962C8B-B14F-4D97-AF65-F5344CB8AC3E}">
        <p14:creationId xmlns:p14="http://schemas.microsoft.com/office/powerpoint/2010/main" val="372646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A1372E-304B-CF7D-97B2-16C209E8D2AD}"/>
              </a:ext>
            </a:extLst>
          </p:cNvPr>
          <p:cNvSpPr>
            <a:spLocks noGrp="1"/>
          </p:cNvSpPr>
          <p:nvPr>
            <p:ph type="title"/>
          </p:nvPr>
        </p:nvSpPr>
        <p:spPr/>
        <p:txBody>
          <a:bodyPr/>
          <a:lstStyle/>
          <a:p>
            <a:r>
              <a:rPr lang="en-AU"/>
              <a:t>2.2 Chemical safety</a:t>
            </a:r>
          </a:p>
        </p:txBody>
      </p:sp>
      <p:sp>
        <p:nvSpPr>
          <p:cNvPr id="15" name="TextBox 14">
            <a:extLst>
              <a:ext uri="{FF2B5EF4-FFF2-40B4-BE49-F238E27FC236}">
                <a16:creationId xmlns:a16="http://schemas.microsoft.com/office/drawing/2014/main" id="{BA6895BB-6D8D-8119-F186-D615E7ADAF61}"/>
              </a:ext>
            </a:extLst>
          </p:cNvPr>
          <p:cNvSpPr txBox="1"/>
          <p:nvPr/>
        </p:nvSpPr>
        <p:spPr>
          <a:xfrm>
            <a:off x="397930" y="966816"/>
            <a:ext cx="3955220" cy="358457"/>
          </a:xfrm>
          <a:prstGeom prst="rect">
            <a:avLst/>
          </a:prstGeom>
          <a:noFill/>
        </p:spPr>
        <p:txBody>
          <a:bodyPr wrap="square" lIns="0" tIns="0" rIns="0" bIns="0" rtlCol="0">
            <a:noAutofit/>
          </a:bodyPr>
          <a:lstStyle/>
          <a:p>
            <a:r>
              <a:rPr lang="en-AU" sz="2000" b="1"/>
              <a:t>Information for Magnesium</a:t>
            </a:r>
          </a:p>
        </p:txBody>
      </p:sp>
      <p:sp>
        <p:nvSpPr>
          <p:cNvPr id="17" name="TextBox 16">
            <a:extLst>
              <a:ext uri="{FF2B5EF4-FFF2-40B4-BE49-F238E27FC236}">
                <a16:creationId xmlns:a16="http://schemas.microsoft.com/office/drawing/2014/main" id="{106B91B2-989F-5391-AADD-90AC362BE256}"/>
              </a:ext>
            </a:extLst>
          </p:cNvPr>
          <p:cNvSpPr txBox="1"/>
          <p:nvPr/>
        </p:nvSpPr>
        <p:spPr>
          <a:xfrm>
            <a:off x="397930" y="1339472"/>
            <a:ext cx="2317376" cy="297582"/>
          </a:xfrm>
          <a:prstGeom prst="rect">
            <a:avLst/>
          </a:prstGeom>
          <a:noFill/>
        </p:spPr>
        <p:txBody>
          <a:bodyPr wrap="square" lIns="0" tIns="0" rIns="0" bIns="0" rtlCol="0">
            <a:noAutofit/>
          </a:bodyPr>
          <a:lstStyle/>
          <a:p>
            <a:pPr algn="l"/>
            <a:r>
              <a:rPr lang="en-AU" sz="1600"/>
              <a:t>Hazard pictogram</a:t>
            </a:r>
          </a:p>
        </p:txBody>
      </p:sp>
      <p:pic>
        <p:nvPicPr>
          <p:cNvPr id="10" name="Picture 9" descr="A screenshot of a hazard pictogram showing a flame symbol.">
            <a:extLst>
              <a:ext uri="{FF2B5EF4-FFF2-40B4-BE49-F238E27FC236}">
                <a16:creationId xmlns:a16="http://schemas.microsoft.com/office/drawing/2014/main" id="{2D3B129D-9836-6151-E87C-06BB9590A79D}"/>
              </a:ext>
            </a:extLst>
          </p:cNvPr>
          <p:cNvPicPr>
            <a:picLocks noChangeAspect="1"/>
          </p:cNvPicPr>
          <p:nvPr/>
        </p:nvPicPr>
        <p:blipFill>
          <a:blip r:embed="rId3"/>
          <a:stretch>
            <a:fillRect/>
          </a:stretch>
        </p:blipFill>
        <p:spPr>
          <a:xfrm>
            <a:off x="397930" y="1624920"/>
            <a:ext cx="3391074" cy="1073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430D3297-5CAC-4788-22FF-BD9898578E6C}"/>
              </a:ext>
            </a:extLst>
          </p:cNvPr>
          <p:cNvSpPr txBox="1"/>
          <p:nvPr/>
        </p:nvSpPr>
        <p:spPr>
          <a:xfrm>
            <a:off x="360000" y="2815095"/>
            <a:ext cx="2317376" cy="297582"/>
          </a:xfrm>
          <a:prstGeom prst="rect">
            <a:avLst/>
          </a:prstGeom>
          <a:noFill/>
        </p:spPr>
        <p:txBody>
          <a:bodyPr wrap="square" lIns="0" tIns="0" rIns="0" bIns="0" rtlCol="0">
            <a:noAutofit/>
          </a:bodyPr>
          <a:lstStyle/>
          <a:p>
            <a:pPr algn="l"/>
            <a:r>
              <a:rPr lang="en-AU" sz="1600"/>
              <a:t>Hazard statement</a:t>
            </a:r>
          </a:p>
        </p:txBody>
      </p:sp>
      <p:pic>
        <p:nvPicPr>
          <p:cNvPr id="25" name="Picture 24" descr="A screenshot of hazard statement from SDS.">
            <a:extLst>
              <a:ext uri="{FF2B5EF4-FFF2-40B4-BE49-F238E27FC236}">
                <a16:creationId xmlns:a16="http://schemas.microsoft.com/office/drawing/2014/main" id="{BC543C84-F75E-08B4-9620-6946DE29C655}"/>
              </a:ext>
            </a:extLst>
          </p:cNvPr>
          <p:cNvPicPr>
            <a:picLocks noChangeAspect="1"/>
          </p:cNvPicPr>
          <p:nvPr/>
        </p:nvPicPr>
        <p:blipFill>
          <a:blip r:embed="rId4"/>
          <a:stretch>
            <a:fillRect/>
          </a:stretch>
        </p:blipFill>
        <p:spPr>
          <a:xfrm>
            <a:off x="360000" y="3112677"/>
            <a:ext cx="3531308" cy="671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8D8B8741-8455-1B99-8843-0D79768785AC}"/>
              </a:ext>
            </a:extLst>
          </p:cNvPr>
          <p:cNvSpPr txBox="1"/>
          <p:nvPr/>
        </p:nvSpPr>
        <p:spPr>
          <a:xfrm>
            <a:off x="360000" y="3895485"/>
            <a:ext cx="2317376" cy="297582"/>
          </a:xfrm>
          <a:prstGeom prst="rect">
            <a:avLst/>
          </a:prstGeom>
          <a:noFill/>
        </p:spPr>
        <p:txBody>
          <a:bodyPr wrap="square" lIns="0" tIns="0" rIns="0" bIns="0" rtlCol="0">
            <a:noAutofit/>
          </a:bodyPr>
          <a:lstStyle/>
          <a:p>
            <a:pPr algn="l"/>
            <a:r>
              <a:rPr lang="en-AU" sz="1600"/>
              <a:t>Precautionary statement</a:t>
            </a:r>
          </a:p>
        </p:txBody>
      </p:sp>
      <p:pic>
        <p:nvPicPr>
          <p:cNvPr id="42" name="Picture 41" descr="A screenshot of  precautionary statement from SDS">
            <a:extLst>
              <a:ext uri="{FF2B5EF4-FFF2-40B4-BE49-F238E27FC236}">
                <a16:creationId xmlns:a16="http://schemas.microsoft.com/office/drawing/2014/main" id="{E35F09E1-EE21-A4AC-257D-5FE58339EC66}"/>
              </a:ext>
            </a:extLst>
          </p:cNvPr>
          <p:cNvPicPr>
            <a:picLocks noChangeAspect="1"/>
          </p:cNvPicPr>
          <p:nvPr/>
        </p:nvPicPr>
        <p:blipFill>
          <a:blip r:embed="rId5"/>
          <a:stretch>
            <a:fillRect/>
          </a:stretch>
        </p:blipFill>
        <p:spPr>
          <a:xfrm>
            <a:off x="260050" y="4189982"/>
            <a:ext cx="5778797" cy="2463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49231F8F-59DA-8DE0-9A7B-CB83DDFD2EA1}"/>
              </a:ext>
            </a:extLst>
          </p:cNvPr>
          <p:cNvSpPr txBox="1"/>
          <p:nvPr/>
        </p:nvSpPr>
        <p:spPr>
          <a:xfrm>
            <a:off x="6212356" y="878485"/>
            <a:ext cx="4374962" cy="400110"/>
          </a:xfrm>
          <a:prstGeom prst="rect">
            <a:avLst/>
          </a:prstGeom>
          <a:noFill/>
        </p:spPr>
        <p:txBody>
          <a:bodyPr wrap="square">
            <a:spAutoFit/>
          </a:bodyPr>
          <a:lstStyle/>
          <a:p>
            <a:pPr algn="l"/>
            <a:r>
              <a:rPr lang="en-AU" sz="2000" b="1"/>
              <a:t>Information for hydrochloric acid</a:t>
            </a:r>
          </a:p>
        </p:txBody>
      </p:sp>
      <p:sp>
        <p:nvSpPr>
          <p:cNvPr id="40" name="TextBox 39">
            <a:extLst>
              <a:ext uri="{FF2B5EF4-FFF2-40B4-BE49-F238E27FC236}">
                <a16:creationId xmlns:a16="http://schemas.microsoft.com/office/drawing/2014/main" id="{6A2C4B6D-7493-7F15-64F2-30DE923C23C1}"/>
              </a:ext>
            </a:extLst>
          </p:cNvPr>
          <p:cNvSpPr txBox="1"/>
          <p:nvPr/>
        </p:nvSpPr>
        <p:spPr>
          <a:xfrm>
            <a:off x="6317041" y="1304941"/>
            <a:ext cx="2317376" cy="297582"/>
          </a:xfrm>
          <a:prstGeom prst="rect">
            <a:avLst/>
          </a:prstGeom>
          <a:noFill/>
        </p:spPr>
        <p:txBody>
          <a:bodyPr wrap="square" lIns="0" tIns="0" rIns="0" bIns="0" rtlCol="0">
            <a:noAutofit/>
          </a:bodyPr>
          <a:lstStyle/>
          <a:p>
            <a:pPr algn="l"/>
            <a:r>
              <a:rPr lang="en-AU" sz="1600"/>
              <a:t>Hazard pictogram</a:t>
            </a:r>
          </a:p>
        </p:txBody>
      </p:sp>
      <p:pic>
        <p:nvPicPr>
          <p:cNvPr id="35" name="Picture 34" descr="A screenshot of a hazard pictogram showing a two test tubes pouring liquid on a bench and onto the hand">
            <a:extLst>
              <a:ext uri="{FF2B5EF4-FFF2-40B4-BE49-F238E27FC236}">
                <a16:creationId xmlns:a16="http://schemas.microsoft.com/office/drawing/2014/main" id="{181A6E1A-EC1B-86C9-9882-50D7E6DF385C}"/>
              </a:ext>
            </a:extLst>
          </p:cNvPr>
          <p:cNvPicPr>
            <a:picLocks noChangeAspect="1"/>
          </p:cNvPicPr>
          <p:nvPr/>
        </p:nvPicPr>
        <p:blipFill>
          <a:blip r:embed="rId6"/>
          <a:stretch>
            <a:fillRect/>
          </a:stretch>
        </p:blipFill>
        <p:spPr>
          <a:xfrm>
            <a:off x="6349621" y="1610102"/>
            <a:ext cx="2800494" cy="1238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TextBox 35">
            <a:extLst>
              <a:ext uri="{FF2B5EF4-FFF2-40B4-BE49-F238E27FC236}">
                <a16:creationId xmlns:a16="http://schemas.microsoft.com/office/drawing/2014/main" id="{88FCA3C1-549E-F086-6F10-5DD92BCF52C9}"/>
              </a:ext>
            </a:extLst>
          </p:cNvPr>
          <p:cNvSpPr txBox="1"/>
          <p:nvPr/>
        </p:nvSpPr>
        <p:spPr>
          <a:xfrm>
            <a:off x="6317041" y="2989173"/>
            <a:ext cx="2317376" cy="297582"/>
          </a:xfrm>
          <a:prstGeom prst="rect">
            <a:avLst/>
          </a:prstGeom>
          <a:noFill/>
        </p:spPr>
        <p:txBody>
          <a:bodyPr wrap="square" lIns="0" tIns="0" rIns="0" bIns="0" rtlCol="0">
            <a:noAutofit/>
          </a:bodyPr>
          <a:lstStyle/>
          <a:p>
            <a:pPr algn="l"/>
            <a:r>
              <a:rPr lang="en-AU" sz="1600"/>
              <a:t>Hazard statement</a:t>
            </a:r>
          </a:p>
        </p:txBody>
      </p:sp>
      <p:pic>
        <p:nvPicPr>
          <p:cNvPr id="37" name="Picture 36" descr="A screenshot of hazard statement from SDS.">
            <a:extLst>
              <a:ext uri="{FF2B5EF4-FFF2-40B4-BE49-F238E27FC236}">
                <a16:creationId xmlns:a16="http://schemas.microsoft.com/office/drawing/2014/main" id="{1F81B09A-4062-BB7D-A0EA-EBF4939865F4}"/>
              </a:ext>
            </a:extLst>
          </p:cNvPr>
          <p:cNvPicPr>
            <a:picLocks noChangeAspect="1"/>
          </p:cNvPicPr>
          <p:nvPr/>
        </p:nvPicPr>
        <p:blipFill>
          <a:blip r:embed="rId4"/>
          <a:stretch>
            <a:fillRect/>
          </a:stretch>
        </p:blipFill>
        <p:spPr>
          <a:xfrm>
            <a:off x="6316440" y="3301577"/>
            <a:ext cx="3531308" cy="671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a:extLst>
              <a:ext uri="{FF2B5EF4-FFF2-40B4-BE49-F238E27FC236}">
                <a16:creationId xmlns:a16="http://schemas.microsoft.com/office/drawing/2014/main" id="{D67B0132-5AC0-D9D7-76C4-8D3E2416241C}"/>
              </a:ext>
            </a:extLst>
          </p:cNvPr>
          <p:cNvSpPr txBox="1"/>
          <p:nvPr/>
        </p:nvSpPr>
        <p:spPr>
          <a:xfrm>
            <a:off x="6290546" y="4106359"/>
            <a:ext cx="2317376" cy="297582"/>
          </a:xfrm>
          <a:prstGeom prst="rect">
            <a:avLst/>
          </a:prstGeom>
          <a:noFill/>
        </p:spPr>
        <p:txBody>
          <a:bodyPr wrap="square" lIns="0" tIns="0" rIns="0" bIns="0" rtlCol="0">
            <a:noAutofit/>
          </a:bodyPr>
          <a:lstStyle/>
          <a:p>
            <a:pPr algn="l"/>
            <a:r>
              <a:rPr lang="en-AU" sz="1600"/>
              <a:t>Precautionary statement</a:t>
            </a:r>
          </a:p>
        </p:txBody>
      </p:sp>
      <p:pic>
        <p:nvPicPr>
          <p:cNvPr id="26" name="Picture 25" descr="A screenshot of precautionary statement from SDS.">
            <a:extLst>
              <a:ext uri="{FF2B5EF4-FFF2-40B4-BE49-F238E27FC236}">
                <a16:creationId xmlns:a16="http://schemas.microsoft.com/office/drawing/2014/main" id="{3E601F0C-E657-FCD9-E677-9FFB027A26B0}"/>
              </a:ext>
            </a:extLst>
          </p:cNvPr>
          <p:cNvPicPr>
            <a:picLocks noChangeAspect="1"/>
          </p:cNvPicPr>
          <p:nvPr/>
        </p:nvPicPr>
        <p:blipFill>
          <a:blip r:embed="rId7"/>
          <a:stretch>
            <a:fillRect/>
          </a:stretch>
        </p:blipFill>
        <p:spPr>
          <a:xfrm>
            <a:off x="6349621" y="4426091"/>
            <a:ext cx="5582329" cy="2182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F2EAC150-E643-E8BF-5770-C430AFD2E3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149</a:t>
            </a:fld>
            <a:endParaRPr lang="en-AU"/>
          </a:p>
        </p:txBody>
      </p:sp>
    </p:spTree>
    <p:extLst>
      <p:ext uri="{BB962C8B-B14F-4D97-AF65-F5344CB8AC3E}">
        <p14:creationId xmlns:p14="http://schemas.microsoft.com/office/powerpoint/2010/main" val="87723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5D2C5-BE09-55B7-2299-7179C68AE94C}"/>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54DDBC6-D3E7-7C33-5B60-0731A046DEDE}"/>
              </a:ext>
            </a:extLst>
          </p:cNvPr>
          <p:cNvSpPr>
            <a:spLocks noGrp="1"/>
          </p:cNvSpPr>
          <p:nvPr>
            <p:ph type="title"/>
          </p:nvPr>
        </p:nvSpPr>
        <p:spPr/>
        <p:txBody>
          <a:bodyPr/>
          <a:lstStyle/>
          <a:p>
            <a:r>
              <a:rPr lang="en-AU"/>
              <a:t>1.2 Checkpoint 1 (1 of 3)</a:t>
            </a:r>
          </a:p>
        </p:txBody>
      </p:sp>
      <p:sp>
        <p:nvSpPr>
          <p:cNvPr id="13" name="Text Placeholder 12">
            <a:extLst>
              <a:ext uri="{FF2B5EF4-FFF2-40B4-BE49-F238E27FC236}">
                <a16:creationId xmlns:a16="http://schemas.microsoft.com/office/drawing/2014/main" id="{959C7E63-3125-EB67-C701-CBB5C96D8786}"/>
              </a:ext>
            </a:extLst>
          </p:cNvPr>
          <p:cNvSpPr>
            <a:spLocks noGrp="1"/>
          </p:cNvSpPr>
          <p:nvPr>
            <p:ph type="body" sz="quarter" idx="18"/>
          </p:nvPr>
        </p:nvSpPr>
        <p:spPr/>
        <p:txBody>
          <a:bodyPr/>
          <a:lstStyle/>
          <a:p>
            <a:r>
              <a:rPr lang="en-AU"/>
              <a:t>Classify the following as metals or non-metals</a:t>
            </a:r>
          </a:p>
        </p:txBody>
      </p:sp>
      <p:graphicFrame>
        <p:nvGraphicFramePr>
          <p:cNvPr id="21" name="Table 20" descr="Table wih t2 columns">
            <a:extLst>
              <a:ext uri="{FF2B5EF4-FFF2-40B4-BE49-F238E27FC236}">
                <a16:creationId xmlns:a16="http://schemas.microsoft.com/office/drawing/2014/main" id="{41EA26FE-A9E0-30DC-0053-EFC53A05EBAF}"/>
              </a:ext>
            </a:extLst>
          </p:cNvPr>
          <p:cNvGraphicFramePr>
            <a:graphicFrameLocks noGrp="1"/>
          </p:cNvGraphicFramePr>
          <p:nvPr>
            <p:extLst>
              <p:ext uri="{D42A27DB-BD31-4B8C-83A1-F6EECF244321}">
                <p14:modId xmlns:p14="http://schemas.microsoft.com/office/powerpoint/2010/main" val="2284069337"/>
              </p:ext>
            </p:extLst>
          </p:nvPr>
        </p:nvGraphicFramePr>
        <p:xfrm>
          <a:off x="414695" y="2255520"/>
          <a:ext cx="3117261" cy="3887799"/>
        </p:xfrm>
        <a:graphic>
          <a:graphicData uri="http://schemas.openxmlformats.org/drawingml/2006/table">
            <a:tbl>
              <a:tblPr firstRow="1"/>
              <a:tblGrid>
                <a:gridCol w="1162425">
                  <a:extLst>
                    <a:ext uri="{9D8B030D-6E8A-4147-A177-3AD203B41FA5}">
                      <a16:colId xmlns:a16="http://schemas.microsoft.com/office/drawing/2014/main" val="3692510432"/>
                    </a:ext>
                  </a:extLst>
                </a:gridCol>
                <a:gridCol w="1954836">
                  <a:extLst>
                    <a:ext uri="{9D8B030D-6E8A-4147-A177-3AD203B41FA5}">
                      <a16:colId xmlns:a16="http://schemas.microsoft.com/office/drawing/2014/main" val="2296299857"/>
                    </a:ext>
                  </a:extLst>
                </a:gridCol>
              </a:tblGrid>
              <a:tr h="617615">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Element</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metal/non-metal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40417970"/>
                  </a:ext>
                </a:extLst>
              </a:tr>
              <a:tr h="673000">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Na</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metal</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844897"/>
                  </a:ext>
                </a:extLst>
              </a:tr>
              <a:tr h="64929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Li</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metal</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061068"/>
                  </a:ext>
                </a:extLst>
              </a:tr>
              <a:tr h="64929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O</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non-metal</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851314"/>
                  </a:ext>
                </a:extLst>
              </a:tr>
              <a:tr h="649296">
                <a:tc>
                  <a:txBody>
                    <a:bodyPr/>
                    <a:lstStyle/>
                    <a:p>
                      <a:pPr>
                        <a:lnSpc>
                          <a:spcPct val="200000"/>
                        </a:lnSpc>
                        <a:spcBef>
                          <a:spcPts val="1200"/>
                        </a:spcBef>
                        <a:spcAft>
                          <a:spcPts val="600"/>
                        </a:spcAft>
                        <a:buNone/>
                      </a:pPr>
                      <a:r>
                        <a:rPr lang="en-AU" sz="2000" err="1">
                          <a:effectLst/>
                          <a:latin typeface="Arial" panose="020B0604020202020204" pitchFamily="34" charset="0"/>
                          <a:ea typeface="Calibri" panose="020F0502020204030204" pitchFamily="34" charset="0"/>
                          <a:cs typeface="Arial" panose="020B0604020202020204" pitchFamily="34" charset="0"/>
                        </a:rPr>
                        <a:t>Os</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1800">
                          <a:effectLst/>
                          <a:latin typeface="Arial" panose="020B0604020202020204" pitchFamily="34" charset="0"/>
                          <a:ea typeface="Calibri" panose="020F0502020204030204" pitchFamily="34" charset="0"/>
                          <a:cs typeface="Arial" panose="020B0604020202020204" pitchFamily="34" charset="0"/>
                        </a:rPr>
                        <a:t>metal</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319811"/>
                  </a:ext>
                </a:extLst>
              </a:tr>
              <a:tr h="64929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Br</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1800" dirty="0">
                          <a:effectLst/>
                          <a:latin typeface="Arial" panose="020B0604020202020204" pitchFamily="34" charset="0"/>
                          <a:ea typeface="Calibri" panose="020F0502020204030204" pitchFamily="34" charset="0"/>
                          <a:cs typeface="Arial" panose="020B0604020202020204" pitchFamily="34" charset="0"/>
                        </a:rPr>
                        <a:t>non-metal</a:t>
                      </a:r>
                    </a:p>
                  </a:txBody>
                  <a:tcPr marL="68580" marR="68580" marT="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3501554"/>
                  </a:ext>
                </a:extLst>
              </a:tr>
            </a:tbl>
          </a:graphicData>
        </a:graphic>
      </p:graphicFrame>
      <p:grpSp>
        <p:nvGrpSpPr>
          <p:cNvPr id="15" name="Group 14" descr="Periodic table with sodium, Lithium, Osmium, Oxygen and Bromine outlined in a red border.">
            <a:extLst>
              <a:ext uri="{FF2B5EF4-FFF2-40B4-BE49-F238E27FC236}">
                <a16:creationId xmlns:a16="http://schemas.microsoft.com/office/drawing/2014/main" id="{038AB477-BBEA-EB21-CDA7-BD1D217349D5}"/>
              </a:ext>
            </a:extLst>
          </p:cNvPr>
          <p:cNvGrpSpPr/>
          <p:nvPr/>
        </p:nvGrpSpPr>
        <p:grpSpPr>
          <a:xfrm>
            <a:off x="3726998" y="1885774"/>
            <a:ext cx="8221996" cy="4524175"/>
            <a:chOff x="3726998" y="1885774"/>
            <a:chExt cx="8221996" cy="4524175"/>
          </a:xfrm>
        </p:grpSpPr>
        <p:pic>
          <p:nvPicPr>
            <p:cNvPr id="4" name="Picture 3" descr="A periodic table with the elements ">
              <a:extLst>
                <a:ext uri="{FF2B5EF4-FFF2-40B4-BE49-F238E27FC236}">
                  <a16:creationId xmlns:a16="http://schemas.microsoft.com/office/drawing/2014/main" id="{ADA24CED-A481-DF82-EE40-583FBE3C592F}"/>
                </a:ext>
              </a:extLst>
            </p:cNvPr>
            <p:cNvPicPr>
              <a:picLocks noChangeAspect="1"/>
            </p:cNvPicPr>
            <p:nvPr/>
          </p:nvPicPr>
          <p:blipFill>
            <a:blip r:embed="rId3"/>
            <a:stretch>
              <a:fillRect/>
            </a:stretch>
          </p:blipFill>
          <p:spPr>
            <a:xfrm>
              <a:off x="3726998" y="1885774"/>
              <a:ext cx="8221996" cy="4524175"/>
            </a:xfrm>
            <a:prstGeom prst="rect">
              <a:avLst/>
            </a:prstGeom>
          </p:spPr>
        </p:pic>
        <p:sp>
          <p:nvSpPr>
            <p:cNvPr id="2" name="Rectangle 1" descr="A periodic table with the elements ">
              <a:extLst>
                <a:ext uri="{FF2B5EF4-FFF2-40B4-BE49-F238E27FC236}">
                  <a16:creationId xmlns:a16="http://schemas.microsoft.com/office/drawing/2014/main" id="{8EA66750-515B-DB12-F69E-FF1C34EE1C23}"/>
                </a:ext>
                <a:ext uri="{C183D7F6-B498-43B3-948B-1728B52AA6E4}">
                  <adec:decorative xmlns:adec="http://schemas.microsoft.com/office/drawing/2017/decorative" val="1"/>
                </a:ext>
              </a:extLst>
            </p:cNvPr>
            <p:cNvSpPr/>
            <p:nvPr/>
          </p:nvSpPr>
          <p:spPr>
            <a:xfrm>
              <a:off x="6956318" y="4126922"/>
              <a:ext cx="467832" cy="435935"/>
            </a:xfrm>
            <a:prstGeom prst="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periodic table with the elements ">
              <a:extLst>
                <a:ext uri="{FF2B5EF4-FFF2-40B4-BE49-F238E27FC236}">
                  <a16:creationId xmlns:a16="http://schemas.microsoft.com/office/drawing/2014/main" id="{24C73FBC-4883-5856-96C5-4A64BE37E281}"/>
                </a:ext>
              </a:extLst>
            </p:cNvPr>
            <p:cNvPicPr>
              <a:picLocks noChangeAspect="1"/>
            </p:cNvPicPr>
            <p:nvPr/>
          </p:nvPicPr>
          <p:blipFill>
            <a:blip r:embed="rId4"/>
            <a:stretch>
              <a:fillRect/>
            </a:stretch>
          </p:blipFill>
          <p:spPr>
            <a:xfrm>
              <a:off x="3775741" y="2808281"/>
              <a:ext cx="493819" cy="469433"/>
            </a:xfrm>
            <a:prstGeom prst="rect">
              <a:avLst/>
            </a:prstGeom>
          </p:spPr>
        </p:pic>
        <p:pic>
          <p:nvPicPr>
            <p:cNvPr id="6" name="Picture 5" descr="A periodic table with the elements ">
              <a:extLst>
                <a:ext uri="{FF2B5EF4-FFF2-40B4-BE49-F238E27FC236}">
                  <a16:creationId xmlns:a16="http://schemas.microsoft.com/office/drawing/2014/main" id="{6287B07C-5E0A-CDDA-F325-F67140D977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97161" y="3229735"/>
              <a:ext cx="493819" cy="469433"/>
            </a:xfrm>
            <a:prstGeom prst="rect">
              <a:avLst/>
            </a:prstGeom>
          </p:spPr>
        </p:pic>
        <p:pic>
          <p:nvPicPr>
            <p:cNvPr id="7" name="Picture 6" descr="A periodic table with the elements ">
              <a:extLst>
                <a:ext uri="{FF2B5EF4-FFF2-40B4-BE49-F238E27FC236}">
                  <a16:creationId xmlns:a16="http://schemas.microsoft.com/office/drawing/2014/main" id="{DC3C0574-142A-00F5-93AD-BEC79B36D6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0654" y="2359919"/>
              <a:ext cx="493819" cy="469433"/>
            </a:xfrm>
            <a:prstGeom prst="rect">
              <a:avLst/>
            </a:prstGeom>
          </p:spPr>
        </p:pic>
        <p:pic>
          <p:nvPicPr>
            <p:cNvPr id="8" name="Picture 7" descr="A periodic table with the elements ">
              <a:extLst>
                <a:ext uri="{FF2B5EF4-FFF2-40B4-BE49-F238E27FC236}">
                  <a16:creationId xmlns:a16="http://schemas.microsoft.com/office/drawing/2014/main" id="{2E1DB495-A8A0-C23A-762B-6EC6039CBB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75741" y="2359920"/>
              <a:ext cx="493819" cy="469433"/>
            </a:xfrm>
            <a:prstGeom prst="rect">
              <a:avLst/>
            </a:prstGeom>
          </p:spPr>
        </p:pic>
      </p:grpSp>
      <p:sp>
        <p:nvSpPr>
          <p:cNvPr id="9" name="TextBox 8">
            <a:extLst>
              <a:ext uri="{FF2B5EF4-FFF2-40B4-BE49-F238E27FC236}">
                <a16:creationId xmlns:a16="http://schemas.microsoft.com/office/drawing/2014/main" id="{600758EF-C5E6-40F8-81C8-72A4D6AD362C}"/>
              </a:ext>
              <a:ext uri="{C183D7F6-B498-43B3-948B-1728B52AA6E4}">
                <adec:decorative xmlns:adec="http://schemas.microsoft.com/office/drawing/2017/decorative" val="1"/>
              </a:ext>
            </a:extLst>
          </p:cNvPr>
          <p:cNvSpPr txBox="1"/>
          <p:nvPr/>
        </p:nvSpPr>
        <p:spPr>
          <a:xfrm>
            <a:off x="3626681" y="6516000"/>
            <a:ext cx="6097836" cy="261610"/>
          </a:xfrm>
          <a:prstGeom prst="rect">
            <a:avLst/>
          </a:prstGeom>
          <a:noFill/>
        </p:spPr>
        <p:txBody>
          <a:bodyPr wrap="square">
            <a:spAutoFit/>
          </a:bodyPr>
          <a:lstStyle/>
          <a:p>
            <a:r>
              <a:rPr lang="en-AU" sz="1100">
                <a:effectLst/>
              </a:rPr>
              <a:t>Periodic table of the elements adapted from the </a:t>
            </a:r>
            <a:r>
              <a:rPr lang="en-AU" sz="1100">
                <a:effectLst/>
                <a:hlinkClick r:id="rId5"/>
              </a:rPr>
              <a:t>Science 7-10 Data book</a:t>
            </a:r>
            <a:r>
              <a:rPr lang="en-AU" sz="1100">
                <a:effectLst/>
              </a:rPr>
              <a:t>..</a:t>
            </a:r>
            <a:endParaRPr lang="en-AU" sz="1100"/>
          </a:p>
        </p:txBody>
      </p:sp>
      <p:sp>
        <p:nvSpPr>
          <p:cNvPr id="18" name="Rectangle 17">
            <a:extLst>
              <a:ext uri="{FF2B5EF4-FFF2-40B4-BE49-F238E27FC236}">
                <a16:creationId xmlns:a16="http://schemas.microsoft.com/office/drawing/2014/main" id="{8E4F98AC-16CD-D753-79F8-4DAE2E2361CB}"/>
              </a:ext>
              <a:ext uri="{C183D7F6-B498-43B3-948B-1728B52AA6E4}">
                <adec:decorative xmlns:adec="http://schemas.microsoft.com/office/drawing/2017/decorative" val="1"/>
              </a:ext>
            </a:extLst>
          </p:cNvPr>
          <p:cNvSpPr/>
          <p:nvPr/>
        </p:nvSpPr>
        <p:spPr>
          <a:xfrm>
            <a:off x="1653987" y="3076823"/>
            <a:ext cx="995082" cy="3630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8C56EC4-9A3E-9C85-D54A-A61A878A5B5F}"/>
              </a:ext>
              <a:ext uri="{C183D7F6-B498-43B3-948B-1728B52AA6E4}">
                <adec:decorative xmlns:adec="http://schemas.microsoft.com/office/drawing/2017/decorative" val="1"/>
              </a:ext>
            </a:extLst>
          </p:cNvPr>
          <p:cNvSpPr/>
          <p:nvPr/>
        </p:nvSpPr>
        <p:spPr>
          <a:xfrm>
            <a:off x="1653987" y="3711388"/>
            <a:ext cx="995082" cy="3630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2CAE44-4121-8E80-6564-657303FCC92E}"/>
              </a:ext>
              <a:ext uri="{C183D7F6-B498-43B3-948B-1728B52AA6E4}">
                <adec:decorative xmlns:adec="http://schemas.microsoft.com/office/drawing/2017/decorative" val="1"/>
              </a:ext>
            </a:extLst>
          </p:cNvPr>
          <p:cNvSpPr/>
          <p:nvPr/>
        </p:nvSpPr>
        <p:spPr>
          <a:xfrm>
            <a:off x="1653987" y="4410635"/>
            <a:ext cx="1156447" cy="3630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ED60EE-E708-3893-59AF-E17084E72627}"/>
              </a:ext>
              <a:ext uri="{C183D7F6-B498-43B3-948B-1728B52AA6E4}">
                <adec:decorative xmlns:adec="http://schemas.microsoft.com/office/drawing/2017/decorative" val="1"/>
              </a:ext>
            </a:extLst>
          </p:cNvPr>
          <p:cNvSpPr/>
          <p:nvPr/>
        </p:nvSpPr>
        <p:spPr>
          <a:xfrm>
            <a:off x="1653987" y="5045200"/>
            <a:ext cx="995082" cy="3630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BCEEC7-3B54-D4CE-D9C2-D8A14D53D56F}"/>
              </a:ext>
              <a:ext uri="{C183D7F6-B498-43B3-948B-1728B52AA6E4}">
                <adec:decorative xmlns:adec="http://schemas.microsoft.com/office/drawing/2017/decorative" val="1"/>
              </a:ext>
            </a:extLst>
          </p:cNvPr>
          <p:cNvSpPr/>
          <p:nvPr/>
        </p:nvSpPr>
        <p:spPr>
          <a:xfrm>
            <a:off x="1653988" y="5702507"/>
            <a:ext cx="1156446" cy="3630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625D571-DC2F-98E2-5D12-C6A75EBF69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175758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A7702-A1A4-2693-2AE9-14E589C4FB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E3A8611-042C-3184-745A-1574FFBCC45B}"/>
              </a:ext>
            </a:extLst>
          </p:cNvPr>
          <p:cNvSpPr>
            <a:spLocks noGrp="1"/>
          </p:cNvSpPr>
          <p:nvPr>
            <p:ph type="title"/>
          </p:nvPr>
        </p:nvSpPr>
        <p:spPr/>
        <p:txBody>
          <a:bodyPr/>
          <a:lstStyle/>
          <a:p>
            <a:r>
              <a:rPr lang="en-AU"/>
              <a:t>2.2 How to develop a risk assessment?</a:t>
            </a:r>
          </a:p>
        </p:txBody>
      </p:sp>
      <p:sp>
        <p:nvSpPr>
          <p:cNvPr id="3" name="Text Placeholder 2">
            <a:extLst>
              <a:ext uri="{FF2B5EF4-FFF2-40B4-BE49-F238E27FC236}">
                <a16:creationId xmlns:a16="http://schemas.microsoft.com/office/drawing/2014/main" id="{FCB086C6-6D41-13FA-2197-1D9473EFE792}"/>
              </a:ext>
            </a:extLst>
          </p:cNvPr>
          <p:cNvSpPr>
            <a:spLocks noGrp="1"/>
          </p:cNvSpPr>
          <p:nvPr>
            <p:ph type="body" sz="quarter" idx="18"/>
          </p:nvPr>
        </p:nvSpPr>
        <p:spPr/>
        <p:txBody>
          <a:bodyPr/>
          <a:lstStyle/>
          <a:p>
            <a:r>
              <a:rPr lang="en-AU"/>
              <a:t>Equipment</a:t>
            </a:r>
          </a:p>
        </p:txBody>
      </p:sp>
      <p:pic>
        <p:nvPicPr>
          <p:cNvPr id="5" name="Picture 4" descr="A table with a few objects on it">
            <a:extLst>
              <a:ext uri="{FF2B5EF4-FFF2-40B4-BE49-F238E27FC236}">
                <a16:creationId xmlns:a16="http://schemas.microsoft.com/office/drawing/2014/main" id="{E3EC774F-D164-479B-FCE9-F0BABD2D23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336" y="1782982"/>
            <a:ext cx="5456664" cy="4092498"/>
          </a:xfrm>
          <a:prstGeom prst="rect">
            <a:avLst/>
          </a:prstGeom>
        </p:spPr>
      </p:pic>
      <p:sp>
        <p:nvSpPr>
          <p:cNvPr id="7" name="TextBox 6">
            <a:extLst>
              <a:ext uri="{FF2B5EF4-FFF2-40B4-BE49-F238E27FC236}">
                <a16:creationId xmlns:a16="http://schemas.microsoft.com/office/drawing/2014/main" id="{0B32ACE0-474A-D69C-3C76-393BF3393878}"/>
              </a:ext>
            </a:extLst>
          </p:cNvPr>
          <p:cNvSpPr txBox="1"/>
          <p:nvPr/>
        </p:nvSpPr>
        <p:spPr>
          <a:xfrm>
            <a:off x="7292898" y="1594624"/>
            <a:ext cx="3969834" cy="4280856"/>
          </a:xfrm>
          <a:prstGeom prst="rect">
            <a:avLst/>
          </a:prstGeom>
          <a:noFill/>
        </p:spPr>
        <p:txBody>
          <a:bodyPr wrap="square" lIns="0" tIns="0" rIns="0" bIns="0" rtlCol="0">
            <a:noAutofit/>
          </a:bodyPr>
          <a:lstStyle/>
          <a:p>
            <a:pPr marL="285750" indent="-285750" algn="l">
              <a:lnSpc>
                <a:spcPct val="150000"/>
              </a:lnSpc>
              <a:spcAft>
                <a:spcPts val="600"/>
              </a:spcAft>
              <a:buFont typeface="Arial" panose="020B0604020202020204" pitchFamily="34" charset="0"/>
              <a:buChar char="•"/>
            </a:pPr>
            <a:endParaRPr lang="en-AU" sz="1800"/>
          </a:p>
          <a:p>
            <a:pPr marL="285750" indent="-285750">
              <a:lnSpc>
                <a:spcPct val="150000"/>
              </a:lnSpc>
              <a:spcAft>
                <a:spcPts val="600"/>
              </a:spcAft>
              <a:buFont typeface="Arial" panose="020B0604020202020204" pitchFamily="34" charset="0"/>
              <a:buChar char="•"/>
            </a:pPr>
            <a:r>
              <a:rPr lang="en-AU" sz="1800"/>
              <a:t>Consider the equipment  and materials that you will use in the investigation</a:t>
            </a:r>
          </a:p>
          <a:p>
            <a:pPr marL="285750" indent="-285750" algn="l">
              <a:lnSpc>
                <a:spcPct val="150000"/>
              </a:lnSpc>
              <a:spcAft>
                <a:spcPts val="600"/>
              </a:spcAft>
              <a:buFont typeface="Arial" panose="020B0604020202020204" pitchFamily="34" charset="0"/>
              <a:buChar char="•"/>
            </a:pPr>
            <a:r>
              <a:rPr lang="en-AU" sz="1800"/>
              <a:t>Identify the potential hazards</a:t>
            </a:r>
          </a:p>
          <a:p>
            <a:pPr marL="285750" indent="-285750" algn="l">
              <a:lnSpc>
                <a:spcPct val="150000"/>
              </a:lnSpc>
              <a:spcAft>
                <a:spcPts val="600"/>
              </a:spcAft>
              <a:buFont typeface="Arial" panose="020B0604020202020204" pitchFamily="34" charset="0"/>
              <a:buChar char="•"/>
            </a:pPr>
            <a:r>
              <a:rPr lang="en-AU" sz="1800"/>
              <a:t>Outline the risks related to those hazards</a:t>
            </a:r>
          </a:p>
          <a:p>
            <a:pPr marL="285750" indent="-285750" algn="l">
              <a:lnSpc>
                <a:spcPct val="150000"/>
              </a:lnSpc>
              <a:spcAft>
                <a:spcPts val="600"/>
              </a:spcAft>
              <a:buFont typeface="Arial" panose="020B0604020202020204" pitchFamily="34" charset="0"/>
              <a:buChar char="•"/>
            </a:pPr>
            <a:r>
              <a:rPr lang="en-AU" sz="1800"/>
              <a:t>Outline the precautions/control measures</a:t>
            </a:r>
          </a:p>
        </p:txBody>
      </p:sp>
      <p:sp>
        <p:nvSpPr>
          <p:cNvPr id="2" name="Slide Number Placeholder 1">
            <a:extLst>
              <a:ext uri="{FF2B5EF4-FFF2-40B4-BE49-F238E27FC236}">
                <a16:creationId xmlns:a16="http://schemas.microsoft.com/office/drawing/2014/main" id="{1164FC11-CC2B-30E3-2A8C-06BDA7AC54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150</a:t>
            </a:fld>
            <a:endParaRPr lang="en-AU"/>
          </a:p>
        </p:txBody>
      </p:sp>
    </p:spTree>
    <p:extLst>
      <p:ext uri="{BB962C8B-B14F-4D97-AF65-F5344CB8AC3E}">
        <p14:creationId xmlns:p14="http://schemas.microsoft.com/office/powerpoint/2010/main" val="175412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110E8-A4C3-DCB3-9202-876E270C310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76EA74AC-4230-3F64-802B-675868991D7C}"/>
              </a:ext>
            </a:extLst>
          </p:cNvPr>
          <p:cNvSpPr>
            <a:spLocks noGrp="1"/>
          </p:cNvSpPr>
          <p:nvPr>
            <p:ph type="title"/>
          </p:nvPr>
        </p:nvSpPr>
        <p:spPr/>
        <p:txBody>
          <a:bodyPr/>
          <a:lstStyle/>
          <a:p>
            <a:r>
              <a:rPr lang="en-AU"/>
              <a:t>2.2 Sample risk assessment</a:t>
            </a:r>
          </a:p>
        </p:txBody>
      </p:sp>
      <p:graphicFrame>
        <p:nvGraphicFramePr>
          <p:cNvPr id="14" name="Table 13" descr="A table with 3 columns and 5 rows">
            <a:extLst>
              <a:ext uri="{FF2B5EF4-FFF2-40B4-BE49-F238E27FC236}">
                <a16:creationId xmlns:a16="http://schemas.microsoft.com/office/drawing/2014/main" id="{3CB73993-6C07-BE79-C0B7-FED86017AD46}"/>
              </a:ext>
            </a:extLst>
          </p:cNvPr>
          <p:cNvGraphicFramePr>
            <a:graphicFrameLocks noGrp="1"/>
          </p:cNvGraphicFramePr>
          <p:nvPr/>
        </p:nvGraphicFramePr>
        <p:xfrm>
          <a:off x="347998" y="905601"/>
          <a:ext cx="11484000" cy="5403061"/>
        </p:xfrm>
        <a:graphic>
          <a:graphicData uri="http://schemas.openxmlformats.org/drawingml/2006/table">
            <a:tbl>
              <a:tblPr firstRow="1" firstCol="1" bandRow="1">
                <a:tableStyleId>{5940675A-B579-460E-94D1-54222C63F5DA}</a:tableStyleId>
              </a:tblPr>
              <a:tblGrid>
                <a:gridCol w="1971720">
                  <a:extLst>
                    <a:ext uri="{9D8B030D-6E8A-4147-A177-3AD203B41FA5}">
                      <a16:colId xmlns:a16="http://schemas.microsoft.com/office/drawing/2014/main" val="3107491858"/>
                    </a:ext>
                  </a:extLst>
                </a:gridCol>
                <a:gridCol w="3676645">
                  <a:extLst>
                    <a:ext uri="{9D8B030D-6E8A-4147-A177-3AD203B41FA5}">
                      <a16:colId xmlns:a16="http://schemas.microsoft.com/office/drawing/2014/main" val="2268560838"/>
                    </a:ext>
                  </a:extLst>
                </a:gridCol>
                <a:gridCol w="5835635">
                  <a:extLst>
                    <a:ext uri="{9D8B030D-6E8A-4147-A177-3AD203B41FA5}">
                      <a16:colId xmlns:a16="http://schemas.microsoft.com/office/drawing/2014/main" val="1905923436"/>
                    </a:ext>
                  </a:extLst>
                </a:gridCol>
              </a:tblGrid>
              <a:tr h="330073">
                <a:tc>
                  <a:txBody>
                    <a:bodyPr/>
                    <a:lstStyle/>
                    <a:p>
                      <a:pPr algn="ctr">
                        <a:lnSpc>
                          <a:spcPct val="150000"/>
                        </a:lnSpc>
                        <a:spcBef>
                          <a:spcPts val="1200"/>
                        </a:spcBef>
                        <a:spcAft>
                          <a:spcPts val="600"/>
                        </a:spcAft>
                        <a:buNone/>
                      </a:pPr>
                      <a:r>
                        <a:rPr lang="en-AU" sz="2000">
                          <a:solidFill>
                            <a:schemeClr val="bg1"/>
                          </a:solidFill>
                          <a:effectLst/>
                        </a:rPr>
                        <a:t>Hazard</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tc>
                  <a:txBody>
                    <a:bodyPr/>
                    <a:lstStyle/>
                    <a:p>
                      <a:pPr algn="ctr">
                        <a:lnSpc>
                          <a:spcPct val="150000"/>
                        </a:lnSpc>
                        <a:spcBef>
                          <a:spcPts val="1200"/>
                        </a:spcBef>
                        <a:spcAft>
                          <a:spcPts val="600"/>
                        </a:spcAft>
                        <a:buNone/>
                      </a:pPr>
                      <a:r>
                        <a:rPr lang="en-AU" sz="2000">
                          <a:solidFill>
                            <a:schemeClr val="bg1"/>
                          </a:solidFill>
                          <a:effectLst/>
                        </a:rPr>
                        <a:t>Risk</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tc>
                  <a:txBody>
                    <a:bodyPr/>
                    <a:lstStyle/>
                    <a:p>
                      <a:pPr algn="ctr">
                        <a:lnSpc>
                          <a:spcPct val="150000"/>
                        </a:lnSpc>
                        <a:spcBef>
                          <a:spcPts val="1200"/>
                        </a:spcBef>
                        <a:spcAft>
                          <a:spcPts val="600"/>
                        </a:spcAft>
                        <a:buNone/>
                      </a:pPr>
                      <a:r>
                        <a:rPr lang="en-AU" sz="2000">
                          <a:solidFill>
                            <a:schemeClr val="bg1"/>
                          </a:solidFill>
                          <a:effectLst/>
                        </a:rPr>
                        <a:t>Controls/precautions</a:t>
                      </a:r>
                      <a:endParaRPr lang="en-AU"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296C"/>
                    </a:solidFill>
                  </a:tcPr>
                </a:tc>
                <a:extLst>
                  <a:ext uri="{0D108BD9-81ED-4DB2-BD59-A6C34878D82A}">
                    <a16:rowId xmlns:a16="http://schemas.microsoft.com/office/drawing/2014/main" val="592290384"/>
                  </a:ext>
                </a:extLst>
              </a:tr>
              <a:tr h="845179">
                <a:tc>
                  <a:txBody>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Magnesium ribbon (flammable solid)</a:t>
                      </a:r>
                    </a:p>
                  </a:txBody>
                  <a:tcPr marL="68580" marR="68580" marT="0" marB="0"/>
                </a:tc>
                <a:tc>
                  <a:txBody>
                    <a:bodyPr/>
                    <a:lstStyle/>
                    <a:p>
                      <a:pPr>
                        <a:lnSpc>
                          <a:spcPct val="150000"/>
                        </a:lnSpc>
                        <a:spcBef>
                          <a:spcPts val="1200"/>
                        </a:spcBef>
                        <a:spcAft>
                          <a:spcPts val="600"/>
                        </a:spcAft>
                        <a:buNone/>
                      </a:pPr>
                      <a:r>
                        <a:rPr lang="en-AU" sz="1800">
                          <a:effectLst/>
                          <a:latin typeface="+mn-lt"/>
                          <a:ea typeface="+mn-ea"/>
                          <a:cs typeface="+mn-cs"/>
                        </a:rPr>
                        <a:t>Sharp edges may</a:t>
                      </a:r>
                      <a:r>
                        <a:rPr lang="en-AU" sz="1800">
                          <a:effectLst/>
                          <a:latin typeface="Arial" panose="020B0604020202020204" pitchFamily="34" charset="0"/>
                          <a:ea typeface="Calibri" panose="020F0502020204030204" pitchFamily="34" charset="0"/>
                          <a:cs typeface="Arial" panose="020B0604020202020204" pitchFamily="34" charset="0"/>
                        </a:rPr>
                        <a:t> cause cuts.</a:t>
                      </a:r>
                    </a:p>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Damage to retina due to bright light when burnt. Burns.</a:t>
                      </a:r>
                    </a:p>
                  </a:txBody>
                  <a:tcPr marL="68580" marR="68580" marT="0" marB="0"/>
                </a:tc>
                <a:tc>
                  <a:txBody>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Handle carefully</a:t>
                      </a:r>
                    </a:p>
                    <a:p>
                      <a:pPr>
                        <a:lnSpc>
                          <a:spcPct val="150000"/>
                        </a:lnSpc>
                        <a:spcBef>
                          <a:spcPts val="1200"/>
                        </a:spcBef>
                        <a:spcAft>
                          <a:spcPts val="600"/>
                        </a:spcAft>
                        <a:buNone/>
                      </a:pPr>
                      <a:r>
                        <a:rPr lang="en-AU" sz="1800"/>
                        <a:t>Keep away from heat, hot surfaces, sparks</a:t>
                      </a:r>
                      <a:r>
                        <a:rPr lang="en-AU" sz="1800">
                          <a:effectLst/>
                          <a:latin typeface="Arial" panose="020B0604020202020204" pitchFamily="34" charset="0"/>
                          <a:ea typeface="Calibri" panose="020F0502020204030204" pitchFamily="34" charset="0"/>
                          <a:cs typeface="Arial" panose="020B0604020202020204" pitchFamily="34" charset="0"/>
                        </a:rPr>
                        <a:t>, </a:t>
                      </a:r>
                      <a:endParaRPr lang="en-AU" sz="1800"/>
                    </a:p>
                  </a:txBody>
                  <a:tcPr marL="68580" marR="68580" marT="0" marB="0"/>
                </a:tc>
                <a:extLst>
                  <a:ext uri="{0D108BD9-81ED-4DB2-BD59-A6C34878D82A}">
                    <a16:rowId xmlns:a16="http://schemas.microsoft.com/office/drawing/2014/main" val="3634442583"/>
                  </a:ext>
                </a:extLst>
              </a:tr>
              <a:tr h="1276467">
                <a:tc>
                  <a:txBody>
                    <a:bodyPr/>
                    <a:lstStyle/>
                    <a:p>
                      <a:pPr>
                        <a:lnSpc>
                          <a:spcPct val="150000"/>
                        </a:lnSpc>
                        <a:spcBef>
                          <a:spcPts val="1200"/>
                        </a:spcBef>
                        <a:spcAft>
                          <a:spcPts val="600"/>
                        </a:spcAft>
                        <a:buNone/>
                      </a:pPr>
                      <a:r>
                        <a:rPr lang="en-AU" sz="1800">
                          <a:effectLst/>
                        </a:rPr>
                        <a:t>Hydrochloric acid (corrosive)</a:t>
                      </a:r>
                    </a:p>
                  </a:txBody>
                  <a:tcPr marL="68580" marR="68580" marT="0" marB="0"/>
                </a:tc>
                <a:tc>
                  <a:txBody>
                    <a:bodyPr/>
                    <a:lstStyle/>
                    <a:p>
                      <a:pPr>
                        <a:lnSpc>
                          <a:spcPct val="150000"/>
                        </a:lnSpc>
                        <a:spcBef>
                          <a:spcPts val="1200"/>
                        </a:spcBef>
                        <a:spcAft>
                          <a:spcPts val="600"/>
                        </a:spcAft>
                        <a:buNone/>
                      </a:pPr>
                      <a:r>
                        <a:rPr lang="en-AU" sz="1800">
                          <a:effectLst/>
                        </a:rPr>
                        <a:t>Splashing chemicals in eyes or on skin will cause irritation</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effectLst/>
                        </a:rPr>
                        <a:t>Wear safety glasses throughout the experiment. Wear enclosed leather footwear. Wash splashes off the skin immediately with cool water.</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04123947"/>
                  </a:ext>
                </a:extLst>
              </a:tr>
              <a:tr h="1458322">
                <a:tc>
                  <a:txBody>
                    <a:bodyPr/>
                    <a:lstStyle/>
                    <a:p>
                      <a:pPr>
                        <a:lnSpc>
                          <a:spcPct val="150000"/>
                        </a:lnSpc>
                        <a:spcBef>
                          <a:spcPts val="1200"/>
                        </a:spcBef>
                        <a:spcAft>
                          <a:spcPts val="600"/>
                        </a:spcAft>
                        <a:buNone/>
                      </a:pPr>
                      <a:r>
                        <a:rPr lang="en-AU" sz="1800">
                          <a:effectLst/>
                        </a:rPr>
                        <a:t>Broken glassware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effectLst/>
                        </a:rPr>
                        <a:t>Cuts from chipped glassware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effectLst/>
                        </a:rPr>
                        <a:t>Inspect and discard broken glassware. </a:t>
                      </a:r>
                    </a:p>
                    <a:p>
                      <a:pPr>
                        <a:lnSpc>
                          <a:spcPct val="150000"/>
                        </a:lnSpc>
                        <a:spcBef>
                          <a:spcPts val="1200"/>
                        </a:spcBef>
                        <a:spcAft>
                          <a:spcPts val="600"/>
                        </a:spcAft>
                        <a:buNone/>
                      </a:pPr>
                      <a:r>
                        <a:rPr lang="en-AU" sz="1800">
                          <a:effectLst/>
                        </a:rPr>
                        <a:t>Sweep up broken glass with a dustpan and a brush; do not use fingers to clean it up. </a:t>
                      </a:r>
                    </a:p>
                  </a:txBody>
                  <a:tcPr marL="68580" marR="68580" marT="0" marB="0"/>
                </a:tc>
                <a:extLst>
                  <a:ext uri="{0D108BD9-81ED-4DB2-BD59-A6C34878D82A}">
                    <a16:rowId xmlns:a16="http://schemas.microsoft.com/office/drawing/2014/main" val="3709387067"/>
                  </a:ext>
                </a:extLst>
              </a:tr>
              <a:tr h="855410">
                <a:tc>
                  <a:txBody>
                    <a:bodyPr/>
                    <a:lstStyle/>
                    <a:p>
                      <a:pPr>
                        <a:lnSpc>
                          <a:spcPct val="150000"/>
                        </a:lnSpc>
                        <a:spcBef>
                          <a:spcPts val="1200"/>
                        </a:spcBef>
                        <a:spcAft>
                          <a:spcPts val="600"/>
                        </a:spcAft>
                        <a:buNone/>
                      </a:pPr>
                      <a:r>
                        <a:rPr lang="en-AU" sz="1800">
                          <a:effectLst/>
                        </a:rPr>
                        <a:t>Water spills, chairs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effectLst/>
                        </a:rPr>
                        <a:t>Slips, trips and falls.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a:effectLst/>
                        </a:rPr>
                        <a:t>Spills are to be cleaned immediately. No running in the lab.</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0924867"/>
                  </a:ext>
                </a:extLst>
              </a:tr>
            </a:tbl>
          </a:graphicData>
        </a:graphic>
      </p:graphicFrame>
      <p:sp>
        <p:nvSpPr>
          <p:cNvPr id="2" name="Slide Number Placeholder 1">
            <a:extLst>
              <a:ext uri="{FF2B5EF4-FFF2-40B4-BE49-F238E27FC236}">
                <a16:creationId xmlns:a16="http://schemas.microsoft.com/office/drawing/2014/main" id="{FD5E28F8-EF59-1C26-D1BD-4F5664236F4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151</a:t>
            </a:fld>
            <a:endParaRPr lang="en-AU"/>
          </a:p>
        </p:txBody>
      </p:sp>
    </p:spTree>
    <p:extLst>
      <p:ext uri="{BB962C8B-B14F-4D97-AF65-F5344CB8AC3E}">
        <p14:creationId xmlns:p14="http://schemas.microsoft.com/office/powerpoint/2010/main" val="115360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1B104-1EAB-13C6-B1D6-C204F546E07D}"/>
              </a:ext>
            </a:extLst>
          </p:cNvPr>
          <p:cNvSpPr>
            <a:spLocks noGrp="1"/>
          </p:cNvSpPr>
          <p:nvPr>
            <p:ph type="title"/>
          </p:nvPr>
        </p:nvSpPr>
        <p:spPr/>
        <p:txBody>
          <a:bodyPr/>
          <a:lstStyle/>
          <a:p>
            <a:r>
              <a:rPr lang="en-AU" dirty="0"/>
              <a:t>2.2 Equipment set-up</a:t>
            </a:r>
            <a:br>
              <a:rPr lang="en-AU" dirty="0"/>
            </a:br>
            <a:endParaRPr lang="en-AU" dirty="0"/>
          </a:p>
        </p:txBody>
      </p:sp>
      <p:pic>
        <p:nvPicPr>
          <p:cNvPr id="12" name="Picture 11" descr="A labelled diagram of equipment set up showing a sidearm test tube filled with HCl and Mg ribbon. The test tube is stoppered, and the rubber tubing is inserted in an upside-down measuring cylinder (clamped with a retort stand) and placed in a pneumatic trough filled with water. ">
            <a:extLst>
              <a:ext uri="{FF2B5EF4-FFF2-40B4-BE49-F238E27FC236}">
                <a16:creationId xmlns:a16="http://schemas.microsoft.com/office/drawing/2014/main" id="{5C05DE0C-5093-8684-70D3-EF81D6E471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480" y="1549455"/>
            <a:ext cx="10967039" cy="4479344"/>
          </a:xfrm>
          <a:prstGeom prst="rect">
            <a:avLst/>
          </a:prstGeom>
        </p:spPr>
      </p:pic>
      <p:sp>
        <p:nvSpPr>
          <p:cNvPr id="5" name="TextBox 4">
            <a:extLst>
              <a:ext uri="{FF2B5EF4-FFF2-40B4-BE49-F238E27FC236}">
                <a16:creationId xmlns:a16="http://schemas.microsoft.com/office/drawing/2014/main" id="{59AF86F5-80FF-081B-4B7E-04888E7EFAF3}"/>
              </a:ext>
            </a:extLst>
          </p:cNvPr>
          <p:cNvSpPr txBox="1"/>
          <p:nvPr/>
        </p:nvSpPr>
        <p:spPr>
          <a:xfrm>
            <a:off x="5515532" y="2198409"/>
            <a:ext cx="2704389" cy="743358"/>
          </a:xfrm>
          <a:prstGeom prst="rect">
            <a:avLst/>
          </a:prstGeom>
          <a:noFill/>
        </p:spPr>
        <p:txBody>
          <a:bodyPr wrap="square" lIns="0" tIns="0" rIns="0" bIns="0" rtlCol="0">
            <a:noAutofit/>
          </a:bodyPr>
          <a:lstStyle/>
          <a:p>
            <a:pPr algn="l"/>
            <a:r>
              <a:rPr lang="en-AU" sz="1600" b="1" dirty="0">
                <a:solidFill>
                  <a:schemeClr val="tx2"/>
                </a:solidFill>
              </a:rPr>
              <a:t>Note: </a:t>
            </a:r>
            <a:r>
              <a:rPr lang="en-AU" sz="1600" dirty="0">
                <a:solidFill>
                  <a:schemeClr val="tx2"/>
                </a:solidFill>
              </a:rPr>
              <a:t>Remove any air bubbles to avoid errors in the measurement of gas volume</a:t>
            </a:r>
          </a:p>
        </p:txBody>
      </p:sp>
      <p:sp>
        <p:nvSpPr>
          <p:cNvPr id="6" name="TextBox 5">
            <a:extLst>
              <a:ext uri="{FF2B5EF4-FFF2-40B4-BE49-F238E27FC236}">
                <a16:creationId xmlns:a16="http://schemas.microsoft.com/office/drawing/2014/main" id="{3B576D7E-91E0-A911-E21F-EF3F732B8C30}"/>
              </a:ext>
            </a:extLst>
          </p:cNvPr>
          <p:cNvSpPr txBox="1"/>
          <p:nvPr/>
        </p:nvSpPr>
        <p:spPr>
          <a:xfrm>
            <a:off x="3234541" y="6175792"/>
            <a:ext cx="3042691" cy="246221"/>
          </a:xfrm>
          <a:prstGeom prst="rect">
            <a:avLst/>
          </a:prstGeom>
          <a:noFill/>
        </p:spPr>
        <p:txBody>
          <a:bodyPr wrap="square">
            <a:spAutoFit/>
          </a:bodyPr>
          <a:lstStyle/>
          <a:p>
            <a:pPr>
              <a:spcBef>
                <a:spcPts val="1200"/>
              </a:spcBef>
              <a:spcAft>
                <a:spcPts val="1000"/>
              </a:spcAft>
              <a:buNone/>
            </a:pPr>
            <a:r>
              <a:rPr lang="en-AU" sz="1000">
                <a:solidFill>
                  <a:srgbClr val="002664"/>
                </a:solidFill>
                <a:effectLst/>
                <a:latin typeface="Arial" panose="020B0604020202020204" pitchFamily="34" charset="0"/>
                <a:ea typeface="Calibri" panose="020F0502020204030204" pitchFamily="34" charset="0"/>
              </a:rPr>
              <a:t>Image created using </a:t>
            </a:r>
            <a:r>
              <a:rPr lang="en-AU" sz="1000" u="sng">
                <a:solidFill>
                  <a:srgbClr val="002664"/>
                </a:solidFill>
                <a:effectLst/>
                <a:latin typeface="Arial" panose="020B0604020202020204" pitchFamily="34" charset="0"/>
                <a:ea typeface="Calibri" panose="020F0502020204030204" pitchFamily="34" charset="0"/>
                <a:hlinkClick r:id="rId4"/>
              </a:rPr>
              <a:t>Chemix</a:t>
            </a:r>
            <a:endParaRPr lang="en-AU" sz="1000">
              <a:solidFill>
                <a:srgbClr val="002664"/>
              </a:solidFill>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7B32E35E-E773-8311-82EB-D8D2074FC28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152</a:t>
            </a:fld>
            <a:endParaRPr lang="en-AU"/>
          </a:p>
        </p:txBody>
      </p:sp>
    </p:spTree>
    <p:extLst>
      <p:ext uri="{BB962C8B-B14F-4D97-AF65-F5344CB8AC3E}">
        <p14:creationId xmlns:p14="http://schemas.microsoft.com/office/powerpoint/2010/main" val="25765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D43B2-6B43-8E4F-97CA-D2DFC27328FC}"/>
              </a:ext>
            </a:extLst>
          </p:cNvPr>
          <p:cNvSpPr>
            <a:spLocks noGrp="1"/>
          </p:cNvSpPr>
          <p:nvPr>
            <p:ph type="title"/>
          </p:nvPr>
        </p:nvSpPr>
        <p:spPr/>
        <p:txBody>
          <a:bodyPr/>
          <a:lstStyle/>
          <a:p>
            <a:r>
              <a:rPr lang="en-AU"/>
              <a:t>2.2 Practical tips for setting up the equipment</a:t>
            </a:r>
          </a:p>
        </p:txBody>
      </p:sp>
      <p:pic>
        <p:nvPicPr>
          <p:cNvPr id="8" name="Picture 7" descr="A blue bowl with a rubber tubing  in it">
            <a:extLst>
              <a:ext uri="{FF2B5EF4-FFF2-40B4-BE49-F238E27FC236}">
                <a16:creationId xmlns:a16="http://schemas.microsoft.com/office/drawing/2014/main" id="{6937A8A6-F618-E142-7CF6-D16E4FBA179E}"/>
              </a:ext>
            </a:extLst>
          </p:cNvPr>
          <p:cNvPicPr>
            <a:picLocks noChangeAspect="1"/>
          </p:cNvPicPr>
          <p:nvPr/>
        </p:nvPicPr>
        <p:blipFill>
          <a:blip r:embed="rId3"/>
          <a:stretch>
            <a:fillRect/>
          </a:stretch>
        </p:blipFill>
        <p:spPr>
          <a:xfrm>
            <a:off x="256984" y="1661006"/>
            <a:ext cx="3372801" cy="4130419"/>
          </a:xfrm>
          <a:prstGeom prst="rect">
            <a:avLst/>
          </a:prstGeom>
        </p:spPr>
      </p:pic>
      <p:pic>
        <p:nvPicPr>
          <p:cNvPr id="10" name="Picture 9" descr="A blue tub with a rubber tubing in it">
            <a:extLst>
              <a:ext uri="{FF2B5EF4-FFF2-40B4-BE49-F238E27FC236}">
                <a16:creationId xmlns:a16="http://schemas.microsoft.com/office/drawing/2014/main" id="{3A3D48CC-0638-EB35-FF93-598B8A4ED1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9930" y="1672005"/>
            <a:ext cx="3097815" cy="4130419"/>
          </a:xfrm>
          <a:prstGeom prst="rect">
            <a:avLst/>
          </a:prstGeom>
        </p:spPr>
      </p:pic>
      <p:pic>
        <p:nvPicPr>
          <p:cNvPr id="12" name="Picture 11" descr="A measuring cylinder in a blue tub">
            <a:extLst>
              <a:ext uri="{FF2B5EF4-FFF2-40B4-BE49-F238E27FC236}">
                <a16:creationId xmlns:a16="http://schemas.microsoft.com/office/drawing/2014/main" id="{7891C666-EAFA-5081-7671-17B7466443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83372" y="1672004"/>
            <a:ext cx="3097815" cy="4130420"/>
          </a:xfrm>
          <a:prstGeom prst="rect">
            <a:avLst/>
          </a:prstGeom>
        </p:spPr>
      </p:pic>
      <p:sp>
        <p:nvSpPr>
          <p:cNvPr id="15" name="TextBox 14">
            <a:extLst>
              <a:ext uri="{FF2B5EF4-FFF2-40B4-BE49-F238E27FC236}">
                <a16:creationId xmlns:a16="http://schemas.microsoft.com/office/drawing/2014/main" id="{37E38DD3-C9FF-C051-2068-1F75D0D326FE}"/>
              </a:ext>
              <a:ext uri="{C183D7F6-B498-43B3-948B-1728B52AA6E4}">
                <adec:decorative xmlns:adec="http://schemas.microsoft.com/office/drawing/2017/decorative" val="1"/>
              </a:ext>
            </a:extLst>
          </p:cNvPr>
          <p:cNvSpPr txBox="1"/>
          <p:nvPr/>
        </p:nvSpPr>
        <p:spPr>
          <a:xfrm>
            <a:off x="874880" y="3023970"/>
            <a:ext cx="2405310" cy="830766"/>
          </a:xfrm>
          <a:prstGeom prst="rect">
            <a:avLst/>
          </a:prstGeom>
          <a:noFill/>
          <a:ln>
            <a:noFill/>
          </a:ln>
        </p:spPr>
        <p:txBody>
          <a:bodyPr wrap="square" lIns="0" tIns="0" rIns="0" bIns="0" rtlCol="0">
            <a:noAutofit/>
          </a:bodyPr>
          <a:lstStyle/>
          <a:p>
            <a:pPr algn="l"/>
            <a:r>
              <a:rPr lang="en-AU" sz="1600">
                <a:solidFill>
                  <a:schemeClr val="bg1"/>
                </a:solidFill>
              </a:rPr>
              <a:t>Secure the measuring cylinder using a retort stand and clamp</a:t>
            </a:r>
          </a:p>
        </p:txBody>
      </p:sp>
      <p:sp>
        <p:nvSpPr>
          <p:cNvPr id="16" name="Arrow: Bent 15">
            <a:extLst>
              <a:ext uri="{FF2B5EF4-FFF2-40B4-BE49-F238E27FC236}">
                <a16:creationId xmlns:a16="http://schemas.microsoft.com/office/drawing/2014/main" id="{9A92DA95-C901-A6DE-C7DC-814680DBC701}"/>
              </a:ext>
              <a:ext uri="{C183D7F6-B498-43B3-948B-1728B52AA6E4}">
                <adec:decorative xmlns:adec="http://schemas.microsoft.com/office/drawing/2017/decorative" val="1"/>
              </a:ext>
            </a:extLst>
          </p:cNvPr>
          <p:cNvSpPr/>
          <p:nvPr/>
        </p:nvSpPr>
        <p:spPr>
          <a:xfrm rot="10800000" flipH="1">
            <a:off x="1216317" y="3889351"/>
            <a:ext cx="303698" cy="317810"/>
          </a:xfrm>
          <a:prstGeom prst="bentArrow">
            <a:avLst>
              <a:gd name="adj1" fmla="val 25000"/>
              <a:gd name="adj2" fmla="val 25000"/>
              <a:gd name="adj3" fmla="val 25000"/>
              <a:gd name="adj4" fmla="val 43750"/>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Bent 16">
            <a:extLst>
              <a:ext uri="{FF2B5EF4-FFF2-40B4-BE49-F238E27FC236}">
                <a16:creationId xmlns:a16="http://schemas.microsoft.com/office/drawing/2014/main" id="{D764BA7A-ADD4-54D8-250E-F6CE4266F1E6}"/>
              </a:ext>
              <a:ext uri="{C183D7F6-B498-43B3-948B-1728B52AA6E4}">
                <adec:decorative xmlns:adec="http://schemas.microsoft.com/office/drawing/2017/decorative" val="1"/>
              </a:ext>
            </a:extLst>
          </p:cNvPr>
          <p:cNvSpPr/>
          <p:nvPr/>
        </p:nvSpPr>
        <p:spPr>
          <a:xfrm rot="10800000">
            <a:off x="694905" y="3837595"/>
            <a:ext cx="593479" cy="317810"/>
          </a:xfrm>
          <a:prstGeom prst="ben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9" name="TextBox 18">
            <a:extLst>
              <a:ext uri="{FF2B5EF4-FFF2-40B4-BE49-F238E27FC236}">
                <a16:creationId xmlns:a16="http://schemas.microsoft.com/office/drawing/2014/main" id="{59EAC31F-7510-3E1B-C763-E12ED2B1C446}"/>
              </a:ext>
              <a:ext uri="{C183D7F6-B498-43B3-948B-1728B52AA6E4}">
                <adec:decorative xmlns:adec="http://schemas.microsoft.com/office/drawing/2017/decorative" val="1"/>
              </a:ext>
            </a:extLst>
          </p:cNvPr>
          <p:cNvSpPr txBox="1"/>
          <p:nvPr/>
        </p:nvSpPr>
        <p:spPr>
          <a:xfrm>
            <a:off x="4270608" y="4770612"/>
            <a:ext cx="2871941" cy="830766"/>
          </a:xfrm>
          <a:prstGeom prst="rect">
            <a:avLst/>
          </a:prstGeom>
          <a:noFill/>
          <a:ln>
            <a:noFill/>
          </a:ln>
        </p:spPr>
        <p:txBody>
          <a:bodyPr wrap="square" lIns="0" tIns="0" rIns="0" bIns="0" rtlCol="0">
            <a:noAutofit/>
          </a:bodyPr>
          <a:lstStyle/>
          <a:p>
            <a:pPr algn="l"/>
            <a:r>
              <a:rPr lang="en-AU" sz="1600">
                <a:solidFill>
                  <a:schemeClr val="bg1"/>
                </a:solidFill>
              </a:rPr>
              <a:t>Secure the mouth of the measuring cylinder using plasticine to avoid any leakage</a:t>
            </a:r>
          </a:p>
        </p:txBody>
      </p:sp>
      <p:sp>
        <p:nvSpPr>
          <p:cNvPr id="20" name="Arrow: U-Turn 19">
            <a:extLst>
              <a:ext uri="{FF2B5EF4-FFF2-40B4-BE49-F238E27FC236}">
                <a16:creationId xmlns:a16="http://schemas.microsoft.com/office/drawing/2014/main" id="{E023EA3E-76E5-0323-B6ED-EB6CF0D9A1AF}"/>
              </a:ext>
              <a:ext uri="{C183D7F6-B498-43B3-948B-1728B52AA6E4}">
                <adec:decorative xmlns:adec="http://schemas.microsoft.com/office/drawing/2017/decorative" val="1"/>
              </a:ext>
            </a:extLst>
          </p:cNvPr>
          <p:cNvSpPr/>
          <p:nvPr/>
        </p:nvSpPr>
        <p:spPr>
          <a:xfrm rot="10800000">
            <a:off x="9173741" y="3166904"/>
            <a:ext cx="981308" cy="339373"/>
          </a:xfrm>
          <a:prstGeom prst="utur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TextBox 21">
            <a:extLst>
              <a:ext uri="{FF2B5EF4-FFF2-40B4-BE49-F238E27FC236}">
                <a16:creationId xmlns:a16="http://schemas.microsoft.com/office/drawing/2014/main" id="{8F7EE6F9-3093-6081-0342-600F3C65667B}"/>
              </a:ext>
              <a:ext uri="{C183D7F6-B498-43B3-948B-1728B52AA6E4}">
                <adec:decorative xmlns:adec="http://schemas.microsoft.com/office/drawing/2017/decorative" val="1"/>
              </a:ext>
            </a:extLst>
          </p:cNvPr>
          <p:cNvSpPr txBox="1"/>
          <p:nvPr/>
        </p:nvSpPr>
        <p:spPr>
          <a:xfrm>
            <a:off x="9645806" y="2801174"/>
            <a:ext cx="981308" cy="580473"/>
          </a:xfrm>
          <a:prstGeom prst="rect">
            <a:avLst/>
          </a:prstGeom>
          <a:noFill/>
          <a:ln>
            <a:noFill/>
          </a:ln>
        </p:spPr>
        <p:txBody>
          <a:bodyPr wrap="square" lIns="0" tIns="0" rIns="0" bIns="0" rtlCol="0">
            <a:noAutofit/>
          </a:bodyPr>
          <a:lstStyle/>
          <a:p>
            <a:pPr algn="l"/>
            <a:r>
              <a:rPr lang="en-AU" sz="1600">
                <a:solidFill>
                  <a:schemeClr val="bg1"/>
                </a:solidFill>
              </a:rPr>
              <a:t>Bubbles of gas </a:t>
            </a:r>
          </a:p>
        </p:txBody>
      </p:sp>
      <p:sp>
        <p:nvSpPr>
          <p:cNvPr id="23" name="Arrow: Bent-Up 22">
            <a:extLst>
              <a:ext uri="{FF2B5EF4-FFF2-40B4-BE49-F238E27FC236}">
                <a16:creationId xmlns:a16="http://schemas.microsoft.com/office/drawing/2014/main" id="{0D16178D-F76D-1B6A-283C-0CCD6A12A1B8}"/>
              </a:ext>
              <a:ext uri="{C183D7F6-B498-43B3-948B-1728B52AA6E4}">
                <adec:decorative xmlns:adec="http://schemas.microsoft.com/office/drawing/2017/decorative" val="1"/>
              </a:ext>
            </a:extLst>
          </p:cNvPr>
          <p:cNvSpPr/>
          <p:nvPr/>
        </p:nvSpPr>
        <p:spPr>
          <a:xfrm>
            <a:off x="5207002" y="4335988"/>
            <a:ext cx="340112" cy="353099"/>
          </a:xfrm>
          <a:prstGeom prst="ben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4AF31337-836E-1A4B-2B45-BA0D33A5EEBF}"/>
              </a:ext>
              <a:ext uri="{C183D7F6-B498-43B3-948B-1728B52AA6E4}">
                <adec:decorative xmlns:adec="http://schemas.microsoft.com/office/drawing/2017/decorative" val="1"/>
              </a:ext>
            </a:extLst>
          </p:cNvPr>
          <p:cNvSpPr txBox="1"/>
          <p:nvPr/>
        </p:nvSpPr>
        <p:spPr>
          <a:xfrm>
            <a:off x="9434992" y="3564499"/>
            <a:ext cx="1341863" cy="580473"/>
          </a:xfrm>
          <a:prstGeom prst="rect">
            <a:avLst/>
          </a:prstGeom>
          <a:noFill/>
          <a:ln>
            <a:noFill/>
          </a:ln>
        </p:spPr>
        <p:txBody>
          <a:bodyPr wrap="square" lIns="0" tIns="0" rIns="0" bIns="0" rtlCol="0">
            <a:noAutofit/>
          </a:bodyPr>
          <a:lstStyle/>
          <a:p>
            <a:pPr algn="l"/>
            <a:r>
              <a:rPr lang="en-AU" sz="1600">
                <a:solidFill>
                  <a:schemeClr val="bg1"/>
                </a:solidFill>
              </a:rPr>
              <a:t>Ensure the  graduated scale is visible and  easy to read</a:t>
            </a:r>
          </a:p>
        </p:txBody>
      </p:sp>
      <p:sp>
        <p:nvSpPr>
          <p:cNvPr id="26" name="Arrow: Down 25">
            <a:extLst>
              <a:ext uri="{FF2B5EF4-FFF2-40B4-BE49-F238E27FC236}">
                <a16:creationId xmlns:a16="http://schemas.microsoft.com/office/drawing/2014/main" id="{3E8AEF18-EE25-DA5C-1A9A-2BDEC09FAD3A}"/>
              </a:ext>
              <a:ext uri="{C183D7F6-B498-43B3-948B-1728B52AA6E4}">
                <adec:decorative xmlns:adec="http://schemas.microsoft.com/office/drawing/2017/decorative" val="1"/>
              </a:ext>
            </a:extLst>
          </p:cNvPr>
          <p:cNvSpPr/>
          <p:nvPr/>
        </p:nvSpPr>
        <p:spPr>
          <a:xfrm>
            <a:off x="10016715" y="3173533"/>
            <a:ext cx="178419" cy="428051"/>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26AE94F3-9763-B450-B844-2D09BACE35FA}"/>
              </a:ext>
              <a:ext uri="{C183D7F6-B498-43B3-948B-1728B52AA6E4}">
                <adec:decorative xmlns:adec="http://schemas.microsoft.com/office/drawing/2017/decorative" val="1"/>
              </a:ext>
            </a:extLst>
          </p:cNvPr>
          <p:cNvSpPr/>
          <p:nvPr/>
        </p:nvSpPr>
        <p:spPr>
          <a:xfrm>
            <a:off x="6680242" y="2612971"/>
            <a:ext cx="343826" cy="358829"/>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B7B2C8E4-00AE-8A79-6A37-8AF7242CCFFE}"/>
              </a:ext>
              <a:ext uri="{C183D7F6-B498-43B3-948B-1728B52AA6E4}">
                <adec:decorative xmlns:adec="http://schemas.microsoft.com/office/drawing/2017/decorative" val="1"/>
              </a:ext>
            </a:extLst>
          </p:cNvPr>
          <p:cNvSpPr txBox="1"/>
          <p:nvPr/>
        </p:nvSpPr>
        <p:spPr>
          <a:xfrm>
            <a:off x="4270917" y="1708488"/>
            <a:ext cx="2982310" cy="621912"/>
          </a:xfrm>
          <a:prstGeom prst="rect">
            <a:avLst/>
          </a:prstGeom>
          <a:noFill/>
          <a:ln>
            <a:noFill/>
          </a:ln>
        </p:spPr>
        <p:txBody>
          <a:bodyPr wrap="square" lIns="0" tIns="0" rIns="0" bIns="0" rtlCol="0">
            <a:noAutofit/>
          </a:bodyPr>
          <a:lstStyle/>
          <a:p>
            <a:pPr algn="l"/>
            <a:r>
              <a:rPr lang="en-AU" sz="1600">
                <a:solidFill>
                  <a:schemeClr val="bg1"/>
                </a:solidFill>
              </a:rPr>
              <a:t>Ensure the test tube is tightly sealed with a stopper</a:t>
            </a:r>
          </a:p>
        </p:txBody>
      </p:sp>
      <p:sp>
        <p:nvSpPr>
          <p:cNvPr id="31" name="Arrow: Down 30">
            <a:extLst>
              <a:ext uri="{FF2B5EF4-FFF2-40B4-BE49-F238E27FC236}">
                <a16:creationId xmlns:a16="http://schemas.microsoft.com/office/drawing/2014/main" id="{A5B89668-3FB1-57ED-F3B3-D31A23FCD163}"/>
              </a:ext>
              <a:ext uri="{C183D7F6-B498-43B3-948B-1728B52AA6E4}">
                <adec:decorative xmlns:adec="http://schemas.microsoft.com/office/drawing/2017/decorative" val="1"/>
              </a:ext>
            </a:extLst>
          </p:cNvPr>
          <p:cNvSpPr/>
          <p:nvPr/>
        </p:nvSpPr>
        <p:spPr>
          <a:xfrm rot="18751996">
            <a:off x="6415945" y="2000208"/>
            <a:ext cx="156674" cy="731169"/>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31837ACD-30A0-3ABD-8340-3386CF8DEE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153</a:t>
            </a:fld>
            <a:endParaRPr lang="en-AU"/>
          </a:p>
        </p:txBody>
      </p:sp>
    </p:spTree>
    <p:extLst>
      <p:ext uri="{BB962C8B-B14F-4D97-AF65-F5344CB8AC3E}">
        <p14:creationId xmlns:p14="http://schemas.microsoft.com/office/powerpoint/2010/main" val="140126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C91AA-9C03-03E2-1F0D-2E6B778E92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2A2A5E-FB6B-126C-3521-DE788641981E}"/>
              </a:ext>
            </a:extLst>
          </p:cNvPr>
          <p:cNvSpPr>
            <a:spLocks noGrp="1"/>
          </p:cNvSpPr>
          <p:nvPr>
            <p:ph type="title"/>
          </p:nvPr>
        </p:nvSpPr>
        <p:spPr>
          <a:xfrm>
            <a:off x="359999" y="360001"/>
            <a:ext cx="10135129" cy="295581"/>
          </a:xfrm>
        </p:spPr>
        <p:txBody>
          <a:bodyPr/>
          <a:lstStyle/>
          <a:p>
            <a:r>
              <a:rPr lang="en-AU" dirty="0"/>
              <a:t>2.2 Equipment set-up – integrated instruction</a:t>
            </a:r>
            <a:br>
              <a:rPr lang="en-AU" dirty="0"/>
            </a:br>
            <a:endParaRPr lang="en-AU" dirty="0"/>
          </a:p>
        </p:txBody>
      </p:sp>
      <p:grpSp>
        <p:nvGrpSpPr>
          <p:cNvPr id="9" name="Group 8" descr="A labelled diagram of equipment set up showing a sidearm test tube filled with HCl and Mg ribbon. The test tube is stoppered, and the rubber tubing is inserted in an upside-down measuring cylinder (clamped with a retort stand) and placed in a pneumatic trough filled with water.">
            <a:extLst>
              <a:ext uri="{FF2B5EF4-FFF2-40B4-BE49-F238E27FC236}">
                <a16:creationId xmlns:a16="http://schemas.microsoft.com/office/drawing/2014/main" id="{D67E7C93-8479-1D00-6638-7B8F5CA27891}"/>
              </a:ext>
            </a:extLst>
          </p:cNvPr>
          <p:cNvGrpSpPr/>
          <p:nvPr/>
        </p:nvGrpSpPr>
        <p:grpSpPr>
          <a:xfrm>
            <a:off x="449604" y="1179053"/>
            <a:ext cx="7944546" cy="5189574"/>
            <a:chOff x="510852" y="1326426"/>
            <a:chExt cx="7944546" cy="5189574"/>
          </a:xfrm>
        </p:grpSpPr>
        <p:pic>
          <p:nvPicPr>
            <p:cNvPr id="64" name="Picture 63" descr="A labelled diagram of equipment set up showing a sidearm test tube filled with HCl and Mg ribbon. The test tube is stoppered, and the rubber tubing is inserted in an upside-down measuring cylinder (clamped with a retort stand) and placed in a pneumatic trough filled with water.">
              <a:extLst>
                <a:ext uri="{FF2B5EF4-FFF2-40B4-BE49-F238E27FC236}">
                  <a16:creationId xmlns:a16="http://schemas.microsoft.com/office/drawing/2014/main" id="{54E9D9C0-DE6C-00E6-70E8-5B574608ED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6961" y="1326426"/>
              <a:ext cx="7208437" cy="5189574"/>
            </a:xfrm>
            <a:prstGeom prst="rect">
              <a:avLst/>
            </a:prstGeom>
          </p:spPr>
        </p:pic>
        <p:sp>
          <p:nvSpPr>
            <p:cNvPr id="65" name="TextBox 64">
              <a:extLst>
                <a:ext uri="{FF2B5EF4-FFF2-40B4-BE49-F238E27FC236}">
                  <a16:creationId xmlns:a16="http://schemas.microsoft.com/office/drawing/2014/main" id="{748CF9F8-56E6-0D88-EFAD-549A705AC7B3}"/>
                </a:ext>
                <a:ext uri="{C183D7F6-B498-43B3-948B-1728B52AA6E4}">
                  <adec:decorative xmlns:adec="http://schemas.microsoft.com/office/drawing/2017/decorative" val="1"/>
                </a:ext>
              </a:extLst>
            </p:cNvPr>
            <p:cNvSpPr txBox="1"/>
            <p:nvPr/>
          </p:nvSpPr>
          <p:spPr>
            <a:xfrm>
              <a:off x="5986910" y="2649793"/>
              <a:ext cx="1109134" cy="642235"/>
            </a:xfrm>
            <a:prstGeom prst="rect">
              <a:avLst/>
            </a:prstGeom>
            <a:noFill/>
            <a:ln>
              <a:solidFill>
                <a:schemeClr val="tx1"/>
              </a:solidFill>
            </a:ln>
          </p:spPr>
          <p:txBody>
            <a:bodyPr wrap="square" lIns="0" tIns="0" rIns="0" bIns="0" rtlCol="0">
              <a:noAutofit/>
            </a:bodyPr>
            <a:lstStyle/>
            <a:p>
              <a:r>
                <a:rPr lang="en-AU" sz="1800">
                  <a:sym typeface="Wingdings" panose="05000000000000000000" pitchFamily="2" charset="2"/>
                </a:rPr>
                <a:t> </a:t>
              </a:r>
              <a:r>
                <a:rPr lang="en-AU" sz="1600">
                  <a:sym typeface="Wingdings" panose="05000000000000000000" pitchFamily="2" charset="2"/>
                </a:rPr>
                <a:t>T1  T2  T3</a:t>
              </a:r>
            </a:p>
            <a:p>
              <a:r>
                <a:rPr lang="en-AU">
                  <a:sym typeface="Wingdings" panose="05000000000000000000" pitchFamily="2" charset="2"/>
                </a:rPr>
                <a:t>  </a:t>
              </a:r>
              <a:endParaRPr lang="en-AU"/>
            </a:p>
            <a:p>
              <a:endParaRPr lang="en-AU" sz="1800"/>
            </a:p>
            <a:p>
              <a:endParaRPr lang="en-AU" sz="1800"/>
            </a:p>
            <a:p>
              <a:pPr algn="l"/>
              <a:endParaRPr lang="en-AU" sz="1800"/>
            </a:p>
          </p:txBody>
        </p:sp>
        <p:sp>
          <p:nvSpPr>
            <p:cNvPr id="66" name="TextBox 65">
              <a:extLst>
                <a:ext uri="{FF2B5EF4-FFF2-40B4-BE49-F238E27FC236}">
                  <a16:creationId xmlns:a16="http://schemas.microsoft.com/office/drawing/2014/main" id="{243D1BF2-E61C-656D-5B28-5FD3EDED901D}"/>
                </a:ext>
                <a:ext uri="{C183D7F6-B498-43B3-948B-1728B52AA6E4}">
                  <adec:decorative xmlns:adec="http://schemas.microsoft.com/office/drawing/2017/decorative" val="1"/>
                </a:ext>
              </a:extLst>
            </p:cNvPr>
            <p:cNvSpPr txBox="1"/>
            <p:nvPr/>
          </p:nvSpPr>
          <p:spPr>
            <a:xfrm>
              <a:off x="510852" y="4363262"/>
              <a:ext cx="1109134" cy="642235"/>
            </a:xfrm>
            <a:prstGeom prst="rect">
              <a:avLst/>
            </a:prstGeom>
            <a:noFill/>
            <a:ln>
              <a:solidFill>
                <a:schemeClr val="tx1"/>
              </a:solidFill>
            </a:ln>
          </p:spPr>
          <p:txBody>
            <a:bodyPr wrap="square" lIns="0" tIns="0" rIns="0" bIns="0" rtlCol="0">
              <a:noAutofit/>
            </a:bodyPr>
            <a:lstStyle/>
            <a:p>
              <a:r>
                <a:rPr lang="en-AU" sz="1800">
                  <a:sym typeface="Wingdings" panose="05000000000000000000" pitchFamily="2" charset="2"/>
                </a:rPr>
                <a:t> </a:t>
              </a:r>
              <a:r>
                <a:rPr lang="en-AU" sz="1600">
                  <a:sym typeface="Wingdings" panose="05000000000000000000" pitchFamily="2" charset="2"/>
                </a:rPr>
                <a:t>T1  T2  T3</a:t>
              </a:r>
            </a:p>
            <a:p>
              <a:r>
                <a:rPr lang="en-AU">
                  <a:sym typeface="Wingdings" panose="05000000000000000000" pitchFamily="2" charset="2"/>
                </a:rPr>
                <a:t>  </a:t>
              </a:r>
              <a:endParaRPr lang="en-AU"/>
            </a:p>
            <a:p>
              <a:endParaRPr lang="en-AU" sz="1800"/>
            </a:p>
            <a:p>
              <a:endParaRPr lang="en-AU" sz="1800"/>
            </a:p>
            <a:p>
              <a:pPr algn="l"/>
              <a:endParaRPr lang="en-AU" sz="1800"/>
            </a:p>
          </p:txBody>
        </p:sp>
        <p:sp>
          <p:nvSpPr>
            <p:cNvPr id="67" name="Flowchart: Connector 66">
              <a:extLst>
                <a:ext uri="{FF2B5EF4-FFF2-40B4-BE49-F238E27FC236}">
                  <a16:creationId xmlns:a16="http://schemas.microsoft.com/office/drawing/2014/main" id="{9CEB45F7-28F5-535C-5092-CF907FC23E90}"/>
                </a:ext>
                <a:ext uri="{C183D7F6-B498-43B3-948B-1728B52AA6E4}">
                  <adec:decorative xmlns:adec="http://schemas.microsoft.com/office/drawing/2017/decorative" val="1"/>
                </a:ext>
              </a:extLst>
            </p:cNvPr>
            <p:cNvSpPr/>
            <p:nvPr/>
          </p:nvSpPr>
          <p:spPr>
            <a:xfrm>
              <a:off x="1689507" y="4583466"/>
              <a:ext cx="445477" cy="504093"/>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lowchart: Connector 70">
              <a:extLst>
                <a:ext uri="{FF2B5EF4-FFF2-40B4-BE49-F238E27FC236}">
                  <a16:creationId xmlns:a16="http://schemas.microsoft.com/office/drawing/2014/main" id="{7B849927-F2DB-089E-D121-C3CCD992306A}"/>
                </a:ext>
                <a:ext uri="{C183D7F6-B498-43B3-948B-1728B52AA6E4}">
                  <adec:decorative xmlns:adec="http://schemas.microsoft.com/office/drawing/2017/decorative" val="1"/>
                </a:ext>
              </a:extLst>
            </p:cNvPr>
            <p:cNvSpPr/>
            <p:nvPr/>
          </p:nvSpPr>
          <p:spPr>
            <a:xfrm>
              <a:off x="6096000" y="3548900"/>
              <a:ext cx="445477" cy="504093"/>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lowchart: Connector 72">
              <a:extLst>
                <a:ext uri="{FF2B5EF4-FFF2-40B4-BE49-F238E27FC236}">
                  <a16:creationId xmlns:a16="http://schemas.microsoft.com/office/drawing/2014/main" id="{801FB699-B511-8390-FF95-693069D627DA}"/>
                </a:ext>
                <a:ext uri="{C183D7F6-B498-43B3-948B-1728B52AA6E4}">
                  <adec:decorative xmlns:adec="http://schemas.microsoft.com/office/drawing/2017/decorative" val="1"/>
                </a:ext>
              </a:extLst>
            </p:cNvPr>
            <p:cNvSpPr/>
            <p:nvPr/>
          </p:nvSpPr>
          <p:spPr>
            <a:xfrm>
              <a:off x="6831152" y="5341063"/>
              <a:ext cx="445477" cy="504093"/>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1B85E17D-7D7A-2DF0-2363-717A7B44DE1B}"/>
                </a:ext>
                <a:ext uri="{C183D7F6-B498-43B3-948B-1728B52AA6E4}">
                  <adec:decorative xmlns:adec="http://schemas.microsoft.com/office/drawing/2017/decorative" val="1"/>
                </a:ext>
              </a:extLst>
            </p:cNvPr>
            <p:cNvSpPr txBox="1"/>
            <p:nvPr/>
          </p:nvSpPr>
          <p:spPr>
            <a:xfrm>
              <a:off x="510852" y="3429000"/>
              <a:ext cx="1109134" cy="642235"/>
            </a:xfrm>
            <a:prstGeom prst="rect">
              <a:avLst/>
            </a:prstGeom>
            <a:noFill/>
            <a:ln>
              <a:solidFill>
                <a:schemeClr val="tx1"/>
              </a:solidFill>
            </a:ln>
          </p:spPr>
          <p:txBody>
            <a:bodyPr wrap="square" lIns="0" tIns="0" rIns="0" bIns="0" rtlCol="0">
              <a:noAutofit/>
            </a:bodyPr>
            <a:lstStyle/>
            <a:p>
              <a:r>
                <a:rPr lang="en-AU" sz="1800">
                  <a:sym typeface="Wingdings" panose="05000000000000000000" pitchFamily="2" charset="2"/>
                </a:rPr>
                <a:t> </a:t>
              </a:r>
              <a:r>
                <a:rPr lang="en-AU" sz="1600">
                  <a:sym typeface="Wingdings" panose="05000000000000000000" pitchFamily="2" charset="2"/>
                </a:rPr>
                <a:t>T1  T2  T3</a:t>
              </a:r>
            </a:p>
            <a:p>
              <a:r>
                <a:rPr lang="en-AU">
                  <a:sym typeface="Wingdings" panose="05000000000000000000" pitchFamily="2" charset="2"/>
                </a:rPr>
                <a:t>  </a:t>
              </a:r>
              <a:endParaRPr lang="en-AU"/>
            </a:p>
            <a:p>
              <a:endParaRPr lang="en-AU" sz="1800"/>
            </a:p>
            <a:p>
              <a:endParaRPr lang="en-AU" sz="1800"/>
            </a:p>
            <a:p>
              <a:pPr algn="l"/>
              <a:endParaRPr lang="en-AU" sz="1800"/>
            </a:p>
          </p:txBody>
        </p:sp>
        <p:sp>
          <p:nvSpPr>
            <p:cNvPr id="77" name="TextBox 76">
              <a:extLst>
                <a:ext uri="{FF2B5EF4-FFF2-40B4-BE49-F238E27FC236}">
                  <a16:creationId xmlns:a16="http://schemas.microsoft.com/office/drawing/2014/main" id="{783AC547-B1C4-A2AA-1177-AE5568497655}"/>
                </a:ext>
                <a:ext uri="{C183D7F6-B498-43B3-948B-1728B52AA6E4}">
                  <adec:decorative xmlns:adec="http://schemas.microsoft.com/office/drawing/2017/decorative" val="1"/>
                </a:ext>
              </a:extLst>
            </p:cNvPr>
            <p:cNvSpPr txBox="1"/>
            <p:nvPr/>
          </p:nvSpPr>
          <p:spPr>
            <a:xfrm>
              <a:off x="1743956" y="3776083"/>
              <a:ext cx="445477" cy="316523"/>
            </a:xfrm>
            <a:prstGeom prst="rect">
              <a:avLst/>
            </a:prstGeom>
            <a:noFill/>
          </p:spPr>
          <p:txBody>
            <a:bodyPr wrap="square" lIns="0" tIns="0" rIns="0" bIns="0" rtlCol="0">
              <a:noAutofit/>
            </a:bodyPr>
            <a:lstStyle/>
            <a:p>
              <a:pPr algn="ctr"/>
              <a:r>
                <a:rPr lang="en-AU" sz="1800"/>
                <a:t>4</a:t>
              </a:r>
            </a:p>
          </p:txBody>
        </p:sp>
        <p:sp>
          <p:nvSpPr>
            <p:cNvPr id="5" name="Arrow: Right 4">
              <a:extLst>
                <a:ext uri="{FF2B5EF4-FFF2-40B4-BE49-F238E27FC236}">
                  <a16:creationId xmlns:a16="http://schemas.microsoft.com/office/drawing/2014/main" id="{7437A339-34F5-33EE-5B39-C16842C71E1C}"/>
                </a:ext>
                <a:ext uri="{C183D7F6-B498-43B3-948B-1728B52AA6E4}">
                  <adec:decorative xmlns:adec="http://schemas.microsoft.com/office/drawing/2017/decorative" val="1"/>
                </a:ext>
              </a:extLst>
            </p:cNvPr>
            <p:cNvSpPr/>
            <p:nvPr/>
          </p:nvSpPr>
          <p:spPr>
            <a:xfrm>
              <a:off x="2153303" y="4714865"/>
              <a:ext cx="221111" cy="15826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Arrow: Right 5">
              <a:extLst>
                <a:ext uri="{FF2B5EF4-FFF2-40B4-BE49-F238E27FC236}">
                  <a16:creationId xmlns:a16="http://schemas.microsoft.com/office/drawing/2014/main" id="{DAF3BB5C-90F2-71D5-3E24-0543A9E3DABB}"/>
                </a:ext>
                <a:ext uri="{C183D7F6-B498-43B3-948B-1728B52AA6E4}">
                  <adec:decorative xmlns:adec="http://schemas.microsoft.com/office/drawing/2017/decorative" val="1"/>
                </a:ext>
              </a:extLst>
            </p:cNvPr>
            <p:cNvSpPr/>
            <p:nvPr/>
          </p:nvSpPr>
          <p:spPr>
            <a:xfrm rot="10800000">
              <a:off x="5774968" y="3645268"/>
              <a:ext cx="305692" cy="15826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Arrow: Right 6">
              <a:extLst>
                <a:ext uri="{FF2B5EF4-FFF2-40B4-BE49-F238E27FC236}">
                  <a16:creationId xmlns:a16="http://schemas.microsoft.com/office/drawing/2014/main" id="{9EC48C72-74CB-6E35-D4D1-16B74FF7B0D8}"/>
                </a:ext>
                <a:ext uri="{C183D7F6-B498-43B3-948B-1728B52AA6E4}">
                  <adec:decorative xmlns:adec="http://schemas.microsoft.com/office/drawing/2017/decorative" val="1"/>
                </a:ext>
              </a:extLst>
            </p:cNvPr>
            <p:cNvSpPr/>
            <p:nvPr/>
          </p:nvSpPr>
          <p:spPr>
            <a:xfrm rot="10800000">
              <a:off x="6587441" y="5513978"/>
              <a:ext cx="221111" cy="158262"/>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U-Turn 7">
              <a:extLst>
                <a:ext uri="{FF2B5EF4-FFF2-40B4-BE49-F238E27FC236}">
                  <a16:creationId xmlns:a16="http://schemas.microsoft.com/office/drawing/2014/main" id="{80F4EE37-7417-CAB6-B1E0-61E2EF308562}"/>
                </a:ext>
                <a:ext uri="{C183D7F6-B498-43B3-948B-1728B52AA6E4}">
                  <adec:decorative xmlns:adec="http://schemas.microsoft.com/office/drawing/2017/decorative" val="1"/>
                </a:ext>
              </a:extLst>
            </p:cNvPr>
            <p:cNvSpPr/>
            <p:nvPr/>
          </p:nvSpPr>
          <p:spPr>
            <a:xfrm>
              <a:off x="1892144" y="3234757"/>
              <a:ext cx="594578" cy="280678"/>
            </a:xfrm>
            <a:prstGeom prst="utur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Arrow: Bent 9">
              <a:extLst>
                <a:ext uri="{FF2B5EF4-FFF2-40B4-BE49-F238E27FC236}">
                  <a16:creationId xmlns:a16="http://schemas.microsoft.com/office/drawing/2014/main" id="{169CE5A8-DC6D-E56F-71FD-9066694B5C92}"/>
                </a:ext>
                <a:ext uri="{C183D7F6-B498-43B3-948B-1728B52AA6E4}">
                  <adec:decorative xmlns:adec="http://schemas.microsoft.com/office/drawing/2017/decorative" val="1"/>
                </a:ext>
              </a:extLst>
            </p:cNvPr>
            <p:cNvSpPr/>
            <p:nvPr/>
          </p:nvSpPr>
          <p:spPr>
            <a:xfrm>
              <a:off x="1892144" y="2860886"/>
              <a:ext cx="261159" cy="642235"/>
            </a:xfrm>
            <a:prstGeom prst="ben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3" name="Arrow: Bent 12">
              <a:extLst>
                <a:ext uri="{FF2B5EF4-FFF2-40B4-BE49-F238E27FC236}">
                  <a16:creationId xmlns:a16="http://schemas.microsoft.com/office/drawing/2014/main" id="{9F982967-CB70-2757-872C-88AD4100281A}"/>
                </a:ext>
                <a:ext uri="{C183D7F6-B498-43B3-948B-1728B52AA6E4}">
                  <adec:decorative xmlns:adec="http://schemas.microsoft.com/office/drawing/2017/decorative" val="1"/>
                </a:ext>
              </a:extLst>
            </p:cNvPr>
            <p:cNvSpPr/>
            <p:nvPr/>
          </p:nvSpPr>
          <p:spPr>
            <a:xfrm rot="5600335">
              <a:off x="2189373" y="3744220"/>
              <a:ext cx="321990" cy="435142"/>
            </a:xfrm>
            <a:prstGeom prst="ben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22" name="TextBox 21">
            <a:extLst>
              <a:ext uri="{FF2B5EF4-FFF2-40B4-BE49-F238E27FC236}">
                <a16:creationId xmlns:a16="http://schemas.microsoft.com/office/drawing/2014/main" id="{6042089B-F3EF-967A-C555-7A2B03FF2CF8}"/>
              </a:ext>
            </a:extLst>
          </p:cNvPr>
          <p:cNvSpPr txBox="1"/>
          <p:nvPr/>
        </p:nvSpPr>
        <p:spPr>
          <a:xfrm>
            <a:off x="8232612" y="1017258"/>
            <a:ext cx="3509784" cy="5889066"/>
          </a:xfrm>
          <a:prstGeom prst="rect">
            <a:avLst/>
          </a:prstGeom>
          <a:noFill/>
        </p:spPr>
        <p:txBody>
          <a:bodyPr wrap="square" lIns="0" tIns="0" rIns="0" bIns="0" rtlCol="0">
            <a:noAutofit/>
          </a:bodyPr>
          <a:lstStyle/>
          <a:p>
            <a:pPr lvl="1"/>
            <a:r>
              <a:rPr lang="en-AU" sz="1800"/>
              <a:t>1. Fill a trough with water.</a:t>
            </a:r>
          </a:p>
          <a:p>
            <a:pPr lvl="1"/>
            <a:endParaRPr lang="en-AU" sz="1800"/>
          </a:p>
          <a:p>
            <a:pPr lvl="1"/>
            <a:r>
              <a:rPr lang="en-AU" sz="1800"/>
              <a:t>2. Invert a water filled measuring cylinder in the trough and clamp it.</a:t>
            </a:r>
          </a:p>
          <a:p>
            <a:pPr lvl="1"/>
            <a:endParaRPr lang="en-AU" sz="1800"/>
          </a:p>
          <a:p>
            <a:pPr lvl="1"/>
            <a:r>
              <a:rPr lang="en-AU" sz="1800"/>
              <a:t>3. Fill a test tube with 10mL HCl and insert the rubber tubing under water.</a:t>
            </a:r>
          </a:p>
          <a:p>
            <a:pPr lvl="1"/>
            <a:endParaRPr lang="en-AU" sz="1800"/>
          </a:p>
          <a:p>
            <a:pPr lvl="1"/>
            <a:r>
              <a:rPr lang="en-AU" sz="1800"/>
              <a:t>4. Add a 3cm piece of magnesium ribbon to the test tube, stopper and start the timer.</a:t>
            </a:r>
          </a:p>
          <a:p>
            <a:pPr lvl="1"/>
            <a:endParaRPr lang="en-AU" sz="1800" b="1"/>
          </a:p>
          <a:p>
            <a:pPr lvl="1"/>
            <a:r>
              <a:rPr lang="en-AU" sz="1800"/>
              <a:t>Repeat steps 2–4 three times.</a:t>
            </a:r>
          </a:p>
          <a:p>
            <a:pPr lvl="1"/>
            <a:r>
              <a:rPr lang="en-AU" sz="1800" b="1"/>
              <a:t>T1, T2</a:t>
            </a:r>
            <a:r>
              <a:rPr lang="en-AU" sz="1800"/>
              <a:t> and </a:t>
            </a:r>
            <a:r>
              <a:rPr lang="en-AU" sz="1800" b="1"/>
              <a:t>T3</a:t>
            </a:r>
            <a:r>
              <a:rPr lang="en-AU" sz="1800"/>
              <a:t> refer to the trial numbers.</a:t>
            </a:r>
          </a:p>
          <a:p>
            <a:pPr lvl="1"/>
            <a:endParaRPr lang="en-AU" sz="1800"/>
          </a:p>
        </p:txBody>
      </p:sp>
      <p:sp>
        <p:nvSpPr>
          <p:cNvPr id="68" name="TextBox 67">
            <a:extLst>
              <a:ext uri="{FF2B5EF4-FFF2-40B4-BE49-F238E27FC236}">
                <a16:creationId xmlns:a16="http://schemas.microsoft.com/office/drawing/2014/main" id="{AC794DE2-6E3A-1F1D-A34E-881393B9AD3A}"/>
              </a:ext>
              <a:ext uri="{C183D7F6-B498-43B3-948B-1728B52AA6E4}">
                <adec:decorative xmlns:adec="http://schemas.microsoft.com/office/drawing/2017/decorative" val="1"/>
              </a:ext>
            </a:extLst>
          </p:cNvPr>
          <p:cNvSpPr txBox="1"/>
          <p:nvPr/>
        </p:nvSpPr>
        <p:spPr>
          <a:xfrm>
            <a:off x="1636342" y="4543854"/>
            <a:ext cx="445477" cy="461644"/>
          </a:xfrm>
          <a:prstGeom prst="rect">
            <a:avLst/>
          </a:prstGeom>
          <a:noFill/>
        </p:spPr>
        <p:txBody>
          <a:bodyPr wrap="square" lIns="0" tIns="0" rIns="0" bIns="0" rtlCol="0">
            <a:noAutofit/>
          </a:bodyPr>
          <a:lstStyle/>
          <a:p>
            <a:pPr algn="ctr"/>
            <a:r>
              <a:rPr lang="en-AU" sz="1800"/>
              <a:t>3</a:t>
            </a:r>
          </a:p>
        </p:txBody>
      </p:sp>
      <p:sp>
        <p:nvSpPr>
          <p:cNvPr id="72" name="TextBox 71">
            <a:extLst>
              <a:ext uri="{FF2B5EF4-FFF2-40B4-BE49-F238E27FC236}">
                <a16:creationId xmlns:a16="http://schemas.microsoft.com/office/drawing/2014/main" id="{9A95482B-698F-2EAC-CA51-0A616680E3BD}"/>
              </a:ext>
              <a:ext uri="{C183D7F6-B498-43B3-948B-1728B52AA6E4}">
                <adec:decorative xmlns:adec="http://schemas.microsoft.com/office/drawing/2017/decorative" val="1"/>
              </a:ext>
            </a:extLst>
          </p:cNvPr>
          <p:cNvSpPr txBox="1"/>
          <p:nvPr/>
        </p:nvSpPr>
        <p:spPr>
          <a:xfrm>
            <a:off x="6031238" y="3509864"/>
            <a:ext cx="445477" cy="316523"/>
          </a:xfrm>
          <a:prstGeom prst="rect">
            <a:avLst/>
          </a:prstGeom>
          <a:noFill/>
        </p:spPr>
        <p:txBody>
          <a:bodyPr wrap="square" lIns="0" tIns="0" rIns="0" bIns="0" rtlCol="0">
            <a:noAutofit/>
          </a:bodyPr>
          <a:lstStyle/>
          <a:p>
            <a:pPr algn="ctr"/>
            <a:r>
              <a:rPr lang="en-AU" sz="1800"/>
              <a:t>2</a:t>
            </a:r>
          </a:p>
        </p:txBody>
      </p:sp>
      <p:sp>
        <p:nvSpPr>
          <p:cNvPr id="74" name="TextBox 73">
            <a:extLst>
              <a:ext uri="{FF2B5EF4-FFF2-40B4-BE49-F238E27FC236}">
                <a16:creationId xmlns:a16="http://schemas.microsoft.com/office/drawing/2014/main" id="{D62D1145-315E-AD1C-0E67-180B65F7646C}"/>
              </a:ext>
              <a:ext uri="{C183D7F6-B498-43B3-948B-1728B52AA6E4}">
                <adec:decorative xmlns:adec="http://schemas.microsoft.com/office/drawing/2017/decorative" val="1"/>
              </a:ext>
            </a:extLst>
          </p:cNvPr>
          <p:cNvSpPr txBox="1"/>
          <p:nvPr/>
        </p:nvSpPr>
        <p:spPr>
          <a:xfrm>
            <a:off x="6788620" y="5301533"/>
            <a:ext cx="445477" cy="504093"/>
          </a:xfrm>
          <a:prstGeom prst="rect">
            <a:avLst/>
          </a:prstGeom>
          <a:noFill/>
        </p:spPr>
        <p:txBody>
          <a:bodyPr wrap="square" lIns="0" tIns="0" rIns="0" bIns="0" rtlCol="0">
            <a:noAutofit/>
          </a:bodyPr>
          <a:lstStyle/>
          <a:p>
            <a:pPr algn="ctr"/>
            <a:r>
              <a:rPr lang="en-AU" sz="1800"/>
              <a:t>1</a:t>
            </a:r>
          </a:p>
        </p:txBody>
      </p:sp>
      <p:sp>
        <p:nvSpPr>
          <p:cNvPr id="76" name="Flowchart: Connector 75">
            <a:extLst>
              <a:ext uri="{FF2B5EF4-FFF2-40B4-BE49-F238E27FC236}">
                <a16:creationId xmlns:a16="http://schemas.microsoft.com/office/drawing/2014/main" id="{171C7DDA-3BFE-0A6C-85DA-DAB4F7D3BE2C}"/>
              </a:ext>
              <a:ext uri="{C183D7F6-B498-43B3-948B-1728B52AA6E4}">
                <adec:decorative xmlns:adec="http://schemas.microsoft.com/office/drawing/2017/decorative" val="1"/>
              </a:ext>
            </a:extLst>
          </p:cNvPr>
          <p:cNvSpPr/>
          <p:nvPr/>
        </p:nvSpPr>
        <p:spPr>
          <a:xfrm>
            <a:off x="1689507" y="3548900"/>
            <a:ext cx="445477" cy="504093"/>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4334B92A-D089-CCE5-FB9B-3C9A75B98BCD}"/>
              </a:ext>
              <a:ext uri="{C183D7F6-B498-43B3-948B-1728B52AA6E4}">
                <adec:decorative xmlns:adec="http://schemas.microsoft.com/office/drawing/2017/decorative" val="1"/>
              </a:ext>
            </a:extLst>
          </p:cNvPr>
          <p:cNvSpPr txBox="1"/>
          <p:nvPr/>
        </p:nvSpPr>
        <p:spPr>
          <a:xfrm>
            <a:off x="1356314" y="6549465"/>
            <a:ext cx="3042691" cy="276999"/>
          </a:xfrm>
          <a:prstGeom prst="rect">
            <a:avLst/>
          </a:prstGeom>
          <a:noFill/>
        </p:spPr>
        <p:txBody>
          <a:bodyPr wrap="square">
            <a:spAutoFit/>
          </a:bodyPr>
          <a:lstStyle/>
          <a:p>
            <a:pPr>
              <a:spcBef>
                <a:spcPts val="1200"/>
              </a:spcBef>
              <a:spcAft>
                <a:spcPts val="1000"/>
              </a:spcAft>
              <a:buNone/>
            </a:pPr>
            <a:r>
              <a:rPr lang="en-AU" sz="1200">
                <a:solidFill>
                  <a:srgbClr val="002664"/>
                </a:solidFill>
                <a:effectLst/>
                <a:latin typeface="Arial" panose="020B0604020202020204" pitchFamily="34" charset="0"/>
                <a:ea typeface="Calibri" panose="020F0502020204030204" pitchFamily="34" charset="0"/>
              </a:rPr>
              <a:t>Image created using </a:t>
            </a:r>
            <a:r>
              <a:rPr lang="en-AU" sz="1200" u="sng" err="1">
                <a:solidFill>
                  <a:srgbClr val="002664"/>
                </a:solidFill>
                <a:effectLst/>
                <a:latin typeface="Arial" panose="020B0604020202020204" pitchFamily="34" charset="0"/>
                <a:ea typeface="Calibri" panose="020F0502020204030204" pitchFamily="34" charset="0"/>
                <a:hlinkClick r:id="rId4"/>
              </a:rPr>
              <a:t>Chemix</a:t>
            </a:r>
            <a:endParaRPr lang="en-AU" sz="1200">
              <a:solidFill>
                <a:srgbClr val="002664"/>
              </a:solidFill>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649E1023-D7FE-C47D-55B3-4B22B5C2F2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154</a:t>
            </a:fld>
            <a:endParaRPr lang="en-AU"/>
          </a:p>
        </p:txBody>
      </p:sp>
    </p:spTree>
    <p:extLst>
      <p:ext uri="{BB962C8B-B14F-4D97-AF65-F5344CB8AC3E}">
        <p14:creationId xmlns:p14="http://schemas.microsoft.com/office/powerpoint/2010/main" val="311823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708B437-3112-8B22-D999-DE6AE60BA87D}"/>
              </a:ext>
            </a:extLst>
          </p:cNvPr>
          <p:cNvSpPr>
            <a:spLocks noGrp="1"/>
          </p:cNvSpPr>
          <p:nvPr>
            <p:ph type="title"/>
          </p:nvPr>
        </p:nvSpPr>
        <p:spPr>
          <a:xfrm>
            <a:off x="359999" y="360000"/>
            <a:ext cx="7033247" cy="545601"/>
          </a:xfrm>
        </p:spPr>
        <p:txBody>
          <a:bodyPr/>
          <a:lstStyle/>
          <a:p>
            <a:r>
              <a:rPr lang="en-AU"/>
              <a:t>2.2 Measuring the gas volume</a:t>
            </a:r>
          </a:p>
        </p:txBody>
      </p:sp>
      <p:sp>
        <p:nvSpPr>
          <p:cNvPr id="20" name="TextBox 19">
            <a:extLst>
              <a:ext uri="{FF2B5EF4-FFF2-40B4-BE49-F238E27FC236}">
                <a16:creationId xmlns:a16="http://schemas.microsoft.com/office/drawing/2014/main" id="{ACF7F229-EEC9-9F20-A99C-6ECCC3A21C9B}"/>
              </a:ext>
            </a:extLst>
          </p:cNvPr>
          <p:cNvSpPr txBox="1"/>
          <p:nvPr/>
        </p:nvSpPr>
        <p:spPr>
          <a:xfrm>
            <a:off x="761537" y="1514764"/>
            <a:ext cx="6631709" cy="4620955"/>
          </a:xfrm>
          <a:prstGeom prst="rect">
            <a:avLst/>
          </a:prstGeom>
          <a:noFill/>
        </p:spPr>
        <p:txBody>
          <a:bodyPr wrap="square" lIns="0" tIns="0" rIns="0" bIns="0" rtlCol="0">
            <a:noAutofit/>
          </a:bodyPr>
          <a:lstStyle/>
          <a:p>
            <a:pPr marL="342900" indent="-342900" algn="l">
              <a:lnSpc>
                <a:spcPct val="150000"/>
              </a:lnSpc>
              <a:spcAft>
                <a:spcPts val="600"/>
              </a:spcAft>
              <a:buFont typeface="Arial" panose="020B0604020202020204" pitchFamily="34" charset="0"/>
              <a:buChar char="•"/>
            </a:pPr>
            <a:r>
              <a:rPr lang="en-AU" sz="2000"/>
              <a:t>Keep the inverted measuring cylinder steady in the water trough.</a:t>
            </a:r>
          </a:p>
          <a:p>
            <a:pPr marL="342900" indent="-342900">
              <a:lnSpc>
                <a:spcPct val="150000"/>
              </a:lnSpc>
              <a:spcAft>
                <a:spcPts val="600"/>
              </a:spcAft>
              <a:buFont typeface="Arial" panose="020B0604020202020204" pitchFamily="34" charset="0"/>
              <a:buChar char="•"/>
            </a:pPr>
            <a:r>
              <a:rPr lang="en-AU" sz="2000"/>
              <a:t>When the gas starts collecting, bring your eyes level with the water surface in the measuring cylinder to avoid parallax error.</a:t>
            </a:r>
          </a:p>
          <a:p>
            <a:pPr marL="285750" indent="-285750">
              <a:lnSpc>
                <a:spcPct val="150000"/>
              </a:lnSpc>
              <a:spcAft>
                <a:spcPts val="600"/>
              </a:spcAft>
              <a:buFont typeface="Arial" panose="020B0604020202020204" pitchFamily="34" charset="0"/>
              <a:buChar char="•"/>
            </a:pPr>
            <a:r>
              <a:rPr lang="en-AU" sz="2000"/>
              <a:t>Read the scale at the bottom of the water meniscus (the curved surface).</a:t>
            </a:r>
          </a:p>
          <a:p>
            <a:pPr marL="285750" indent="-285750">
              <a:lnSpc>
                <a:spcPct val="150000"/>
              </a:lnSpc>
              <a:spcAft>
                <a:spcPts val="600"/>
              </a:spcAft>
              <a:buFont typeface="Arial" panose="020B0604020202020204" pitchFamily="34" charset="0"/>
              <a:buChar char="•"/>
            </a:pPr>
            <a:r>
              <a:rPr lang="en-AU" sz="2000"/>
              <a:t>That number on the scale is the volume of gas collected, because it equals the volume of water displaced.</a:t>
            </a:r>
          </a:p>
        </p:txBody>
      </p:sp>
      <p:pic>
        <p:nvPicPr>
          <p:cNvPr id="5" name="Picture 4" descr="An inverted measuring cylinder with gas collected in it displacing water. There is a line to the water level showing that 60 mL of gas has been collected.">
            <a:extLst>
              <a:ext uri="{FF2B5EF4-FFF2-40B4-BE49-F238E27FC236}">
                <a16:creationId xmlns:a16="http://schemas.microsoft.com/office/drawing/2014/main" id="{D929103A-4CDF-FB03-3467-0B6BBD807B7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436413" y="360000"/>
            <a:ext cx="2831318" cy="6113641"/>
          </a:xfrm>
          <a:prstGeom prst="rect">
            <a:avLst/>
          </a:prstGeom>
        </p:spPr>
      </p:pic>
      <p:sp>
        <p:nvSpPr>
          <p:cNvPr id="2" name="Slide Number Placeholder 1">
            <a:extLst>
              <a:ext uri="{FF2B5EF4-FFF2-40B4-BE49-F238E27FC236}">
                <a16:creationId xmlns:a16="http://schemas.microsoft.com/office/drawing/2014/main" id="{B1A8BABE-49D3-88A9-B4DF-A35DFA713B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155</a:t>
            </a:fld>
            <a:endParaRPr lang="en-AU"/>
          </a:p>
        </p:txBody>
      </p:sp>
    </p:spTree>
    <p:extLst>
      <p:ext uri="{BB962C8B-B14F-4D97-AF65-F5344CB8AC3E}">
        <p14:creationId xmlns:p14="http://schemas.microsoft.com/office/powerpoint/2010/main" val="2684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42C163-2EE5-B3DE-76B0-4B7FBBBE799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156</a:t>
            </a:fld>
            <a:endParaRPr lang="en-AU"/>
          </a:p>
        </p:txBody>
      </p:sp>
      <p:sp>
        <p:nvSpPr>
          <p:cNvPr id="4" name="Title 3">
            <a:extLst>
              <a:ext uri="{FF2B5EF4-FFF2-40B4-BE49-F238E27FC236}">
                <a16:creationId xmlns:a16="http://schemas.microsoft.com/office/drawing/2014/main" id="{AB0D7EC1-4B34-5B00-18C0-5AAD70FE780F}"/>
              </a:ext>
            </a:extLst>
          </p:cNvPr>
          <p:cNvSpPr>
            <a:spLocks noGrp="1"/>
          </p:cNvSpPr>
          <p:nvPr>
            <p:ph type="title"/>
          </p:nvPr>
        </p:nvSpPr>
        <p:spPr/>
        <p:txBody>
          <a:bodyPr/>
          <a:lstStyle/>
          <a:p>
            <a:r>
              <a:rPr lang="en-AU" dirty="0"/>
              <a:t>2.2 Checkpoint</a:t>
            </a:r>
            <a:endParaRPr lang="en-US" dirty="0"/>
          </a:p>
        </p:txBody>
      </p:sp>
      <p:sp>
        <p:nvSpPr>
          <p:cNvPr id="5" name="Text Placeholder 4">
            <a:extLst>
              <a:ext uri="{FF2B5EF4-FFF2-40B4-BE49-F238E27FC236}">
                <a16:creationId xmlns:a16="http://schemas.microsoft.com/office/drawing/2014/main" id="{4123B3BE-DF7E-34AF-D64E-FABF8FEFAF4A}"/>
              </a:ext>
            </a:extLst>
          </p:cNvPr>
          <p:cNvSpPr>
            <a:spLocks noGrp="1"/>
          </p:cNvSpPr>
          <p:nvPr>
            <p:ph type="body" sz="quarter" idx="18"/>
          </p:nvPr>
        </p:nvSpPr>
        <p:spPr>
          <a:xfrm>
            <a:off x="360000" y="882000"/>
            <a:ext cx="10080000" cy="444719"/>
          </a:xfrm>
        </p:spPr>
        <p:txBody>
          <a:bodyPr anchor="t"/>
          <a:lstStyle/>
          <a:p>
            <a:r>
              <a:rPr lang="en-AU" dirty="0"/>
              <a:t>Measuring the gas volume</a:t>
            </a:r>
            <a:endParaRPr lang="en-US" dirty="0"/>
          </a:p>
          <a:p>
            <a:endParaRPr lang="en-US" dirty="0"/>
          </a:p>
        </p:txBody>
      </p:sp>
      <p:sp>
        <p:nvSpPr>
          <p:cNvPr id="8" name="Picture Placeholder 2">
            <a:extLst>
              <a:ext uri="{FF2B5EF4-FFF2-40B4-BE49-F238E27FC236}">
                <a16:creationId xmlns:a16="http://schemas.microsoft.com/office/drawing/2014/main" id="{AC7B4A39-C1FC-D0C3-045F-827B839BA85B}"/>
              </a:ext>
              <a:ext uri="{C183D7F6-B498-43B3-948B-1728B52AA6E4}">
                <adec:decorative xmlns:adec="http://schemas.microsoft.com/office/drawing/2017/decorative" val="0"/>
              </a:ext>
            </a:extLst>
          </p:cNvPr>
          <p:cNvSpPr txBox="1">
            <a:spLocks/>
          </p:cNvSpPr>
          <p:nvPr/>
        </p:nvSpPr>
        <p:spPr>
          <a:xfrm>
            <a:off x="425884" y="1864390"/>
            <a:ext cx="4921250" cy="421005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Read the scale showing the water level in each measuring cylinder to determine the volume of gas collected. </a:t>
            </a:r>
          </a:p>
          <a:p>
            <a:r>
              <a:rPr lang="en-AU"/>
              <a:t>A =  ______mL</a:t>
            </a:r>
          </a:p>
          <a:p>
            <a:r>
              <a:rPr lang="en-AU"/>
              <a:t>B =  ______mL</a:t>
            </a:r>
          </a:p>
          <a:p>
            <a:r>
              <a:rPr lang="en-AU"/>
              <a:t>C =  ______mL</a:t>
            </a:r>
          </a:p>
          <a:p>
            <a:r>
              <a:rPr lang="en-AU"/>
              <a:t>D =  ______mL</a:t>
            </a:r>
          </a:p>
          <a:p>
            <a:endParaRPr lang="en-AU" dirty="0"/>
          </a:p>
        </p:txBody>
      </p:sp>
      <p:grpSp>
        <p:nvGrpSpPr>
          <p:cNvPr id="9" name="Group 8" descr="A row of inverted measuring cylinders with different readings of the water level. The amount of water displaced represents the volume of gas that has been generated in a chemical reaction. A = 60 mL, B =45 mL, C = 66 mL and D = 31 mL.">
            <a:extLst>
              <a:ext uri="{FF2B5EF4-FFF2-40B4-BE49-F238E27FC236}">
                <a16:creationId xmlns:a16="http://schemas.microsoft.com/office/drawing/2014/main" id="{F52506E1-23F4-20C4-6FDD-4AF05D5AA180}"/>
              </a:ext>
            </a:extLst>
          </p:cNvPr>
          <p:cNvGrpSpPr/>
          <p:nvPr/>
        </p:nvGrpSpPr>
        <p:grpSpPr>
          <a:xfrm>
            <a:off x="6096000" y="1743007"/>
            <a:ext cx="5608044" cy="4602806"/>
            <a:chOff x="5347134" y="958613"/>
            <a:chExt cx="6579823" cy="5400394"/>
          </a:xfrm>
        </p:grpSpPr>
        <p:pic>
          <p:nvPicPr>
            <p:cNvPr id="10" name="Picture 9">
              <a:extLst>
                <a:ext uri="{FF2B5EF4-FFF2-40B4-BE49-F238E27FC236}">
                  <a16:creationId xmlns:a16="http://schemas.microsoft.com/office/drawing/2014/main" id="{E7F8F602-F88D-6B5F-51C5-2917F63BD5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47134" y="1252946"/>
              <a:ext cx="6579823" cy="5106061"/>
            </a:xfrm>
            <a:prstGeom prst="rect">
              <a:avLst/>
            </a:prstGeom>
          </p:spPr>
        </p:pic>
        <p:sp>
          <p:nvSpPr>
            <p:cNvPr id="11" name="TextBox 10">
              <a:extLst>
                <a:ext uri="{FF2B5EF4-FFF2-40B4-BE49-F238E27FC236}">
                  <a16:creationId xmlns:a16="http://schemas.microsoft.com/office/drawing/2014/main" id="{91091B33-7D06-F33A-F2C2-6294890479C5}"/>
                </a:ext>
                <a:ext uri="{C183D7F6-B498-43B3-948B-1728B52AA6E4}">
                  <adec:decorative xmlns:adec="http://schemas.microsoft.com/office/drawing/2017/decorative" val="1"/>
                </a:ext>
              </a:extLst>
            </p:cNvPr>
            <p:cNvSpPr txBox="1"/>
            <p:nvPr/>
          </p:nvSpPr>
          <p:spPr>
            <a:xfrm>
              <a:off x="5901251" y="958614"/>
              <a:ext cx="702945" cy="425233"/>
            </a:xfrm>
            <a:prstGeom prst="rect">
              <a:avLst/>
            </a:prstGeom>
            <a:noFill/>
          </p:spPr>
          <p:txBody>
            <a:bodyPr wrap="square" lIns="0" tIns="0" rIns="0" bIns="0" rtlCol="0">
              <a:noAutofit/>
            </a:bodyPr>
            <a:lstStyle/>
            <a:p>
              <a:pPr algn="ctr"/>
              <a:r>
                <a:rPr lang="en-AU"/>
                <a:t>A</a:t>
              </a:r>
            </a:p>
          </p:txBody>
        </p:sp>
        <p:sp>
          <p:nvSpPr>
            <p:cNvPr id="12" name="TextBox 11">
              <a:extLst>
                <a:ext uri="{FF2B5EF4-FFF2-40B4-BE49-F238E27FC236}">
                  <a16:creationId xmlns:a16="http://schemas.microsoft.com/office/drawing/2014/main" id="{FC27001A-FE48-E471-730B-12FED6296FA8}"/>
                </a:ext>
                <a:ext uri="{C183D7F6-B498-43B3-948B-1728B52AA6E4}">
                  <adec:decorative xmlns:adec="http://schemas.microsoft.com/office/drawing/2017/decorative" val="1"/>
                </a:ext>
              </a:extLst>
            </p:cNvPr>
            <p:cNvSpPr txBox="1"/>
            <p:nvPr/>
          </p:nvSpPr>
          <p:spPr>
            <a:xfrm>
              <a:off x="7565856" y="958613"/>
              <a:ext cx="702945" cy="425233"/>
            </a:xfrm>
            <a:prstGeom prst="rect">
              <a:avLst/>
            </a:prstGeom>
            <a:noFill/>
          </p:spPr>
          <p:txBody>
            <a:bodyPr wrap="square" lIns="0" tIns="0" rIns="0" bIns="0" rtlCol="0">
              <a:noAutofit/>
            </a:bodyPr>
            <a:lstStyle/>
            <a:p>
              <a:pPr algn="ctr"/>
              <a:r>
                <a:rPr lang="en-AU"/>
                <a:t>B</a:t>
              </a:r>
            </a:p>
          </p:txBody>
        </p:sp>
        <p:sp>
          <p:nvSpPr>
            <p:cNvPr id="13" name="TextBox 12">
              <a:extLst>
                <a:ext uri="{FF2B5EF4-FFF2-40B4-BE49-F238E27FC236}">
                  <a16:creationId xmlns:a16="http://schemas.microsoft.com/office/drawing/2014/main" id="{9E18CDCD-C1B9-DE1D-31B4-1956B26B5C24}"/>
                </a:ext>
                <a:ext uri="{C183D7F6-B498-43B3-948B-1728B52AA6E4}">
                  <adec:decorative xmlns:adec="http://schemas.microsoft.com/office/drawing/2017/decorative" val="1"/>
                </a:ext>
              </a:extLst>
            </p:cNvPr>
            <p:cNvSpPr txBox="1"/>
            <p:nvPr/>
          </p:nvSpPr>
          <p:spPr>
            <a:xfrm>
              <a:off x="9240102" y="958614"/>
              <a:ext cx="702945" cy="425233"/>
            </a:xfrm>
            <a:prstGeom prst="rect">
              <a:avLst/>
            </a:prstGeom>
            <a:noFill/>
          </p:spPr>
          <p:txBody>
            <a:bodyPr wrap="square" lIns="0" tIns="0" rIns="0" bIns="0" rtlCol="0">
              <a:noAutofit/>
            </a:bodyPr>
            <a:lstStyle/>
            <a:p>
              <a:pPr algn="ctr"/>
              <a:r>
                <a:rPr lang="en-AU"/>
                <a:t>C</a:t>
              </a:r>
            </a:p>
          </p:txBody>
        </p:sp>
        <p:sp>
          <p:nvSpPr>
            <p:cNvPr id="14" name="TextBox 13">
              <a:extLst>
                <a:ext uri="{FF2B5EF4-FFF2-40B4-BE49-F238E27FC236}">
                  <a16:creationId xmlns:a16="http://schemas.microsoft.com/office/drawing/2014/main" id="{556C5A89-E6FA-D7BB-FCDC-95066ADEBA9A}"/>
                </a:ext>
                <a:ext uri="{C183D7F6-B498-43B3-948B-1728B52AA6E4}">
                  <adec:decorative xmlns:adec="http://schemas.microsoft.com/office/drawing/2017/decorative" val="1"/>
                </a:ext>
              </a:extLst>
            </p:cNvPr>
            <p:cNvSpPr txBox="1"/>
            <p:nvPr/>
          </p:nvSpPr>
          <p:spPr>
            <a:xfrm>
              <a:off x="10884851" y="958613"/>
              <a:ext cx="702945" cy="425233"/>
            </a:xfrm>
            <a:prstGeom prst="rect">
              <a:avLst/>
            </a:prstGeom>
            <a:noFill/>
          </p:spPr>
          <p:txBody>
            <a:bodyPr wrap="square" lIns="0" tIns="0" rIns="0" bIns="0" rtlCol="0">
              <a:noAutofit/>
            </a:bodyPr>
            <a:lstStyle/>
            <a:p>
              <a:pPr algn="ctr"/>
              <a:r>
                <a:rPr lang="en-AU"/>
                <a:t>D</a:t>
              </a:r>
            </a:p>
          </p:txBody>
        </p:sp>
      </p:grpSp>
    </p:spTree>
    <p:extLst>
      <p:ext uri="{BB962C8B-B14F-4D97-AF65-F5344CB8AC3E}">
        <p14:creationId xmlns:p14="http://schemas.microsoft.com/office/powerpoint/2010/main" val="2662196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18AF-CD8A-8B1F-6741-BEA467DF31B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EBFBE5-DF59-57B7-235F-54728F9485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157</a:t>
            </a:fld>
            <a:endParaRPr lang="en-AU"/>
          </a:p>
        </p:txBody>
      </p:sp>
      <p:sp>
        <p:nvSpPr>
          <p:cNvPr id="4" name="Title 3">
            <a:extLst>
              <a:ext uri="{FF2B5EF4-FFF2-40B4-BE49-F238E27FC236}">
                <a16:creationId xmlns:a16="http://schemas.microsoft.com/office/drawing/2014/main" id="{546A3F18-C0D5-149C-2D94-106B37109319}"/>
              </a:ext>
            </a:extLst>
          </p:cNvPr>
          <p:cNvSpPr>
            <a:spLocks noGrp="1"/>
          </p:cNvSpPr>
          <p:nvPr>
            <p:ph type="title"/>
          </p:nvPr>
        </p:nvSpPr>
        <p:spPr/>
        <p:txBody>
          <a:bodyPr/>
          <a:lstStyle/>
          <a:p>
            <a:r>
              <a:rPr lang="en-AU" dirty="0"/>
              <a:t>2.2 Checkpoint sample answer</a:t>
            </a:r>
            <a:endParaRPr lang="en-US" dirty="0"/>
          </a:p>
        </p:txBody>
      </p:sp>
      <p:sp>
        <p:nvSpPr>
          <p:cNvPr id="5" name="Text Placeholder 4">
            <a:extLst>
              <a:ext uri="{FF2B5EF4-FFF2-40B4-BE49-F238E27FC236}">
                <a16:creationId xmlns:a16="http://schemas.microsoft.com/office/drawing/2014/main" id="{4800BA6F-8DC5-5000-4EBE-65229920BE1E}"/>
              </a:ext>
            </a:extLst>
          </p:cNvPr>
          <p:cNvSpPr>
            <a:spLocks noGrp="1"/>
          </p:cNvSpPr>
          <p:nvPr>
            <p:ph type="body" sz="quarter" idx="18"/>
          </p:nvPr>
        </p:nvSpPr>
        <p:spPr>
          <a:xfrm>
            <a:off x="360000" y="882000"/>
            <a:ext cx="10080000" cy="444719"/>
          </a:xfrm>
        </p:spPr>
        <p:txBody>
          <a:bodyPr anchor="t"/>
          <a:lstStyle/>
          <a:p>
            <a:r>
              <a:rPr lang="en-AU" dirty="0"/>
              <a:t>Measuring the gas volume</a:t>
            </a:r>
            <a:endParaRPr lang="en-US" dirty="0"/>
          </a:p>
          <a:p>
            <a:endParaRPr lang="en-US" dirty="0"/>
          </a:p>
        </p:txBody>
      </p:sp>
      <p:sp>
        <p:nvSpPr>
          <p:cNvPr id="8" name="Picture Placeholder 2">
            <a:extLst>
              <a:ext uri="{FF2B5EF4-FFF2-40B4-BE49-F238E27FC236}">
                <a16:creationId xmlns:a16="http://schemas.microsoft.com/office/drawing/2014/main" id="{FDB9670F-5C99-4C65-EB60-B98B066CEB19}"/>
              </a:ext>
              <a:ext uri="{C183D7F6-B498-43B3-948B-1728B52AA6E4}">
                <adec:decorative xmlns:adec="http://schemas.microsoft.com/office/drawing/2017/decorative" val="0"/>
              </a:ext>
            </a:extLst>
          </p:cNvPr>
          <p:cNvSpPr txBox="1">
            <a:spLocks/>
          </p:cNvSpPr>
          <p:nvPr/>
        </p:nvSpPr>
        <p:spPr>
          <a:xfrm>
            <a:off x="425884" y="1864390"/>
            <a:ext cx="4921250" cy="421005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Read the scale showing the water level in each measuring cylinder to determine the volume of gas collected. </a:t>
            </a:r>
          </a:p>
          <a:p>
            <a:r>
              <a:rPr lang="en-AU" dirty="0"/>
              <a:t>A =  </a:t>
            </a:r>
            <a:r>
              <a:rPr lang="en-AU" dirty="0">
                <a:solidFill>
                  <a:srgbClr val="FF0000"/>
                </a:solidFill>
              </a:rPr>
              <a:t>60 </a:t>
            </a:r>
            <a:r>
              <a:rPr lang="en-AU" dirty="0"/>
              <a:t>mL</a:t>
            </a:r>
          </a:p>
          <a:p>
            <a:r>
              <a:rPr lang="en-AU" dirty="0"/>
              <a:t>B =  </a:t>
            </a:r>
            <a:r>
              <a:rPr lang="en-AU" dirty="0">
                <a:solidFill>
                  <a:srgbClr val="FF0000"/>
                </a:solidFill>
              </a:rPr>
              <a:t>45 </a:t>
            </a:r>
            <a:r>
              <a:rPr lang="en-AU" dirty="0"/>
              <a:t>mL</a:t>
            </a:r>
          </a:p>
          <a:p>
            <a:r>
              <a:rPr lang="en-AU" dirty="0"/>
              <a:t>C =  </a:t>
            </a:r>
            <a:r>
              <a:rPr lang="en-AU" dirty="0">
                <a:solidFill>
                  <a:srgbClr val="FF0000"/>
                </a:solidFill>
              </a:rPr>
              <a:t>66 </a:t>
            </a:r>
            <a:r>
              <a:rPr lang="en-AU" dirty="0"/>
              <a:t>mL</a:t>
            </a:r>
          </a:p>
          <a:p>
            <a:r>
              <a:rPr lang="en-AU" dirty="0"/>
              <a:t>D =  </a:t>
            </a:r>
            <a:r>
              <a:rPr lang="en-AU" dirty="0">
                <a:solidFill>
                  <a:srgbClr val="FF0000"/>
                </a:solidFill>
              </a:rPr>
              <a:t>31 </a:t>
            </a:r>
            <a:r>
              <a:rPr lang="en-AU" dirty="0"/>
              <a:t>mL</a:t>
            </a:r>
          </a:p>
          <a:p>
            <a:endParaRPr lang="en-AU" dirty="0"/>
          </a:p>
        </p:txBody>
      </p:sp>
      <p:grpSp>
        <p:nvGrpSpPr>
          <p:cNvPr id="9" name="Group 8" descr="A row of inverted measuring cylinders with different readings of the water level. The amount of water displaced represents the volume of gas that has been generated in a chemical reaction. A = 60 mL, B =45 mL, C = 66 mL and D = 31 mL.">
            <a:extLst>
              <a:ext uri="{FF2B5EF4-FFF2-40B4-BE49-F238E27FC236}">
                <a16:creationId xmlns:a16="http://schemas.microsoft.com/office/drawing/2014/main" id="{1CA23CEA-CF7F-5FB7-857F-51FE82FED5AF}"/>
              </a:ext>
            </a:extLst>
          </p:cNvPr>
          <p:cNvGrpSpPr/>
          <p:nvPr/>
        </p:nvGrpSpPr>
        <p:grpSpPr>
          <a:xfrm>
            <a:off x="6096000" y="1743007"/>
            <a:ext cx="5608044" cy="4602806"/>
            <a:chOff x="5347134" y="958613"/>
            <a:chExt cx="6579823" cy="5400394"/>
          </a:xfrm>
        </p:grpSpPr>
        <p:pic>
          <p:nvPicPr>
            <p:cNvPr id="10" name="Picture 9">
              <a:extLst>
                <a:ext uri="{FF2B5EF4-FFF2-40B4-BE49-F238E27FC236}">
                  <a16:creationId xmlns:a16="http://schemas.microsoft.com/office/drawing/2014/main" id="{89C4145A-3FD5-FA71-26BF-199646DF34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47134" y="1252946"/>
              <a:ext cx="6579823" cy="5106061"/>
            </a:xfrm>
            <a:prstGeom prst="rect">
              <a:avLst/>
            </a:prstGeom>
          </p:spPr>
        </p:pic>
        <p:sp>
          <p:nvSpPr>
            <p:cNvPr id="11" name="TextBox 10">
              <a:extLst>
                <a:ext uri="{FF2B5EF4-FFF2-40B4-BE49-F238E27FC236}">
                  <a16:creationId xmlns:a16="http://schemas.microsoft.com/office/drawing/2014/main" id="{F2DDBC7D-F8A7-979B-5463-D921269D14AB}"/>
                </a:ext>
                <a:ext uri="{C183D7F6-B498-43B3-948B-1728B52AA6E4}">
                  <adec:decorative xmlns:adec="http://schemas.microsoft.com/office/drawing/2017/decorative" val="1"/>
                </a:ext>
              </a:extLst>
            </p:cNvPr>
            <p:cNvSpPr txBox="1"/>
            <p:nvPr/>
          </p:nvSpPr>
          <p:spPr>
            <a:xfrm>
              <a:off x="5901251" y="958614"/>
              <a:ext cx="702945" cy="425233"/>
            </a:xfrm>
            <a:prstGeom prst="rect">
              <a:avLst/>
            </a:prstGeom>
            <a:noFill/>
          </p:spPr>
          <p:txBody>
            <a:bodyPr wrap="square" lIns="0" tIns="0" rIns="0" bIns="0" rtlCol="0">
              <a:noAutofit/>
            </a:bodyPr>
            <a:lstStyle/>
            <a:p>
              <a:pPr algn="ctr"/>
              <a:r>
                <a:rPr lang="en-AU"/>
                <a:t>A</a:t>
              </a:r>
            </a:p>
          </p:txBody>
        </p:sp>
        <p:sp>
          <p:nvSpPr>
            <p:cNvPr id="12" name="TextBox 11">
              <a:extLst>
                <a:ext uri="{FF2B5EF4-FFF2-40B4-BE49-F238E27FC236}">
                  <a16:creationId xmlns:a16="http://schemas.microsoft.com/office/drawing/2014/main" id="{37585A5E-567D-14CE-50E4-A7EB741346C3}"/>
                </a:ext>
                <a:ext uri="{C183D7F6-B498-43B3-948B-1728B52AA6E4}">
                  <adec:decorative xmlns:adec="http://schemas.microsoft.com/office/drawing/2017/decorative" val="1"/>
                </a:ext>
              </a:extLst>
            </p:cNvPr>
            <p:cNvSpPr txBox="1"/>
            <p:nvPr/>
          </p:nvSpPr>
          <p:spPr>
            <a:xfrm>
              <a:off x="7565856" y="958613"/>
              <a:ext cx="702945" cy="425233"/>
            </a:xfrm>
            <a:prstGeom prst="rect">
              <a:avLst/>
            </a:prstGeom>
            <a:noFill/>
          </p:spPr>
          <p:txBody>
            <a:bodyPr wrap="square" lIns="0" tIns="0" rIns="0" bIns="0" rtlCol="0">
              <a:noAutofit/>
            </a:bodyPr>
            <a:lstStyle/>
            <a:p>
              <a:pPr algn="ctr"/>
              <a:r>
                <a:rPr lang="en-AU"/>
                <a:t>B</a:t>
              </a:r>
            </a:p>
          </p:txBody>
        </p:sp>
        <p:sp>
          <p:nvSpPr>
            <p:cNvPr id="13" name="TextBox 12">
              <a:extLst>
                <a:ext uri="{FF2B5EF4-FFF2-40B4-BE49-F238E27FC236}">
                  <a16:creationId xmlns:a16="http://schemas.microsoft.com/office/drawing/2014/main" id="{C95EB63F-D214-A60C-2BC5-8C423E05707B}"/>
                </a:ext>
                <a:ext uri="{C183D7F6-B498-43B3-948B-1728B52AA6E4}">
                  <adec:decorative xmlns:adec="http://schemas.microsoft.com/office/drawing/2017/decorative" val="1"/>
                </a:ext>
              </a:extLst>
            </p:cNvPr>
            <p:cNvSpPr txBox="1"/>
            <p:nvPr/>
          </p:nvSpPr>
          <p:spPr>
            <a:xfrm>
              <a:off x="9240102" y="958614"/>
              <a:ext cx="702945" cy="425233"/>
            </a:xfrm>
            <a:prstGeom prst="rect">
              <a:avLst/>
            </a:prstGeom>
            <a:noFill/>
          </p:spPr>
          <p:txBody>
            <a:bodyPr wrap="square" lIns="0" tIns="0" rIns="0" bIns="0" rtlCol="0">
              <a:noAutofit/>
            </a:bodyPr>
            <a:lstStyle/>
            <a:p>
              <a:pPr algn="ctr"/>
              <a:r>
                <a:rPr lang="en-AU"/>
                <a:t>C</a:t>
              </a:r>
            </a:p>
          </p:txBody>
        </p:sp>
        <p:sp>
          <p:nvSpPr>
            <p:cNvPr id="14" name="TextBox 13">
              <a:extLst>
                <a:ext uri="{FF2B5EF4-FFF2-40B4-BE49-F238E27FC236}">
                  <a16:creationId xmlns:a16="http://schemas.microsoft.com/office/drawing/2014/main" id="{C2C52F33-74D3-8F4D-2C7A-8CA6761816D2}"/>
                </a:ext>
                <a:ext uri="{C183D7F6-B498-43B3-948B-1728B52AA6E4}">
                  <adec:decorative xmlns:adec="http://schemas.microsoft.com/office/drawing/2017/decorative" val="1"/>
                </a:ext>
              </a:extLst>
            </p:cNvPr>
            <p:cNvSpPr txBox="1"/>
            <p:nvPr/>
          </p:nvSpPr>
          <p:spPr>
            <a:xfrm>
              <a:off x="10884851" y="958613"/>
              <a:ext cx="702945" cy="425233"/>
            </a:xfrm>
            <a:prstGeom prst="rect">
              <a:avLst/>
            </a:prstGeom>
            <a:noFill/>
          </p:spPr>
          <p:txBody>
            <a:bodyPr wrap="square" lIns="0" tIns="0" rIns="0" bIns="0" rtlCol="0">
              <a:noAutofit/>
            </a:bodyPr>
            <a:lstStyle/>
            <a:p>
              <a:pPr algn="ctr"/>
              <a:r>
                <a:rPr lang="en-AU"/>
                <a:t>D</a:t>
              </a:r>
            </a:p>
          </p:txBody>
        </p:sp>
      </p:grpSp>
    </p:spTree>
    <p:extLst>
      <p:ext uri="{BB962C8B-B14F-4D97-AF65-F5344CB8AC3E}">
        <p14:creationId xmlns:p14="http://schemas.microsoft.com/office/powerpoint/2010/main" val="1354611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52D22-1C82-5987-CC66-68E8739714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B5A34A-DB6F-EB99-79E7-33A465DABD7F}"/>
              </a:ext>
            </a:extLst>
          </p:cNvPr>
          <p:cNvSpPr>
            <a:spLocks noGrp="1"/>
          </p:cNvSpPr>
          <p:nvPr>
            <p:ph type="title"/>
          </p:nvPr>
        </p:nvSpPr>
        <p:spPr/>
        <p:txBody>
          <a:bodyPr/>
          <a:lstStyle/>
          <a:p>
            <a:r>
              <a:rPr lang="en-AU"/>
              <a:t>2.2 Results table</a:t>
            </a:r>
          </a:p>
        </p:txBody>
      </p:sp>
      <p:graphicFrame>
        <p:nvGraphicFramePr>
          <p:cNvPr id="6" name="Table 5" descr="Some of the cells in this table have been left intentionally blank for student data.">
            <a:extLst>
              <a:ext uri="{FF2B5EF4-FFF2-40B4-BE49-F238E27FC236}">
                <a16:creationId xmlns:a16="http://schemas.microsoft.com/office/drawing/2014/main" id="{C8D06FE9-7098-213A-3299-BFC07978FDFD}"/>
              </a:ext>
            </a:extLst>
          </p:cNvPr>
          <p:cNvGraphicFramePr>
            <a:graphicFrameLocks noGrp="1"/>
          </p:cNvGraphicFramePr>
          <p:nvPr>
            <p:extLst>
              <p:ext uri="{D42A27DB-BD31-4B8C-83A1-F6EECF244321}">
                <p14:modId xmlns:p14="http://schemas.microsoft.com/office/powerpoint/2010/main" val="2806528612"/>
              </p:ext>
            </p:extLst>
          </p:nvPr>
        </p:nvGraphicFramePr>
        <p:xfrm>
          <a:off x="2141067" y="2066144"/>
          <a:ext cx="7909862" cy="3942512"/>
        </p:xfrm>
        <a:graphic>
          <a:graphicData uri="http://schemas.openxmlformats.org/drawingml/2006/table">
            <a:tbl>
              <a:tblPr firstRow="1" firstCol="1" bandRow="1"/>
              <a:tblGrid>
                <a:gridCol w="1544242">
                  <a:extLst>
                    <a:ext uri="{9D8B030D-6E8A-4147-A177-3AD203B41FA5}">
                      <a16:colId xmlns:a16="http://schemas.microsoft.com/office/drawing/2014/main" val="2610192571"/>
                    </a:ext>
                  </a:extLst>
                </a:gridCol>
                <a:gridCol w="1591405">
                  <a:extLst>
                    <a:ext uri="{9D8B030D-6E8A-4147-A177-3AD203B41FA5}">
                      <a16:colId xmlns:a16="http://schemas.microsoft.com/office/drawing/2014/main" val="2827132404"/>
                    </a:ext>
                  </a:extLst>
                </a:gridCol>
                <a:gridCol w="1591405">
                  <a:extLst>
                    <a:ext uri="{9D8B030D-6E8A-4147-A177-3AD203B41FA5}">
                      <a16:colId xmlns:a16="http://schemas.microsoft.com/office/drawing/2014/main" val="3081440846"/>
                    </a:ext>
                  </a:extLst>
                </a:gridCol>
                <a:gridCol w="1591405">
                  <a:extLst>
                    <a:ext uri="{9D8B030D-6E8A-4147-A177-3AD203B41FA5}">
                      <a16:colId xmlns:a16="http://schemas.microsoft.com/office/drawing/2014/main" val="3386611700"/>
                    </a:ext>
                  </a:extLst>
                </a:gridCol>
                <a:gridCol w="1591405">
                  <a:extLst>
                    <a:ext uri="{9D8B030D-6E8A-4147-A177-3AD203B41FA5}">
                      <a16:colId xmlns:a16="http://schemas.microsoft.com/office/drawing/2014/main" val="1253480520"/>
                    </a:ext>
                  </a:extLst>
                </a:gridCol>
              </a:tblGrid>
              <a:tr h="562614">
                <a:tc rowSpan="2">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Independent variable  (units)</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4">
                  <a:txBody>
                    <a:bodyPr/>
                    <a:lstStyle/>
                    <a:p>
                      <a:pPr algn="ctr"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Dependent variable (units)</a:t>
                      </a:r>
                    </a:p>
                  </a:txBody>
                  <a:tcPr marL="84869" marR="84869" marT="1178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655662">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539257">
                <a:tc>
                  <a:txBody>
                    <a:bodyPr/>
                    <a:lstStyle/>
                    <a:p>
                      <a:pPr algn="ctr" fontAlgn="t">
                        <a:lnSpc>
                          <a:spcPct val="150000"/>
                        </a:lnSpc>
                        <a:spcBef>
                          <a:spcPts val="1200"/>
                        </a:spcBef>
                        <a:spcAft>
                          <a:spcPts val="600"/>
                        </a:spcAft>
                        <a:tabLst>
                          <a:tab pos="228600" algn="l"/>
                          <a:tab pos="457200" algn="l"/>
                        </a:tabLst>
                      </a:pP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539257">
                <a:tc>
                  <a:txBody>
                    <a:bodyPr/>
                    <a:lstStyle/>
                    <a:p>
                      <a:pPr algn="ctr"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539257">
                <a:tc>
                  <a:txBody>
                    <a:bodyPr/>
                    <a:lstStyle/>
                    <a:p>
                      <a:pPr algn="ctr" fontAlgn="t">
                        <a:lnSpc>
                          <a:spcPct val="150000"/>
                        </a:lnSpc>
                        <a:spcBef>
                          <a:spcPts val="1200"/>
                        </a:spcBef>
                        <a:spcAft>
                          <a:spcPts val="600"/>
                        </a:spcAft>
                        <a:tabLst>
                          <a:tab pos="228600" algn="l"/>
                          <a:tab pos="457200" algn="l"/>
                        </a:tabLst>
                      </a:pP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539257">
                <a:tc>
                  <a:txBody>
                    <a:bodyPr/>
                    <a:lstStyle/>
                    <a:p>
                      <a:pPr algn="ctr"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4704157"/>
                  </a:ext>
                </a:extLst>
              </a:tr>
              <a:tr h="539257">
                <a:tc>
                  <a:txBody>
                    <a:bodyPr/>
                    <a:lstStyle/>
                    <a:p>
                      <a:pPr algn="ctr"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0040726"/>
                  </a:ext>
                </a:extLst>
              </a:tr>
            </a:tbl>
          </a:graphicData>
        </a:graphic>
      </p:graphicFrame>
      <p:sp>
        <p:nvSpPr>
          <p:cNvPr id="15" name="TextBox 14">
            <a:extLst>
              <a:ext uri="{FF2B5EF4-FFF2-40B4-BE49-F238E27FC236}">
                <a16:creationId xmlns:a16="http://schemas.microsoft.com/office/drawing/2014/main" id="{CCA44AE8-33F0-9AA2-FD08-4AB2FF0A689D}"/>
              </a:ext>
            </a:extLst>
          </p:cNvPr>
          <p:cNvSpPr txBox="1"/>
          <p:nvPr/>
        </p:nvSpPr>
        <p:spPr>
          <a:xfrm>
            <a:off x="2261796" y="1761344"/>
            <a:ext cx="1782619" cy="304800"/>
          </a:xfrm>
          <a:prstGeom prst="rect">
            <a:avLst/>
          </a:prstGeom>
          <a:noFill/>
        </p:spPr>
        <p:txBody>
          <a:bodyPr wrap="square" lIns="0" tIns="0" rIns="0" bIns="0" rtlCol="0">
            <a:noAutofit/>
          </a:bodyPr>
          <a:lstStyle/>
          <a:p>
            <a:pPr algn="l"/>
            <a:r>
              <a:rPr lang="en-AU" sz="1800" b="1">
                <a:latin typeface="Arial" panose="020B0604020202020204" pitchFamily="34" charset="0"/>
                <a:cs typeface="Arial" panose="020B0604020202020204" pitchFamily="34" charset="0"/>
              </a:rPr>
              <a:t>Table# : Title</a:t>
            </a:r>
          </a:p>
        </p:txBody>
      </p:sp>
      <p:sp>
        <p:nvSpPr>
          <p:cNvPr id="8" name="Callout: Down Arrow 15">
            <a:extLst>
              <a:ext uri="{FF2B5EF4-FFF2-40B4-BE49-F238E27FC236}">
                <a16:creationId xmlns:a16="http://schemas.microsoft.com/office/drawing/2014/main" id="{CFAAB583-E736-86CE-FD4E-C5C2E551A49F}"/>
              </a:ext>
            </a:extLst>
          </p:cNvPr>
          <p:cNvSpPr/>
          <p:nvPr/>
        </p:nvSpPr>
        <p:spPr>
          <a:xfrm>
            <a:off x="443127" y="982932"/>
            <a:ext cx="3950743" cy="602134"/>
          </a:xfrm>
          <a:prstGeom prst="wedgeRoundRectCallout">
            <a:avLst>
              <a:gd name="adj1" fmla="val 12839"/>
              <a:gd name="adj2" fmla="val 86808"/>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numbered for easy reference.</a:t>
            </a:r>
            <a:br>
              <a:rPr lang="en-AU" sz="1600">
                <a:solidFill>
                  <a:schemeClr val="accent1"/>
                </a:solidFill>
                <a:latin typeface="Arial" panose="020B0604020202020204" pitchFamily="34" charset="0"/>
                <a:cs typeface="Arial" panose="020B0604020202020204" pitchFamily="34" charset="0"/>
              </a:rPr>
            </a:br>
            <a:r>
              <a:rPr lang="en-AU" sz="1600">
                <a:solidFill>
                  <a:schemeClr val="accent1"/>
                </a:solidFill>
                <a:latin typeface="Arial" panose="020B0604020202020204" pitchFamily="34" charset="0"/>
                <a:cs typeface="Arial" panose="020B0604020202020204" pitchFamily="34" charset="0"/>
              </a:rPr>
              <a:t>The label is positioned above the table.</a:t>
            </a:r>
          </a:p>
        </p:txBody>
      </p:sp>
      <p:sp>
        <p:nvSpPr>
          <p:cNvPr id="7" name="Callout: Down Arrow 9">
            <a:extLst>
              <a:ext uri="{FF2B5EF4-FFF2-40B4-BE49-F238E27FC236}">
                <a16:creationId xmlns:a16="http://schemas.microsoft.com/office/drawing/2014/main" id="{907D1961-D057-4BDF-E530-E62D379684E1}"/>
              </a:ext>
            </a:extLst>
          </p:cNvPr>
          <p:cNvSpPr/>
          <p:nvPr/>
        </p:nvSpPr>
        <p:spPr>
          <a:xfrm>
            <a:off x="5243176" y="982932"/>
            <a:ext cx="2240093" cy="491935"/>
          </a:xfrm>
          <a:prstGeom prst="wedgeRoundRectCallout">
            <a:avLst>
              <a:gd name="adj1" fmla="val -122644"/>
              <a:gd name="adj2" fmla="val 127868"/>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descriptive title.</a:t>
            </a:r>
          </a:p>
        </p:txBody>
      </p:sp>
      <p:sp>
        <p:nvSpPr>
          <p:cNvPr id="9" name="Callout: Down Arrow 12">
            <a:extLst>
              <a:ext uri="{FF2B5EF4-FFF2-40B4-BE49-F238E27FC236}">
                <a16:creationId xmlns:a16="http://schemas.microsoft.com/office/drawing/2014/main" id="{2C79228D-8871-4B06-280C-7DF525F546C5}"/>
              </a:ext>
            </a:extLst>
          </p:cNvPr>
          <p:cNvSpPr/>
          <p:nvPr/>
        </p:nvSpPr>
        <p:spPr>
          <a:xfrm>
            <a:off x="7973390" y="959207"/>
            <a:ext cx="2240093" cy="602134"/>
          </a:xfrm>
          <a:prstGeom prst="wedgeRoundRectCallout">
            <a:avLst>
              <a:gd name="adj1" fmla="val -18815"/>
              <a:gd name="adj2" fmla="val 114663"/>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11" name="Callout: Right Arrow 8">
            <a:extLst>
              <a:ext uri="{FF2B5EF4-FFF2-40B4-BE49-F238E27FC236}">
                <a16:creationId xmlns:a16="http://schemas.microsoft.com/office/drawing/2014/main" id="{32EE3CE3-33A0-75FC-7BFE-9A317D75D548}"/>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12" name="Callout: Up Arrow 10">
            <a:extLst>
              <a:ext uri="{FF2B5EF4-FFF2-40B4-BE49-F238E27FC236}">
                <a16:creationId xmlns:a16="http://schemas.microsoft.com/office/drawing/2014/main" id="{823811EE-D04C-A903-0E6E-A25B0EA3ECF3}"/>
              </a:ext>
            </a:extLst>
          </p:cNvPr>
          <p:cNvSpPr/>
          <p:nvPr/>
        </p:nvSpPr>
        <p:spPr>
          <a:xfrm>
            <a:off x="210212" y="6091328"/>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first column contains the independent variable.</a:t>
            </a:r>
          </a:p>
        </p:txBody>
      </p:sp>
      <p:sp>
        <p:nvSpPr>
          <p:cNvPr id="13" name="Callout: Left Arrow 13">
            <a:extLst>
              <a:ext uri="{FF2B5EF4-FFF2-40B4-BE49-F238E27FC236}">
                <a16:creationId xmlns:a16="http://schemas.microsoft.com/office/drawing/2014/main" id="{6A8C837B-48B9-5AF1-1C65-8813DA095702}"/>
              </a:ext>
            </a:extLst>
          </p:cNvPr>
          <p:cNvSpPr/>
          <p:nvPr/>
        </p:nvSpPr>
        <p:spPr>
          <a:xfrm>
            <a:off x="10483654" y="926504"/>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column spanner to group the trials. It contains the heading and, where applicable, the units for the dependent variable.</a:t>
            </a:r>
          </a:p>
        </p:txBody>
      </p:sp>
      <p:sp>
        <p:nvSpPr>
          <p:cNvPr id="14" name="Callout: Up Arrow 11">
            <a:extLst>
              <a:ext uri="{FF2B5EF4-FFF2-40B4-BE49-F238E27FC236}">
                <a16:creationId xmlns:a16="http://schemas.microsoft.com/office/drawing/2014/main" id="{674EEB06-E100-7BCF-6498-37731D078E58}"/>
              </a:ext>
            </a:extLst>
          </p:cNvPr>
          <p:cNvSpPr/>
          <p:nvPr/>
        </p:nvSpPr>
        <p:spPr>
          <a:xfrm>
            <a:off x="6363223" y="6087467"/>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2" name="Slide Number Placeholder 1">
            <a:extLst>
              <a:ext uri="{FF2B5EF4-FFF2-40B4-BE49-F238E27FC236}">
                <a16:creationId xmlns:a16="http://schemas.microsoft.com/office/drawing/2014/main" id="{1FC965E7-864F-83D8-6936-CC02324708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158</a:t>
            </a:fld>
            <a:endParaRPr lang="en-AU"/>
          </a:p>
        </p:txBody>
      </p:sp>
    </p:spTree>
    <p:extLst>
      <p:ext uri="{BB962C8B-B14F-4D97-AF65-F5344CB8AC3E}">
        <p14:creationId xmlns:p14="http://schemas.microsoft.com/office/powerpoint/2010/main" val="195110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7" grpId="0" animBg="1"/>
      <p:bldP spid="9" grpId="0" animBg="1"/>
      <p:bldP spid="11" grpId="0" animBg="1"/>
      <p:bldP spid="12" grpId="0" animBg="1"/>
      <p:bldP spid="13" grpId="0" animBg="1"/>
      <p:bldP spid="14"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76508-1256-9498-CF4D-05DCB1293B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63335C-0034-A37E-0832-A5695CC71076}"/>
              </a:ext>
            </a:extLst>
          </p:cNvPr>
          <p:cNvSpPr>
            <a:spLocks noGrp="1"/>
          </p:cNvSpPr>
          <p:nvPr>
            <p:ph type="title"/>
          </p:nvPr>
        </p:nvSpPr>
        <p:spPr/>
        <p:txBody>
          <a:bodyPr/>
          <a:lstStyle/>
          <a:p>
            <a:r>
              <a:rPr lang="en-AU"/>
              <a:t>2.2 Results table model</a:t>
            </a:r>
          </a:p>
        </p:txBody>
      </p:sp>
      <p:graphicFrame>
        <p:nvGraphicFramePr>
          <p:cNvPr id="6" name="Table 5" descr="Some of the cells in this table have been left intentionally blank for student data.">
            <a:extLst>
              <a:ext uri="{FF2B5EF4-FFF2-40B4-BE49-F238E27FC236}">
                <a16:creationId xmlns:a16="http://schemas.microsoft.com/office/drawing/2014/main" id="{3B447020-AE05-E99E-0CE7-B583FA0F91E4}"/>
              </a:ext>
            </a:extLst>
          </p:cNvPr>
          <p:cNvGraphicFramePr>
            <a:graphicFrameLocks noGrp="1"/>
          </p:cNvGraphicFramePr>
          <p:nvPr/>
        </p:nvGraphicFramePr>
        <p:xfrm>
          <a:off x="2141067" y="2066144"/>
          <a:ext cx="7909863" cy="3914561"/>
        </p:xfrm>
        <a:graphic>
          <a:graphicData uri="http://schemas.openxmlformats.org/drawingml/2006/table">
            <a:tbl>
              <a:tblPr firstRow="1" firstCol="1" bandRow="1"/>
              <a:tblGrid>
                <a:gridCol w="1387160">
                  <a:extLst>
                    <a:ext uri="{9D8B030D-6E8A-4147-A177-3AD203B41FA5}">
                      <a16:colId xmlns:a16="http://schemas.microsoft.com/office/drawing/2014/main" val="2610192571"/>
                    </a:ext>
                  </a:extLst>
                </a:gridCol>
                <a:gridCol w="1563899">
                  <a:extLst>
                    <a:ext uri="{9D8B030D-6E8A-4147-A177-3AD203B41FA5}">
                      <a16:colId xmlns:a16="http://schemas.microsoft.com/office/drawing/2014/main" val="2827132404"/>
                    </a:ext>
                  </a:extLst>
                </a:gridCol>
                <a:gridCol w="1642486">
                  <a:extLst>
                    <a:ext uri="{9D8B030D-6E8A-4147-A177-3AD203B41FA5}">
                      <a16:colId xmlns:a16="http://schemas.microsoft.com/office/drawing/2014/main" val="3081440846"/>
                    </a:ext>
                  </a:extLst>
                </a:gridCol>
                <a:gridCol w="1642486">
                  <a:extLst>
                    <a:ext uri="{9D8B030D-6E8A-4147-A177-3AD203B41FA5}">
                      <a16:colId xmlns:a16="http://schemas.microsoft.com/office/drawing/2014/main" val="3386611700"/>
                    </a:ext>
                  </a:extLst>
                </a:gridCol>
                <a:gridCol w="1673832">
                  <a:extLst>
                    <a:ext uri="{9D8B030D-6E8A-4147-A177-3AD203B41FA5}">
                      <a16:colId xmlns:a16="http://schemas.microsoft.com/office/drawing/2014/main" val="1253480520"/>
                    </a:ext>
                  </a:extLst>
                </a:gridCol>
              </a:tblGrid>
              <a:tr h="562614">
                <a:tc rowSpan="2">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Time (seconds)</a:t>
                      </a:r>
                    </a:p>
                  </a:txBody>
                  <a:tcPr marL="84869" marR="84869" marT="11787"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gridSpan="4">
                  <a:txBody>
                    <a:bodyPr/>
                    <a:lstStyle/>
                    <a:p>
                      <a:pPr algn="ctr" fontAlgn="t">
                        <a:lnSpc>
                          <a:spcPct val="150000"/>
                        </a:lnSpc>
                        <a:spcBef>
                          <a:spcPts val="1200"/>
                        </a:spcBef>
                        <a:spcAft>
                          <a:spcPts val="600"/>
                        </a:spcAft>
                        <a:tabLst>
                          <a:tab pos="228600" algn="l"/>
                          <a:tab pos="457200" algn="l"/>
                        </a:tabLst>
                      </a:pPr>
                      <a:r>
                        <a:rPr lang="en-AU" sz="1800" b="1" i="0" u="none" strike="noStrike">
                          <a:solidFill>
                            <a:srgbClr val="FFFFFF"/>
                          </a:solidFill>
                          <a:effectLst/>
                          <a:highlight>
                            <a:srgbClr val="002664"/>
                          </a:highlight>
                          <a:latin typeface="Arial" panose="020B0604020202020204" pitchFamily="34" charset="0"/>
                          <a:ea typeface="Calibri" panose="020F0502020204030204" pitchFamily="34" charset="0"/>
                          <a:cs typeface="Arial" panose="020B0604020202020204" pitchFamily="34" charset="0"/>
                        </a:rPr>
                        <a:t>Volume of hydrogen gas produced (mL)</a:t>
                      </a:r>
                    </a:p>
                  </a:txBody>
                  <a:tcPr marL="84869" marR="84869" marT="11787"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tc hMerge="1">
                  <a:txBody>
                    <a:bodyPr/>
                    <a:lstStyle/>
                    <a:p>
                      <a:endParaRPr/>
                    </a:p>
                  </a:txBody>
                  <a:tcPr marL="84869" marR="84869" marT="11787" marB="0" anchor="ctr">
                    <a:lnL>
                      <a:noFill/>
                    </a:lnL>
                    <a:lnR>
                      <a:noFill/>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976974974"/>
                  </a:ext>
                </a:extLst>
              </a:tr>
              <a:tr h="655662">
                <a:tc vMerge="1">
                  <a:txBody>
                    <a:bodyPr/>
                    <a:lstStyle/>
                    <a:p>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1</a:t>
                      </a: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2</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Trial 3</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Mean</a:t>
                      </a:r>
                      <a:endParaRPr lang="en-AU" sz="1800" b="0" i="0" u="none" strike="noStrike">
                        <a:effectLst/>
                        <a:latin typeface="Arial" panose="020B0604020202020204" pitchFamily="34" charset="0"/>
                      </a:endParaRPr>
                    </a:p>
                  </a:txBody>
                  <a:tcPr marL="84869" marR="84869" marT="1178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58199"/>
                  </a:ext>
                </a:extLst>
              </a:tr>
              <a:tr h="539257">
                <a:tc>
                  <a:txBody>
                    <a:bodyPr/>
                    <a:lstStyle/>
                    <a:p>
                      <a:pPr algn="ctr"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0</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670328947"/>
                  </a:ext>
                </a:extLst>
              </a:tr>
              <a:tr h="539257">
                <a:tc>
                  <a:txBody>
                    <a:bodyPr/>
                    <a:lstStyle/>
                    <a:p>
                      <a:pPr algn="ctr"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20</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2803302"/>
                  </a:ext>
                </a:extLst>
              </a:tr>
              <a:tr h="539257">
                <a:tc>
                  <a:txBody>
                    <a:bodyPr/>
                    <a:lstStyle/>
                    <a:p>
                      <a:pPr algn="ctr" fontAlgn="t">
                        <a:lnSpc>
                          <a:spcPct val="150000"/>
                        </a:lnSpc>
                        <a:spcBef>
                          <a:spcPts val="1200"/>
                        </a:spcBef>
                        <a:spcAft>
                          <a:spcPts val="600"/>
                        </a:spcAft>
                        <a:tabLst>
                          <a:tab pos="228600" algn="l"/>
                          <a:tab pos="457200" algn="l"/>
                        </a:tabLst>
                      </a:pPr>
                      <a:r>
                        <a:rPr lang="en-AU" sz="1800" b="0" i="0" u="none" strike="noStrike">
                          <a:effectLst/>
                          <a:highlight>
                            <a:srgbClr val="EBEBEB"/>
                          </a:highlight>
                          <a:latin typeface="Arial" panose="020B0604020202020204" pitchFamily="34" charset="0"/>
                        </a:rPr>
                        <a:t>40</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highlight>
                          <a:srgbClr val="EBEBEB"/>
                        </a:highligh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EBEBEB"/>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extLst>
                  <a:ext uri="{0D108BD9-81ED-4DB2-BD59-A6C34878D82A}">
                    <a16:rowId xmlns:a16="http://schemas.microsoft.com/office/drawing/2014/main" val="2620660134"/>
                  </a:ext>
                </a:extLst>
              </a:tr>
              <a:tr h="539257">
                <a:tc>
                  <a:txBody>
                    <a:bodyPr/>
                    <a:lstStyle/>
                    <a:p>
                      <a:pPr algn="ctr"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60</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r>
                        <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rPr>
                        <a:t> </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4704157"/>
                  </a:ext>
                </a:extLst>
              </a:tr>
              <a:tr h="539257">
                <a:tc>
                  <a:txBody>
                    <a:bodyPr/>
                    <a:lstStyle/>
                    <a:p>
                      <a:pPr algn="ctr" fontAlgn="t">
                        <a:lnSpc>
                          <a:spcPct val="150000"/>
                        </a:lnSpc>
                        <a:spcBef>
                          <a:spcPts val="1200"/>
                        </a:spcBef>
                        <a:spcAft>
                          <a:spcPts val="600"/>
                        </a:spcAft>
                        <a:tabLst>
                          <a:tab pos="228600" algn="l"/>
                          <a:tab pos="457200" algn="l"/>
                        </a:tabLst>
                      </a:pPr>
                      <a:r>
                        <a:rPr lang="en-AU" sz="1800" b="0" i="0" u="none" strike="noStrike">
                          <a:effectLst/>
                          <a:latin typeface="Arial" panose="020B0604020202020204" pitchFamily="34" charset="0"/>
                        </a:rPr>
                        <a:t>80</a:t>
                      </a: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0" i="0" u="none" strike="noStrike">
                        <a:effectLst/>
                        <a:latin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50000"/>
                        </a:lnSpc>
                        <a:spcBef>
                          <a:spcPts val="1200"/>
                        </a:spcBef>
                        <a:spcAft>
                          <a:spcPts val="600"/>
                        </a:spcAft>
                        <a:tabLst>
                          <a:tab pos="228600" algn="l"/>
                          <a:tab pos="457200" algn="l"/>
                        </a:tabLst>
                      </a:pPr>
                      <a:endParaRPr lang="en-AU" sz="1800" b="1" i="0" u="none" strike="noStrike">
                        <a:effectLst/>
                        <a:highlight>
                          <a:srgbClr val="FFFFFF"/>
                        </a:highlight>
                        <a:latin typeface="Arial" panose="020B0604020202020204" pitchFamily="34" charset="0"/>
                        <a:ea typeface="Calibri" panose="020F0502020204030204" pitchFamily="34" charset="0"/>
                        <a:cs typeface="Arial" panose="020B0604020202020204" pitchFamily="34" charset="0"/>
                      </a:endParaRPr>
                    </a:p>
                  </a:txBody>
                  <a:tcPr marL="84869" marR="84869" marT="1178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0040726"/>
                  </a:ext>
                </a:extLst>
              </a:tr>
            </a:tbl>
          </a:graphicData>
        </a:graphic>
      </p:graphicFrame>
      <p:sp>
        <p:nvSpPr>
          <p:cNvPr id="15" name="TextBox 14">
            <a:extLst>
              <a:ext uri="{FF2B5EF4-FFF2-40B4-BE49-F238E27FC236}">
                <a16:creationId xmlns:a16="http://schemas.microsoft.com/office/drawing/2014/main" id="{EE275802-D88F-29AF-E494-E4D955E51030}"/>
              </a:ext>
              <a:ext uri="{C183D7F6-B498-43B3-948B-1728B52AA6E4}">
                <adec:decorative xmlns:adec="http://schemas.microsoft.com/office/drawing/2017/decorative" val="0"/>
              </a:ext>
            </a:extLst>
          </p:cNvPr>
          <p:cNvSpPr txBox="1"/>
          <p:nvPr/>
        </p:nvSpPr>
        <p:spPr>
          <a:xfrm>
            <a:off x="1708344" y="1761344"/>
            <a:ext cx="8775310" cy="304800"/>
          </a:xfrm>
          <a:prstGeom prst="rect">
            <a:avLst/>
          </a:prstGeom>
          <a:noFill/>
        </p:spPr>
        <p:txBody>
          <a:bodyPr wrap="square" lIns="0" tIns="0" rIns="0" bIns="0" rtlCol="0">
            <a:noAutofit/>
          </a:bodyPr>
          <a:lstStyle/>
          <a:p>
            <a:pPr algn="l"/>
            <a:r>
              <a:rPr lang="en-AU" sz="1800" b="1">
                <a:latin typeface="Arial" panose="020B0604020202020204" pitchFamily="34" charset="0"/>
                <a:cs typeface="Arial" panose="020B0604020202020204" pitchFamily="34" charset="0"/>
              </a:rPr>
              <a:t>Table 1 - volume of gas collected over time for the reaction between Mg and HCl</a:t>
            </a:r>
          </a:p>
        </p:txBody>
      </p:sp>
      <p:sp>
        <p:nvSpPr>
          <p:cNvPr id="8" name="Callout: Down Arrow 15">
            <a:extLst>
              <a:ext uri="{FF2B5EF4-FFF2-40B4-BE49-F238E27FC236}">
                <a16:creationId xmlns:a16="http://schemas.microsoft.com/office/drawing/2014/main" id="{4BE34C98-E7A8-ECED-4FC0-AF1E02A258FE}"/>
              </a:ext>
              <a:ext uri="{C183D7F6-B498-43B3-948B-1728B52AA6E4}">
                <adec:decorative xmlns:adec="http://schemas.microsoft.com/office/drawing/2017/decorative" val="0"/>
              </a:ext>
            </a:extLst>
          </p:cNvPr>
          <p:cNvSpPr/>
          <p:nvPr/>
        </p:nvSpPr>
        <p:spPr>
          <a:xfrm>
            <a:off x="443127" y="982932"/>
            <a:ext cx="3950743" cy="602134"/>
          </a:xfrm>
          <a:prstGeom prst="wedgeRoundRectCallout">
            <a:avLst>
              <a:gd name="adj1" fmla="val -3693"/>
              <a:gd name="adj2" fmla="val 7497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numbered for easy reference.</a:t>
            </a:r>
            <a:br>
              <a:rPr lang="en-AU" sz="1600">
                <a:solidFill>
                  <a:schemeClr val="accent1"/>
                </a:solidFill>
                <a:latin typeface="Arial" panose="020B0604020202020204" pitchFamily="34" charset="0"/>
                <a:cs typeface="Arial" panose="020B0604020202020204" pitchFamily="34" charset="0"/>
              </a:rPr>
            </a:br>
            <a:r>
              <a:rPr lang="en-AU" sz="1600">
                <a:solidFill>
                  <a:schemeClr val="accent1"/>
                </a:solidFill>
                <a:latin typeface="Arial" panose="020B0604020202020204" pitchFamily="34" charset="0"/>
                <a:cs typeface="Arial" panose="020B0604020202020204" pitchFamily="34" charset="0"/>
              </a:rPr>
              <a:t>The label is positioned above the table.</a:t>
            </a:r>
          </a:p>
        </p:txBody>
      </p:sp>
      <p:sp>
        <p:nvSpPr>
          <p:cNvPr id="7" name="Callout: Down Arrow 9">
            <a:extLst>
              <a:ext uri="{FF2B5EF4-FFF2-40B4-BE49-F238E27FC236}">
                <a16:creationId xmlns:a16="http://schemas.microsoft.com/office/drawing/2014/main" id="{D2019C22-C81C-C56A-F934-CDA7F3C5721E}"/>
              </a:ext>
              <a:ext uri="{C183D7F6-B498-43B3-948B-1728B52AA6E4}">
                <adec:decorative xmlns:adec="http://schemas.microsoft.com/office/drawing/2017/decorative" val="0"/>
              </a:ext>
            </a:extLst>
          </p:cNvPr>
          <p:cNvSpPr/>
          <p:nvPr/>
        </p:nvSpPr>
        <p:spPr>
          <a:xfrm>
            <a:off x="5243176" y="982932"/>
            <a:ext cx="2240093" cy="491935"/>
          </a:xfrm>
          <a:prstGeom prst="wedgeRoundRectCallout">
            <a:avLst>
              <a:gd name="adj1" fmla="val -20860"/>
              <a:gd name="adj2" fmla="val 10614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descriptive title.</a:t>
            </a:r>
          </a:p>
        </p:txBody>
      </p:sp>
      <p:sp>
        <p:nvSpPr>
          <p:cNvPr id="9" name="Callout: Down Arrow 12">
            <a:extLst>
              <a:ext uri="{FF2B5EF4-FFF2-40B4-BE49-F238E27FC236}">
                <a16:creationId xmlns:a16="http://schemas.microsoft.com/office/drawing/2014/main" id="{534A3F39-CF51-8DA2-D8EB-915D36C75CB1}"/>
              </a:ext>
              <a:ext uri="{C183D7F6-B498-43B3-948B-1728B52AA6E4}">
                <adec:decorative xmlns:adec="http://schemas.microsoft.com/office/drawing/2017/decorative" val="0"/>
              </a:ext>
            </a:extLst>
          </p:cNvPr>
          <p:cNvSpPr/>
          <p:nvPr/>
        </p:nvSpPr>
        <p:spPr>
          <a:xfrm>
            <a:off x="7973390" y="959207"/>
            <a:ext cx="2240093" cy="602134"/>
          </a:xfrm>
          <a:prstGeom prst="wedgeRoundRectCallout">
            <a:avLst>
              <a:gd name="adj1" fmla="val -17755"/>
              <a:gd name="adj2" fmla="val 7324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table is enclosed and has ruled sides.</a:t>
            </a:r>
          </a:p>
        </p:txBody>
      </p:sp>
      <p:sp>
        <p:nvSpPr>
          <p:cNvPr id="11" name="Callout: Right Arrow 8">
            <a:extLst>
              <a:ext uri="{FF2B5EF4-FFF2-40B4-BE49-F238E27FC236}">
                <a16:creationId xmlns:a16="http://schemas.microsoft.com/office/drawing/2014/main" id="{BA003E11-1BE7-EA83-767D-0684DCB6B9DC}"/>
              </a:ext>
              <a:ext uri="{C183D7F6-B498-43B3-948B-1728B52AA6E4}">
                <adec:decorative xmlns:adec="http://schemas.microsoft.com/office/drawing/2017/decorative" val="0"/>
              </a:ext>
            </a:extLst>
          </p:cNvPr>
          <p:cNvSpPr/>
          <p:nvPr/>
        </p:nvSpPr>
        <p:spPr>
          <a:xfrm>
            <a:off x="210212" y="2462820"/>
            <a:ext cx="1350267" cy="1932359"/>
          </a:xfrm>
          <a:prstGeom prst="wedgeRoundRectCallout">
            <a:avLst>
              <a:gd name="adj1" fmla="val 68888"/>
              <a:gd name="adj2" fmla="val -24667"/>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Column heading for independent variable, including units where required</a:t>
            </a:r>
          </a:p>
        </p:txBody>
      </p:sp>
      <p:sp>
        <p:nvSpPr>
          <p:cNvPr id="12" name="Callout: Up Arrow 10">
            <a:extLst>
              <a:ext uri="{FF2B5EF4-FFF2-40B4-BE49-F238E27FC236}">
                <a16:creationId xmlns:a16="http://schemas.microsoft.com/office/drawing/2014/main" id="{EB67BE90-DD24-BDF4-3F3C-AC0C8C175C7F}"/>
              </a:ext>
              <a:ext uri="{C183D7F6-B498-43B3-948B-1728B52AA6E4}">
                <adec:decorative xmlns:adec="http://schemas.microsoft.com/office/drawing/2017/decorative" val="0"/>
              </a:ext>
            </a:extLst>
          </p:cNvPr>
          <p:cNvSpPr/>
          <p:nvPr/>
        </p:nvSpPr>
        <p:spPr>
          <a:xfrm>
            <a:off x="210212" y="6091328"/>
            <a:ext cx="5885788" cy="644473"/>
          </a:xfrm>
          <a:prstGeom prst="wedgeRoundRectCallout">
            <a:avLst>
              <a:gd name="adj1" fmla="val -10530"/>
              <a:gd name="adj2" fmla="val -90702"/>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The first column contains the independent variable.</a:t>
            </a:r>
          </a:p>
        </p:txBody>
      </p:sp>
      <p:sp>
        <p:nvSpPr>
          <p:cNvPr id="13" name="Callout: Left Arrow 13">
            <a:extLst>
              <a:ext uri="{FF2B5EF4-FFF2-40B4-BE49-F238E27FC236}">
                <a16:creationId xmlns:a16="http://schemas.microsoft.com/office/drawing/2014/main" id="{48944BD9-E9F3-44E5-789B-F1AE3B93CED6}"/>
              </a:ext>
              <a:ext uri="{C183D7F6-B498-43B3-948B-1728B52AA6E4}">
                <adec:decorative xmlns:adec="http://schemas.microsoft.com/office/drawing/2017/decorative" val="0"/>
              </a:ext>
            </a:extLst>
          </p:cNvPr>
          <p:cNvSpPr/>
          <p:nvPr/>
        </p:nvSpPr>
        <p:spPr>
          <a:xfrm>
            <a:off x="10483654" y="926504"/>
            <a:ext cx="1376882" cy="2992473"/>
          </a:xfrm>
          <a:prstGeom prst="wedgeRoundRectCallout">
            <a:avLst>
              <a:gd name="adj1" fmla="val -79287"/>
              <a:gd name="adj2" fmla="val 4485"/>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A column spanner to group the trials. It contains the heading and units where applicable for the dependent variable.</a:t>
            </a:r>
          </a:p>
        </p:txBody>
      </p:sp>
      <p:sp>
        <p:nvSpPr>
          <p:cNvPr id="14" name="Callout: Up Arrow 11">
            <a:extLst>
              <a:ext uri="{FF2B5EF4-FFF2-40B4-BE49-F238E27FC236}">
                <a16:creationId xmlns:a16="http://schemas.microsoft.com/office/drawing/2014/main" id="{EE27ABE3-58ED-67BB-1B8C-4E18FC690449}"/>
              </a:ext>
              <a:ext uri="{C183D7F6-B498-43B3-948B-1728B52AA6E4}">
                <adec:decorative xmlns:adec="http://schemas.microsoft.com/office/drawing/2017/decorative" val="0"/>
              </a:ext>
            </a:extLst>
          </p:cNvPr>
          <p:cNvSpPr/>
          <p:nvPr/>
        </p:nvSpPr>
        <p:spPr>
          <a:xfrm>
            <a:off x="6363223" y="6087467"/>
            <a:ext cx="4792337" cy="652196"/>
          </a:xfrm>
          <a:prstGeom prst="wedgeRoundRectCallout">
            <a:avLst>
              <a:gd name="adj1" fmla="val 5314"/>
              <a:gd name="adj2" fmla="val -85491"/>
              <a:gd name="adj3" fmla="val 16667"/>
            </a:avLst>
          </a:prstGeom>
          <a:solidFill>
            <a:schemeClr val="accent4"/>
          </a:solidFill>
          <a:ln w="28575">
            <a:noFill/>
          </a:ln>
        </p:spPr>
        <p:style>
          <a:lnRef idx="2">
            <a:schemeClr val="accent1"/>
          </a:lnRef>
          <a:fillRef idx="1">
            <a:schemeClr val="lt1"/>
          </a:fillRef>
          <a:effectRef idx="0">
            <a:schemeClr val="accent1"/>
          </a:effectRef>
          <a:fontRef idx="minor">
            <a:schemeClr val="dk1"/>
          </a:fontRef>
        </p:style>
        <p:txBody>
          <a:bodyPr lIns="90000" tIns="0" rIns="0" bIns="0" rtlCol="0" anchor="ctr"/>
          <a:lstStyle/>
          <a:p>
            <a:r>
              <a:rPr lang="en-AU" sz="1600">
                <a:solidFill>
                  <a:schemeClr val="accent1"/>
                </a:solidFill>
                <a:latin typeface="Arial" panose="020B0604020202020204" pitchFamily="34" charset="0"/>
                <a:cs typeface="Arial" panose="020B0604020202020204" pitchFamily="34" charset="0"/>
              </a:rPr>
              <a:t>Only the data is recorded in the cells. Units should only be written in column headings.</a:t>
            </a:r>
          </a:p>
        </p:txBody>
      </p:sp>
      <p:sp>
        <p:nvSpPr>
          <p:cNvPr id="2" name="Slide Number Placeholder 1">
            <a:extLst>
              <a:ext uri="{FF2B5EF4-FFF2-40B4-BE49-F238E27FC236}">
                <a16:creationId xmlns:a16="http://schemas.microsoft.com/office/drawing/2014/main" id="{E63395CC-4E42-AB13-7CAA-108D54D09F3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159</a:t>
            </a:fld>
            <a:endParaRPr lang="en-AU"/>
          </a:p>
        </p:txBody>
      </p:sp>
    </p:spTree>
    <p:extLst>
      <p:ext uri="{BB962C8B-B14F-4D97-AF65-F5344CB8AC3E}">
        <p14:creationId xmlns:p14="http://schemas.microsoft.com/office/powerpoint/2010/main" val="41491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7" grpId="0" animBg="1"/>
      <p:bldP spid="9"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D4A9F-C729-9ABD-BD3E-09461125F6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39B62-D783-C856-8AEC-BBF9808DF8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
        <p:nvSpPr>
          <p:cNvPr id="11" name="Title 10">
            <a:extLst>
              <a:ext uri="{FF2B5EF4-FFF2-40B4-BE49-F238E27FC236}">
                <a16:creationId xmlns:a16="http://schemas.microsoft.com/office/drawing/2014/main" id="{13301550-599C-780A-BF69-8C83594B9A6F}"/>
              </a:ext>
            </a:extLst>
          </p:cNvPr>
          <p:cNvSpPr>
            <a:spLocks noGrp="1"/>
          </p:cNvSpPr>
          <p:nvPr>
            <p:ph type="title"/>
          </p:nvPr>
        </p:nvSpPr>
        <p:spPr/>
        <p:txBody>
          <a:bodyPr/>
          <a:lstStyle/>
          <a:p>
            <a:r>
              <a:rPr lang="en-AU"/>
              <a:t>1.2 Checkpoint 1 (2 of 3)</a:t>
            </a:r>
          </a:p>
        </p:txBody>
      </p:sp>
      <p:grpSp>
        <p:nvGrpSpPr>
          <p:cNvPr id="4" name="Group 3" descr="The periodic table with Na highlighted.">
            <a:extLst>
              <a:ext uri="{FF2B5EF4-FFF2-40B4-BE49-F238E27FC236}">
                <a16:creationId xmlns:a16="http://schemas.microsoft.com/office/drawing/2014/main" id="{B4B01A61-DC3B-0FFF-B930-8193AAB6C862}"/>
              </a:ext>
            </a:extLst>
          </p:cNvPr>
          <p:cNvGrpSpPr/>
          <p:nvPr/>
        </p:nvGrpSpPr>
        <p:grpSpPr>
          <a:xfrm>
            <a:off x="507714" y="2422475"/>
            <a:ext cx="10729863" cy="4078443"/>
            <a:chOff x="507714" y="2422475"/>
            <a:chExt cx="10729863" cy="4078443"/>
          </a:xfrm>
        </p:grpSpPr>
        <p:pic>
          <p:nvPicPr>
            <p:cNvPr id="5" name="Picture 4" descr="The periodic table with Na highlighted">
              <a:extLst>
                <a:ext uri="{FF2B5EF4-FFF2-40B4-BE49-F238E27FC236}">
                  <a16:creationId xmlns:a16="http://schemas.microsoft.com/office/drawing/2014/main" id="{43551B09-7DB9-81D7-7620-3587B25CEDCD}"/>
                </a:ext>
              </a:extLst>
            </p:cNvPr>
            <p:cNvPicPr>
              <a:picLocks noChangeAspect="1"/>
            </p:cNvPicPr>
            <p:nvPr/>
          </p:nvPicPr>
          <p:blipFill>
            <a:blip r:embed="rId3"/>
            <a:stretch>
              <a:fillRect/>
            </a:stretch>
          </p:blipFill>
          <p:spPr>
            <a:xfrm>
              <a:off x="507714" y="2422475"/>
              <a:ext cx="10729863" cy="4078443"/>
            </a:xfrm>
            <a:prstGeom prst="rect">
              <a:avLst/>
            </a:prstGeom>
          </p:spPr>
        </p:pic>
        <p:pic>
          <p:nvPicPr>
            <p:cNvPr id="6" name="Picture 5">
              <a:extLst>
                <a:ext uri="{FF2B5EF4-FFF2-40B4-BE49-F238E27FC236}">
                  <a16:creationId xmlns:a16="http://schemas.microsoft.com/office/drawing/2014/main" id="{8A20BA08-1F9F-94CF-FCF1-66A8C805CB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363" y="3610172"/>
              <a:ext cx="592275" cy="629586"/>
            </a:xfrm>
            <a:prstGeom prst="rect">
              <a:avLst/>
            </a:prstGeom>
          </p:spPr>
        </p:pic>
      </p:grpSp>
      <p:sp>
        <p:nvSpPr>
          <p:cNvPr id="8" name="TextBox 7">
            <a:extLst>
              <a:ext uri="{FF2B5EF4-FFF2-40B4-BE49-F238E27FC236}">
                <a16:creationId xmlns:a16="http://schemas.microsoft.com/office/drawing/2014/main" id="{21EE4966-939F-8EF2-2106-03AEA636B8FF}"/>
              </a:ext>
            </a:extLst>
          </p:cNvPr>
          <p:cNvSpPr txBox="1"/>
          <p:nvPr/>
        </p:nvSpPr>
        <p:spPr>
          <a:xfrm>
            <a:off x="2263024" y="1688418"/>
            <a:ext cx="7371645" cy="707886"/>
          </a:xfrm>
          <a:prstGeom prst="rect">
            <a:avLst/>
          </a:prstGeom>
          <a:noFill/>
        </p:spPr>
        <p:txBody>
          <a:bodyPr wrap="square">
            <a:spAutoFit/>
          </a:bodyPr>
          <a:lstStyle/>
          <a:p>
            <a:r>
              <a:rPr lang="en-US" sz="2000"/>
              <a:t>How many electrons in a neutral sodium atom?</a:t>
            </a:r>
          </a:p>
          <a:p>
            <a:r>
              <a:rPr lang="en-US" sz="2000"/>
              <a:t>How many electrons in a sodium ion?</a:t>
            </a:r>
          </a:p>
        </p:txBody>
      </p:sp>
      <p:sp>
        <p:nvSpPr>
          <p:cNvPr id="2" name="TextBox 1">
            <a:extLst>
              <a:ext uri="{FF2B5EF4-FFF2-40B4-BE49-F238E27FC236}">
                <a16:creationId xmlns:a16="http://schemas.microsoft.com/office/drawing/2014/main" id="{63B0D4CE-A2B1-5E84-3370-1C1D042E476A}"/>
              </a:ext>
              <a:ext uri="{C183D7F6-B498-43B3-948B-1728B52AA6E4}">
                <adec:decorative xmlns:adec="http://schemas.microsoft.com/office/drawing/2017/decorative" val="1"/>
              </a:ext>
            </a:extLst>
          </p:cNvPr>
          <p:cNvSpPr txBox="1"/>
          <p:nvPr/>
        </p:nvSpPr>
        <p:spPr>
          <a:xfrm>
            <a:off x="3536833" y="6606000"/>
            <a:ext cx="6097836" cy="261610"/>
          </a:xfrm>
          <a:prstGeom prst="rect">
            <a:avLst/>
          </a:prstGeom>
          <a:noFill/>
        </p:spPr>
        <p:txBody>
          <a:bodyPr wrap="square">
            <a:spAutoFit/>
          </a:bodyPr>
          <a:lstStyle/>
          <a:p>
            <a:r>
              <a:rPr lang="en-AU" sz="1100">
                <a:effectLst/>
              </a:rPr>
              <a:t>Periodic table of the elements adapted from the </a:t>
            </a:r>
            <a:r>
              <a:rPr lang="en-AU" sz="1100">
                <a:effectLst/>
                <a:hlinkClick r:id="rId5"/>
              </a:rPr>
              <a:t>Science 7-10 Data book</a:t>
            </a:r>
            <a:r>
              <a:rPr lang="en-AU" sz="1100">
                <a:effectLst/>
              </a:rPr>
              <a:t>..</a:t>
            </a:r>
            <a:endParaRPr lang="en-AU" sz="1100"/>
          </a:p>
        </p:txBody>
      </p:sp>
    </p:spTree>
    <p:extLst>
      <p:ext uri="{BB962C8B-B14F-4D97-AF65-F5344CB8AC3E}">
        <p14:creationId xmlns:p14="http://schemas.microsoft.com/office/powerpoint/2010/main" val="59300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F58A-D4E2-FD0B-9BF5-AF79DACAF1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D898B1-8330-710E-45A6-93838FDC1BE9}"/>
              </a:ext>
            </a:extLst>
          </p:cNvPr>
          <p:cNvSpPr>
            <a:spLocks noGrp="1"/>
          </p:cNvSpPr>
          <p:nvPr>
            <p:ph type="title"/>
          </p:nvPr>
        </p:nvSpPr>
        <p:spPr/>
        <p:txBody>
          <a:bodyPr/>
          <a:lstStyle/>
          <a:p>
            <a:r>
              <a:rPr lang="en-AU"/>
              <a:t>2.2 Graph scaffold (1 of 3)</a:t>
            </a:r>
          </a:p>
        </p:txBody>
      </p:sp>
      <p:grpSp>
        <p:nvGrpSpPr>
          <p:cNvPr id="4" name="Group 3" descr="A graph scaffold with a space for a title, and instruction to label the independent variable on the X axis and the dependent variable on the Y axis.">
            <a:extLst>
              <a:ext uri="{FF2B5EF4-FFF2-40B4-BE49-F238E27FC236}">
                <a16:creationId xmlns:a16="http://schemas.microsoft.com/office/drawing/2014/main" id="{3E5E70F1-F41C-95CA-660A-7E4A852A2E5A}"/>
              </a:ext>
            </a:extLst>
          </p:cNvPr>
          <p:cNvGrpSpPr/>
          <p:nvPr/>
        </p:nvGrpSpPr>
        <p:grpSpPr>
          <a:xfrm>
            <a:off x="3437867" y="988189"/>
            <a:ext cx="7997581" cy="5728459"/>
            <a:chOff x="3437867" y="988189"/>
            <a:chExt cx="7997581" cy="5728459"/>
          </a:xfrm>
        </p:grpSpPr>
        <p:sp>
          <p:nvSpPr>
            <p:cNvPr id="9" name="TextBox 8">
              <a:extLst>
                <a:ext uri="{FF2B5EF4-FFF2-40B4-BE49-F238E27FC236}">
                  <a16:creationId xmlns:a16="http://schemas.microsoft.com/office/drawing/2014/main" id="{20224F0A-D84D-DE06-21AB-1C3F9ADA2380}"/>
                </a:ext>
              </a:extLst>
            </p:cNvPr>
            <p:cNvSpPr txBox="1"/>
            <p:nvPr/>
          </p:nvSpPr>
          <p:spPr>
            <a:xfrm>
              <a:off x="4676400" y="988189"/>
              <a:ext cx="5943600" cy="543921"/>
            </a:xfrm>
            <a:prstGeom prst="rect">
              <a:avLst/>
            </a:prstGeom>
            <a:noFill/>
          </p:spPr>
          <p:txBody>
            <a:bodyPr wrap="square" lIns="0" tIns="0" rIns="0" bIns="0" rtlCol="0">
              <a:noAutofit/>
            </a:bodyPr>
            <a:lstStyle/>
            <a:p>
              <a:pPr algn="l"/>
              <a:r>
                <a:rPr lang="en-AU" sz="1800" u="sng">
                  <a:latin typeface="Arial" panose="020B0604020202020204" pitchFamily="34" charset="0"/>
                  <a:cs typeface="Arial" panose="020B0604020202020204" pitchFamily="34" charset="0"/>
                </a:rPr>
                <a:t>									</a:t>
              </a:r>
            </a:p>
            <a:p>
              <a:pPr algn="l"/>
              <a:r>
                <a:rPr lang="en-AU" sz="1800">
                  <a:latin typeface="Arial" panose="020B0604020202020204" pitchFamily="34" charset="0"/>
                  <a:cs typeface="Arial" panose="020B0604020202020204" pitchFamily="34" charset="0"/>
                </a:rPr>
                <a:t>			           title	</a:t>
              </a:r>
            </a:p>
          </p:txBody>
        </p:sp>
        <p:sp>
          <p:nvSpPr>
            <p:cNvPr id="8" name="TextBox 7">
              <a:extLst>
                <a:ext uri="{FF2B5EF4-FFF2-40B4-BE49-F238E27FC236}">
                  <a16:creationId xmlns:a16="http://schemas.microsoft.com/office/drawing/2014/main" id="{A55CA4D4-DB65-5739-AE9A-D0BA711B47FF}"/>
                </a:ext>
              </a:extLst>
            </p:cNvPr>
            <p:cNvSpPr txBox="1"/>
            <p:nvPr/>
          </p:nvSpPr>
          <p:spPr>
            <a:xfrm rot="16200000">
              <a:off x="1217883" y="3752094"/>
              <a:ext cx="4983890" cy="543921"/>
            </a:xfrm>
            <a:prstGeom prst="rect">
              <a:avLst/>
            </a:prstGeom>
            <a:noFill/>
          </p:spPr>
          <p:txBody>
            <a:bodyPr wrap="square" lIns="0" tIns="0" rIns="0" bIns="0" rtlCol="0">
              <a:noAutofit/>
            </a:bodyPr>
            <a:lstStyle/>
            <a:p>
              <a:pPr algn="ctr"/>
              <a:r>
                <a:rPr lang="en-AU" sz="1800">
                  <a:latin typeface="Arial" panose="020B0604020202020204" pitchFamily="34" charset="0"/>
                  <a:cs typeface="Arial" panose="020B0604020202020204" pitchFamily="34" charset="0"/>
                </a:rPr>
                <a:t>dependent variable (unit)</a:t>
              </a:r>
            </a:p>
            <a:p>
              <a:r>
                <a:rPr lang="en-AU" sz="1800">
                  <a:latin typeface="Arial" panose="020B0604020202020204" pitchFamily="34" charset="0"/>
                  <a:cs typeface="Arial" panose="020B0604020202020204" pitchFamily="34" charset="0"/>
                </a:rPr>
                <a:t> </a:t>
              </a:r>
              <a:r>
                <a:rPr lang="en-AU" sz="1800" u="sng">
                  <a:latin typeface="Arial" panose="020B0604020202020204" pitchFamily="34" charset="0"/>
                  <a:cs typeface="Arial" panose="020B0604020202020204" pitchFamily="34" charset="0"/>
                </a:rPr>
                <a:t>					______________</a:t>
              </a:r>
            </a:p>
            <a:p>
              <a:r>
                <a:rPr lang="en-AU" sz="1800">
                  <a:latin typeface="Arial" panose="020B0604020202020204" pitchFamily="34" charset="0"/>
                  <a:cs typeface="Arial" panose="020B0604020202020204" pitchFamily="34" charset="0"/>
                </a:rPr>
                <a:t>              </a:t>
              </a:r>
            </a:p>
          </p:txBody>
        </p:sp>
        <p:pic>
          <p:nvPicPr>
            <p:cNvPr id="6" name="Picture 5" descr="The chart consists of blank graph paper for students to draw a graph.">
              <a:extLst>
                <a:ext uri="{FF2B5EF4-FFF2-40B4-BE49-F238E27FC236}">
                  <a16:creationId xmlns:a16="http://schemas.microsoft.com/office/drawing/2014/main" id="{0FE4DC56-FFF5-411E-B4B7-04D55FDD677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12"/>
                      </a14:imgEffect>
                    </a14:imgLayer>
                  </a14:imgProps>
                </a:ext>
                <a:ext uri="{28A0092B-C50C-407E-A947-70E740481C1C}">
                  <a14:useLocalDpi xmlns:a14="http://schemas.microsoft.com/office/drawing/2010/main"/>
                </a:ext>
              </a:extLst>
            </a:blip>
            <a:srcRect/>
            <a:stretch/>
          </p:blipFill>
          <p:spPr bwMode="auto">
            <a:xfrm>
              <a:off x="3981789" y="1609726"/>
              <a:ext cx="7333911" cy="4834962"/>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7B78062-0C21-899E-72C8-571F5990317A}"/>
                </a:ext>
              </a:extLst>
            </p:cNvPr>
            <p:cNvSpPr txBox="1"/>
            <p:nvPr/>
          </p:nvSpPr>
          <p:spPr>
            <a:xfrm>
              <a:off x="3973561" y="6172727"/>
              <a:ext cx="7461887" cy="543921"/>
            </a:xfrm>
            <a:prstGeom prst="rect">
              <a:avLst/>
            </a:prstGeom>
            <a:noFill/>
          </p:spPr>
          <p:txBody>
            <a:bodyPr wrap="square" lIns="0" tIns="0" rIns="0" bIns="0" rtlCol="0">
              <a:noAutofit/>
            </a:bodyPr>
            <a:lstStyle/>
            <a:p>
              <a:r>
                <a:rPr lang="en-AU" sz="1800" u="sng">
                  <a:latin typeface="Arial" panose="020B0604020202020204" pitchFamily="34" charset="0"/>
                  <a:cs typeface="Arial" panose="020B0604020202020204" pitchFamily="34" charset="0"/>
                </a:rPr>
                <a:t>							________________________</a:t>
              </a:r>
            </a:p>
            <a:p>
              <a:pPr algn="ctr"/>
              <a:r>
                <a:rPr lang="en-AU" sz="1800">
                  <a:latin typeface="Arial" panose="020B0604020202020204" pitchFamily="34" charset="0"/>
                  <a:cs typeface="Arial" panose="020B0604020202020204" pitchFamily="34" charset="0"/>
                </a:rPr>
                <a:t>             independent variable (unit)</a:t>
              </a:r>
            </a:p>
          </p:txBody>
        </p:sp>
      </p:grpSp>
      <p:sp>
        <p:nvSpPr>
          <p:cNvPr id="2" name="Slide Number Placeholder 1">
            <a:extLst>
              <a:ext uri="{FF2B5EF4-FFF2-40B4-BE49-F238E27FC236}">
                <a16:creationId xmlns:a16="http://schemas.microsoft.com/office/drawing/2014/main" id="{957F486B-6074-433D-A413-2F7060C3F5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160</a:t>
            </a:fld>
            <a:endParaRPr lang="en-AU"/>
          </a:p>
        </p:txBody>
      </p:sp>
    </p:spTree>
    <p:extLst>
      <p:ext uri="{BB962C8B-B14F-4D97-AF65-F5344CB8AC3E}">
        <p14:creationId xmlns:p14="http://schemas.microsoft.com/office/powerpoint/2010/main" val="35054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2EC6-ED38-5E98-81FD-5C55FF14FA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8400F8-1F86-053D-FEC2-210225433F3C}"/>
              </a:ext>
            </a:extLst>
          </p:cNvPr>
          <p:cNvSpPr>
            <a:spLocks noGrp="1"/>
          </p:cNvSpPr>
          <p:nvPr>
            <p:ph type="title"/>
          </p:nvPr>
        </p:nvSpPr>
        <p:spPr/>
        <p:txBody>
          <a:bodyPr/>
          <a:lstStyle/>
          <a:p>
            <a:r>
              <a:rPr lang="en-AU"/>
              <a:t>2.2 Graph scaffold (2 of 3)</a:t>
            </a:r>
          </a:p>
        </p:txBody>
      </p:sp>
      <p:grpSp>
        <p:nvGrpSpPr>
          <p:cNvPr id="4" name="Group 3" descr="A graph scaffold with the title and axes labels provided. The scale on each axis has not been provided.">
            <a:extLst>
              <a:ext uri="{FF2B5EF4-FFF2-40B4-BE49-F238E27FC236}">
                <a16:creationId xmlns:a16="http://schemas.microsoft.com/office/drawing/2014/main" id="{E3ECEA29-05F0-2AD8-6274-BD49315B7FB3}"/>
              </a:ext>
            </a:extLst>
          </p:cNvPr>
          <p:cNvGrpSpPr/>
          <p:nvPr/>
        </p:nvGrpSpPr>
        <p:grpSpPr>
          <a:xfrm>
            <a:off x="3450211" y="988189"/>
            <a:ext cx="8005508" cy="5509811"/>
            <a:chOff x="3450211" y="988189"/>
            <a:chExt cx="8005508" cy="5509811"/>
          </a:xfrm>
        </p:grpSpPr>
        <p:sp>
          <p:nvSpPr>
            <p:cNvPr id="9" name="TextBox 8">
              <a:extLst>
                <a:ext uri="{FF2B5EF4-FFF2-40B4-BE49-F238E27FC236}">
                  <a16:creationId xmlns:a16="http://schemas.microsoft.com/office/drawing/2014/main" id="{5B675F4C-0E21-B6CB-6316-E1A4625D0F55}"/>
                </a:ext>
              </a:extLst>
            </p:cNvPr>
            <p:cNvSpPr txBox="1"/>
            <p:nvPr/>
          </p:nvSpPr>
          <p:spPr>
            <a:xfrm>
              <a:off x="4676400" y="988189"/>
              <a:ext cx="5943600" cy="543921"/>
            </a:xfrm>
            <a:prstGeom prst="rect">
              <a:avLst/>
            </a:prstGeom>
            <a:noFill/>
          </p:spPr>
          <p:txBody>
            <a:bodyPr wrap="square" lIns="0" tIns="0" rIns="0" bIns="0" rtlCol="0">
              <a:noAutofit/>
            </a:bodyPr>
            <a:lstStyle/>
            <a:p>
              <a:pPr algn="ctr"/>
              <a:r>
                <a:rPr lang="en-AU" sz="1800">
                  <a:latin typeface="Arial" panose="020B0604020202020204" pitchFamily="34" charset="0"/>
                  <a:cs typeface="Arial" panose="020B0604020202020204" pitchFamily="34" charset="0"/>
                </a:rPr>
                <a:t>Volume of hydrogen produced over time 	</a:t>
              </a:r>
            </a:p>
          </p:txBody>
        </p:sp>
        <p:sp>
          <p:nvSpPr>
            <p:cNvPr id="8" name="TextBox 7">
              <a:extLst>
                <a:ext uri="{FF2B5EF4-FFF2-40B4-BE49-F238E27FC236}">
                  <a16:creationId xmlns:a16="http://schemas.microsoft.com/office/drawing/2014/main" id="{81E62B3A-5ACC-8CBC-E959-F5A9C51B5981}"/>
                </a:ext>
              </a:extLst>
            </p:cNvPr>
            <p:cNvSpPr txBox="1"/>
            <p:nvPr/>
          </p:nvSpPr>
          <p:spPr>
            <a:xfrm rot="16200000">
              <a:off x="1355072" y="3386990"/>
              <a:ext cx="4983890" cy="793612"/>
            </a:xfrm>
            <a:prstGeom prst="rect">
              <a:avLst/>
            </a:prstGeom>
            <a:noFill/>
          </p:spPr>
          <p:txBody>
            <a:bodyPr wrap="square" lIns="0" tIns="0" rIns="0" bIns="0" rtlCol="0">
              <a:noAutofit/>
            </a:bodyPr>
            <a:lstStyle/>
            <a:p>
              <a:pPr algn="ctr"/>
              <a:r>
                <a:rPr lang="en-AU" sz="1800">
                  <a:latin typeface="Arial" panose="020B0604020202020204" pitchFamily="34" charset="0"/>
                  <a:cs typeface="Arial" panose="020B0604020202020204" pitchFamily="34" charset="0"/>
                </a:rPr>
                <a:t> volume of hydrogen gas (ml)</a:t>
              </a:r>
            </a:p>
            <a:p>
              <a:pPr algn="ctr"/>
              <a:endParaRPr lang="en-AU" sz="1800">
                <a:latin typeface="Arial" panose="020B0604020202020204" pitchFamily="34" charset="0"/>
                <a:cs typeface="Arial" panose="020B0604020202020204" pitchFamily="34" charset="0"/>
              </a:endParaRPr>
            </a:p>
            <a:p>
              <a:r>
                <a:rPr lang="en-AU" sz="1800">
                  <a:latin typeface="Arial" panose="020B0604020202020204" pitchFamily="34" charset="0"/>
                  <a:cs typeface="Arial" panose="020B0604020202020204" pitchFamily="34" charset="0"/>
                </a:rPr>
                <a:t> </a:t>
              </a:r>
              <a:r>
                <a:rPr lang="en-AU" sz="1800" u="sng">
                  <a:latin typeface="Arial" panose="020B0604020202020204" pitchFamily="34" charset="0"/>
                  <a:cs typeface="Arial" panose="020B0604020202020204" pitchFamily="34" charset="0"/>
                </a:rPr>
                <a:t>				__________________</a:t>
              </a:r>
            </a:p>
            <a:p>
              <a:r>
                <a:rPr lang="en-AU" sz="1800">
                  <a:latin typeface="Arial" panose="020B0604020202020204" pitchFamily="34" charset="0"/>
                  <a:cs typeface="Arial" panose="020B0604020202020204" pitchFamily="34" charset="0"/>
                </a:rPr>
                <a:t>              </a:t>
              </a:r>
            </a:p>
          </p:txBody>
        </p:sp>
        <p:pic>
          <p:nvPicPr>
            <p:cNvPr id="6" name="Picture 5" descr="The chart consists of blank graph paper for students to draw a graph.">
              <a:extLst>
                <a:ext uri="{FF2B5EF4-FFF2-40B4-BE49-F238E27FC236}">
                  <a16:creationId xmlns:a16="http://schemas.microsoft.com/office/drawing/2014/main" id="{872D2AAC-1004-2E07-ED52-ED3090B0172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12"/>
                      </a14:imgEffect>
                    </a14:imgLayer>
                  </a14:imgProps>
                </a:ext>
                <a:ext uri="{28A0092B-C50C-407E-A947-70E740481C1C}">
                  <a14:useLocalDpi xmlns:a14="http://schemas.microsoft.com/office/drawing/2010/main"/>
                </a:ext>
              </a:extLst>
            </a:blip>
            <a:srcRect/>
            <a:stretch/>
          </p:blipFill>
          <p:spPr bwMode="auto">
            <a:xfrm>
              <a:off x="4270342" y="1631011"/>
              <a:ext cx="7045358" cy="464473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1A0F0A6-52F3-7955-B772-C2961DF36C8A}"/>
                </a:ext>
              </a:extLst>
            </p:cNvPr>
            <p:cNvSpPr txBox="1"/>
            <p:nvPr/>
          </p:nvSpPr>
          <p:spPr>
            <a:xfrm>
              <a:off x="4052803" y="5954079"/>
              <a:ext cx="7402916" cy="543921"/>
            </a:xfrm>
            <a:prstGeom prst="rect">
              <a:avLst/>
            </a:prstGeom>
            <a:noFill/>
          </p:spPr>
          <p:txBody>
            <a:bodyPr wrap="square" lIns="0" tIns="0" rIns="0" bIns="0" rtlCol="0">
              <a:noAutofit/>
            </a:bodyPr>
            <a:lstStyle/>
            <a:p>
              <a:pPr algn="ctr"/>
              <a:r>
                <a:rPr lang="en-AU" sz="1800" u="sng">
                  <a:latin typeface="Arial" panose="020B0604020202020204" pitchFamily="34" charset="0"/>
                  <a:cs typeface="Arial" panose="020B0604020202020204" pitchFamily="34" charset="0"/>
                </a:rPr>
                <a:t>							_____________________</a:t>
              </a:r>
              <a:r>
                <a:rPr lang="en-AU" sz="1800">
                  <a:latin typeface="Arial" panose="020B0604020202020204" pitchFamily="34" charset="0"/>
                  <a:cs typeface="Arial" panose="020B0604020202020204" pitchFamily="34" charset="0"/>
                </a:rPr>
                <a:t>              </a:t>
              </a:r>
            </a:p>
            <a:p>
              <a:pPr algn="ctr"/>
              <a:endParaRPr lang="en-AU" sz="1800">
                <a:latin typeface="Arial" panose="020B0604020202020204" pitchFamily="34" charset="0"/>
                <a:cs typeface="Arial" panose="020B0604020202020204" pitchFamily="34" charset="0"/>
              </a:endParaRPr>
            </a:p>
            <a:p>
              <a:pPr algn="ctr"/>
              <a:r>
                <a:rPr lang="en-AU" sz="1800">
                  <a:latin typeface="Arial" panose="020B0604020202020204" pitchFamily="34" charset="0"/>
                  <a:cs typeface="Arial" panose="020B0604020202020204" pitchFamily="34" charset="0"/>
                </a:rPr>
                <a:t>time (seconds)</a:t>
              </a:r>
            </a:p>
          </p:txBody>
        </p:sp>
      </p:grpSp>
      <p:sp>
        <p:nvSpPr>
          <p:cNvPr id="2" name="Slide Number Placeholder 1">
            <a:extLst>
              <a:ext uri="{FF2B5EF4-FFF2-40B4-BE49-F238E27FC236}">
                <a16:creationId xmlns:a16="http://schemas.microsoft.com/office/drawing/2014/main" id="{E09EDA10-B635-FB62-A783-8A51A13218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161</a:t>
            </a:fld>
            <a:endParaRPr lang="en-AU"/>
          </a:p>
        </p:txBody>
      </p:sp>
    </p:spTree>
    <p:extLst>
      <p:ext uri="{BB962C8B-B14F-4D97-AF65-F5344CB8AC3E}">
        <p14:creationId xmlns:p14="http://schemas.microsoft.com/office/powerpoint/2010/main" val="294683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4B51-BE37-A0B1-7EB5-22CDB5FCF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61CBEF-3335-B4AA-9666-E6D55F62F567}"/>
              </a:ext>
            </a:extLst>
          </p:cNvPr>
          <p:cNvSpPr>
            <a:spLocks noGrp="1"/>
          </p:cNvSpPr>
          <p:nvPr>
            <p:ph type="title"/>
          </p:nvPr>
        </p:nvSpPr>
        <p:spPr/>
        <p:txBody>
          <a:bodyPr/>
          <a:lstStyle/>
          <a:p>
            <a:r>
              <a:rPr lang="en-AU"/>
              <a:t>2.2 Graph scaffold (3 of 3)</a:t>
            </a:r>
          </a:p>
        </p:txBody>
      </p:sp>
      <p:grpSp>
        <p:nvGrpSpPr>
          <p:cNvPr id="11" name="Group 10" descr="Blank graph paper with the axes labelled with time (seconds on the x axis, and volume of hydrogen gas (mL) on the Y axis. The graph has a title 'Volume of hydrogen produced over time'.">
            <a:extLst>
              <a:ext uri="{FF2B5EF4-FFF2-40B4-BE49-F238E27FC236}">
                <a16:creationId xmlns:a16="http://schemas.microsoft.com/office/drawing/2014/main" id="{942852E4-05E4-F9AA-E62E-7C7BF5AEACDF}"/>
              </a:ext>
            </a:extLst>
          </p:cNvPr>
          <p:cNvGrpSpPr/>
          <p:nvPr/>
        </p:nvGrpSpPr>
        <p:grpSpPr>
          <a:xfrm>
            <a:off x="2913352" y="1074097"/>
            <a:ext cx="8841113" cy="5890111"/>
            <a:chOff x="2913352" y="1074097"/>
            <a:chExt cx="8841113" cy="5890111"/>
          </a:xfrm>
        </p:grpSpPr>
        <p:sp>
          <p:nvSpPr>
            <p:cNvPr id="9" name="TextBox 8">
              <a:extLst>
                <a:ext uri="{FF2B5EF4-FFF2-40B4-BE49-F238E27FC236}">
                  <a16:creationId xmlns:a16="http://schemas.microsoft.com/office/drawing/2014/main" id="{9AF15611-10EC-E10F-4422-2B9D61B414A9}"/>
                </a:ext>
              </a:extLst>
            </p:cNvPr>
            <p:cNvSpPr txBox="1"/>
            <p:nvPr/>
          </p:nvSpPr>
          <p:spPr>
            <a:xfrm>
              <a:off x="4442224" y="1074097"/>
              <a:ext cx="5943600" cy="543921"/>
            </a:xfrm>
            <a:prstGeom prst="rect">
              <a:avLst/>
            </a:prstGeom>
            <a:noFill/>
          </p:spPr>
          <p:txBody>
            <a:bodyPr wrap="square" lIns="0" tIns="0" rIns="0" bIns="0" rtlCol="0">
              <a:noAutofit/>
            </a:bodyPr>
            <a:lstStyle/>
            <a:p>
              <a:pPr algn="ctr"/>
              <a:r>
                <a:rPr lang="en-AU" sz="1800">
                  <a:latin typeface="Arial" panose="020B0604020202020204" pitchFamily="34" charset="0"/>
                  <a:cs typeface="Arial" panose="020B0604020202020204" pitchFamily="34" charset="0"/>
                </a:rPr>
                <a:t>Volume of hydrogen produced over time 	</a:t>
              </a:r>
            </a:p>
          </p:txBody>
        </p:sp>
        <p:grpSp>
          <p:nvGrpSpPr>
            <p:cNvPr id="10" name="Group 9" descr="Graph paper sample.">
              <a:extLst>
                <a:ext uri="{FF2B5EF4-FFF2-40B4-BE49-F238E27FC236}">
                  <a16:creationId xmlns:a16="http://schemas.microsoft.com/office/drawing/2014/main" id="{5281FAC4-0332-3C1B-66E5-567D08BCDBB0}"/>
                </a:ext>
              </a:extLst>
            </p:cNvPr>
            <p:cNvGrpSpPr/>
            <p:nvPr/>
          </p:nvGrpSpPr>
          <p:grpSpPr>
            <a:xfrm>
              <a:off x="3463178" y="1618018"/>
              <a:ext cx="8064588" cy="4781988"/>
              <a:chOff x="3469287" y="1595433"/>
              <a:chExt cx="8064588" cy="4781988"/>
            </a:xfrm>
          </p:grpSpPr>
          <p:grpSp>
            <p:nvGrpSpPr>
              <p:cNvPr id="5" name="Group 4">
                <a:extLst>
                  <a:ext uri="{FF2B5EF4-FFF2-40B4-BE49-F238E27FC236}">
                    <a16:creationId xmlns:a16="http://schemas.microsoft.com/office/drawing/2014/main" id="{F5251939-DB59-6F3A-8EFD-9F03A0302D5D}"/>
                  </a:ext>
                </a:extLst>
              </p:cNvPr>
              <p:cNvGrpSpPr/>
              <p:nvPr/>
            </p:nvGrpSpPr>
            <p:grpSpPr>
              <a:xfrm>
                <a:off x="3469287" y="1595433"/>
                <a:ext cx="8064588" cy="4781988"/>
                <a:chOff x="3463212" y="1585295"/>
                <a:chExt cx="8110796" cy="4781988"/>
              </a:xfrm>
            </p:grpSpPr>
            <p:pic>
              <p:nvPicPr>
                <p:cNvPr id="16" name="Picture 15" descr="A graph with numbers  on it">
                  <a:extLst>
                    <a:ext uri="{FF2B5EF4-FFF2-40B4-BE49-F238E27FC236}">
                      <a16:creationId xmlns:a16="http://schemas.microsoft.com/office/drawing/2014/main" id="{554E19EB-FA0D-232D-2EE0-CE62E570B38F}"/>
                    </a:ext>
                  </a:extLst>
                </p:cNvPr>
                <p:cNvPicPr>
                  <a:picLocks noChangeAspect="1"/>
                </p:cNvPicPr>
                <p:nvPr/>
              </p:nvPicPr>
              <p:blipFill>
                <a:blip r:embed="rId3"/>
                <a:stretch>
                  <a:fillRect/>
                </a:stretch>
              </p:blipFill>
              <p:spPr>
                <a:xfrm>
                  <a:off x="3463212" y="1585295"/>
                  <a:ext cx="8110796" cy="4781988"/>
                </a:xfrm>
                <a:prstGeom prst="rect">
                  <a:avLst/>
                </a:prstGeom>
              </p:spPr>
            </p:pic>
            <p:pic>
              <p:nvPicPr>
                <p:cNvPr id="4" name="Picture 3" descr="The chart consists of blank graph paper for students to draw a graph.">
                  <a:extLst>
                    <a:ext uri="{FF2B5EF4-FFF2-40B4-BE49-F238E27FC236}">
                      <a16:creationId xmlns:a16="http://schemas.microsoft.com/office/drawing/2014/main" id="{C3562BC8-FC94-D7A0-8956-BD8B77F4820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212"/>
                          </a14:imgEffect>
                        </a14:imgLayer>
                      </a14:imgProps>
                    </a:ext>
                    <a:ext uri="{28A0092B-C50C-407E-A947-70E740481C1C}">
                      <a14:useLocalDpi xmlns:a14="http://schemas.microsoft.com/office/drawing/2010/main"/>
                    </a:ext>
                  </a:extLst>
                </a:blip>
                <a:srcRect/>
                <a:stretch/>
              </p:blipFill>
              <p:spPr bwMode="auto">
                <a:xfrm>
                  <a:off x="3948393" y="1787434"/>
                  <a:ext cx="7332749" cy="4166858"/>
                </a:xfrm>
                <a:prstGeom prst="rect">
                  <a:avLst/>
                </a:prstGeom>
                <a:noFill/>
                <a:ln>
                  <a:noFill/>
                </a:ln>
                <a:extLst>
                  <a:ext uri="{53640926-AAD7-44D8-BBD7-CCE9431645EC}">
                    <a14:shadowObscured xmlns:a14="http://schemas.microsoft.com/office/drawing/2010/main"/>
                  </a:ext>
                </a:extLst>
              </p:spPr>
            </p:pic>
          </p:grpSp>
          <p:sp>
            <p:nvSpPr>
              <p:cNvPr id="6" name="TextBox 5">
                <a:extLst>
                  <a:ext uri="{FF2B5EF4-FFF2-40B4-BE49-F238E27FC236}">
                    <a16:creationId xmlns:a16="http://schemas.microsoft.com/office/drawing/2014/main" id="{C1B07E4E-6E0B-B15E-16F9-F13DB1F55EF0}"/>
                  </a:ext>
                </a:extLst>
              </p:cNvPr>
              <p:cNvSpPr txBox="1"/>
              <p:nvPr/>
            </p:nvSpPr>
            <p:spPr>
              <a:xfrm>
                <a:off x="3951704" y="5964430"/>
                <a:ext cx="7402285" cy="264273"/>
              </a:xfrm>
              <a:prstGeom prst="rect">
                <a:avLst/>
              </a:prstGeom>
              <a:solidFill>
                <a:schemeClr val="bg1"/>
              </a:solidFill>
            </p:spPr>
            <p:txBody>
              <a:bodyPr wrap="square" lIns="0" tIns="0" rIns="0" bIns="0" rtlCol="0">
                <a:noAutofit/>
              </a:bodyPr>
              <a:lstStyle/>
              <a:p>
                <a:pPr algn="l"/>
                <a:r>
                  <a:rPr lang="en-AU" sz="1600"/>
                  <a:t>0	        20               40                60               80              100              120     </a:t>
                </a:r>
              </a:p>
            </p:txBody>
          </p:sp>
        </p:grpSp>
        <p:sp>
          <p:nvSpPr>
            <p:cNvPr id="8" name="TextBox 7">
              <a:extLst>
                <a:ext uri="{FF2B5EF4-FFF2-40B4-BE49-F238E27FC236}">
                  <a16:creationId xmlns:a16="http://schemas.microsoft.com/office/drawing/2014/main" id="{C1ADC1DE-53E0-506B-817E-5F8044CC0880}"/>
                </a:ext>
              </a:extLst>
            </p:cNvPr>
            <p:cNvSpPr txBox="1"/>
            <p:nvPr/>
          </p:nvSpPr>
          <p:spPr>
            <a:xfrm rot="16200000">
              <a:off x="693368" y="3747191"/>
              <a:ext cx="4983890" cy="543921"/>
            </a:xfrm>
            <a:prstGeom prst="rect">
              <a:avLst/>
            </a:prstGeom>
            <a:noFill/>
          </p:spPr>
          <p:txBody>
            <a:bodyPr wrap="square" lIns="0" tIns="0" rIns="0" bIns="0" rtlCol="0">
              <a:noAutofit/>
            </a:bodyPr>
            <a:lstStyle/>
            <a:p>
              <a:pPr algn="ctr"/>
              <a:r>
                <a:rPr lang="en-AU" sz="1800">
                  <a:latin typeface="Arial" panose="020B0604020202020204" pitchFamily="34" charset="0"/>
                  <a:cs typeface="Arial" panose="020B0604020202020204" pitchFamily="34" charset="0"/>
                </a:rPr>
                <a:t> volume of hydrogen gas (mL)</a:t>
              </a:r>
            </a:p>
            <a:p>
              <a:r>
                <a:rPr lang="en-AU" sz="1800">
                  <a:latin typeface="Arial" panose="020B0604020202020204" pitchFamily="34" charset="0"/>
                  <a:cs typeface="Arial" panose="020B0604020202020204" pitchFamily="34" charset="0"/>
                </a:rPr>
                <a:t> </a:t>
              </a:r>
              <a:r>
                <a:rPr lang="en-AU" sz="1800" u="sng">
                  <a:latin typeface="Arial" panose="020B0604020202020204" pitchFamily="34" charset="0"/>
                  <a:cs typeface="Arial" panose="020B0604020202020204" pitchFamily="34" charset="0"/>
                </a:rPr>
                <a:t>						__________</a:t>
              </a:r>
            </a:p>
            <a:p>
              <a:r>
                <a:rPr lang="en-AU" sz="180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C245FF3E-79F6-826F-CE3F-3E486B2F0807}"/>
                </a:ext>
              </a:extLst>
            </p:cNvPr>
            <p:cNvSpPr txBox="1"/>
            <p:nvPr/>
          </p:nvSpPr>
          <p:spPr>
            <a:xfrm>
              <a:off x="3236480" y="6169077"/>
              <a:ext cx="8517985" cy="795131"/>
            </a:xfrm>
            <a:prstGeom prst="rect">
              <a:avLst/>
            </a:prstGeom>
            <a:noFill/>
          </p:spPr>
          <p:txBody>
            <a:bodyPr wrap="square" lIns="0" tIns="0" rIns="0" bIns="0" rtlCol="0">
              <a:noAutofit/>
            </a:bodyPr>
            <a:lstStyle/>
            <a:p>
              <a:pPr algn="ctr"/>
              <a:r>
                <a:rPr lang="en-AU" sz="1800" u="sng">
                  <a:latin typeface="Arial" panose="020B0604020202020204" pitchFamily="34" charset="0"/>
                  <a:cs typeface="Arial" panose="020B0604020202020204" pitchFamily="34" charset="0"/>
                </a:rPr>
                <a:t>							______________________________ </a:t>
              </a:r>
              <a:r>
                <a:rPr lang="en-AU" sz="1800">
                  <a:latin typeface="Arial" panose="020B0604020202020204" pitchFamily="34" charset="0"/>
                  <a:cs typeface="Arial" panose="020B0604020202020204" pitchFamily="34" charset="0"/>
                </a:rPr>
                <a:t>time(seconds)</a:t>
              </a:r>
            </a:p>
          </p:txBody>
        </p:sp>
      </p:grpSp>
      <p:sp>
        <p:nvSpPr>
          <p:cNvPr id="2" name="Slide Number Placeholder 1">
            <a:extLst>
              <a:ext uri="{FF2B5EF4-FFF2-40B4-BE49-F238E27FC236}">
                <a16:creationId xmlns:a16="http://schemas.microsoft.com/office/drawing/2014/main" id="{17801152-F212-A76F-41EE-AF29570FEB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162</a:t>
            </a:fld>
            <a:endParaRPr lang="en-AU"/>
          </a:p>
        </p:txBody>
      </p:sp>
    </p:spTree>
    <p:extLst>
      <p:ext uri="{BB962C8B-B14F-4D97-AF65-F5344CB8AC3E}">
        <p14:creationId xmlns:p14="http://schemas.microsoft.com/office/powerpoint/2010/main" val="19788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50C86-8E74-2927-983E-541C6594A139}"/>
              </a:ext>
            </a:extLst>
          </p:cNvPr>
          <p:cNvSpPr>
            <a:spLocks noGrp="1"/>
          </p:cNvSpPr>
          <p:nvPr>
            <p:ph type="title"/>
          </p:nvPr>
        </p:nvSpPr>
        <p:spPr/>
        <p:txBody>
          <a:bodyPr/>
          <a:lstStyle/>
          <a:p>
            <a:r>
              <a:rPr lang="en-AU"/>
              <a:t>2.2 Quality criteria for a graph</a:t>
            </a:r>
          </a:p>
        </p:txBody>
      </p:sp>
      <p:sp>
        <p:nvSpPr>
          <p:cNvPr id="5" name="TextBox 4">
            <a:extLst>
              <a:ext uri="{FF2B5EF4-FFF2-40B4-BE49-F238E27FC236}">
                <a16:creationId xmlns:a16="http://schemas.microsoft.com/office/drawing/2014/main" id="{ED89E36D-8C84-84F5-4BBB-2F10D473F8F1}"/>
              </a:ext>
            </a:extLst>
          </p:cNvPr>
          <p:cNvSpPr txBox="1"/>
          <p:nvPr/>
        </p:nvSpPr>
        <p:spPr>
          <a:xfrm>
            <a:off x="334963" y="1372993"/>
            <a:ext cx="11359732" cy="4396075"/>
          </a:xfrm>
          <a:prstGeom prst="rect">
            <a:avLst/>
          </a:prstGeom>
          <a:noFill/>
        </p:spPr>
        <p:txBody>
          <a:bodyPr wrap="square" lIns="0">
            <a:spAutoFit/>
          </a:bodyPr>
          <a:lstStyle/>
          <a:p>
            <a:pPr marL="285750" indent="-357750" rtl="0" fontAlgn="base">
              <a:lnSpc>
                <a:spcPct val="150000"/>
              </a:lnSpc>
              <a:spcAft>
                <a:spcPts val="600"/>
              </a:spcAft>
              <a:buFont typeface="Wingdings"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An appropriate graph is selected for the type of data collected </a:t>
            </a:r>
          </a:p>
          <a:p>
            <a:pPr marL="285750" indent="-356400" rtl="0" fontAlgn="base">
              <a:lnSpc>
                <a:spcPct val="150000"/>
              </a:lnSpc>
              <a:spcAft>
                <a:spcPts val="600"/>
              </a:spcAft>
              <a:buFont typeface="Wingdings" panose="05000000000000000000"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A title that reflects the independent and dependent variables</a:t>
            </a:r>
          </a:p>
          <a:p>
            <a:pPr marL="285750" indent="-356400" rtl="0" fontAlgn="base">
              <a:lnSpc>
                <a:spcPct val="150000"/>
              </a:lnSpc>
              <a:spcAft>
                <a:spcPts val="600"/>
              </a:spcAft>
              <a:buFont typeface="Wingdings" panose="05000000000000000000" pitchFamily="2" charset="2"/>
              <a:buChar char="q"/>
            </a:pPr>
            <a:r>
              <a:rPr lang="en-AU" sz="1800">
                <a:solidFill>
                  <a:srgbClr val="000000"/>
                </a:solidFill>
                <a:latin typeface="Arial" panose="020B0604020202020204" pitchFamily="34" charset="0"/>
                <a:cs typeface="Arial" panose="020B0604020202020204" pitchFamily="34" charset="0"/>
              </a:rPr>
              <a:t>The title</a:t>
            </a:r>
            <a:r>
              <a:rPr lang="en-AU" sz="1800" b="0" i="0" u="none" strike="noStrike">
                <a:solidFill>
                  <a:srgbClr val="000000"/>
                </a:solidFill>
                <a:effectLst/>
                <a:latin typeface="Arial" panose="020B0604020202020204" pitchFamily="34" charset="0"/>
                <a:cs typeface="Arial" panose="020B0604020202020204" pitchFamily="34" charset="0"/>
              </a:rPr>
              <a:t> is written above the graph</a:t>
            </a:r>
          </a:p>
          <a:p>
            <a:pPr marL="285750" indent="-356400" rtl="0" fontAlgn="base">
              <a:lnSpc>
                <a:spcPct val="150000"/>
              </a:lnSpc>
              <a:spcAft>
                <a:spcPts val="600"/>
              </a:spcAft>
              <a:buFont typeface="Wingdings" panose="05000000000000000000" pitchFamily="2" charset="2"/>
              <a:buChar char="q"/>
            </a:pPr>
            <a:r>
              <a:rPr lang="en-AU" sz="1800">
                <a:solidFill>
                  <a:srgbClr val="000000"/>
                </a:solidFill>
                <a:latin typeface="Arial" panose="020B0604020202020204" pitchFamily="34" charset="0"/>
                <a:cs typeface="Arial" panose="020B0604020202020204" pitchFamily="34" charset="0"/>
              </a:rPr>
              <a:t>The x-axis is labelled with the independent variable, including units (where appropriate)</a:t>
            </a:r>
          </a:p>
          <a:p>
            <a:pPr marL="285750" indent="-356400" rtl="0" fontAlgn="base">
              <a:lnSpc>
                <a:spcPct val="150000"/>
              </a:lnSpc>
              <a:spcAft>
                <a:spcPts val="600"/>
              </a:spcAft>
              <a:buFont typeface="Wingdings" panose="05000000000000000000"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The y-axis is labelled with the dependent variable, including units (where appropriate)</a:t>
            </a:r>
          </a:p>
          <a:p>
            <a:pPr marL="285750" indent="-356400" rtl="0" fontAlgn="base">
              <a:lnSpc>
                <a:spcPct val="150000"/>
              </a:lnSpc>
              <a:spcAft>
                <a:spcPts val="600"/>
              </a:spcAft>
              <a:buFont typeface="Wingdings" panose="05000000000000000000"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An appropriate scale for both axes (the graph takes up most of the grid paper)</a:t>
            </a:r>
          </a:p>
          <a:p>
            <a:pPr marL="285750" indent="-356400" rtl="0" fontAlgn="base">
              <a:lnSpc>
                <a:spcPct val="150000"/>
              </a:lnSpc>
              <a:spcAft>
                <a:spcPts val="600"/>
              </a:spcAft>
              <a:buFont typeface="Wingdings" panose="05000000000000000000"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Mean data from the table is accurately plotted</a:t>
            </a:r>
          </a:p>
          <a:p>
            <a:pPr marL="285750" indent="-356400" rtl="0" fontAlgn="base">
              <a:lnSpc>
                <a:spcPct val="150000"/>
              </a:lnSpc>
              <a:spcAft>
                <a:spcPts val="600"/>
              </a:spcAft>
              <a:buFont typeface="Wingdings" panose="05000000000000000000" pitchFamily="2" charset="2"/>
              <a:buChar char="q"/>
            </a:pPr>
            <a:r>
              <a:rPr lang="en-AU" sz="1800">
                <a:solidFill>
                  <a:srgbClr val="000000"/>
                </a:solidFill>
                <a:latin typeface="Arial" panose="020B0604020202020204" pitchFamily="34" charset="0"/>
                <a:cs typeface="Arial" panose="020B0604020202020204" pitchFamily="34" charset="0"/>
              </a:rPr>
              <a:t>Includes the source of data written under the graph</a:t>
            </a:r>
            <a:endParaRPr lang="en-AU" sz="1800" b="0" i="0" u="none" strike="noStrike">
              <a:solidFill>
                <a:srgbClr val="000000"/>
              </a:solidFill>
              <a:effectLst/>
              <a:latin typeface="Arial" panose="020B0604020202020204" pitchFamily="34" charset="0"/>
              <a:cs typeface="Arial" panose="020B0604020202020204" pitchFamily="34" charset="0"/>
            </a:endParaRPr>
          </a:p>
          <a:p>
            <a:pPr marL="285750" indent="-356400" rtl="0" fontAlgn="base">
              <a:lnSpc>
                <a:spcPct val="150000"/>
              </a:lnSpc>
              <a:spcAft>
                <a:spcPts val="600"/>
              </a:spcAft>
              <a:buFont typeface="Wingdings" panose="05000000000000000000" pitchFamily="2" charset="2"/>
              <a:buChar char="q"/>
            </a:pPr>
            <a:r>
              <a:rPr lang="en-AU" sz="1800" b="0" i="0" u="none" strike="noStrike">
                <a:solidFill>
                  <a:srgbClr val="000000"/>
                </a:solidFill>
                <a:effectLst/>
                <a:latin typeface="Arial" panose="020B0604020202020204" pitchFamily="34" charset="0"/>
                <a:cs typeface="Arial" panose="020B0604020202020204" pitchFamily="34" charset="0"/>
              </a:rPr>
              <a:t>Drawn with a pencil and ruler (when hand-drawn)</a:t>
            </a:r>
            <a:endParaRPr lang="en-AU" sz="1800"/>
          </a:p>
        </p:txBody>
      </p:sp>
      <p:sp>
        <p:nvSpPr>
          <p:cNvPr id="2" name="Slide Number Placeholder 1">
            <a:extLst>
              <a:ext uri="{FF2B5EF4-FFF2-40B4-BE49-F238E27FC236}">
                <a16:creationId xmlns:a16="http://schemas.microsoft.com/office/drawing/2014/main" id="{D6A06923-E1D8-568B-34F0-DFD27DB243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163</a:t>
            </a:fld>
            <a:endParaRPr lang="en-AU"/>
          </a:p>
        </p:txBody>
      </p:sp>
    </p:spTree>
    <p:extLst>
      <p:ext uri="{BB962C8B-B14F-4D97-AF65-F5344CB8AC3E}">
        <p14:creationId xmlns:p14="http://schemas.microsoft.com/office/powerpoint/2010/main" val="21935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A9FF-82F7-30DE-DD3A-B5D4A8B523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1A257-345C-0961-181D-5566BA3729DE}"/>
              </a:ext>
            </a:extLst>
          </p:cNvPr>
          <p:cNvSpPr>
            <a:spLocks noGrp="1"/>
          </p:cNvSpPr>
          <p:nvPr>
            <p:ph type="title"/>
          </p:nvPr>
        </p:nvSpPr>
        <p:spPr/>
        <p:txBody>
          <a:bodyPr/>
          <a:lstStyle/>
          <a:p>
            <a:r>
              <a:rPr lang="en-AU"/>
              <a:t>2.2 Validity checklist</a:t>
            </a:r>
          </a:p>
        </p:txBody>
      </p:sp>
      <p:sp>
        <p:nvSpPr>
          <p:cNvPr id="6" name="Text Placeholder 5">
            <a:extLst>
              <a:ext uri="{FF2B5EF4-FFF2-40B4-BE49-F238E27FC236}">
                <a16:creationId xmlns:a16="http://schemas.microsoft.com/office/drawing/2014/main" id="{A56CC13F-FD19-4962-965C-E625136BF5AA}"/>
              </a:ext>
            </a:extLst>
          </p:cNvPr>
          <p:cNvSpPr>
            <a:spLocks noGrp="1"/>
          </p:cNvSpPr>
          <p:nvPr>
            <p:ph type="body" sz="quarter" idx="18"/>
          </p:nvPr>
        </p:nvSpPr>
        <p:spPr/>
        <p:txBody>
          <a:bodyPr/>
          <a:lstStyle/>
          <a:p>
            <a:r>
              <a:rPr lang="en-AU"/>
              <a:t>Rate of reaction </a:t>
            </a:r>
          </a:p>
        </p:txBody>
      </p:sp>
      <p:sp>
        <p:nvSpPr>
          <p:cNvPr id="4" name="Text Placeholder 3">
            <a:extLst>
              <a:ext uri="{FF2B5EF4-FFF2-40B4-BE49-F238E27FC236}">
                <a16:creationId xmlns:a16="http://schemas.microsoft.com/office/drawing/2014/main" id="{5215A8E7-D592-71DB-CE9B-F4FE80FF0086}"/>
              </a:ext>
            </a:extLst>
          </p:cNvPr>
          <p:cNvSpPr>
            <a:spLocks noGrp="1"/>
          </p:cNvSpPr>
          <p:nvPr>
            <p:ph type="body" sz="quarter" idx="17"/>
          </p:nvPr>
        </p:nvSpPr>
        <p:spPr/>
        <p:txBody>
          <a:bodyPr/>
          <a:lstStyle/>
          <a:p>
            <a:pPr marL="342900" indent="-342900" fontAlgn="base">
              <a:spcAft>
                <a:spcPts val="600"/>
              </a:spcAft>
              <a:buFont typeface="Wingdings" panose="05000000000000000000" pitchFamily="2" charset="2"/>
              <a:buChar char="q"/>
            </a:pPr>
            <a:r>
              <a:rPr lang="en-AU" b="0" i="0" u="none" strike="noStrike">
                <a:solidFill>
                  <a:srgbClr val="000000"/>
                </a:solidFill>
                <a:effectLst/>
                <a:latin typeface="Arial" panose="020B0604020202020204" pitchFamily="34" charset="0"/>
                <a:cs typeface="Arial" panose="020B0604020202020204" pitchFamily="34" charset="0"/>
              </a:rPr>
              <a:t>Were all </a:t>
            </a:r>
            <a:r>
              <a:rPr lang="en-AU"/>
              <a:t>factors (such as temperature, acid concentration, amount of acid and magnesium) </a:t>
            </a:r>
            <a:r>
              <a:rPr lang="en-AU">
                <a:solidFill>
                  <a:srgbClr val="000000"/>
                </a:solidFill>
                <a:latin typeface="Arial" panose="020B0604020202020204" pitchFamily="34" charset="0"/>
              </a:rPr>
              <a:t>the same for all trials? </a:t>
            </a:r>
          </a:p>
          <a:p>
            <a:pPr marL="342900" indent="-342900" fontAlgn="base">
              <a:spcAft>
                <a:spcPts val="600"/>
              </a:spcAft>
              <a:buFont typeface="Wingdings" panose="05000000000000000000" pitchFamily="2" charset="2"/>
              <a:buChar char="q"/>
            </a:pPr>
            <a:r>
              <a:rPr lang="en-AU"/>
              <a:t>Did you measure the length of the magnesium ribbon accurately? </a:t>
            </a:r>
          </a:p>
          <a:p>
            <a:pPr marL="342900" indent="-342900" fontAlgn="base">
              <a:spcAft>
                <a:spcPts val="600"/>
              </a:spcAft>
              <a:buFont typeface="Wingdings" panose="05000000000000000000" pitchFamily="2" charset="2"/>
              <a:buChar char="q"/>
            </a:pPr>
            <a:r>
              <a:rPr lang="en-AU"/>
              <a:t>Was the equipment set up to collect gas?</a:t>
            </a:r>
            <a:endParaRPr lang="en-AU" b="0" i="0" u="none" strike="noStrike">
              <a:solidFill>
                <a:srgbClr val="000000"/>
              </a:solidFill>
              <a:effectLst/>
              <a:latin typeface="Arial" panose="020B0604020202020204" pitchFamily="34" charset="0"/>
              <a:cs typeface="Arial" panose="020B0604020202020204" pitchFamily="34" charset="0"/>
            </a:endParaRPr>
          </a:p>
          <a:p>
            <a:pPr marL="342900" indent="-342900" fontAlgn="base">
              <a:spcAft>
                <a:spcPts val="600"/>
              </a:spcAft>
              <a:buFont typeface="Wingdings" panose="05000000000000000000" pitchFamily="2" charset="2"/>
              <a:buChar char="q"/>
            </a:pPr>
            <a:r>
              <a:rPr lang="en-AU"/>
              <a:t>Was the apparatus checked for leaks and air bubbles before starting?</a:t>
            </a:r>
          </a:p>
          <a:p>
            <a:pPr marL="342900" indent="-342900" fontAlgn="base">
              <a:spcAft>
                <a:spcPts val="600"/>
              </a:spcAft>
              <a:buFont typeface="Wingdings" panose="05000000000000000000" pitchFamily="2" charset="2"/>
              <a:buChar char="q"/>
            </a:pPr>
            <a:r>
              <a:rPr lang="en-AU">
                <a:solidFill>
                  <a:srgbClr val="000000"/>
                </a:solidFill>
                <a:latin typeface="Arial" panose="020B0604020202020204" pitchFamily="34" charset="0"/>
              </a:rPr>
              <a:t>Were the time intervals consistent for recording gas volume? </a:t>
            </a:r>
            <a:endParaRPr lang="en-AU" b="0" i="0" u="none" strike="noStrike">
              <a:solidFill>
                <a:srgbClr val="000000"/>
              </a:solidFill>
              <a:effectLst/>
              <a:latin typeface="Arial" panose="020B0604020202020204" pitchFamily="34" charset="0"/>
              <a:cs typeface="Arial" panose="020B0604020202020204" pitchFamily="34" charset="0"/>
            </a:endParaRPr>
          </a:p>
          <a:p>
            <a:pPr marL="342900" indent="-342900" fontAlgn="base">
              <a:spcAft>
                <a:spcPts val="600"/>
              </a:spcAft>
              <a:buFont typeface="Wingdings" panose="05000000000000000000" pitchFamily="2" charset="2"/>
              <a:buChar char="q"/>
            </a:pPr>
            <a:r>
              <a:rPr lang="en-AU"/>
              <a:t>Was the gas volume measured accurately, using appropriate equipment?</a:t>
            </a:r>
            <a:endParaRPr lang="en-AU" b="0" i="0" u="none" strike="noStrike">
              <a:solidFill>
                <a:srgbClr val="000000"/>
              </a:solidFill>
              <a:effectLst/>
              <a:latin typeface="Arial" panose="020B0604020202020204" pitchFamily="34" charset="0"/>
              <a:cs typeface="Arial" panose="020B0604020202020204" pitchFamily="34" charset="0"/>
            </a:endParaRPr>
          </a:p>
          <a:p>
            <a:pPr marL="342900" indent="-342900" fontAlgn="base">
              <a:spcAft>
                <a:spcPts val="600"/>
              </a:spcAft>
              <a:buFont typeface="Wingdings" panose="05000000000000000000" pitchFamily="2" charset="2"/>
              <a:buChar char="q"/>
            </a:pPr>
            <a:r>
              <a:rPr lang="en-AU">
                <a:solidFill>
                  <a:srgbClr val="000000"/>
                </a:solidFill>
                <a:latin typeface="Arial" panose="020B0604020202020204" pitchFamily="34" charset="0"/>
              </a:rPr>
              <a:t>Were there</a:t>
            </a:r>
            <a:r>
              <a:rPr lang="en-AU" b="0" i="0" u="none" strike="noStrike">
                <a:solidFill>
                  <a:srgbClr val="000000"/>
                </a:solidFill>
                <a:effectLst/>
                <a:latin typeface="Arial" panose="020B0604020202020204" pitchFamily="34" charset="0"/>
                <a:cs typeface="Arial" panose="020B0604020202020204" pitchFamily="34" charset="0"/>
              </a:rPr>
              <a:t> any unusual results (outliers)? </a:t>
            </a:r>
          </a:p>
          <a:p>
            <a:pPr marL="342900" indent="-342900" fontAlgn="base">
              <a:spcAft>
                <a:spcPts val="600"/>
              </a:spcAft>
              <a:buFont typeface="Wingdings" panose="05000000000000000000" pitchFamily="2" charset="2"/>
              <a:buChar char="q"/>
            </a:pPr>
            <a:r>
              <a:rPr lang="en-AU"/>
              <a:t>Any suggestions for improving the method?</a:t>
            </a:r>
          </a:p>
          <a:p>
            <a:pPr marL="342900" indent="-342900" fontAlgn="base">
              <a:spcAft>
                <a:spcPts val="600"/>
              </a:spcAft>
              <a:buFont typeface="Wingdings" panose="05000000000000000000" pitchFamily="2" charset="2"/>
              <a:buChar char="q"/>
            </a:pPr>
            <a:endParaRPr lang="en-AU" b="0" i="0" u="none" strike="noStrike">
              <a:solidFill>
                <a:srgbClr val="000000"/>
              </a:solidFill>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ED5C4F0-A57E-33F1-CB3F-B8601697B62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164</a:t>
            </a:fld>
            <a:endParaRPr lang="en-AU"/>
          </a:p>
        </p:txBody>
      </p:sp>
    </p:spTree>
    <p:extLst>
      <p:ext uri="{BB962C8B-B14F-4D97-AF65-F5344CB8AC3E}">
        <p14:creationId xmlns:p14="http://schemas.microsoft.com/office/powerpoint/2010/main" val="26238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4796D2-B903-61FF-BBA3-F143C523DC28}"/>
              </a:ext>
            </a:extLst>
          </p:cNvPr>
          <p:cNvSpPr>
            <a:spLocks noGrp="1"/>
          </p:cNvSpPr>
          <p:nvPr>
            <p:ph type="title"/>
          </p:nvPr>
        </p:nvSpPr>
        <p:spPr/>
        <p:txBody>
          <a:bodyPr/>
          <a:lstStyle/>
          <a:p>
            <a:r>
              <a:rPr lang="en-AU"/>
              <a:t>2.2 Reliability checklist</a:t>
            </a:r>
          </a:p>
        </p:txBody>
      </p:sp>
      <p:sp>
        <p:nvSpPr>
          <p:cNvPr id="4" name="Text Placeholder 3">
            <a:extLst>
              <a:ext uri="{FF2B5EF4-FFF2-40B4-BE49-F238E27FC236}">
                <a16:creationId xmlns:a16="http://schemas.microsoft.com/office/drawing/2014/main" id="{2EFAF043-6337-288B-8041-DFFB2FDD5F54}"/>
              </a:ext>
            </a:extLst>
          </p:cNvPr>
          <p:cNvSpPr>
            <a:spLocks noGrp="1"/>
          </p:cNvSpPr>
          <p:nvPr>
            <p:ph type="body" sz="quarter" idx="17"/>
          </p:nvPr>
        </p:nvSpPr>
        <p:spPr>
          <a:xfrm>
            <a:off x="334964" y="1567087"/>
            <a:ext cx="10336754" cy="4086954"/>
          </a:xfrm>
        </p:spPr>
        <p:txBody>
          <a:bodyPr/>
          <a:lstStyle/>
          <a:p>
            <a:pPr marL="285750" indent="-357750" fontAlgn="base">
              <a:spcAft>
                <a:spcPts val="600"/>
              </a:spcAft>
              <a:buFont typeface="Wingdings" panose="05000000000000000000" pitchFamily="2" charset="2"/>
              <a:buChar char="q"/>
            </a:pPr>
            <a:r>
              <a:rPr lang="en-AU"/>
              <a:t>Was the experiment repeated under the same conditions?</a:t>
            </a:r>
          </a:p>
          <a:p>
            <a:pPr marL="285750" indent="-357750" fontAlgn="base">
              <a:spcAft>
                <a:spcPts val="600"/>
              </a:spcAft>
              <a:buFont typeface="Wingdings" panose="05000000000000000000" pitchFamily="2" charset="2"/>
              <a:buChar char="q"/>
            </a:pPr>
            <a:r>
              <a:rPr lang="en-AU"/>
              <a:t>Were the results consistent across the repeated trials (small range or standard deviation)?</a:t>
            </a:r>
            <a:endParaRPr lang="en-AU" i="0" u="none" strike="noStrike">
              <a:solidFill>
                <a:srgbClr val="000000"/>
              </a:solidFill>
              <a:effectLst/>
              <a:latin typeface="Arial" panose="020B0604020202020204" pitchFamily="34" charset="0"/>
            </a:endParaRPr>
          </a:p>
          <a:p>
            <a:pPr marL="285750" indent="-357750" fontAlgn="base">
              <a:spcAft>
                <a:spcPts val="600"/>
              </a:spcAft>
              <a:buFont typeface="Wingdings" panose="05000000000000000000" pitchFamily="2" charset="2"/>
              <a:buChar char="q"/>
            </a:pPr>
            <a:r>
              <a:rPr lang="en-AU"/>
              <a:t>Were your results within the same range as the rest of the class?</a:t>
            </a:r>
            <a:endParaRPr lang="en-AU" i="0" u="none" strike="noStrike">
              <a:solidFill>
                <a:srgbClr val="000000"/>
              </a:solidFill>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0C82630-3E31-B123-A534-BC41AFD0B89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165</a:t>
            </a:fld>
            <a:endParaRPr lang="en-AU"/>
          </a:p>
        </p:txBody>
      </p:sp>
    </p:spTree>
    <p:extLst>
      <p:ext uri="{BB962C8B-B14F-4D97-AF65-F5344CB8AC3E}">
        <p14:creationId xmlns:p14="http://schemas.microsoft.com/office/powerpoint/2010/main" val="405800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0" name="Google Shape;60;p13">
            <a:extLst>
              <a:ext uri="{C183D7F6-B498-43B3-948B-1728B52AA6E4}">
                <adec:decorative xmlns:adec="http://schemas.microsoft.com/office/drawing/2017/decorative" val="1"/>
              </a:ext>
            </a:extLst>
          </p:cNvPr>
          <p:cNvSpPr txBox="1"/>
          <p:nvPr/>
        </p:nvSpPr>
        <p:spPr>
          <a:xfrm>
            <a:off x="8010432" y="2958867"/>
            <a:ext cx="3862467" cy="3216646"/>
          </a:xfrm>
          <a:prstGeom prst="rect">
            <a:avLst/>
          </a:prstGeom>
          <a:noFill/>
          <a:ln>
            <a:noFill/>
          </a:ln>
        </p:spPr>
        <p:txBody>
          <a:bodyPr spcFirstLastPara="1" wrap="square" lIns="121900" tIns="121900" rIns="121900" bIns="121900" anchor="t" anchorCtr="0">
            <a:noAutofit/>
          </a:bodyPr>
          <a:lstStyle/>
          <a:p>
            <a:endParaRPr sz="1600">
              <a:solidFill>
                <a:schemeClr val="dk2"/>
              </a:solidFill>
            </a:endParaRPr>
          </a:p>
        </p:txBody>
      </p:sp>
      <p:sp>
        <p:nvSpPr>
          <p:cNvPr id="6" name="Title 5">
            <a:extLst>
              <a:ext uri="{FF2B5EF4-FFF2-40B4-BE49-F238E27FC236}">
                <a16:creationId xmlns:a16="http://schemas.microsoft.com/office/drawing/2014/main" id="{9E1B4009-66E6-FD77-D524-9B5F89EF5C14}"/>
              </a:ext>
            </a:extLst>
          </p:cNvPr>
          <p:cNvSpPr>
            <a:spLocks noGrp="1"/>
          </p:cNvSpPr>
          <p:nvPr>
            <p:ph type="title"/>
          </p:nvPr>
        </p:nvSpPr>
        <p:spPr/>
        <p:txBody>
          <a:bodyPr/>
          <a:lstStyle/>
          <a:p>
            <a:r>
              <a:rPr lang="en-AU"/>
              <a:t>2.2 CER Scaffold </a:t>
            </a:r>
          </a:p>
        </p:txBody>
      </p:sp>
      <p:sp>
        <p:nvSpPr>
          <p:cNvPr id="7" name="Rectangle: Rounded Corners 6">
            <a:extLst>
              <a:ext uri="{FF2B5EF4-FFF2-40B4-BE49-F238E27FC236}">
                <a16:creationId xmlns:a16="http://schemas.microsoft.com/office/drawing/2014/main" id="{0B0D6EE0-0D47-D4D5-AF1C-FD96F9399028}"/>
              </a:ext>
              <a:ext uri="{C183D7F6-B498-43B3-948B-1728B52AA6E4}">
                <adec:decorative xmlns:adec="http://schemas.microsoft.com/office/drawing/2017/decorative" val="1"/>
              </a:ext>
            </a:extLst>
          </p:cNvPr>
          <p:cNvSpPr/>
          <p:nvPr/>
        </p:nvSpPr>
        <p:spPr>
          <a:xfrm>
            <a:off x="363217" y="1155432"/>
            <a:ext cx="3823607" cy="2568429"/>
          </a:xfrm>
          <a:prstGeom prst="roundRect">
            <a:avLst>
              <a:gd name="adj" fmla="val 18916"/>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Claim </a:t>
            </a:r>
            <a:r>
              <a:rPr lang="en-AU" sz="1800">
                <a:solidFill>
                  <a:schemeClr val="accent1"/>
                </a:solidFill>
                <a:latin typeface="+mj-lt"/>
              </a:rPr>
              <a:t>–</a:t>
            </a:r>
            <a:r>
              <a:rPr lang="en-AU" sz="1800" b="1">
                <a:solidFill>
                  <a:schemeClr val="accent1"/>
                </a:solidFill>
                <a:latin typeface="+mj-lt"/>
              </a:rPr>
              <a:t> </a:t>
            </a:r>
            <a:r>
              <a:rPr lang="en-AU" sz="1800">
                <a:solidFill>
                  <a:schemeClr val="accent1"/>
                </a:solidFill>
                <a:latin typeface="+mj-lt"/>
              </a:rPr>
              <a:t>s</a:t>
            </a:r>
            <a:r>
              <a:rPr lang="en-AU" sz="1800">
                <a:solidFill>
                  <a:schemeClr val="accent1"/>
                </a:solidFill>
              </a:rPr>
              <a:t>tate an answer to the question/prompt.</a:t>
            </a:r>
          </a:p>
          <a:p>
            <a:pPr>
              <a:lnSpc>
                <a:spcPct val="150000"/>
              </a:lnSpc>
            </a:pPr>
            <a:r>
              <a:rPr lang="en-AU" sz="1800">
                <a:solidFill>
                  <a:schemeClr val="accent1"/>
                </a:solidFill>
              </a:rPr>
              <a:t>Is the investigation valid?</a:t>
            </a:r>
          </a:p>
          <a:p>
            <a:pPr>
              <a:lnSpc>
                <a:spcPct val="150000"/>
              </a:lnSpc>
            </a:pPr>
            <a:r>
              <a:rPr lang="en-AU" sz="1800">
                <a:solidFill>
                  <a:schemeClr val="accent1"/>
                </a:solidFill>
              </a:rPr>
              <a:t>Is the investigation reliable?</a:t>
            </a:r>
          </a:p>
        </p:txBody>
      </p:sp>
      <p:sp>
        <p:nvSpPr>
          <p:cNvPr id="8" name="Rectangle: Rounded Corners 7">
            <a:extLst>
              <a:ext uri="{FF2B5EF4-FFF2-40B4-BE49-F238E27FC236}">
                <a16:creationId xmlns:a16="http://schemas.microsoft.com/office/drawing/2014/main" id="{4FDF9B24-31E6-C5DC-907D-E2B2E7B1457F}"/>
              </a:ext>
              <a:ext uri="{C183D7F6-B498-43B3-948B-1728B52AA6E4}">
                <adec:decorative xmlns:adec="http://schemas.microsoft.com/office/drawing/2017/decorative" val="1"/>
              </a:ext>
            </a:extLst>
          </p:cNvPr>
          <p:cNvSpPr/>
          <p:nvPr/>
        </p:nvSpPr>
        <p:spPr>
          <a:xfrm>
            <a:off x="4307191" y="1177958"/>
            <a:ext cx="3669431" cy="2568429"/>
          </a:xfrm>
          <a:prstGeom prst="roundRect">
            <a:avLst>
              <a:gd name="adj" fmla="val 13155"/>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Evidence </a:t>
            </a:r>
            <a:r>
              <a:rPr lang="en-AU" sz="1800">
                <a:solidFill>
                  <a:schemeClr val="accent1"/>
                </a:solidFill>
              </a:rPr>
              <a:t>–</a:t>
            </a:r>
            <a:r>
              <a:rPr lang="en-AU" sz="1800" b="1">
                <a:solidFill>
                  <a:srgbClr val="00296C"/>
                </a:solidFill>
              </a:rPr>
              <a:t> </a:t>
            </a:r>
            <a:r>
              <a:rPr lang="en-AU" sz="1800">
                <a:solidFill>
                  <a:srgbClr val="00296C"/>
                </a:solidFill>
              </a:rPr>
              <a:t>provide information, such as facts and stimulus data from the experiment, that supports the claim.</a:t>
            </a:r>
          </a:p>
        </p:txBody>
      </p:sp>
      <p:sp>
        <p:nvSpPr>
          <p:cNvPr id="9" name="Rectangle: Rounded Corners 8">
            <a:extLst>
              <a:ext uri="{FF2B5EF4-FFF2-40B4-BE49-F238E27FC236}">
                <a16:creationId xmlns:a16="http://schemas.microsoft.com/office/drawing/2014/main" id="{FE6FAB9F-ADD3-1D2D-8831-28AFA88CCB08}"/>
              </a:ext>
              <a:ext uri="{C183D7F6-B498-43B3-948B-1728B52AA6E4}">
                <adec:decorative xmlns:adec="http://schemas.microsoft.com/office/drawing/2017/decorative" val="1"/>
              </a:ext>
            </a:extLst>
          </p:cNvPr>
          <p:cNvSpPr/>
          <p:nvPr/>
        </p:nvSpPr>
        <p:spPr>
          <a:xfrm>
            <a:off x="8078050" y="1155432"/>
            <a:ext cx="3765950" cy="2568429"/>
          </a:xfrm>
          <a:prstGeom prst="roundRect">
            <a:avLst>
              <a:gd name="adj" fmla="val 1767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Reasoning </a:t>
            </a:r>
            <a:r>
              <a:rPr lang="en-AU" sz="1800">
                <a:solidFill>
                  <a:schemeClr val="accent1"/>
                </a:solidFill>
                <a:latin typeface="+mj-lt"/>
              </a:rPr>
              <a:t>–</a:t>
            </a:r>
            <a:r>
              <a:rPr lang="en-AU" sz="1800" b="1">
                <a:solidFill>
                  <a:schemeClr val="accent1"/>
                </a:solidFill>
                <a:latin typeface="+mj-lt"/>
              </a:rPr>
              <a:t> </a:t>
            </a:r>
            <a:r>
              <a:rPr lang="en-AU" sz="1800">
                <a:solidFill>
                  <a:schemeClr val="accent1"/>
                </a:solidFill>
                <a:latin typeface="+mj-lt"/>
              </a:rPr>
              <a:t>e</a:t>
            </a:r>
            <a:r>
              <a:rPr lang="en-AU" sz="1800">
                <a:solidFill>
                  <a:schemeClr val="accent1"/>
                </a:solidFill>
              </a:rPr>
              <a:t>xplain how the evidence supports the claim.</a:t>
            </a:r>
          </a:p>
        </p:txBody>
      </p:sp>
      <p:sp>
        <p:nvSpPr>
          <p:cNvPr id="10" name="Rectangle: Rounded Corners 9">
            <a:extLst>
              <a:ext uri="{FF2B5EF4-FFF2-40B4-BE49-F238E27FC236}">
                <a16:creationId xmlns:a16="http://schemas.microsoft.com/office/drawing/2014/main" id="{535592D0-D01C-6EB2-5656-BA3CF829422E}"/>
              </a:ext>
              <a:ext uri="{C183D7F6-B498-43B3-948B-1728B52AA6E4}">
                <adec:decorative xmlns:adec="http://schemas.microsoft.com/office/drawing/2017/decorative" val="1"/>
              </a:ext>
            </a:extLst>
          </p:cNvPr>
          <p:cNvSpPr/>
          <p:nvPr/>
        </p:nvSpPr>
        <p:spPr>
          <a:xfrm>
            <a:off x="420877" y="3937562"/>
            <a:ext cx="3765948" cy="2238784"/>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chemeClr val="accent1"/>
                </a:solidFill>
                <a:latin typeface="+mj-lt"/>
              </a:rPr>
              <a:t>Helpful hints </a:t>
            </a:r>
            <a:r>
              <a:rPr lang="en-AU" sz="1800">
                <a:solidFill>
                  <a:schemeClr val="accent1"/>
                </a:solidFill>
                <a:latin typeface="+mj-lt"/>
              </a:rPr>
              <a:t>–</a:t>
            </a:r>
            <a:r>
              <a:rPr lang="en-AU" sz="1800" b="1">
                <a:solidFill>
                  <a:schemeClr val="accent1"/>
                </a:solidFill>
                <a:latin typeface="+mj-lt"/>
              </a:rPr>
              <a:t> </a:t>
            </a:r>
            <a:r>
              <a:rPr lang="en-AU" sz="1800">
                <a:solidFill>
                  <a:schemeClr val="accent1"/>
                </a:solidFill>
              </a:rPr>
              <a:t>use keywords and ideas from the question as you write your claim.</a:t>
            </a:r>
          </a:p>
        </p:txBody>
      </p:sp>
      <p:sp>
        <p:nvSpPr>
          <p:cNvPr id="11" name="Rectangle: Rounded Corners 10">
            <a:extLst>
              <a:ext uri="{FF2B5EF4-FFF2-40B4-BE49-F238E27FC236}">
                <a16:creationId xmlns:a16="http://schemas.microsoft.com/office/drawing/2014/main" id="{F47C0868-BA60-AB8C-47A2-F9FEEA31F974}"/>
              </a:ext>
            </a:extLst>
          </p:cNvPr>
          <p:cNvSpPr/>
          <p:nvPr/>
        </p:nvSpPr>
        <p:spPr>
          <a:xfrm>
            <a:off x="4307192" y="3873930"/>
            <a:ext cx="3519958" cy="241549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Sentence starters</a:t>
            </a:r>
          </a:p>
          <a:p>
            <a:pPr>
              <a:lnSpc>
                <a:spcPct val="150000"/>
              </a:lnSpc>
            </a:pPr>
            <a:r>
              <a:rPr lang="en-AU" sz="1800">
                <a:solidFill>
                  <a:srgbClr val="00296C"/>
                </a:solidFill>
              </a:rPr>
              <a:t>The data shows …</a:t>
            </a:r>
          </a:p>
          <a:p>
            <a:pPr>
              <a:lnSpc>
                <a:spcPct val="150000"/>
              </a:lnSpc>
            </a:pPr>
            <a:r>
              <a:rPr lang="en-AU" sz="1800">
                <a:solidFill>
                  <a:srgbClr val="00296C"/>
                </a:solidFill>
              </a:rPr>
              <a:t>One piece of evidence is …</a:t>
            </a:r>
          </a:p>
        </p:txBody>
      </p:sp>
      <p:sp>
        <p:nvSpPr>
          <p:cNvPr id="12" name="Rectangle: Rounded Corners 11">
            <a:extLst>
              <a:ext uri="{FF2B5EF4-FFF2-40B4-BE49-F238E27FC236}">
                <a16:creationId xmlns:a16="http://schemas.microsoft.com/office/drawing/2014/main" id="{0B178331-037A-12A8-27C2-1690B68D74BA}"/>
              </a:ext>
              <a:ext uri="{C183D7F6-B498-43B3-948B-1728B52AA6E4}">
                <adec:decorative xmlns:adec="http://schemas.microsoft.com/office/drawing/2017/decorative" val="1"/>
              </a:ext>
            </a:extLst>
          </p:cNvPr>
          <p:cNvSpPr/>
          <p:nvPr/>
        </p:nvSpPr>
        <p:spPr>
          <a:xfrm>
            <a:off x="8130799" y="3842162"/>
            <a:ext cx="3765950" cy="24295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800" b="1">
                <a:solidFill>
                  <a:srgbClr val="00296C"/>
                </a:solidFill>
                <a:latin typeface="+mj-lt"/>
              </a:rPr>
              <a:t>Sentence starters </a:t>
            </a:r>
          </a:p>
          <a:p>
            <a:pPr>
              <a:lnSpc>
                <a:spcPct val="150000"/>
              </a:lnSpc>
            </a:pPr>
            <a:r>
              <a:rPr lang="en-AU" sz="1800">
                <a:solidFill>
                  <a:schemeClr val="accent1"/>
                </a:solidFill>
              </a:rPr>
              <a:t>The evidence supports the claim because …</a:t>
            </a:r>
          </a:p>
          <a:p>
            <a:pPr>
              <a:lnSpc>
                <a:spcPct val="150000"/>
              </a:lnSpc>
            </a:pPr>
            <a:r>
              <a:rPr lang="en-AU" sz="1800">
                <a:solidFill>
                  <a:schemeClr val="accent1"/>
                </a:solidFill>
              </a:rPr>
              <a:t>Based on this evidence, it can be concluded that </a:t>
            </a:r>
            <a:r>
              <a:rPr lang="en-AU" sz="1600">
                <a:solidFill>
                  <a:schemeClr val="accent1"/>
                </a:solidFill>
              </a:rPr>
              <a:t>…</a:t>
            </a:r>
          </a:p>
        </p:txBody>
      </p:sp>
      <p:sp>
        <p:nvSpPr>
          <p:cNvPr id="16" name="Slide Number Placeholder 4">
            <a:extLst>
              <a:ext uri="{FF2B5EF4-FFF2-40B4-BE49-F238E27FC236}">
                <a16:creationId xmlns:a16="http://schemas.microsoft.com/office/drawing/2014/main" id="{BA1A23FD-08C5-92A8-9A43-BFBE9393C03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166</a:t>
            </a:fld>
            <a:endParaRPr lang="en-AU"/>
          </a:p>
        </p:txBody>
      </p:sp>
    </p:spTree>
    <p:extLst>
      <p:ext uri="{BB962C8B-B14F-4D97-AF65-F5344CB8AC3E}">
        <p14:creationId xmlns:p14="http://schemas.microsoft.com/office/powerpoint/2010/main" val="14822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66FAD-DA36-9551-31EB-70DF37D58221}"/>
              </a:ext>
            </a:extLst>
          </p:cNvPr>
          <p:cNvSpPr>
            <a:spLocks noGrp="1"/>
          </p:cNvSpPr>
          <p:nvPr>
            <p:ph type="title"/>
          </p:nvPr>
        </p:nvSpPr>
        <p:spPr/>
        <p:txBody>
          <a:bodyPr/>
          <a:lstStyle/>
          <a:p>
            <a:r>
              <a:rPr lang="en-AU"/>
              <a:t>2.2 Analysing graph – qualitative analysis</a:t>
            </a:r>
          </a:p>
        </p:txBody>
      </p:sp>
      <p:pic>
        <p:nvPicPr>
          <p:cNvPr id="6" name="Picture 5" descr="A graph of the volume of hydrogen gas produced over time in a reaction between hydrochloric acid and magnesium.">
            <a:extLst>
              <a:ext uri="{FF2B5EF4-FFF2-40B4-BE49-F238E27FC236}">
                <a16:creationId xmlns:a16="http://schemas.microsoft.com/office/drawing/2014/main" id="{AEA8CF27-77FF-66B1-80C6-3794709A2E32}"/>
              </a:ext>
            </a:extLst>
          </p:cNvPr>
          <p:cNvPicPr>
            <a:picLocks noChangeAspect="1"/>
          </p:cNvPicPr>
          <p:nvPr/>
        </p:nvPicPr>
        <p:blipFill>
          <a:blip r:embed="rId3"/>
          <a:stretch>
            <a:fillRect/>
          </a:stretch>
        </p:blipFill>
        <p:spPr>
          <a:xfrm>
            <a:off x="359999" y="1682533"/>
            <a:ext cx="8066342" cy="4815467"/>
          </a:xfrm>
          <a:prstGeom prst="rect">
            <a:avLst/>
          </a:prstGeom>
        </p:spPr>
      </p:pic>
      <p:sp>
        <p:nvSpPr>
          <p:cNvPr id="8" name="TextBox 7">
            <a:extLst>
              <a:ext uri="{FF2B5EF4-FFF2-40B4-BE49-F238E27FC236}">
                <a16:creationId xmlns:a16="http://schemas.microsoft.com/office/drawing/2014/main" id="{52500CF0-5FAC-47F0-A458-83CA94E2C37E}"/>
              </a:ext>
            </a:extLst>
          </p:cNvPr>
          <p:cNvSpPr txBox="1"/>
          <p:nvPr/>
        </p:nvSpPr>
        <p:spPr>
          <a:xfrm>
            <a:off x="8426341" y="1234162"/>
            <a:ext cx="3591487" cy="4953277"/>
          </a:xfrm>
          <a:prstGeom prst="rect">
            <a:avLst/>
          </a:prstGeom>
          <a:noFill/>
        </p:spPr>
        <p:txBody>
          <a:bodyPr wrap="square" lIns="0" tIns="0" rIns="0" bIns="0" rtlCol="0">
            <a:noAutofit/>
          </a:bodyPr>
          <a:lstStyle/>
          <a:p>
            <a:pPr marL="285750" indent="-285750">
              <a:lnSpc>
                <a:spcPct val="150000"/>
              </a:lnSpc>
              <a:spcAft>
                <a:spcPts val="600"/>
              </a:spcAft>
              <a:buFont typeface="Arial" panose="020B0604020202020204" pitchFamily="34" charset="0"/>
              <a:buChar char="•"/>
            </a:pPr>
            <a:r>
              <a:rPr lang="en-AU" sz="1800"/>
              <a:t>At the beginning the curve is steeper showing a larger volume of gas produced in lesser time, indicating a higher rate of reaction</a:t>
            </a:r>
          </a:p>
          <a:p>
            <a:pPr marL="285750" indent="-285750">
              <a:lnSpc>
                <a:spcPct val="150000"/>
              </a:lnSpc>
              <a:spcAft>
                <a:spcPts val="600"/>
              </a:spcAft>
              <a:buFont typeface="Arial" panose="020B0604020202020204" pitchFamily="34" charset="0"/>
              <a:buChar char="•"/>
            </a:pPr>
            <a:r>
              <a:rPr lang="en-AU" sz="1800"/>
              <a:t>Over time, the curve becomes less steep, showing the rate of reaction has dropped.</a:t>
            </a:r>
          </a:p>
          <a:p>
            <a:pPr marL="285750" indent="-285750">
              <a:lnSpc>
                <a:spcPct val="150000"/>
              </a:lnSpc>
              <a:spcAft>
                <a:spcPts val="600"/>
              </a:spcAft>
              <a:buFont typeface="Arial" panose="020B0604020202020204" pitchFamily="34" charset="0"/>
              <a:buChar char="•"/>
            </a:pPr>
            <a:r>
              <a:rPr lang="en-AU" sz="1800"/>
              <a:t>Towards the end, in the last 20 seconds the curve plateaus, indicating the reaction has stopped.</a:t>
            </a:r>
          </a:p>
          <a:p>
            <a:pPr marL="285750" indent="-285750">
              <a:lnSpc>
                <a:spcPct val="150000"/>
              </a:lnSpc>
              <a:spcAft>
                <a:spcPts val="600"/>
              </a:spcAft>
              <a:buFont typeface="Arial" panose="020B0604020202020204" pitchFamily="34" charset="0"/>
              <a:buChar char="•"/>
            </a:pPr>
            <a:endParaRPr lang="en-AU" sz="1600"/>
          </a:p>
          <a:p>
            <a:pPr marL="285750" indent="-285750">
              <a:lnSpc>
                <a:spcPct val="150000"/>
              </a:lnSpc>
              <a:spcAft>
                <a:spcPts val="600"/>
              </a:spcAft>
              <a:buFont typeface="Arial" panose="020B0604020202020204" pitchFamily="34" charset="0"/>
              <a:buChar char="•"/>
            </a:pPr>
            <a:endParaRPr lang="en-AU" sz="1600">
              <a:solidFill>
                <a:srgbClr val="FF0000"/>
              </a:solidFill>
            </a:endParaRPr>
          </a:p>
        </p:txBody>
      </p:sp>
      <p:sp>
        <p:nvSpPr>
          <p:cNvPr id="2" name="Slide Number Placeholder 1">
            <a:extLst>
              <a:ext uri="{FF2B5EF4-FFF2-40B4-BE49-F238E27FC236}">
                <a16:creationId xmlns:a16="http://schemas.microsoft.com/office/drawing/2014/main" id="{079B7D8A-72E9-2883-FC80-A6324636A32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167</a:t>
            </a:fld>
            <a:endParaRPr lang="en-AU"/>
          </a:p>
        </p:txBody>
      </p:sp>
    </p:spTree>
    <p:extLst>
      <p:ext uri="{BB962C8B-B14F-4D97-AF65-F5344CB8AC3E}">
        <p14:creationId xmlns:p14="http://schemas.microsoft.com/office/powerpoint/2010/main" val="315277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12FB2-3215-BE96-FB80-6CFCCB1DE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CA67BD-6D03-AA02-696D-C28940C0FD2B}"/>
              </a:ext>
            </a:extLst>
          </p:cNvPr>
          <p:cNvSpPr>
            <a:spLocks noGrp="1"/>
          </p:cNvSpPr>
          <p:nvPr>
            <p:ph type="title"/>
          </p:nvPr>
        </p:nvSpPr>
        <p:spPr/>
        <p:txBody>
          <a:bodyPr/>
          <a:lstStyle/>
          <a:p>
            <a:r>
              <a:rPr lang="en-AU"/>
              <a:t>2.2 Analysing graph – quantitative analysis (1 of 2)</a:t>
            </a:r>
          </a:p>
        </p:txBody>
      </p:sp>
      <p:sp>
        <p:nvSpPr>
          <p:cNvPr id="4" name="Text Placeholder 3">
            <a:extLst>
              <a:ext uri="{FF2B5EF4-FFF2-40B4-BE49-F238E27FC236}">
                <a16:creationId xmlns:a16="http://schemas.microsoft.com/office/drawing/2014/main" id="{0F4BED14-074B-60B6-5D74-CA700CC44D3C}"/>
              </a:ext>
            </a:extLst>
          </p:cNvPr>
          <p:cNvSpPr>
            <a:spLocks noGrp="1"/>
          </p:cNvSpPr>
          <p:nvPr>
            <p:ph type="body" sz="quarter" idx="18"/>
          </p:nvPr>
        </p:nvSpPr>
        <p:spPr/>
        <p:txBody>
          <a:bodyPr/>
          <a:lstStyle/>
          <a:p>
            <a:r>
              <a:rPr lang="en-AU"/>
              <a:t>Mean rate of reaction for complete reaction</a:t>
            </a:r>
          </a:p>
        </p:txBody>
      </p:sp>
      <p:pic>
        <p:nvPicPr>
          <p:cNvPr id="9" name="Picture 8" descr="A graph showing the volume of hydrogen gas produced over time in a reaction between magnesium metal and hydrochloric acid. ">
            <a:extLst>
              <a:ext uri="{FF2B5EF4-FFF2-40B4-BE49-F238E27FC236}">
                <a16:creationId xmlns:a16="http://schemas.microsoft.com/office/drawing/2014/main" id="{3E3DEA2B-9A4D-6CA4-5493-FECD34EFEC1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39103" y="1661531"/>
            <a:ext cx="7426332" cy="443446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5ACC80-5119-AFE1-E1D6-FF21A48E7085}"/>
                  </a:ext>
                </a:extLst>
              </p:cNvPr>
              <p:cNvSpPr txBox="1"/>
              <p:nvPr/>
            </p:nvSpPr>
            <p:spPr>
              <a:xfrm>
                <a:off x="8666019" y="1659138"/>
                <a:ext cx="3070133" cy="4213948"/>
              </a:xfrm>
              <a:prstGeom prst="rect">
                <a:avLst/>
              </a:prstGeom>
              <a:noFill/>
            </p:spPr>
            <p:txBody>
              <a:bodyPr wrap="square" lIns="0" tIns="0" rIns="0" bIns="0" rtlCol="0">
                <a:noAutofit/>
              </a:bodyPr>
              <a:lstStyle/>
              <a:p>
                <a:pPr marL="285750" indent="-285750">
                  <a:lnSpc>
                    <a:spcPct val="150000"/>
                  </a:lnSpc>
                  <a:spcAft>
                    <a:spcPts val="600"/>
                  </a:spcAft>
                  <a:buFont typeface="Arial" panose="020B0604020202020204" pitchFamily="34" charset="0"/>
                  <a:buChar char="•"/>
                </a:pPr>
                <a:r>
                  <a:rPr lang="en-AU" sz="1800"/>
                  <a:t>Total volume of gas produced = 50 mL</a:t>
                </a:r>
              </a:p>
              <a:p>
                <a:pPr marL="285750" indent="-285750">
                  <a:lnSpc>
                    <a:spcPct val="150000"/>
                  </a:lnSpc>
                  <a:spcAft>
                    <a:spcPts val="600"/>
                  </a:spcAft>
                  <a:buFont typeface="Arial" panose="020B0604020202020204" pitchFamily="34" charset="0"/>
                  <a:buChar char="•"/>
                </a:pPr>
                <a:r>
                  <a:rPr lang="en-AU" sz="1800"/>
                  <a:t>Time for the reaction= 110 seconds</a:t>
                </a:r>
              </a:p>
              <a:p>
                <a:pPr>
                  <a:lnSpc>
                    <a:spcPct val="150000"/>
                  </a:lnSpc>
                  <a:spcAft>
                    <a:spcPts val="600"/>
                  </a:spcAft>
                </a:pPr>
                <a14:m>
                  <m:oMath xmlns:m="http://schemas.openxmlformats.org/officeDocument/2006/math">
                    <m:r>
                      <a:rPr lang="en-AU" sz="1800" b="0" i="1" dirty="0" smtClean="0">
                        <a:latin typeface="Cambria Math" panose="02040503050406030204" pitchFamily="18" charset="0"/>
                      </a:rPr>
                      <m:t>𝑀𝑒𝑎𝑛</m:t>
                    </m:r>
                    <m:r>
                      <a:rPr lang="en-AU" sz="1800" b="0" i="1" dirty="0" smtClean="0">
                        <a:latin typeface="Cambria Math" panose="02040503050406030204" pitchFamily="18" charset="0"/>
                      </a:rPr>
                      <m:t> </m:t>
                    </m:r>
                    <m:r>
                      <a:rPr lang="en-AU" sz="1800" i="1" dirty="0">
                        <a:latin typeface="Cambria Math" panose="02040503050406030204" pitchFamily="18" charset="0"/>
                      </a:rPr>
                      <m:t>𝑟𝑎𝑡𝑒</m:t>
                    </m:r>
                    <m:r>
                      <a:rPr lang="en-AU" sz="1800" i="1" dirty="0">
                        <a:latin typeface="Cambria Math" panose="02040503050406030204" pitchFamily="18" charset="0"/>
                      </a:rPr>
                      <m:t> </m:t>
                    </m:r>
                    <m:r>
                      <a:rPr lang="en-AU" sz="1800" i="1" dirty="0">
                        <a:latin typeface="Cambria Math" panose="02040503050406030204" pitchFamily="18" charset="0"/>
                      </a:rPr>
                      <m:t>𝑜𝑓</m:t>
                    </m:r>
                    <m:r>
                      <a:rPr lang="en-AU" sz="1800" i="1" dirty="0">
                        <a:latin typeface="Cambria Math" panose="02040503050406030204" pitchFamily="18" charset="0"/>
                      </a:rPr>
                      <m:t> </m:t>
                    </m:r>
                    <m:r>
                      <a:rPr lang="en-AU" sz="1800" i="1" dirty="0">
                        <a:latin typeface="Cambria Math" panose="02040503050406030204" pitchFamily="18" charset="0"/>
                      </a:rPr>
                      <m:t>𝑟𝑒𝑎𝑐𝑡𝑖𝑜𝑛</m:t>
                    </m:r>
                  </m:oMath>
                </a14:m>
                <a:r>
                  <a:rPr lang="en-AU" sz="1800"/>
                  <a:t>=</a:t>
                </a:r>
                <a14:m>
                  <m:oMath xmlns:m="http://schemas.openxmlformats.org/officeDocument/2006/math">
                    <m:f>
                      <m:fPr>
                        <m:ctrlPr>
                          <a:rPr lang="en-AU" sz="1800" i="1">
                            <a:latin typeface="Cambria Math" panose="02040503050406030204" pitchFamily="18" charset="0"/>
                          </a:rPr>
                        </m:ctrlPr>
                      </m:fPr>
                      <m:num>
                        <m:r>
                          <a:rPr lang="en-AU" sz="1800" i="1">
                            <a:latin typeface="Cambria Math" panose="02040503050406030204" pitchFamily="18" charset="0"/>
                          </a:rPr>
                          <m:t>𝑣𝑜𝑙𝑢𝑚𝑒</m:t>
                        </m:r>
                        <m:r>
                          <a:rPr lang="en-AU" sz="1800" i="1">
                            <a:latin typeface="Cambria Math" panose="02040503050406030204" pitchFamily="18" charset="0"/>
                          </a:rPr>
                          <m:t> </m:t>
                        </m:r>
                        <m:r>
                          <a:rPr lang="en-AU" sz="1800" i="1">
                            <a:latin typeface="Cambria Math" panose="02040503050406030204" pitchFamily="18" charset="0"/>
                          </a:rPr>
                          <m:t>𝑜𝑓</m:t>
                        </m:r>
                        <m:r>
                          <a:rPr lang="en-AU" sz="1800" i="1">
                            <a:latin typeface="Cambria Math" panose="02040503050406030204" pitchFamily="18" charset="0"/>
                          </a:rPr>
                          <m:t> </m:t>
                        </m:r>
                        <m:r>
                          <a:rPr lang="en-AU" sz="1800" i="1">
                            <a:latin typeface="Cambria Math" panose="02040503050406030204" pitchFamily="18" charset="0"/>
                          </a:rPr>
                          <m:t>𝑔𝑎𝑠</m:t>
                        </m:r>
                        <m:r>
                          <a:rPr lang="en-AU" sz="1800" i="1">
                            <a:latin typeface="Cambria Math" panose="02040503050406030204" pitchFamily="18" charset="0"/>
                          </a:rPr>
                          <m:t> </m:t>
                        </m:r>
                        <m:r>
                          <a:rPr lang="en-AU" sz="1800" i="1">
                            <a:latin typeface="Cambria Math" panose="02040503050406030204" pitchFamily="18" charset="0"/>
                          </a:rPr>
                          <m:t>𝑝𝑟𝑜𝑑𝑢𝑐𝑒𝑑</m:t>
                        </m:r>
                      </m:num>
                      <m:den>
                        <m:r>
                          <a:rPr lang="en-AU" sz="1800" i="1">
                            <a:latin typeface="Cambria Math" panose="02040503050406030204" pitchFamily="18" charset="0"/>
                          </a:rPr>
                          <m:t>𝑡𝑖𝑚𝑒</m:t>
                        </m:r>
                        <m:r>
                          <a:rPr lang="en-AU" sz="1800" i="1">
                            <a:latin typeface="Cambria Math" panose="02040503050406030204" pitchFamily="18" charset="0"/>
                          </a:rPr>
                          <m:t> </m:t>
                        </m:r>
                        <m:r>
                          <a:rPr lang="en-AU" sz="1800" i="1">
                            <a:latin typeface="Cambria Math" panose="02040503050406030204" pitchFamily="18" charset="0"/>
                          </a:rPr>
                          <m:t>𝑖𝑛</m:t>
                        </m:r>
                        <m:r>
                          <a:rPr lang="en-AU" sz="1800" i="1">
                            <a:latin typeface="Cambria Math" panose="02040503050406030204" pitchFamily="18" charset="0"/>
                          </a:rPr>
                          <m:t> </m:t>
                        </m:r>
                        <m:r>
                          <a:rPr lang="en-AU" sz="1800" i="1">
                            <a:latin typeface="Cambria Math" panose="02040503050406030204" pitchFamily="18" charset="0"/>
                          </a:rPr>
                          <m:t>𝑠𝑒𝑐𝑜𝑛𝑑𝑠</m:t>
                        </m:r>
                      </m:den>
                    </m:f>
                  </m:oMath>
                </a14:m>
                <a:endParaRPr lang="en-AU" sz="1800"/>
              </a:p>
              <a:p>
                <a:pPr>
                  <a:lnSpc>
                    <a:spcPct val="150000"/>
                  </a:lnSpc>
                  <a:spcAft>
                    <a:spcPts val="600"/>
                  </a:spcAft>
                </a:pPr>
                <a:r>
                  <a:rPr lang="en-AU" sz="1800"/>
                  <a:t>= </a:t>
                </a:r>
                <a14:m>
                  <m:oMath xmlns:m="http://schemas.openxmlformats.org/officeDocument/2006/math">
                    <m:f>
                      <m:fPr>
                        <m:ctrlPr>
                          <a:rPr lang="en-AU" sz="1800" i="1">
                            <a:latin typeface="Cambria Math" panose="02040503050406030204" pitchFamily="18" charset="0"/>
                          </a:rPr>
                        </m:ctrlPr>
                      </m:fPr>
                      <m:num>
                        <m:r>
                          <a:rPr lang="en-AU" sz="1800" b="0" i="1" smtClean="0">
                            <a:latin typeface="Cambria Math" panose="02040503050406030204" pitchFamily="18" charset="0"/>
                          </a:rPr>
                          <m:t>50</m:t>
                        </m:r>
                      </m:num>
                      <m:den>
                        <m:r>
                          <a:rPr lang="en-AU" sz="1800" b="0" i="1" smtClean="0">
                            <a:latin typeface="Cambria Math" panose="02040503050406030204" pitchFamily="18" charset="0"/>
                          </a:rPr>
                          <m:t>110</m:t>
                        </m:r>
                      </m:den>
                    </m:f>
                  </m:oMath>
                </a14:m>
                <a:r>
                  <a:rPr lang="en-AU" sz="1800"/>
                  <a:t> = </a:t>
                </a:r>
                <a:r>
                  <a:rPr lang="en-AU" sz="1800">
                    <a:solidFill>
                      <a:srgbClr val="FF0000"/>
                    </a:solidFill>
                  </a:rPr>
                  <a:t>0.45 mL/second</a:t>
                </a:r>
              </a:p>
            </p:txBody>
          </p:sp>
        </mc:Choice>
        <mc:Fallback xmlns="">
          <p:sp>
            <p:nvSpPr>
              <p:cNvPr id="5" name="TextBox 4">
                <a:extLst>
                  <a:ext uri="{FF2B5EF4-FFF2-40B4-BE49-F238E27FC236}">
                    <a16:creationId xmlns:a16="http://schemas.microsoft.com/office/drawing/2014/main" id="{975ACC80-5119-AFE1-E1D6-FF21A48E7085}"/>
                  </a:ext>
                </a:extLst>
              </p:cNvPr>
              <p:cNvSpPr txBox="1">
                <a:spLocks noRot="1" noChangeAspect="1" noMove="1" noResize="1" noEditPoints="1" noAdjustHandles="1" noChangeArrowheads="1" noChangeShapeType="1" noTextEdit="1"/>
              </p:cNvSpPr>
              <p:nvPr/>
            </p:nvSpPr>
            <p:spPr>
              <a:xfrm>
                <a:off x="8666019" y="1659138"/>
                <a:ext cx="3070133" cy="4213948"/>
              </a:xfrm>
              <a:prstGeom prst="rect">
                <a:avLst/>
              </a:prstGeom>
              <a:blipFill>
                <a:blip r:embed="rId4"/>
                <a:stretch>
                  <a:fillRect l="-4527" r="-205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FE7197CC-2D36-5447-387A-BD6E4B036340}"/>
              </a:ext>
              <a:ext uri="{C183D7F6-B498-43B3-948B-1728B52AA6E4}">
                <adec:decorative xmlns:adec="http://schemas.microsoft.com/office/drawing/2017/decorative" val="1"/>
              </a:ext>
            </a:extLst>
          </p:cNvPr>
          <p:cNvCxnSpPr>
            <a:cxnSpLocks/>
          </p:cNvCxnSpPr>
          <p:nvPr/>
        </p:nvCxnSpPr>
        <p:spPr>
          <a:xfrm>
            <a:off x="1706789" y="2885975"/>
            <a:ext cx="497840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6F0DAD-320B-7734-329F-78B36ED91FA4}"/>
              </a:ext>
              <a:ext uri="{C183D7F6-B498-43B3-948B-1728B52AA6E4}">
                <adec:decorative xmlns:adec="http://schemas.microsoft.com/office/drawing/2017/decorative" val="1"/>
              </a:ext>
            </a:extLst>
          </p:cNvPr>
          <p:cNvCxnSpPr>
            <a:cxnSpLocks/>
          </p:cNvCxnSpPr>
          <p:nvPr/>
        </p:nvCxnSpPr>
        <p:spPr>
          <a:xfrm>
            <a:off x="6599464" y="2885975"/>
            <a:ext cx="0" cy="2367039"/>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FAB6C6C-7274-4223-A014-669AA75CA97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168</a:t>
            </a:fld>
            <a:endParaRPr lang="en-AU"/>
          </a:p>
        </p:txBody>
      </p:sp>
    </p:spTree>
    <p:extLst>
      <p:ext uri="{BB962C8B-B14F-4D97-AF65-F5344CB8AC3E}">
        <p14:creationId xmlns:p14="http://schemas.microsoft.com/office/powerpoint/2010/main" val="96138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42"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B43B9-A035-9ECF-E83E-7C7321577A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184063-2EAC-30FD-CAAF-2D85FDAB2225}"/>
              </a:ext>
            </a:extLst>
          </p:cNvPr>
          <p:cNvSpPr>
            <a:spLocks noGrp="1"/>
          </p:cNvSpPr>
          <p:nvPr>
            <p:ph type="title"/>
          </p:nvPr>
        </p:nvSpPr>
        <p:spPr/>
        <p:txBody>
          <a:bodyPr/>
          <a:lstStyle/>
          <a:p>
            <a:r>
              <a:rPr lang="en-AU"/>
              <a:t>2.2 Analysing graph – quantitative analysis (2 of 2)</a:t>
            </a:r>
          </a:p>
        </p:txBody>
      </p:sp>
      <p:sp>
        <p:nvSpPr>
          <p:cNvPr id="4" name="Text Placeholder 3">
            <a:extLst>
              <a:ext uri="{FF2B5EF4-FFF2-40B4-BE49-F238E27FC236}">
                <a16:creationId xmlns:a16="http://schemas.microsoft.com/office/drawing/2014/main" id="{EC136ABF-9AC3-9031-68B7-ABD854E91877}"/>
              </a:ext>
            </a:extLst>
          </p:cNvPr>
          <p:cNvSpPr>
            <a:spLocks noGrp="1"/>
          </p:cNvSpPr>
          <p:nvPr>
            <p:ph type="body" sz="quarter" idx="18"/>
          </p:nvPr>
        </p:nvSpPr>
        <p:spPr/>
        <p:txBody>
          <a:bodyPr/>
          <a:lstStyle/>
          <a:p>
            <a:r>
              <a:rPr lang="en-AU"/>
              <a:t>Mean rate of reaction at different intervals of time</a:t>
            </a:r>
          </a:p>
        </p:txBody>
      </p:sp>
      <p:pic>
        <p:nvPicPr>
          <p:cNvPr id="9" name="Picture 8" descr="A graph showing the volume of hydrogen gas produced over time in a reaction between magnesium metal and hydrochloric acid. ">
            <a:extLst>
              <a:ext uri="{FF2B5EF4-FFF2-40B4-BE49-F238E27FC236}">
                <a16:creationId xmlns:a16="http://schemas.microsoft.com/office/drawing/2014/main" id="{38BF9DC5-63BC-3EAC-42EF-DF956CA1010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6297" y="1688995"/>
            <a:ext cx="7587706" cy="4530830"/>
          </a:xfrm>
          <a:prstGeom prst="rect">
            <a:avLst/>
          </a:prstGeom>
        </p:spPr>
      </p:pic>
      <p:cxnSp>
        <p:nvCxnSpPr>
          <p:cNvPr id="16" name="Straight Connector 15">
            <a:extLst>
              <a:ext uri="{FF2B5EF4-FFF2-40B4-BE49-F238E27FC236}">
                <a16:creationId xmlns:a16="http://schemas.microsoft.com/office/drawing/2014/main" id="{CACDECD7-013B-C0BF-F75D-F17EF60AF02C}"/>
              </a:ext>
              <a:ext uri="{C183D7F6-B498-43B3-948B-1728B52AA6E4}">
                <adec:decorative xmlns:adec="http://schemas.microsoft.com/office/drawing/2017/decorative" val="1"/>
              </a:ext>
            </a:extLst>
          </p:cNvPr>
          <p:cNvCxnSpPr>
            <a:cxnSpLocks/>
          </p:cNvCxnSpPr>
          <p:nvPr/>
        </p:nvCxnSpPr>
        <p:spPr>
          <a:xfrm flipV="1">
            <a:off x="3420796" y="3979333"/>
            <a:ext cx="0" cy="134895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00EB34-929E-540F-6DB4-492DC64D86CA}"/>
              </a:ext>
              <a:ext uri="{C183D7F6-B498-43B3-948B-1728B52AA6E4}">
                <adec:decorative xmlns:adec="http://schemas.microsoft.com/office/drawing/2017/decorative" val="1"/>
              </a:ext>
            </a:extLst>
          </p:cNvPr>
          <p:cNvCxnSpPr>
            <a:cxnSpLocks/>
          </p:cNvCxnSpPr>
          <p:nvPr/>
        </p:nvCxnSpPr>
        <p:spPr>
          <a:xfrm>
            <a:off x="1589746" y="4661679"/>
            <a:ext cx="183105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26B21C-4239-76B7-4E89-504378712A42}"/>
                  </a:ext>
                </a:extLst>
              </p:cNvPr>
              <p:cNvSpPr txBox="1"/>
              <p:nvPr/>
            </p:nvSpPr>
            <p:spPr>
              <a:xfrm>
                <a:off x="8312934" y="1688995"/>
                <a:ext cx="3580557" cy="4213948"/>
              </a:xfrm>
              <a:prstGeom prst="rect">
                <a:avLst/>
              </a:prstGeom>
              <a:noFill/>
            </p:spPr>
            <p:txBody>
              <a:bodyPr wrap="square" lIns="0" tIns="0" rIns="0" bIns="0" rtlCol="0">
                <a:noAutofit/>
              </a:bodyPr>
              <a:lstStyle/>
              <a:p>
                <a:pPr marL="285750" indent="-285750">
                  <a:lnSpc>
                    <a:spcPct val="150000"/>
                  </a:lnSpc>
                  <a:spcAft>
                    <a:spcPts val="600"/>
                  </a:spcAft>
                  <a:buFont typeface="Arial" panose="020B0604020202020204" pitchFamily="34" charset="0"/>
                  <a:buChar char="•"/>
                </a:pPr>
                <a:r>
                  <a:rPr lang="en-AU" sz="1800"/>
                  <a:t>Find T</a:t>
                </a:r>
                <a:r>
                  <a:rPr lang="en-AU" sz="1800" baseline="-25000"/>
                  <a:t>1</a:t>
                </a:r>
                <a:r>
                  <a:rPr lang="en-AU" sz="1800"/>
                  <a:t> and T</a:t>
                </a:r>
                <a:r>
                  <a:rPr lang="en-AU" sz="1800" baseline="-25000"/>
                  <a:t>2</a:t>
                </a:r>
                <a:r>
                  <a:rPr lang="en-AU" sz="1800"/>
                  <a:t> on the graph</a:t>
                </a:r>
              </a:p>
              <a:p>
                <a:pPr marL="285750" indent="-285750">
                  <a:lnSpc>
                    <a:spcPct val="150000"/>
                  </a:lnSpc>
                  <a:spcAft>
                    <a:spcPts val="600"/>
                  </a:spcAft>
                  <a:buFont typeface="Arial" panose="020B0604020202020204" pitchFamily="34" charset="0"/>
                  <a:buChar char="•"/>
                </a:pPr>
                <a:r>
                  <a:rPr lang="en-AU" sz="1800"/>
                  <a:t>Find V</a:t>
                </a:r>
                <a:r>
                  <a:rPr lang="en-AU" sz="1800" baseline="-25000"/>
                  <a:t>1</a:t>
                </a:r>
                <a:r>
                  <a:rPr lang="en-AU" sz="1800"/>
                  <a:t> and V</a:t>
                </a:r>
                <a:r>
                  <a:rPr lang="en-AU" sz="1800" baseline="-25000"/>
                  <a:t>2</a:t>
                </a:r>
                <a:r>
                  <a:rPr lang="en-AU" sz="1800"/>
                  <a:t> on the graph</a:t>
                </a:r>
              </a:p>
              <a:p>
                <a:pPr>
                  <a:lnSpc>
                    <a:spcPct val="150000"/>
                  </a:lnSpc>
                  <a:spcAft>
                    <a:spcPts val="600"/>
                  </a:spcAft>
                </a:pPr>
                <a:r>
                  <a:rPr lang="en-AU" sz="1800"/>
                  <a:t>Mean rate of reaction = </a:t>
                </a:r>
                <a14:m>
                  <m:oMath xmlns:m="http://schemas.openxmlformats.org/officeDocument/2006/math">
                    <m:f>
                      <m:fPr>
                        <m:ctrlPr>
                          <a:rPr lang="en-AU" sz="1800" i="1" dirty="0" smtClean="0">
                            <a:latin typeface="Cambria Math" panose="02040503050406030204" pitchFamily="18" charset="0"/>
                          </a:rPr>
                        </m:ctrlPr>
                      </m:fPr>
                      <m:num>
                        <m:r>
                          <a:rPr lang="en-AU" sz="1800" b="0" i="1" dirty="0" smtClean="0">
                            <a:latin typeface="Cambria Math" panose="02040503050406030204" pitchFamily="18" charset="0"/>
                          </a:rPr>
                          <m:t>𝑇</m:t>
                        </m:r>
                        <m:r>
                          <a:rPr lang="en-AU" sz="1800" i="1" dirty="0">
                            <a:latin typeface="Cambria Math" panose="02040503050406030204" pitchFamily="18" charset="0"/>
                          </a:rPr>
                          <m:t>2 −</m:t>
                        </m:r>
                        <m:r>
                          <a:rPr lang="en-AU" sz="1800" b="0" i="1" dirty="0" smtClean="0">
                            <a:latin typeface="Cambria Math" panose="02040503050406030204" pitchFamily="18" charset="0"/>
                          </a:rPr>
                          <m:t>𝑇</m:t>
                        </m:r>
                        <m:r>
                          <a:rPr lang="en-AU" sz="1800" i="1" dirty="0">
                            <a:latin typeface="Cambria Math" panose="02040503050406030204" pitchFamily="18" charset="0"/>
                          </a:rPr>
                          <m:t>1</m:t>
                        </m:r>
                      </m:num>
                      <m:den>
                        <m:r>
                          <a:rPr lang="en-AU" sz="1800" b="0" i="1" dirty="0" smtClean="0">
                            <a:latin typeface="Cambria Math" panose="02040503050406030204" pitchFamily="18" charset="0"/>
                          </a:rPr>
                          <m:t>𝑉</m:t>
                        </m:r>
                        <m:r>
                          <a:rPr lang="en-AU" sz="1800" b="0" i="1" dirty="0" smtClean="0">
                            <a:latin typeface="Cambria Math" panose="02040503050406030204" pitchFamily="18" charset="0"/>
                          </a:rPr>
                          <m:t>2 −</m:t>
                        </m:r>
                        <m:r>
                          <a:rPr lang="en-AU" sz="1800" b="0" i="1" dirty="0" smtClean="0">
                            <a:latin typeface="Cambria Math" panose="02040503050406030204" pitchFamily="18" charset="0"/>
                          </a:rPr>
                          <m:t>𝑉</m:t>
                        </m:r>
                        <m:r>
                          <a:rPr lang="en-AU" sz="1800" b="0" i="1" dirty="0" smtClean="0">
                            <a:latin typeface="Cambria Math" panose="02040503050406030204" pitchFamily="18" charset="0"/>
                          </a:rPr>
                          <m:t>1</m:t>
                        </m:r>
                      </m:den>
                    </m:f>
                  </m:oMath>
                </a14:m>
                <a:r>
                  <a:rPr lang="en-AU" sz="1800"/>
                  <a:t>-</a:t>
                </a:r>
              </a:p>
              <a:p>
                <a:pPr>
                  <a:lnSpc>
                    <a:spcPct val="150000"/>
                  </a:lnSpc>
                  <a:spcAft>
                    <a:spcPts val="600"/>
                  </a:spcAft>
                </a:pPr>
                <a:r>
                  <a:rPr lang="en-AU" sz="1800" b="1"/>
                  <a:t>For 20–40 seconds</a:t>
                </a:r>
              </a:p>
              <a:p>
                <a:pPr>
                  <a:lnSpc>
                    <a:spcPct val="150000"/>
                  </a:lnSpc>
                  <a:spcAft>
                    <a:spcPts val="600"/>
                  </a:spcAft>
                </a:pPr>
                <a:r>
                  <a:rPr lang="en-AU" sz="1800"/>
                  <a:t>mean rate of reaction = </a:t>
                </a:r>
                <a14:m>
                  <m:oMath xmlns:m="http://schemas.openxmlformats.org/officeDocument/2006/math">
                    <m:f>
                      <m:fPr>
                        <m:ctrlPr>
                          <a:rPr lang="en-AU" sz="1800" i="1" dirty="0">
                            <a:latin typeface="Cambria Math" panose="02040503050406030204" pitchFamily="18" charset="0"/>
                          </a:rPr>
                        </m:ctrlPr>
                      </m:fPr>
                      <m:num>
                        <m:r>
                          <a:rPr lang="en-AU" sz="1800" b="0" i="1" dirty="0" smtClean="0">
                            <a:latin typeface="Cambria Math" panose="02040503050406030204" pitchFamily="18" charset="0"/>
                          </a:rPr>
                          <m:t>28−14</m:t>
                        </m:r>
                      </m:num>
                      <m:den>
                        <m:r>
                          <a:rPr lang="en-AU" sz="1800" i="1" dirty="0">
                            <a:latin typeface="Cambria Math" panose="02040503050406030204" pitchFamily="18" charset="0"/>
                          </a:rPr>
                          <m:t>40 − 20</m:t>
                        </m:r>
                      </m:den>
                    </m:f>
                  </m:oMath>
                </a14:m>
                <a:r>
                  <a:rPr lang="en-AU" sz="1800"/>
                  <a:t>  	</a:t>
                </a:r>
                <a:r>
                  <a:rPr lang="en-AU" sz="1800">
                    <a:solidFill>
                      <a:srgbClr val="FF0000"/>
                    </a:solidFill>
                  </a:rPr>
                  <a:t>= 0.7 mL/second</a:t>
                </a:r>
              </a:p>
              <a:p>
                <a:pPr>
                  <a:lnSpc>
                    <a:spcPct val="150000"/>
                  </a:lnSpc>
                  <a:spcAft>
                    <a:spcPts val="600"/>
                  </a:spcAft>
                </a:pPr>
                <a:r>
                  <a:rPr lang="en-AU" sz="1800" b="1"/>
                  <a:t>For 60–80 seconds</a:t>
                </a:r>
              </a:p>
              <a:p>
                <a:pPr>
                  <a:lnSpc>
                    <a:spcPct val="150000"/>
                  </a:lnSpc>
                  <a:spcAft>
                    <a:spcPts val="600"/>
                  </a:spcAft>
                </a:pPr>
                <a:r>
                  <a:rPr lang="en-AU" sz="1800"/>
                  <a:t>mean rate of reaction = </a:t>
                </a:r>
                <a14:m>
                  <m:oMath xmlns:m="http://schemas.openxmlformats.org/officeDocument/2006/math">
                    <m:f>
                      <m:fPr>
                        <m:ctrlPr>
                          <a:rPr lang="en-AU" sz="1800" i="1" dirty="0">
                            <a:latin typeface="Cambria Math" panose="02040503050406030204" pitchFamily="18" charset="0"/>
                          </a:rPr>
                        </m:ctrlPr>
                      </m:fPr>
                      <m:num>
                        <m:r>
                          <a:rPr lang="en-AU" sz="1800" b="0" i="1" dirty="0" smtClean="0">
                            <a:latin typeface="Cambria Math" panose="02040503050406030204" pitchFamily="18" charset="0"/>
                          </a:rPr>
                          <m:t>46</m:t>
                        </m:r>
                        <m:r>
                          <a:rPr lang="en-AU" sz="1800" i="1" dirty="0">
                            <a:latin typeface="Cambria Math" panose="02040503050406030204" pitchFamily="18" charset="0"/>
                          </a:rPr>
                          <m:t> </m:t>
                        </m:r>
                        <m:r>
                          <a:rPr lang="en-AU" sz="1800" b="0" i="1" dirty="0" smtClean="0">
                            <a:latin typeface="Cambria Math" panose="02040503050406030204" pitchFamily="18" charset="0"/>
                          </a:rPr>
                          <m:t>− 38</m:t>
                        </m:r>
                      </m:num>
                      <m:den>
                        <m:r>
                          <a:rPr lang="en-AU" sz="1800" b="0" i="1" dirty="0" smtClean="0">
                            <a:latin typeface="Cambria Math" panose="02040503050406030204" pitchFamily="18" charset="0"/>
                          </a:rPr>
                          <m:t>8</m:t>
                        </m:r>
                        <m:r>
                          <a:rPr lang="en-AU" sz="1800" i="1" dirty="0">
                            <a:latin typeface="Cambria Math" panose="02040503050406030204" pitchFamily="18" charset="0"/>
                          </a:rPr>
                          <m:t>0 −</m:t>
                        </m:r>
                        <m:r>
                          <a:rPr lang="en-AU" sz="1800" b="0" i="1" dirty="0" smtClean="0">
                            <a:latin typeface="Cambria Math" panose="02040503050406030204" pitchFamily="18" charset="0"/>
                          </a:rPr>
                          <m:t> 60</m:t>
                        </m:r>
                      </m:den>
                    </m:f>
                  </m:oMath>
                </a14:m>
                <a:r>
                  <a:rPr lang="en-AU" sz="1800"/>
                  <a:t> </a:t>
                </a:r>
              </a:p>
              <a:p>
                <a:pPr>
                  <a:lnSpc>
                    <a:spcPct val="150000"/>
                  </a:lnSpc>
                  <a:spcAft>
                    <a:spcPts val="600"/>
                  </a:spcAft>
                </a:pPr>
                <a:r>
                  <a:rPr lang="en-AU" sz="1800"/>
                  <a:t>	</a:t>
                </a:r>
                <a:r>
                  <a:rPr lang="en-AU" sz="1800">
                    <a:solidFill>
                      <a:srgbClr val="FF0000"/>
                    </a:solidFill>
                  </a:rPr>
                  <a:t>= 0.4 mL/second</a:t>
                </a:r>
              </a:p>
              <a:p>
                <a:pPr marL="285750" indent="-285750">
                  <a:lnSpc>
                    <a:spcPct val="150000"/>
                  </a:lnSpc>
                  <a:spcAft>
                    <a:spcPts val="600"/>
                  </a:spcAft>
                  <a:buFont typeface="Arial" panose="020B0604020202020204" pitchFamily="34" charset="0"/>
                  <a:buChar char="•"/>
                </a:pPr>
                <a:endParaRPr lang="en-AU" sz="1600"/>
              </a:p>
              <a:p>
                <a:pPr>
                  <a:lnSpc>
                    <a:spcPct val="150000"/>
                  </a:lnSpc>
                  <a:spcAft>
                    <a:spcPts val="600"/>
                  </a:spcAft>
                </a:pPr>
                <a:endParaRPr lang="en-AU" sz="1800"/>
              </a:p>
              <a:p>
                <a:pPr marL="285750" indent="-285750">
                  <a:lnSpc>
                    <a:spcPct val="150000"/>
                  </a:lnSpc>
                  <a:spcAft>
                    <a:spcPts val="600"/>
                  </a:spcAft>
                  <a:buFont typeface="Arial" panose="020B0604020202020204" pitchFamily="34" charset="0"/>
                  <a:buChar char="•"/>
                </a:pPr>
                <a:endParaRPr lang="en-AU" sz="1800"/>
              </a:p>
              <a:p>
                <a:pPr>
                  <a:lnSpc>
                    <a:spcPct val="150000"/>
                  </a:lnSpc>
                  <a:spcAft>
                    <a:spcPts val="600"/>
                  </a:spcAft>
                </a:pPr>
                <a:r>
                  <a:rPr lang="en-AU" sz="1800"/>
                  <a:t> </a:t>
                </a:r>
              </a:p>
            </p:txBody>
          </p:sp>
        </mc:Choice>
        <mc:Fallback xmlns="">
          <p:sp>
            <p:nvSpPr>
              <p:cNvPr id="22" name="TextBox 21">
                <a:extLst>
                  <a:ext uri="{FF2B5EF4-FFF2-40B4-BE49-F238E27FC236}">
                    <a16:creationId xmlns:a16="http://schemas.microsoft.com/office/drawing/2014/main" id="{C926B21C-4239-76B7-4E89-504378712A42}"/>
                  </a:ext>
                </a:extLst>
              </p:cNvPr>
              <p:cNvSpPr txBox="1">
                <a:spLocks noRot="1" noChangeAspect="1" noMove="1" noResize="1" noEditPoints="1" noAdjustHandles="1" noChangeArrowheads="1" noChangeShapeType="1" noTextEdit="1"/>
              </p:cNvSpPr>
              <p:nvPr/>
            </p:nvSpPr>
            <p:spPr>
              <a:xfrm>
                <a:off x="8312934" y="1688995"/>
                <a:ext cx="3580557" cy="4213948"/>
              </a:xfrm>
              <a:prstGeom prst="rect">
                <a:avLst/>
              </a:prstGeom>
              <a:blipFill>
                <a:blip r:embed="rId4"/>
                <a:stretch>
                  <a:fillRect l="-3887" b="-15015"/>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3FAD4B61-1FE7-FCFA-C7FD-0BFCB9C4FE98}"/>
              </a:ext>
              <a:ext uri="{C183D7F6-B498-43B3-948B-1728B52AA6E4}">
                <adec:decorative xmlns:adec="http://schemas.microsoft.com/office/drawing/2017/decorative" val="1"/>
              </a:ext>
            </a:extLst>
          </p:cNvPr>
          <p:cNvCxnSpPr>
            <a:cxnSpLocks/>
          </p:cNvCxnSpPr>
          <p:nvPr/>
        </p:nvCxnSpPr>
        <p:spPr>
          <a:xfrm>
            <a:off x="1551289" y="3516467"/>
            <a:ext cx="3705096" cy="0"/>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F9DA222-F84C-7854-D100-40D1F521755F}"/>
              </a:ext>
              <a:ext uri="{C183D7F6-B498-43B3-948B-1728B52AA6E4}">
                <adec:decorative xmlns:adec="http://schemas.microsoft.com/office/drawing/2017/decorative" val="1"/>
              </a:ext>
            </a:extLst>
          </p:cNvPr>
          <p:cNvCxnSpPr>
            <a:cxnSpLocks/>
          </p:cNvCxnSpPr>
          <p:nvPr/>
        </p:nvCxnSpPr>
        <p:spPr>
          <a:xfrm flipH="1" flipV="1">
            <a:off x="5199235" y="3111190"/>
            <a:ext cx="28932" cy="230830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542153-5D91-EB51-A090-F5666E9351E9}"/>
              </a:ext>
              <a:ext uri="{C183D7F6-B498-43B3-948B-1728B52AA6E4}">
                <adec:decorative xmlns:adec="http://schemas.microsoft.com/office/drawing/2017/decorative" val="1"/>
              </a:ext>
            </a:extLst>
          </p:cNvPr>
          <p:cNvCxnSpPr>
            <a:cxnSpLocks/>
          </p:cNvCxnSpPr>
          <p:nvPr/>
        </p:nvCxnSpPr>
        <p:spPr>
          <a:xfrm flipV="1">
            <a:off x="4327729" y="3429000"/>
            <a:ext cx="0" cy="1990493"/>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DE3198-46A0-BDCF-BF14-900FD72DF399}"/>
              </a:ext>
              <a:ext uri="{C183D7F6-B498-43B3-948B-1728B52AA6E4}">
                <adec:decorative xmlns:adec="http://schemas.microsoft.com/office/drawing/2017/decorative" val="1"/>
              </a:ext>
            </a:extLst>
          </p:cNvPr>
          <p:cNvCxnSpPr>
            <a:cxnSpLocks/>
          </p:cNvCxnSpPr>
          <p:nvPr/>
        </p:nvCxnSpPr>
        <p:spPr>
          <a:xfrm flipV="1">
            <a:off x="1589746" y="3109468"/>
            <a:ext cx="3676164" cy="1722"/>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1D35B4-EE66-CC29-5AF2-51584E2DA37E}"/>
              </a:ext>
              <a:ext uri="{C183D7F6-B498-43B3-948B-1728B52AA6E4}">
                <adec:decorative xmlns:adec="http://schemas.microsoft.com/office/drawing/2017/decorative" val="1"/>
              </a:ext>
            </a:extLst>
          </p:cNvPr>
          <p:cNvCxnSpPr>
            <a:cxnSpLocks/>
          </p:cNvCxnSpPr>
          <p:nvPr/>
        </p:nvCxnSpPr>
        <p:spPr>
          <a:xfrm flipV="1">
            <a:off x="2519166" y="4647630"/>
            <a:ext cx="0" cy="680658"/>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FB8540-A4B9-7715-A451-0AD15CE0A7D5}"/>
              </a:ext>
              <a:ext uri="{C183D7F6-B498-43B3-948B-1728B52AA6E4}">
                <adec:decorative xmlns:adec="http://schemas.microsoft.com/office/drawing/2017/decorative" val="1"/>
              </a:ext>
            </a:extLst>
          </p:cNvPr>
          <p:cNvCxnSpPr>
            <a:cxnSpLocks/>
          </p:cNvCxnSpPr>
          <p:nvPr/>
        </p:nvCxnSpPr>
        <p:spPr>
          <a:xfrm>
            <a:off x="1608796" y="4000348"/>
            <a:ext cx="1831050"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30E3377-D6B0-B112-D256-43C9068D75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169</a:t>
            </a:fld>
            <a:endParaRPr lang="en-AU"/>
          </a:p>
        </p:txBody>
      </p:sp>
    </p:spTree>
    <p:extLst>
      <p:ext uri="{BB962C8B-B14F-4D97-AF65-F5344CB8AC3E}">
        <p14:creationId xmlns:p14="http://schemas.microsoft.com/office/powerpoint/2010/main" val="262425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4B59B-2A47-1B6D-7564-D5CC6E7E005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7604D9-A24B-6664-94E0-5439CCDA18F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
        <p:nvSpPr>
          <p:cNvPr id="11" name="Title 10">
            <a:extLst>
              <a:ext uri="{FF2B5EF4-FFF2-40B4-BE49-F238E27FC236}">
                <a16:creationId xmlns:a16="http://schemas.microsoft.com/office/drawing/2014/main" id="{730A617C-22DD-83DF-3336-9F7F029A03AA}"/>
              </a:ext>
            </a:extLst>
          </p:cNvPr>
          <p:cNvSpPr>
            <a:spLocks noGrp="1"/>
          </p:cNvSpPr>
          <p:nvPr>
            <p:ph type="title"/>
          </p:nvPr>
        </p:nvSpPr>
        <p:spPr/>
        <p:txBody>
          <a:bodyPr/>
          <a:lstStyle/>
          <a:p>
            <a:r>
              <a:rPr lang="en-AU"/>
              <a:t>1.2 Checkpoint 1 (3 of 3)</a:t>
            </a:r>
          </a:p>
        </p:txBody>
      </p:sp>
      <p:sp>
        <p:nvSpPr>
          <p:cNvPr id="2" name="Text Placeholder 12">
            <a:extLst>
              <a:ext uri="{FF2B5EF4-FFF2-40B4-BE49-F238E27FC236}">
                <a16:creationId xmlns:a16="http://schemas.microsoft.com/office/drawing/2014/main" id="{22F0F36B-465E-11EF-96D5-B09D9C2A1ED9}"/>
              </a:ext>
            </a:extLst>
          </p:cNvPr>
          <p:cNvSpPr>
            <a:spLocks noGrp="1"/>
          </p:cNvSpPr>
          <p:nvPr>
            <p:ph type="body" sz="quarter" idx="18"/>
          </p:nvPr>
        </p:nvSpPr>
        <p:spPr/>
        <p:txBody>
          <a:bodyPr/>
          <a:lstStyle/>
          <a:p>
            <a:r>
              <a:rPr lang="en-AU"/>
              <a:t>Classify the following as ionic or covalent compounds</a:t>
            </a:r>
          </a:p>
        </p:txBody>
      </p:sp>
      <p:graphicFrame>
        <p:nvGraphicFramePr>
          <p:cNvPr id="13" name="Table 12">
            <a:extLst>
              <a:ext uri="{FF2B5EF4-FFF2-40B4-BE49-F238E27FC236}">
                <a16:creationId xmlns:a16="http://schemas.microsoft.com/office/drawing/2014/main" id="{7E16D7FA-EA8D-7EC2-EB3F-883CE249D8D3}"/>
              </a:ext>
            </a:extLst>
          </p:cNvPr>
          <p:cNvGraphicFramePr>
            <a:graphicFrameLocks noGrp="1"/>
          </p:cNvGraphicFramePr>
          <p:nvPr>
            <p:extLst>
              <p:ext uri="{D42A27DB-BD31-4B8C-83A1-F6EECF244321}">
                <p14:modId xmlns:p14="http://schemas.microsoft.com/office/powerpoint/2010/main" val="3308003869"/>
              </p:ext>
            </p:extLst>
          </p:nvPr>
        </p:nvGraphicFramePr>
        <p:xfrm>
          <a:off x="359998" y="1979828"/>
          <a:ext cx="4368800" cy="2425956"/>
        </p:xfrm>
        <a:graphic>
          <a:graphicData uri="http://schemas.openxmlformats.org/drawingml/2006/table">
            <a:tbl>
              <a:tblPr firstRow="1" bandRow="1">
                <a:tableStyleId>{2D5ABB26-0587-4C30-8999-92F81FD0307C}</a:tableStyleId>
              </a:tblPr>
              <a:tblGrid>
                <a:gridCol w="926565">
                  <a:extLst>
                    <a:ext uri="{9D8B030D-6E8A-4147-A177-3AD203B41FA5}">
                      <a16:colId xmlns:a16="http://schemas.microsoft.com/office/drawing/2014/main" val="2220106908"/>
                    </a:ext>
                  </a:extLst>
                </a:gridCol>
                <a:gridCol w="3442235">
                  <a:extLst>
                    <a:ext uri="{9D8B030D-6E8A-4147-A177-3AD203B41FA5}">
                      <a16:colId xmlns:a16="http://schemas.microsoft.com/office/drawing/2014/main" val="2634361643"/>
                    </a:ext>
                  </a:extLst>
                </a:gridCol>
              </a:tblGrid>
              <a:tr h="370840">
                <a:tc>
                  <a:txBody>
                    <a:bodyPr/>
                    <a:lstStyle/>
                    <a:p>
                      <a:pPr>
                        <a:lnSpc>
                          <a:spcPct val="200000"/>
                        </a:lnSpc>
                      </a:pPr>
                      <a:r>
                        <a:rPr lang="en-AU" sz="2000"/>
                        <a:t>NaCl</a:t>
                      </a:r>
                    </a:p>
                  </a:txBody>
                  <a:tcPr/>
                </a:tc>
                <a:tc>
                  <a:txBody>
                    <a:bodyPr/>
                    <a:lstStyle/>
                    <a:p>
                      <a:pPr>
                        <a:lnSpc>
                          <a:spcPct val="200000"/>
                        </a:lnSpc>
                      </a:pPr>
                      <a:r>
                        <a:rPr lang="en-AU" sz="2000"/>
                        <a:t>ionic</a:t>
                      </a:r>
                    </a:p>
                  </a:txBody>
                  <a:tcPr/>
                </a:tc>
                <a:extLst>
                  <a:ext uri="{0D108BD9-81ED-4DB2-BD59-A6C34878D82A}">
                    <a16:rowId xmlns:a16="http://schemas.microsoft.com/office/drawing/2014/main" val="3919445967"/>
                  </a:ext>
                </a:extLst>
              </a:tr>
              <a:tr h="370840">
                <a:tc>
                  <a:txBody>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lang="en-AU" sz="2000"/>
                        <a:t>H</a:t>
                      </a:r>
                      <a:r>
                        <a:rPr lang="en-AU" sz="2000" baseline="-25000"/>
                        <a:t>2</a:t>
                      </a:r>
                      <a:r>
                        <a:rPr lang="en-AU" sz="2000"/>
                        <a:t>O</a:t>
                      </a:r>
                    </a:p>
                  </a:txBody>
                  <a:tcPr/>
                </a:tc>
                <a:tc>
                  <a:txBody>
                    <a:bodyPr/>
                    <a:lstStyle/>
                    <a:p>
                      <a:pPr>
                        <a:lnSpc>
                          <a:spcPct val="200000"/>
                        </a:lnSpc>
                      </a:pPr>
                      <a:r>
                        <a:rPr lang="en-AU" sz="2000"/>
                        <a:t>covalent</a:t>
                      </a:r>
                    </a:p>
                  </a:txBody>
                  <a:tcPr/>
                </a:tc>
                <a:extLst>
                  <a:ext uri="{0D108BD9-81ED-4DB2-BD59-A6C34878D82A}">
                    <a16:rowId xmlns:a16="http://schemas.microsoft.com/office/drawing/2014/main" val="3918192698"/>
                  </a:ext>
                </a:extLst>
              </a:tr>
              <a:tr h="370840">
                <a:tc>
                  <a:txBody>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lang="en-AU" sz="2000"/>
                        <a:t>CO</a:t>
                      </a:r>
                      <a:r>
                        <a:rPr lang="en-AU" sz="2000" baseline="-25000"/>
                        <a:t>2</a:t>
                      </a:r>
                      <a:endParaRPr lang="en-AU" sz="2000"/>
                    </a:p>
                  </a:txBody>
                  <a:tcPr/>
                </a:tc>
                <a:tc>
                  <a:txBody>
                    <a:bodyPr/>
                    <a:lstStyle/>
                    <a:p>
                      <a:pPr>
                        <a:lnSpc>
                          <a:spcPct val="200000"/>
                        </a:lnSpc>
                      </a:pPr>
                      <a:r>
                        <a:rPr lang="en-AU" sz="2000"/>
                        <a:t>covalent</a:t>
                      </a:r>
                    </a:p>
                  </a:txBody>
                  <a:tcPr/>
                </a:tc>
                <a:extLst>
                  <a:ext uri="{0D108BD9-81ED-4DB2-BD59-A6C34878D82A}">
                    <a16:rowId xmlns:a16="http://schemas.microsoft.com/office/drawing/2014/main" val="3789436651"/>
                  </a:ext>
                </a:extLst>
              </a:tr>
              <a:tr h="370840">
                <a:tc>
                  <a:txBody>
                    <a:bodyPr/>
                    <a:lstStyle/>
                    <a:p>
                      <a:pPr marL="0" marR="0" lvl="0" indent="0" algn="l" defTabSz="914377" rtl="0" eaLnBrk="1" fontAlgn="auto" latinLnBrk="0" hangingPunct="1">
                        <a:lnSpc>
                          <a:spcPct val="200000"/>
                        </a:lnSpc>
                        <a:spcBef>
                          <a:spcPts val="0"/>
                        </a:spcBef>
                        <a:spcAft>
                          <a:spcPts val="0"/>
                        </a:spcAft>
                        <a:buClrTx/>
                        <a:buSzTx/>
                        <a:buFontTx/>
                        <a:buNone/>
                        <a:tabLst/>
                        <a:defRPr/>
                      </a:pPr>
                      <a:r>
                        <a:rPr lang="en-AU" sz="2000" err="1"/>
                        <a:t>BaO</a:t>
                      </a:r>
                      <a:endParaRPr lang="en-AU" sz="2000"/>
                    </a:p>
                  </a:txBody>
                  <a:tcPr/>
                </a:tc>
                <a:tc>
                  <a:txBody>
                    <a:bodyPr/>
                    <a:lstStyle/>
                    <a:p>
                      <a:pPr>
                        <a:lnSpc>
                          <a:spcPct val="200000"/>
                        </a:lnSpc>
                      </a:pPr>
                      <a:r>
                        <a:rPr lang="en-AU" sz="2000" dirty="0"/>
                        <a:t>ionic</a:t>
                      </a:r>
                    </a:p>
                  </a:txBody>
                  <a:tcPr/>
                </a:tc>
                <a:extLst>
                  <a:ext uri="{0D108BD9-81ED-4DB2-BD59-A6C34878D82A}">
                    <a16:rowId xmlns:a16="http://schemas.microsoft.com/office/drawing/2014/main" val="2328555681"/>
                  </a:ext>
                </a:extLst>
              </a:tr>
            </a:tbl>
          </a:graphicData>
        </a:graphic>
      </p:graphicFrame>
      <p:sp>
        <p:nvSpPr>
          <p:cNvPr id="14" name="Rectangle: Rounded Corners 13">
            <a:extLst>
              <a:ext uri="{FF2B5EF4-FFF2-40B4-BE49-F238E27FC236}">
                <a16:creationId xmlns:a16="http://schemas.microsoft.com/office/drawing/2014/main" id="{2D41DD80-40C0-FFF3-990F-545A258DE218}"/>
              </a:ext>
              <a:ext uri="{C183D7F6-B498-43B3-948B-1728B52AA6E4}">
                <adec:decorative xmlns:adec="http://schemas.microsoft.com/office/drawing/2017/decorative" val="1"/>
              </a:ext>
            </a:extLst>
          </p:cNvPr>
          <p:cNvSpPr/>
          <p:nvPr/>
        </p:nvSpPr>
        <p:spPr>
          <a:xfrm>
            <a:off x="1209124" y="2176423"/>
            <a:ext cx="1337593"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5" name="Rectangle: Rounded Corners 14">
            <a:extLst>
              <a:ext uri="{FF2B5EF4-FFF2-40B4-BE49-F238E27FC236}">
                <a16:creationId xmlns:a16="http://schemas.microsoft.com/office/drawing/2014/main" id="{286404F9-C465-CF59-7D81-44B2DB92FBCB}"/>
              </a:ext>
              <a:ext uri="{C183D7F6-B498-43B3-948B-1728B52AA6E4}">
                <adec:decorative xmlns:adec="http://schemas.microsoft.com/office/drawing/2017/decorative" val="1"/>
              </a:ext>
            </a:extLst>
          </p:cNvPr>
          <p:cNvSpPr/>
          <p:nvPr/>
        </p:nvSpPr>
        <p:spPr>
          <a:xfrm>
            <a:off x="1209124" y="2774800"/>
            <a:ext cx="1337593"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B458E168-70F4-D58A-1083-01EB1363679F}"/>
              </a:ext>
              <a:ext uri="{C183D7F6-B498-43B3-948B-1728B52AA6E4}">
                <adec:decorative xmlns:adec="http://schemas.microsoft.com/office/drawing/2017/decorative" val="1"/>
              </a:ext>
            </a:extLst>
          </p:cNvPr>
          <p:cNvSpPr/>
          <p:nvPr/>
        </p:nvSpPr>
        <p:spPr>
          <a:xfrm>
            <a:off x="1206805" y="3373177"/>
            <a:ext cx="1337593"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7" name="Rectangle: Rounded Corners 16">
            <a:extLst>
              <a:ext uri="{FF2B5EF4-FFF2-40B4-BE49-F238E27FC236}">
                <a16:creationId xmlns:a16="http://schemas.microsoft.com/office/drawing/2014/main" id="{F75AD503-83E1-BD0B-3F4C-91D1523804F6}"/>
              </a:ext>
              <a:ext uri="{C183D7F6-B498-43B3-948B-1728B52AA6E4}">
                <adec:decorative xmlns:adec="http://schemas.microsoft.com/office/drawing/2017/decorative" val="1"/>
              </a:ext>
            </a:extLst>
          </p:cNvPr>
          <p:cNvSpPr/>
          <p:nvPr/>
        </p:nvSpPr>
        <p:spPr>
          <a:xfrm>
            <a:off x="1201334" y="3971554"/>
            <a:ext cx="1337593"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0788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1B49-E9F4-0269-CF03-E701FE8FD2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BE543E-D3D9-80DF-C5DB-C4B0177193FC}"/>
              </a:ext>
            </a:extLst>
          </p:cNvPr>
          <p:cNvSpPr>
            <a:spLocks noGrp="1"/>
          </p:cNvSpPr>
          <p:nvPr>
            <p:ph type="title"/>
          </p:nvPr>
        </p:nvSpPr>
        <p:spPr/>
        <p:txBody>
          <a:bodyPr/>
          <a:lstStyle/>
          <a:p>
            <a:r>
              <a:rPr lang="en-AU"/>
              <a:t>2.2 Analysing graph – instantaneous rate of reaction</a:t>
            </a:r>
          </a:p>
        </p:txBody>
      </p:sp>
      <p:sp>
        <p:nvSpPr>
          <p:cNvPr id="4" name="Text Placeholder 3">
            <a:extLst>
              <a:ext uri="{FF2B5EF4-FFF2-40B4-BE49-F238E27FC236}">
                <a16:creationId xmlns:a16="http://schemas.microsoft.com/office/drawing/2014/main" id="{3894CE6B-B0DE-DCBC-9B00-56E11F43839B}"/>
              </a:ext>
            </a:extLst>
          </p:cNvPr>
          <p:cNvSpPr>
            <a:spLocks noGrp="1"/>
          </p:cNvSpPr>
          <p:nvPr>
            <p:ph type="body" sz="quarter" idx="18"/>
          </p:nvPr>
        </p:nvSpPr>
        <p:spPr/>
        <p:txBody>
          <a:bodyPr/>
          <a:lstStyle/>
          <a:p>
            <a:r>
              <a:rPr lang="en-AU"/>
              <a:t>Extension activity</a:t>
            </a:r>
          </a:p>
        </p:txBody>
      </p:sp>
      <p:pic>
        <p:nvPicPr>
          <p:cNvPr id="9" name="Picture 8" descr="A graph showing the volume of hydrogen gas produced over time in a reaction between magnesium metal and hydrochloric acid. ">
            <a:extLst>
              <a:ext uri="{FF2B5EF4-FFF2-40B4-BE49-F238E27FC236}">
                <a16:creationId xmlns:a16="http://schemas.microsoft.com/office/drawing/2014/main" id="{F36920BC-9C70-3C1E-0550-E1AF5659FF1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46870" y="1659137"/>
            <a:ext cx="7498422" cy="4501965"/>
          </a:xfrm>
          <a:prstGeom prst="rect">
            <a:avLst/>
          </a:prstGeom>
        </p:spPr>
      </p:pic>
      <p:cxnSp>
        <p:nvCxnSpPr>
          <p:cNvPr id="12" name="Straight Connector 11">
            <a:extLst>
              <a:ext uri="{FF2B5EF4-FFF2-40B4-BE49-F238E27FC236}">
                <a16:creationId xmlns:a16="http://schemas.microsoft.com/office/drawing/2014/main" id="{03DC1E60-5507-0F6D-67BD-040113AF68AC}"/>
              </a:ext>
              <a:ext uri="{C183D7F6-B498-43B3-948B-1728B52AA6E4}">
                <adec:decorative xmlns:adec="http://schemas.microsoft.com/office/drawing/2017/decorative" val="1"/>
              </a:ext>
            </a:extLst>
          </p:cNvPr>
          <p:cNvCxnSpPr>
            <a:cxnSpLocks/>
          </p:cNvCxnSpPr>
          <p:nvPr/>
        </p:nvCxnSpPr>
        <p:spPr>
          <a:xfrm flipV="1">
            <a:off x="2551359" y="3302714"/>
            <a:ext cx="1830436" cy="11796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819487-D971-83E5-F01D-875EF89E3623}"/>
                  </a:ext>
                </a:extLst>
              </p:cNvPr>
              <p:cNvSpPr txBox="1"/>
              <p:nvPr/>
            </p:nvSpPr>
            <p:spPr>
              <a:xfrm>
                <a:off x="8359519" y="1659138"/>
                <a:ext cx="3724452" cy="4213948"/>
              </a:xfrm>
              <a:prstGeom prst="rect">
                <a:avLst/>
              </a:prstGeom>
              <a:noFill/>
            </p:spPr>
            <p:txBody>
              <a:bodyPr wrap="square" lIns="0" tIns="0" rIns="0" bIns="0" rtlCol="0">
                <a:noAutofit/>
              </a:bodyPr>
              <a:lstStyle/>
              <a:p>
                <a:pPr>
                  <a:lnSpc>
                    <a:spcPct val="150000"/>
                  </a:lnSpc>
                  <a:spcAft>
                    <a:spcPts val="600"/>
                  </a:spcAft>
                </a:pPr>
                <a:r>
                  <a:rPr lang="en-AU" sz="2000" i="1">
                    <a:latin typeface="Cambria Math" panose="02040503050406030204" pitchFamily="18" charset="0"/>
                  </a:rPr>
                  <a:t>Rate of reaction at 40 seconds</a:t>
                </a:r>
                <a:endParaRPr lang="en-AU" sz="2000" b="0" i="1">
                  <a:latin typeface="Cambria Math" panose="02040503050406030204" pitchFamily="18"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r>
                        <a:rPr lang="en-AU" sz="2000" i="1" dirty="0">
                          <a:latin typeface="Cambria Math" panose="02040503050406030204" pitchFamily="18" charset="0"/>
                        </a:rPr>
                        <m:t>𝑖𝑛𝑠𝑡𝑎𝑛𝑡𝑎𝑛𝑒𝑜𝑢𝑠</m:t>
                      </m:r>
                      <m:r>
                        <a:rPr lang="en-AU" sz="2000" i="1" dirty="0">
                          <a:latin typeface="Cambria Math" panose="02040503050406030204" pitchFamily="18" charset="0"/>
                        </a:rPr>
                        <m:t> </m:t>
                      </m:r>
                      <m:r>
                        <a:rPr lang="en-AU" sz="2000" i="1" dirty="0">
                          <a:latin typeface="Cambria Math" panose="02040503050406030204" pitchFamily="18" charset="0"/>
                        </a:rPr>
                        <m:t>𝑟𝑎𝑡𝑒</m:t>
                      </m:r>
                      <m:r>
                        <a:rPr lang="en-AU" sz="2000" i="1" dirty="0">
                          <a:latin typeface="Cambria Math" panose="02040503050406030204" pitchFamily="18" charset="0"/>
                        </a:rPr>
                        <m:t> </m:t>
                      </m:r>
                      <m:r>
                        <a:rPr lang="en-AU" sz="2000" i="1" dirty="0">
                          <a:latin typeface="Cambria Math" panose="02040503050406030204" pitchFamily="18" charset="0"/>
                        </a:rPr>
                        <m:t>𝑜𝑓</m:t>
                      </m:r>
                      <m:r>
                        <a:rPr lang="en-AU" sz="2000" i="1" dirty="0">
                          <a:latin typeface="Cambria Math" panose="02040503050406030204" pitchFamily="18" charset="0"/>
                        </a:rPr>
                        <m:t> </m:t>
                      </m:r>
                      <m:r>
                        <a:rPr lang="en-AU" sz="2000" i="1" dirty="0">
                          <a:latin typeface="Cambria Math" panose="02040503050406030204" pitchFamily="18" charset="0"/>
                        </a:rPr>
                        <m:t>𝑟𝑒𝑎𝑐𝑡𝑖𝑜𝑛</m:t>
                      </m:r>
                      <m:r>
                        <a:rPr lang="en-AU" sz="2000" i="1" dirty="0">
                          <a:latin typeface="Cambria Math" panose="02040503050406030204" pitchFamily="18" charset="0"/>
                        </a:rPr>
                        <m:t> </m:t>
                      </m:r>
                      <m:r>
                        <m:rPr>
                          <m:nor/>
                        </m:rPr>
                        <a:rPr lang="en-AU" sz="2000" dirty="0"/>
                        <m:t>= </m:t>
                      </m:r>
                      <m:f>
                        <m:fPr>
                          <m:ctrlPr>
                            <a:rPr lang="en-AU" sz="2000" i="1">
                              <a:latin typeface="Cambria Math" panose="02040503050406030204" pitchFamily="18" charset="0"/>
                            </a:rPr>
                          </m:ctrlPr>
                        </m:fPr>
                        <m:num>
                          <m:r>
                            <a:rPr lang="en-AU" sz="2000" i="1">
                              <a:latin typeface="Cambria Math" panose="02040503050406030204" pitchFamily="18" charset="0"/>
                              <a:ea typeface="Cambria Math" panose="02040503050406030204" pitchFamily="18" charset="0"/>
                            </a:rPr>
                            <m:t>∆ </m:t>
                          </m:r>
                          <m:r>
                            <a:rPr lang="en-AU" sz="2000" i="1">
                              <a:latin typeface="Cambria Math" panose="02040503050406030204" pitchFamily="18" charset="0"/>
                              <a:ea typeface="Cambria Math" panose="02040503050406030204" pitchFamily="18" charset="0"/>
                            </a:rPr>
                            <m:t>𝑟𝑒𝑎𝑐𝑡𝑎𝑛𝑡</m:t>
                          </m:r>
                          <m:r>
                            <a:rPr lang="en-AU" sz="2000" i="1">
                              <a:latin typeface="Cambria Math" panose="02040503050406030204" pitchFamily="18" charset="0"/>
                              <a:ea typeface="Cambria Math" panose="02040503050406030204" pitchFamily="18" charset="0"/>
                            </a:rPr>
                            <m:t> </m:t>
                          </m:r>
                          <m:r>
                            <a:rPr lang="en-AU" sz="2000" i="1">
                              <a:latin typeface="Cambria Math" panose="02040503050406030204" pitchFamily="18" charset="0"/>
                              <a:ea typeface="Cambria Math" panose="02040503050406030204" pitchFamily="18" charset="0"/>
                            </a:rPr>
                            <m:t>𝑜𝑟</m:t>
                          </m:r>
                          <m:r>
                            <a:rPr lang="en-AU" sz="2000" i="1">
                              <a:latin typeface="Cambria Math" panose="02040503050406030204" pitchFamily="18" charset="0"/>
                              <a:ea typeface="Cambria Math" panose="02040503050406030204" pitchFamily="18" charset="0"/>
                            </a:rPr>
                            <m:t> </m:t>
                          </m:r>
                          <m:r>
                            <a:rPr lang="en-AU" sz="2000" i="1">
                              <a:latin typeface="Cambria Math" panose="02040503050406030204" pitchFamily="18" charset="0"/>
                              <a:ea typeface="Cambria Math" panose="02040503050406030204" pitchFamily="18" charset="0"/>
                            </a:rPr>
                            <m:t>𝑝𝑟𝑜𝑑𝑢𝑐𝑡</m:t>
                          </m:r>
                        </m:num>
                        <m:den>
                          <m:r>
                            <a:rPr lang="en-AU" sz="2000" i="1">
                              <a:latin typeface="Cambria Math" panose="02040503050406030204" pitchFamily="18" charset="0"/>
                              <a:ea typeface="Cambria Math" panose="02040503050406030204" pitchFamily="18" charset="0"/>
                            </a:rPr>
                            <m:t>∆</m:t>
                          </m:r>
                          <m:r>
                            <a:rPr lang="en-AU" sz="2000" i="1">
                              <a:latin typeface="Cambria Math" panose="02040503050406030204" pitchFamily="18" charset="0"/>
                            </a:rPr>
                            <m:t>𝑡𝑖𝑚𝑒</m:t>
                          </m:r>
                        </m:den>
                      </m:f>
                    </m:oMath>
                  </m:oMathPara>
                </a14:m>
                <a:endParaRPr lang="en-AU" sz="2000"/>
              </a:p>
              <a:p>
                <a:pPr>
                  <a:lnSpc>
                    <a:spcPct val="150000"/>
                  </a:lnSpc>
                  <a:spcAft>
                    <a:spcPts val="600"/>
                  </a:spcAft>
                </a:pPr>
                <a:r>
                  <a:rPr lang="en-AU" sz="1800"/>
                  <a:t>= </a:t>
                </a:r>
                <a14:m>
                  <m:oMath xmlns:m="http://schemas.openxmlformats.org/officeDocument/2006/math">
                    <m:f>
                      <m:fPr>
                        <m:ctrlPr>
                          <a:rPr lang="en-AU" sz="2000" i="1">
                            <a:latin typeface="Cambria Math" panose="02040503050406030204" pitchFamily="18" charset="0"/>
                          </a:rPr>
                        </m:ctrlPr>
                      </m:fPr>
                      <m:num>
                        <m:r>
                          <a:rPr lang="en-AU" sz="2000" b="0" i="1" smtClean="0">
                            <a:latin typeface="Cambria Math" panose="02040503050406030204" pitchFamily="18" charset="0"/>
                          </a:rPr>
                          <m:t>41−17</m:t>
                        </m:r>
                      </m:num>
                      <m:den>
                        <m:r>
                          <a:rPr lang="en-AU" sz="2000" b="0" i="1" smtClean="0">
                            <a:latin typeface="Cambria Math" panose="02040503050406030204" pitchFamily="18" charset="0"/>
                          </a:rPr>
                          <m:t>60−20</m:t>
                        </m:r>
                      </m:den>
                    </m:f>
                  </m:oMath>
                </a14:m>
                <a:r>
                  <a:rPr lang="en-AU" sz="2000"/>
                  <a:t> </a:t>
                </a:r>
              </a:p>
              <a:p>
                <a:pPr>
                  <a:lnSpc>
                    <a:spcPct val="150000"/>
                  </a:lnSpc>
                  <a:spcAft>
                    <a:spcPts val="600"/>
                  </a:spcAft>
                </a:pPr>
                <a:r>
                  <a:rPr lang="en-AU" sz="2000"/>
                  <a:t>= </a:t>
                </a:r>
                <a14:m>
                  <m:oMath xmlns:m="http://schemas.openxmlformats.org/officeDocument/2006/math">
                    <m:f>
                      <m:fPr>
                        <m:ctrlPr>
                          <a:rPr lang="en-AU" sz="2000" i="1">
                            <a:latin typeface="Cambria Math" panose="02040503050406030204" pitchFamily="18" charset="0"/>
                          </a:rPr>
                        </m:ctrlPr>
                      </m:fPr>
                      <m:num>
                        <m:r>
                          <a:rPr lang="en-AU" sz="2000" b="0" i="1" smtClean="0">
                            <a:latin typeface="Cambria Math" panose="02040503050406030204" pitchFamily="18" charset="0"/>
                          </a:rPr>
                          <m:t>24</m:t>
                        </m:r>
                      </m:num>
                      <m:den>
                        <m:r>
                          <a:rPr lang="en-AU" sz="2000" b="0" i="1" smtClean="0">
                            <a:latin typeface="Cambria Math" panose="02040503050406030204" pitchFamily="18" charset="0"/>
                          </a:rPr>
                          <m:t>40</m:t>
                        </m:r>
                      </m:den>
                    </m:f>
                    <m:r>
                      <a:rPr lang="en-AU" sz="2000" i="1">
                        <a:latin typeface="Cambria Math" panose="02040503050406030204" pitchFamily="18" charset="0"/>
                      </a:rPr>
                      <m:t> </m:t>
                    </m:r>
                  </m:oMath>
                </a14:m>
                <a:endParaRPr lang="en-AU" sz="2000"/>
              </a:p>
              <a:p>
                <a:pPr>
                  <a:lnSpc>
                    <a:spcPct val="150000"/>
                  </a:lnSpc>
                  <a:spcAft>
                    <a:spcPts val="600"/>
                  </a:spcAft>
                </a:pPr>
                <a:r>
                  <a:rPr lang="en-AU" sz="2000">
                    <a:solidFill>
                      <a:srgbClr val="FF0000"/>
                    </a:solidFill>
                  </a:rPr>
                  <a:t>=0.6 mL/second</a:t>
                </a:r>
              </a:p>
              <a:p>
                <a:pPr>
                  <a:lnSpc>
                    <a:spcPct val="150000"/>
                  </a:lnSpc>
                  <a:spcAft>
                    <a:spcPts val="600"/>
                  </a:spcAft>
                </a:pPr>
                <a:endParaRPr lang="en-AU" sz="1600">
                  <a:solidFill>
                    <a:srgbClr val="FF0000"/>
                  </a:solidFill>
                </a:endParaRPr>
              </a:p>
            </p:txBody>
          </p:sp>
        </mc:Choice>
        <mc:Fallback xmlns="">
          <p:sp>
            <p:nvSpPr>
              <p:cNvPr id="5" name="TextBox 4">
                <a:extLst>
                  <a:ext uri="{FF2B5EF4-FFF2-40B4-BE49-F238E27FC236}">
                    <a16:creationId xmlns:a16="http://schemas.microsoft.com/office/drawing/2014/main" id="{8D819487-D971-83E5-F01D-875EF89E3623}"/>
                  </a:ext>
                </a:extLst>
              </p:cNvPr>
              <p:cNvSpPr txBox="1">
                <a:spLocks noRot="1" noChangeAspect="1" noMove="1" noResize="1" noEditPoints="1" noAdjustHandles="1" noChangeArrowheads="1" noChangeShapeType="1" noTextEdit="1"/>
              </p:cNvSpPr>
              <p:nvPr/>
            </p:nvSpPr>
            <p:spPr>
              <a:xfrm>
                <a:off x="8359519" y="1659138"/>
                <a:ext cx="3724452" cy="4213948"/>
              </a:xfrm>
              <a:prstGeom prst="rect">
                <a:avLst/>
              </a:prstGeom>
              <a:blipFill>
                <a:blip r:embed="rId4"/>
                <a:stretch>
                  <a:fillRect l="-4082" r="-6463"/>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BFE4C2DA-7100-0306-687A-13752C1582A1}"/>
              </a:ext>
              <a:ext uri="{C183D7F6-B498-43B3-948B-1728B52AA6E4}">
                <adec:decorative xmlns:adec="http://schemas.microsoft.com/office/drawing/2017/decorative" val="1"/>
              </a:ext>
            </a:extLst>
          </p:cNvPr>
          <p:cNvCxnSpPr>
            <a:cxnSpLocks/>
          </p:cNvCxnSpPr>
          <p:nvPr/>
        </p:nvCxnSpPr>
        <p:spPr>
          <a:xfrm flipH="1">
            <a:off x="4325099" y="3321934"/>
            <a:ext cx="1" cy="1169043"/>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5DF6DD2-15C0-C951-6426-541EA90D8A4C}"/>
              </a:ext>
              <a:ext uri="{C183D7F6-B498-43B3-948B-1728B52AA6E4}">
                <adec:decorative xmlns:adec="http://schemas.microsoft.com/office/drawing/2017/decorative" val="1"/>
              </a:ext>
            </a:extLst>
          </p:cNvPr>
          <p:cNvCxnSpPr>
            <a:cxnSpLocks/>
          </p:cNvCxnSpPr>
          <p:nvPr/>
        </p:nvCxnSpPr>
        <p:spPr>
          <a:xfrm flipV="1">
            <a:off x="1640831" y="4446587"/>
            <a:ext cx="2750943" cy="1057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ADBE3D6-2D14-0D49-1E23-FA9190B72BAC}"/>
              </a:ext>
            </a:extLst>
          </p:cNvPr>
          <p:cNvSpPr txBox="1"/>
          <p:nvPr/>
        </p:nvSpPr>
        <p:spPr>
          <a:xfrm>
            <a:off x="3887304" y="3089439"/>
            <a:ext cx="642703" cy="221919"/>
          </a:xfrm>
          <a:prstGeom prst="rect">
            <a:avLst/>
          </a:prstGeom>
          <a:noFill/>
        </p:spPr>
        <p:txBody>
          <a:bodyPr wrap="square" lIns="0" tIns="0" rIns="0" bIns="0" rtlCol="0">
            <a:noAutofit/>
          </a:bodyPr>
          <a:lstStyle/>
          <a:p>
            <a:pPr algn="l"/>
            <a:r>
              <a:rPr lang="en-AU" sz="1800"/>
              <a:t>41mL</a:t>
            </a:r>
          </a:p>
        </p:txBody>
      </p:sp>
      <p:sp>
        <p:nvSpPr>
          <p:cNvPr id="43" name="Right Brace 42">
            <a:extLst>
              <a:ext uri="{FF2B5EF4-FFF2-40B4-BE49-F238E27FC236}">
                <a16:creationId xmlns:a16="http://schemas.microsoft.com/office/drawing/2014/main" id="{D12ED69A-3778-5B26-DE5F-62EFCE5A3E25}"/>
              </a:ext>
              <a:ext uri="{C183D7F6-B498-43B3-948B-1728B52AA6E4}">
                <adec:decorative xmlns:adec="http://schemas.microsoft.com/office/drawing/2017/decorative" val="1"/>
              </a:ext>
            </a:extLst>
          </p:cNvPr>
          <p:cNvSpPr/>
          <p:nvPr/>
        </p:nvSpPr>
        <p:spPr>
          <a:xfrm>
            <a:off x="4325099" y="3321935"/>
            <a:ext cx="409817" cy="1135229"/>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TextBox 43">
            <a:extLst>
              <a:ext uri="{FF2B5EF4-FFF2-40B4-BE49-F238E27FC236}">
                <a16:creationId xmlns:a16="http://schemas.microsoft.com/office/drawing/2014/main" id="{47936418-53A8-DA0A-5AA3-B971DA98D9CC}"/>
              </a:ext>
            </a:extLst>
          </p:cNvPr>
          <p:cNvSpPr txBox="1"/>
          <p:nvPr/>
        </p:nvSpPr>
        <p:spPr>
          <a:xfrm>
            <a:off x="4002657" y="4501554"/>
            <a:ext cx="642703" cy="221919"/>
          </a:xfrm>
          <a:prstGeom prst="rect">
            <a:avLst/>
          </a:prstGeom>
          <a:noFill/>
        </p:spPr>
        <p:txBody>
          <a:bodyPr wrap="square" lIns="0" tIns="0" rIns="0" bIns="0" rtlCol="0">
            <a:noAutofit/>
          </a:bodyPr>
          <a:lstStyle/>
          <a:p>
            <a:pPr algn="l"/>
            <a:r>
              <a:rPr lang="en-AU" sz="1800"/>
              <a:t>17 mL</a:t>
            </a:r>
          </a:p>
        </p:txBody>
      </p:sp>
      <p:cxnSp>
        <p:nvCxnSpPr>
          <p:cNvPr id="53" name="Straight Connector 52">
            <a:extLst>
              <a:ext uri="{FF2B5EF4-FFF2-40B4-BE49-F238E27FC236}">
                <a16:creationId xmlns:a16="http://schemas.microsoft.com/office/drawing/2014/main" id="{6EBC845C-DFA7-0EC7-F34C-ACF5D60C30A3}"/>
              </a:ext>
              <a:ext uri="{C183D7F6-B498-43B3-948B-1728B52AA6E4}">
                <adec:decorative xmlns:adec="http://schemas.microsoft.com/office/drawing/2017/decorative" val="1"/>
              </a:ext>
            </a:extLst>
          </p:cNvPr>
          <p:cNvCxnSpPr>
            <a:cxnSpLocks/>
          </p:cNvCxnSpPr>
          <p:nvPr/>
        </p:nvCxnSpPr>
        <p:spPr>
          <a:xfrm flipV="1">
            <a:off x="1574157" y="3329692"/>
            <a:ext cx="2750943" cy="10577"/>
          </a:xfrm>
          <a:prstGeom prst="line">
            <a:avLst/>
          </a:prstGeom>
          <a:ln w="12700">
            <a:solidFill>
              <a:srgbClr val="00296C"/>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06AF6B-A58D-98ED-C2B9-3AA0F6F9B2CF}"/>
              </a:ext>
              <a:ext uri="{C183D7F6-B498-43B3-948B-1728B52AA6E4}">
                <adec:decorative xmlns:adec="http://schemas.microsoft.com/office/drawing/2017/decorative" val="1"/>
              </a:ext>
            </a:extLst>
          </p:cNvPr>
          <p:cNvCxnSpPr>
            <a:cxnSpLocks/>
          </p:cNvCxnSpPr>
          <p:nvPr/>
        </p:nvCxnSpPr>
        <p:spPr>
          <a:xfrm flipV="1">
            <a:off x="2561339" y="4418938"/>
            <a:ext cx="0" cy="822800"/>
          </a:xfrm>
          <a:prstGeom prst="line">
            <a:avLst/>
          </a:prstGeom>
          <a:ln w="12700">
            <a:solidFill>
              <a:srgbClr val="00296C"/>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C7A2FB-D594-479A-839D-524583C90A13}"/>
              </a:ext>
              <a:ext uri="{C183D7F6-B498-43B3-948B-1728B52AA6E4}">
                <adec:decorative xmlns:adec="http://schemas.microsoft.com/office/drawing/2017/decorative" val="1"/>
              </a:ext>
            </a:extLst>
          </p:cNvPr>
          <p:cNvCxnSpPr>
            <a:cxnSpLocks/>
          </p:cNvCxnSpPr>
          <p:nvPr/>
        </p:nvCxnSpPr>
        <p:spPr>
          <a:xfrm flipV="1">
            <a:off x="4321838" y="4482334"/>
            <a:ext cx="0" cy="822800"/>
          </a:xfrm>
          <a:prstGeom prst="line">
            <a:avLst/>
          </a:prstGeom>
          <a:ln w="12700">
            <a:solidFill>
              <a:srgbClr val="00296C"/>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FDC5D2-8A20-F775-D09D-6BB1CCB4D9E1}"/>
              </a:ext>
              <a:ext uri="{C183D7F6-B498-43B3-948B-1728B52AA6E4}">
                <adec:decorative xmlns:adec="http://schemas.microsoft.com/office/drawing/2017/decorative" val="1"/>
              </a:ext>
            </a:extLst>
          </p:cNvPr>
          <p:cNvCxnSpPr>
            <a:cxnSpLocks/>
          </p:cNvCxnSpPr>
          <p:nvPr/>
        </p:nvCxnSpPr>
        <p:spPr>
          <a:xfrm flipV="1">
            <a:off x="3428054" y="3910910"/>
            <a:ext cx="0" cy="1342730"/>
          </a:xfrm>
          <a:prstGeom prst="line">
            <a:avLst/>
          </a:prstGeom>
          <a:ln w="19050">
            <a:solidFill>
              <a:srgbClr val="00296C"/>
            </a:solidFill>
            <a:prstDash val="soli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2324686-2F8F-62E4-A293-565782AE9093}"/>
              </a:ext>
            </a:extLst>
          </p:cNvPr>
          <p:cNvSpPr txBox="1"/>
          <p:nvPr/>
        </p:nvSpPr>
        <p:spPr>
          <a:xfrm>
            <a:off x="4724045" y="3716135"/>
            <a:ext cx="1421088" cy="369332"/>
          </a:xfrm>
          <a:prstGeom prst="rect">
            <a:avLst/>
          </a:prstGeom>
          <a:noFill/>
        </p:spPr>
        <p:txBody>
          <a:bodyPr wrap="square">
            <a:spAutoFit/>
          </a:bodyPr>
          <a:lstStyle/>
          <a:p>
            <a:r>
              <a:rPr lang="en-AU" sz="1800"/>
              <a:t>(41-17) mL</a:t>
            </a:r>
          </a:p>
        </p:txBody>
      </p:sp>
      <p:sp>
        <p:nvSpPr>
          <p:cNvPr id="6" name="Right Brace 5">
            <a:extLst>
              <a:ext uri="{FF2B5EF4-FFF2-40B4-BE49-F238E27FC236}">
                <a16:creationId xmlns:a16="http://schemas.microsoft.com/office/drawing/2014/main" id="{38FAE4F4-3DF0-D974-FA5E-CBE091461D15}"/>
              </a:ext>
              <a:ext uri="{C183D7F6-B498-43B3-948B-1728B52AA6E4}">
                <adec:decorative xmlns:adec="http://schemas.microsoft.com/office/drawing/2017/decorative" val="1"/>
              </a:ext>
            </a:extLst>
          </p:cNvPr>
          <p:cNvSpPr/>
          <p:nvPr/>
        </p:nvSpPr>
        <p:spPr>
          <a:xfrm rot="5400000">
            <a:off x="3298213" y="3987198"/>
            <a:ext cx="276770" cy="1770479"/>
          </a:xfrm>
          <a:prstGeom prst="righ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7" name="TextBox 6">
            <a:extLst>
              <a:ext uri="{FF2B5EF4-FFF2-40B4-BE49-F238E27FC236}">
                <a16:creationId xmlns:a16="http://schemas.microsoft.com/office/drawing/2014/main" id="{9DA68137-D9F1-56B7-FE3C-F140A6115EED}"/>
              </a:ext>
            </a:extLst>
          </p:cNvPr>
          <p:cNvSpPr txBox="1"/>
          <p:nvPr/>
        </p:nvSpPr>
        <p:spPr>
          <a:xfrm>
            <a:off x="3313828" y="4955022"/>
            <a:ext cx="1421088" cy="369332"/>
          </a:xfrm>
          <a:prstGeom prst="rect">
            <a:avLst/>
          </a:prstGeom>
          <a:noFill/>
        </p:spPr>
        <p:txBody>
          <a:bodyPr wrap="square">
            <a:spAutoFit/>
          </a:bodyPr>
          <a:lstStyle/>
          <a:p>
            <a:r>
              <a:rPr lang="en-AU" sz="1800"/>
              <a:t>(60-20)s </a:t>
            </a:r>
          </a:p>
        </p:txBody>
      </p:sp>
      <p:sp>
        <p:nvSpPr>
          <p:cNvPr id="2" name="Slide Number Placeholder 1">
            <a:extLst>
              <a:ext uri="{FF2B5EF4-FFF2-40B4-BE49-F238E27FC236}">
                <a16:creationId xmlns:a16="http://schemas.microsoft.com/office/drawing/2014/main" id="{B592AFA3-9C42-029E-4EE8-C232DB376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170</a:t>
            </a:fld>
            <a:endParaRPr lang="en-AU"/>
          </a:p>
        </p:txBody>
      </p:sp>
    </p:spTree>
    <p:extLst>
      <p:ext uri="{BB962C8B-B14F-4D97-AF65-F5344CB8AC3E}">
        <p14:creationId xmlns:p14="http://schemas.microsoft.com/office/powerpoint/2010/main" val="271930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1000"/>
                                        <p:tgtEl>
                                          <p:spTgt spid="5">
                                            <p:txEl>
                                              <p:pRg st="3" end="3"/>
                                            </p:txEl>
                                          </p:spTgt>
                                        </p:tgtEl>
                                      </p:cBhvr>
                                    </p:animEffect>
                                    <p:anim calcmode="lin" valueType="num">
                                      <p:cBhvr>
                                        <p:cTn id="5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Effect transition="in" filter="fade">
                                      <p:cBhvr>
                                        <p:cTn id="63" dur="1000"/>
                                        <p:tgtEl>
                                          <p:spTgt spid="5">
                                            <p:txEl>
                                              <p:pRg st="4" end="4"/>
                                            </p:txEl>
                                          </p:spTgt>
                                        </p:tgtEl>
                                      </p:cBhvr>
                                    </p:animEffect>
                                    <p:anim calcmode="lin" valueType="num">
                                      <p:cBhvr>
                                        <p:cTn id="6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3" grpId="0"/>
      <p:bldP spid="6" grpId="0" animBg="1"/>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38D9-DBA3-8B78-0E35-BF8EF1548D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0C55B1-D8B5-DF7B-0A36-8B6EAD06DE93}"/>
              </a:ext>
            </a:extLst>
          </p:cNvPr>
          <p:cNvSpPr>
            <a:spLocks noGrp="1"/>
          </p:cNvSpPr>
          <p:nvPr>
            <p:ph type="title"/>
          </p:nvPr>
        </p:nvSpPr>
        <p:spPr>
          <a:xfrm>
            <a:off x="359997" y="360000"/>
            <a:ext cx="11358527" cy="522000"/>
          </a:xfrm>
        </p:spPr>
        <p:txBody>
          <a:bodyPr/>
          <a:lstStyle/>
          <a:p>
            <a:r>
              <a:rPr lang="en-AU" sz="3200">
                <a:cs typeface="Arial"/>
              </a:rPr>
              <a:t>2.3 Reaction rare: surface area and catalysts (1 of 2)</a:t>
            </a:r>
          </a:p>
        </p:txBody>
      </p:sp>
      <p:sp>
        <p:nvSpPr>
          <p:cNvPr id="6" name="Text Placeholder 5">
            <a:extLst>
              <a:ext uri="{FF2B5EF4-FFF2-40B4-BE49-F238E27FC236}">
                <a16:creationId xmlns:a16="http://schemas.microsoft.com/office/drawing/2014/main" id="{A3E278C0-CEBF-BD90-343D-6DFF50F56622}"/>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08B75C6C-26A7-1F63-0CB2-1B125B85866F}"/>
              </a:ext>
            </a:extLst>
          </p:cNvPr>
          <p:cNvGraphicFramePr>
            <a:graphicFrameLocks noGrp="1"/>
          </p:cNvGraphicFramePr>
          <p:nvPr/>
        </p:nvGraphicFramePr>
        <p:xfrm>
          <a:off x="359997" y="1735420"/>
          <a:ext cx="11644160" cy="5105243"/>
        </p:xfrm>
        <a:graphic>
          <a:graphicData uri="http://schemas.openxmlformats.org/drawingml/2006/table">
            <a:tbl>
              <a:tblPr firstRow="1">
                <a:tableStyleId>{B301B821-A1FF-4177-AEE7-76D212191A09}</a:tableStyleId>
              </a:tblPr>
              <a:tblGrid>
                <a:gridCol w="3939471">
                  <a:extLst>
                    <a:ext uri="{9D8B030D-6E8A-4147-A177-3AD203B41FA5}">
                      <a16:colId xmlns:a16="http://schemas.microsoft.com/office/drawing/2014/main" val="3623447875"/>
                    </a:ext>
                  </a:extLst>
                </a:gridCol>
                <a:gridCol w="7704689">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64433">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the factors that affect the rate of chemical reactions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explain how the surface area of reactants affects the rate of reaction</a:t>
                      </a:r>
                    </a:p>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explain how the presence of a catalyst affects the rate of reaction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64433">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to use scientific tools for accurate observations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use equipment correctly</a:t>
                      </a:r>
                    </a:p>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make precise observations  </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478595"/>
                  </a:ext>
                </a:extLst>
              </a:tr>
              <a:tr h="1164433">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plan a valid and reliable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purpose of an investigation</a:t>
                      </a:r>
                    </a:p>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independent, dependent and controlled variables used in an investigation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9681637"/>
                  </a:ext>
                </a:extLst>
              </a:tr>
            </a:tbl>
          </a:graphicData>
        </a:graphic>
      </p:graphicFrame>
      <p:sp>
        <p:nvSpPr>
          <p:cNvPr id="2" name="Slide Number Placeholder 1">
            <a:extLst>
              <a:ext uri="{FF2B5EF4-FFF2-40B4-BE49-F238E27FC236}">
                <a16:creationId xmlns:a16="http://schemas.microsoft.com/office/drawing/2014/main" id="{8BCD918C-9357-33E9-AD95-D798327D45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171</a:t>
            </a:fld>
            <a:endParaRPr lang="en-AU"/>
          </a:p>
        </p:txBody>
      </p:sp>
    </p:spTree>
    <p:extLst>
      <p:ext uri="{BB962C8B-B14F-4D97-AF65-F5344CB8AC3E}">
        <p14:creationId xmlns:p14="http://schemas.microsoft.com/office/powerpoint/2010/main" val="27472902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8622B-133F-E68E-C4B4-32645187E4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DF2580-9D0E-E206-E529-592235012A97}"/>
              </a:ext>
            </a:extLst>
          </p:cNvPr>
          <p:cNvSpPr>
            <a:spLocks noGrp="1"/>
          </p:cNvSpPr>
          <p:nvPr>
            <p:ph type="title"/>
          </p:nvPr>
        </p:nvSpPr>
        <p:spPr>
          <a:xfrm>
            <a:off x="359996" y="360000"/>
            <a:ext cx="11832003" cy="522000"/>
          </a:xfrm>
        </p:spPr>
        <p:txBody>
          <a:bodyPr/>
          <a:lstStyle/>
          <a:p>
            <a:r>
              <a:rPr lang="en-AU" sz="3200">
                <a:cs typeface="Arial"/>
              </a:rPr>
              <a:t>2.3 Reaction rare: surface area and catalysts (2 of 2)</a:t>
            </a:r>
          </a:p>
        </p:txBody>
      </p:sp>
      <p:sp>
        <p:nvSpPr>
          <p:cNvPr id="6" name="Text Placeholder 5">
            <a:extLst>
              <a:ext uri="{FF2B5EF4-FFF2-40B4-BE49-F238E27FC236}">
                <a16:creationId xmlns:a16="http://schemas.microsoft.com/office/drawing/2014/main" id="{402EF86B-5247-57D3-1E29-F18392FEC032}"/>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6FCFAFEB-5261-F50E-AFC0-2A4B47AAC2F1}"/>
              </a:ext>
            </a:extLst>
          </p:cNvPr>
          <p:cNvGraphicFramePr>
            <a:graphicFrameLocks noGrp="1"/>
          </p:cNvGraphicFramePr>
          <p:nvPr/>
        </p:nvGraphicFramePr>
        <p:xfrm>
          <a:off x="327084" y="1746053"/>
          <a:ext cx="11622895" cy="4944601"/>
        </p:xfrm>
        <a:graphic>
          <a:graphicData uri="http://schemas.openxmlformats.org/drawingml/2006/table">
            <a:tbl>
              <a:tblPr firstRow="1">
                <a:tableStyleId>{B301B821-A1FF-4177-AEE7-76D212191A09}</a:tableStyleId>
              </a:tblPr>
              <a:tblGrid>
                <a:gridCol w="4096060">
                  <a:extLst>
                    <a:ext uri="{9D8B030D-6E8A-4147-A177-3AD203B41FA5}">
                      <a16:colId xmlns:a16="http://schemas.microsoft.com/office/drawing/2014/main" val="3623447875"/>
                    </a:ext>
                  </a:extLst>
                </a:gridCol>
                <a:gridCol w="7526835">
                  <a:extLst>
                    <a:ext uri="{9D8B030D-6E8A-4147-A177-3AD203B41FA5}">
                      <a16:colId xmlns:a16="http://schemas.microsoft.com/office/drawing/2014/main" val="3573327086"/>
                    </a:ext>
                  </a:extLst>
                </a:gridCol>
              </a:tblGrid>
              <a:tr h="334921">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77759">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follows a planned procedure to undertake a valid and reliable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assemble equipment to conduct an investigation</a:t>
                      </a:r>
                    </a:p>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collect and record precise measurements </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0708400"/>
                  </a:ext>
                </a:extLst>
              </a:tr>
              <a:tr h="1077759">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use data to draw conclusions in a scientific investigation </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2000" b="0">
                          <a:solidFill>
                            <a:schemeClr val="tx1"/>
                          </a:solidFill>
                          <a:effectLst/>
                          <a:latin typeface="Arial" panose="020B0604020202020204" pitchFamily="34" charset="0"/>
                          <a:ea typeface="Calibri" panose="020F0502020204030204" pitchFamily="34" charset="0"/>
                          <a:cs typeface="Arial" panose="020B0604020202020204" pitchFamily="34" charset="0"/>
                        </a:rPr>
                        <a:t>describe relationships between variables and draw conclusions.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2006589"/>
                  </a:ext>
                </a:extLst>
              </a:tr>
              <a:tr h="729956">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1038122"/>
                  </a:ext>
                </a:extLst>
              </a:tr>
              <a:tr h="1425561">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18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3171737"/>
                  </a:ext>
                </a:extLst>
              </a:tr>
            </a:tbl>
          </a:graphicData>
        </a:graphic>
      </p:graphicFrame>
      <p:sp>
        <p:nvSpPr>
          <p:cNvPr id="2" name="Slide Number Placeholder 1">
            <a:extLst>
              <a:ext uri="{FF2B5EF4-FFF2-40B4-BE49-F238E27FC236}">
                <a16:creationId xmlns:a16="http://schemas.microsoft.com/office/drawing/2014/main" id="{D4E01653-2343-44C9-5DBA-1297660563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172</a:t>
            </a:fld>
            <a:endParaRPr lang="en-AU"/>
          </a:p>
        </p:txBody>
      </p:sp>
    </p:spTree>
    <p:extLst>
      <p:ext uri="{BB962C8B-B14F-4D97-AF65-F5344CB8AC3E}">
        <p14:creationId xmlns:p14="http://schemas.microsoft.com/office/powerpoint/2010/main" val="22823986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2DD63-04A8-0A8C-67AF-BC9FE890E3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76E07F8-AE47-3C4C-1C56-691DFAA88F07}"/>
              </a:ext>
            </a:extLst>
          </p:cNvPr>
          <p:cNvSpPr>
            <a:spLocks noGrp="1"/>
          </p:cNvSpPr>
          <p:nvPr>
            <p:ph type="title"/>
          </p:nvPr>
        </p:nvSpPr>
        <p:spPr/>
        <p:txBody>
          <a:bodyPr/>
          <a:lstStyle/>
          <a:p>
            <a:r>
              <a:rPr lang="en-AU"/>
              <a:t>2.3 The effect of surface area on the rate of reaction</a:t>
            </a:r>
          </a:p>
        </p:txBody>
      </p:sp>
      <p:sp>
        <p:nvSpPr>
          <p:cNvPr id="10" name="Text Placeholder 9">
            <a:extLst>
              <a:ext uri="{FF2B5EF4-FFF2-40B4-BE49-F238E27FC236}">
                <a16:creationId xmlns:a16="http://schemas.microsoft.com/office/drawing/2014/main" id="{31B5919F-D3C5-51C5-CC80-41C93C42A591}"/>
              </a:ext>
            </a:extLst>
          </p:cNvPr>
          <p:cNvSpPr>
            <a:spLocks noGrp="1"/>
          </p:cNvSpPr>
          <p:nvPr>
            <p:ph type="body" sz="quarter" idx="18"/>
          </p:nvPr>
        </p:nvSpPr>
        <p:spPr>
          <a:xfrm>
            <a:off x="360001" y="1593609"/>
            <a:ext cx="11483999" cy="310015"/>
          </a:xfrm>
        </p:spPr>
        <p:txBody>
          <a:bodyPr/>
          <a:lstStyle/>
          <a:p>
            <a:r>
              <a:rPr lang="en-AU"/>
              <a:t>Investigating the rate of reaction between hydrochloric acid and calcium carbonate (pellets and powder) </a:t>
            </a:r>
          </a:p>
        </p:txBody>
      </p:sp>
      <p:pic>
        <p:nvPicPr>
          <p:cNvPr id="41" name="Picture 40" descr="A labelled diagram of equipment set up showing a conical flask with a delivery tube connected to a syringe clamped to a retort stand">
            <a:extLst>
              <a:ext uri="{FF2B5EF4-FFF2-40B4-BE49-F238E27FC236}">
                <a16:creationId xmlns:a16="http://schemas.microsoft.com/office/drawing/2014/main" id="{20959DA4-9D97-3EAC-1F91-D6CDE8FE312D}"/>
              </a:ext>
            </a:extLst>
          </p:cNvPr>
          <p:cNvPicPr>
            <a:picLocks noChangeAspect="1"/>
          </p:cNvPicPr>
          <p:nvPr/>
        </p:nvPicPr>
        <p:blipFill>
          <a:blip r:embed="rId3"/>
          <a:stretch>
            <a:fillRect/>
          </a:stretch>
        </p:blipFill>
        <p:spPr>
          <a:xfrm>
            <a:off x="2770452" y="2128571"/>
            <a:ext cx="5467968" cy="3929890"/>
          </a:xfrm>
          <a:prstGeom prst="rect">
            <a:avLst/>
          </a:prstGeom>
        </p:spPr>
      </p:pic>
      <p:sp>
        <p:nvSpPr>
          <p:cNvPr id="42" name="TextBox 41">
            <a:extLst>
              <a:ext uri="{FF2B5EF4-FFF2-40B4-BE49-F238E27FC236}">
                <a16:creationId xmlns:a16="http://schemas.microsoft.com/office/drawing/2014/main" id="{576149B0-2166-9BAE-D0FE-0DDEDA8554D4}"/>
              </a:ext>
            </a:extLst>
          </p:cNvPr>
          <p:cNvSpPr txBox="1"/>
          <p:nvPr/>
        </p:nvSpPr>
        <p:spPr>
          <a:xfrm>
            <a:off x="7955162" y="3850290"/>
            <a:ext cx="2671274" cy="1260438"/>
          </a:xfrm>
          <a:prstGeom prst="rect">
            <a:avLst/>
          </a:prstGeom>
          <a:noFill/>
          <a:ln>
            <a:solidFill>
              <a:schemeClr val="tx1"/>
            </a:solidFill>
          </a:ln>
        </p:spPr>
        <p:txBody>
          <a:bodyPr wrap="square" lIns="108000" tIns="0" rIns="0" bIns="0" rtlCol="0">
            <a:noAutofit/>
          </a:bodyPr>
          <a:lstStyle/>
          <a:p>
            <a:r>
              <a:rPr lang="en-AU" sz="1800" b="1"/>
              <a:t>1</a:t>
            </a:r>
            <a:r>
              <a:rPr lang="en-AU" sz="1800"/>
              <a:t>. Clamp the gas syringe and connect it to the delivery tube inserted in a stopper</a:t>
            </a:r>
          </a:p>
        </p:txBody>
      </p:sp>
      <p:sp>
        <p:nvSpPr>
          <p:cNvPr id="43" name="TextBox 42">
            <a:extLst>
              <a:ext uri="{FF2B5EF4-FFF2-40B4-BE49-F238E27FC236}">
                <a16:creationId xmlns:a16="http://schemas.microsoft.com/office/drawing/2014/main" id="{28185BCE-6BBF-723B-971B-9056BD4CC9BF}"/>
              </a:ext>
            </a:extLst>
          </p:cNvPr>
          <p:cNvSpPr txBox="1"/>
          <p:nvPr/>
        </p:nvSpPr>
        <p:spPr>
          <a:xfrm>
            <a:off x="961809" y="4925937"/>
            <a:ext cx="1995274" cy="1260438"/>
          </a:xfrm>
          <a:prstGeom prst="rect">
            <a:avLst/>
          </a:prstGeom>
          <a:noFill/>
          <a:ln>
            <a:solidFill>
              <a:schemeClr val="tx1"/>
            </a:solidFill>
          </a:ln>
        </p:spPr>
        <p:txBody>
          <a:bodyPr wrap="square" lIns="108000" tIns="0" rIns="0" bIns="0" rtlCol="0">
            <a:noAutofit/>
          </a:bodyPr>
          <a:lstStyle/>
          <a:p>
            <a:r>
              <a:rPr lang="en-AU" sz="1800" b="1"/>
              <a:t>2. </a:t>
            </a:r>
            <a:r>
              <a:rPr lang="en-AU" sz="1800"/>
              <a:t>Measure 20 mL of hydrochloric acid and add to the conical flask</a:t>
            </a:r>
          </a:p>
        </p:txBody>
      </p:sp>
      <p:sp>
        <p:nvSpPr>
          <p:cNvPr id="44" name="Arrow: Bent 43">
            <a:extLst>
              <a:ext uri="{FF2B5EF4-FFF2-40B4-BE49-F238E27FC236}">
                <a16:creationId xmlns:a16="http://schemas.microsoft.com/office/drawing/2014/main" id="{09D9AFEA-D2D9-BFD4-28E2-37BEAA3DBF05}"/>
              </a:ext>
              <a:ext uri="{C183D7F6-B498-43B3-948B-1728B52AA6E4}">
                <adec:decorative xmlns:adec="http://schemas.microsoft.com/office/drawing/2017/decorative" val="1"/>
              </a:ext>
            </a:extLst>
          </p:cNvPr>
          <p:cNvSpPr/>
          <p:nvPr/>
        </p:nvSpPr>
        <p:spPr>
          <a:xfrm rot="5400000">
            <a:off x="3162200" y="5233451"/>
            <a:ext cx="341215" cy="612412"/>
          </a:xfrm>
          <a:prstGeom prst="ben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7" name="TextBox 46">
            <a:extLst>
              <a:ext uri="{FF2B5EF4-FFF2-40B4-BE49-F238E27FC236}">
                <a16:creationId xmlns:a16="http://schemas.microsoft.com/office/drawing/2014/main" id="{64EE5478-6FCA-6EF2-142E-56D0BD85D38A}"/>
              </a:ext>
            </a:extLst>
          </p:cNvPr>
          <p:cNvSpPr txBox="1"/>
          <p:nvPr/>
        </p:nvSpPr>
        <p:spPr>
          <a:xfrm>
            <a:off x="865183" y="2979828"/>
            <a:ext cx="2188526" cy="1680450"/>
          </a:xfrm>
          <a:prstGeom prst="rect">
            <a:avLst/>
          </a:prstGeom>
          <a:noFill/>
          <a:ln>
            <a:solidFill>
              <a:schemeClr val="tx1"/>
            </a:solidFill>
          </a:ln>
        </p:spPr>
        <p:txBody>
          <a:bodyPr wrap="square" lIns="108000" tIns="0" rIns="0" bIns="0" rtlCol="0">
            <a:noAutofit/>
          </a:bodyPr>
          <a:lstStyle/>
          <a:p>
            <a:r>
              <a:rPr lang="en-AU" sz="1800" b="1"/>
              <a:t>3. </a:t>
            </a:r>
            <a:r>
              <a:rPr lang="en-AU" sz="1800"/>
              <a:t>Weigh 1 g of calcium carbonate pellets, add to the conical flask, stopper and start the timer</a:t>
            </a:r>
          </a:p>
          <a:p>
            <a:pPr algn="ctr"/>
            <a:endParaRPr lang="en-AU" sz="1800"/>
          </a:p>
        </p:txBody>
      </p:sp>
      <p:sp>
        <p:nvSpPr>
          <p:cNvPr id="48" name="Arrow: U-Turn 47">
            <a:extLst>
              <a:ext uri="{FF2B5EF4-FFF2-40B4-BE49-F238E27FC236}">
                <a16:creationId xmlns:a16="http://schemas.microsoft.com/office/drawing/2014/main" id="{4E8CAD24-AD23-1DB1-8897-6813C4E3B4A6}"/>
              </a:ext>
              <a:ext uri="{C183D7F6-B498-43B3-948B-1728B52AA6E4}">
                <adec:decorative xmlns:adec="http://schemas.microsoft.com/office/drawing/2017/decorative" val="1"/>
              </a:ext>
            </a:extLst>
          </p:cNvPr>
          <p:cNvSpPr/>
          <p:nvPr/>
        </p:nvSpPr>
        <p:spPr>
          <a:xfrm>
            <a:off x="3100998" y="4180663"/>
            <a:ext cx="658701" cy="403415"/>
          </a:xfrm>
          <a:prstGeom prst="uturnArrow">
            <a:avLst>
              <a:gd name="adj1" fmla="val 25000"/>
              <a:gd name="adj2" fmla="val 25000"/>
              <a:gd name="adj3" fmla="val 25000"/>
              <a:gd name="adj4" fmla="val 43750"/>
              <a:gd name="adj5" fmla="val 7500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9" name="Arrow: Bent 48">
            <a:extLst>
              <a:ext uri="{FF2B5EF4-FFF2-40B4-BE49-F238E27FC236}">
                <a16:creationId xmlns:a16="http://schemas.microsoft.com/office/drawing/2014/main" id="{F8292D49-566F-C29F-AD6A-FC3AC9E25A7B}"/>
              </a:ext>
              <a:ext uri="{C183D7F6-B498-43B3-948B-1728B52AA6E4}">
                <adec:decorative xmlns:adec="http://schemas.microsoft.com/office/drawing/2017/decorative" val="1"/>
              </a:ext>
            </a:extLst>
          </p:cNvPr>
          <p:cNvSpPr/>
          <p:nvPr/>
        </p:nvSpPr>
        <p:spPr>
          <a:xfrm>
            <a:off x="3100998" y="3580063"/>
            <a:ext cx="334942" cy="923077"/>
          </a:xfrm>
          <a:prstGeom prst="ben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extBox 1">
            <a:extLst>
              <a:ext uri="{FF2B5EF4-FFF2-40B4-BE49-F238E27FC236}">
                <a16:creationId xmlns:a16="http://schemas.microsoft.com/office/drawing/2014/main" id="{14E20E9B-90C7-8916-927A-AC6D1B12F68F}"/>
              </a:ext>
              <a:ext uri="{C183D7F6-B498-43B3-948B-1728B52AA6E4}">
                <adec:decorative xmlns:adec="http://schemas.microsoft.com/office/drawing/2017/decorative" val="1"/>
              </a:ext>
            </a:extLst>
          </p:cNvPr>
          <p:cNvSpPr txBox="1"/>
          <p:nvPr/>
        </p:nvSpPr>
        <p:spPr>
          <a:xfrm>
            <a:off x="3938439" y="6325473"/>
            <a:ext cx="1899178" cy="246221"/>
          </a:xfrm>
          <a:prstGeom prst="rect">
            <a:avLst/>
          </a:prstGeom>
          <a:noFill/>
        </p:spPr>
        <p:txBody>
          <a:bodyPr wrap="square">
            <a:spAutoFit/>
          </a:bodyPr>
          <a:lstStyle/>
          <a:p>
            <a:pPr>
              <a:spcBef>
                <a:spcPts val="1200"/>
              </a:spcBef>
              <a:spcAft>
                <a:spcPts val="1000"/>
              </a:spcAft>
              <a:buNone/>
            </a:pPr>
            <a:r>
              <a:rPr lang="en-AU" sz="1000">
                <a:solidFill>
                  <a:srgbClr val="002664"/>
                </a:solidFill>
                <a:effectLst/>
                <a:latin typeface="Arial" panose="020B0604020202020204" pitchFamily="34" charset="0"/>
                <a:ea typeface="Calibri" panose="020F0502020204030204" pitchFamily="34" charset="0"/>
              </a:rPr>
              <a:t>Image created using </a:t>
            </a:r>
            <a:r>
              <a:rPr lang="en-AU" sz="1000" u="sng">
                <a:solidFill>
                  <a:srgbClr val="002664"/>
                </a:solidFill>
                <a:effectLst/>
                <a:latin typeface="Arial" panose="020B0604020202020204" pitchFamily="34" charset="0"/>
                <a:ea typeface="Calibri" panose="020F0502020204030204" pitchFamily="34" charset="0"/>
                <a:hlinkClick r:id="rId4"/>
              </a:rPr>
              <a:t>Chemix</a:t>
            </a:r>
            <a:endParaRPr lang="en-AU" sz="1000">
              <a:solidFill>
                <a:srgbClr val="002664"/>
              </a:solidFill>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CFAC2F18-DAE3-12AD-0323-EF5D4C2B8E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173</a:t>
            </a:fld>
            <a:endParaRPr lang="en-AU"/>
          </a:p>
        </p:txBody>
      </p:sp>
    </p:spTree>
    <p:extLst>
      <p:ext uri="{BB962C8B-B14F-4D97-AF65-F5344CB8AC3E}">
        <p14:creationId xmlns:p14="http://schemas.microsoft.com/office/powerpoint/2010/main" val="28881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0D9C-0C85-ED87-8F4F-629EDB163B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D0DB81-2504-A4BC-A111-7D1F3051EB04}"/>
              </a:ext>
            </a:extLst>
          </p:cNvPr>
          <p:cNvSpPr>
            <a:spLocks noGrp="1"/>
          </p:cNvSpPr>
          <p:nvPr>
            <p:ph type="title"/>
          </p:nvPr>
        </p:nvSpPr>
        <p:spPr/>
        <p:txBody>
          <a:bodyPr/>
          <a:lstStyle/>
          <a:p>
            <a:r>
              <a:rPr lang="en-AU"/>
              <a:t>2.3 Johnstone’s triangle – surface area (1 of 3)</a:t>
            </a:r>
          </a:p>
        </p:txBody>
      </p:sp>
      <p:sp>
        <p:nvSpPr>
          <p:cNvPr id="4" name="Text Placeholder 3">
            <a:extLst>
              <a:ext uri="{FF2B5EF4-FFF2-40B4-BE49-F238E27FC236}">
                <a16:creationId xmlns:a16="http://schemas.microsoft.com/office/drawing/2014/main" id="{EBE93F22-B647-6743-BEA2-0EA56EA71F03}"/>
              </a:ext>
            </a:extLst>
          </p:cNvPr>
          <p:cNvSpPr>
            <a:spLocks noGrp="1"/>
          </p:cNvSpPr>
          <p:nvPr>
            <p:ph type="body" sz="quarter" idx="18"/>
          </p:nvPr>
        </p:nvSpPr>
        <p:spPr>
          <a:xfrm>
            <a:off x="359999" y="982521"/>
            <a:ext cx="10494813" cy="389080"/>
          </a:xfrm>
        </p:spPr>
        <p:txBody>
          <a:bodyPr/>
          <a:lstStyle/>
          <a:p>
            <a:r>
              <a:rPr lang="en-AU"/>
              <a:t>The factors affecting the rate of  reaction – surface area</a:t>
            </a:r>
          </a:p>
        </p:txBody>
      </p:sp>
      <p:sp>
        <p:nvSpPr>
          <p:cNvPr id="6" name="Isosceles Triangle 5">
            <a:extLst>
              <a:ext uri="{FF2B5EF4-FFF2-40B4-BE49-F238E27FC236}">
                <a16:creationId xmlns:a16="http://schemas.microsoft.com/office/drawing/2014/main" id="{670D849F-EB8E-F4ED-D7D5-09AE9226DEEE}"/>
              </a:ext>
              <a:ext uri="{C183D7F6-B498-43B3-948B-1728B52AA6E4}">
                <adec:decorative xmlns:adec="http://schemas.microsoft.com/office/drawing/2017/decorative" val="1"/>
              </a:ext>
            </a:extLst>
          </p:cNvPr>
          <p:cNvSpPr/>
          <p:nvPr/>
        </p:nvSpPr>
        <p:spPr>
          <a:xfrm>
            <a:off x="967877" y="2735950"/>
            <a:ext cx="4169477" cy="2991082"/>
          </a:xfrm>
          <a:prstGeom prst="triangle">
            <a:avLst>
              <a:gd name="adj" fmla="val 451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C8837931-B2BD-9F88-F3B4-14FCEB7A9C20}"/>
              </a:ext>
              <a:ext uri="{C183D7F6-B498-43B3-948B-1728B52AA6E4}">
                <adec:decorative xmlns:adec="http://schemas.microsoft.com/office/drawing/2017/decorative" val="1"/>
              </a:ext>
            </a:extLst>
          </p:cNvPr>
          <p:cNvSpPr txBox="1"/>
          <p:nvPr/>
        </p:nvSpPr>
        <p:spPr>
          <a:xfrm>
            <a:off x="4905290" y="1483506"/>
            <a:ext cx="6591412" cy="3890988"/>
          </a:xfrm>
          <a:prstGeom prst="rect">
            <a:avLst/>
          </a:prstGeom>
          <a:noFill/>
          <a:ln>
            <a:solidFill>
              <a:schemeClr val="tx1"/>
            </a:solidFill>
          </a:ln>
        </p:spPr>
        <p:txBody>
          <a:bodyPr wrap="square" lIns="0" tIns="0" rIns="0" bIns="0" rtlCol="0">
            <a:noAutofit/>
          </a:bodyPr>
          <a:lstStyle/>
          <a:p>
            <a:pPr algn="ctr"/>
            <a:r>
              <a:rPr lang="en-AU" sz="2000" b="1"/>
              <a:t>Macroscopic </a:t>
            </a:r>
          </a:p>
          <a:p>
            <a:pPr algn="ctr"/>
            <a:r>
              <a:rPr lang="en-AU" sz="2000"/>
              <a:t>(what we see)</a:t>
            </a:r>
          </a:p>
          <a:p>
            <a:pPr marL="285750" indent="-285750">
              <a:lnSpc>
                <a:spcPct val="150000"/>
              </a:lnSpc>
              <a:spcAft>
                <a:spcPts val="600"/>
              </a:spcAft>
              <a:buFont typeface="Arial" panose="020B0604020202020204" pitchFamily="34" charset="0"/>
              <a:buChar char="•"/>
            </a:pPr>
            <a:r>
              <a:rPr lang="en-AU" sz="2000">
                <a:latin typeface="Arial" panose="020B0604020202020204" pitchFamily="34" charset="0"/>
                <a:ea typeface="Calibri" panose="020F0502020204030204" pitchFamily="34" charset="0"/>
                <a:cs typeface="Arial" panose="020B0604020202020204" pitchFamily="34" charset="0"/>
              </a:rPr>
              <a:t>Fizzing (gas bubbles in both cases, calcium carbonate pellets and powder)</a:t>
            </a:r>
          </a:p>
          <a:p>
            <a:pPr marL="285750" indent="-285750">
              <a:lnSpc>
                <a:spcPct val="150000"/>
              </a:lnSpc>
              <a:spcAft>
                <a:spcPts val="600"/>
              </a:spcAft>
              <a:buFont typeface="Arial" panose="020B0604020202020204" pitchFamily="34" charset="0"/>
              <a:buChar char="•"/>
            </a:pPr>
            <a:r>
              <a:rPr lang="en-AU" sz="2000">
                <a:latin typeface="Arial" panose="020B0604020202020204" pitchFamily="34" charset="0"/>
                <a:ea typeface="Calibri" panose="020F0502020204030204" pitchFamily="34" charset="0"/>
                <a:cs typeface="Arial" panose="020B0604020202020204" pitchFamily="34" charset="0"/>
              </a:rPr>
              <a:t>Powdered calcium carbonate produces more gas than pellets</a:t>
            </a:r>
          </a:p>
          <a:p>
            <a:pPr marL="285750" indent="-285750">
              <a:lnSpc>
                <a:spcPct val="150000"/>
              </a:lnSpc>
              <a:spcAft>
                <a:spcPts val="600"/>
              </a:spcAft>
              <a:buFont typeface="Arial" panose="020B0604020202020204" pitchFamily="34" charset="0"/>
              <a:buChar char="•"/>
            </a:pPr>
            <a:r>
              <a:rPr lang="en-AU" sz="2000">
                <a:latin typeface="Arial" panose="020B0604020202020204" pitchFamily="34" charset="0"/>
                <a:ea typeface="Calibri" panose="020F0502020204030204" pitchFamily="34" charset="0"/>
                <a:cs typeface="Arial" panose="020B0604020202020204" pitchFamily="34" charset="0"/>
              </a:rPr>
              <a:t>The plunger in the gas syringe moves further with powdered calcium carbonate than with pellets</a:t>
            </a:r>
          </a:p>
          <a:p>
            <a:pPr algn="ctr"/>
            <a:endParaRPr lang="en-AU" sz="1600">
              <a:solidFill>
                <a:srgbClr val="00296C"/>
              </a:solidFill>
            </a:endParaRPr>
          </a:p>
        </p:txBody>
      </p:sp>
      <p:sp>
        <p:nvSpPr>
          <p:cNvPr id="5" name="TextBox 4">
            <a:extLst>
              <a:ext uri="{FF2B5EF4-FFF2-40B4-BE49-F238E27FC236}">
                <a16:creationId xmlns:a16="http://schemas.microsoft.com/office/drawing/2014/main" id="{18ED09D5-C5B8-171E-D05A-7F94C72E44B0}"/>
              </a:ext>
              <a:ext uri="{C183D7F6-B498-43B3-948B-1728B52AA6E4}">
                <adec:decorative xmlns:adec="http://schemas.microsoft.com/office/drawing/2017/decorative" val="1"/>
              </a:ext>
            </a:extLst>
          </p:cNvPr>
          <p:cNvSpPr txBox="1"/>
          <p:nvPr/>
        </p:nvSpPr>
        <p:spPr>
          <a:xfrm>
            <a:off x="1843958" y="3814397"/>
            <a:ext cx="2185251" cy="1319077"/>
          </a:xfrm>
          <a:prstGeom prst="rect">
            <a:avLst/>
          </a:prstGeom>
          <a:noFill/>
        </p:spPr>
        <p:txBody>
          <a:bodyPr wrap="square" lIns="0" tIns="0" rIns="0" bIns="0" rtlCol="0">
            <a:noAutofit/>
          </a:bodyPr>
          <a:lstStyle/>
          <a:p>
            <a:pPr algn="ctr">
              <a:lnSpc>
                <a:spcPct val="150000"/>
              </a:lnSpc>
              <a:spcAft>
                <a:spcPts val="600"/>
              </a:spcAft>
            </a:pPr>
            <a:r>
              <a:rPr lang="en-AU" sz="2000" b="1"/>
              <a:t>The effect of surface area on the rate of reaction</a:t>
            </a:r>
          </a:p>
        </p:txBody>
      </p:sp>
      <p:sp>
        <p:nvSpPr>
          <p:cNvPr id="2" name="Slide Number Placeholder 1">
            <a:extLst>
              <a:ext uri="{FF2B5EF4-FFF2-40B4-BE49-F238E27FC236}">
                <a16:creationId xmlns:a16="http://schemas.microsoft.com/office/drawing/2014/main" id="{61E8D84B-2994-4DDD-4E98-CDE874BB09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174</a:t>
            </a:fld>
            <a:endParaRPr lang="en-AU"/>
          </a:p>
        </p:txBody>
      </p:sp>
    </p:spTree>
    <p:extLst>
      <p:ext uri="{BB962C8B-B14F-4D97-AF65-F5344CB8AC3E}">
        <p14:creationId xmlns:p14="http://schemas.microsoft.com/office/powerpoint/2010/main" val="109010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EFE2-F8B1-AE21-E496-4A2A14B6C4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3AC28B-B2A9-D03F-0FF1-D413B541BED4}"/>
              </a:ext>
            </a:extLst>
          </p:cNvPr>
          <p:cNvSpPr>
            <a:spLocks noGrp="1"/>
          </p:cNvSpPr>
          <p:nvPr>
            <p:ph type="title"/>
          </p:nvPr>
        </p:nvSpPr>
        <p:spPr/>
        <p:txBody>
          <a:bodyPr/>
          <a:lstStyle/>
          <a:p>
            <a:r>
              <a:rPr lang="en-AU"/>
              <a:t>2.3 Johnstone’s triangle – surface area (2 of 3)</a:t>
            </a:r>
          </a:p>
        </p:txBody>
      </p:sp>
      <p:sp>
        <p:nvSpPr>
          <p:cNvPr id="4" name="Text Placeholder 3">
            <a:extLst>
              <a:ext uri="{FF2B5EF4-FFF2-40B4-BE49-F238E27FC236}">
                <a16:creationId xmlns:a16="http://schemas.microsoft.com/office/drawing/2014/main" id="{0B2962DC-FFBD-A90C-E846-20D4CCDB16A3}"/>
              </a:ext>
            </a:extLst>
          </p:cNvPr>
          <p:cNvSpPr>
            <a:spLocks noGrp="1"/>
          </p:cNvSpPr>
          <p:nvPr>
            <p:ph type="body" sz="quarter" idx="18"/>
          </p:nvPr>
        </p:nvSpPr>
        <p:spPr>
          <a:xfrm>
            <a:off x="360000" y="982521"/>
            <a:ext cx="9639406" cy="389080"/>
          </a:xfrm>
        </p:spPr>
        <p:txBody>
          <a:bodyPr/>
          <a:lstStyle/>
          <a:p>
            <a:r>
              <a:rPr lang="en-AU"/>
              <a:t>The factors affecting the rate of  reaction – surface area</a:t>
            </a:r>
          </a:p>
        </p:txBody>
      </p:sp>
      <p:sp>
        <p:nvSpPr>
          <p:cNvPr id="5" name="TextBox 4">
            <a:extLst>
              <a:ext uri="{FF2B5EF4-FFF2-40B4-BE49-F238E27FC236}">
                <a16:creationId xmlns:a16="http://schemas.microsoft.com/office/drawing/2014/main" id="{DDEAAFB6-8456-28F0-BB64-144616835854}"/>
              </a:ext>
              <a:ext uri="{C183D7F6-B498-43B3-948B-1728B52AA6E4}">
                <adec:decorative xmlns:adec="http://schemas.microsoft.com/office/drawing/2017/decorative" val="0"/>
              </a:ext>
            </a:extLst>
          </p:cNvPr>
          <p:cNvSpPr txBox="1"/>
          <p:nvPr/>
        </p:nvSpPr>
        <p:spPr>
          <a:xfrm>
            <a:off x="1399001" y="2911970"/>
            <a:ext cx="1871081" cy="1034059"/>
          </a:xfrm>
          <a:prstGeom prst="rect">
            <a:avLst/>
          </a:prstGeom>
          <a:noFill/>
        </p:spPr>
        <p:txBody>
          <a:bodyPr wrap="square" lIns="0" tIns="0" rIns="0" bIns="0" rtlCol="0">
            <a:noAutofit/>
          </a:bodyPr>
          <a:lstStyle/>
          <a:p>
            <a:pPr algn="ctr">
              <a:lnSpc>
                <a:spcPct val="150000"/>
              </a:lnSpc>
            </a:pPr>
            <a:r>
              <a:rPr lang="en-AU" sz="2000" b="1"/>
              <a:t>The effect of surface area on the rate of reaction</a:t>
            </a:r>
          </a:p>
        </p:txBody>
      </p:sp>
      <p:sp>
        <p:nvSpPr>
          <p:cNvPr id="7" name="TextBox 6">
            <a:extLst>
              <a:ext uri="{FF2B5EF4-FFF2-40B4-BE49-F238E27FC236}">
                <a16:creationId xmlns:a16="http://schemas.microsoft.com/office/drawing/2014/main" id="{E1BCF40A-35A5-E78D-CC17-7A94D2751A1F}"/>
              </a:ext>
              <a:ext uri="{C183D7F6-B498-43B3-948B-1728B52AA6E4}">
                <adec:decorative xmlns:adec="http://schemas.microsoft.com/office/drawing/2017/decorative" val="0"/>
              </a:ext>
            </a:extLst>
          </p:cNvPr>
          <p:cNvSpPr txBox="1"/>
          <p:nvPr/>
        </p:nvSpPr>
        <p:spPr>
          <a:xfrm>
            <a:off x="4735228" y="1482112"/>
            <a:ext cx="6951157" cy="5015887"/>
          </a:xfrm>
          <a:prstGeom prst="rect">
            <a:avLst/>
          </a:prstGeom>
          <a:noFill/>
          <a:ln>
            <a:solidFill>
              <a:schemeClr val="tx1"/>
            </a:solidFill>
          </a:ln>
        </p:spPr>
        <p:txBody>
          <a:bodyPr wrap="square" lIns="0" tIns="0" rIns="0" bIns="0" rtlCol="0">
            <a:noAutofit/>
          </a:bodyPr>
          <a:lstStyle/>
          <a:p>
            <a:pPr algn="ctr">
              <a:lnSpc>
                <a:spcPct val="150000"/>
              </a:lnSpc>
              <a:spcAft>
                <a:spcPts val="600"/>
              </a:spcAft>
            </a:pPr>
            <a:r>
              <a:rPr lang="en-AU" sz="2000" b="1"/>
              <a:t>Sub microscopic </a:t>
            </a:r>
          </a:p>
          <a:p>
            <a:pPr algn="ctr">
              <a:lnSpc>
                <a:spcPct val="150000"/>
              </a:lnSpc>
              <a:spcAft>
                <a:spcPts val="600"/>
              </a:spcAft>
            </a:pPr>
            <a:r>
              <a:rPr lang="en-AU" sz="2000"/>
              <a:t>(what we cannot see)</a:t>
            </a:r>
          </a:p>
          <a:p>
            <a:pPr algn="ctr">
              <a:lnSpc>
                <a:spcPct val="150000"/>
              </a:lnSpc>
              <a:spcAft>
                <a:spcPts val="600"/>
              </a:spcAft>
            </a:pPr>
            <a:r>
              <a:rPr lang="en-AU" sz="2000"/>
              <a:t>What is happening at the particle level?</a:t>
            </a:r>
          </a:p>
          <a:p>
            <a:pPr algn="ctr">
              <a:lnSpc>
                <a:spcPct val="150000"/>
              </a:lnSpc>
              <a:spcAft>
                <a:spcPts val="600"/>
              </a:spcAft>
            </a:pPr>
            <a:endParaRPr lang="en-AU" sz="2000"/>
          </a:p>
          <a:p>
            <a:pPr algn="ctr">
              <a:lnSpc>
                <a:spcPct val="150000"/>
              </a:lnSpc>
              <a:spcAft>
                <a:spcPts val="600"/>
              </a:spcAft>
            </a:pPr>
            <a:endParaRPr lang="en-AU" sz="2000"/>
          </a:p>
          <a:p>
            <a:pPr marL="285750" indent="-285750">
              <a:lnSpc>
                <a:spcPct val="150000"/>
              </a:lnSpc>
              <a:spcAft>
                <a:spcPts val="600"/>
              </a:spcAft>
              <a:buFont typeface="Arial" panose="020B0604020202020204" pitchFamily="34" charset="0"/>
              <a:buChar char="•"/>
            </a:pPr>
            <a:r>
              <a:rPr lang="en-AU" sz="2000"/>
              <a:t>The pellets have a smaller surface area, so there are fewer exposed particles for collisions with other reactant/s</a:t>
            </a:r>
          </a:p>
          <a:p>
            <a:pPr marL="285750" indent="-285750">
              <a:lnSpc>
                <a:spcPct val="150000"/>
              </a:lnSpc>
              <a:spcAft>
                <a:spcPts val="600"/>
              </a:spcAft>
              <a:buFont typeface="Arial" panose="020B0604020202020204" pitchFamily="34" charset="0"/>
              <a:buChar char="•"/>
            </a:pPr>
            <a:r>
              <a:rPr lang="en-AU" sz="2000"/>
              <a:t>The powdered calcium carbonate has a higher surface area, so there are more exposed particles resulting in a higher frequency of successful collisions</a:t>
            </a:r>
          </a:p>
          <a:p>
            <a:endParaRPr lang="en-AU" sz="1600"/>
          </a:p>
        </p:txBody>
      </p:sp>
      <p:pic>
        <p:nvPicPr>
          <p:cNvPr id="13" name="Picture 12">
            <a:extLst>
              <a:ext uri="{FF2B5EF4-FFF2-40B4-BE49-F238E27FC236}">
                <a16:creationId xmlns:a16="http://schemas.microsoft.com/office/drawing/2014/main" id="{54D3B392-C42E-533E-5144-4C49226AE3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6983" y="3061471"/>
            <a:ext cx="1066290" cy="914684"/>
          </a:xfrm>
          <a:prstGeom prst="rect">
            <a:avLst/>
          </a:prstGeom>
        </p:spPr>
      </p:pic>
      <p:pic>
        <p:nvPicPr>
          <p:cNvPr id="14" name="Picture 13">
            <a:extLst>
              <a:ext uri="{FF2B5EF4-FFF2-40B4-BE49-F238E27FC236}">
                <a16:creationId xmlns:a16="http://schemas.microsoft.com/office/drawing/2014/main" id="{79195C6E-DB8B-10B5-02CB-B2B574FAD85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19795" y="3086871"/>
            <a:ext cx="1045034" cy="889284"/>
          </a:xfrm>
          <a:prstGeom prst="rect">
            <a:avLst/>
          </a:prstGeom>
        </p:spPr>
      </p:pic>
      <p:sp>
        <p:nvSpPr>
          <p:cNvPr id="10" name="Isosceles Triangle 9">
            <a:extLst>
              <a:ext uri="{FF2B5EF4-FFF2-40B4-BE49-F238E27FC236}">
                <a16:creationId xmlns:a16="http://schemas.microsoft.com/office/drawing/2014/main" id="{27B68C60-B93C-6CB4-467E-8AC8BEE8A3ED}"/>
              </a:ext>
              <a:ext uri="{C183D7F6-B498-43B3-948B-1728B52AA6E4}">
                <adec:decorative xmlns:adec="http://schemas.microsoft.com/office/drawing/2017/decorative" val="1"/>
              </a:ext>
            </a:extLst>
          </p:cNvPr>
          <p:cNvSpPr/>
          <p:nvPr/>
        </p:nvSpPr>
        <p:spPr>
          <a:xfrm>
            <a:off x="113657" y="1796412"/>
            <a:ext cx="4441770" cy="2991082"/>
          </a:xfrm>
          <a:prstGeom prst="triangle">
            <a:avLst>
              <a:gd name="adj" fmla="val 464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26E6987E-143F-3CE3-FCDD-18D3CC8BAA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175</a:t>
            </a:fld>
            <a:endParaRPr lang="en-AU"/>
          </a:p>
        </p:txBody>
      </p:sp>
    </p:spTree>
    <p:extLst>
      <p:ext uri="{BB962C8B-B14F-4D97-AF65-F5344CB8AC3E}">
        <p14:creationId xmlns:p14="http://schemas.microsoft.com/office/powerpoint/2010/main" val="327781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2529-431C-FEDC-A26B-37BFD02D1F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D5F175-30F8-90FB-EEE8-06F89C6F14FF}"/>
              </a:ext>
            </a:extLst>
          </p:cNvPr>
          <p:cNvSpPr>
            <a:spLocks noGrp="1"/>
          </p:cNvSpPr>
          <p:nvPr>
            <p:ph type="title"/>
          </p:nvPr>
        </p:nvSpPr>
        <p:spPr/>
        <p:txBody>
          <a:bodyPr/>
          <a:lstStyle/>
          <a:p>
            <a:r>
              <a:rPr lang="en-AU"/>
              <a:t>2.3 Johnstone’s triangle – surface area (3 of 3)</a:t>
            </a:r>
          </a:p>
        </p:txBody>
      </p:sp>
      <p:sp>
        <p:nvSpPr>
          <p:cNvPr id="4" name="Text Placeholder 3">
            <a:extLst>
              <a:ext uri="{FF2B5EF4-FFF2-40B4-BE49-F238E27FC236}">
                <a16:creationId xmlns:a16="http://schemas.microsoft.com/office/drawing/2014/main" id="{9A0749B5-E8D8-0F75-E969-1907E0A0E87D}"/>
              </a:ext>
            </a:extLst>
          </p:cNvPr>
          <p:cNvSpPr>
            <a:spLocks noGrp="1"/>
          </p:cNvSpPr>
          <p:nvPr>
            <p:ph type="body" sz="quarter" idx="18"/>
          </p:nvPr>
        </p:nvSpPr>
        <p:spPr>
          <a:xfrm>
            <a:off x="359999" y="982521"/>
            <a:ext cx="6704477" cy="300590"/>
          </a:xfrm>
        </p:spPr>
        <p:txBody>
          <a:bodyPr/>
          <a:lstStyle/>
          <a:p>
            <a:r>
              <a:rPr lang="en-AU"/>
              <a:t>The factors affecting the rate of  reaction – surface area</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33FF14-AD87-BD88-7D57-DD45425DCEA4}"/>
                  </a:ext>
                  <a:ext uri="{C183D7F6-B498-43B3-948B-1728B52AA6E4}">
                    <adec:decorative xmlns:adec="http://schemas.microsoft.com/office/drawing/2017/decorative" val="0"/>
                  </a:ext>
                </a:extLst>
              </p:cNvPr>
              <p:cNvSpPr txBox="1"/>
              <p:nvPr/>
            </p:nvSpPr>
            <p:spPr>
              <a:xfrm>
                <a:off x="256012" y="2438400"/>
                <a:ext cx="6108328" cy="3437080"/>
              </a:xfrm>
              <a:prstGeom prst="rect">
                <a:avLst/>
              </a:prstGeom>
              <a:noFill/>
              <a:ln>
                <a:solidFill>
                  <a:schemeClr val="tx1"/>
                </a:solidFill>
              </a:ln>
            </p:spPr>
            <p:txBody>
              <a:bodyPr wrap="square" lIns="0" tIns="0" rIns="0" bIns="0" rtlCol="0">
                <a:noAutofit/>
              </a:bodyPr>
              <a:lstStyle/>
              <a:p>
                <a:pPr algn="ctr">
                  <a:lnSpc>
                    <a:spcPct val="150000"/>
                  </a:lnSpc>
                  <a:spcAft>
                    <a:spcPts val="600"/>
                  </a:spcAft>
                </a:pPr>
                <a:r>
                  <a:rPr lang="en-AU" sz="2000" b="1"/>
                  <a:t>Symbolic</a:t>
                </a:r>
              </a:p>
              <a:p>
                <a:pPr algn="ctr">
                  <a:lnSpc>
                    <a:spcPct val="150000"/>
                  </a:lnSpc>
                  <a:spcAft>
                    <a:spcPts val="600"/>
                  </a:spcAft>
                </a:pPr>
                <a:r>
                  <a:rPr lang="en-AU" sz="2000" b="1"/>
                  <a:t>Word equation</a:t>
                </a:r>
              </a:p>
              <a:p>
                <a:pPr marL="285750" indent="-285750" algn="ctr">
                  <a:lnSpc>
                    <a:spcPct val="150000"/>
                  </a:lnSpc>
                  <a:spcAft>
                    <a:spcPts val="600"/>
                  </a:spcAft>
                  <a:buFont typeface="Arial" panose="020B0604020202020204" pitchFamily="34" charset="0"/>
                  <a:buChar char="•"/>
                </a:pPr>
                <a:r>
                  <a:rPr lang="en-AU" sz="2000"/>
                  <a:t>calcium carbonate + hydrochloric acid→ calcium chloride + carbon dioxide + water</a:t>
                </a:r>
              </a:p>
              <a:p>
                <a:pPr algn="ctr">
                  <a:lnSpc>
                    <a:spcPct val="150000"/>
                  </a:lnSpc>
                  <a:spcAft>
                    <a:spcPts val="600"/>
                  </a:spcAft>
                </a:pPr>
                <a:r>
                  <a:rPr lang="en-AU" sz="2000" b="1"/>
                  <a:t>Balanced chemical equation</a:t>
                </a:r>
              </a:p>
              <a:p>
                <a:pPr algn="ctr">
                  <a:lnSpc>
                    <a:spcPct val="150000"/>
                  </a:lnSpc>
                  <a:spcAft>
                    <a:spcPts val="600"/>
                  </a:spcAft>
                </a:pPr>
                <a14:m>
                  <m:oMathPara xmlns:m="http://schemas.openxmlformats.org/officeDocument/2006/math">
                    <m:oMathParaPr>
                      <m:jc m:val="left"/>
                    </m:oMathParaPr>
                    <m:oMath xmlns:m="http://schemas.openxmlformats.org/officeDocument/2006/math">
                      <m:r>
                        <a:rPr lang="en-AU" sz="2000" i="1" dirty="0">
                          <a:latin typeface="Cambria Math" panose="02040503050406030204" pitchFamily="18" charset="0"/>
                        </a:rPr>
                        <m:t>𝐶𝑎𝐶𝑂</m:t>
                      </m:r>
                      <m:r>
                        <a:rPr lang="en-AU" sz="2000" i="1" baseline="-25000" dirty="0">
                          <a:latin typeface="Cambria Math" panose="02040503050406030204" pitchFamily="18" charset="0"/>
                        </a:rPr>
                        <m:t>3</m:t>
                      </m:r>
                      <m:d>
                        <m:dPr>
                          <m:ctrlPr>
                            <a:rPr lang="en-AU" sz="2000" i="1" baseline="-25000" dirty="0">
                              <a:latin typeface="Cambria Math" panose="02040503050406030204" pitchFamily="18" charset="0"/>
                            </a:rPr>
                          </m:ctrlPr>
                        </m:dPr>
                        <m:e>
                          <m:r>
                            <a:rPr lang="en-AU" sz="2000" i="1" dirty="0">
                              <a:latin typeface="Cambria Math" panose="02040503050406030204" pitchFamily="18" charset="0"/>
                            </a:rPr>
                            <m:t>𝑠</m:t>
                          </m:r>
                        </m:e>
                      </m:d>
                      <m:r>
                        <a:rPr lang="en-AU" sz="2000" i="1" dirty="0" smtClean="0">
                          <a:latin typeface="Cambria Math" panose="02040503050406030204" pitchFamily="18" charset="0"/>
                        </a:rPr>
                        <m:t>+</m:t>
                      </m:r>
                      <m:r>
                        <a:rPr lang="en-AU" sz="2000" b="0" i="1" dirty="0" smtClean="0">
                          <a:latin typeface="Cambria Math" panose="02040503050406030204" pitchFamily="18" charset="0"/>
                        </a:rPr>
                        <m:t>2</m:t>
                      </m:r>
                      <m:r>
                        <a:rPr lang="en-AU" sz="2000" i="1" dirty="0">
                          <a:latin typeface="Cambria Math" panose="02040503050406030204" pitchFamily="18" charset="0"/>
                        </a:rPr>
                        <m:t>𝐻𝐶𝑙</m:t>
                      </m:r>
                      <m:d>
                        <m:dPr>
                          <m:ctrlPr>
                            <a:rPr lang="en-AU" sz="2000" i="1" dirty="0">
                              <a:latin typeface="Cambria Math" panose="02040503050406030204" pitchFamily="18" charset="0"/>
                            </a:rPr>
                          </m:ctrlPr>
                        </m:dPr>
                        <m:e>
                          <m:r>
                            <a:rPr lang="en-AU" sz="2000" i="1" dirty="0">
                              <a:latin typeface="Cambria Math" panose="02040503050406030204" pitchFamily="18" charset="0"/>
                            </a:rPr>
                            <m:t>𝑎𝑞</m:t>
                          </m:r>
                        </m:e>
                      </m:d>
                      <m:r>
                        <a:rPr lang="en-AU" sz="2000" i="1" dirty="0">
                          <a:latin typeface="Cambria Math" panose="02040503050406030204" pitchFamily="18" charset="0"/>
                        </a:rPr>
                        <m:t>→ </m:t>
                      </m:r>
                      <m:r>
                        <a:rPr lang="en-AU" sz="2000" i="1" dirty="0">
                          <a:latin typeface="Cambria Math" panose="02040503050406030204" pitchFamily="18" charset="0"/>
                        </a:rPr>
                        <m:t>𝐶𝑎𝐶𝑙</m:t>
                      </m:r>
                      <m:r>
                        <a:rPr lang="en-AU" sz="2000" i="1" baseline="-25000" dirty="0">
                          <a:latin typeface="Cambria Math" panose="02040503050406030204" pitchFamily="18" charset="0"/>
                        </a:rPr>
                        <m:t>2</m:t>
                      </m:r>
                      <m:d>
                        <m:dPr>
                          <m:ctrlPr>
                            <a:rPr lang="en-AU" sz="2000" i="1" baseline="-25000" dirty="0">
                              <a:latin typeface="Cambria Math" panose="02040503050406030204" pitchFamily="18" charset="0"/>
                            </a:rPr>
                          </m:ctrlPr>
                        </m:dPr>
                        <m:e>
                          <m:r>
                            <a:rPr lang="en-AU" sz="2000" i="1" dirty="0" err="1">
                              <a:latin typeface="Cambria Math" panose="02040503050406030204" pitchFamily="18" charset="0"/>
                            </a:rPr>
                            <m:t>𝑎𝑞</m:t>
                          </m:r>
                        </m:e>
                      </m:d>
                      <m:r>
                        <a:rPr lang="en-AU" sz="2000" i="1" dirty="0" smtClean="0">
                          <a:latin typeface="Cambria Math" panose="02040503050406030204" pitchFamily="18" charset="0"/>
                        </a:rPr>
                        <m:t>+</m:t>
                      </m:r>
                      <m:r>
                        <a:rPr lang="en-AU" sz="2000" i="1" dirty="0">
                          <a:latin typeface="Cambria Math" panose="02040503050406030204" pitchFamily="18" charset="0"/>
                        </a:rPr>
                        <m:t>𝐶𝑂</m:t>
                      </m:r>
                      <m:r>
                        <a:rPr lang="en-AU" sz="2000" i="1" baseline="-25000" dirty="0">
                          <a:latin typeface="Cambria Math" panose="02040503050406030204" pitchFamily="18" charset="0"/>
                        </a:rPr>
                        <m:t>2</m:t>
                      </m:r>
                      <m:d>
                        <m:dPr>
                          <m:ctrlPr>
                            <a:rPr lang="en-AU" sz="2000" i="1" baseline="-25000" dirty="0">
                              <a:latin typeface="Cambria Math" panose="02040503050406030204" pitchFamily="18" charset="0"/>
                            </a:rPr>
                          </m:ctrlPr>
                        </m:dPr>
                        <m:e>
                          <m:r>
                            <a:rPr lang="en-AU" sz="2000" i="1" dirty="0">
                              <a:latin typeface="Cambria Math" panose="02040503050406030204" pitchFamily="18" charset="0"/>
                            </a:rPr>
                            <m:t>𝑔</m:t>
                          </m:r>
                        </m:e>
                      </m:d>
                      <m:r>
                        <a:rPr lang="en-AU" sz="2000" b="0" i="1" dirty="0" smtClean="0">
                          <a:latin typeface="Cambria Math" panose="02040503050406030204" pitchFamily="18" charset="0"/>
                        </a:rPr>
                        <m:t>+</m:t>
                      </m:r>
                      <m:r>
                        <a:rPr lang="en-AU" sz="2000" i="1" dirty="0">
                          <a:latin typeface="Cambria Math" panose="02040503050406030204" pitchFamily="18" charset="0"/>
                        </a:rPr>
                        <m:t>𝐻</m:t>
                      </m:r>
                      <m:r>
                        <a:rPr lang="en-AU" sz="2000" i="1" baseline="-25000" dirty="0">
                          <a:latin typeface="Cambria Math" panose="02040503050406030204" pitchFamily="18" charset="0"/>
                        </a:rPr>
                        <m:t>2</m:t>
                      </m:r>
                      <m:r>
                        <a:rPr lang="en-AU" sz="2000" i="1" dirty="0">
                          <a:latin typeface="Cambria Math" panose="02040503050406030204" pitchFamily="18" charset="0"/>
                        </a:rPr>
                        <m:t>𝑂</m:t>
                      </m:r>
                      <m:r>
                        <a:rPr lang="en-AU" sz="2000" i="1" dirty="0">
                          <a:latin typeface="Cambria Math" panose="02040503050406030204" pitchFamily="18" charset="0"/>
                        </a:rPr>
                        <m:t>(</m:t>
                      </m:r>
                      <m:r>
                        <a:rPr lang="en-AU" sz="2000" i="1" dirty="0">
                          <a:latin typeface="Cambria Math" panose="02040503050406030204" pitchFamily="18" charset="0"/>
                        </a:rPr>
                        <m:t>𝑙</m:t>
                      </m:r>
                      <m:r>
                        <a:rPr lang="en-AU" sz="2000" i="1" dirty="0">
                          <a:latin typeface="Cambria Math" panose="02040503050406030204" pitchFamily="18" charset="0"/>
                        </a:rPr>
                        <m:t>) </m:t>
                      </m:r>
                    </m:oMath>
                  </m:oMathPara>
                </a14:m>
                <a:endParaRPr lang="en-AU" sz="2000"/>
              </a:p>
              <a:p>
                <a:pPr>
                  <a:lnSpc>
                    <a:spcPct val="150000"/>
                  </a:lnSpc>
                  <a:spcBef>
                    <a:spcPts val="1200"/>
                  </a:spcBef>
                  <a:spcAft>
                    <a:spcPts val="600"/>
                  </a:spcAft>
                  <a:buNone/>
                </a:pPr>
                <a:endParaRPr lang="en-AU" sz="1800"/>
              </a:p>
            </p:txBody>
          </p:sp>
        </mc:Choice>
        <mc:Fallback xmlns="">
          <p:sp>
            <p:nvSpPr>
              <p:cNvPr id="9" name="TextBox 8">
                <a:extLst>
                  <a:ext uri="{FF2B5EF4-FFF2-40B4-BE49-F238E27FC236}">
                    <a16:creationId xmlns:a16="http://schemas.microsoft.com/office/drawing/2014/main" id="{BA33FF14-AD87-BD88-7D57-DD45425DCEA4}"/>
                  </a:ext>
                  <a:ext uri="{C183D7F6-B498-43B3-948B-1728B52AA6E4}">
                    <adec:decorative xmlns:adec="http://schemas.microsoft.com/office/drawing/2017/decorative" val="0"/>
                  </a:ext>
                </a:extLst>
              </p:cNvPr>
              <p:cNvSpPr txBox="1">
                <a:spLocks noRot="1" noChangeAspect="1" noMove="1" noResize="1" noEditPoints="1" noAdjustHandles="1" noChangeArrowheads="1" noChangeShapeType="1" noTextEdit="1"/>
              </p:cNvSpPr>
              <p:nvPr/>
            </p:nvSpPr>
            <p:spPr>
              <a:xfrm>
                <a:off x="256012" y="2438400"/>
                <a:ext cx="6108328" cy="3437080"/>
              </a:xfrm>
              <a:prstGeom prst="rect">
                <a:avLst/>
              </a:prstGeom>
              <a:blipFill>
                <a:blip r:embed="rId3"/>
                <a:stretch>
                  <a:fillRect l="-1242" r="-621"/>
                </a:stretch>
              </a:blipFill>
              <a:ln>
                <a:solidFill>
                  <a:schemeClr val="tx1"/>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F3C923C6-2E28-5FD9-7228-38AAA644FC18}"/>
              </a:ext>
              <a:ext uri="{C183D7F6-B498-43B3-948B-1728B52AA6E4}">
                <adec:decorative xmlns:adec="http://schemas.microsoft.com/office/drawing/2017/decorative" val="0"/>
              </a:ext>
            </a:extLst>
          </p:cNvPr>
          <p:cNvSpPr txBox="1"/>
          <p:nvPr/>
        </p:nvSpPr>
        <p:spPr>
          <a:xfrm>
            <a:off x="7198638" y="2792808"/>
            <a:ext cx="2314439" cy="1034059"/>
          </a:xfrm>
          <a:prstGeom prst="rect">
            <a:avLst/>
          </a:prstGeom>
          <a:noFill/>
        </p:spPr>
        <p:txBody>
          <a:bodyPr wrap="square" lIns="0" tIns="0" rIns="0" bIns="0" rtlCol="0">
            <a:noAutofit/>
          </a:bodyPr>
          <a:lstStyle/>
          <a:p>
            <a:pPr algn="ctr">
              <a:lnSpc>
                <a:spcPct val="150000"/>
              </a:lnSpc>
              <a:spcAft>
                <a:spcPts val="600"/>
              </a:spcAft>
            </a:pPr>
            <a:r>
              <a:rPr lang="en-AU" sz="2000" b="1"/>
              <a:t>The effect of surface area on the rate of reaction</a:t>
            </a:r>
          </a:p>
        </p:txBody>
      </p:sp>
      <p:sp>
        <p:nvSpPr>
          <p:cNvPr id="6" name="Isosceles Triangle 5">
            <a:extLst>
              <a:ext uri="{FF2B5EF4-FFF2-40B4-BE49-F238E27FC236}">
                <a16:creationId xmlns:a16="http://schemas.microsoft.com/office/drawing/2014/main" id="{68D98F6E-417A-9F27-9A9D-F06AB66274AD}"/>
              </a:ext>
              <a:ext uri="{C183D7F6-B498-43B3-948B-1728B52AA6E4}">
                <adec:decorative xmlns:adec="http://schemas.microsoft.com/office/drawing/2017/decorative" val="1"/>
              </a:ext>
            </a:extLst>
          </p:cNvPr>
          <p:cNvSpPr/>
          <p:nvPr/>
        </p:nvSpPr>
        <p:spPr>
          <a:xfrm>
            <a:off x="6364340" y="1453011"/>
            <a:ext cx="4239709" cy="2916695"/>
          </a:xfrm>
          <a:prstGeom prst="triangle">
            <a:avLst>
              <a:gd name="adj" fmla="val 451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DCF10BEA-CCF7-756A-19BC-96C847C23EF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176</a:t>
            </a:fld>
            <a:endParaRPr lang="en-AU"/>
          </a:p>
        </p:txBody>
      </p:sp>
    </p:spTree>
    <p:extLst>
      <p:ext uri="{BB962C8B-B14F-4D97-AF65-F5344CB8AC3E}">
        <p14:creationId xmlns:p14="http://schemas.microsoft.com/office/powerpoint/2010/main" val="33420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5D6F-2511-3B59-5CFC-739D024471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CF1C063-0F72-F86B-657B-C61038A76F6E}"/>
              </a:ext>
            </a:extLst>
          </p:cNvPr>
          <p:cNvSpPr>
            <a:spLocks noGrp="1"/>
          </p:cNvSpPr>
          <p:nvPr>
            <p:ph type="title"/>
          </p:nvPr>
        </p:nvSpPr>
        <p:spPr/>
        <p:txBody>
          <a:bodyPr/>
          <a:lstStyle/>
          <a:p>
            <a:r>
              <a:rPr lang="en-AU"/>
              <a:t>2.3 The effect of a catalyst on rate of reaction</a:t>
            </a:r>
          </a:p>
        </p:txBody>
      </p:sp>
      <p:sp>
        <p:nvSpPr>
          <p:cNvPr id="5" name="Text Placeholder 4">
            <a:extLst>
              <a:ext uri="{FF2B5EF4-FFF2-40B4-BE49-F238E27FC236}">
                <a16:creationId xmlns:a16="http://schemas.microsoft.com/office/drawing/2014/main" id="{B2E9ECBC-9105-1DA7-AEA4-736CAD79AD56}"/>
              </a:ext>
            </a:extLst>
          </p:cNvPr>
          <p:cNvSpPr>
            <a:spLocks noGrp="1"/>
          </p:cNvSpPr>
          <p:nvPr>
            <p:ph type="body" sz="quarter" idx="18"/>
          </p:nvPr>
        </p:nvSpPr>
        <p:spPr/>
        <p:txBody>
          <a:bodyPr/>
          <a:lstStyle/>
          <a:p>
            <a:r>
              <a:rPr lang="en-AU"/>
              <a:t>Procedure</a:t>
            </a:r>
          </a:p>
        </p:txBody>
      </p:sp>
      <p:sp>
        <p:nvSpPr>
          <p:cNvPr id="27" name="TextBox 26">
            <a:extLst>
              <a:ext uri="{FF2B5EF4-FFF2-40B4-BE49-F238E27FC236}">
                <a16:creationId xmlns:a16="http://schemas.microsoft.com/office/drawing/2014/main" id="{44166DB1-D504-C4E3-D9D8-79A643901D85}"/>
              </a:ext>
            </a:extLst>
          </p:cNvPr>
          <p:cNvSpPr txBox="1"/>
          <p:nvPr/>
        </p:nvSpPr>
        <p:spPr>
          <a:xfrm>
            <a:off x="359999" y="1444870"/>
            <a:ext cx="10736261" cy="567079"/>
          </a:xfrm>
          <a:prstGeom prst="rect">
            <a:avLst/>
          </a:prstGeom>
          <a:noFill/>
        </p:spPr>
        <p:txBody>
          <a:bodyPr wrap="square" lIns="0" tIns="0" rIns="0" bIns="0" rtlCol="0">
            <a:noAutofit/>
          </a:bodyPr>
          <a:lstStyle/>
          <a:p>
            <a:pPr algn="l"/>
            <a:r>
              <a:rPr lang="en-AU" sz="1800"/>
              <a:t>Investigating the rate of decomposition of hydrogen peroxide with and without a catalyst </a:t>
            </a:r>
          </a:p>
        </p:txBody>
      </p:sp>
      <p:sp>
        <p:nvSpPr>
          <p:cNvPr id="16" name="TextBox 15">
            <a:extLst>
              <a:ext uri="{FF2B5EF4-FFF2-40B4-BE49-F238E27FC236}">
                <a16:creationId xmlns:a16="http://schemas.microsoft.com/office/drawing/2014/main" id="{97D51DFB-D7D1-AF1F-2AFF-866BAAFF3731}"/>
              </a:ext>
            </a:extLst>
          </p:cNvPr>
          <p:cNvSpPr txBox="1"/>
          <p:nvPr/>
        </p:nvSpPr>
        <p:spPr>
          <a:xfrm>
            <a:off x="348000" y="6125522"/>
            <a:ext cx="4625781" cy="567079"/>
          </a:xfrm>
          <a:prstGeom prst="rect">
            <a:avLst/>
          </a:prstGeom>
          <a:noFill/>
        </p:spPr>
        <p:txBody>
          <a:bodyPr wrap="square" lIns="0" tIns="0" rIns="0" bIns="0" rtlCol="0">
            <a:noAutofit/>
          </a:bodyPr>
          <a:lstStyle/>
          <a:p>
            <a:pPr algn="ctr"/>
            <a:r>
              <a:rPr lang="en-AU" sz="1600" b="1" dirty="0"/>
              <a:t>Decomposition of hydrogen peroxide without a catalyst </a:t>
            </a:r>
          </a:p>
        </p:txBody>
      </p:sp>
      <p:pic>
        <p:nvPicPr>
          <p:cNvPr id="1026" name="Picture 2" descr="A diagram of a measuring cylinder with liquid and a dropper with detergent. The instructions say to add 20 mL of hydrogen peroxide and then add 2-3 drops of dish detergent.">
            <a:extLst>
              <a:ext uri="{FF2B5EF4-FFF2-40B4-BE49-F238E27FC236}">
                <a16:creationId xmlns:a16="http://schemas.microsoft.com/office/drawing/2014/main" id="{BABE0B29-806C-0250-5229-5D8B983FCA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45" t="31139"/>
          <a:stretch>
            <a:fillRect/>
          </a:stretch>
        </p:blipFill>
        <p:spPr bwMode="auto">
          <a:xfrm>
            <a:off x="708000" y="1792125"/>
            <a:ext cx="3545218" cy="42748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4594FC7-7706-7E27-18D0-F7E9653910B6}"/>
              </a:ext>
            </a:extLst>
          </p:cNvPr>
          <p:cNvSpPr txBox="1"/>
          <p:nvPr/>
        </p:nvSpPr>
        <p:spPr>
          <a:xfrm>
            <a:off x="6498219" y="6135557"/>
            <a:ext cx="4625781" cy="567079"/>
          </a:xfrm>
          <a:prstGeom prst="rect">
            <a:avLst/>
          </a:prstGeom>
          <a:noFill/>
        </p:spPr>
        <p:txBody>
          <a:bodyPr wrap="square" lIns="0" tIns="0" rIns="0" bIns="0" rtlCol="0">
            <a:noAutofit/>
          </a:bodyPr>
          <a:lstStyle/>
          <a:p>
            <a:pPr algn="ctr"/>
            <a:r>
              <a:rPr lang="en-AU" sz="1600" b="1"/>
              <a:t>Decomposition of hydrogen peroxide with a catalyst (catalase from yeast)</a:t>
            </a:r>
          </a:p>
        </p:txBody>
      </p:sp>
      <p:pic>
        <p:nvPicPr>
          <p:cNvPr id="1028" name="Picture 4" descr="A diagram of a measuring cylinder with liquid, a beaker with a catalyst. The first step is to add 20 mL hydrogen peroxide to the measuring cylinder. Step 2 is to add 2-3 drops of dish detergent using a dropper. Step 3 is to add a small amount of catalyst (catalase from yeast) to warm water. The catalyst mixture is then added to the test tube.">
            <a:extLst>
              <a:ext uri="{FF2B5EF4-FFF2-40B4-BE49-F238E27FC236}">
                <a16:creationId xmlns:a16="http://schemas.microsoft.com/office/drawing/2014/main" id="{294226E2-E1E2-FF68-A0CD-7EC4BF96B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859" y="2030391"/>
            <a:ext cx="5574282" cy="41051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111405-5485-B309-00D9-EA81D6EEFD83}"/>
              </a:ext>
              <a:ext uri="{C183D7F6-B498-43B3-948B-1728B52AA6E4}">
                <adec:decorative xmlns:adec="http://schemas.microsoft.com/office/drawing/2017/decorative" val="1"/>
              </a:ext>
            </a:extLst>
          </p:cNvPr>
          <p:cNvSpPr txBox="1"/>
          <p:nvPr/>
        </p:nvSpPr>
        <p:spPr>
          <a:xfrm>
            <a:off x="4732416" y="6597602"/>
            <a:ext cx="2430387" cy="276999"/>
          </a:xfrm>
          <a:prstGeom prst="rect">
            <a:avLst/>
          </a:prstGeom>
          <a:noFill/>
        </p:spPr>
        <p:txBody>
          <a:bodyPr wrap="square">
            <a:spAutoFit/>
          </a:bodyPr>
          <a:lstStyle/>
          <a:p>
            <a:pPr>
              <a:spcBef>
                <a:spcPts val="1200"/>
              </a:spcBef>
              <a:spcAft>
                <a:spcPts val="1000"/>
              </a:spcAft>
              <a:buNone/>
            </a:pPr>
            <a:r>
              <a:rPr lang="en-AU" sz="1200">
                <a:solidFill>
                  <a:srgbClr val="002664"/>
                </a:solidFill>
                <a:effectLst/>
                <a:latin typeface="Arial" panose="020B0604020202020204" pitchFamily="34" charset="0"/>
                <a:ea typeface="Calibri" panose="020F0502020204030204" pitchFamily="34" charset="0"/>
              </a:rPr>
              <a:t>Image created using </a:t>
            </a:r>
            <a:r>
              <a:rPr lang="en-AU" sz="1200" u="sng">
                <a:solidFill>
                  <a:srgbClr val="002664"/>
                </a:solidFill>
                <a:effectLst/>
                <a:latin typeface="Arial" panose="020B0604020202020204" pitchFamily="34" charset="0"/>
                <a:ea typeface="Calibri" panose="020F0502020204030204" pitchFamily="34" charset="0"/>
                <a:hlinkClick r:id="rId5"/>
              </a:rPr>
              <a:t>Chemix</a:t>
            </a:r>
            <a:endParaRPr lang="en-AU" sz="1200">
              <a:solidFill>
                <a:srgbClr val="002664"/>
              </a:solidFill>
              <a:effectLst/>
              <a:latin typeface="Arial" panose="020B060402020202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580DB8B2-E96E-3221-AFAD-376B820CA78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177</a:t>
            </a:fld>
            <a:endParaRPr lang="en-AU"/>
          </a:p>
        </p:txBody>
      </p:sp>
    </p:spTree>
    <p:extLst>
      <p:ext uri="{BB962C8B-B14F-4D97-AF65-F5344CB8AC3E}">
        <p14:creationId xmlns:p14="http://schemas.microsoft.com/office/powerpoint/2010/main" val="105650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2962-EDF5-E901-7291-D8639B95C9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47F764-5A79-B964-6B14-1DD2C3F14805}"/>
              </a:ext>
            </a:extLst>
          </p:cNvPr>
          <p:cNvSpPr>
            <a:spLocks noGrp="1"/>
          </p:cNvSpPr>
          <p:nvPr>
            <p:ph type="title"/>
          </p:nvPr>
        </p:nvSpPr>
        <p:spPr/>
        <p:txBody>
          <a:bodyPr/>
          <a:lstStyle/>
          <a:p>
            <a:r>
              <a:rPr lang="en-AU"/>
              <a:t>2.3 Johnstone’s triangle – catalyst (1 of 3)</a:t>
            </a:r>
          </a:p>
        </p:txBody>
      </p:sp>
      <p:sp>
        <p:nvSpPr>
          <p:cNvPr id="4" name="Text Placeholder 3">
            <a:extLst>
              <a:ext uri="{FF2B5EF4-FFF2-40B4-BE49-F238E27FC236}">
                <a16:creationId xmlns:a16="http://schemas.microsoft.com/office/drawing/2014/main" id="{F28EA295-EC69-7636-E30A-83BEF03FDDCF}"/>
              </a:ext>
            </a:extLst>
          </p:cNvPr>
          <p:cNvSpPr>
            <a:spLocks noGrp="1"/>
          </p:cNvSpPr>
          <p:nvPr>
            <p:ph type="body" sz="quarter" idx="18"/>
          </p:nvPr>
        </p:nvSpPr>
        <p:spPr>
          <a:xfrm>
            <a:off x="360000" y="982521"/>
            <a:ext cx="7921358" cy="380454"/>
          </a:xfrm>
        </p:spPr>
        <p:txBody>
          <a:bodyPr/>
          <a:lstStyle/>
          <a:p>
            <a:r>
              <a:rPr lang="en-AU"/>
              <a:t>The factors affecting the rate of reaction – catalyst</a:t>
            </a:r>
          </a:p>
        </p:txBody>
      </p:sp>
      <p:sp>
        <p:nvSpPr>
          <p:cNvPr id="8" name="TextBox 7">
            <a:extLst>
              <a:ext uri="{FF2B5EF4-FFF2-40B4-BE49-F238E27FC236}">
                <a16:creationId xmlns:a16="http://schemas.microsoft.com/office/drawing/2014/main" id="{68CB40DA-5374-77B6-CC58-6C591D2B826F}"/>
              </a:ext>
              <a:ext uri="{C183D7F6-B498-43B3-948B-1728B52AA6E4}">
                <adec:decorative xmlns:adec="http://schemas.microsoft.com/office/drawing/2017/decorative" val="1"/>
              </a:ext>
            </a:extLst>
          </p:cNvPr>
          <p:cNvSpPr txBox="1"/>
          <p:nvPr/>
        </p:nvSpPr>
        <p:spPr>
          <a:xfrm>
            <a:off x="4991631" y="1729119"/>
            <a:ext cx="5201321" cy="3378429"/>
          </a:xfrm>
          <a:prstGeom prst="rect">
            <a:avLst/>
          </a:prstGeom>
          <a:noFill/>
          <a:ln>
            <a:solidFill>
              <a:schemeClr val="tx1"/>
            </a:solidFill>
          </a:ln>
        </p:spPr>
        <p:txBody>
          <a:bodyPr wrap="square" lIns="0" tIns="0" rIns="0" bIns="0" rtlCol="0">
            <a:noAutofit/>
          </a:bodyPr>
          <a:lstStyle/>
          <a:p>
            <a:pPr algn="ctr">
              <a:lnSpc>
                <a:spcPct val="150000"/>
              </a:lnSpc>
              <a:spcAft>
                <a:spcPts val="600"/>
              </a:spcAft>
            </a:pPr>
            <a:r>
              <a:rPr lang="en-AU" sz="2000" b="1"/>
              <a:t>Macroscopic </a:t>
            </a:r>
          </a:p>
          <a:p>
            <a:pPr algn="ctr">
              <a:lnSpc>
                <a:spcPct val="150000"/>
              </a:lnSpc>
              <a:spcAft>
                <a:spcPts val="600"/>
              </a:spcAft>
            </a:pPr>
            <a:r>
              <a:rPr lang="en-AU" sz="2000"/>
              <a:t>(what we see)</a:t>
            </a:r>
          </a:p>
          <a:p>
            <a:pPr marL="285750" indent="-285750">
              <a:lnSpc>
                <a:spcPct val="150000"/>
              </a:lnSpc>
              <a:spcAft>
                <a:spcPts val="600"/>
              </a:spcAft>
              <a:buFont typeface="Arial" panose="020B0604020202020204" pitchFamily="34" charset="0"/>
              <a:buChar char="•"/>
            </a:pPr>
            <a:r>
              <a:rPr lang="en-AU" sz="2000"/>
              <a:t>No observable change in the measuring cylinder without the catalyst</a:t>
            </a:r>
          </a:p>
          <a:p>
            <a:pPr marL="285750" indent="-285750">
              <a:lnSpc>
                <a:spcPct val="150000"/>
              </a:lnSpc>
              <a:spcAft>
                <a:spcPts val="600"/>
              </a:spcAft>
              <a:buFont typeface="Arial" panose="020B0604020202020204" pitchFamily="34" charset="0"/>
              <a:buChar char="•"/>
            </a:pPr>
            <a:r>
              <a:rPr lang="en-AU" sz="2000"/>
              <a:t>Gas production was observed, and the foam rose up in the measuring cylinder with the catalyst</a:t>
            </a:r>
          </a:p>
          <a:p>
            <a:pPr algn="ctr"/>
            <a:endParaRPr lang="en-AU" sz="1600"/>
          </a:p>
        </p:txBody>
      </p:sp>
      <p:sp>
        <p:nvSpPr>
          <p:cNvPr id="5" name="TextBox 4">
            <a:extLst>
              <a:ext uri="{FF2B5EF4-FFF2-40B4-BE49-F238E27FC236}">
                <a16:creationId xmlns:a16="http://schemas.microsoft.com/office/drawing/2014/main" id="{DC8E4847-48DD-37EC-9276-F0243B73E891}"/>
              </a:ext>
              <a:ext uri="{C183D7F6-B498-43B3-948B-1728B52AA6E4}">
                <adec:decorative xmlns:adec="http://schemas.microsoft.com/office/drawing/2017/decorative" val="1"/>
              </a:ext>
            </a:extLst>
          </p:cNvPr>
          <p:cNvSpPr txBox="1"/>
          <p:nvPr/>
        </p:nvSpPr>
        <p:spPr>
          <a:xfrm>
            <a:off x="2406316" y="4166631"/>
            <a:ext cx="1876571" cy="1213633"/>
          </a:xfrm>
          <a:prstGeom prst="rect">
            <a:avLst/>
          </a:prstGeom>
          <a:noFill/>
        </p:spPr>
        <p:txBody>
          <a:bodyPr wrap="square" lIns="0" tIns="0" rIns="0" bIns="0" rtlCol="0">
            <a:noAutofit/>
          </a:bodyPr>
          <a:lstStyle/>
          <a:p>
            <a:pPr algn="ctr">
              <a:lnSpc>
                <a:spcPct val="150000"/>
              </a:lnSpc>
              <a:spcAft>
                <a:spcPts val="600"/>
              </a:spcAft>
            </a:pPr>
            <a:r>
              <a:rPr lang="en-AU" sz="2000" b="1"/>
              <a:t>The effect of catalyst on the rate of reaction</a:t>
            </a:r>
          </a:p>
        </p:txBody>
      </p:sp>
      <p:sp>
        <p:nvSpPr>
          <p:cNvPr id="13" name="Isosceles Triangle 12">
            <a:extLst>
              <a:ext uri="{FF2B5EF4-FFF2-40B4-BE49-F238E27FC236}">
                <a16:creationId xmlns:a16="http://schemas.microsoft.com/office/drawing/2014/main" id="{2DB74DB5-2B7C-F54B-1132-BDB83F9EAE21}"/>
              </a:ext>
              <a:ext uri="{C183D7F6-B498-43B3-948B-1728B52AA6E4}">
                <adec:decorative xmlns:adec="http://schemas.microsoft.com/office/drawing/2017/decorative" val="1"/>
              </a:ext>
            </a:extLst>
          </p:cNvPr>
          <p:cNvSpPr/>
          <p:nvPr/>
        </p:nvSpPr>
        <p:spPr>
          <a:xfrm>
            <a:off x="1315005" y="2861635"/>
            <a:ext cx="4169477" cy="2991082"/>
          </a:xfrm>
          <a:prstGeom prst="triangle">
            <a:avLst>
              <a:gd name="adj" fmla="val 451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674A65D1-C87F-6C15-7733-90606C24BD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178</a:t>
            </a:fld>
            <a:endParaRPr lang="en-AU"/>
          </a:p>
        </p:txBody>
      </p:sp>
    </p:spTree>
    <p:extLst>
      <p:ext uri="{BB962C8B-B14F-4D97-AF65-F5344CB8AC3E}">
        <p14:creationId xmlns:p14="http://schemas.microsoft.com/office/powerpoint/2010/main" val="81629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C6A3-C322-B9BC-467B-97F32954BC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BDCDB4-7896-9E0C-C195-AF1B75938AAF}"/>
              </a:ext>
            </a:extLst>
          </p:cNvPr>
          <p:cNvSpPr>
            <a:spLocks noGrp="1"/>
          </p:cNvSpPr>
          <p:nvPr>
            <p:ph type="title"/>
          </p:nvPr>
        </p:nvSpPr>
        <p:spPr/>
        <p:txBody>
          <a:bodyPr/>
          <a:lstStyle/>
          <a:p>
            <a:r>
              <a:rPr lang="en-AU"/>
              <a:t>2.3 Johnstone’s triangle – catalyst (2 of 3)</a:t>
            </a:r>
          </a:p>
        </p:txBody>
      </p:sp>
      <p:sp>
        <p:nvSpPr>
          <p:cNvPr id="4" name="Text Placeholder 3">
            <a:extLst>
              <a:ext uri="{FF2B5EF4-FFF2-40B4-BE49-F238E27FC236}">
                <a16:creationId xmlns:a16="http://schemas.microsoft.com/office/drawing/2014/main" id="{E24B73CC-9EF9-9060-F27F-16BBC8674401}"/>
              </a:ext>
            </a:extLst>
          </p:cNvPr>
          <p:cNvSpPr>
            <a:spLocks noGrp="1"/>
          </p:cNvSpPr>
          <p:nvPr>
            <p:ph type="body" sz="quarter" idx="18"/>
          </p:nvPr>
        </p:nvSpPr>
        <p:spPr>
          <a:xfrm>
            <a:off x="359999" y="982521"/>
            <a:ext cx="6808551" cy="389080"/>
          </a:xfrm>
        </p:spPr>
        <p:txBody>
          <a:bodyPr/>
          <a:lstStyle/>
          <a:p>
            <a:r>
              <a:rPr lang="en-AU"/>
              <a:t>The factors affecting the rate of reaction – catalyst</a:t>
            </a:r>
          </a:p>
        </p:txBody>
      </p:sp>
      <p:sp>
        <p:nvSpPr>
          <p:cNvPr id="5" name="TextBox 4">
            <a:extLst>
              <a:ext uri="{FF2B5EF4-FFF2-40B4-BE49-F238E27FC236}">
                <a16:creationId xmlns:a16="http://schemas.microsoft.com/office/drawing/2014/main" id="{2E224112-9D99-E8C0-18A7-627C19DDA125}"/>
              </a:ext>
              <a:ext uri="{C183D7F6-B498-43B3-948B-1728B52AA6E4}">
                <adec:decorative xmlns:adec="http://schemas.microsoft.com/office/drawing/2017/decorative" val="1"/>
              </a:ext>
            </a:extLst>
          </p:cNvPr>
          <p:cNvSpPr txBox="1"/>
          <p:nvPr/>
        </p:nvSpPr>
        <p:spPr>
          <a:xfrm>
            <a:off x="2156657" y="3284316"/>
            <a:ext cx="1876571" cy="1213633"/>
          </a:xfrm>
          <a:prstGeom prst="rect">
            <a:avLst/>
          </a:prstGeom>
          <a:noFill/>
        </p:spPr>
        <p:txBody>
          <a:bodyPr wrap="square" lIns="0" tIns="0" rIns="0" bIns="0" rtlCol="0">
            <a:noAutofit/>
          </a:bodyPr>
          <a:lstStyle/>
          <a:p>
            <a:pPr algn="ctr">
              <a:lnSpc>
                <a:spcPct val="150000"/>
              </a:lnSpc>
              <a:spcAft>
                <a:spcPts val="600"/>
              </a:spcAft>
            </a:pPr>
            <a:r>
              <a:rPr lang="en-AU" sz="2000" b="1"/>
              <a:t>The effect of catalyst on the rate of reaction</a:t>
            </a:r>
          </a:p>
        </p:txBody>
      </p:sp>
      <p:sp>
        <p:nvSpPr>
          <p:cNvPr id="13" name="Isosceles Triangle 12">
            <a:extLst>
              <a:ext uri="{FF2B5EF4-FFF2-40B4-BE49-F238E27FC236}">
                <a16:creationId xmlns:a16="http://schemas.microsoft.com/office/drawing/2014/main" id="{9BE3C994-7713-7AAF-E1FC-5D6033258AF1}"/>
              </a:ext>
              <a:ext uri="{C183D7F6-B498-43B3-948B-1728B52AA6E4}">
                <adec:decorative xmlns:adec="http://schemas.microsoft.com/office/drawing/2017/decorative" val="1"/>
              </a:ext>
            </a:extLst>
          </p:cNvPr>
          <p:cNvSpPr/>
          <p:nvPr/>
        </p:nvSpPr>
        <p:spPr>
          <a:xfrm>
            <a:off x="1010205" y="1933459"/>
            <a:ext cx="4169477" cy="2991082"/>
          </a:xfrm>
          <a:prstGeom prst="triangle">
            <a:avLst>
              <a:gd name="adj" fmla="val 451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877582F1-FE1E-79FB-5C64-3652C0000FA8}"/>
              </a:ext>
              <a:ext uri="{C183D7F6-B498-43B3-948B-1728B52AA6E4}">
                <adec:decorative xmlns:adec="http://schemas.microsoft.com/office/drawing/2017/decorative" val="1"/>
              </a:ext>
            </a:extLst>
          </p:cNvPr>
          <p:cNvSpPr txBox="1"/>
          <p:nvPr/>
        </p:nvSpPr>
        <p:spPr>
          <a:xfrm>
            <a:off x="5179680" y="1933459"/>
            <a:ext cx="6534793" cy="4336174"/>
          </a:xfrm>
          <a:prstGeom prst="rect">
            <a:avLst/>
          </a:prstGeom>
          <a:noFill/>
          <a:ln>
            <a:solidFill>
              <a:schemeClr val="tx1"/>
            </a:solidFill>
          </a:ln>
        </p:spPr>
        <p:txBody>
          <a:bodyPr wrap="square" lIns="0" tIns="0" rIns="0" bIns="0" rtlCol="0">
            <a:noAutofit/>
          </a:bodyPr>
          <a:lstStyle/>
          <a:p>
            <a:pPr algn="ctr">
              <a:lnSpc>
                <a:spcPct val="150000"/>
              </a:lnSpc>
              <a:spcAft>
                <a:spcPts val="600"/>
              </a:spcAft>
            </a:pPr>
            <a:r>
              <a:rPr lang="en-AU" sz="2000" b="1"/>
              <a:t>Sub microscopic </a:t>
            </a:r>
          </a:p>
          <a:p>
            <a:pPr algn="ctr">
              <a:lnSpc>
                <a:spcPct val="150000"/>
              </a:lnSpc>
              <a:spcAft>
                <a:spcPts val="600"/>
              </a:spcAft>
            </a:pPr>
            <a:r>
              <a:rPr lang="en-AU" sz="2000"/>
              <a:t>(what we cannot see)</a:t>
            </a:r>
          </a:p>
          <a:p>
            <a:pPr algn="ctr">
              <a:lnSpc>
                <a:spcPct val="150000"/>
              </a:lnSpc>
              <a:spcAft>
                <a:spcPts val="600"/>
              </a:spcAft>
            </a:pPr>
            <a:r>
              <a:rPr lang="en-AU" sz="2000"/>
              <a:t>What is happening at the particle level?</a:t>
            </a:r>
          </a:p>
          <a:p>
            <a:pPr>
              <a:lnSpc>
                <a:spcPct val="150000"/>
              </a:lnSpc>
              <a:spcAft>
                <a:spcPts val="600"/>
              </a:spcAft>
            </a:pPr>
            <a:r>
              <a:rPr lang="en-AU" sz="2000"/>
              <a:t>The enzyme peroxidase in yeast speeds up the reaction by lowering the activation energy, so a greater fraction of reactant particles (hydrogen peroxide) can form products (oxygen and water) at room temperature. </a:t>
            </a:r>
          </a:p>
          <a:p>
            <a:pPr algn="ctr"/>
            <a:endParaRPr lang="en-AU" sz="1600"/>
          </a:p>
          <a:p>
            <a:pPr algn="ctr"/>
            <a:endParaRPr lang="en-AU" sz="1600"/>
          </a:p>
          <a:p>
            <a:pPr algn="ctr"/>
            <a:endParaRPr lang="en-AU" sz="1600"/>
          </a:p>
          <a:p>
            <a:pPr algn="ctr"/>
            <a:endParaRPr lang="en-AU" sz="1600"/>
          </a:p>
          <a:p>
            <a:endParaRPr lang="en-AU" sz="1600"/>
          </a:p>
        </p:txBody>
      </p:sp>
      <p:sp>
        <p:nvSpPr>
          <p:cNvPr id="2" name="Slide Number Placeholder 1">
            <a:extLst>
              <a:ext uri="{FF2B5EF4-FFF2-40B4-BE49-F238E27FC236}">
                <a16:creationId xmlns:a16="http://schemas.microsoft.com/office/drawing/2014/main" id="{CA6B9F3A-1E62-55BF-58F7-164DA0AE92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179</a:t>
            </a:fld>
            <a:endParaRPr lang="en-AU"/>
          </a:p>
        </p:txBody>
      </p:sp>
    </p:spTree>
    <p:extLst>
      <p:ext uri="{BB962C8B-B14F-4D97-AF65-F5344CB8AC3E}">
        <p14:creationId xmlns:p14="http://schemas.microsoft.com/office/powerpoint/2010/main" val="37987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258C-4CEB-DD00-7769-0E73AEF6D17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0F4BE92-DB16-DDBE-FF8F-01E85F32F1CA}"/>
              </a:ext>
            </a:extLst>
          </p:cNvPr>
          <p:cNvSpPr>
            <a:spLocks noGrp="1"/>
          </p:cNvSpPr>
          <p:nvPr>
            <p:ph type="title"/>
          </p:nvPr>
        </p:nvSpPr>
        <p:spPr>
          <a:xfrm>
            <a:off x="359999" y="360000"/>
            <a:ext cx="11483999" cy="545601"/>
          </a:xfrm>
        </p:spPr>
        <p:txBody>
          <a:bodyPr/>
          <a:lstStyle/>
          <a:p>
            <a:r>
              <a:rPr lang="en-AU"/>
              <a:t>1.2 Types of compounds</a:t>
            </a:r>
          </a:p>
        </p:txBody>
      </p:sp>
      <p:sp>
        <p:nvSpPr>
          <p:cNvPr id="13" name="Text Placeholder 12">
            <a:extLst>
              <a:ext uri="{FF2B5EF4-FFF2-40B4-BE49-F238E27FC236}">
                <a16:creationId xmlns:a16="http://schemas.microsoft.com/office/drawing/2014/main" id="{F38E305A-7D1B-A577-6C6C-C0C613C457A1}"/>
              </a:ext>
            </a:extLst>
          </p:cNvPr>
          <p:cNvSpPr>
            <a:spLocks noGrp="1"/>
          </p:cNvSpPr>
          <p:nvPr>
            <p:ph type="body" sz="quarter" idx="18"/>
          </p:nvPr>
        </p:nvSpPr>
        <p:spPr>
          <a:xfrm>
            <a:off x="360000" y="982520"/>
            <a:ext cx="11483998" cy="356423"/>
          </a:xfrm>
        </p:spPr>
        <p:txBody>
          <a:bodyPr/>
          <a:lstStyle/>
          <a:p>
            <a:r>
              <a:rPr lang="en-AU"/>
              <a:t>Types of compounds matching activity</a:t>
            </a:r>
          </a:p>
        </p:txBody>
      </p:sp>
      <p:sp>
        <p:nvSpPr>
          <p:cNvPr id="7" name="Rectangle: Rounded Corners 6">
            <a:extLst>
              <a:ext uri="{FF2B5EF4-FFF2-40B4-BE49-F238E27FC236}">
                <a16:creationId xmlns:a16="http://schemas.microsoft.com/office/drawing/2014/main" id="{3A12B168-5CAB-65E0-AC50-CA1EE4E83221}"/>
              </a:ext>
              <a:ext uri="{C183D7F6-B498-43B3-948B-1728B52AA6E4}">
                <adec:decorative xmlns:adec="http://schemas.microsoft.com/office/drawing/2017/decorative" val="0"/>
              </a:ext>
            </a:extLst>
          </p:cNvPr>
          <p:cNvSpPr/>
          <p:nvPr/>
        </p:nvSpPr>
        <p:spPr>
          <a:xfrm>
            <a:off x="5219382" y="1238982"/>
            <a:ext cx="3173320" cy="8446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Covalent compounds</a:t>
            </a:r>
          </a:p>
        </p:txBody>
      </p:sp>
      <p:sp>
        <p:nvSpPr>
          <p:cNvPr id="2" name="Rectangle: Rounded Corners 1">
            <a:extLst>
              <a:ext uri="{FF2B5EF4-FFF2-40B4-BE49-F238E27FC236}">
                <a16:creationId xmlns:a16="http://schemas.microsoft.com/office/drawing/2014/main" id="{0959C47B-97E4-9F59-3FB7-942161301223}"/>
              </a:ext>
              <a:ext uri="{C183D7F6-B498-43B3-948B-1728B52AA6E4}">
                <adec:decorative xmlns:adec="http://schemas.microsoft.com/office/drawing/2017/decorative" val="0"/>
              </a:ext>
            </a:extLst>
          </p:cNvPr>
          <p:cNvSpPr/>
          <p:nvPr/>
        </p:nvSpPr>
        <p:spPr>
          <a:xfrm>
            <a:off x="8531691" y="1236902"/>
            <a:ext cx="3173318" cy="84460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Ionic compounds</a:t>
            </a:r>
          </a:p>
        </p:txBody>
      </p:sp>
      <p:sp>
        <p:nvSpPr>
          <p:cNvPr id="10" name="Rectangle: Rounded Corners 9">
            <a:extLst>
              <a:ext uri="{FF2B5EF4-FFF2-40B4-BE49-F238E27FC236}">
                <a16:creationId xmlns:a16="http://schemas.microsoft.com/office/drawing/2014/main" id="{AC150812-7E22-8A58-04D4-B3F93F9D0C89}"/>
              </a:ext>
              <a:ext uri="{C183D7F6-B498-43B3-948B-1728B52AA6E4}">
                <adec:decorative xmlns:adec="http://schemas.microsoft.com/office/drawing/2017/decorative" val="0"/>
              </a:ext>
            </a:extLst>
          </p:cNvPr>
          <p:cNvSpPr/>
          <p:nvPr/>
        </p:nvSpPr>
        <p:spPr>
          <a:xfrm>
            <a:off x="5219381" y="2337986"/>
            <a:ext cx="6325577" cy="115614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a:solidFill>
                  <a:schemeClr val="tx1"/>
                </a:solidFill>
                <a:latin typeface="Arial" panose="020B0604020202020204" pitchFamily="34" charset="0"/>
                <a:ea typeface="Calibri" panose="020F0502020204030204" pitchFamily="34" charset="0"/>
              </a:rPr>
              <a:t>A substance formed when two or more non-metal atoms bond together by sharing electrons. </a:t>
            </a:r>
            <a:endParaRPr lang="en-AU" sz="1800">
              <a:solidFill>
                <a:schemeClr val="tx1"/>
              </a:solidFill>
            </a:endParaRPr>
          </a:p>
        </p:txBody>
      </p:sp>
      <p:sp>
        <p:nvSpPr>
          <p:cNvPr id="12" name="Rectangle: Rounded Corners 11">
            <a:extLst>
              <a:ext uri="{FF2B5EF4-FFF2-40B4-BE49-F238E27FC236}">
                <a16:creationId xmlns:a16="http://schemas.microsoft.com/office/drawing/2014/main" id="{23E1288A-11D6-50D2-474E-6ECABD106AAC}"/>
              </a:ext>
              <a:ext uri="{C183D7F6-B498-43B3-948B-1728B52AA6E4}">
                <adec:decorative xmlns:adec="http://schemas.microsoft.com/office/drawing/2017/decorative" val="0"/>
              </a:ext>
            </a:extLst>
          </p:cNvPr>
          <p:cNvSpPr/>
          <p:nvPr/>
        </p:nvSpPr>
        <p:spPr>
          <a:xfrm>
            <a:off x="5219381" y="4149727"/>
            <a:ext cx="6485628" cy="172575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a:solidFill>
                  <a:schemeClr val="tx1"/>
                </a:solidFill>
                <a:latin typeface="Arial" panose="020B0604020202020204" pitchFamily="34" charset="0"/>
                <a:ea typeface="Calibri" panose="020F0502020204030204" pitchFamily="34" charset="0"/>
              </a:rPr>
              <a:t>A compound consisting of positively charged metal ions and negatively charged non-metal ions that are connected by ionic bonds.</a:t>
            </a:r>
          </a:p>
        </p:txBody>
      </p:sp>
      <p:sp>
        <p:nvSpPr>
          <p:cNvPr id="3" name="Slide Number Placeholder 2">
            <a:extLst>
              <a:ext uri="{FF2B5EF4-FFF2-40B4-BE49-F238E27FC236}">
                <a16:creationId xmlns:a16="http://schemas.microsoft.com/office/drawing/2014/main" id="{C01DEC2C-0D68-50A3-8AF4-06A2BACE31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Tree>
    <p:extLst>
      <p:ext uri="{BB962C8B-B14F-4D97-AF65-F5344CB8AC3E}">
        <p14:creationId xmlns:p14="http://schemas.microsoft.com/office/powerpoint/2010/main" val="61671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125E-6 3.7037E-7 L -0.2957 0.18565 " pathEditMode="relative" rAng="0" ptsTypes="AA">
                                      <p:cBhvr>
                                        <p:cTn id="14" dur="2000" fill="hold"/>
                                        <p:tgtEl>
                                          <p:spTgt spid="7"/>
                                        </p:tgtEl>
                                        <p:attrNameLst>
                                          <p:attrName>ppt_x</p:attrName>
                                          <p:attrName>ppt_y</p:attrName>
                                        </p:attrNameLst>
                                      </p:cBhvr>
                                      <p:rCtr x="-14792" y="9282"/>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29167E-6 1.85185E-6 L -0.55977 0.49815 " pathEditMode="relative" rAng="0" ptsTypes="AA">
                                      <p:cBhvr>
                                        <p:cTn id="18" dur="2000" fill="hold"/>
                                        <p:tgtEl>
                                          <p:spTgt spid="2"/>
                                        </p:tgtEl>
                                        <p:attrNameLst>
                                          <p:attrName>ppt_x</p:attrName>
                                          <p:attrName>ppt_y</p:attrName>
                                        </p:attrNameLst>
                                      </p:cBhvr>
                                      <p:rCtr x="-27995" y="2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P spid="12"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AAC6-F02F-FFAA-5484-44119132A8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DCA7A7-EEFA-509E-870F-4667553B791D}"/>
              </a:ext>
            </a:extLst>
          </p:cNvPr>
          <p:cNvSpPr>
            <a:spLocks noGrp="1"/>
          </p:cNvSpPr>
          <p:nvPr>
            <p:ph type="title"/>
          </p:nvPr>
        </p:nvSpPr>
        <p:spPr/>
        <p:txBody>
          <a:bodyPr/>
          <a:lstStyle/>
          <a:p>
            <a:r>
              <a:rPr lang="en-AU"/>
              <a:t>2.3 Johnstone’s triangle – catalyst (3 of 3)</a:t>
            </a:r>
          </a:p>
        </p:txBody>
      </p:sp>
      <p:sp>
        <p:nvSpPr>
          <p:cNvPr id="4" name="Text Placeholder 3">
            <a:extLst>
              <a:ext uri="{FF2B5EF4-FFF2-40B4-BE49-F238E27FC236}">
                <a16:creationId xmlns:a16="http://schemas.microsoft.com/office/drawing/2014/main" id="{861ABBED-0F38-14DA-E3CA-4F993721BB25}"/>
              </a:ext>
            </a:extLst>
          </p:cNvPr>
          <p:cNvSpPr>
            <a:spLocks noGrp="1"/>
          </p:cNvSpPr>
          <p:nvPr>
            <p:ph type="body" sz="quarter" idx="18"/>
          </p:nvPr>
        </p:nvSpPr>
        <p:spPr>
          <a:xfrm>
            <a:off x="359999" y="982521"/>
            <a:ext cx="6679155" cy="397706"/>
          </a:xfrm>
        </p:spPr>
        <p:txBody>
          <a:bodyPr/>
          <a:lstStyle/>
          <a:p>
            <a:r>
              <a:rPr lang="en-AU"/>
              <a:t>The factors affecting the rate of reaction – catalyst</a:t>
            </a:r>
          </a:p>
        </p:txBody>
      </p:sp>
      <p:sp>
        <p:nvSpPr>
          <p:cNvPr id="5" name="TextBox 4">
            <a:extLst>
              <a:ext uri="{FF2B5EF4-FFF2-40B4-BE49-F238E27FC236}">
                <a16:creationId xmlns:a16="http://schemas.microsoft.com/office/drawing/2014/main" id="{C1D7C213-D3EE-59CD-73E3-A5C8FB2A5690}"/>
              </a:ext>
              <a:ext uri="{C183D7F6-B498-43B3-948B-1728B52AA6E4}">
                <adec:decorative xmlns:adec="http://schemas.microsoft.com/office/drawing/2017/decorative" val="1"/>
              </a:ext>
            </a:extLst>
          </p:cNvPr>
          <p:cNvSpPr txBox="1"/>
          <p:nvPr/>
        </p:nvSpPr>
        <p:spPr>
          <a:xfrm>
            <a:off x="8738744" y="3076123"/>
            <a:ext cx="1876571" cy="1213633"/>
          </a:xfrm>
          <a:prstGeom prst="rect">
            <a:avLst/>
          </a:prstGeom>
          <a:noFill/>
        </p:spPr>
        <p:txBody>
          <a:bodyPr wrap="square" lIns="0" tIns="0" rIns="0" bIns="0" rtlCol="0">
            <a:noAutofit/>
          </a:bodyPr>
          <a:lstStyle/>
          <a:p>
            <a:pPr algn="ctr">
              <a:lnSpc>
                <a:spcPct val="150000"/>
              </a:lnSpc>
              <a:spcAft>
                <a:spcPts val="600"/>
              </a:spcAft>
            </a:pPr>
            <a:r>
              <a:rPr lang="en-AU" sz="2000" b="1"/>
              <a:t>The effect of catalyst on the rate of reaction</a:t>
            </a:r>
          </a:p>
        </p:txBody>
      </p:sp>
      <p:sp>
        <p:nvSpPr>
          <p:cNvPr id="13" name="Isosceles Triangle 12">
            <a:extLst>
              <a:ext uri="{FF2B5EF4-FFF2-40B4-BE49-F238E27FC236}">
                <a16:creationId xmlns:a16="http://schemas.microsoft.com/office/drawing/2014/main" id="{AA50F40D-9F69-150B-F1E7-DF03F9427C36}"/>
              </a:ext>
              <a:ext uri="{C183D7F6-B498-43B3-948B-1728B52AA6E4}">
                <adec:decorative xmlns:adec="http://schemas.microsoft.com/office/drawing/2017/decorative" val="1"/>
              </a:ext>
            </a:extLst>
          </p:cNvPr>
          <p:cNvSpPr/>
          <p:nvPr/>
        </p:nvSpPr>
        <p:spPr>
          <a:xfrm>
            <a:off x="7592292" y="1606626"/>
            <a:ext cx="4169477" cy="2991082"/>
          </a:xfrm>
          <a:prstGeom prst="triangle">
            <a:avLst>
              <a:gd name="adj" fmla="val 4515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EEC16B-BB4F-4540-EA37-25FDBE89EE34}"/>
                  </a:ext>
                  <a:ext uri="{C183D7F6-B498-43B3-948B-1728B52AA6E4}">
                    <adec:decorative xmlns:adec="http://schemas.microsoft.com/office/drawing/2017/decorative" val="1"/>
                  </a:ext>
                </a:extLst>
              </p:cNvPr>
              <p:cNvSpPr txBox="1"/>
              <p:nvPr/>
            </p:nvSpPr>
            <p:spPr>
              <a:xfrm>
                <a:off x="348000" y="1823282"/>
                <a:ext cx="7244290" cy="2466474"/>
              </a:xfrm>
              <a:prstGeom prst="rect">
                <a:avLst/>
              </a:prstGeom>
              <a:noFill/>
              <a:ln>
                <a:solidFill>
                  <a:schemeClr val="tx1"/>
                </a:solidFill>
              </a:ln>
            </p:spPr>
            <p:txBody>
              <a:bodyPr wrap="square" lIns="0" tIns="0" rIns="0" bIns="0" rtlCol="0">
                <a:noAutofit/>
              </a:bodyPr>
              <a:lstStyle/>
              <a:p>
                <a:pPr algn="ctr">
                  <a:lnSpc>
                    <a:spcPct val="150000"/>
                  </a:lnSpc>
                  <a:spcBef>
                    <a:spcPts val="1200"/>
                  </a:spcBef>
                  <a:spcAft>
                    <a:spcPts val="600"/>
                  </a:spcAft>
                </a:pPr>
                <a:r>
                  <a:rPr lang="en-AU" sz="2000" b="1"/>
                  <a:t>Symbolic</a:t>
                </a:r>
              </a:p>
              <a:p>
                <a:pPr>
                  <a:lnSpc>
                    <a:spcPct val="150000"/>
                  </a:lnSpc>
                  <a:spcBef>
                    <a:spcPts val="1200"/>
                  </a:spcBef>
                  <a:spcAft>
                    <a:spcPts val="600"/>
                  </a:spcAft>
                  <a:buNone/>
                </a:pPr>
                <a:r>
                  <a:rPr lang="en-AU" sz="2000" b="1"/>
                  <a:t>Word equation: </a:t>
                </a:r>
                <a:r>
                  <a:rPr lang="en-AU" sz="2000"/>
                  <a:t>hydrogen peroxide → water + oxygen</a:t>
                </a:r>
              </a:p>
              <a:p>
                <a:pPr>
                  <a:lnSpc>
                    <a:spcPct val="150000"/>
                  </a:lnSpc>
                  <a:spcBef>
                    <a:spcPts val="1200"/>
                  </a:spcBef>
                  <a:spcAft>
                    <a:spcPts val="600"/>
                  </a:spcAft>
                  <a:buNone/>
                </a:pPr>
                <a:r>
                  <a:rPr lang="en-AU" sz="2000"/>
                  <a:t> </a:t>
                </a:r>
                <a:r>
                  <a:rPr lang="en-AU" sz="2000" b="1"/>
                  <a:t>Balanced chemical equation</a:t>
                </a:r>
              </a:p>
              <a:p>
                <a:pPr algn="ctr">
                  <a:lnSpc>
                    <a:spcPct val="150000"/>
                  </a:lnSpc>
                  <a:spcBef>
                    <a:spcPts val="1200"/>
                  </a:spcBef>
                  <a:spcAft>
                    <a:spcPts val="600"/>
                  </a:spcAft>
                  <a:buNone/>
                </a:pPr>
                <a14:m>
                  <m:oMathPara xmlns:m="http://schemas.openxmlformats.org/officeDocument/2006/math">
                    <m:oMathParaPr>
                      <m:jc m:val="centerGroup"/>
                    </m:oMathParaPr>
                    <m:oMath xmlns:m="http://schemas.openxmlformats.org/officeDocument/2006/math">
                      <m:r>
                        <a:rPr lang="en-AU" sz="2000" i="1" dirty="0">
                          <a:latin typeface="Cambria Math" panose="02040503050406030204" pitchFamily="18" charset="0"/>
                        </a:rPr>
                        <m:t>2</m:t>
                      </m:r>
                      <m:r>
                        <a:rPr lang="en-AU" sz="2000" i="1" dirty="0">
                          <a:latin typeface="Cambria Math" panose="02040503050406030204" pitchFamily="18" charset="0"/>
                        </a:rPr>
                        <m:t>𝐻</m:t>
                      </m:r>
                      <m:r>
                        <a:rPr lang="en-AU" sz="2000" i="1" baseline="-25000" dirty="0">
                          <a:latin typeface="Cambria Math" panose="02040503050406030204" pitchFamily="18" charset="0"/>
                        </a:rPr>
                        <m:t>2</m:t>
                      </m:r>
                      <m:r>
                        <a:rPr lang="en-AU" sz="2000" i="1" dirty="0">
                          <a:latin typeface="Cambria Math" panose="02040503050406030204" pitchFamily="18" charset="0"/>
                        </a:rPr>
                        <m:t>𝑂</m:t>
                      </m:r>
                      <m:r>
                        <a:rPr lang="en-AU" sz="2000" i="1" baseline="-25000" dirty="0">
                          <a:latin typeface="Cambria Math" panose="02040503050406030204" pitchFamily="18" charset="0"/>
                        </a:rPr>
                        <m:t>2</m:t>
                      </m:r>
                      <m:d>
                        <m:dPr>
                          <m:ctrlPr>
                            <a:rPr lang="en-AU" sz="2000" i="1" dirty="0">
                              <a:latin typeface="Cambria Math" panose="02040503050406030204" pitchFamily="18" charset="0"/>
                            </a:rPr>
                          </m:ctrlPr>
                        </m:dPr>
                        <m:e>
                          <m:r>
                            <a:rPr lang="en-AU" sz="2000" i="1" dirty="0">
                              <a:latin typeface="Cambria Math" panose="02040503050406030204" pitchFamily="18" charset="0"/>
                            </a:rPr>
                            <m:t>𝑙</m:t>
                          </m:r>
                        </m:e>
                      </m:d>
                      <m:r>
                        <a:rPr lang="en-AU" sz="2000" i="1" dirty="0">
                          <a:latin typeface="Cambria Math" panose="02040503050406030204" pitchFamily="18" charset="0"/>
                        </a:rPr>
                        <m:t>→ </m:t>
                      </m:r>
                      <m:r>
                        <a:rPr lang="en-AU" sz="2000" i="1" dirty="0">
                          <a:latin typeface="Cambria Math" panose="02040503050406030204" pitchFamily="18" charset="0"/>
                        </a:rPr>
                        <m:t>𝑂</m:t>
                      </m:r>
                      <m:r>
                        <a:rPr lang="en-AU" sz="2000" i="1" baseline="-25000" dirty="0">
                          <a:latin typeface="Cambria Math" panose="02040503050406030204" pitchFamily="18" charset="0"/>
                        </a:rPr>
                        <m:t>2</m:t>
                      </m:r>
                      <m:d>
                        <m:dPr>
                          <m:ctrlPr>
                            <a:rPr lang="en-AU" sz="2000" i="1" dirty="0">
                              <a:latin typeface="Cambria Math" panose="02040503050406030204" pitchFamily="18" charset="0"/>
                            </a:rPr>
                          </m:ctrlPr>
                        </m:dPr>
                        <m:e>
                          <m:r>
                            <a:rPr lang="en-AU" sz="2000" i="1" dirty="0">
                              <a:latin typeface="Cambria Math" panose="02040503050406030204" pitchFamily="18" charset="0"/>
                            </a:rPr>
                            <m:t>𝑔</m:t>
                          </m:r>
                        </m:e>
                      </m:d>
                      <m:r>
                        <a:rPr lang="en-AU" sz="2000" i="1" dirty="0">
                          <a:latin typeface="Cambria Math" panose="02040503050406030204" pitchFamily="18" charset="0"/>
                        </a:rPr>
                        <m:t>+2</m:t>
                      </m:r>
                      <m:r>
                        <a:rPr lang="en-AU" sz="2000" i="1" dirty="0">
                          <a:latin typeface="Cambria Math" panose="02040503050406030204" pitchFamily="18" charset="0"/>
                        </a:rPr>
                        <m:t>𝐻</m:t>
                      </m:r>
                      <m:r>
                        <a:rPr lang="en-AU" sz="2000" i="1" baseline="-25000" dirty="0">
                          <a:latin typeface="Cambria Math" panose="02040503050406030204" pitchFamily="18" charset="0"/>
                        </a:rPr>
                        <m:t>2</m:t>
                      </m:r>
                      <m:r>
                        <a:rPr lang="en-AU" sz="2000" i="1" dirty="0">
                          <a:latin typeface="Cambria Math" panose="02040503050406030204" pitchFamily="18" charset="0"/>
                        </a:rPr>
                        <m:t>𝑂</m:t>
                      </m:r>
                      <m:r>
                        <a:rPr lang="en-AU" sz="2000" i="1" dirty="0">
                          <a:latin typeface="Cambria Math" panose="02040503050406030204" pitchFamily="18" charset="0"/>
                        </a:rPr>
                        <m:t>(</m:t>
                      </m:r>
                      <m:r>
                        <a:rPr lang="en-AU" sz="2000" i="1" dirty="0">
                          <a:latin typeface="Cambria Math" panose="02040503050406030204" pitchFamily="18" charset="0"/>
                        </a:rPr>
                        <m:t>𝑙</m:t>
                      </m:r>
                      <m:r>
                        <a:rPr lang="en-AU" sz="2000" i="1" dirty="0">
                          <a:latin typeface="Cambria Math" panose="02040503050406030204" pitchFamily="18" charset="0"/>
                        </a:rPr>
                        <m:t>) </m:t>
                      </m:r>
                    </m:oMath>
                  </m:oMathPara>
                </a14:m>
                <a:endParaRPr lang="en-AU" sz="2000" b="1"/>
              </a:p>
              <a:p>
                <a:pPr>
                  <a:lnSpc>
                    <a:spcPct val="150000"/>
                  </a:lnSpc>
                  <a:spcBef>
                    <a:spcPts val="1200"/>
                  </a:spcBef>
                  <a:spcAft>
                    <a:spcPts val="600"/>
                  </a:spcAft>
                  <a:buNone/>
                </a:pPr>
                <a:endParaRPr lang="en-AU" sz="1800"/>
              </a:p>
            </p:txBody>
          </p:sp>
        </mc:Choice>
        <mc:Fallback xmlns="">
          <p:sp>
            <p:nvSpPr>
              <p:cNvPr id="6" name="TextBox 5">
                <a:extLst>
                  <a:ext uri="{FF2B5EF4-FFF2-40B4-BE49-F238E27FC236}">
                    <a16:creationId xmlns:a16="http://schemas.microsoft.com/office/drawing/2014/main" id="{7CEEC16B-BB4F-4540-EA37-25FDBE89EE34}"/>
                  </a:ext>
                  <a:ext uri="{C183D7F6-B498-43B3-948B-1728B52AA6E4}">
                    <adec:decorative xmlns:adec="http://schemas.microsoft.com/office/drawing/2017/decorative" val="1"/>
                  </a:ext>
                </a:extLst>
              </p:cNvPr>
              <p:cNvSpPr txBox="1">
                <a:spLocks noRot="1" noChangeAspect="1" noMove="1" noResize="1" noEditPoints="1" noAdjustHandles="1" noChangeArrowheads="1" noChangeShapeType="1" noTextEdit="1"/>
              </p:cNvSpPr>
              <p:nvPr/>
            </p:nvSpPr>
            <p:spPr>
              <a:xfrm>
                <a:off x="348000" y="1823282"/>
                <a:ext cx="7244290" cy="2466474"/>
              </a:xfrm>
              <a:prstGeom prst="rect">
                <a:avLst/>
              </a:prstGeom>
              <a:blipFill>
                <a:blip r:embed="rId3"/>
                <a:stretch>
                  <a:fillRect l="-1920"/>
                </a:stretch>
              </a:blipFill>
              <a:ln>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B8A7C5D0-B797-FAC6-D02F-1B6A5C29745D}"/>
              </a:ext>
            </a:extLst>
          </p:cNvPr>
          <p:cNvSpPr txBox="1"/>
          <p:nvPr/>
        </p:nvSpPr>
        <p:spPr>
          <a:xfrm>
            <a:off x="402378" y="4381060"/>
            <a:ext cx="11789621" cy="2351588"/>
          </a:xfrm>
          <a:prstGeom prst="rect">
            <a:avLst/>
          </a:prstGeom>
          <a:noFill/>
        </p:spPr>
        <p:txBody>
          <a:bodyPr wrap="square" lIns="0" tIns="0" rIns="0" bIns="0" rtlCol="0">
            <a:noAutofit/>
          </a:bodyPr>
          <a:lstStyle/>
          <a:p>
            <a:pPr lvl="0" defTabSz="914377">
              <a:lnSpc>
                <a:spcPct val="150000"/>
              </a:lnSpc>
              <a:spcBef>
                <a:spcPts val="1200"/>
              </a:spcBef>
              <a:spcAft>
                <a:spcPts val="600"/>
              </a:spcAft>
              <a:defRPr/>
            </a:pPr>
            <a:r>
              <a:rPr lang="en-AU" sz="2000" b="1"/>
              <a:t>Conclusion</a:t>
            </a:r>
          </a:p>
          <a:p>
            <a:pPr lvl="0" defTabSz="914377">
              <a:lnSpc>
                <a:spcPct val="150000"/>
              </a:lnSpc>
              <a:spcBef>
                <a:spcPts val="1200"/>
              </a:spcBef>
              <a:spcAft>
                <a:spcPts val="600"/>
              </a:spcAft>
              <a:defRPr/>
            </a:pPr>
            <a:r>
              <a:rPr lang="en-AU" sz="2000" b="1"/>
              <a:t>Compare the changes happening in the two measuring cylinders</a:t>
            </a:r>
          </a:p>
          <a:p>
            <a:pPr lvl="0" defTabSz="914377">
              <a:lnSpc>
                <a:spcPct val="150000"/>
              </a:lnSpc>
              <a:spcAft>
                <a:spcPts val="600"/>
              </a:spcAft>
              <a:defRPr/>
            </a:pPr>
            <a:r>
              <a:rPr lang="en-AU" sz="2000">
                <a:latin typeface="Arial" panose="020B0604020202020204" pitchFamily="34" charset="0"/>
                <a:ea typeface="Calibri" panose="020F0502020204030204" pitchFamily="34" charset="0"/>
                <a:cs typeface="Arial" panose="020B0604020202020204" pitchFamily="34" charset="0"/>
              </a:rPr>
              <a:t>No reaction in the measuring cylinder without yeast but fizzing lasts for a few seconds that indicate  the decomposition of hydrogen peroxide</a:t>
            </a:r>
          </a:p>
        </p:txBody>
      </p:sp>
      <p:sp>
        <p:nvSpPr>
          <p:cNvPr id="2" name="Slide Number Placeholder 1">
            <a:extLst>
              <a:ext uri="{FF2B5EF4-FFF2-40B4-BE49-F238E27FC236}">
                <a16:creationId xmlns:a16="http://schemas.microsoft.com/office/drawing/2014/main" id="{6D30BD2B-7055-91EE-7E48-E6BBA03F0D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180</a:t>
            </a:fld>
            <a:endParaRPr lang="en-AU"/>
          </a:p>
        </p:txBody>
      </p:sp>
    </p:spTree>
    <p:extLst>
      <p:ext uri="{BB962C8B-B14F-4D97-AF65-F5344CB8AC3E}">
        <p14:creationId xmlns:p14="http://schemas.microsoft.com/office/powerpoint/2010/main" val="307487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B645-EA87-EAFD-2E9E-30EA2D0C90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FE8C73B-F7CC-DD0E-4359-BD2F27C85694}"/>
              </a:ext>
            </a:extLst>
          </p:cNvPr>
          <p:cNvSpPr>
            <a:spLocks noGrp="1"/>
          </p:cNvSpPr>
          <p:nvPr>
            <p:ph type="title"/>
          </p:nvPr>
        </p:nvSpPr>
        <p:spPr>
          <a:xfrm>
            <a:off x="359998" y="360000"/>
            <a:ext cx="11620192" cy="522000"/>
          </a:xfrm>
        </p:spPr>
        <p:txBody>
          <a:bodyPr/>
          <a:lstStyle/>
          <a:p>
            <a:r>
              <a:rPr lang="en-AU">
                <a:cs typeface="Arial"/>
              </a:rPr>
              <a:t>2.4 Reaction rate: temperature and concentration (1 of 2)</a:t>
            </a:r>
          </a:p>
        </p:txBody>
      </p:sp>
      <p:sp>
        <p:nvSpPr>
          <p:cNvPr id="6" name="Text Placeholder 5">
            <a:extLst>
              <a:ext uri="{FF2B5EF4-FFF2-40B4-BE49-F238E27FC236}">
                <a16:creationId xmlns:a16="http://schemas.microsoft.com/office/drawing/2014/main" id="{7DD3F45D-B7FE-D64E-8B91-F8F90ADD905D}"/>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A7C4DC78-D65F-C9FE-5832-8B0F500E78AC}"/>
              </a:ext>
            </a:extLst>
          </p:cNvPr>
          <p:cNvGraphicFramePr>
            <a:graphicFrameLocks noGrp="1"/>
          </p:cNvGraphicFramePr>
          <p:nvPr/>
        </p:nvGraphicFramePr>
        <p:xfrm>
          <a:off x="359998" y="1916174"/>
          <a:ext cx="11484002" cy="4897012"/>
        </p:xfrm>
        <a:graphic>
          <a:graphicData uri="http://schemas.openxmlformats.org/drawingml/2006/table">
            <a:tbl>
              <a:tblPr firstRow="1">
                <a:tableStyleId>{B301B821-A1FF-4177-AEE7-76D212191A09}</a:tableStyleId>
              </a:tblPr>
              <a:tblGrid>
                <a:gridCol w="4902882">
                  <a:extLst>
                    <a:ext uri="{9D8B030D-6E8A-4147-A177-3AD203B41FA5}">
                      <a16:colId xmlns:a16="http://schemas.microsoft.com/office/drawing/2014/main" val="3623447875"/>
                    </a:ext>
                  </a:extLst>
                </a:gridCol>
                <a:gridCol w="6581120">
                  <a:extLst>
                    <a:ext uri="{9D8B030D-6E8A-4147-A177-3AD203B41FA5}">
                      <a16:colId xmlns:a16="http://schemas.microsoft.com/office/drawing/2014/main" val="3573327086"/>
                    </a:ext>
                  </a:extLst>
                </a:gridCol>
              </a:tblGrid>
              <a:tr h="551287">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448757">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explain the factors that affect the rate of a chemical reaction.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describe the effect of temperature on the rate of reaction</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describe the effect of concentration on the rate of reaction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45309">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develop hypotheses based on observations and scientific knowledge</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develop a measurable hypothesis.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1751659">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design a valid scientific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purpose of an investigation</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variables in the investigation</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explain how the investigation method is valid.</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5881964"/>
                  </a:ext>
                </a:extLst>
              </a:tr>
            </a:tbl>
          </a:graphicData>
        </a:graphic>
      </p:graphicFrame>
      <p:sp>
        <p:nvSpPr>
          <p:cNvPr id="2" name="Slide Number Placeholder 1">
            <a:extLst>
              <a:ext uri="{FF2B5EF4-FFF2-40B4-BE49-F238E27FC236}">
                <a16:creationId xmlns:a16="http://schemas.microsoft.com/office/drawing/2014/main" id="{1DF65FB8-F2D9-4FB4-2B1C-7F4CAC078B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181</a:t>
            </a:fld>
            <a:endParaRPr lang="en-AU"/>
          </a:p>
        </p:txBody>
      </p:sp>
    </p:spTree>
    <p:extLst>
      <p:ext uri="{BB962C8B-B14F-4D97-AF65-F5344CB8AC3E}">
        <p14:creationId xmlns:p14="http://schemas.microsoft.com/office/powerpoint/2010/main" val="36559043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0C23-0298-DDC7-5555-3C5B582F89F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4623680-B27B-EECC-B0F0-C385C83DBA96}"/>
              </a:ext>
            </a:extLst>
          </p:cNvPr>
          <p:cNvSpPr>
            <a:spLocks noGrp="1"/>
          </p:cNvSpPr>
          <p:nvPr>
            <p:ph type="title"/>
          </p:nvPr>
        </p:nvSpPr>
        <p:spPr>
          <a:xfrm>
            <a:off x="359997" y="360000"/>
            <a:ext cx="11542701" cy="522000"/>
          </a:xfrm>
        </p:spPr>
        <p:txBody>
          <a:bodyPr/>
          <a:lstStyle/>
          <a:p>
            <a:r>
              <a:rPr lang="en-AU">
                <a:cs typeface="Arial"/>
              </a:rPr>
              <a:t>2.4 Reaction rate: temperature and concentration (2 of 2)</a:t>
            </a:r>
          </a:p>
        </p:txBody>
      </p:sp>
      <p:sp>
        <p:nvSpPr>
          <p:cNvPr id="6" name="Text Placeholder 5">
            <a:extLst>
              <a:ext uri="{FF2B5EF4-FFF2-40B4-BE49-F238E27FC236}">
                <a16:creationId xmlns:a16="http://schemas.microsoft.com/office/drawing/2014/main" id="{3BD17FE9-FB90-A151-F485-EEAA86CD695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6837B161-0730-B164-6AA4-F2EF507166BB}"/>
              </a:ext>
            </a:extLst>
          </p:cNvPr>
          <p:cNvGraphicFramePr>
            <a:graphicFrameLocks noGrp="1"/>
          </p:cNvGraphicFramePr>
          <p:nvPr/>
        </p:nvGraphicFramePr>
        <p:xfrm>
          <a:off x="359997" y="1753446"/>
          <a:ext cx="11758111" cy="4699938"/>
        </p:xfrm>
        <a:graphic>
          <a:graphicData uri="http://schemas.openxmlformats.org/drawingml/2006/table">
            <a:tbl>
              <a:tblPr firstRow="1">
                <a:tableStyleId>{B301B821-A1FF-4177-AEE7-76D212191A09}</a:tableStyleId>
              </a:tblPr>
              <a:tblGrid>
                <a:gridCol w="4999103">
                  <a:extLst>
                    <a:ext uri="{9D8B030D-6E8A-4147-A177-3AD203B41FA5}">
                      <a16:colId xmlns:a16="http://schemas.microsoft.com/office/drawing/2014/main" val="3623447875"/>
                    </a:ext>
                  </a:extLst>
                </a:gridCol>
                <a:gridCol w="6759008">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66169">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follow a planned procedure.</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undertake a safe, valid and reliable investigation</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Accurately collect data and record it in a table.</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237672">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process and represent data.</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plot experimental data on an appropriate graph</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plot multiple sets of data on the same graph.</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081846"/>
                  </a:ext>
                </a:extLst>
              </a:tr>
              <a:tr h="1083194">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analyse data from investigations to identify trends, patterns and relationships, and draw conclusions.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analyse data from investigations to identify trends</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analyse data from investigations to identify relationships between variables and draw conclusions.</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assess the validity and reliability of the collected data.</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6105932"/>
                  </a:ext>
                </a:extLst>
              </a:tr>
            </a:tbl>
          </a:graphicData>
        </a:graphic>
      </p:graphicFrame>
      <p:sp>
        <p:nvSpPr>
          <p:cNvPr id="2" name="Slide Number Placeholder 1">
            <a:extLst>
              <a:ext uri="{FF2B5EF4-FFF2-40B4-BE49-F238E27FC236}">
                <a16:creationId xmlns:a16="http://schemas.microsoft.com/office/drawing/2014/main" id="{DFAEC664-A408-6FA0-C098-AE3F1D4AD13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182</a:t>
            </a:fld>
            <a:endParaRPr lang="en-AU"/>
          </a:p>
        </p:txBody>
      </p:sp>
    </p:spTree>
    <p:extLst>
      <p:ext uri="{BB962C8B-B14F-4D97-AF65-F5344CB8AC3E}">
        <p14:creationId xmlns:p14="http://schemas.microsoft.com/office/powerpoint/2010/main" val="29156095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5225E-B144-A259-CDCF-C913231BDACC}"/>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E57CC70-BFD1-F9EE-E0F7-F897659362D9}"/>
              </a:ext>
            </a:extLst>
          </p:cNvPr>
          <p:cNvSpPr>
            <a:spLocks noGrp="1"/>
          </p:cNvSpPr>
          <p:nvPr>
            <p:ph type="title"/>
          </p:nvPr>
        </p:nvSpPr>
        <p:spPr/>
        <p:txBody>
          <a:bodyPr/>
          <a:lstStyle/>
          <a:p>
            <a:r>
              <a:rPr lang="en-AU"/>
              <a:t>2.4 Frayer diagram – hypothesis</a:t>
            </a:r>
          </a:p>
        </p:txBody>
      </p:sp>
      <p:sp>
        <p:nvSpPr>
          <p:cNvPr id="20" name="Google Shape;72;p15">
            <a:extLst>
              <a:ext uri="{FF2B5EF4-FFF2-40B4-BE49-F238E27FC236}">
                <a16:creationId xmlns:a16="http://schemas.microsoft.com/office/drawing/2014/main" id="{8072020A-B595-5DBC-2167-08B8E72C4FA6}"/>
              </a:ext>
              <a:ext uri="{C183D7F6-B498-43B3-948B-1728B52AA6E4}">
                <adec:decorative xmlns:adec="http://schemas.microsoft.com/office/drawing/2017/decorative" val="1"/>
              </a:ext>
            </a:extLst>
          </p:cNvPr>
          <p:cNvSpPr/>
          <p:nvPr/>
        </p:nvSpPr>
        <p:spPr>
          <a:xfrm rot="-5400000">
            <a:off x="1662319" y="-51295"/>
            <a:ext cx="2613237" cy="5498772"/>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1" name="Google Shape;74;p15">
            <a:extLst>
              <a:ext uri="{FF2B5EF4-FFF2-40B4-BE49-F238E27FC236}">
                <a16:creationId xmlns:a16="http://schemas.microsoft.com/office/drawing/2014/main" id="{D697B79B-956A-A2B4-4C9F-205D5A8C0387}"/>
              </a:ext>
              <a:ext uri="{C183D7F6-B498-43B3-948B-1728B52AA6E4}">
                <adec:decorative xmlns:adec="http://schemas.microsoft.com/office/drawing/2017/decorative" val="1"/>
              </a:ext>
            </a:extLst>
          </p:cNvPr>
          <p:cNvSpPr/>
          <p:nvPr/>
        </p:nvSpPr>
        <p:spPr>
          <a:xfrm>
            <a:off x="5738720" y="1391473"/>
            <a:ext cx="5932433" cy="261323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22" name="Google Shape;76;p15">
            <a:extLst>
              <a:ext uri="{FF2B5EF4-FFF2-40B4-BE49-F238E27FC236}">
                <a16:creationId xmlns:a16="http://schemas.microsoft.com/office/drawing/2014/main" id="{752B8DA9-7B5A-E4C0-2E98-2C80C7281B4B}"/>
              </a:ext>
              <a:ext uri="{C183D7F6-B498-43B3-948B-1728B52AA6E4}">
                <adec:decorative xmlns:adec="http://schemas.microsoft.com/office/drawing/2017/decorative" val="1"/>
              </a:ext>
            </a:extLst>
          </p:cNvPr>
          <p:cNvSpPr/>
          <p:nvPr/>
        </p:nvSpPr>
        <p:spPr>
          <a:xfrm rot="10800000">
            <a:off x="219548" y="4042834"/>
            <a:ext cx="5608499" cy="2113421"/>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3" name="Google Shape;78;p15">
            <a:extLst>
              <a:ext uri="{FF2B5EF4-FFF2-40B4-BE49-F238E27FC236}">
                <a16:creationId xmlns:a16="http://schemas.microsoft.com/office/drawing/2014/main" id="{692E4A25-C9A6-74D8-E88E-2D9C4300A8D4}"/>
              </a:ext>
              <a:ext uri="{C183D7F6-B498-43B3-948B-1728B52AA6E4}">
                <adec:decorative xmlns:adec="http://schemas.microsoft.com/office/drawing/2017/decorative" val="1"/>
              </a:ext>
            </a:extLst>
          </p:cNvPr>
          <p:cNvSpPr/>
          <p:nvPr/>
        </p:nvSpPr>
        <p:spPr>
          <a:xfrm rot="5400000">
            <a:off x="7678816" y="2131523"/>
            <a:ext cx="2151545" cy="5897926"/>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4" name="Google Shape;80;p15">
            <a:extLst>
              <a:ext uri="{FF2B5EF4-FFF2-40B4-BE49-F238E27FC236}">
                <a16:creationId xmlns:a16="http://schemas.microsoft.com/office/drawing/2014/main" id="{DBEA59F2-5D08-4462-F89A-67BC33860262}"/>
              </a:ext>
              <a:ext uri="{C183D7F6-B498-43B3-948B-1728B52AA6E4}">
                <adec:decorative xmlns:adec="http://schemas.microsoft.com/office/drawing/2017/decorative" val="1"/>
              </a:ext>
            </a:extLst>
          </p:cNvPr>
          <p:cNvSpPr/>
          <p:nvPr/>
        </p:nvSpPr>
        <p:spPr>
          <a:xfrm>
            <a:off x="4253346" y="3701383"/>
            <a:ext cx="2029794" cy="710565"/>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algn="ctr"/>
            <a:endParaRPr lang="en-AU" b="1"/>
          </a:p>
          <a:p>
            <a:pPr algn="ctr"/>
            <a:r>
              <a:rPr lang="en-AU" b="1"/>
              <a:t>Hypothesis</a:t>
            </a:r>
          </a:p>
          <a:p>
            <a:pPr algn="ctr"/>
            <a:endParaRPr/>
          </a:p>
        </p:txBody>
      </p:sp>
      <p:sp>
        <p:nvSpPr>
          <p:cNvPr id="2" name="TextBox 1">
            <a:extLst>
              <a:ext uri="{FF2B5EF4-FFF2-40B4-BE49-F238E27FC236}">
                <a16:creationId xmlns:a16="http://schemas.microsoft.com/office/drawing/2014/main" id="{C4656F39-779F-C431-A66C-E2B9B62F7E66}"/>
              </a:ext>
            </a:extLst>
          </p:cNvPr>
          <p:cNvSpPr txBox="1"/>
          <p:nvPr/>
        </p:nvSpPr>
        <p:spPr>
          <a:xfrm>
            <a:off x="239947" y="1679360"/>
            <a:ext cx="4906201" cy="2075590"/>
          </a:xfrm>
          <a:prstGeom prst="rect">
            <a:avLst/>
          </a:prstGeom>
          <a:noFill/>
        </p:spPr>
        <p:txBody>
          <a:bodyPr wrap="square" lIns="0" tIns="0" rIns="0" bIns="0" rtlCol="0">
            <a:noAutofit/>
          </a:bodyPr>
          <a:lstStyle/>
          <a:p>
            <a:pPr marL="177800">
              <a:lnSpc>
                <a:spcPct val="150000"/>
              </a:lnSpc>
              <a:spcAft>
                <a:spcPts val="1200"/>
              </a:spcAft>
            </a:pPr>
            <a:r>
              <a:rPr lang="en-US" sz="1800" b="1">
                <a:solidFill>
                  <a:schemeClr val="accent1"/>
                </a:solidFill>
                <a:latin typeface="+mj-lt"/>
              </a:rPr>
              <a:t>Definition</a:t>
            </a:r>
            <a:br>
              <a:rPr lang="en-US" sz="1800" b="1">
                <a:solidFill>
                  <a:schemeClr val="accent1"/>
                </a:solidFill>
                <a:latin typeface="+mj-lt"/>
              </a:rPr>
            </a:br>
            <a:r>
              <a:rPr lang="en-AU" sz="1600"/>
              <a:t>A  testable statement or prediction that explains the expected outcome of an investigation based on research, observations or prior knowledge.</a:t>
            </a:r>
          </a:p>
          <a:p>
            <a:pPr marL="177800" algn="l">
              <a:lnSpc>
                <a:spcPct val="150000"/>
              </a:lnSpc>
              <a:spcAft>
                <a:spcPts val="1200"/>
              </a:spcAft>
            </a:pPr>
            <a:r>
              <a:rPr lang="en-US" sz="1600"/>
              <a:t>.</a:t>
            </a:r>
            <a:endParaRPr lang="en-AU" sz="1600"/>
          </a:p>
        </p:txBody>
      </p:sp>
      <p:sp>
        <p:nvSpPr>
          <p:cNvPr id="7" name="TextBox 6">
            <a:extLst>
              <a:ext uri="{FF2B5EF4-FFF2-40B4-BE49-F238E27FC236}">
                <a16:creationId xmlns:a16="http://schemas.microsoft.com/office/drawing/2014/main" id="{458E9B27-9EA3-9F21-EEAD-F7D5ABE1B492}"/>
              </a:ext>
              <a:ext uri="{C183D7F6-B498-43B3-948B-1728B52AA6E4}">
                <adec:decorative xmlns:adec="http://schemas.microsoft.com/office/drawing/2017/decorative" val="0"/>
              </a:ext>
            </a:extLst>
          </p:cNvPr>
          <p:cNvSpPr txBox="1"/>
          <p:nvPr/>
        </p:nvSpPr>
        <p:spPr>
          <a:xfrm>
            <a:off x="6004654" y="1441826"/>
            <a:ext cx="5686895" cy="2562884"/>
          </a:xfrm>
          <a:prstGeom prst="rect">
            <a:avLst/>
          </a:prstGeom>
          <a:noFill/>
        </p:spPr>
        <p:txBody>
          <a:bodyPr wrap="square" lIns="0" tIns="0" rIns="0" bIns="0" rtlCol="0">
            <a:noAutofit/>
          </a:bodyPr>
          <a:lstStyle/>
          <a:p>
            <a:pPr marL="177800" algn="l">
              <a:lnSpc>
                <a:spcPct val="114000"/>
              </a:lnSpc>
              <a:spcAft>
                <a:spcPts val="1200"/>
              </a:spcAft>
            </a:pPr>
            <a:r>
              <a:rPr lang="en-US" sz="1600" b="1">
                <a:solidFill>
                  <a:schemeClr val="accent1"/>
                </a:solidFill>
                <a:latin typeface="+mj-lt"/>
              </a:rPr>
              <a:t>Facts/Characteristics</a:t>
            </a:r>
          </a:p>
          <a:p>
            <a:pPr marL="463550" indent="-285750">
              <a:lnSpc>
                <a:spcPct val="114000"/>
              </a:lnSpc>
              <a:spcAft>
                <a:spcPts val="600"/>
              </a:spcAft>
              <a:buFont typeface="Arial" panose="020B0604020202020204" pitchFamily="34" charset="0"/>
              <a:buChar char="•"/>
            </a:pPr>
            <a:r>
              <a:rPr lang="en-AU" sz="1600"/>
              <a:t>It links the independent and dependent variables and includes a predicted outcome based on scientific reasoning</a:t>
            </a:r>
          </a:p>
          <a:p>
            <a:pPr marL="463550" indent="-285750">
              <a:lnSpc>
                <a:spcPct val="114000"/>
              </a:lnSpc>
              <a:spcAft>
                <a:spcPts val="600"/>
              </a:spcAft>
              <a:buFont typeface="Arial" panose="020B0604020202020204" pitchFamily="34" charset="0"/>
              <a:buChar char="•"/>
            </a:pPr>
            <a:r>
              <a:rPr lang="en-AU" sz="1600"/>
              <a:t>It can be proved or disproved.</a:t>
            </a:r>
          </a:p>
          <a:p>
            <a:pPr marL="463550" indent="-285750">
              <a:lnSpc>
                <a:spcPct val="114000"/>
              </a:lnSpc>
              <a:spcAft>
                <a:spcPts val="600"/>
              </a:spcAft>
              <a:buFont typeface="Arial" panose="020B0604020202020204" pitchFamily="34" charset="0"/>
              <a:buChar char="•"/>
            </a:pPr>
            <a:r>
              <a:rPr lang="en-AU" sz="1600"/>
              <a:t>It is written as ‘</a:t>
            </a:r>
            <a:r>
              <a:rPr lang="en-AU" sz="1600" b="1"/>
              <a:t>if’ </a:t>
            </a:r>
            <a:r>
              <a:rPr lang="en-AU" sz="1600"/>
              <a:t>(independent variable, ‘</a:t>
            </a:r>
            <a:r>
              <a:rPr lang="en-AU" sz="1600" b="1"/>
              <a:t>then</a:t>
            </a:r>
            <a:r>
              <a:rPr lang="en-AU" sz="1600"/>
              <a:t>’ (effect on the dependent variable), </a:t>
            </a:r>
            <a:r>
              <a:rPr lang="en-AU" sz="1600" b="1"/>
              <a:t>because</a:t>
            </a:r>
            <a:r>
              <a:rPr lang="en-AU" sz="1600"/>
              <a:t> (scientific reasoning/ explanation) statement.</a:t>
            </a:r>
          </a:p>
          <a:p>
            <a:pPr marL="463550" indent="-285750" algn="l">
              <a:lnSpc>
                <a:spcPct val="114000"/>
              </a:lnSpc>
              <a:spcAft>
                <a:spcPts val="600"/>
              </a:spcAft>
              <a:buFont typeface="Arial" panose="020B0604020202020204" pitchFamily="34" charset="0"/>
              <a:buChar char="•"/>
            </a:pPr>
            <a:endParaRPr lang="en-AU" sz="1600"/>
          </a:p>
        </p:txBody>
      </p:sp>
      <p:sp>
        <p:nvSpPr>
          <p:cNvPr id="9" name="TextBox 8">
            <a:extLst>
              <a:ext uri="{FF2B5EF4-FFF2-40B4-BE49-F238E27FC236}">
                <a16:creationId xmlns:a16="http://schemas.microsoft.com/office/drawing/2014/main" id="{703EAFC2-9452-0E8C-5006-20F8370762B8}"/>
              </a:ext>
            </a:extLst>
          </p:cNvPr>
          <p:cNvSpPr txBox="1"/>
          <p:nvPr/>
        </p:nvSpPr>
        <p:spPr>
          <a:xfrm>
            <a:off x="333037" y="3977484"/>
            <a:ext cx="4702364" cy="1902675"/>
          </a:xfrm>
          <a:prstGeom prst="rect">
            <a:avLst/>
          </a:prstGeom>
          <a:noFill/>
        </p:spPr>
        <p:txBody>
          <a:bodyPr wrap="square" lIns="0" tIns="0" rIns="0" bIns="0" rtlCol="0">
            <a:noAutofit/>
          </a:bodyPr>
          <a:lstStyle/>
          <a:p>
            <a:pPr marL="177800" algn="l">
              <a:lnSpc>
                <a:spcPct val="150000"/>
              </a:lnSpc>
              <a:spcAft>
                <a:spcPts val="1200"/>
              </a:spcAft>
            </a:pPr>
            <a:r>
              <a:rPr lang="en-US" sz="1800" b="1">
                <a:solidFill>
                  <a:schemeClr val="accent1"/>
                </a:solidFill>
                <a:latin typeface="+mj-lt"/>
              </a:rPr>
              <a:t>Example</a:t>
            </a:r>
          </a:p>
          <a:p>
            <a:pPr marL="463550" indent="-285750">
              <a:lnSpc>
                <a:spcPct val="150000"/>
              </a:lnSpc>
              <a:spcAft>
                <a:spcPts val="1200"/>
              </a:spcAft>
              <a:buFont typeface="Arial" panose="020B0604020202020204" pitchFamily="34" charset="0"/>
              <a:buChar char="•"/>
            </a:pPr>
            <a:r>
              <a:rPr lang="en-AU" sz="1600"/>
              <a:t>If an effervescent tablet is crushed, it dissolves faster</a:t>
            </a:r>
            <a:r>
              <a:rPr lang="en-AU" sz="1600" b="1"/>
              <a:t> because </a:t>
            </a:r>
            <a:r>
              <a:rPr lang="en-AU" sz="1600"/>
              <a:t>more surface area is exposed for collisions with water molecules.</a:t>
            </a:r>
          </a:p>
          <a:p>
            <a:pPr marL="463550" indent="-285750">
              <a:lnSpc>
                <a:spcPct val="150000"/>
              </a:lnSpc>
              <a:spcAft>
                <a:spcPts val="1200"/>
              </a:spcAft>
              <a:buFont typeface="Arial" panose="020B0604020202020204" pitchFamily="34" charset="0"/>
              <a:buChar char="•"/>
            </a:pPr>
            <a:endParaRPr lang="en-AU" sz="1600"/>
          </a:p>
        </p:txBody>
      </p:sp>
      <p:sp>
        <p:nvSpPr>
          <p:cNvPr id="11" name="TextBox 10">
            <a:extLst>
              <a:ext uri="{FF2B5EF4-FFF2-40B4-BE49-F238E27FC236}">
                <a16:creationId xmlns:a16="http://schemas.microsoft.com/office/drawing/2014/main" id="{B7689A25-2313-3739-F1A6-EAFF4B012F89}"/>
              </a:ext>
              <a:ext uri="{C183D7F6-B498-43B3-948B-1728B52AA6E4}">
                <adec:decorative xmlns:adec="http://schemas.microsoft.com/office/drawing/2017/decorative" val="0"/>
              </a:ext>
            </a:extLst>
          </p:cNvPr>
          <p:cNvSpPr txBox="1"/>
          <p:nvPr/>
        </p:nvSpPr>
        <p:spPr>
          <a:xfrm>
            <a:off x="6172385" y="4206205"/>
            <a:ext cx="5498768" cy="1673954"/>
          </a:xfrm>
          <a:prstGeom prst="rect">
            <a:avLst/>
          </a:prstGeom>
          <a:noFill/>
        </p:spPr>
        <p:txBody>
          <a:bodyPr wrap="square" lIns="0" tIns="0" rIns="0" bIns="0" rtlCol="0">
            <a:noAutofit/>
          </a:bodyPr>
          <a:lstStyle/>
          <a:p>
            <a:pPr marL="177800" algn="l">
              <a:lnSpc>
                <a:spcPct val="150000"/>
              </a:lnSpc>
              <a:spcAft>
                <a:spcPts val="1200"/>
              </a:spcAft>
            </a:pPr>
            <a:r>
              <a:rPr lang="en-US" sz="1800" b="1">
                <a:solidFill>
                  <a:schemeClr val="accent1"/>
                </a:solidFill>
                <a:latin typeface="+mj-lt"/>
              </a:rPr>
              <a:t>Non-example</a:t>
            </a:r>
          </a:p>
          <a:p>
            <a:pPr marL="463550" indent="-285750" algn="l">
              <a:lnSpc>
                <a:spcPct val="150000"/>
              </a:lnSpc>
              <a:spcAft>
                <a:spcPts val="1200"/>
              </a:spcAft>
              <a:buFont typeface="Arial" panose="020B0604020202020204" pitchFamily="34" charset="0"/>
              <a:buChar char="•"/>
            </a:pPr>
            <a:r>
              <a:rPr lang="en-US" sz="1600"/>
              <a:t>The temperature changes the rate of reaction</a:t>
            </a:r>
          </a:p>
          <a:p>
            <a:pPr algn="l">
              <a:lnSpc>
                <a:spcPct val="150000"/>
              </a:lnSpc>
              <a:spcAft>
                <a:spcPts val="1200"/>
              </a:spcAft>
            </a:pPr>
            <a:endParaRPr lang="en-AU" sz="1600"/>
          </a:p>
        </p:txBody>
      </p:sp>
      <p:sp>
        <p:nvSpPr>
          <p:cNvPr id="4" name="Slide Number Placeholder 3">
            <a:extLst>
              <a:ext uri="{FF2B5EF4-FFF2-40B4-BE49-F238E27FC236}">
                <a16:creationId xmlns:a16="http://schemas.microsoft.com/office/drawing/2014/main" id="{56F52219-9401-C6F1-3636-15C90FEEF0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183</a:t>
            </a:fld>
            <a:endParaRPr lang="en-AU"/>
          </a:p>
        </p:txBody>
      </p:sp>
    </p:spTree>
    <p:extLst>
      <p:ext uri="{BB962C8B-B14F-4D97-AF65-F5344CB8AC3E}">
        <p14:creationId xmlns:p14="http://schemas.microsoft.com/office/powerpoint/2010/main" val="202752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BF53F-A589-3FB6-2476-E32721953082}"/>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43A7623-D426-42CD-77ED-5EE246088DD1}"/>
              </a:ext>
            </a:extLst>
          </p:cNvPr>
          <p:cNvSpPr>
            <a:spLocks noGrp="1"/>
          </p:cNvSpPr>
          <p:nvPr>
            <p:ph type="title"/>
          </p:nvPr>
        </p:nvSpPr>
        <p:spPr/>
        <p:txBody>
          <a:bodyPr/>
          <a:lstStyle/>
          <a:p>
            <a:r>
              <a:rPr lang="en-AU"/>
              <a:t>2.4 Developing hypothesis</a:t>
            </a:r>
          </a:p>
        </p:txBody>
      </p:sp>
      <p:graphicFrame>
        <p:nvGraphicFramePr>
          <p:cNvPr id="12" name="Diagram 11" descr="A flow chart outlining the development of a hypothesis.">
            <a:extLst>
              <a:ext uri="{FF2B5EF4-FFF2-40B4-BE49-F238E27FC236}">
                <a16:creationId xmlns:a16="http://schemas.microsoft.com/office/drawing/2014/main" id="{5C3AE2F6-31DD-C24F-872B-0BAD3854A74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29401284"/>
              </p:ext>
            </p:extLst>
          </p:nvPr>
        </p:nvGraphicFramePr>
        <p:xfrm>
          <a:off x="359999" y="1567087"/>
          <a:ext cx="11483999" cy="3105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527BF08-1FB3-A1BC-8F70-D097725DA324}"/>
              </a:ext>
              <a:ext uri="{C183D7F6-B498-43B3-948B-1728B52AA6E4}">
                <adec:decorative xmlns:adec="http://schemas.microsoft.com/office/drawing/2017/decorative" val="0"/>
              </a:ext>
            </a:extLst>
          </p:cNvPr>
          <p:cNvSpPr txBox="1"/>
          <p:nvPr/>
        </p:nvSpPr>
        <p:spPr>
          <a:xfrm>
            <a:off x="686564" y="5326379"/>
            <a:ext cx="10797436" cy="802687"/>
          </a:xfrm>
          <a:prstGeom prst="rect">
            <a:avLst/>
          </a:prstGeom>
          <a:noFill/>
        </p:spPr>
        <p:txBody>
          <a:bodyPr wrap="square" lIns="0" tIns="0" rIns="0" bIns="0" rtlCol="0">
            <a:noAutofit/>
          </a:bodyPr>
          <a:lstStyle/>
          <a:p>
            <a:pPr>
              <a:lnSpc>
                <a:spcPct val="150000"/>
              </a:lnSpc>
              <a:spcAft>
                <a:spcPts val="600"/>
              </a:spcAft>
            </a:pPr>
            <a:r>
              <a:rPr lang="en-AU" sz="1800" b="1"/>
              <a:t> Hypothesis: </a:t>
            </a:r>
            <a:r>
              <a:rPr lang="en-AU" sz="1800"/>
              <a:t>If</a:t>
            </a:r>
            <a:r>
              <a:rPr lang="en-AU" sz="1800" b="1"/>
              <a:t> </a:t>
            </a:r>
            <a:r>
              <a:rPr lang="en-AU" sz="1800"/>
              <a:t>an effervescent vitamin C tablet is </a:t>
            </a:r>
            <a:r>
              <a:rPr lang="en-AU" sz="2000" b="1"/>
              <a:t>crushed</a:t>
            </a:r>
            <a:r>
              <a:rPr lang="en-AU" sz="1800"/>
              <a:t> before being placed in water, </a:t>
            </a:r>
            <a:r>
              <a:rPr lang="en-AU" sz="1800" b="1"/>
              <a:t>then</a:t>
            </a:r>
            <a:r>
              <a:rPr lang="en-AU" sz="1800"/>
              <a:t> it will dissolve faster than a whole tablet</a:t>
            </a:r>
            <a:r>
              <a:rPr lang="en-AU" sz="1800" b="1"/>
              <a:t>, because </a:t>
            </a:r>
            <a:r>
              <a:rPr lang="en-AU" sz="1800"/>
              <a:t>more surface area is exposed for collisions with water molecules.</a:t>
            </a:r>
          </a:p>
        </p:txBody>
      </p:sp>
      <p:sp>
        <p:nvSpPr>
          <p:cNvPr id="14" name="TextBox 13">
            <a:extLst>
              <a:ext uri="{FF2B5EF4-FFF2-40B4-BE49-F238E27FC236}">
                <a16:creationId xmlns:a16="http://schemas.microsoft.com/office/drawing/2014/main" id="{E9EA5B0D-3A1A-C10E-3763-BAD09AE705E1}"/>
              </a:ext>
              <a:ext uri="{C183D7F6-B498-43B3-948B-1728B52AA6E4}">
                <adec:decorative xmlns:adec="http://schemas.microsoft.com/office/drawing/2017/decorative" val="1"/>
              </a:ext>
            </a:extLst>
          </p:cNvPr>
          <p:cNvSpPr txBox="1"/>
          <p:nvPr/>
        </p:nvSpPr>
        <p:spPr>
          <a:xfrm>
            <a:off x="5761973" y="4841688"/>
            <a:ext cx="5362027" cy="368184"/>
          </a:xfrm>
          <a:prstGeom prst="rect">
            <a:avLst/>
          </a:prstGeom>
          <a:noFill/>
        </p:spPr>
        <p:txBody>
          <a:bodyPr wrap="square" lIns="0" tIns="0" rIns="0" bIns="0" rtlCol="0">
            <a:noAutofit/>
          </a:bodyPr>
          <a:lstStyle/>
          <a:p>
            <a:pPr algn="l"/>
            <a:r>
              <a:rPr lang="en-AU" sz="1800">
                <a:solidFill>
                  <a:srgbClr val="00296C"/>
                </a:solidFill>
              </a:rPr>
              <a:t>independent variable</a:t>
            </a:r>
          </a:p>
        </p:txBody>
      </p:sp>
      <p:sp>
        <p:nvSpPr>
          <p:cNvPr id="15" name="TextBox 14">
            <a:extLst>
              <a:ext uri="{FF2B5EF4-FFF2-40B4-BE49-F238E27FC236}">
                <a16:creationId xmlns:a16="http://schemas.microsoft.com/office/drawing/2014/main" id="{E20FE330-1654-90A2-A20E-ED78C658A59F}"/>
              </a:ext>
              <a:ext uri="{C183D7F6-B498-43B3-948B-1728B52AA6E4}">
                <adec:decorative xmlns:adec="http://schemas.microsoft.com/office/drawing/2017/decorative" val="1"/>
              </a:ext>
            </a:extLst>
          </p:cNvPr>
          <p:cNvSpPr txBox="1"/>
          <p:nvPr/>
        </p:nvSpPr>
        <p:spPr>
          <a:xfrm>
            <a:off x="2067593" y="6533126"/>
            <a:ext cx="2267211" cy="368184"/>
          </a:xfrm>
          <a:prstGeom prst="rect">
            <a:avLst/>
          </a:prstGeom>
          <a:noFill/>
        </p:spPr>
        <p:txBody>
          <a:bodyPr wrap="square" lIns="0" tIns="0" rIns="0" bIns="0" rtlCol="0">
            <a:noAutofit/>
          </a:bodyPr>
          <a:lstStyle/>
          <a:p>
            <a:pPr algn="l"/>
            <a:r>
              <a:rPr lang="en-AU" sz="1800">
                <a:solidFill>
                  <a:srgbClr val="FF0000"/>
                </a:solidFill>
              </a:rPr>
              <a:t>dependent variable</a:t>
            </a:r>
          </a:p>
        </p:txBody>
      </p:sp>
      <p:sp>
        <p:nvSpPr>
          <p:cNvPr id="17" name="TextBox 16">
            <a:extLst>
              <a:ext uri="{FF2B5EF4-FFF2-40B4-BE49-F238E27FC236}">
                <a16:creationId xmlns:a16="http://schemas.microsoft.com/office/drawing/2014/main" id="{8787D40B-D701-F90A-C64C-F39CFDEC8FDE}"/>
              </a:ext>
              <a:ext uri="{C183D7F6-B498-43B3-948B-1728B52AA6E4}">
                <adec:decorative xmlns:adec="http://schemas.microsoft.com/office/drawing/2017/decorative" val="1"/>
              </a:ext>
            </a:extLst>
          </p:cNvPr>
          <p:cNvSpPr txBox="1"/>
          <p:nvPr/>
        </p:nvSpPr>
        <p:spPr>
          <a:xfrm>
            <a:off x="7123132" y="6404025"/>
            <a:ext cx="2267211" cy="368184"/>
          </a:xfrm>
          <a:prstGeom prst="rect">
            <a:avLst/>
          </a:prstGeom>
          <a:noFill/>
        </p:spPr>
        <p:txBody>
          <a:bodyPr wrap="square" lIns="0" tIns="0" rIns="0" bIns="0" rtlCol="0">
            <a:noAutofit/>
          </a:bodyPr>
          <a:lstStyle/>
          <a:p>
            <a:pPr algn="l"/>
            <a:r>
              <a:rPr lang="en-AU" sz="1800">
                <a:solidFill>
                  <a:srgbClr val="146CFD"/>
                </a:solidFill>
              </a:rPr>
              <a:t>scientific reasoning</a:t>
            </a:r>
          </a:p>
        </p:txBody>
      </p:sp>
      <p:sp>
        <p:nvSpPr>
          <p:cNvPr id="76" name="Rectangle: Rounded Corners 75" descr="A light blue box highlighting the independent variable in the hypothesis statement. The surface area of the tablet (crushed or uncrushed) is the independent variable).">
            <a:extLst>
              <a:ext uri="{FF2B5EF4-FFF2-40B4-BE49-F238E27FC236}">
                <a16:creationId xmlns:a16="http://schemas.microsoft.com/office/drawing/2014/main" id="{590CDB30-0D2D-EF34-8429-1E12918300D1}"/>
              </a:ext>
              <a:ext uri="{C183D7F6-B498-43B3-948B-1728B52AA6E4}">
                <adec:decorative xmlns:adec="http://schemas.microsoft.com/office/drawing/2017/decorative" val="0"/>
              </a:ext>
            </a:extLst>
          </p:cNvPr>
          <p:cNvSpPr/>
          <p:nvPr/>
        </p:nvSpPr>
        <p:spPr>
          <a:xfrm>
            <a:off x="2627454" y="5362355"/>
            <a:ext cx="4199232" cy="412144"/>
          </a:xfrm>
          <a:prstGeom prst="roundRect">
            <a:avLst/>
          </a:prstGeom>
          <a:solidFill>
            <a:srgbClr val="146CFD">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Rounded Corners 76" descr="A light blue box higlighting the dependent variable in the hypothesis statement. The time taken for the tablet to dissolve is the dependent variable.">
            <a:extLst>
              <a:ext uri="{FF2B5EF4-FFF2-40B4-BE49-F238E27FC236}">
                <a16:creationId xmlns:a16="http://schemas.microsoft.com/office/drawing/2014/main" id="{38390F89-A0E1-9031-7978-DAF5A793F639}"/>
              </a:ext>
              <a:ext uri="{C183D7F6-B498-43B3-948B-1728B52AA6E4}">
                <adec:decorative xmlns:adec="http://schemas.microsoft.com/office/drawing/2017/decorative" val="0"/>
              </a:ext>
            </a:extLst>
          </p:cNvPr>
          <p:cNvSpPr/>
          <p:nvPr/>
        </p:nvSpPr>
        <p:spPr>
          <a:xfrm>
            <a:off x="576695" y="5857241"/>
            <a:ext cx="1607209" cy="333116"/>
          </a:xfrm>
          <a:prstGeom prst="roundRect">
            <a:avLst/>
          </a:prstGeom>
          <a:solidFill>
            <a:srgbClr val="146CFD">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2" name="Straight Arrow Connector 81">
            <a:extLst>
              <a:ext uri="{FF2B5EF4-FFF2-40B4-BE49-F238E27FC236}">
                <a16:creationId xmlns:a16="http://schemas.microsoft.com/office/drawing/2014/main" id="{B0FA569C-7BD6-AD03-2181-BB150ADFE787}"/>
              </a:ext>
              <a:ext uri="{C183D7F6-B498-43B3-948B-1728B52AA6E4}">
                <adec:decorative xmlns:adec="http://schemas.microsoft.com/office/drawing/2017/decorative" val="1"/>
              </a:ext>
            </a:extLst>
          </p:cNvPr>
          <p:cNvCxnSpPr>
            <a:cxnSpLocks/>
          </p:cNvCxnSpPr>
          <p:nvPr/>
        </p:nvCxnSpPr>
        <p:spPr>
          <a:xfrm>
            <a:off x="6464300" y="5090784"/>
            <a:ext cx="0" cy="27157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78" name="Rectangle: Rounded Corners 77" descr="A light blue box highlighting the scientific reasoning in the hypothesis statement. The reasoning relates to the amount of surface area exposed for collisions with the solute water.">
            <a:extLst>
              <a:ext uri="{FF2B5EF4-FFF2-40B4-BE49-F238E27FC236}">
                <a16:creationId xmlns:a16="http://schemas.microsoft.com/office/drawing/2014/main" id="{23943D9E-8484-0600-03DC-12CA33243FB8}"/>
              </a:ext>
              <a:ext uri="{C183D7F6-B498-43B3-948B-1728B52AA6E4}">
                <adec:decorative xmlns:adec="http://schemas.microsoft.com/office/drawing/2017/decorative" val="0"/>
              </a:ext>
            </a:extLst>
          </p:cNvPr>
          <p:cNvSpPr/>
          <p:nvPr/>
        </p:nvSpPr>
        <p:spPr>
          <a:xfrm>
            <a:off x="4180114" y="5836301"/>
            <a:ext cx="6570744" cy="292766"/>
          </a:xfrm>
          <a:prstGeom prst="roundRect">
            <a:avLst/>
          </a:prstGeom>
          <a:solidFill>
            <a:srgbClr val="146CFD">
              <a:alpha val="1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4" name="Straight Arrow Connector 83">
            <a:extLst>
              <a:ext uri="{FF2B5EF4-FFF2-40B4-BE49-F238E27FC236}">
                <a16:creationId xmlns:a16="http://schemas.microsoft.com/office/drawing/2014/main" id="{8825EB54-A48A-1070-0465-A1EE5D15E63C}"/>
              </a:ext>
              <a:ext uri="{C183D7F6-B498-43B3-948B-1728B52AA6E4}">
                <adec:decorative xmlns:adec="http://schemas.microsoft.com/office/drawing/2017/decorative" val="1"/>
              </a:ext>
            </a:extLst>
          </p:cNvPr>
          <p:cNvCxnSpPr>
            <a:cxnSpLocks/>
          </p:cNvCxnSpPr>
          <p:nvPr/>
        </p:nvCxnSpPr>
        <p:spPr>
          <a:xfrm flipV="1">
            <a:off x="8047452" y="6165209"/>
            <a:ext cx="0" cy="29739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19985DE-8DCA-63AC-2B5E-AA27F9C59074}"/>
              </a:ext>
              <a:ext uri="{C183D7F6-B498-43B3-948B-1728B52AA6E4}">
                <adec:decorative xmlns:adec="http://schemas.microsoft.com/office/drawing/2017/decorative" val="1"/>
              </a:ext>
            </a:extLst>
          </p:cNvPr>
          <p:cNvCxnSpPr>
            <a:cxnSpLocks/>
          </p:cNvCxnSpPr>
          <p:nvPr/>
        </p:nvCxnSpPr>
        <p:spPr>
          <a:xfrm flipV="1">
            <a:off x="2144753" y="6235728"/>
            <a:ext cx="0" cy="297398"/>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47EDB7F-B8B4-7E45-F648-1D5605D3A9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184</a:t>
            </a:fld>
            <a:endParaRPr lang="en-AU"/>
          </a:p>
        </p:txBody>
      </p:sp>
    </p:spTree>
    <p:extLst>
      <p:ext uri="{BB962C8B-B14F-4D97-AF65-F5344CB8AC3E}">
        <p14:creationId xmlns:p14="http://schemas.microsoft.com/office/powerpoint/2010/main" val="39334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1000"/>
                                        <p:tgtEl>
                                          <p:spTgt spid="76"/>
                                        </p:tgtEl>
                                      </p:cBhvr>
                                    </p:animEffect>
                                    <p:anim calcmode="lin" valueType="num">
                                      <p:cBhvr>
                                        <p:cTn id="22" dur="1000" fill="hold"/>
                                        <p:tgtEl>
                                          <p:spTgt spid="76"/>
                                        </p:tgtEl>
                                        <p:attrNameLst>
                                          <p:attrName>ppt_x</p:attrName>
                                        </p:attrNameLst>
                                      </p:cBhvr>
                                      <p:tavLst>
                                        <p:tav tm="0">
                                          <p:val>
                                            <p:strVal val="#ppt_x"/>
                                          </p:val>
                                        </p:tav>
                                        <p:tav tm="100000">
                                          <p:val>
                                            <p:strVal val="#ppt_x"/>
                                          </p:val>
                                        </p:tav>
                                      </p:tavLst>
                                    </p:anim>
                                    <p:anim calcmode="lin" valueType="num">
                                      <p:cBhvr>
                                        <p:cTn id="23" dur="1000" fill="hold"/>
                                        <p:tgtEl>
                                          <p:spTgt spid="7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1000"/>
                                        <p:tgtEl>
                                          <p:spTgt spid="82"/>
                                        </p:tgtEl>
                                      </p:cBhvr>
                                    </p:animEffect>
                                    <p:anim calcmode="lin" valueType="num">
                                      <p:cBhvr>
                                        <p:cTn id="32" dur="1000" fill="hold"/>
                                        <p:tgtEl>
                                          <p:spTgt spid="82"/>
                                        </p:tgtEl>
                                        <p:attrNameLst>
                                          <p:attrName>ppt_x</p:attrName>
                                        </p:attrNameLst>
                                      </p:cBhvr>
                                      <p:tavLst>
                                        <p:tav tm="0">
                                          <p:val>
                                            <p:strVal val="#ppt_x"/>
                                          </p:val>
                                        </p:tav>
                                        <p:tav tm="100000">
                                          <p:val>
                                            <p:strVal val="#ppt_x"/>
                                          </p:val>
                                        </p:tav>
                                      </p:tavLst>
                                    </p:anim>
                                    <p:anim calcmode="lin" valueType="num">
                                      <p:cBhvr>
                                        <p:cTn id="33"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1000"/>
                                        <p:tgtEl>
                                          <p:spTgt spid="77"/>
                                        </p:tgtEl>
                                      </p:cBhvr>
                                    </p:animEffect>
                                    <p:anim calcmode="lin" valueType="num">
                                      <p:cBhvr>
                                        <p:cTn id="39" dur="1000" fill="hold"/>
                                        <p:tgtEl>
                                          <p:spTgt spid="77"/>
                                        </p:tgtEl>
                                        <p:attrNameLst>
                                          <p:attrName>ppt_x</p:attrName>
                                        </p:attrNameLst>
                                      </p:cBhvr>
                                      <p:tavLst>
                                        <p:tav tm="0">
                                          <p:val>
                                            <p:strVal val="#ppt_x"/>
                                          </p:val>
                                        </p:tav>
                                        <p:tav tm="100000">
                                          <p:val>
                                            <p:strVal val="#ppt_x"/>
                                          </p:val>
                                        </p:tav>
                                      </p:tavLst>
                                    </p:anim>
                                    <p:anim calcmode="lin" valueType="num">
                                      <p:cBhvr>
                                        <p:cTn id="40" dur="1000" fill="hold"/>
                                        <p:tgtEl>
                                          <p:spTgt spid="7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fade">
                                      <p:cBhvr>
                                        <p:cTn id="43" dur="1000"/>
                                        <p:tgtEl>
                                          <p:spTgt spid="92"/>
                                        </p:tgtEl>
                                      </p:cBhvr>
                                    </p:animEffect>
                                    <p:anim calcmode="lin" valueType="num">
                                      <p:cBhvr>
                                        <p:cTn id="44" dur="1000" fill="hold"/>
                                        <p:tgtEl>
                                          <p:spTgt spid="92"/>
                                        </p:tgtEl>
                                        <p:attrNameLst>
                                          <p:attrName>ppt_x</p:attrName>
                                        </p:attrNameLst>
                                      </p:cBhvr>
                                      <p:tavLst>
                                        <p:tav tm="0">
                                          <p:val>
                                            <p:strVal val="#ppt_x"/>
                                          </p:val>
                                        </p:tav>
                                        <p:tav tm="100000">
                                          <p:val>
                                            <p:strVal val="#ppt_x"/>
                                          </p:val>
                                        </p:tav>
                                      </p:tavLst>
                                    </p:anim>
                                    <p:anim calcmode="lin" valueType="num">
                                      <p:cBhvr>
                                        <p:cTn id="45" dur="1000" fill="hold"/>
                                        <p:tgtEl>
                                          <p:spTgt spid="9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fade">
                                      <p:cBhvr>
                                        <p:cTn id="55" dur="1000"/>
                                        <p:tgtEl>
                                          <p:spTgt spid="78"/>
                                        </p:tgtEl>
                                      </p:cBhvr>
                                    </p:animEffect>
                                    <p:anim calcmode="lin" valueType="num">
                                      <p:cBhvr>
                                        <p:cTn id="56" dur="1000" fill="hold"/>
                                        <p:tgtEl>
                                          <p:spTgt spid="78"/>
                                        </p:tgtEl>
                                        <p:attrNameLst>
                                          <p:attrName>ppt_x</p:attrName>
                                        </p:attrNameLst>
                                      </p:cBhvr>
                                      <p:tavLst>
                                        <p:tav tm="0">
                                          <p:val>
                                            <p:strVal val="#ppt_x"/>
                                          </p:val>
                                        </p:tav>
                                        <p:tav tm="100000">
                                          <p:val>
                                            <p:strVal val="#ppt_x"/>
                                          </p:val>
                                        </p:tav>
                                      </p:tavLst>
                                    </p:anim>
                                    <p:anim calcmode="lin" valueType="num">
                                      <p:cBhvr>
                                        <p:cTn id="57" dur="1000" fill="hold"/>
                                        <p:tgtEl>
                                          <p:spTgt spid="7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4"/>
                                        </p:tgtEl>
                                        <p:attrNameLst>
                                          <p:attrName>style.visibility</p:attrName>
                                        </p:attrNameLst>
                                      </p:cBhvr>
                                      <p:to>
                                        <p:strVal val="visible"/>
                                      </p:to>
                                    </p:set>
                                    <p:animEffect transition="in" filter="fade">
                                      <p:cBhvr>
                                        <p:cTn id="60" dur="1000"/>
                                        <p:tgtEl>
                                          <p:spTgt spid="84"/>
                                        </p:tgtEl>
                                      </p:cBhvr>
                                    </p:animEffect>
                                    <p:anim calcmode="lin" valueType="num">
                                      <p:cBhvr>
                                        <p:cTn id="61" dur="1000" fill="hold"/>
                                        <p:tgtEl>
                                          <p:spTgt spid="84"/>
                                        </p:tgtEl>
                                        <p:attrNameLst>
                                          <p:attrName>ppt_x</p:attrName>
                                        </p:attrNameLst>
                                      </p:cBhvr>
                                      <p:tavLst>
                                        <p:tav tm="0">
                                          <p:val>
                                            <p:strVal val="#ppt_x"/>
                                          </p:val>
                                        </p:tav>
                                        <p:tav tm="100000">
                                          <p:val>
                                            <p:strVal val="#ppt_x"/>
                                          </p:val>
                                        </p:tav>
                                      </p:tavLst>
                                    </p:anim>
                                    <p:anim calcmode="lin" valueType="num">
                                      <p:cBhvr>
                                        <p:cTn id="62" dur="1000" fill="hold"/>
                                        <p:tgtEl>
                                          <p:spTgt spid="8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p:bldP spid="15" grpId="0"/>
      <p:bldP spid="17" grpId="0"/>
      <p:bldP spid="76" grpId="0" animBg="1"/>
      <p:bldP spid="77" grpId="0" animBg="1"/>
      <p:bldP spid="7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645C-25DD-DADB-567D-A650C295600F}"/>
              </a:ext>
            </a:extLst>
          </p:cNvPr>
          <p:cNvSpPr>
            <a:spLocks noGrp="1"/>
          </p:cNvSpPr>
          <p:nvPr>
            <p:ph type="title"/>
          </p:nvPr>
        </p:nvSpPr>
        <p:spPr/>
        <p:txBody>
          <a:bodyPr/>
          <a:lstStyle/>
          <a:p>
            <a:r>
              <a:rPr lang="en-AU" dirty="0"/>
              <a:t>2.4 Checkpoint</a:t>
            </a:r>
          </a:p>
        </p:txBody>
      </p:sp>
      <p:sp>
        <p:nvSpPr>
          <p:cNvPr id="6" name="TextBox 5">
            <a:extLst>
              <a:ext uri="{FF2B5EF4-FFF2-40B4-BE49-F238E27FC236}">
                <a16:creationId xmlns:a16="http://schemas.microsoft.com/office/drawing/2014/main" id="{9CFF8180-1EEF-89F6-D545-F01934810130}"/>
              </a:ext>
            </a:extLst>
          </p:cNvPr>
          <p:cNvSpPr txBox="1"/>
          <p:nvPr/>
        </p:nvSpPr>
        <p:spPr>
          <a:xfrm>
            <a:off x="272490" y="735694"/>
            <a:ext cx="11647020" cy="872034"/>
          </a:xfrm>
          <a:prstGeom prst="rect">
            <a:avLst/>
          </a:prstGeom>
          <a:noFill/>
        </p:spPr>
        <p:txBody>
          <a:bodyPr wrap="square">
            <a:spAutoFit/>
          </a:bodyPr>
          <a:lstStyle/>
          <a:p>
            <a:pPr>
              <a:lnSpc>
                <a:spcPct val="150000"/>
              </a:lnSpc>
              <a:spcAft>
                <a:spcPts val="600"/>
              </a:spcAft>
            </a:pPr>
            <a:r>
              <a:rPr lang="en-AU" sz="1800" dirty="0">
                <a:effectLst/>
                <a:latin typeface="Arial" panose="020B0604020202020204" pitchFamily="34" charset="0"/>
                <a:ea typeface="Calibri" panose="020F0502020204030204" pitchFamily="34" charset="0"/>
              </a:rPr>
              <a:t>Students are investigating how the presence of a catalyst affects the rate of decomposition of hydrogen peroxide. Which of the following is correct hypothesi</a:t>
            </a:r>
            <a:r>
              <a:rPr lang="en-AU" sz="1800" dirty="0">
                <a:latin typeface="Arial" panose="020B0604020202020204" pitchFamily="34" charset="0"/>
                <a:ea typeface="Calibri" panose="020F0502020204030204" pitchFamily="34" charset="0"/>
              </a:rPr>
              <a:t>s statement? Provide a reason for your choice?</a:t>
            </a:r>
            <a:endParaRPr lang="en-AU" sz="1800" dirty="0"/>
          </a:p>
        </p:txBody>
      </p:sp>
      <p:graphicFrame>
        <p:nvGraphicFramePr>
          <p:cNvPr id="5" name="Content Placeholder 4" descr="A table showing sample answers">
            <a:extLst>
              <a:ext uri="{FF2B5EF4-FFF2-40B4-BE49-F238E27FC236}">
                <a16:creationId xmlns:a16="http://schemas.microsoft.com/office/drawing/2014/main" id="{2508EB8F-0211-5CBF-BBBF-C65F5997094F}"/>
              </a:ext>
            </a:extLst>
          </p:cNvPr>
          <p:cNvGraphicFramePr>
            <a:graphicFrameLocks noGrp="1"/>
          </p:cNvGraphicFramePr>
          <p:nvPr>
            <p:ph type="pic" sz="quarter" idx="13"/>
            <p:extLst>
              <p:ext uri="{D42A27DB-BD31-4B8C-83A1-F6EECF244321}">
                <p14:modId xmlns:p14="http://schemas.microsoft.com/office/powerpoint/2010/main" val="3605282300"/>
              </p:ext>
            </p:extLst>
          </p:nvPr>
        </p:nvGraphicFramePr>
        <p:xfrm>
          <a:off x="360363" y="1909763"/>
          <a:ext cx="11483974" cy="4600911"/>
        </p:xfrm>
        <a:graphic>
          <a:graphicData uri="http://schemas.openxmlformats.org/drawingml/2006/table">
            <a:tbl>
              <a:tblPr firstRow="1" firstCol="1" bandRow="1">
                <a:tableStyleId>{69012ECD-51FC-41F1-AA8D-1B2483CD663E}</a:tableStyleId>
              </a:tblPr>
              <a:tblGrid>
                <a:gridCol w="716873">
                  <a:extLst>
                    <a:ext uri="{9D8B030D-6E8A-4147-A177-3AD203B41FA5}">
                      <a16:colId xmlns:a16="http://schemas.microsoft.com/office/drawing/2014/main" val="3856007944"/>
                    </a:ext>
                  </a:extLst>
                </a:gridCol>
                <a:gridCol w="5223422">
                  <a:extLst>
                    <a:ext uri="{9D8B030D-6E8A-4147-A177-3AD203B41FA5}">
                      <a16:colId xmlns:a16="http://schemas.microsoft.com/office/drawing/2014/main" val="3888530870"/>
                    </a:ext>
                  </a:extLst>
                </a:gridCol>
                <a:gridCol w="5543679">
                  <a:extLst>
                    <a:ext uri="{9D8B030D-6E8A-4147-A177-3AD203B41FA5}">
                      <a16:colId xmlns:a16="http://schemas.microsoft.com/office/drawing/2014/main" val="1543576020"/>
                    </a:ext>
                  </a:extLst>
                </a:gridCol>
              </a:tblGrid>
              <a:tr h="801792">
                <a:tc>
                  <a:txBody>
                    <a:bodyPr/>
                    <a:lstStyle/>
                    <a:p>
                      <a:pPr>
                        <a:lnSpc>
                          <a:spcPct val="15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800">
                          <a:effectLst/>
                        </a:rPr>
                        <a:t>Hypothesis statement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800">
                          <a:effectLst/>
                        </a:rPr>
                        <a:t>Reason the hypothesis is suitable or unsuitable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973826"/>
                  </a:ext>
                </a:extLst>
              </a:tr>
              <a:tr h="801792">
                <a:tc>
                  <a:txBody>
                    <a:bodyPr/>
                    <a:lstStyle/>
                    <a:p>
                      <a:pPr>
                        <a:lnSpc>
                          <a:spcPct val="150000"/>
                        </a:lnSpc>
                        <a:spcBef>
                          <a:spcPts val="1200"/>
                        </a:spcBef>
                        <a:spcAft>
                          <a:spcPts val="600"/>
                        </a:spcAft>
                        <a:buNone/>
                      </a:pPr>
                      <a:r>
                        <a:rPr lang="en-AU" sz="1800" b="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800" b="0">
                          <a:effectLst/>
                        </a:rPr>
                        <a:t>If a catalyst is added to hydrogen peroxide, then the rate of reaction will increase.</a:t>
                      </a: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63533"/>
                  </a:ext>
                </a:extLst>
              </a:tr>
              <a:tr h="1638038">
                <a:tc>
                  <a:txBody>
                    <a:bodyPr/>
                    <a:lstStyle/>
                    <a:p>
                      <a:pPr>
                        <a:lnSpc>
                          <a:spcPct val="150000"/>
                        </a:lnSpc>
                        <a:spcBef>
                          <a:spcPts val="1200"/>
                        </a:spcBef>
                        <a:spcAft>
                          <a:spcPts val="600"/>
                        </a:spcAft>
                        <a:buNone/>
                      </a:pPr>
                      <a:r>
                        <a:rPr lang="en-AU" sz="1800" b="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800" b="0">
                          <a:effectLst/>
                        </a:rPr>
                        <a:t>If a catalyst is added to hydrogen peroxide, then the rate of reaction will increase because the catalyst lowers the activation energy required for the reaction to occur.</a:t>
                      </a: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980369"/>
                  </a:ext>
                </a:extLst>
              </a:tr>
              <a:tr h="1359289">
                <a:tc>
                  <a:txBody>
                    <a:bodyPr/>
                    <a:lstStyle/>
                    <a:p>
                      <a:pPr>
                        <a:lnSpc>
                          <a:spcPct val="150000"/>
                        </a:lnSpc>
                        <a:spcBef>
                          <a:spcPts val="1200"/>
                        </a:spcBef>
                        <a:spcAft>
                          <a:spcPts val="600"/>
                        </a:spcAft>
                        <a:buNone/>
                      </a:pPr>
                      <a:r>
                        <a:rPr lang="en-AU" sz="1800" b="0">
                          <a:effectLst/>
                          <a:latin typeface="Arial" panose="020B0604020202020204" pitchFamily="34" charset="0"/>
                          <a:ea typeface="Calibri" panose="020F0502020204030204" pitchFamily="34" charset="0"/>
                          <a:cs typeface="Arial" panose="020B0604020202020204" pitchFamily="34"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r>
                        <a:rPr lang="en-AU" sz="1800" b="0">
                          <a:effectLst/>
                        </a:rPr>
                        <a:t>If a catalyst is added to hydrogen peroxide, then it will affect the rate because the catalyst changes the activation energy for the reaction to occur.</a:t>
                      </a: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1200"/>
                        </a:spcBef>
                        <a:spcAft>
                          <a:spcPts val="600"/>
                        </a:spcAft>
                        <a:buNone/>
                      </a:pP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10966"/>
                  </a:ext>
                </a:extLst>
              </a:tr>
            </a:tbl>
          </a:graphicData>
        </a:graphic>
      </p:graphicFrame>
      <p:graphicFrame>
        <p:nvGraphicFramePr>
          <p:cNvPr id="7" name="Table 6">
            <a:extLst>
              <a:ext uri="{FF2B5EF4-FFF2-40B4-BE49-F238E27FC236}">
                <a16:creationId xmlns:a16="http://schemas.microsoft.com/office/drawing/2014/main" id="{93295F77-8EC9-B337-EC83-72658603D620}"/>
              </a:ext>
            </a:extLst>
          </p:cNvPr>
          <p:cNvGraphicFramePr>
            <a:graphicFrameLocks noGrp="1"/>
          </p:cNvGraphicFramePr>
          <p:nvPr>
            <p:extLst>
              <p:ext uri="{D42A27DB-BD31-4B8C-83A1-F6EECF244321}">
                <p14:modId xmlns:p14="http://schemas.microsoft.com/office/powerpoint/2010/main" val="495057917"/>
              </p:ext>
            </p:extLst>
          </p:nvPr>
        </p:nvGraphicFramePr>
        <p:xfrm>
          <a:off x="6304830" y="1894773"/>
          <a:ext cx="5526807" cy="4720902"/>
        </p:xfrm>
        <a:graphic>
          <a:graphicData uri="http://schemas.openxmlformats.org/drawingml/2006/table">
            <a:tbl>
              <a:tblPr firstRow="1" firstCol="1" bandRow="1">
                <a:tableStyleId>{69012ECD-51FC-41F1-AA8D-1B2483CD663E}</a:tableStyleId>
              </a:tblPr>
              <a:tblGrid>
                <a:gridCol w="5526807">
                  <a:extLst>
                    <a:ext uri="{9D8B030D-6E8A-4147-A177-3AD203B41FA5}">
                      <a16:colId xmlns:a16="http://schemas.microsoft.com/office/drawing/2014/main" val="1486279007"/>
                    </a:ext>
                  </a:extLst>
                </a:gridCol>
              </a:tblGrid>
              <a:tr h="736378">
                <a:tc>
                  <a:txBody>
                    <a:bodyPr/>
                    <a:lstStyle/>
                    <a:p>
                      <a:pPr>
                        <a:lnSpc>
                          <a:spcPct val="150000"/>
                        </a:lnSpc>
                        <a:spcBef>
                          <a:spcPts val="1200"/>
                        </a:spcBef>
                        <a:spcAft>
                          <a:spcPts val="600"/>
                        </a:spcAft>
                        <a:buNone/>
                      </a:pPr>
                      <a:r>
                        <a:rPr lang="en-AU" sz="1800" dirty="0">
                          <a:effectLst/>
                        </a:rPr>
                        <a:t>Reason the hypothesis is suitable or unsuitable</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0343655"/>
                  </a:ext>
                </a:extLst>
              </a:tr>
              <a:tr h="876547">
                <a:tc>
                  <a:txBody>
                    <a:bodyPr/>
                    <a:lstStyle/>
                    <a:p>
                      <a:pPr>
                        <a:lnSpc>
                          <a:spcPct val="150000"/>
                        </a:lnSpc>
                        <a:spcBef>
                          <a:spcPts val="1200"/>
                        </a:spcBef>
                        <a:spcAft>
                          <a:spcPts val="600"/>
                        </a:spcAft>
                        <a:buNone/>
                      </a:pPr>
                      <a:r>
                        <a:rPr lang="en-AU" sz="1800" b="0">
                          <a:effectLst/>
                        </a:rPr>
                        <a:t>It does not include the scientific reasoning.</a:t>
                      </a:r>
                      <a:endParaRPr lang="en-AU" sz="1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3767224"/>
                  </a:ext>
                </a:extLst>
              </a:tr>
              <a:tr h="1598212">
                <a:tc>
                  <a:txBody>
                    <a:bodyPr/>
                    <a:lstStyle/>
                    <a:p>
                      <a:pPr>
                        <a:lnSpc>
                          <a:spcPct val="150000"/>
                        </a:lnSpc>
                        <a:spcBef>
                          <a:spcPts val="1200"/>
                        </a:spcBef>
                        <a:spcAft>
                          <a:spcPts val="600"/>
                        </a:spcAft>
                        <a:buNone/>
                      </a:pPr>
                      <a:r>
                        <a:rPr lang="en-AU" sz="1800" b="0" dirty="0">
                          <a:effectLst/>
                        </a:rPr>
                        <a:t>It is testable; links the independent (catalyst) and dependent variable (rate of reaction). It includes the expected outcome (the rate of reaction will increase) and provides the scientific reasoning. </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661227"/>
                  </a:ext>
                </a:extLst>
              </a:tr>
              <a:tr h="1509765">
                <a:tc>
                  <a:txBody>
                    <a:bodyPr/>
                    <a:lstStyle/>
                    <a:p>
                      <a:pPr>
                        <a:lnSpc>
                          <a:spcPct val="150000"/>
                        </a:lnSpc>
                        <a:spcBef>
                          <a:spcPts val="1200"/>
                        </a:spcBef>
                        <a:spcAft>
                          <a:spcPts val="600"/>
                        </a:spcAft>
                        <a:buNone/>
                      </a:pPr>
                      <a:r>
                        <a:rPr lang="en-AU" sz="1800" b="0" dirty="0">
                          <a:effectLst/>
                        </a:rPr>
                        <a:t>It does not specify how the addition of a catalyst affects the rate of reaction (increase or decrease), and the scientific reasoning is unclear.</a:t>
                      </a:r>
                      <a:endParaRPr lang="en-AU" sz="18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4677801"/>
                  </a:ext>
                </a:extLst>
              </a:tr>
            </a:tbl>
          </a:graphicData>
        </a:graphic>
      </p:graphicFrame>
      <p:sp>
        <p:nvSpPr>
          <p:cNvPr id="4" name="Slide Number Placeholder 3">
            <a:extLst>
              <a:ext uri="{FF2B5EF4-FFF2-40B4-BE49-F238E27FC236}">
                <a16:creationId xmlns:a16="http://schemas.microsoft.com/office/drawing/2014/main" id="{25789070-C6AC-E694-9F79-B8CC75BFF8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185</a:t>
            </a:fld>
            <a:endParaRPr lang="en-AU"/>
          </a:p>
        </p:txBody>
      </p:sp>
    </p:spTree>
    <p:extLst>
      <p:ext uri="{BB962C8B-B14F-4D97-AF65-F5344CB8AC3E}">
        <p14:creationId xmlns:p14="http://schemas.microsoft.com/office/powerpoint/2010/main" val="301910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BDF5D-8E16-029E-563D-E0B3D7DEE9A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86A2DD7-D756-2150-914D-CDB8D3BCF0C3}"/>
              </a:ext>
            </a:extLst>
          </p:cNvPr>
          <p:cNvSpPr>
            <a:spLocks noGrp="1"/>
          </p:cNvSpPr>
          <p:nvPr>
            <p:ph type="ctrTitle"/>
          </p:nvPr>
        </p:nvSpPr>
        <p:spPr>
          <a:xfrm>
            <a:off x="539639" y="3692100"/>
            <a:ext cx="11291998" cy="800681"/>
          </a:xfrm>
        </p:spPr>
        <p:txBody>
          <a:bodyPr/>
          <a:lstStyle/>
          <a:p>
            <a:r>
              <a:rPr lang="en-AU">
                <a:latin typeface="Arial"/>
                <a:cs typeface="Arial"/>
              </a:rPr>
              <a:t>Essential question 3</a:t>
            </a:r>
            <a:br>
              <a:rPr lang="en-AU">
                <a:latin typeface="Arial"/>
                <a:cs typeface="Arial"/>
              </a:rPr>
            </a:br>
            <a:br>
              <a:rPr lang="en-AU">
                <a:latin typeface="Arial"/>
                <a:cs typeface="Arial"/>
              </a:rPr>
            </a:br>
            <a:r>
              <a:rPr lang="en-AU" sz="2000">
                <a:latin typeface="Arial"/>
                <a:cs typeface="Arial"/>
              </a:rPr>
              <a:t>Content in this section aligns with essential question ‘How do nuclear reactions affect our lives and the world around us?’ in the program of learning and Teacher resource book 3 </a:t>
            </a:r>
            <a:endParaRPr lang="en-AU" sz="2800"/>
          </a:p>
        </p:txBody>
      </p:sp>
      <p:sp>
        <p:nvSpPr>
          <p:cNvPr id="6" name="Slide Number Placeholder 5">
            <a:extLst>
              <a:ext uri="{FF2B5EF4-FFF2-40B4-BE49-F238E27FC236}">
                <a16:creationId xmlns:a16="http://schemas.microsoft.com/office/drawing/2014/main" id="{F8BDAB87-41B3-8ED8-7D06-08133929C02F}"/>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pPr/>
              <a:t>186</a:t>
            </a:fld>
            <a:endParaRPr lang="en-AU"/>
          </a:p>
        </p:txBody>
      </p:sp>
    </p:spTree>
    <p:extLst>
      <p:ext uri="{BB962C8B-B14F-4D97-AF65-F5344CB8AC3E}">
        <p14:creationId xmlns:p14="http://schemas.microsoft.com/office/powerpoint/2010/main" val="10235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20151-F248-5F90-3445-3FFF024933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DE7D1D-24E2-E5A4-979C-ECCD04E6D9A7}"/>
              </a:ext>
            </a:extLst>
          </p:cNvPr>
          <p:cNvSpPr>
            <a:spLocks noGrp="1"/>
          </p:cNvSpPr>
          <p:nvPr>
            <p:ph type="title"/>
          </p:nvPr>
        </p:nvSpPr>
        <p:spPr/>
        <p:txBody>
          <a:bodyPr/>
          <a:lstStyle/>
          <a:p>
            <a:r>
              <a:rPr lang="en-AU">
                <a:cs typeface="Arial"/>
              </a:rPr>
              <a:t>3.1 Nuclear decay reactions</a:t>
            </a:r>
          </a:p>
        </p:txBody>
      </p:sp>
      <p:sp>
        <p:nvSpPr>
          <p:cNvPr id="6" name="Text Placeholder 5">
            <a:extLst>
              <a:ext uri="{FF2B5EF4-FFF2-40B4-BE49-F238E27FC236}">
                <a16:creationId xmlns:a16="http://schemas.microsoft.com/office/drawing/2014/main" id="{A936E4DF-177C-72A9-BF8C-209FCF379002}"/>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B5862BFF-4263-F638-5727-26077D3554AB}"/>
              </a:ext>
            </a:extLst>
          </p:cNvPr>
          <p:cNvGraphicFramePr>
            <a:graphicFrameLocks noGrp="1"/>
          </p:cNvGraphicFramePr>
          <p:nvPr/>
        </p:nvGraphicFramePr>
        <p:xfrm>
          <a:off x="359998" y="1916174"/>
          <a:ext cx="11126369" cy="32092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describe nuclear reactions.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identify the condition that produce alpha and beta decay</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write equations to represent alpha and beta decay reactions</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predict the products of alpha and beta decay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63D4C801-5A5A-C7CF-C620-D2CEC8062B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187</a:t>
            </a:fld>
            <a:endParaRPr lang="en-AU"/>
          </a:p>
        </p:txBody>
      </p:sp>
    </p:spTree>
    <p:extLst>
      <p:ext uri="{BB962C8B-B14F-4D97-AF65-F5344CB8AC3E}">
        <p14:creationId xmlns:p14="http://schemas.microsoft.com/office/powerpoint/2010/main" val="301127106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873CC-230E-2781-7B15-594323CAFCB9}"/>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7521735-57CD-00AE-701F-A721218F9BD8}"/>
              </a:ext>
            </a:extLst>
          </p:cNvPr>
          <p:cNvSpPr>
            <a:spLocks noGrp="1"/>
          </p:cNvSpPr>
          <p:nvPr>
            <p:ph type="title"/>
          </p:nvPr>
        </p:nvSpPr>
        <p:spPr/>
        <p:txBody>
          <a:bodyPr/>
          <a:lstStyle/>
          <a:p>
            <a:r>
              <a:rPr lang="en-AU"/>
              <a:t>3.1 Atomic structure</a:t>
            </a:r>
          </a:p>
        </p:txBody>
      </p:sp>
      <p:pic>
        <p:nvPicPr>
          <p:cNvPr id="1026" name="Picture 2" descr="carbon atom showing positive and neutral particles in the nucleus surrounded by 2 electrons in the first shell and 4 in the second&#10;">
            <a:extLst>
              <a:ext uri="{FF2B5EF4-FFF2-40B4-BE49-F238E27FC236}">
                <a16:creationId xmlns:a16="http://schemas.microsoft.com/office/drawing/2014/main" id="{AF1BA602-28E7-8EBA-7607-D999666508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136" y="1405254"/>
            <a:ext cx="4392198" cy="43338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The notation of carbon's atomic structure. Showing that the symbol for carbon is C, the mass number is 12 and the number of protons is 6.">
            <a:extLst>
              <a:ext uri="{FF2B5EF4-FFF2-40B4-BE49-F238E27FC236}">
                <a16:creationId xmlns:a16="http://schemas.microsoft.com/office/drawing/2014/main" id="{8A5497CC-069A-10C2-2832-9FC157D98F2F}"/>
              </a:ext>
            </a:extLst>
          </p:cNvPr>
          <p:cNvGrpSpPr/>
          <p:nvPr/>
        </p:nvGrpSpPr>
        <p:grpSpPr>
          <a:xfrm>
            <a:off x="7276230" y="2188084"/>
            <a:ext cx="3420996" cy="2763767"/>
            <a:chOff x="7276230" y="2188084"/>
            <a:chExt cx="3420996" cy="2763767"/>
          </a:xfrm>
        </p:grpSpPr>
        <p:pic>
          <p:nvPicPr>
            <p:cNvPr id="7" name="Picture 6" descr="atomic notation for carbon 12">
              <a:extLst>
                <a:ext uri="{FF2B5EF4-FFF2-40B4-BE49-F238E27FC236}">
                  <a16:creationId xmlns:a16="http://schemas.microsoft.com/office/drawing/2014/main" id="{C3BA7E35-78D5-18BC-CD92-89825FFCFD63}"/>
                </a:ext>
              </a:extLst>
            </p:cNvPr>
            <p:cNvPicPr>
              <a:picLocks noChangeAspect="1"/>
            </p:cNvPicPr>
            <p:nvPr/>
          </p:nvPicPr>
          <p:blipFill>
            <a:blip r:embed="rId4"/>
            <a:stretch>
              <a:fillRect/>
            </a:stretch>
          </p:blipFill>
          <p:spPr>
            <a:xfrm>
              <a:off x="8264711" y="2188084"/>
              <a:ext cx="2432515" cy="2720903"/>
            </a:xfrm>
            <a:prstGeom prst="rect">
              <a:avLst/>
            </a:prstGeom>
          </p:spPr>
        </p:pic>
        <p:sp>
          <p:nvSpPr>
            <p:cNvPr id="8" name="TextBox 7">
              <a:extLst>
                <a:ext uri="{FF2B5EF4-FFF2-40B4-BE49-F238E27FC236}">
                  <a16:creationId xmlns:a16="http://schemas.microsoft.com/office/drawing/2014/main" id="{386DD6FD-2DAC-BDDA-B49B-A4C966438F88}"/>
                </a:ext>
              </a:extLst>
            </p:cNvPr>
            <p:cNvSpPr txBox="1"/>
            <p:nvPr/>
          </p:nvSpPr>
          <p:spPr>
            <a:xfrm>
              <a:off x="7276230" y="4037451"/>
              <a:ext cx="914400" cy="914400"/>
            </a:xfrm>
            <a:prstGeom prst="rect">
              <a:avLst/>
            </a:prstGeom>
            <a:noFill/>
          </p:spPr>
          <p:txBody>
            <a:bodyPr wrap="none" lIns="0" tIns="0" rIns="0" bIns="0" rtlCol="0">
              <a:noAutofit/>
            </a:bodyPr>
            <a:lstStyle/>
            <a:p>
              <a:pPr algn="l"/>
              <a:r>
                <a:rPr lang="en-AU" sz="1800"/>
                <a:t>Atomic number</a:t>
              </a:r>
            </a:p>
          </p:txBody>
        </p:sp>
        <p:sp>
          <p:nvSpPr>
            <p:cNvPr id="9" name="TextBox 8">
              <a:extLst>
                <a:ext uri="{FF2B5EF4-FFF2-40B4-BE49-F238E27FC236}">
                  <a16:creationId xmlns:a16="http://schemas.microsoft.com/office/drawing/2014/main" id="{DCD881B1-FE0F-C34B-E6A8-88471A2F1F52}"/>
                </a:ext>
              </a:extLst>
            </p:cNvPr>
            <p:cNvSpPr txBox="1"/>
            <p:nvPr/>
          </p:nvSpPr>
          <p:spPr>
            <a:xfrm>
              <a:off x="7276230" y="2432585"/>
              <a:ext cx="1527048" cy="356423"/>
            </a:xfrm>
            <a:prstGeom prst="rect">
              <a:avLst/>
            </a:prstGeom>
            <a:noFill/>
          </p:spPr>
          <p:txBody>
            <a:bodyPr wrap="square" lIns="0" tIns="0" rIns="0" bIns="0" rtlCol="0">
              <a:noAutofit/>
            </a:bodyPr>
            <a:lstStyle/>
            <a:p>
              <a:pPr algn="l"/>
              <a:r>
                <a:rPr lang="en-AU" sz="1800"/>
                <a:t>Mass number</a:t>
              </a:r>
            </a:p>
          </p:txBody>
        </p:sp>
      </p:grpSp>
      <p:sp>
        <p:nvSpPr>
          <p:cNvPr id="10" name="TextBox 9">
            <a:extLst>
              <a:ext uri="{FF2B5EF4-FFF2-40B4-BE49-F238E27FC236}">
                <a16:creationId xmlns:a16="http://schemas.microsoft.com/office/drawing/2014/main" id="{7CD05C5B-ECCF-0C2E-C67D-4A29C02CC09A}"/>
              </a:ext>
              <a:ext uri="{C183D7F6-B498-43B3-948B-1728B52AA6E4}">
                <adec:decorative xmlns:adec="http://schemas.microsoft.com/office/drawing/2017/decorative" val="1"/>
              </a:ext>
            </a:extLst>
          </p:cNvPr>
          <p:cNvSpPr txBox="1"/>
          <p:nvPr/>
        </p:nvSpPr>
        <p:spPr>
          <a:xfrm>
            <a:off x="452291" y="6234335"/>
            <a:ext cx="8387327"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5"/>
              </a:rPr>
              <a:t>Carbon atom (Bohr model)</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6"/>
              </a:rPr>
              <a:t>SrKellyOP</a:t>
            </a:r>
            <a:r>
              <a:rPr lang="en-US" sz="1200" b="0" i="0">
                <a:solidFill>
                  <a:srgbClr val="232323"/>
                </a:solidFill>
                <a:effectLst/>
                <a:latin typeface="Arial" panose="020B0604020202020204" pitchFamily="34" charset="0"/>
              </a:rPr>
              <a:t> is marked with </a:t>
            </a:r>
            <a:r>
              <a:rPr lang="en-US" sz="1200" b="0" i="0">
                <a:solidFill>
                  <a:srgbClr val="AD1F85"/>
                </a:solidFill>
                <a:effectLst/>
                <a:latin typeface="Arial" panose="020B0604020202020204" pitchFamily="34" charset="0"/>
                <a:hlinkClick r:id="rId7"/>
              </a:rPr>
              <a:t>CC0 1.0</a:t>
            </a:r>
            <a:r>
              <a:rPr lang="en-US" b="0" i="0">
                <a:solidFill>
                  <a:srgbClr val="232323"/>
                </a:solidFill>
                <a:effectLst/>
                <a:latin typeface="Arial" panose="020B0604020202020204" pitchFamily="34" charset="0"/>
              </a:rPr>
              <a:t>.</a:t>
            </a:r>
            <a:endParaRPr lang="en-AU"/>
          </a:p>
        </p:txBody>
      </p:sp>
      <p:sp>
        <p:nvSpPr>
          <p:cNvPr id="3" name="Slide Number Placeholder 2">
            <a:extLst>
              <a:ext uri="{FF2B5EF4-FFF2-40B4-BE49-F238E27FC236}">
                <a16:creationId xmlns:a16="http://schemas.microsoft.com/office/drawing/2014/main" id="{3B5E2C21-2806-A14B-2CF7-1F8CB8BDC8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188</a:t>
            </a:fld>
            <a:endParaRPr lang="en-AU"/>
          </a:p>
        </p:txBody>
      </p:sp>
    </p:spTree>
    <p:extLst>
      <p:ext uri="{BB962C8B-B14F-4D97-AF65-F5344CB8AC3E}">
        <p14:creationId xmlns:p14="http://schemas.microsoft.com/office/powerpoint/2010/main" val="215070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4571E-E31E-1265-48D1-5072583FC48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1A48A9-D56F-CCCE-C388-982EC05B29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189</a:t>
            </a:fld>
            <a:endParaRPr lang="en-AU"/>
          </a:p>
        </p:txBody>
      </p:sp>
      <p:sp>
        <p:nvSpPr>
          <p:cNvPr id="11" name="Title 10">
            <a:extLst>
              <a:ext uri="{FF2B5EF4-FFF2-40B4-BE49-F238E27FC236}">
                <a16:creationId xmlns:a16="http://schemas.microsoft.com/office/drawing/2014/main" id="{3EF7A6BB-42BB-B5C9-7BC3-AE30515684AB}"/>
              </a:ext>
            </a:extLst>
          </p:cNvPr>
          <p:cNvSpPr>
            <a:spLocks noGrp="1"/>
          </p:cNvSpPr>
          <p:nvPr>
            <p:ph type="title"/>
          </p:nvPr>
        </p:nvSpPr>
        <p:spPr/>
        <p:txBody>
          <a:bodyPr/>
          <a:lstStyle/>
          <a:p>
            <a:r>
              <a:rPr lang="en-AU" dirty="0"/>
              <a:t>3.1 Checkpoint</a:t>
            </a:r>
          </a:p>
        </p:txBody>
      </p:sp>
      <p:sp>
        <p:nvSpPr>
          <p:cNvPr id="8" name="Text Placeholder 7">
            <a:extLst>
              <a:ext uri="{FF2B5EF4-FFF2-40B4-BE49-F238E27FC236}">
                <a16:creationId xmlns:a16="http://schemas.microsoft.com/office/drawing/2014/main" id="{26B3743C-6BDA-865A-FF23-18096A3DF4D9}"/>
              </a:ext>
            </a:extLst>
          </p:cNvPr>
          <p:cNvSpPr>
            <a:spLocks noGrp="1"/>
          </p:cNvSpPr>
          <p:nvPr>
            <p:ph type="body" sz="quarter" idx="18"/>
          </p:nvPr>
        </p:nvSpPr>
        <p:spPr/>
        <p:txBody>
          <a:bodyPr/>
          <a:lstStyle/>
          <a:p>
            <a:r>
              <a:rPr lang="en-AU"/>
              <a:t>How many protons, neutrons and electrons are in a neutral atom of sodium – 23 ?</a:t>
            </a:r>
          </a:p>
        </p:txBody>
      </p:sp>
      <p:grpSp>
        <p:nvGrpSpPr>
          <p:cNvPr id="10" name="Group 9" descr="Sodium notation. Symbol is Na, mass number is 23 and atomic number is 11.">
            <a:extLst>
              <a:ext uri="{FF2B5EF4-FFF2-40B4-BE49-F238E27FC236}">
                <a16:creationId xmlns:a16="http://schemas.microsoft.com/office/drawing/2014/main" id="{55F5E2CE-DAA7-A203-F272-A29C38618430}"/>
              </a:ext>
            </a:extLst>
          </p:cNvPr>
          <p:cNvGrpSpPr/>
          <p:nvPr/>
        </p:nvGrpSpPr>
        <p:grpSpPr>
          <a:xfrm>
            <a:off x="1124371" y="2335507"/>
            <a:ext cx="4971629" cy="2519266"/>
            <a:chOff x="1124371" y="2335507"/>
            <a:chExt cx="4971629" cy="2519266"/>
          </a:xfrm>
        </p:grpSpPr>
        <p:grpSp>
          <p:nvGrpSpPr>
            <p:cNvPr id="6" name="Group 5" descr="Sodium notation. Symbol is Na, mass number is 23 and atomic number is 11.">
              <a:extLst>
                <a:ext uri="{FF2B5EF4-FFF2-40B4-BE49-F238E27FC236}">
                  <a16:creationId xmlns:a16="http://schemas.microsoft.com/office/drawing/2014/main" id="{FD250E02-8562-3024-7E6C-F5E7BBE47D6F}"/>
                </a:ext>
                <a:ext uri="{C183D7F6-B498-43B3-948B-1728B52AA6E4}">
                  <adec:decorative xmlns:adec="http://schemas.microsoft.com/office/drawing/2017/decorative" val="0"/>
                </a:ext>
              </a:extLst>
            </p:cNvPr>
            <p:cNvGrpSpPr/>
            <p:nvPr/>
          </p:nvGrpSpPr>
          <p:grpSpPr>
            <a:xfrm>
              <a:off x="2295099" y="2335507"/>
              <a:ext cx="3800901" cy="2118309"/>
              <a:chOff x="5753598" y="2955522"/>
              <a:chExt cx="1845066" cy="998574"/>
            </a:xfrm>
          </p:grpSpPr>
          <p:sp>
            <p:nvSpPr>
              <p:cNvPr id="2" name="Rectangle 1" descr="atomic notation of sodium">
                <a:extLst>
                  <a:ext uri="{FF2B5EF4-FFF2-40B4-BE49-F238E27FC236}">
                    <a16:creationId xmlns:a16="http://schemas.microsoft.com/office/drawing/2014/main" id="{B18A2BD0-F751-EEF4-7C61-B1021DD64C31}"/>
                  </a:ext>
                </a:extLst>
              </p:cNvPr>
              <p:cNvSpPr/>
              <p:nvPr/>
            </p:nvSpPr>
            <p:spPr>
              <a:xfrm>
                <a:off x="5753598" y="2967334"/>
                <a:ext cx="1845066" cy="986762"/>
              </a:xfrm>
              <a:prstGeom prst="rect">
                <a:avLst/>
              </a:prstGeom>
              <a:noFill/>
            </p:spPr>
            <p:txBody>
              <a:bodyPr wrap="square" lIns="91440" tIns="45720" rIns="91440" bIns="45720">
                <a:spAutoFit/>
              </a:bodyPr>
              <a:lstStyle/>
              <a:p>
                <a:pPr algn="ctr"/>
                <a:r>
                  <a:rPr lang="en-US" sz="9600">
                    <a:ln w="0"/>
                    <a:effectLst>
                      <a:outerShdw blurRad="38100" dist="19050" dir="2700000" algn="tl" rotWithShape="0">
                        <a:schemeClr val="dk1">
                          <a:alpha val="40000"/>
                        </a:schemeClr>
                      </a:outerShdw>
                    </a:effectLst>
                  </a:rPr>
                  <a:t>Na</a:t>
                </a:r>
                <a:endParaRPr lang="en-US" sz="9600" b="0" cap="none" spc="0">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40FF3ADA-5DDC-8D6A-D699-FB4DFFB77F3E}"/>
                  </a:ext>
                </a:extLst>
              </p:cNvPr>
              <p:cNvSpPr/>
              <p:nvPr/>
            </p:nvSpPr>
            <p:spPr>
              <a:xfrm>
                <a:off x="5852533" y="2955522"/>
                <a:ext cx="448061" cy="367617"/>
              </a:xfrm>
              <a:prstGeom prst="rect">
                <a:avLst/>
              </a:prstGeom>
              <a:noFill/>
            </p:spPr>
            <p:txBody>
              <a:bodyPr wrap="none" lIns="91440" tIns="45720" rIns="91440" bIns="45720">
                <a:spAutoFit/>
              </a:bodyPr>
              <a:lstStyle/>
              <a:p>
                <a:pPr algn="ctr"/>
                <a:r>
                  <a:rPr lang="en-US" sz="3200" b="0" cap="none" spc="0">
                    <a:ln w="0"/>
                    <a:solidFill>
                      <a:schemeClr val="tx1"/>
                    </a:solidFill>
                    <a:effectLst>
                      <a:outerShdw blurRad="38100" dist="19050" dir="2700000" algn="tl" rotWithShape="0">
                        <a:schemeClr val="dk1">
                          <a:alpha val="40000"/>
                        </a:schemeClr>
                      </a:outerShdw>
                    </a:effectLst>
                  </a:rPr>
                  <a:t>23</a:t>
                </a:r>
              </a:p>
            </p:txBody>
          </p:sp>
          <p:sp>
            <p:nvSpPr>
              <p:cNvPr id="5" name="Rectangle 4">
                <a:extLst>
                  <a:ext uri="{FF2B5EF4-FFF2-40B4-BE49-F238E27FC236}">
                    <a16:creationId xmlns:a16="http://schemas.microsoft.com/office/drawing/2014/main" id="{7643B529-559E-D13C-A82A-52E68A717850}"/>
                  </a:ext>
                </a:extLst>
              </p:cNvPr>
              <p:cNvSpPr/>
              <p:nvPr/>
            </p:nvSpPr>
            <p:spPr>
              <a:xfrm>
                <a:off x="5873859" y="3586479"/>
                <a:ext cx="426735" cy="367617"/>
              </a:xfrm>
              <a:prstGeom prst="rect">
                <a:avLst/>
              </a:prstGeom>
              <a:noFill/>
            </p:spPr>
            <p:txBody>
              <a:bodyPr wrap="none" lIns="91440" tIns="45720" rIns="91440" bIns="45720">
                <a:spAutoFit/>
              </a:bodyPr>
              <a:lstStyle/>
              <a:p>
                <a:pPr algn="ctr"/>
                <a:r>
                  <a:rPr lang="en-US" sz="3200">
                    <a:ln w="0"/>
                    <a:effectLst>
                      <a:outerShdw blurRad="38100" dist="19050" dir="2700000" algn="tl" rotWithShape="0">
                        <a:schemeClr val="dk1">
                          <a:alpha val="40000"/>
                        </a:schemeClr>
                      </a:outerShdw>
                    </a:effectLst>
                  </a:rPr>
                  <a:t>11</a:t>
                </a:r>
                <a:endParaRPr lang="en-US" sz="3200" b="0" cap="none" spc="0">
                  <a:ln w="0"/>
                  <a:solidFill>
                    <a:schemeClr val="tx1"/>
                  </a:solidFill>
                  <a:effectLst>
                    <a:outerShdw blurRad="38100" dist="19050" dir="2700000" algn="tl" rotWithShape="0">
                      <a:schemeClr val="dk1">
                        <a:alpha val="40000"/>
                      </a:schemeClr>
                    </a:outerShdw>
                  </a:effectLst>
                </a:endParaRPr>
              </a:p>
            </p:txBody>
          </p:sp>
        </p:grpSp>
        <p:sp>
          <p:nvSpPr>
            <p:cNvPr id="7" name="TextBox 6">
              <a:extLst>
                <a:ext uri="{FF2B5EF4-FFF2-40B4-BE49-F238E27FC236}">
                  <a16:creationId xmlns:a16="http://schemas.microsoft.com/office/drawing/2014/main" id="{63D6B3B3-CEE1-A896-79B8-8312786EEEAF}"/>
                </a:ext>
              </a:extLst>
            </p:cNvPr>
            <p:cNvSpPr txBox="1"/>
            <p:nvPr/>
          </p:nvSpPr>
          <p:spPr>
            <a:xfrm>
              <a:off x="1124371" y="3940373"/>
              <a:ext cx="914400" cy="914400"/>
            </a:xfrm>
            <a:prstGeom prst="rect">
              <a:avLst/>
            </a:prstGeom>
            <a:noFill/>
          </p:spPr>
          <p:txBody>
            <a:bodyPr wrap="none" lIns="0" tIns="0" rIns="0" bIns="0" rtlCol="0">
              <a:noAutofit/>
            </a:bodyPr>
            <a:lstStyle/>
            <a:p>
              <a:pPr algn="l"/>
              <a:r>
                <a:rPr lang="en-AU" sz="1800"/>
                <a:t>Atomic number</a:t>
              </a:r>
            </a:p>
          </p:txBody>
        </p:sp>
        <p:sp>
          <p:nvSpPr>
            <p:cNvPr id="9" name="TextBox 8">
              <a:extLst>
                <a:ext uri="{FF2B5EF4-FFF2-40B4-BE49-F238E27FC236}">
                  <a16:creationId xmlns:a16="http://schemas.microsoft.com/office/drawing/2014/main" id="{FBF7B007-699C-BC24-888D-0BDEEDF28119}"/>
                </a:ext>
              </a:extLst>
            </p:cNvPr>
            <p:cNvSpPr txBox="1"/>
            <p:nvPr/>
          </p:nvSpPr>
          <p:spPr>
            <a:xfrm>
              <a:off x="1124371" y="2335507"/>
              <a:ext cx="1527048" cy="356423"/>
            </a:xfrm>
            <a:prstGeom prst="rect">
              <a:avLst/>
            </a:prstGeom>
            <a:noFill/>
          </p:spPr>
          <p:txBody>
            <a:bodyPr wrap="square" lIns="0" tIns="0" rIns="0" bIns="0" rtlCol="0">
              <a:noAutofit/>
            </a:bodyPr>
            <a:lstStyle/>
            <a:p>
              <a:pPr algn="l"/>
              <a:r>
                <a:rPr lang="en-AU" sz="1800"/>
                <a:t>Mass number</a:t>
              </a:r>
            </a:p>
          </p:txBody>
        </p:sp>
      </p:grpSp>
      <p:sp>
        <p:nvSpPr>
          <p:cNvPr id="14" name="TextBox 13">
            <a:extLst>
              <a:ext uri="{FF2B5EF4-FFF2-40B4-BE49-F238E27FC236}">
                <a16:creationId xmlns:a16="http://schemas.microsoft.com/office/drawing/2014/main" id="{30C0FE11-BB9D-AA4C-68D6-063349656790}"/>
              </a:ext>
            </a:extLst>
          </p:cNvPr>
          <p:cNvSpPr txBox="1"/>
          <p:nvPr/>
        </p:nvSpPr>
        <p:spPr>
          <a:xfrm>
            <a:off x="6830008" y="4124131"/>
            <a:ext cx="1940064" cy="1735493"/>
          </a:xfrm>
          <a:prstGeom prst="rect">
            <a:avLst/>
          </a:prstGeom>
          <a:noFill/>
        </p:spPr>
        <p:txBody>
          <a:bodyPr wrap="square" lIns="0" tIns="0" rIns="0" bIns="0" rtlCol="0">
            <a:noAutofit/>
          </a:bodyPr>
          <a:lstStyle/>
          <a:p>
            <a:pPr algn="l"/>
            <a:r>
              <a:rPr lang="en-AU"/>
              <a:t>Protons =11</a:t>
            </a:r>
          </a:p>
          <a:p>
            <a:pPr algn="l"/>
            <a:endParaRPr lang="en-AU"/>
          </a:p>
          <a:p>
            <a:pPr algn="l"/>
            <a:r>
              <a:rPr lang="en-AU"/>
              <a:t>Neutrons =12</a:t>
            </a:r>
          </a:p>
          <a:p>
            <a:pPr algn="l"/>
            <a:endParaRPr lang="en-AU"/>
          </a:p>
          <a:p>
            <a:pPr algn="l"/>
            <a:r>
              <a:rPr lang="en-AU"/>
              <a:t>Electrons =11</a:t>
            </a:r>
          </a:p>
        </p:txBody>
      </p:sp>
    </p:spTree>
    <p:extLst>
      <p:ext uri="{BB962C8B-B14F-4D97-AF65-F5344CB8AC3E}">
        <p14:creationId xmlns:p14="http://schemas.microsoft.com/office/powerpoint/2010/main" val="4451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048D1B-365C-7847-2143-43AAC4F10E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
        <p:nvSpPr>
          <p:cNvPr id="3" name="Title 2">
            <a:extLst>
              <a:ext uri="{FF2B5EF4-FFF2-40B4-BE49-F238E27FC236}">
                <a16:creationId xmlns:a16="http://schemas.microsoft.com/office/drawing/2014/main" id="{0EC3D777-0ABD-FCE7-262C-DB2FA10835DE}"/>
              </a:ext>
            </a:extLst>
          </p:cNvPr>
          <p:cNvSpPr>
            <a:spLocks noGrp="1"/>
          </p:cNvSpPr>
          <p:nvPr>
            <p:ph type="title"/>
          </p:nvPr>
        </p:nvSpPr>
        <p:spPr>
          <a:xfrm>
            <a:off x="359999" y="436919"/>
            <a:ext cx="11484000" cy="545601"/>
          </a:xfrm>
        </p:spPr>
        <p:txBody>
          <a:bodyPr/>
          <a:lstStyle/>
          <a:p>
            <a:r>
              <a:rPr lang="en-AU"/>
              <a:t>1.2 Ionic compounds</a:t>
            </a:r>
          </a:p>
        </p:txBody>
      </p:sp>
      <p:sp>
        <p:nvSpPr>
          <p:cNvPr id="4" name="Text Placeholder 3">
            <a:extLst>
              <a:ext uri="{FF2B5EF4-FFF2-40B4-BE49-F238E27FC236}">
                <a16:creationId xmlns:a16="http://schemas.microsoft.com/office/drawing/2014/main" id="{333324F8-90C3-FACF-0239-775870AE4824}"/>
              </a:ext>
            </a:extLst>
          </p:cNvPr>
          <p:cNvSpPr>
            <a:spLocks noGrp="1"/>
          </p:cNvSpPr>
          <p:nvPr>
            <p:ph type="body" sz="quarter" idx="18"/>
          </p:nvPr>
        </p:nvSpPr>
        <p:spPr/>
        <p:txBody>
          <a:bodyPr/>
          <a:lstStyle/>
          <a:p>
            <a:r>
              <a:rPr lang="en-AU"/>
              <a:t>Monatomic and polyatomic ions</a:t>
            </a:r>
          </a:p>
        </p:txBody>
      </p:sp>
      <p:sp>
        <p:nvSpPr>
          <p:cNvPr id="5" name="Text Placeholder 4">
            <a:extLst>
              <a:ext uri="{FF2B5EF4-FFF2-40B4-BE49-F238E27FC236}">
                <a16:creationId xmlns:a16="http://schemas.microsoft.com/office/drawing/2014/main" id="{CE2655FC-90FC-5080-4F30-CED274E63885}"/>
              </a:ext>
            </a:extLst>
          </p:cNvPr>
          <p:cNvSpPr>
            <a:spLocks noGrp="1"/>
          </p:cNvSpPr>
          <p:nvPr>
            <p:ph type="body" sz="quarter" idx="17"/>
          </p:nvPr>
        </p:nvSpPr>
        <p:spPr/>
        <p:txBody>
          <a:bodyPr/>
          <a:lstStyle/>
          <a:p>
            <a:r>
              <a:rPr lang="en-AU" sz="1800"/>
              <a:t>Ionic compounds are formed when positively charged ions (cations) and negatively charged ions (anions) bond through electrostatic attraction.</a:t>
            </a:r>
          </a:p>
          <a:p>
            <a:endParaRPr lang="en-AU" sz="1800"/>
          </a:p>
          <a:p>
            <a:endParaRPr lang="en-AU" sz="1800"/>
          </a:p>
          <a:p>
            <a:endParaRPr lang="en-AU" sz="1800"/>
          </a:p>
          <a:p>
            <a:endParaRPr lang="en-AU" sz="1800"/>
          </a:p>
          <a:p>
            <a:r>
              <a:rPr lang="en-AU" sz="1800"/>
              <a:t>Ionic compounds can be made of </a:t>
            </a:r>
            <a:r>
              <a:rPr lang="en-AU" sz="1800" b="1"/>
              <a:t>monatomic</a:t>
            </a:r>
            <a:r>
              <a:rPr lang="en-AU" sz="1800"/>
              <a:t> or </a:t>
            </a:r>
            <a:r>
              <a:rPr lang="en-AU" sz="1800" b="1"/>
              <a:t>polyatomic </a:t>
            </a:r>
            <a:r>
              <a:rPr lang="en-AU" sz="1800"/>
              <a:t>ions.</a:t>
            </a:r>
          </a:p>
          <a:p>
            <a:pPr marL="342900" indent="-342900">
              <a:buFont typeface="Arial" panose="020B0604020202020204" pitchFamily="34" charset="0"/>
              <a:buChar char="•"/>
            </a:pPr>
            <a:r>
              <a:rPr lang="en-AU" sz="1800"/>
              <a:t>Monatomic ions are charged particles consisting of single atoms that have gained or lost electrons</a:t>
            </a:r>
          </a:p>
          <a:p>
            <a:pPr marL="342900" indent="-342900">
              <a:buFont typeface="Arial" panose="020B0604020202020204" pitchFamily="34" charset="0"/>
              <a:buChar char="•"/>
            </a:pPr>
            <a:r>
              <a:rPr lang="en-AU" sz="1800"/>
              <a:t>Polyatomic ions are charged particles consisting of two or more atoms covalently bonded together as a single unit.</a:t>
            </a:r>
          </a:p>
        </p:txBody>
      </p:sp>
      <p:pic>
        <p:nvPicPr>
          <p:cNvPr id="1026" name="Picture 2" descr="A diagram showing a sodium and chlorine forming a positive sodium ion and a negative chlorine ion by transferring one valence electron from the sodium to the chlorine.">
            <a:extLst>
              <a:ext uri="{FF2B5EF4-FFF2-40B4-BE49-F238E27FC236}">
                <a16:creationId xmlns:a16="http://schemas.microsoft.com/office/drawing/2014/main" id="{5299319B-0BC4-CE5F-5D77-CCEE00E47B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4234" y="2557764"/>
            <a:ext cx="7920329" cy="1742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02356F-62AC-8EEB-36E7-B86D851093D5}"/>
              </a:ext>
              <a:ext uri="{C183D7F6-B498-43B3-948B-1728B52AA6E4}">
                <adec:decorative xmlns:adec="http://schemas.microsoft.com/office/drawing/2017/decorative" val="1"/>
              </a:ext>
            </a:extLst>
          </p:cNvPr>
          <p:cNvSpPr txBox="1"/>
          <p:nvPr/>
        </p:nvSpPr>
        <p:spPr>
          <a:xfrm>
            <a:off x="2214590" y="4232276"/>
            <a:ext cx="8594691" cy="276999"/>
          </a:xfrm>
          <a:prstGeom prst="rect">
            <a:avLst/>
          </a:prstGeom>
          <a:noFill/>
        </p:spPr>
        <p:txBody>
          <a:bodyPr wrap="square">
            <a:spAutoFit/>
          </a:bodyPr>
          <a:lstStyle/>
          <a:p>
            <a:r>
              <a:rPr lang="en-AU" sz="1200"/>
              <a:t>CNX OpenStax, CC BY 4.0 &lt;https://</a:t>
            </a:r>
            <a:r>
              <a:rPr lang="en-AU" sz="1200" err="1"/>
              <a:t>creativecommons.org</a:t>
            </a:r>
            <a:r>
              <a:rPr lang="en-AU" sz="1200"/>
              <a:t>/licenses/by/4.0&gt;, via Wikimedia Commons</a:t>
            </a:r>
          </a:p>
        </p:txBody>
      </p:sp>
      <p:sp>
        <p:nvSpPr>
          <p:cNvPr id="6" name="Rectangle: Rounded Corners 5">
            <a:extLst>
              <a:ext uri="{FF2B5EF4-FFF2-40B4-BE49-F238E27FC236}">
                <a16:creationId xmlns:a16="http://schemas.microsoft.com/office/drawing/2014/main" id="{AEBBBD6F-8353-78F6-62F1-73DF620D811B}"/>
              </a:ext>
            </a:extLst>
          </p:cNvPr>
          <p:cNvSpPr/>
          <p:nvPr/>
        </p:nvSpPr>
        <p:spPr>
          <a:xfrm>
            <a:off x="9491469" y="3872052"/>
            <a:ext cx="2635624" cy="532703"/>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1800">
                <a:solidFill>
                  <a:sysClr val="windowText" lastClr="000000"/>
                </a:solidFill>
              </a:rPr>
              <a:t>Only valence electrons are represented here</a:t>
            </a:r>
          </a:p>
        </p:txBody>
      </p:sp>
    </p:spTree>
    <p:extLst>
      <p:ext uri="{BB962C8B-B14F-4D97-AF65-F5344CB8AC3E}">
        <p14:creationId xmlns:p14="http://schemas.microsoft.com/office/powerpoint/2010/main" val="205607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p:txBody>
          <a:bodyPr/>
          <a:lstStyle/>
          <a:p>
            <a:r>
              <a:rPr lang="en-AU"/>
              <a:t>3.1 Isotopes</a:t>
            </a:r>
          </a:p>
        </p:txBody>
      </p:sp>
      <p:sp>
        <p:nvSpPr>
          <p:cNvPr id="14" name="TextBox 13">
            <a:extLst>
              <a:ext uri="{FF2B5EF4-FFF2-40B4-BE49-F238E27FC236}">
                <a16:creationId xmlns:a16="http://schemas.microsoft.com/office/drawing/2014/main" id="{0A750C30-A8A9-63DA-A1D9-5ED7B18AED60}"/>
              </a:ext>
            </a:extLst>
          </p:cNvPr>
          <p:cNvSpPr txBox="1"/>
          <p:nvPr/>
        </p:nvSpPr>
        <p:spPr>
          <a:xfrm>
            <a:off x="440690" y="1139547"/>
            <a:ext cx="11043310" cy="729328"/>
          </a:xfrm>
          <a:prstGeom prst="rect">
            <a:avLst/>
          </a:prstGeom>
          <a:noFill/>
        </p:spPr>
        <p:txBody>
          <a:bodyPr wrap="square" lIns="0" tIns="0" rIns="0" bIns="0" rtlCol="0">
            <a:noAutofit/>
          </a:bodyPr>
          <a:lstStyle/>
          <a:p>
            <a:pPr algn="l">
              <a:lnSpc>
                <a:spcPct val="150000"/>
              </a:lnSpc>
            </a:pPr>
            <a:r>
              <a:rPr lang="en-AU" sz="2000" b="1">
                <a:latin typeface="Arial" panose="020B0604020202020204" pitchFamily="34" charset="0"/>
                <a:ea typeface="Calibri" panose="020F0502020204030204" pitchFamily="34" charset="0"/>
              </a:rPr>
              <a:t>I</a:t>
            </a:r>
            <a:r>
              <a:rPr lang="en-AU" sz="2000" b="1">
                <a:effectLst/>
                <a:latin typeface="Arial" panose="020B0604020202020204" pitchFamily="34" charset="0"/>
                <a:ea typeface="Calibri" panose="020F0502020204030204" pitchFamily="34" charset="0"/>
              </a:rPr>
              <a:t>sotopes</a:t>
            </a:r>
            <a:r>
              <a:rPr lang="en-AU" sz="2000">
                <a:effectLst/>
                <a:latin typeface="Arial" panose="020B0604020202020204" pitchFamily="34" charset="0"/>
                <a:ea typeface="Calibri" panose="020F0502020204030204" pitchFamily="34" charset="0"/>
              </a:rPr>
              <a:t> are variants of a chemical element that have the same number of protons but different numbers of neutrons in their nuclei. Carbon 12 and carbon -14 are isotopes of carbon.</a:t>
            </a:r>
            <a:endParaRPr lang="en-AU" sz="2000"/>
          </a:p>
        </p:txBody>
      </p:sp>
      <p:pic>
        <p:nvPicPr>
          <p:cNvPr id="1026" name="Picture 2" descr="carbon atom showing positive and neutral particles in the nucleus surrounded by 2 electrons in the first shell and 4 in the second">
            <a:extLst>
              <a:ext uri="{FF2B5EF4-FFF2-40B4-BE49-F238E27FC236}">
                <a16:creationId xmlns:a16="http://schemas.microsoft.com/office/drawing/2014/main" id="{B181858F-43F1-1792-7A89-E3B1C52202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5938" y="2366962"/>
            <a:ext cx="2152650" cy="21240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descr="Atomic notation for carbon 12.">
            <a:extLst>
              <a:ext uri="{FF2B5EF4-FFF2-40B4-BE49-F238E27FC236}">
                <a16:creationId xmlns:a16="http://schemas.microsoft.com/office/drawing/2014/main" id="{DB4EEF3F-3FFA-6256-EF24-3B53FBF0B625}"/>
              </a:ext>
            </a:extLst>
          </p:cNvPr>
          <p:cNvGrpSpPr/>
          <p:nvPr/>
        </p:nvGrpSpPr>
        <p:grpSpPr>
          <a:xfrm>
            <a:off x="3220814" y="1821755"/>
            <a:ext cx="4197444" cy="3560329"/>
            <a:chOff x="3220814" y="1821755"/>
            <a:chExt cx="4197444" cy="3560329"/>
          </a:xfrm>
        </p:grpSpPr>
        <p:grpSp>
          <p:nvGrpSpPr>
            <p:cNvPr id="10" name="Group 9" descr="Atomic notation for carbon 12.">
              <a:extLst>
                <a:ext uri="{FF2B5EF4-FFF2-40B4-BE49-F238E27FC236}">
                  <a16:creationId xmlns:a16="http://schemas.microsoft.com/office/drawing/2014/main" id="{7DA46ED0-2DB0-F398-F9A9-3B81781469E6}"/>
                </a:ext>
              </a:extLst>
            </p:cNvPr>
            <p:cNvGrpSpPr/>
            <p:nvPr/>
          </p:nvGrpSpPr>
          <p:grpSpPr>
            <a:xfrm>
              <a:off x="3220814" y="1821755"/>
              <a:ext cx="4197444" cy="3560329"/>
              <a:chOff x="3227616" y="2117685"/>
              <a:chExt cx="3172868" cy="2720903"/>
            </a:xfrm>
          </p:grpSpPr>
          <p:pic>
            <p:nvPicPr>
              <p:cNvPr id="7" name="Picture 6">
                <a:extLst>
                  <a:ext uri="{FF2B5EF4-FFF2-40B4-BE49-F238E27FC236}">
                    <a16:creationId xmlns:a16="http://schemas.microsoft.com/office/drawing/2014/main" id="{D31C5A39-D393-0FFC-A83E-BA3524472A8E}"/>
                  </a:ext>
                </a:extLst>
              </p:cNvPr>
              <p:cNvPicPr>
                <a:picLocks noChangeAspect="1"/>
              </p:cNvPicPr>
              <p:nvPr/>
            </p:nvPicPr>
            <p:blipFill>
              <a:blip r:embed="rId4"/>
              <a:stretch>
                <a:fillRect/>
              </a:stretch>
            </p:blipFill>
            <p:spPr>
              <a:xfrm>
                <a:off x="3967969" y="2117685"/>
                <a:ext cx="2432515" cy="2720903"/>
              </a:xfrm>
              <a:prstGeom prst="rect">
                <a:avLst/>
              </a:prstGeom>
            </p:spPr>
          </p:pic>
          <p:sp>
            <p:nvSpPr>
              <p:cNvPr id="9" name="TextBox 8">
                <a:extLst>
                  <a:ext uri="{FF2B5EF4-FFF2-40B4-BE49-F238E27FC236}">
                    <a16:creationId xmlns:a16="http://schemas.microsoft.com/office/drawing/2014/main" id="{D5E1E126-B151-127A-A6FD-5BD846C889A7}"/>
                  </a:ext>
                </a:extLst>
              </p:cNvPr>
              <p:cNvSpPr txBox="1"/>
              <p:nvPr/>
            </p:nvSpPr>
            <p:spPr>
              <a:xfrm>
                <a:off x="3227616" y="2459537"/>
                <a:ext cx="1527048" cy="356423"/>
              </a:xfrm>
              <a:prstGeom prst="rect">
                <a:avLst/>
              </a:prstGeom>
              <a:noFill/>
            </p:spPr>
            <p:txBody>
              <a:bodyPr wrap="square" lIns="0" tIns="0" rIns="0" bIns="0" rtlCol="0">
                <a:noAutofit/>
              </a:bodyPr>
              <a:lstStyle/>
              <a:p>
                <a:pPr algn="l"/>
                <a:r>
                  <a:rPr lang="en-AU" sz="1800"/>
                  <a:t>Mass number</a:t>
                </a:r>
              </a:p>
            </p:txBody>
          </p:sp>
        </p:grpSp>
        <p:sp>
          <p:nvSpPr>
            <p:cNvPr id="8" name="TextBox 7">
              <a:extLst>
                <a:ext uri="{FF2B5EF4-FFF2-40B4-BE49-F238E27FC236}">
                  <a16:creationId xmlns:a16="http://schemas.microsoft.com/office/drawing/2014/main" id="{3E3DEAD6-B295-085E-845F-2577B83C580F}"/>
                </a:ext>
              </a:extLst>
            </p:cNvPr>
            <p:cNvSpPr txBox="1"/>
            <p:nvPr/>
          </p:nvSpPr>
          <p:spPr>
            <a:xfrm>
              <a:off x="3220814" y="4094250"/>
              <a:ext cx="914400" cy="914400"/>
            </a:xfrm>
            <a:prstGeom prst="rect">
              <a:avLst/>
            </a:prstGeom>
            <a:noFill/>
          </p:spPr>
          <p:txBody>
            <a:bodyPr wrap="none" lIns="0" tIns="0" rIns="0" bIns="0" rtlCol="0">
              <a:noAutofit/>
            </a:bodyPr>
            <a:lstStyle/>
            <a:p>
              <a:pPr algn="l"/>
              <a:r>
                <a:rPr lang="en-AU" sz="1800"/>
                <a:t>Atomic number</a:t>
              </a:r>
            </a:p>
          </p:txBody>
        </p:sp>
      </p:grpSp>
      <p:pic>
        <p:nvPicPr>
          <p:cNvPr id="15" name="Picture 14" descr="Atomic notation for carbon 14.">
            <a:extLst>
              <a:ext uri="{FF2B5EF4-FFF2-40B4-BE49-F238E27FC236}">
                <a16:creationId xmlns:a16="http://schemas.microsoft.com/office/drawing/2014/main" id="{FE541253-2093-E730-5FF8-15ACA6CF4700}"/>
              </a:ext>
            </a:extLst>
          </p:cNvPr>
          <p:cNvPicPr>
            <a:picLocks noChangeAspect="1"/>
          </p:cNvPicPr>
          <p:nvPr/>
        </p:nvPicPr>
        <p:blipFill>
          <a:blip r:embed="rId5"/>
          <a:stretch>
            <a:fillRect/>
          </a:stretch>
        </p:blipFill>
        <p:spPr>
          <a:xfrm>
            <a:off x="7368705" y="1850051"/>
            <a:ext cx="3455632" cy="3503738"/>
          </a:xfrm>
          <a:prstGeom prst="rect">
            <a:avLst/>
          </a:prstGeom>
        </p:spPr>
      </p:pic>
      <p:sp>
        <p:nvSpPr>
          <p:cNvPr id="5" name="TextBox 4">
            <a:extLst>
              <a:ext uri="{FF2B5EF4-FFF2-40B4-BE49-F238E27FC236}">
                <a16:creationId xmlns:a16="http://schemas.microsoft.com/office/drawing/2014/main" id="{C5BD7652-076C-3434-BEF7-EBAE7EED0280}"/>
              </a:ext>
            </a:extLst>
          </p:cNvPr>
          <p:cNvSpPr txBox="1"/>
          <p:nvPr/>
        </p:nvSpPr>
        <p:spPr>
          <a:xfrm>
            <a:off x="440690" y="4873294"/>
            <a:ext cx="10072299" cy="1093337"/>
          </a:xfrm>
          <a:prstGeom prst="rect">
            <a:avLst/>
          </a:prstGeom>
          <a:noFill/>
        </p:spPr>
        <p:txBody>
          <a:bodyPr wrap="square" lIns="0" tIns="0" rIns="0" bIns="0" rtlCol="0">
            <a:noAutofit/>
          </a:bodyPr>
          <a:lstStyle/>
          <a:p>
            <a:pPr algn="l">
              <a:lnSpc>
                <a:spcPct val="150000"/>
              </a:lnSpc>
            </a:pPr>
            <a:r>
              <a:rPr lang="en-AU" sz="2000" b="1"/>
              <a:t>Radioisotopes</a:t>
            </a:r>
            <a:r>
              <a:rPr lang="en-AU" sz="2000"/>
              <a:t> are unstable isotopes that undergo spontaneous decay.</a:t>
            </a:r>
          </a:p>
          <a:p>
            <a:pPr>
              <a:lnSpc>
                <a:spcPct val="150000"/>
              </a:lnSpc>
            </a:pPr>
            <a:r>
              <a:rPr lang="en-AU" sz="2000"/>
              <a:t>Carbon-12 is a stable isotope, while carbon-14 is unstable and undergoes spontaneous beta decay; it is classified as a radioisotope.</a:t>
            </a:r>
          </a:p>
        </p:txBody>
      </p:sp>
      <p:sp>
        <p:nvSpPr>
          <p:cNvPr id="2" name="TextBox 1">
            <a:extLst>
              <a:ext uri="{FF2B5EF4-FFF2-40B4-BE49-F238E27FC236}">
                <a16:creationId xmlns:a16="http://schemas.microsoft.com/office/drawing/2014/main" id="{E030FE51-DD29-B9C7-43DB-5BA76FE21F3B}"/>
              </a:ext>
              <a:ext uri="{C183D7F6-B498-43B3-948B-1728B52AA6E4}">
                <adec:decorative xmlns:adec="http://schemas.microsoft.com/office/drawing/2017/decorative" val="1"/>
              </a:ext>
            </a:extLst>
          </p:cNvPr>
          <p:cNvSpPr txBox="1"/>
          <p:nvPr/>
        </p:nvSpPr>
        <p:spPr>
          <a:xfrm>
            <a:off x="709194" y="6234335"/>
            <a:ext cx="8387327"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6"/>
              </a:rPr>
              <a:t>Carbon atom (Bohr model)</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7"/>
              </a:rPr>
              <a:t>SrKellyOP</a:t>
            </a:r>
            <a:r>
              <a:rPr lang="en-US" sz="1200" b="0" i="0">
                <a:solidFill>
                  <a:srgbClr val="232323"/>
                </a:solidFill>
                <a:effectLst/>
                <a:latin typeface="Arial" panose="020B0604020202020204" pitchFamily="34" charset="0"/>
              </a:rPr>
              <a:t> is marked with </a:t>
            </a:r>
            <a:r>
              <a:rPr lang="en-US" sz="1200" b="0" i="0">
                <a:solidFill>
                  <a:srgbClr val="AD1F85"/>
                </a:solidFill>
                <a:effectLst/>
                <a:latin typeface="Arial" panose="020B0604020202020204" pitchFamily="34" charset="0"/>
                <a:hlinkClick r:id="rId8"/>
              </a:rPr>
              <a:t>CC0 1.0</a:t>
            </a:r>
            <a:r>
              <a:rPr lang="en-US" b="0" i="0">
                <a:solidFill>
                  <a:srgbClr val="232323"/>
                </a:solidFill>
                <a:effectLst/>
                <a:latin typeface="Arial" panose="020B0604020202020204" pitchFamily="34" charset="0"/>
              </a:rPr>
              <a:t>.</a:t>
            </a:r>
            <a:endParaRPr lang="en-AU"/>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190</a:t>
            </a:fld>
            <a:endParaRPr lang="en-AU"/>
          </a:p>
        </p:txBody>
      </p:sp>
    </p:spTree>
    <p:extLst>
      <p:ext uri="{BB962C8B-B14F-4D97-AF65-F5344CB8AC3E}">
        <p14:creationId xmlns:p14="http://schemas.microsoft.com/office/powerpoint/2010/main" val="18099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30B5-F3C2-DE25-41DB-D3CBB383448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C399E9C-38FE-735E-2E41-43F3087A774B}"/>
              </a:ext>
            </a:extLst>
          </p:cNvPr>
          <p:cNvSpPr>
            <a:spLocks noGrp="1"/>
          </p:cNvSpPr>
          <p:nvPr>
            <p:ph type="title"/>
          </p:nvPr>
        </p:nvSpPr>
        <p:spPr/>
        <p:txBody>
          <a:bodyPr/>
          <a:lstStyle/>
          <a:p>
            <a:r>
              <a:rPr lang="en-AU"/>
              <a:t>3.1 Atomic mass</a:t>
            </a:r>
          </a:p>
        </p:txBody>
      </p:sp>
      <p:pic>
        <p:nvPicPr>
          <p:cNvPr id="1026" name="Picture 2" descr="carbon atom showing positive and neutral particles in the nucleus surrounded by 2 electrons in the first shell and 4 in the second">
            <a:extLst>
              <a:ext uri="{FF2B5EF4-FFF2-40B4-BE49-F238E27FC236}">
                <a16:creationId xmlns:a16="http://schemas.microsoft.com/office/drawing/2014/main" id="{A684871E-4D3E-B450-B778-75DECDF075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305" y="2068548"/>
            <a:ext cx="2152650" cy="21240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descr="The atomic notation for carbon 12. It has an atomic mass of 12 and atomic number of 6.">
            <a:extLst>
              <a:ext uri="{FF2B5EF4-FFF2-40B4-BE49-F238E27FC236}">
                <a16:creationId xmlns:a16="http://schemas.microsoft.com/office/drawing/2014/main" id="{58FA376D-F6C2-D534-D329-85719E71D631}"/>
              </a:ext>
            </a:extLst>
          </p:cNvPr>
          <p:cNvGrpSpPr/>
          <p:nvPr/>
        </p:nvGrpSpPr>
        <p:grpSpPr>
          <a:xfrm>
            <a:off x="3513335" y="2068548"/>
            <a:ext cx="3446163" cy="2763767"/>
            <a:chOff x="3513335" y="2068548"/>
            <a:chExt cx="3446163" cy="2763767"/>
          </a:xfrm>
        </p:grpSpPr>
        <p:pic>
          <p:nvPicPr>
            <p:cNvPr id="7" name="Picture 6">
              <a:extLst>
                <a:ext uri="{FF2B5EF4-FFF2-40B4-BE49-F238E27FC236}">
                  <a16:creationId xmlns:a16="http://schemas.microsoft.com/office/drawing/2014/main" id="{12F646B4-E250-812F-23E5-A2AAB5A697E7}"/>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526983" y="2068548"/>
              <a:ext cx="2432515" cy="2720903"/>
            </a:xfrm>
            <a:prstGeom prst="rect">
              <a:avLst/>
            </a:prstGeom>
          </p:spPr>
        </p:pic>
        <p:sp>
          <p:nvSpPr>
            <p:cNvPr id="8" name="TextBox 7">
              <a:extLst>
                <a:ext uri="{FF2B5EF4-FFF2-40B4-BE49-F238E27FC236}">
                  <a16:creationId xmlns:a16="http://schemas.microsoft.com/office/drawing/2014/main" id="{D9C9FEC1-1E48-E7EF-C524-7EAC23714058}"/>
                </a:ext>
              </a:extLst>
            </p:cNvPr>
            <p:cNvSpPr txBox="1"/>
            <p:nvPr/>
          </p:nvSpPr>
          <p:spPr>
            <a:xfrm>
              <a:off x="3513335" y="3917915"/>
              <a:ext cx="914400" cy="914400"/>
            </a:xfrm>
            <a:prstGeom prst="rect">
              <a:avLst/>
            </a:prstGeom>
            <a:noFill/>
          </p:spPr>
          <p:txBody>
            <a:bodyPr wrap="none" lIns="0" tIns="0" rIns="0" bIns="0" rtlCol="0">
              <a:noAutofit/>
            </a:bodyPr>
            <a:lstStyle/>
            <a:p>
              <a:pPr algn="l"/>
              <a:r>
                <a:rPr lang="en-AU" sz="1800"/>
                <a:t>Atomic number</a:t>
              </a:r>
            </a:p>
          </p:txBody>
        </p:sp>
        <p:sp>
          <p:nvSpPr>
            <p:cNvPr id="9" name="TextBox 8">
              <a:extLst>
                <a:ext uri="{FF2B5EF4-FFF2-40B4-BE49-F238E27FC236}">
                  <a16:creationId xmlns:a16="http://schemas.microsoft.com/office/drawing/2014/main" id="{CFEE53D9-54EC-C722-C683-68C5DEB62C75}"/>
                </a:ext>
              </a:extLst>
            </p:cNvPr>
            <p:cNvSpPr txBox="1"/>
            <p:nvPr/>
          </p:nvSpPr>
          <p:spPr>
            <a:xfrm>
              <a:off x="3513335" y="2313049"/>
              <a:ext cx="1527048" cy="356423"/>
            </a:xfrm>
            <a:prstGeom prst="rect">
              <a:avLst/>
            </a:prstGeom>
            <a:noFill/>
          </p:spPr>
          <p:txBody>
            <a:bodyPr wrap="square" lIns="0" tIns="0" rIns="0" bIns="0" rtlCol="0">
              <a:noAutofit/>
            </a:bodyPr>
            <a:lstStyle/>
            <a:p>
              <a:pPr algn="l"/>
              <a:r>
                <a:rPr lang="en-AU" sz="1800"/>
                <a:t>Mass number</a:t>
              </a:r>
            </a:p>
          </p:txBody>
        </p:sp>
      </p:grpSp>
      <p:grpSp>
        <p:nvGrpSpPr>
          <p:cNvPr id="6" name="Group 5" descr="The notation for Chlorine. It has an atomic mass of 35 and an atomic number of 17.">
            <a:extLst>
              <a:ext uri="{FF2B5EF4-FFF2-40B4-BE49-F238E27FC236}">
                <a16:creationId xmlns:a16="http://schemas.microsoft.com/office/drawing/2014/main" id="{13C7F2CC-8C7B-E18E-CB2A-213FC053CA1B}"/>
              </a:ext>
              <a:ext uri="{C183D7F6-B498-43B3-948B-1728B52AA6E4}">
                <adec:decorative xmlns:adec="http://schemas.microsoft.com/office/drawing/2017/decorative" val="0"/>
              </a:ext>
            </a:extLst>
          </p:cNvPr>
          <p:cNvGrpSpPr/>
          <p:nvPr/>
        </p:nvGrpSpPr>
        <p:grpSpPr>
          <a:xfrm>
            <a:off x="8123621" y="2335429"/>
            <a:ext cx="2635118" cy="1617173"/>
            <a:chOff x="5753598" y="2967334"/>
            <a:chExt cx="1845066" cy="1016631"/>
          </a:xfrm>
        </p:grpSpPr>
        <p:sp>
          <p:nvSpPr>
            <p:cNvPr id="2" name="Rectangle 1">
              <a:extLst>
                <a:ext uri="{FF2B5EF4-FFF2-40B4-BE49-F238E27FC236}">
                  <a16:creationId xmlns:a16="http://schemas.microsoft.com/office/drawing/2014/main" id="{1C520D91-1959-A69E-C32B-CF6CEBD4105A}"/>
                </a:ext>
              </a:extLst>
            </p:cNvPr>
            <p:cNvSpPr/>
            <p:nvPr/>
          </p:nvSpPr>
          <p:spPr>
            <a:xfrm>
              <a:off x="5753598" y="2967334"/>
              <a:ext cx="1845066" cy="986762"/>
            </a:xfrm>
            <a:prstGeom prst="rect">
              <a:avLst/>
            </a:prstGeom>
            <a:noFill/>
          </p:spPr>
          <p:txBody>
            <a:bodyPr wrap="square" lIns="91440" tIns="45720" rIns="91440" bIns="45720">
              <a:spAutoFit/>
            </a:bodyPr>
            <a:lstStyle/>
            <a:p>
              <a:pPr algn="ctr"/>
              <a:r>
                <a:rPr lang="en-US" sz="9600" b="0" cap="none" spc="0">
                  <a:ln w="0"/>
                  <a:solidFill>
                    <a:schemeClr val="tx1"/>
                  </a:solidFill>
                  <a:effectLst>
                    <a:outerShdw blurRad="38100" dist="19050" dir="2700000" algn="tl" rotWithShape="0">
                      <a:schemeClr val="dk1">
                        <a:alpha val="40000"/>
                      </a:schemeClr>
                    </a:outerShdw>
                  </a:effectLst>
                </a:rPr>
                <a:t>Cl</a:t>
              </a:r>
            </a:p>
          </p:txBody>
        </p:sp>
        <p:sp>
          <p:nvSpPr>
            <p:cNvPr id="4" name="Rectangle 3">
              <a:extLst>
                <a:ext uri="{FF2B5EF4-FFF2-40B4-BE49-F238E27FC236}">
                  <a16:creationId xmlns:a16="http://schemas.microsoft.com/office/drawing/2014/main" id="{01E6032C-93B1-9206-5557-577BE7CF12F8}"/>
                </a:ext>
              </a:extLst>
            </p:cNvPr>
            <p:cNvSpPr/>
            <p:nvPr/>
          </p:nvSpPr>
          <p:spPr>
            <a:xfrm>
              <a:off x="5919503" y="2989963"/>
              <a:ext cx="448061" cy="367617"/>
            </a:xfrm>
            <a:prstGeom prst="rect">
              <a:avLst/>
            </a:prstGeom>
            <a:noFill/>
          </p:spPr>
          <p:txBody>
            <a:bodyPr wrap="none" lIns="91440" tIns="45720" rIns="91440" bIns="45720">
              <a:spAutoFit/>
            </a:bodyPr>
            <a:lstStyle/>
            <a:p>
              <a:pPr algn="ctr"/>
              <a:r>
                <a:rPr lang="en-US" sz="3200">
                  <a:ln w="0"/>
                  <a:effectLst>
                    <a:outerShdw blurRad="38100" dist="19050" dir="2700000" algn="tl" rotWithShape="0">
                      <a:schemeClr val="dk1">
                        <a:alpha val="40000"/>
                      </a:schemeClr>
                    </a:outerShdw>
                  </a:effectLst>
                </a:rPr>
                <a:t>35</a:t>
              </a:r>
              <a:endParaRPr lang="en-US" sz="3200" b="0" cap="none" spc="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01A230D0-6781-3CE9-576F-BD53E3BCAF9D}"/>
                </a:ext>
              </a:extLst>
            </p:cNvPr>
            <p:cNvSpPr/>
            <p:nvPr/>
          </p:nvSpPr>
          <p:spPr>
            <a:xfrm>
              <a:off x="5949046" y="3616348"/>
              <a:ext cx="448061" cy="367617"/>
            </a:xfrm>
            <a:prstGeom prst="rect">
              <a:avLst/>
            </a:prstGeom>
            <a:noFill/>
          </p:spPr>
          <p:txBody>
            <a:bodyPr wrap="none" lIns="91440" tIns="45720" rIns="91440" bIns="45720">
              <a:spAutoFit/>
            </a:bodyPr>
            <a:lstStyle/>
            <a:p>
              <a:pPr algn="ctr"/>
              <a:r>
                <a:rPr lang="en-US" sz="3200">
                  <a:ln w="0"/>
                  <a:effectLst>
                    <a:outerShdw blurRad="38100" dist="19050" dir="2700000" algn="tl" rotWithShape="0">
                      <a:schemeClr val="dk1">
                        <a:alpha val="40000"/>
                      </a:schemeClr>
                    </a:outerShdw>
                  </a:effectLst>
                </a:rPr>
                <a:t>17</a:t>
              </a:r>
              <a:endParaRPr lang="en-US" sz="3200" b="0" cap="none" spc="0">
                <a:ln w="0"/>
                <a:solidFill>
                  <a:schemeClr val="tx1"/>
                </a:solidFill>
                <a:effectLst>
                  <a:outerShdw blurRad="38100" dist="19050" dir="2700000" algn="tl" rotWithShape="0">
                    <a:schemeClr val="dk1">
                      <a:alpha val="40000"/>
                    </a:schemeClr>
                  </a:outerShdw>
                </a:effectLst>
              </a:endParaRPr>
            </a:p>
          </p:txBody>
        </p:sp>
      </p:grpSp>
      <p:pic>
        <p:nvPicPr>
          <p:cNvPr id="16" name="Picture 15">
            <a:extLst>
              <a:ext uri="{FF2B5EF4-FFF2-40B4-BE49-F238E27FC236}">
                <a16:creationId xmlns:a16="http://schemas.microsoft.com/office/drawing/2014/main" id="{09F815F7-7422-0E63-C494-E9026DD59B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20620" y="4617946"/>
            <a:ext cx="1419423" cy="1448002"/>
          </a:xfrm>
          <a:prstGeom prst="rect">
            <a:avLst/>
          </a:prstGeom>
        </p:spPr>
      </p:pic>
      <p:pic>
        <p:nvPicPr>
          <p:cNvPr id="18" name="Picture 17">
            <a:extLst>
              <a:ext uri="{FF2B5EF4-FFF2-40B4-BE49-F238E27FC236}">
                <a16:creationId xmlns:a16="http://schemas.microsoft.com/office/drawing/2014/main" id="{60042D28-C2A9-3AB2-90AD-03044703C63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931542" y="4616914"/>
            <a:ext cx="1438476" cy="1448002"/>
          </a:xfrm>
          <a:prstGeom prst="rect">
            <a:avLst/>
          </a:prstGeom>
        </p:spPr>
      </p:pic>
      <p:sp>
        <p:nvSpPr>
          <p:cNvPr id="10" name="TextBox 9">
            <a:extLst>
              <a:ext uri="{FF2B5EF4-FFF2-40B4-BE49-F238E27FC236}">
                <a16:creationId xmlns:a16="http://schemas.microsoft.com/office/drawing/2014/main" id="{3363AD73-8FBC-4CE6-B900-CBAE122171E1}"/>
              </a:ext>
              <a:ext uri="{C183D7F6-B498-43B3-948B-1728B52AA6E4}">
                <adec:decorative xmlns:adec="http://schemas.microsoft.com/office/drawing/2017/decorative" val="1"/>
              </a:ext>
            </a:extLst>
          </p:cNvPr>
          <p:cNvSpPr txBox="1"/>
          <p:nvPr/>
        </p:nvSpPr>
        <p:spPr>
          <a:xfrm>
            <a:off x="6744628" y="5433240"/>
            <a:ext cx="1978090" cy="547638"/>
          </a:xfrm>
          <a:prstGeom prst="rect">
            <a:avLst/>
          </a:prstGeom>
          <a:noFill/>
        </p:spPr>
        <p:txBody>
          <a:bodyPr wrap="square" lIns="0" tIns="0" rIns="0" bIns="0" rtlCol="0">
            <a:noAutofit/>
          </a:bodyPr>
          <a:lstStyle/>
          <a:p>
            <a:pPr algn="l"/>
            <a:r>
              <a:rPr lang="en-AU"/>
              <a:t>Atomic mass</a:t>
            </a:r>
          </a:p>
        </p:txBody>
      </p:sp>
      <p:sp>
        <p:nvSpPr>
          <p:cNvPr id="15" name="TextBox 14">
            <a:extLst>
              <a:ext uri="{FF2B5EF4-FFF2-40B4-BE49-F238E27FC236}">
                <a16:creationId xmlns:a16="http://schemas.microsoft.com/office/drawing/2014/main" id="{267D9CA8-C437-03AE-F27D-BB50BD433689}"/>
              </a:ext>
              <a:ext uri="{C183D7F6-B498-43B3-948B-1728B52AA6E4}">
                <adec:decorative xmlns:adec="http://schemas.microsoft.com/office/drawing/2017/decorative" val="1"/>
              </a:ext>
            </a:extLst>
          </p:cNvPr>
          <p:cNvSpPr txBox="1"/>
          <p:nvPr/>
        </p:nvSpPr>
        <p:spPr>
          <a:xfrm>
            <a:off x="348000" y="6234335"/>
            <a:ext cx="8387327"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7"/>
              </a:rPr>
              <a:t>Carbon atom (Bohr model)</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8"/>
              </a:rPr>
              <a:t>SrKellyOP</a:t>
            </a:r>
            <a:r>
              <a:rPr lang="en-US" sz="1200" b="0" i="0">
                <a:solidFill>
                  <a:srgbClr val="232323"/>
                </a:solidFill>
                <a:effectLst/>
                <a:latin typeface="Arial" panose="020B0604020202020204" pitchFamily="34" charset="0"/>
              </a:rPr>
              <a:t> is marked with </a:t>
            </a:r>
            <a:r>
              <a:rPr lang="en-US" sz="1200" b="0" i="0">
                <a:solidFill>
                  <a:srgbClr val="AD1F85"/>
                </a:solidFill>
                <a:effectLst/>
                <a:latin typeface="Arial" panose="020B0604020202020204" pitchFamily="34" charset="0"/>
                <a:hlinkClick r:id="rId9"/>
              </a:rPr>
              <a:t>CC0 1.0</a:t>
            </a:r>
            <a:r>
              <a:rPr lang="en-US" b="0" i="0">
                <a:solidFill>
                  <a:srgbClr val="232323"/>
                </a:solidFill>
                <a:effectLst/>
                <a:latin typeface="Arial" panose="020B0604020202020204" pitchFamily="34" charset="0"/>
              </a:rPr>
              <a:t>.</a:t>
            </a:r>
            <a:endParaRPr lang="en-AU"/>
          </a:p>
        </p:txBody>
      </p:sp>
      <p:sp>
        <p:nvSpPr>
          <p:cNvPr id="3" name="Slide Number Placeholder 2">
            <a:extLst>
              <a:ext uri="{FF2B5EF4-FFF2-40B4-BE49-F238E27FC236}">
                <a16:creationId xmlns:a16="http://schemas.microsoft.com/office/drawing/2014/main" id="{F646BD4A-A5CB-8090-A768-801C699092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191</a:t>
            </a:fld>
            <a:endParaRPr lang="en-AU"/>
          </a:p>
        </p:txBody>
      </p:sp>
    </p:spTree>
    <p:extLst>
      <p:ext uri="{BB962C8B-B14F-4D97-AF65-F5344CB8AC3E}">
        <p14:creationId xmlns:p14="http://schemas.microsoft.com/office/powerpoint/2010/main" val="206675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B5973-6685-4E87-1EB0-DEB143763F57}"/>
              </a:ext>
            </a:extLst>
          </p:cNvPr>
          <p:cNvSpPr>
            <a:spLocks noGrp="1"/>
          </p:cNvSpPr>
          <p:nvPr>
            <p:ph type="title"/>
          </p:nvPr>
        </p:nvSpPr>
        <p:spPr/>
        <p:txBody>
          <a:bodyPr/>
          <a:lstStyle/>
          <a:p>
            <a:r>
              <a:rPr lang="en-AU"/>
              <a:t>3.1 Introducing stable and unstable nuclei </a:t>
            </a:r>
          </a:p>
        </p:txBody>
      </p:sp>
      <p:sp>
        <p:nvSpPr>
          <p:cNvPr id="4" name="Text Placeholder 3">
            <a:extLst>
              <a:ext uri="{FF2B5EF4-FFF2-40B4-BE49-F238E27FC236}">
                <a16:creationId xmlns:a16="http://schemas.microsoft.com/office/drawing/2014/main" id="{8FB36280-8106-B23C-E397-A8ABCF8A0829}"/>
              </a:ext>
            </a:extLst>
          </p:cNvPr>
          <p:cNvSpPr>
            <a:spLocks noGrp="1"/>
          </p:cNvSpPr>
          <p:nvPr>
            <p:ph type="body" sz="quarter" idx="18"/>
          </p:nvPr>
        </p:nvSpPr>
        <p:spPr/>
        <p:txBody>
          <a:bodyPr/>
          <a:lstStyle/>
          <a:p>
            <a:r>
              <a:rPr lang="en-AU"/>
              <a:t>Radioactive decay</a:t>
            </a:r>
          </a:p>
        </p:txBody>
      </p:sp>
      <p:pic>
        <p:nvPicPr>
          <p:cNvPr id="5" name="Online Media 4" title="Stable and Unstable Nuclei | Radioactivity | Physics | FuseSchool">
            <a:hlinkClick r:id="" action="ppaction://media"/>
            <a:extLst>
              <a:ext uri="{FF2B5EF4-FFF2-40B4-BE49-F238E27FC236}">
                <a16:creationId xmlns:a16="http://schemas.microsoft.com/office/drawing/2014/main" id="{A59B278F-2D0F-9E5E-96B8-20113E00A6CD}"/>
              </a:ext>
            </a:extLst>
          </p:cNvPr>
          <p:cNvPicPr>
            <a:picLocks noRot="1" noChangeAspect="1"/>
          </p:cNvPicPr>
          <p:nvPr>
            <a:videoFile r:link="rId1"/>
          </p:nvPr>
        </p:nvPicPr>
        <p:blipFill>
          <a:blip r:embed="rId4"/>
          <a:stretch>
            <a:fillRect/>
          </a:stretch>
        </p:blipFill>
        <p:spPr>
          <a:xfrm>
            <a:off x="1744133" y="1439333"/>
            <a:ext cx="8997661" cy="5083679"/>
          </a:xfrm>
          <a:prstGeom prst="rect">
            <a:avLst/>
          </a:prstGeom>
        </p:spPr>
      </p:pic>
      <p:sp>
        <p:nvSpPr>
          <p:cNvPr id="6" name="TextBox 5">
            <a:extLst>
              <a:ext uri="{FF2B5EF4-FFF2-40B4-BE49-F238E27FC236}">
                <a16:creationId xmlns:a16="http://schemas.microsoft.com/office/drawing/2014/main" id="{CC793DBE-7E21-1D43-2E7B-329465A481D5}"/>
              </a:ext>
            </a:extLst>
          </p:cNvPr>
          <p:cNvSpPr txBox="1"/>
          <p:nvPr/>
        </p:nvSpPr>
        <p:spPr>
          <a:xfrm>
            <a:off x="3253340" y="6540992"/>
            <a:ext cx="8499106" cy="310015"/>
          </a:xfrm>
          <a:prstGeom prst="rect">
            <a:avLst/>
          </a:prstGeom>
          <a:noFill/>
        </p:spPr>
        <p:txBody>
          <a:bodyPr wrap="square" lIns="0" tIns="0" rIns="0" bIns="0" rtlCol="0">
            <a:noAutofit/>
          </a:bodyPr>
          <a:lstStyle/>
          <a:p>
            <a:r>
              <a:rPr lang="en-AU" sz="1800" u="sng">
                <a:hlinkClick r:id="rId5"/>
              </a:rPr>
              <a:t>Stable and Unstable Nuclei | Radioactivity | Physics (4:53)</a:t>
            </a:r>
            <a:endParaRPr lang="en-AU" sz="1400"/>
          </a:p>
        </p:txBody>
      </p:sp>
      <p:sp>
        <p:nvSpPr>
          <p:cNvPr id="2" name="Slide Number Placeholder 1">
            <a:extLst>
              <a:ext uri="{FF2B5EF4-FFF2-40B4-BE49-F238E27FC236}">
                <a16:creationId xmlns:a16="http://schemas.microsoft.com/office/drawing/2014/main" id="{0FC766EA-7F92-3A16-6762-8B1FA17A8F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192</a:t>
            </a:fld>
            <a:endParaRPr lang="en-AU"/>
          </a:p>
        </p:txBody>
      </p:sp>
    </p:spTree>
    <p:extLst>
      <p:ext uri="{BB962C8B-B14F-4D97-AF65-F5344CB8AC3E}">
        <p14:creationId xmlns:p14="http://schemas.microsoft.com/office/powerpoint/2010/main" val="15324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5D3FCD-9C87-40FB-A356-7A1AD5DB1D67}"/>
              </a:ext>
            </a:extLst>
          </p:cNvPr>
          <p:cNvSpPr>
            <a:spLocks noGrp="1"/>
          </p:cNvSpPr>
          <p:nvPr>
            <p:ph type="title"/>
          </p:nvPr>
        </p:nvSpPr>
        <p:spPr/>
        <p:txBody>
          <a:bodyPr/>
          <a:lstStyle/>
          <a:p>
            <a:r>
              <a:rPr lang="en-AU"/>
              <a:t>3.1 Types of radioactive decay</a:t>
            </a:r>
          </a:p>
        </p:txBody>
      </p:sp>
      <p:sp>
        <p:nvSpPr>
          <p:cNvPr id="4" name="Text Placeholder 3">
            <a:extLst>
              <a:ext uri="{FF2B5EF4-FFF2-40B4-BE49-F238E27FC236}">
                <a16:creationId xmlns:a16="http://schemas.microsoft.com/office/drawing/2014/main" id="{7BB62EC8-B11C-DEDE-DEE2-D88D14D62208}"/>
              </a:ext>
            </a:extLst>
          </p:cNvPr>
          <p:cNvSpPr>
            <a:spLocks noGrp="1"/>
          </p:cNvSpPr>
          <p:nvPr>
            <p:ph type="body" sz="quarter" idx="18"/>
          </p:nvPr>
        </p:nvSpPr>
        <p:spPr/>
        <p:txBody>
          <a:bodyPr/>
          <a:lstStyle/>
          <a:p>
            <a:r>
              <a:rPr lang="en-AU"/>
              <a:t>Summary of the types of radioactive decay</a:t>
            </a:r>
          </a:p>
        </p:txBody>
      </p:sp>
      <p:graphicFrame>
        <p:nvGraphicFramePr>
          <p:cNvPr id="6" name="Table 5">
            <a:extLst>
              <a:ext uri="{FF2B5EF4-FFF2-40B4-BE49-F238E27FC236}">
                <a16:creationId xmlns:a16="http://schemas.microsoft.com/office/drawing/2014/main" id="{30E8645F-5809-0E01-9F53-A4B7FDE0D58A}"/>
              </a:ext>
            </a:extLst>
          </p:cNvPr>
          <p:cNvGraphicFramePr>
            <a:graphicFrameLocks noGrp="1"/>
          </p:cNvGraphicFramePr>
          <p:nvPr/>
        </p:nvGraphicFramePr>
        <p:xfrm>
          <a:off x="359999" y="1567086"/>
          <a:ext cx="11484000" cy="5145788"/>
        </p:xfrm>
        <a:graphic>
          <a:graphicData uri="http://schemas.openxmlformats.org/drawingml/2006/table">
            <a:tbl>
              <a:tblPr firstRow="1" bandRow="1">
                <a:tableStyleId>{5A111915-BE36-4E01-A7E5-04B1672EAD32}</a:tableStyleId>
              </a:tblPr>
              <a:tblGrid>
                <a:gridCol w="1380878">
                  <a:extLst>
                    <a:ext uri="{9D8B030D-6E8A-4147-A177-3AD203B41FA5}">
                      <a16:colId xmlns:a16="http://schemas.microsoft.com/office/drawing/2014/main" val="3679388758"/>
                    </a:ext>
                  </a:extLst>
                </a:gridCol>
                <a:gridCol w="1811215">
                  <a:extLst>
                    <a:ext uri="{9D8B030D-6E8A-4147-A177-3AD203B41FA5}">
                      <a16:colId xmlns:a16="http://schemas.microsoft.com/office/drawing/2014/main" val="819008130"/>
                    </a:ext>
                  </a:extLst>
                </a:gridCol>
                <a:gridCol w="2453054">
                  <a:extLst>
                    <a:ext uri="{9D8B030D-6E8A-4147-A177-3AD203B41FA5}">
                      <a16:colId xmlns:a16="http://schemas.microsoft.com/office/drawing/2014/main" val="3323234982"/>
                    </a:ext>
                  </a:extLst>
                </a:gridCol>
                <a:gridCol w="1573823">
                  <a:extLst>
                    <a:ext uri="{9D8B030D-6E8A-4147-A177-3AD203B41FA5}">
                      <a16:colId xmlns:a16="http://schemas.microsoft.com/office/drawing/2014/main" val="2889298352"/>
                    </a:ext>
                  </a:extLst>
                </a:gridCol>
                <a:gridCol w="4265030">
                  <a:extLst>
                    <a:ext uri="{9D8B030D-6E8A-4147-A177-3AD203B41FA5}">
                      <a16:colId xmlns:a16="http://schemas.microsoft.com/office/drawing/2014/main" val="4246096317"/>
                    </a:ext>
                  </a:extLst>
                </a:gridCol>
              </a:tblGrid>
              <a:tr h="423102">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Type of decay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Mass number after decay</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Atomic number after decay (# of protons)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Emitted particle</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Comments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84447802"/>
                  </a:ext>
                </a:extLst>
              </a:tr>
              <a:tr h="370840">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Alpha (α)</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The mass number reduces by 4</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The atomic number reduces by 2</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Alpha particle</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An alpha particle is made of 2 neutrons and 2 protons. Since the atomic number changes, a new element will be formed</a:t>
                      </a:r>
                    </a:p>
                  </a:txBody>
                  <a:tcPr marL="68580" marR="68580" marT="0" marB="0"/>
                </a:tc>
                <a:extLst>
                  <a:ext uri="{0D108BD9-81ED-4DB2-BD59-A6C34878D82A}">
                    <a16:rowId xmlns:a16="http://schemas.microsoft.com/office/drawing/2014/main" val="190231854"/>
                  </a:ext>
                </a:extLst>
              </a:tr>
              <a:tr h="370840">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Beta minus (β-)</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No change to the mass number</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The atomic number increases by 1</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Beta particle (an electron)</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 neutron changes into a proton and loses an electron. Since the atomic number changes, a new element will be formed</a:t>
                      </a:r>
                    </a:p>
                  </a:txBody>
                  <a:tcPr marL="68580" marR="68580" marT="0" marB="0"/>
                </a:tc>
                <a:extLst>
                  <a:ext uri="{0D108BD9-81ED-4DB2-BD59-A6C34878D82A}">
                    <a16:rowId xmlns:a16="http://schemas.microsoft.com/office/drawing/2014/main" val="1250341087"/>
                  </a:ext>
                </a:extLst>
              </a:tr>
              <a:tr h="370840">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Beta plus (β+)</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No change to the mass number</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The atomic number decreases by 1</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Positron</a:t>
                      </a:r>
                    </a:p>
                  </a:txBody>
                  <a:tcPr marL="68580" marR="68580" marT="0" marB="0"/>
                </a:tc>
                <a:tc>
                  <a:txBody>
                    <a:bodyPr/>
                    <a:lstStyle/>
                    <a:p>
                      <a:pPr>
                        <a:lnSpc>
                          <a:spcPct val="150000"/>
                        </a:lnSpc>
                        <a:spcBef>
                          <a:spcPts val="1200"/>
                        </a:spcBef>
                        <a:spcAft>
                          <a:spcPts val="600"/>
                        </a:spcAft>
                        <a:buNone/>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 proton changes into a neutron and loses a positron. Since the atomic number changes, a new element will be formed.</a:t>
                      </a:r>
                    </a:p>
                  </a:txBody>
                  <a:tcPr marL="68580" marR="68580" marT="0" marB="0"/>
                </a:tc>
                <a:extLst>
                  <a:ext uri="{0D108BD9-81ED-4DB2-BD59-A6C34878D82A}">
                    <a16:rowId xmlns:a16="http://schemas.microsoft.com/office/drawing/2014/main" val="35881773"/>
                  </a:ext>
                </a:extLst>
              </a:tr>
            </a:tbl>
          </a:graphicData>
        </a:graphic>
      </p:graphicFrame>
      <p:sp>
        <p:nvSpPr>
          <p:cNvPr id="2" name="Slide Number Placeholder 1">
            <a:extLst>
              <a:ext uri="{FF2B5EF4-FFF2-40B4-BE49-F238E27FC236}">
                <a16:creationId xmlns:a16="http://schemas.microsoft.com/office/drawing/2014/main" id="{C43A79AF-5863-D61B-C55B-59C2750A08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193</a:t>
            </a:fld>
            <a:endParaRPr lang="en-AU"/>
          </a:p>
        </p:txBody>
      </p:sp>
    </p:spTree>
    <p:extLst>
      <p:ext uri="{BB962C8B-B14F-4D97-AF65-F5344CB8AC3E}">
        <p14:creationId xmlns:p14="http://schemas.microsoft.com/office/powerpoint/2010/main" val="186839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FDED76-FB5B-32B5-97D3-C3C1AB6801AD}"/>
              </a:ext>
            </a:extLst>
          </p:cNvPr>
          <p:cNvSpPr>
            <a:spLocks noGrp="1"/>
          </p:cNvSpPr>
          <p:nvPr>
            <p:ph type="title"/>
          </p:nvPr>
        </p:nvSpPr>
        <p:spPr/>
        <p:txBody>
          <a:bodyPr/>
          <a:lstStyle/>
          <a:p>
            <a:r>
              <a:rPr lang="en-AU"/>
              <a:t>3.1 </a:t>
            </a:r>
            <a:r>
              <a:rPr lang="en-US"/>
              <a:t>Unstable nuclei (1 of 2)</a:t>
            </a:r>
            <a:endParaRPr lang="en-AU"/>
          </a:p>
        </p:txBody>
      </p:sp>
      <p:grpSp>
        <p:nvGrpSpPr>
          <p:cNvPr id="6" name="Group 5" descr="A chart of nuclides showing neutron number (vertical axis) versus atomic number, Z (horizontal axis). A diagonal line represents equal numbers of protons and neutrons. A thick black band marks stable nuclides, which curves up and away from the line as Z increases. Nuclei above this line a undergo beta minus decay those below undergo beta positive (positron) decay. Some nuclei above 82 on the vertical scale are coloured yellow indicating that undergo alpha decay. The number of these increase toward the top of the graph. The stable black stops when z =82.">
            <a:extLst>
              <a:ext uri="{FF2B5EF4-FFF2-40B4-BE49-F238E27FC236}">
                <a16:creationId xmlns:a16="http://schemas.microsoft.com/office/drawing/2014/main" id="{E00A61B6-3737-5C20-E7C4-9C6247A64D99}"/>
              </a:ext>
            </a:extLst>
          </p:cNvPr>
          <p:cNvGrpSpPr/>
          <p:nvPr/>
        </p:nvGrpSpPr>
        <p:grpSpPr>
          <a:xfrm>
            <a:off x="2699533" y="905601"/>
            <a:ext cx="8798200" cy="5864380"/>
            <a:chOff x="2699533" y="905601"/>
            <a:chExt cx="8798200" cy="5864380"/>
          </a:xfrm>
        </p:grpSpPr>
        <p:pic>
          <p:nvPicPr>
            <p:cNvPr id="11" name="Picture 10" descr="table of nuclide">
              <a:extLst>
                <a:ext uri="{FF2B5EF4-FFF2-40B4-BE49-F238E27FC236}">
                  <a16:creationId xmlns:a16="http://schemas.microsoft.com/office/drawing/2014/main" id="{9A6221C8-1375-9AC3-E734-87245AA2F9D0}"/>
                </a:ext>
              </a:extLst>
            </p:cNvPr>
            <p:cNvPicPr>
              <a:picLocks noChangeAspect="1"/>
            </p:cNvPicPr>
            <p:nvPr/>
          </p:nvPicPr>
          <p:blipFill>
            <a:blip r:embed="rId3"/>
            <a:stretch>
              <a:fillRect/>
            </a:stretch>
          </p:blipFill>
          <p:spPr>
            <a:xfrm>
              <a:off x="3670462" y="905601"/>
              <a:ext cx="6054234" cy="5864380"/>
            </a:xfrm>
            <a:prstGeom prst="rect">
              <a:avLst/>
            </a:prstGeom>
          </p:spPr>
        </p:pic>
        <p:sp>
          <p:nvSpPr>
            <p:cNvPr id="3" name="TextBox 2">
              <a:extLst>
                <a:ext uri="{FF2B5EF4-FFF2-40B4-BE49-F238E27FC236}">
                  <a16:creationId xmlns:a16="http://schemas.microsoft.com/office/drawing/2014/main" id="{890E848E-5557-B33D-3605-424342318D03}"/>
                </a:ext>
              </a:extLst>
            </p:cNvPr>
            <p:cNvSpPr txBox="1"/>
            <p:nvPr/>
          </p:nvSpPr>
          <p:spPr>
            <a:xfrm>
              <a:off x="2699533" y="2075543"/>
              <a:ext cx="1667491" cy="545601"/>
            </a:xfrm>
            <a:prstGeom prst="rect">
              <a:avLst/>
            </a:prstGeom>
            <a:noFill/>
          </p:spPr>
          <p:txBody>
            <a:bodyPr wrap="square" lIns="0" tIns="0" rIns="0" bIns="0" rtlCol="0">
              <a:noAutofit/>
            </a:bodyPr>
            <a:lstStyle/>
            <a:p>
              <a:pPr algn="l"/>
              <a:r>
                <a:rPr lang="en-AU" sz="1800" b="1"/>
                <a:t>Number of neutrons </a:t>
              </a:r>
            </a:p>
          </p:txBody>
        </p:sp>
        <p:sp>
          <p:nvSpPr>
            <p:cNvPr id="4" name="TextBox 3">
              <a:extLst>
                <a:ext uri="{FF2B5EF4-FFF2-40B4-BE49-F238E27FC236}">
                  <a16:creationId xmlns:a16="http://schemas.microsoft.com/office/drawing/2014/main" id="{47C16416-CEAE-BA97-B02D-7C8C00189111}"/>
                </a:ext>
              </a:extLst>
            </p:cNvPr>
            <p:cNvSpPr txBox="1"/>
            <p:nvPr/>
          </p:nvSpPr>
          <p:spPr>
            <a:xfrm>
              <a:off x="9724696" y="6224380"/>
              <a:ext cx="1773037" cy="545601"/>
            </a:xfrm>
            <a:prstGeom prst="rect">
              <a:avLst/>
            </a:prstGeom>
            <a:noFill/>
          </p:spPr>
          <p:txBody>
            <a:bodyPr wrap="square" lIns="0" tIns="0" rIns="0" bIns="0" rtlCol="0">
              <a:noAutofit/>
            </a:bodyPr>
            <a:lstStyle/>
            <a:p>
              <a:pPr algn="l"/>
              <a:r>
                <a:rPr lang="en-AU" sz="1800" b="1"/>
                <a:t>Number of protons</a:t>
              </a:r>
            </a:p>
          </p:txBody>
        </p:sp>
      </p:grpSp>
      <p:sp>
        <p:nvSpPr>
          <p:cNvPr id="5" name="TextBox 4">
            <a:extLst>
              <a:ext uri="{FF2B5EF4-FFF2-40B4-BE49-F238E27FC236}">
                <a16:creationId xmlns:a16="http://schemas.microsoft.com/office/drawing/2014/main" id="{E6785437-1BC9-F64F-7402-17E008A83745}"/>
              </a:ext>
              <a:ext uri="{C183D7F6-B498-43B3-948B-1728B52AA6E4}">
                <adec:decorative xmlns:adec="http://schemas.microsoft.com/office/drawing/2017/decorative" val="1"/>
              </a:ext>
            </a:extLst>
          </p:cNvPr>
          <p:cNvSpPr txBox="1"/>
          <p:nvPr/>
        </p:nvSpPr>
        <p:spPr>
          <a:xfrm>
            <a:off x="3947761" y="804001"/>
            <a:ext cx="1667491" cy="545601"/>
          </a:xfrm>
          <a:prstGeom prst="rect">
            <a:avLst/>
          </a:prstGeom>
          <a:noFill/>
        </p:spPr>
        <p:txBody>
          <a:bodyPr wrap="square" lIns="0" tIns="0" rIns="0" bIns="0" rtlCol="0">
            <a:noAutofit/>
          </a:bodyPr>
          <a:lstStyle/>
          <a:p>
            <a:pPr algn="l"/>
            <a:r>
              <a:rPr lang="en-AU" sz="1800" b="1"/>
              <a:t>N</a:t>
            </a:r>
          </a:p>
        </p:txBody>
      </p:sp>
      <p:sp>
        <p:nvSpPr>
          <p:cNvPr id="2" name="Slide Number Placeholder 1">
            <a:extLst>
              <a:ext uri="{FF2B5EF4-FFF2-40B4-BE49-F238E27FC236}">
                <a16:creationId xmlns:a16="http://schemas.microsoft.com/office/drawing/2014/main" id="{931F88D7-B271-6558-C01F-0E3560A215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194</a:t>
            </a:fld>
            <a:endParaRPr lang="en-AU"/>
          </a:p>
        </p:txBody>
      </p:sp>
    </p:spTree>
    <p:extLst>
      <p:ext uri="{BB962C8B-B14F-4D97-AF65-F5344CB8AC3E}">
        <p14:creationId xmlns:p14="http://schemas.microsoft.com/office/powerpoint/2010/main" val="6860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645A-C201-E697-4F26-A224CA9EDE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21690F-ABB2-7116-B76B-E9AFD6344FF5}"/>
              </a:ext>
            </a:extLst>
          </p:cNvPr>
          <p:cNvSpPr>
            <a:spLocks noGrp="1"/>
          </p:cNvSpPr>
          <p:nvPr>
            <p:ph type="title"/>
          </p:nvPr>
        </p:nvSpPr>
        <p:spPr/>
        <p:txBody>
          <a:bodyPr/>
          <a:lstStyle/>
          <a:p>
            <a:r>
              <a:rPr lang="en-AU"/>
              <a:t>3.1 Unstable nuclei (2 of 2)</a:t>
            </a:r>
          </a:p>
        </p:txBody>
      </p:sp>
      <p:sp>
        <p:nvSpPr>
          <p:cNvPr id="4" name="TextBox 3">
            <a:extLst>
              <a:ext uri="{FF2B5EF4-FFF2-40B4-BE49-F238E27FC236}">
                <a16:creationId xmlns:a16="http://schemas.microsoft.com/office/drawing/2014/main" id="{8900E75F-1960-D40A-C749-41029A40A114}"/>
              </a:ext>
            </a:extLst>
          </p:cNvPr>
          <p:cNvSpPr txBox="1"/>
          <p:nvPr/>
        </p:nvSpPr>
        <p:spPr>
          <a:xfrm>
            <a:off x="424873" y="905601"/>
            <a:ext cx="6852113" cy="4968726"/>
          </a:xfrm>
          <a:prstGeom prst="rect">
            <a:avLst/>
          </a:prstGeom>
          <a:noFill/>
        </p:spPr>
        <p:txBody>
          <a:bodyPr wrap="square" lIns="0" tIns="0" rIns="0" bIns="0" rtlCol="0">
            <a:noAutofit/>
          </a:bodyPr>
          <a:lstStyle/>
          <a:p>
            <a:pPr lvl="0"/>
            <a:endParaRPr lang="en-US"/>
          </a:p>
          <a:p>
            <a:pPr lvl="0">
              <a:lnSpc>
                <a:spcPct val="150000"/>
              </a:lnSpc>
            </a:pPr>
            <a:r>
              <a:rPr lang="en-US" sz="2000"/>
              <a:t>If the neutron-to-proton ratio is too high. This leads to </a:t>
            </a:r>
            <a:r>
              <a:rPr lang="en-US" sz="2000" b="1"/>
              <a:t>beta </a:t>
            </a:r>
            <a:r>
              <a:rPr lang="en-US" sz="2000"/>
              <a:t>decay. For example, Carbon-14.</a:t>
            </a:r>
          </a:p>
          <a:p>
            <a:pPr lvl="0">
              <a:lnSpc>
                <a:spcPct val="150000"/>
              </a:lnSpc>
            </a:pPr>
            <a:endParaRPr lang="en-US" sz="2000"/>
          </a:p>
          <a:p>
            <a:pPr lvl="0">
              <a:lnSpc>
                <a:spcPct val="150000"/>
              </a:lnSpc>
            </a:pPr>
            <a:r>
              <a:rPr lang="en-US" sz="2000"/>
              <a:t>If the mass of the nucleus is too great. This leads to </a:t>
            </a:r>
            <a:r>
              <a:rPr lang="en-US" sz="2000" b="1"/>
              <a:t>alpha</a:t>
            </a:r>
            <a:r>
              <a:rPr lang="en-US" sz="2000"/>
              <a:t> decay. For example, Uranium-238.</a:t>
            </a:r>
          </a:p>
          <a:p>
            <a:pPr lvl="0">
              <a:lnSpc>
                <a:spcPct val="150000"/>
              </a:lnSpc>
            </a:pPr>
            <a:endParaRPr lang="en-US" sz="2000"/>
          </a:p>
          <a:p>
            <a:pPr lvl="0">
              <a:lnSpc>
                <a:spcPct val="150000"/>
              </a:lnSpc>
            </a:pPr>
            <a:r>
              <a:rPr lang="en-US" sz="2000"/>
              <a:t>All elements with an atomic number greater than 82 are unstable</a:t>
            </a:r>
            <a:endParaRPr lang="en-AU" sz="2000"/>
          </a:p>
        </p:txBody>
      </p:sp>
      <p:pic>
        <p:nvPicPr>
          <p:cNvPr id="5" name="Picture 4" descr="A chart of nuclides showing neutron number (vertical axis) versus atomic number, Z (horizontal axis). A diagonal line represents equal numbers of protons and neutrons. A thick black band marks stable nuclides, which curves up and away from the line as Z increases. Nuclei above this line a undergo beta minus decay those below undergo beta positive (positron) decay. Some nuclei above 82 on the vertical scale are coloured yellow indicating that undergo alpha decay. The number of these increase toward the top of the graph. The stable black stops when z =82.">
            <a:extLst>
              <a:ext uri="{FF2B5EF4-FFF2-40B4-BE49-F238E27FC236}">
                <a16:creationId xmlns:a16="http://schemas.microsoft.com/office/drawing/2014/main" id="{0D41D9AD-8E0E-BDF1-2120-1EEA36766B95}"/>
              </a:ext>
            </a:extLst>
          </p:cNvPr>
          <p:cNvPicPr>
            <a:picLocks noChangeAspect="1"/>
          </p:cNvPicPr>
          <p:nvPr/>
        </p:nvPicPr>
        <p:blipFill>
          <a:blip r:embed="rId3"/>
          <a:stretch>
            <a:fillRect/>
          </a:stretch>
        </p:blipFill>
        <p:spPr>
          <a:xfrm>
            <a:off x="7798987" y="360000"/>
            <a:ext cx="4219013" cy="6042857"/>
          </a:xfrm>
          <a:prstGeom prst="rect">
            <a:avLst/>
          </a:prstGeom>
        </p:spPr>
      </p:pic>
      <p:sp>
        <p:nvSpPr>
          <p:cNvPr id="7" name="TextBox 6">
            <a:extLst>
              <a:ext uri="{FF2B5EF4-FFF2-40B4-BE49-F238E27FC236}">
                <a16:creationId xmlns:a16="http://schemas.microsoft.com/office/drawing/2014/main" id="{DC69091A-AD3B-580A-7CB5-AB8CB8F71F27}"/>
              </a:ext>
              <a:ext uri="{C183D7F6-B498-43B3-948B-1728B52AA6E4}">
                <adec:decorative xmlns:adec="http://schemas.microsoft.com/office/drawing/2017/decorative" val="1"/>
              </a:ext>
            </a:extLst>
          </p:cNvPr>
          <p:cNvSpPr txBox="1"/>
          <p:nvPr/>
        </p:nvSpPr>
        <p:spPr>
          <a:xfrm>
            <a:off x="3064933" y="6144335"/>
            <a:ext cx="6991879"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Table of nuclides (</a:t>
            </a:r>
            <a:r>
              <a:rPr lang="en-US" sz="1200" b="0" i="0" err="1">
                <a:solidFill>
                  <a:srgbClr val="AD1F85"/>
                </a:solidFill>
                <a:effectLst/>
                <a:latin typeface="Arial" panose="020B0604020202020204" pitchFamily="34" charset="0"/>
                <a:hlinkClick r:id="rId4"/>
              </a:rPr>
              <a:t>mul</a:t>
            </a:r>
            <a:r>
              <a:rPr lang="en-US" sz="1200" b="0" i="0">
                <a:solidFill>
                  <a:srgbClr val="AD1F85"/>
                </a:solidFill>
                <a:effectLst/>
                <a:latin typeface="Arial" panose="020B0604020202020204" pitchFamily="34" charset="0"/>
                <a:hlinkClick r:id="rId4"/>
              </a:rPr>
              <a:t>)</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Table of nuclides </a:t>
            </a:r>
            <a:r>
              <a:rPr lang="en-US" sz="1200" b="0" i="0" err="1">
                <a:solidFill>
                  <a:srgbClr val="AD1F85"/>
                </a:solidFill>
                <a:effectLst/>
                <a:latin typeface="Arial" panose="020B0604020202020204" pitchFamily="34" charset="0"/>
                <a:hlinkClick r:id="rId5"/>
              </a:rPr>
              <a:t>fr.svg</a:t>
            </a:r>
            <a:r>
              <a:rPr lang="en-US" sz="1200" b="0" i="0">
                <a:solidFill>
                  <a:srgbClr val="AD1F85"/>
                </a:solidFill>
                <a:effectLst/>
                <a:latin typeface="Arial" panose="020B0604020202020204" pitchFamily="34" charset="0"/>
                <a:hlinkClick r:id="rId5"/>
              </a:rPr>
              <a:t>: Napy1kenobi derivative work: </a:t>
            </a:r>
            <a:r>
              <a:rPr lang="en-US" sz="1200" b="0" i="0" err="1">
                <a:solidFill>
                  <a:srgbClr val="AD1F85"/>
                </a:solidFill>
                <a:effectLst/>
                <a:latin typeface="Arial" panose="020B0604020202020204" pitchFamily="34" charset="0"/>
                <a:hlinkClick r:id="rId5"/>
              </a:rPr>
              <a:t>Sjlegg</a:t>
            </a:r>
            <a:r>
              <a:rPr lang="en-US" sz="1200" b="0" i="0">
                <a:solidFill>
                  <a:srgbClr val="AD1F85"/>
                </a:solidFill>
                <a:effectLst/>
                <a:latin typeface="Arial" panose="020B0604020202020204" pitchFamily="34" charset="0"/>
                <a:hlinkClick r:id="rId5"/>
              </a:rPr>
              <a:t> (talk)</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BY-SA 3.0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B16A3C95-216B-0F7E-1A22-B9DA29D573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195</a:t>
            </a:fld>
            <a:endParaRPr lang="en-AU"/>
          </a:p>
        </p:txBody>
      </p:sp>
    </p:spTree>
    <p:extLst>
      <p:ext uri="{BB962C8B-B14F-4D97-AF65-F5344CB8AC3E}">
        <p14:creationId xmlns:p14="http://schemas.microsoft.com/office/powerpoint/2010/main" val="411713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B1132-86A6-F7AB-C526-118A5C6CA420}"/>
              </a:ext>
            </a:extLst>
          </p:cNvPr>
          <p:cNvSpPr>
            <a:spLocks noGrp="1"/>
          </p:cNvSpPr>
          <p:nvPr>
            <p:ph type="title"/>
          </p:nvPr>
        </p:nvSpPr>
        <p:spPr/>
        <p:txBody>
          <a:bodyPr/>
          <a:lstStyle/>
          <a:p>
            <a:r>
              <a:rPr lang="en-AU"/>
              <a:t>3.1 Positron decay and PET scans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205294-1314-F9F5-F7C6-C5AA5A33D8D0}"/>
                  </a:ext>
                </a:extLst>
              </p:cNvPr>
              <p:cNvSpPr txBox="1"/>
              <p:nvPr/>
            </p:nvSpPr>
            <p:spPr>
              <a:xfrm>
                <a:off x="640401" y="1430342"/>
                <a:ext cx="3040949"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9</m:t>
                        </m:r>
                      </m:sub>
                      <m:sup>
                        <m:r>
                          <a:rPr lang="en-AU" b="0" i="1" smtClean="0">
                            <a:latin typeface="Cambria Math" panose="02040503050406030204" pitchFamily="18" charset="0"/>
                          </a:rPr>
                          <m:t>18</m:t>
                        </m:r>
                      </m:sup>
                      <m:e>
                        <m:r>
                          <a:rPr lang="en-AU" b="0" i="1" smtClean="0">
                            <a:latin typeface="Cambria Math" panose="02040503050406030204" pitchFamily="18" charset="0"/>
                          </a:rPr>
                          <m:t>𝐹</m:t>
                        </m:r>
                        <m:r>
                          <a:rPr lang="en-AU" b="0" i="1" smtClean="0">
                            <a:latin typeface="Cambria Math" panose="02040503050406030204" pitchFamily="18" charset="0"/>
                          </a:rPr>
                          <m:t>  →</m:t>
                        </m:r>
                      </m:e>
                    </m:sPre>
                  </m:oMath>
                </a14:m>
                <a:r>
                  <a:rPr lang="en-AU"/>
                  <a:t>   </a:t>
                </a:r>
                <a14:m>
                  <m:oMath xmlns:m="http://schemas.openxmlformats.org/officeDocument/2006/math">
                    <m:sPre>
                      <m:sPrePr>
                        <m:ctrlPr>
                          <a:rPr lang="en-AU" i="1" dirty="0" smtClean="0">
                            <a:latin typeface="Cambria Math" panose="02040503050406030204" pitchFamily="18" charset="0"/>
                          </a:rPr>
                        </m:ctrlPr>
                      </m:sPrePr>
                      <m:sub>
                        <m:r>
                          <a:rPr lang="en-AU" b="0" i="1" dirty="0" smtClean="0">
                            <a:latin typeface="Cambria Math" panose="02040503050406030204" pitchFamily="18" charset="0"/>
                          </a:rPr>
                          <m:t>8</m:t>
                        </m:r>
                      </m:sub>
                      <m:sup>
                        <m:r>
                          <a:rPr lang="en-AU" b="0" i="1" smtClean="0">
                            <a:latin typeface="Cambria Math" panose="02040503050406030204" pitchFamily="18" charset="0"/>
                          </a:rPr>
                          <m:t>18</m:t>
                        </m:r>
                      </m:sup>
                      <m:e>
                        <m:r>
                          <a:rPr lang="en-AU" b="0" i="1" smtClean="0">
                            <a:latin typeface="Cambria Math" panose="02040503050406030204" pitchFamily="18" charset="0"/>
                          </a:rPr>
                          <m:t>𝑂</m:t>
                        </m:r>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a14:m>
                <a:endParaRPr lang="en-AU"/>
              </a:p>
            </p:txBody>
          </p:sp>
        </mc:Choice>
        <mc:Fallback xmlns="">
          <p:sp>
            <p:nvSpPr>
              <p:cNvPr id="9" name="TextBox 8">
                <a:extLst>
                  <a:ext uri="{FF2B5EF4-FFF2-40B4-BE49-F238E27FC236}">
                    <a16:creationId xmlns:a16="http://schemas.microsoft.com/office/drawing/2014/main" id="{20205294-1314-F9F5-F7C6-C5AA5A33D8D0}"/>
                  </a:ext>
                </a:extLst>
              </p:cNvPr>
              <p:cNvSpPr txBox="1">
                <a:spLocks noRot="1" noChangeAspect="1" noMove="1" noResize="1" noEditPoints="1" noAdjustHandles="1" noChangeArrowheads="1" noChangeShapeType="1" noTextEdit="1"/>
              </p:cNvSpPr>
              <p:nvPr/>
            </p:nvSpPr>
            <p:spPr>
              <a:xfrm>
                <a:off x="640401" y="1430342"/>
                <a:ext cx="3040949" cy="914400"/>
              </a:xfrm>
              <a:prstGeom prst="rect">
                <a:avLst/>
              </a:prstGeom>
              <a:blipFill>
                <a:blip r:embed="rId3"/>
                <a:stretch>
                  <a:fillRect l="-2083" t="-8219"/>
                </a:stretch>
              </a:blipFill>
            </p:spPr>
            <p:txBody>
              <a:bodyPr/>
              <a:lstStyle/>
              <a:p>
                <a:r>
                  <a:rPr lang="en-US">
                    <a:noFill/>
                  </a:rPr>
                  <a:t> </a:t>
                </a:r>
              </a:p>
            </p:txBody>
          </p:sp>
        </mc:Fallback>
      </mc:AlternateContent>
      <p:pic>
        <p:nvPicPr>
          <p:cNvPr id="6" name="Picture 5" descr="A positron and electron annihilation resulting in the production of 2 gamma rays in opposite directions.">
            <a:extLst>
              <a:ext uri="{FF2B5EF4-FFF2-40B4-BE49-F238E27FC236}">
                <a16:creationId xmlns:a16="http://schemas.microsoft.com/office/drawing/2014/main" id="{1125454F-28D6-EE01-B88F-C2FD2F63D40D}"/>
              </a:ext>
            </a:extLst>
          </p:cNvPr>
          <p:cNvPicPr>
            <a:picLocks noChangeAspect="1"/>
          </p:cNvPicPr>
          <p:nvPr/>
        </p:nvPicPr>
        <p:blipFill>
          <a:blip r:embed="rId4"/>
          <a:stretch>
            <a:fillRect/>
          </a:stretch>
        </p:blipFill>
        <p:spPr>
          <a:xfrm>
            <a:off x="589517" y="2893671"/>
            <a:ext cx="2533986" cy="2533986"/>
          </a:xfrm>
          <a:prstGeom prst="rect">
            <a:avLst/>
          </a:prstGeom>
        </p:spPr>
      </p:pic>
      <p:pic>
        <p:nvPicPr>
          <p:cNvPr id="10" name="Picture 9" descr="A PET scan machine">
            <a:extLst>
              <a:ext uri="{FF2B5EF4-FFF2-40B4-BE49-F238E27FC236}">
                <a16:creationId xmlns:a16="http://schemas.microsoft.com/office/drawing/2014/main" id="{C69A1CE1-B103-A947-AAEA-739EA838C798}"/>
              </a:ext>
            </a:extLst>
          </p:cNvPr>
          <p:cNvPicPr>
            <a:picLocks noChangeAspect="1"/>
          </p:cNvPicPr>
          <p:nvPr/>
        </p:nvPicPr>
        <p:blipFill>
          <a:blip r:embed="rId5"/>
          <a:stretch>
            <a:fillRect/>
          </a:stretch>
        </p:blipFill>
        <p:spPr>
          <a:xfrm>
            <a:off x="3984616" y="2344742"/>
            <a:ext cx="4803415" cy="3429000"/>
          </a:xfrm>
          <a:prstGeom prst="rect">
            <a:avLst/>
          </a:prstGeom>
        </p:spPr>
      </p:pic>
      <p:sp>
        <p:nvSpPr>
          <p:cNvPr id="12" name="TextBox 11">
            <a:extLst>
              <a:ext uri="{FF2B5EF4-FFF2-40B4-BE49-F238E27FC236}">
                <a16:creationId xmlns:a16="http://schemas.microsoft.com/office/drawing/2014/main" id="{5763C4A8-D0FB-BA29-665C-EC05A4E96BC7}"/>
              </a:ext>
              <a:ext uri="{C183D7F6-B498-43B3-948B-1728B52AA6E4}">
                <adec:decorative xmlns:adec="http://schemas.microsoft.com/office/drawing/2017/decorative" val="1"/>
              </a:ext>
            </a:extLst>
          </p:cNvPr>
          <p:cNvSpPr txBox="1"/>
          <p:nvPr/>
        </p:nvSpPr>
        <p:spPr>
          <a:xfrm>
            <a:off x="3871955" y="6036334"/>
            <a:ext cx="6141720"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6"/>
              </a:rPr>
              <a:t>NMCSD Nuclear Medicine Department Conducts PET Scan</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7"/>
              </a:rPr>
              <a:t>NavyMedicine</a:t>
            </a:r>
            <a:r>
              <a:rPr lang="en-US" sz="1200" b="0" i="0">
                <a:solidFill>
                  <a:srgbClr val="232323"/>
                </a:solidFill>
                <a:effectLst/>
                <a:latin typeface="Arial" panose="020B0604020202020204" pitchFamily="34" charset="0"/>
              </a:rPr>
              <a:t> is marked with </a:t>
            </a:r>
            <a:r>
              <a:rPr lang="en-US" sz="1200" b="0" i="0">
                <a:solidFill>
                  <a:srgbClr val="AD1F85"/>
                </a:solidFill>
                <a:effectLst/>
                <a:latin typeface="Arial" panose="020B0604020202020204" pitchFamily="34" charset="0"/>
                <a:hlinkClick r:id="rId8"/>
              </a:rPr>
              <a:t>Public Domain Mark 1.0</a:t>
            </a:r>
            <a:r>
              <a:rPr lang="en-US" sz="1200" b="0" i="0">
                <a:solidFill>
                  <a:srgbClr val="232323"/>
                </a:solidFill>
                <a:effectLst/>
                <a:latin typeface="Arial" panose="020B0604020202020204" pitchFamily="34" charset="0"/>
              </a:rPr>
              <a:t>.</a:t>
            </a:r>
            <a:endParaRPr lang="en-AU" sz="1200"/>
          </a:p>
        </p:txBody>
      </p:sp>
      <p:pic>
        <p:nvPicPr>
          <p:cNvPr id="14" name="Picture 13" descr="A PET scan image of human body">
            <a:extLst>
              <a:ext uri="{FF2B5EF4-FFF2-40B4-BE49-F238E27FC236}">
                <a16:creationId xmlns:a16="http://schemas.microsoft.com/office/drawing/2014/main" id="{3B7EFB35-4B2E-CB31-5AE5-81493D804B6C}"/>
              </a:ext>
            </a:extLst>
          </p:cNvPr>
          <p:cNvPicPr>
            <a:picLocks noChangeAspect="1"/>
          </p:cNvPicPr>
          <p:nvPr/>
        </p:nvPicPr>
        <p:blipFill>
          <a:blip r:embed="rId9"/>
          <a:stretch>
            <a:fillRect/>
          </a:stretch>
        </p:blipFill>
        <p:spPr>
          <a:xfrm>
            <a:off x="9358188" y="1817106"/>
            <a:ext cx="2320817" cy="3820423"/>
          </a:xfrm>
          <a:prstGeom prst="rect">
            <a:avLst/>
          </a:prstGeom>
        </p:spPr>
      </p:pic>
      <p:sp>
        <p:nvSpPr>
          <p:cNvPr id="8" name="TextBox 7">
            <a:extLst>
              <a:ext uri="{FF2B5EF4-FFF2-40B4-BE49-F238E27FC236}">
                <a16:creationId xmlns:a16="http://schemas.microsoft.com/office/drawing/2014/main" id="{9E26C49F-834E-4AE3-15E3-E05DDA7EA6D2}"/>
              </a:ext>
              <a:ext uri="{C183D7F6-B498-43B3-948B-1728B52AA6E4}">
                <adec:decorative xmlns:adec="http://schemas.microsoft.com/office/drawing/2017/decorative" val="1"/>
              </a:ext>
            </a:extLst>
          </p:cNvPr>
          <p:cNvSpPr txBox="1"/>
          <p:nvPr/>
        </p:nvSpPr>
        <p:spPr>
          <a:xfrm>
            <a:off x="360000" y="6048957"/>
            <a:ext cx="3680460"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10"/>
              </a:rPr>
              <a:t>Electron-positron-annihilation-simple</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1"/>
              </a:rPr>
              <a:t>MikeRun</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2"/>
              </a:rPr>
              <a:t>CC BY-SA 4.0</a:t>
            </a:r>
            <a:r>
              <a:rPr lang="en-US" sz="1200" b="0" i="0">
                <a:solidFill>
                  <a:srgbClr val="232323"/>
                </a:solidFill>
                <a:effectLst/>
                <a:latin typeface="Arial" panose="020B0604020202020204" pitchFamily="34" charset="0"/>
              </a:rPr>
              <a:t>.</a:t>
            </a:r>
            <a:endParaRPr lang="en-AU" sz="1200"/>
          </a:p>
        </p:txBody>
      </p:sp>
      <p:sp>
        <p:nvSpPr>
          <p:cNvPr id="16" name="TextBox 15">
            <a:extLst>
              <a:ext uri="{FF2B5EF4-FFF2-40B4-BE49-F238E27FC236}">
                <a16:creationId xmlns:a16="http://schemas.microsoft.com/office/drawing/2014/main" id="{C2D02CC6-5C94-F55E-2108-00208376E87F}"/>
              </a:ext>
              <a:ext uri="{C183D7F6-B498-43B3-948B-1728B52AA6E4}">
                <adec:decorative xmlns:adec="http://schemas.microsoft.com/office/drawing/2017/decorative" val="1"/>
              </a:ext>
            </a:extLst>
          </p:cNvPr>
          <p:cNvSpPr txBox="1"/>
          <p:nvPr/>
        </p:nvSpPr>
        <p:spPr>
          <a:xfrm>
            <a:off x="9838268" y="5770464"/>
            <a:ext cx="1840738" cy="646331"/>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13"/>
              </a:rPr>
              <a:t>pet-scan-2008-06-04</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4"/>
              </a:rPr>
              <a:t>diongillard</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5"/>
              </a:rPr>
              <a:t>CC BY 2.0</a:t>
            </a:r>
            <a:r>
              <a:rPr lang="en-US" sz="1200" b="0" i="0">
                <a:solidFill>
                  <a:srgbClr val="232323"/>
                </a:solidFill>
                <a:effectLst/>
                <a:latin typeface="Arial" panose="020B0604020202020204" pitchFamily="34" charset="0"/>
              </a:rPr>
              <a:t>.</a:t>
            </a:r>
            <a:endParaRPr lang="en-AU" sz="1200"/>
          </a:p>
        </p:txBody>
      </p:sp>
      <p:sp>
        <p:nvSpPr>
          <p:cNvPr id="3" name="Slide Number Placeholder 2">
            <a:extLst>
              <a:ext uri="{FF2B5EF4-FFF2-40B4-BE49-F238E27FC236}">
                <a16:creationId xmlns:a16="http://schemas.microsoft.com/office/drawing/2014/main" id="{2BC8FDF1-606C-FD1F-66D3-EA048A1BCDC3}"/>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t>196</a:t>
            </a:fld>
            <a:endParaRPr lang="en-AU"/>
          </a:p>
        </p:txBody>
      </p:sp>
    </p:spTree>
    <p:extLst>
      <p:ext uri="{BB962C8B-B14F-4D97-AF65-F5344CB8AC3E}">
        <p14:creationId xmlns:p14="http://schemas.microsoft.com/office/powerpoint/2010/main" val="689750453"/>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59195-8856-B3B3-6AB1-083E997D10A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F8A8A2-0075-98A4-5C6E-586AC04BCE22}"/>
              </a:ext>
            </a:extLst>
          </p:cNvPr>
          <p:cNvSpPr>
            <a:spLocks noGrp="1"/>
          </p:cNvSpPr>
          <p:nvPr>
            <p:ph type="title"/>
          </p:nvPr>
        </p:nvSpPr>
        <p:spPr/>
        <p:txBody>
          <a:bodyPr/>
          <a:lstStyle/>
          <a:p>
            <a:r>
              <a:rPr lang="en-AU"/>
              <a:t>3.1 Beta decay (1 of 2)</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1F34F0-43E4-3F07-42D2-8922A8F2F4DE}"/>
                  </a:ext>
                </a:extLst>
              </p:cNvPr>
              <p:cNvSpPr txBox="1"/>
              <p:nvPr/>
            </p:nvSpPr>
            <p:spPr>
              <a:xfrm>
                <a:off x="457200" y="1108975"/>
                <a:ext cx="11734800" cy="1766446"/>
              </a:xfrm>
              <a:prstGeom prst="rect">
                <a:avLst/>
              </a:prstGeom>
              <a:noFill/>
            </p:spPr>
            <p:txBody>
              <a:bodyPr wrap="square">
                <a:spAutoFit/>
              </a:bodyPr>
              <a:lstStyle/>
              <a:p>
                <a:pPr algn="l">
                  <a:lnSpc>
                    <a:spcPct val="150000"/>
                  </a:lnSpc>
                </a:pPr>
                <a:r>
                  <a:rPr lang="en-US" sz="2400"/>
                  <a:t>To reduce the </a:t>
                </a:r>
                <a:r>
                  <a:rPr lang="en-US" sz="2400" err="1"/>
                  <a:t>neutron:proton</a:t>
                </a:r>
                <a:r>
                  <a:rPr lang="en-US" sz="2400"/>
                  <a:t> ratio, a neutron is converted into a proton with the emission of an electron (a beta particle)</a:t>
                </a:r>
              </a:p>
              <a:p>
                <a:pPr algn="l">
                  <a:lnSpc>
                    <a:spcPct val="150000"/>
                  </a:lnSpc>
                </a:pPr>
                <a14:m>
                  <m:oMathPara xmlns:m="http://schemas.openxmlformats.org/officeDocument/2006/math">
                    <m:oMathParaPr>
                      <m:jc m:val="centerGroup"/>
                    </m:oMathParaPr>
                    <m:oMath xmlns:m="http://schemas.openxmlformats.org/officeDocument/2006/math">
                      <m:sPre>
                        <m:sPrePr>
                          <m:ctrlPr>
                            <a:rPr lang="en-US" sz="2400" i="1" smtClean="0">
                              <a:latin typeface="Cambria Math" panose="02040503050406030204" pitchFamily="18" charset="0"/>
                            </a:rPr>
                          </m:ctrlPr>
                        </m:sPrePr>
                        <m:sub>
                          <m:r>
                            <a:rPr lang="en-AU" sz="2400"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𝑛</m:t>
                          </m:r>
                        </m:e>
                      </m:sPre>
                      <m:r>
                        <a:rPr lang="en-AU" b="0" i="1" smtClean="0">
                          <a:latin typeface="Cambria Math" panose="02040503050406030204" pitchFamily="18" charset="0"/>
                        </a:rPr>
                        <m:t> → </m:t>
                      </m:r>
                      <m:sPre>
                        <m:sPrePr>
                          <m:ctrlPr>
                            <a:rPr lang="en-AU" b="0"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1</m:t>
                          </m:r>
                        </m:sup>
                        <m:e>
                          <m:r>
                            <a:rPr lang="en-AU" b="0" i="1" smtClean="0">
                              <a:latin typeface="Cambria Math" panose="02040503050406030204" pitchFamily="18" charset="0"/>
                            </a:rPr>
                            <m:t>𝑝</m:t>
                          </m:r>
                        </m:e>
                      </m:sPre>
                      <m:r>
                        <a:rPr lang="en-AU" b="0" i="1" smtClean="0">
                          <a:latin typeface="Cambria Math" panose="02040503050406030204" pitchFamily="18" charset="0"/>
                        </a:rPr>
                        <m:t>+</m:t>
                      </m:r>
                      <m:sPre>
                        <m:sPrePr>
                          <m:ctrlPr>
                            <a:rPr lang="en-AU" b="0"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m:oMathPara>
                </a14:m>
                <a:endParaRPr lang="en-US" sz="2400"/>
              </a:p>
            </p:txBody>
          </p:sp>
        </mc:Choice>
        <mc:Fallback xmlns="">
          <p:sp>
            <p:nvSpPr>
              <p:cNvPr id="4" name="TextBox 3">
                <a:extLst>
                  <a:ext uri="{FF2B5EF4-FFF2-40B4-BE49-F238E27FC236}">
                    <a16:creationId xmlns:a16="http://schemas.microsoft.com/office/drawing/2014/main" id="{F51F34F0-43E4-3F07-42D2-8922A8F2F4DE}"/>
                  </a:ext>
                </a:extLst>
              </p:cNvPr>
              <p:cNvSpPr txBox="1">
                <a:spLocks noRot="1" noChangeAspect="1" noMove="1" noResize="1" noEditPoints="1" noAdjustHandles="1" noChangeArrowheads="1" noChangeShapeType="1" noTextEdit="1"/>
              </p:cNvSpPr>
              <p:nvPr/>
            </p:nvSpPr>
            <p:spPr>
              <a:xfrm>
                <a:off x="457200" y="1108975"/>
                <a:ext cx="11734800" cy="1766446"/>
              </a:xfrm>
              <a:prstGeom prst="rect">
                <a:avLst/>
              </a:prstGeom>
              <a:blipFill>
                <a:blip r:embed="rId3"/>
                <a:stretch>
                  <a:fillRect l="-865"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6647655-B0BB-F07B-EB18-76C1C231D221}"/>
                  </a:ext>
                </a:extLst>
              </p:cNvPr>
              <p:cNvSpPr txBox="1"/>
              <p:nvPr/>
            </p:nvSpPr>
            <p:spPr>
              <a:xfrm>
                <a:off x="1734351" y="3187530"/>
                <a:ext cx="7391218" cy="2619100"/>
              </a:xfrm>
              <a:prstGeom prst="rect">
                <a:avLst/>
              </a:prstGeom>
              <a:noFill/>
            </p:spPr>
            <p:txBody>
              <a:bodyPr wrap="none" lIns="0" tIns="0" rIns="0" bIns="0" rtlCol="0">
                <a:noAutofit/>
              </a:bodyPr>
              <a:lstStyle/>
              <a:p>
                <a:pPr algn="l"/>
                <a14:m>
                  <m:oMath xmlns:m="http://schemas.openxmlformats.org/officeDocument/2006/math">
                    <m:sPre>
                      <m:sPrePr>
                        <m:ctrlPr>
                          <a:rPr lang="en-US" sz="2000" i="1" smtClean="0">
                            <a:latin typeface="Cambria Math" panose="02040503050406030204" pitchFamily="18" charset="0"/>
                          </a:rPr>
                        </m:ctrlPr>
                      </m:sPrePr>
                      <m:sub>
                        <m:r>
                          <a:rPr lang="en-AU" sz="2000" b="0" i="1" smtClean="0">
                            <a:latin typeface="Cambria Math" panose="02040503050406030204" pitchFamily="18" charset="0"/>
                          </a:rPr>
                          <m:t>6</m:t>
                        </m:r>
                      </m:sub>
                      <m:sup>
                        <m:r>
                          <a:rPr lang="en-AU" b="0" i="1" smtClean="0">
                            <a:latin typeface="Cambria Math" panose="02040503050406030204" pitchFamily="18" charset="0"/>
                          </a:rPr>
                          <m:t>12</m:t>
                        </m:r>
                      </m:sup>
                      <m:e>
                        <m:r>
                          <a:rPr lang="en-AU" b="0" i="1" smtClean="0">
                            <a:latin typeface="Cambria Math" panose="02040503050406030204" pitchFamily="18" charset="0"/>
                          </a:rPr>
                          <m:t>𝐶</m:t>
                        </m:r>
                        <m:r>
                          <a:rPr lang="en-AU" b="0" i="1" smtClean="0">
                            <a:latin typeface="Cambria Math" panose="02040503050406030204" pitchFamily="18" charset="0"/>
                          </a:rPr>
                          <m:t> </m:t>
                        </m:r>
                      </m:e>
                    </m:sPre>
                  </m:oMath>
                </a14:m>
                <a:r>
                  <a:rPr lang="en-US" sz="2000"/>
                  <a:t>has 6 neutrons and 6 protons and is stable</a:t>
                </a:r>
              </a:p>
              <a:p>
                <a:pPr algn="l"/>
                <a:endParaRPr lang="en-US" sz="2000"/>
              </a:p>
              <a:p>
                <a:pPr algn="l"/>
                <a:endParaRPr lang="en-US" sz="2000"/>
              </a:p>
              <a:p>
                <a:pPr algn="l"/>
                <a:endParaRPr lang="en-US" sz="2000"/>
              </a:p>
              <a:p>
                <a14:m>
                  <m:oMath xmlns:m="http://schemas.openxmlformats.org/officeDocument/2006/math">
                    <m:sPre>
                      <m:sPrePr>
                        <m:ctrlPr>
                          <a:rPr lang="en-US" sz="1800" i="1">
                            <a:latin typeface="Cambria Math" panose="02040503050406030204" pitchFamily="18" charset="0"/>
                          </a:rPr>
                        </m:ctrlPr>
                      </m:sPrePr>
                      <m:sub>
                        <m:r>
                          <a:rPr lang="en-AU" sz="1800" i="1">
                            <a:latin typeface="Cambria Math" panose="02040503050406030204" pitchFamily="18" charset="0"/>
                          </a:rPr>
                          <m:t>6</m:t>
                        </m:r>
                      </m:sub>
                      <m:sup>
                        <m:r>
                          <a:rPr lang="en-AU" sz="2000" i="1">
                            <a:latin typeface="Cambria Math" panose="02040503050406030204" pitchFamily="18" charset="0"/>
                          </a:rPr>
                          <m:t>1</m:t>
                        </m:r>
                        <m:r>
                          <a:rPr lang="en-AU" sz="2000" b="0" i="1" smtClean="0">
                            <a:latin typeface="Cambria Math" panose="02040503050406030204" pitchFamily="18" charset="0"/>
                          </a:rPr>
                          <m:t>4</m:t>
                        </m:r>
                      </m:sup>
                      <m:e>
                        <m:r>
                          <a:rPr lang="en-AU" sz="2000" i="1">
                            <a:latin typeface="Cambria Math" panose="02040503050406030204" pitchFamily="18" charset="0"/>
                          </a:rPr>
                          <m:t>𝐶</m:t>
                        </m:r>
                        <m:r>
                          <a:rPr lang="en-AU" sz="2000" i="1">
                            <a:latin typeface="Cambria Math" panose="02040503050406030204" pitchFamily="18" charset="0"/>
                          </a:rPr>
                          <m:t> </m:t>
                        </m:r>
                      </m:e>
                    </m:sPre>
                    <m:r>
                      <a:rPr lang="en-AU" sz="2000" i="1">
                        <a:latin typeface="Cambria Math" panose="02040503050406030204" pitchFamily="18" charset="0"/>
                      </a:rPr>
                      <m:t> </m:t>
                    </m:r>
                  </m:oMath>
                </a14:m>
                <a:r>
                  <a:rPr lang="en-US" sz="2000"/>
                  <a:t>has 8 neutrons and 6 protons and is unstable</a:t>
                </a:r>
              </a:p>
              <a:p>
                <a:pPr algn="l"/>
                <a:endParaRPr lang="en-US" sz="2000"/>
              </a:p>
            </p:txBody>
          </p:sp>
        </mc:Choice>
        <mc:Fallback xmlns="">
          <p:sp>
            <p:nvSpPr>
              <p:cNvPr id="10" name="TextBox 9">
                <a:extLst>
                  <a:ext uri="{FF2B5EF4-FFF2-40B4-BE49-F238E27FC236}">
                    <a16:creationId xmlns:a16="http://schemas.microsoft.com/office/drawing/2014/main" id="{36647655-B0BB-F07B-EB18-76C1C231D221}"/>
                  </a:ext>
                </a:extLst>
              </p:cNvPr>
              <p:cNvSpPr txBox="1">
                <a:spLocks noRot="1" noChangeAspect="1" noMove="1" noResize="1" noEditPoints="1" noAdjustHandles="1" noChangeArrowheads="1" noChangeShapeType="1" noTextEdit="1"/>
              </p:cNvSpPr>
              <p:nvPr/>
            </p:nvSpPr>
            <p:spPr>
              <a:xfrm>
                <a:off x="1734351" y="3187530"/>
                <a:ext cx="7391218" cy="2619100"/>
              </a:xfrm>
              <a:prstGeom prst="rect">
                <a:avLst/>
              </a:prstGeom>
              <a:blipFill>
                <a:blip r:embed="rId4"/>
                <a:stretch>
                  <a:fillRect l="-858" t="-19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CBD9DB-2262-C61A-47D0-2FC66C18B371}"/>
                  </a:ext>
                </a:extLst>
              </p:cNvPr>
              <p:cNvSpPr txBox="1"/>
              <p:nvPr/>
            </p:nvSpPr>
            <p:spPr>
              <a:xfrm>
                <a:off x="1983989" y="5336886"/>
                <a:ext cx="6097978" cy="4697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400" i="1" smtClean="0">
                              <a:latin typeface="Cambria Math" panose="02040503050406030204" pitchFamily="18" charset="0"/>
                            </a:rPr>
                          </m:ctrlPr>
                        </m:sPrePr>
                        <m:sub>
                          <m:r>
                            <a:rPr lang="en-AU" sz="2400" b="0" i="1" smtClean="0">
                              <a:latin typeface="Cambria Math" panose="02040503050406030204" pitchFamily="18" charset="0"/>
                            </a:rPr>
                            <m:t>6</m:t>
                          </m:r>
                        </m:sub>
                        <m:sup>
                          <m:r>
                            <a:rPr lang="en-AU" b="0" i="1" smtClean="0">
                              <a:latin typeface="Cambria Math" panose="02040503050406030204" pitchFamily="18" charset="0"/>
                            </a:rPr>
                            <m:t>14</m:t>
                          </m:r>
                        </m:sup>
                        <m:e>
                          <m:r>
                            <a:rPr lang="en-AU" b="0" i="1" smtClean="0">
                              <a:latin typeface="Cambria Math" panose="02040503050406030204" pitchFamily="18" charset="0"/>
                            </a:rPr>
                            <m:t>𝐶</m:t>
                          </m:r>
                        </m:e>
                      </m:sPre>
                      <m:r>
                        <a:rPr lang="en-AU" b="0" i="1" smtClean="0">
                          <a:latin typeface="Cambria Math" panose="02040503050406030204" pitchFamily="18" charset="0"/>
                        </a:rPr>
                        <m:t> → </m:t>
                      </m:r>
                      <m:sPre>
                        <m:sPrePr>
                          <m:ctrlPr>
                            <a:rPr lang="en-AU" b="0" i="1" smtClean="0">
                              <a:latin typeface="Cambria Math" panose="02040503050406030204" pitchFamily="18" charset="0"/>
                            </a:rPr>
                          </m:ctrlPr>
                        </m:sPrePr>
                        <m:sub>
                          <m:r>
                            <a:rPr lang="en-AU" b="0" i="1" smtClean="0">
                              <a:latin typeface="Cambria Math" panose="02040503050406030204" pitchFamily="18" charset="0"/>
                            </a:rPr>
                            <m:t>7</m:t>
                          </m:r>
                        </m:sub>
                        <m:sup>
                          <m:r>
                            <a:rPr lang="en-AU" b="0" i="1" smtClean="0">
                              <a:latin typeface="Cambria Math" panose="02040503050406030204" pitchFamily="18" charset="0"/>
                            </a:rPr>
                            <m:t>14</m:t>
                          </m:r>
                        </m:sup>
                        <m:e>
                          <m:r>
                            <a:rPr lang="en-AU" b="0" i="1" smtClean="0">
                              <a:latin typeface="Cambria Math" panose="02040503050406030204" pitchFamily="18" charset="0"/>
                            </a:rPr>
                            <m:t>𝑁</m:t>
                          </m:r>
                        </m:e>
                      </m:sPre>
                      <m:r>
                        <a:rPr lang="en-AU" b="0" i="1" smtClean="0">
                          <a:latin typeface="Cambria Math" panose="02040503050406030204" pitchFamily="18" charset="0"/>
                        </a:rPr>
                        <m:t>+</m:t>
                      </m:r>
                      <m:sPre>
                        <m:sPrePr>
                          <m:ctrlPr>
                            <a:rPr lang="en-AU" b="0"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m:oMathPara>
                </a14:m>
                <a:endParaRPr lang="en-AU"/>
              </a:p>
            </p:txBody>
          </p:sp>
        </mc:Choice>
        <mc:Fallback xmlns="">
          <p:sp>
            <p:nvSpPr>
              <p:cNvPr id="8" name="TextBox 7">
                <a:extLst>
                  <a:ext uri="{FF2B5EF4-FFF2-40B4-BE49-F238E27FC236}">
                    <a16:creationId xmlns:a16="http://schemas.microsoft.com/office/drawing/2014/main" id="{69CBD9DB-2262-C61A-47D0-2FC66C18B371}"/>
                  </a:ext>
                </a:extLst>
              </p:cNvPr>
              <p:cNvSpPr txBox="1">
                <a:spLocks noRot="1" noChangeAspect="1" noMove="1" noResize="1" noEditPoints="1" noAdjustHandles="1" noChangeArrowheads="1" noChangeShapeType="1" noTextEdit="1"/>
              </p:cNvSpPr>
              <p:nvPr/>
            </p:nvSpPr>
            <p:spPr>
              <a:xfrm>
                <a:off x="1983989" y="5336886"/>
                <a:ext cx="6097978" cy="469744"/>
              </a:xfrm>
              <a:prstGeom prst="rect">
                <a:avLst/>
              </a:prstGeom>
              <a:blipFill>
                <a:blip r:embed="rId5"/>
                <a:stretch>
                  <a:fillRect b="-2105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41492D6-C7A5-C1C0-EF89-3DC034B544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197</a:t>
            </a:fld>
            <a:endParaRPr lang="en-AU"/>
          </a:p>
        </p:txBody>
      </p:sp>
    </p:spTree>
    <p:extLst>
      <p:ext uri="{BB962C8B-B14F-4D97-AF65-F5344CB8AC3E}">
        <p14:creationId xmlns:p14="http://schemas.microsoft.com/office/powerpoint/2010/main" val="205557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988A-F9EF-6E9C-2951-3A1DA87D289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4D31E3E-FE92-4937-01C3-46889A6EC11E}"/>
              </a:ext>
            </a:extLst>
          </p:cNvPr>
          <p:cNvSpPr>
            <a:spLocks noGrp="1"/>
          </p:cNvSpPr>
          <p:nvPr>
            <p:ph type="title"/>
          </p:nvPr>
        </p:nvSpPr>
        <p:spPr/>
        <p:txBody>
          <a:bodyPr/>
          <a:lstStyle/>
          <a:p>
            <a:r>
              <a:rPr lang="en-AU"/>
              <a:t>3.1 Beta decay (2 of 2)</a:t>
            </a:r>
          </a:p>
        </p:txBody>
      </p:sp>
      <p:sp>
        <p:nvSpPr>
          <p:cNvPr id="3" name="Text Placeholder 12">
            <a:extLst>
              <a:ext uri="{FF2B5EF4-FFF2-40B4-BE49-F238E27FC236}">
                <a16:creationId xmlns:a16="http://schemas.microsoft.com/office/drawing/2014/main" id="{5FBAB566-3C49-D0DC-6EEB-B5476133646B}"/>
              </a:ext>
            </a:extLst>
          </p:cNvPr>
          <p:cNvSpPr>
            <a:spLocks noGrp="1"/>
          </p:cNvSpPr>
          <p:nvPr>
            <p:ph type="body" sz="quarter" idx="18"/>
          </p:nvPr>
        </p:nvSpPr>
        <p:spPr>
          <a:xfrm>
            <a:off x="360000" y="982520"/>
            <a:ext cx="11483998" cy="356423"/>
          </a:xfrm>
        </p:spPr>
        <p:txBody>
          <a:bodyPr/>
          <a:lstStyle/>
          <a:p>
            <a:r>
              <a:rPr lang="en-AU"/>
              <a:t>Predicting the product</a:t>
            </a:r>
          </a:p>
        </p:txBody>
      </p:sp>
      <p:sp>
        <p:nvSpPr>
          <p:cNvPr id="8" name="TextBox 7">
            <a:extLst>
              <a:ext uri="{FF2B5EF4-FFF2-40B4-BE49-F238E27FC236}">
                <a16:creationId xmlns:a16="http://schemas.microsoft.com/office/drawing/2014/main" id="{D03932E6-16F5-EAED-9D4A-731AFDA6A1AB}"/>
              </a:ext>
            </a:extLst>
          </p:cNvPr>
          <p:cNvSpPr txBox="1"/>
          <p:nvPr/>
        </p:nvSpPr>
        <p:spPr>
          <a:xfrm>
            <a:off x="647700" y="1570079"/>
            <a:ext cx="9969500" cy="1244373"/>
          </a:xfrm>
          <a:prstGeom prst="rect">
            <a:avLst/>
          </a:prstGeom>
          <a:noFill/>
        </p:spPr>
        <p:txBody>
          <a:bodyPr wrap="square" lIns="0" tIns="0" rIns="0" bIns="0" rtlCol="0">
            <a:noAutofit/>
          </a:bodyPr>
          <a:lstStyle/>
          <a:p>
            <a:pPr algn="l"/>
            <a:r>
              <a:rPr lang="en-AU" sz="2000" b="1"/>
              <a:t> Question: </a:t>
            </a:r>
            <a:r>
              <a:rPr lang="en-AU" sz="2000"/>
              <a:t>Write the equation showing C-14 undergoing beta decay.</a:t>
            </a:r>
          </a:p>
          <a:p>
            <a:pPr algn="l"/>
            <a:endParaRPr lang="en-AU" sz="2000"/>
          </a:p>
          <a:p>
            <a:pPr marL="342900" indent="-342900" algn="l">
              <a:buAutoNum type="arabicPeriod"/>
            </a:pPr>
            <a:r>
              <a:rPr lang="en-AU" sz="2000"/>
              <a:t>Write down the symbol for C-14 on the left-hand side of the equation, then write the symbol for a beta particle on the right-hand side.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ABC220-EEDA-1D92-3414-BD2F60B908D2}"/>
                  </a:ext>
                </a:extLst>
              </p:cNvPr>
              <p:cNvSpPr txBox="1"/>
              <p:nvPr/>
            </p:nvSpPr>
            <p:spPr>
              <a:xfrm>
                <a:off x="2070100" y="3036929"/>
                <a:ext cx="3309422"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6</m:t>
                        </m:r>
                      </m:sub>
                      <m:sup>
                        <m:r>
                          <a:rPr lang="en-AU" b="0" i="1" smtClean="0">
                            <a:latin typeface="Cambria Math" panose="02040503050406030204" pitchFamily="18" charset="0"/>
                          </a:rPr>
                          <m:t>14</m:t>
                        </m:r>
                      </m:sup>
                      <m:e>
                        <m:r>
                          <a:rPr lang="en-AU" b="0" i="1" smtClean="0">
                            <a:latin typeface="Cambria Math" panose="02040503050406030204" pitchFamily="18" charset="0"/>
                          </a:rPr>
                          <m:t>𝐶</m:t>
                        </m:r>
                        <m:r>
                          <a:rPr lang="en-AU" b="0" i="1" smtClean="0">
                            <a:latin typeface="Cambria Math" panose="02040503050406030204" pitchFamily="18" charset="0"/>
                          </a:rPr>
                          <m:t>  →</m:t>
                        </m:r>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a14:m>
                <a:endParaRPr lang="en-AU"/>
              </a:p>
            </p:txBody>
          </p:sp>
        </mc:Choice>
        <mc:Fallback xmlns="">
          <p:sp>
            <p:nvSpPr>
              <p:cNvPr id="10" name="TextBox 9">
                <a:extLst>
                  <a:ext uri="{FF2B5EF4-FFF2-40B4-BE49-F238E27FC236}">
                    <a16:creationId xmlns:a16="http://schemas.microsoft.com/office/drawing/2014/main" id="{5AABC220-EEDA-1D92-3414-BD2F60B908D2}"/>
                  </a:ext>
                </a:extLst>
              </p:cNvPr>
              <p:cNvSpPr txBox="1">
                <a:spLocks noRot="1" noChangeAspect="1" noMove="1" noResize="1" noEditPoints="1" noAdjustHandles="1" noChangeArrowheads="1" noChangeShapeType="1" noTextEdit="1"/>
              </p:cNvSpPr>
              <p:nvPr/>
            </p:nvSpPr>
            <p:spPr>
              <a:xfrm>
                <a:off x="2070100" y="3036929"/>
                <a:ext cx="3309422" cy="914400"/>
              </a:xfrm>
              <a:prstGeom prst="rect">
                <a:avLst/>
              </a:prstGeom>
              <a:blipFill>
                <a:blip r:embed="rId3"/>
                <a:stretch>
                  <a:fillRect l="-1916" t="-958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A9FDAE88-7587-6C17-0EC6-81949AFB8DCF}"/>
              </a:ext>
            </a:extLst>
          </p:cNvPr>
          <p:cNvSpPr txBox="1"/>
          <p:nvPr/>
        </p:nvSpPr>
        <p:spPr>
          <a:xfrm>
            <a:off x="647700" y="3494130"/>
            <a:ext cx="9969500" cy="457200"/>
          </a:xfrm>
          <a:prstGeom prst="rect">
            <a:avLst/>
          </a:prstGeom>
          <a:noFill/>
        </p:spPr>
        <p:txBody>
          <a:bodyPr wrap="square" lIns="0" tIns="0" rIns="0" bIns="0" rtlCol="0">
            <a:noAutofit/>
          </a:bodyPr>
          <a:lstStyle/>
          <a:p>
            <a:pPr algn="l"/>
            <a:r>
              <a:rPr lang="en-AU" sz="2000" b="1"/>
              <a:t> </a:t>
            </a:r>
            <a:r>
              <a:rPr lang="en-AU" sz="2000"/>
              <a:t>2. Balance the mass number and atomic numbers on each side of the arrow.</a:t>
            </a:r>
          </a:p>
          <a:p>
            <a:pPr marL="342900" indent="-342900" algn="l">
              <a:buAutoNum type="arabicPeriod"/>
            </a:pPr>
            <a:endParaRPr lang="en-AU" sz="20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B843CA9-9F83-E626-94B6-1564FD9D55F6}"/>
                  </a:ext>
                </a:extLst>
              </p:cNvPr>
              <p:cNvSpPr txBox="1"/>
              <p:nvPr/>
            </p:nvSpPr>
            <p:spPr>
              <a:xfrm>
                <a:off x="2070100" y="4474299"/>
                <a:ext cx="3166918"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6</m:t>
                        </m:r>
                      </m:sub>
                      <m:sup>
                        <m:r>
                          <a:rPr lang="en-AU" b="0" i="1" smtClean="0">
                            <a:latin typeface="Cambria Math" panose="02040503050406030204" pitchFamily="18" charset="0"/>
                          </a:rPr>
                          <m:t>14</m:t>
                        </m:r>
                      </m:sup>
                      <m:e>
                        <m:r>
                          <a:rPr lang="en-AU" b="0" i="1" smtClean="0">
                            <a:latin typeface="Cambria Math" panose="02040503050406030204" pitchFamily="18" charset="0"/>
                          </a:rPr>
                          <m:t>𝐶</m:t>
                        </m:r>
                        <m:r>
                          <a:rPr lang="en-AU" b="0" i="1" smtClean="0">
                            <a:latin typeface="Cambria Math" panose="02040503050406030204" pitchFamily="18" charset="0"/>
                          </a:rPr>
                          <m:t>  →</m:t>
                        </m:r>
                      </m:e>
                    </m:sPre>
                  </m:oMath>
                </a14:m>
                <a:r>
                  <a:rPr lang="en-AU"/>
                  <a:t>   </a:t>
                </a:r>
                <a14:m>
                  <m:oMath xmlns:m="http://schemas.openxmlformats.org/officeDocument/2006/math">
                    <m:sPre>
                      <m:sPrePr>
                        <m:ctrlPr>
                          <a:rPr lang="en-AU" i="1" dirty="0" smtClean="0">
                            <a:latin typeface="Cambria Math" panose="02040503050406030204" pitchFamily="18" charset="0"/>
                          </a:rPr>
                        </m:ctrlPr>
                      </m:sPrePr>
                      <m:sub>
                        <m:r>
                          <a:rPr lang="en-AU" b="0" i="1" dirty="0" smtClean="0">
                            <a:latin typeface="Cambria Math" panose="02040503050406030204" pitchFamily="18" charset="0"/>
                          </a:rPr>
                          <m:t>7</m:t>
                        </m:r>
                      </m:sub>
                      <m:sup>
                        <m:r>
                          <a:rPr lang="en-AU" b="0" i="1" smtClean="0">
                            <a:latin typeface="Cambria Math" panose="02040503050406030204" pitchFamily="18" charset="0"/>
                          </a:rPr>
                          <m:t>14</m:t>
                        </m:r>
                      </m:sup>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a14:m>
                <a:endParaRPr lang="en-AU"/>
              </a:p>
            </p:txBody>
          </p:sp>
        </mc:Choice>
        <mc:Fallback xmlns="">
          <p:sp>
            <p:nvSpPr>
              <p:cNvPr id="12" name="TextBox 11">
                <a:extLst>
                  <a:ext uri="{FF2B5EF4-FFF2-40B4-BE49-F238E27FC236}">
                    <a16:creationId xmlns:a16="http://schemas.microsoft.com/office/drawing/2014/main" id="{6B843CA9-9F83-E626-94B6-1564FD9D55F6}"/>
                  </a:ext>
                </a:extLst>
              </p:cNvPr>
              <p:cNvSpPr txBox="1">
                <a:spLocks noRot="1" noChangeAspect="1" noMove="1" noResize="1" noEditPoints="1" noAdjustHandles="1" noChangeArrowheads="1" noChangeShapeType="1" noTextEdit="1"/>
              </p:cNvSpPr>
              <p:nvPr/>
            </p:nvSpPr>
            <p:spPr>
              <a:xfrm>
                <a:off x="2070100" y="4474299"/>
                <a:ext cx="3166918" cy="914400"/>
              </a:xfrm>
              <a:prstGeom prst="rect">
                <a:avLst/>
              </a:prstGeom>
              <a:blipFill>
                <a:blip r:embed="rId4"/>
                <a:stretch>
                  <a:fillRect l="-2000" t="-411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EC19D58-19D3-6C57-5E87-BA22589B1A35}"/>
              </a:ext>
            </a:extLst>
          </p:cNvPr>
          <p:cNvSpPr txBox="1"/>
          <p:nvPr/>
        </p:nvSpPr>
        <p:spPr>
          <a:xfrm>
            <a:off x="647700" y="5034756"/>
            <a:ext cx="10476300" cy="707886"/>
          </a:xfrm>
          <a:prstGeom prst="rect">
            <a:avLst/>
          </a:prstGeom>
          <a:noFill/>
        </p:spPr>
        <p:txBody>
          <a:bodyPr wrap="square">
            <a:spAutoFit/>
          </a:bodyPr>
          <a:lstStyle/>
          <a:p>
            <a:pPr algn="l"/>
            <a:r>
              <a:rPr lang="en-AU" sz="2000"/>
              <a:t>3. Use the periodic table to identify which element has an atomic number of 7, then complete the equation.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2D959B9-8F62-ED76-9240-53AB06594EF5}"/>
                  </a:ext>
                </a:extLst>
              </p:cNvPr>
              <p:cNvSpPr txBox="1"/>
              <p:nvPr/>
            </p:nvSpPr>
            <p:spPr>
              <a:xfrm>
                <a:off x="2070100" y="6040800"/>
                <a:ext cx="3166918" cy="539109"/>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6</m:t>
                        </m:r>
                      </m:sub>
                      <m:sup>
                        <m:r>
                          <a:rPr lang="en-AU" b="0" i="1" smtClean="0">
                            <a:latin typeface="Cambria Math" panose="02040503050406030204" pitchFamily="18" charset="0"/>
                          </a:rPr>
                          <m:t>14</m:t>
                        </m:r>
                      </m:sup>
                      <m:e>
                        <m:r>
                          <a:rPr lang="en-AU" b="0" i="1" smtClean="0">
                            <a:latin typeface="Cambria Math" panose="02040503050406030204" pitchFamily="18" charset="0"/>
                          </a:rPr>
                          <m:t>𝐶</m:t>
                        </m:r>
                        <m:r>
                          <a:rPr lang="en-AU" b="0" i="1" smtClean="0">
                            <a:latin typeface="Cambria Math" panose="02040503050406030204" pitchFamily="18" charset="0"/>
                          </a:rPr>
                          <m:t>  →</m:t>
                        </m:r>
                      </m:e>
                    </m:sPre>
                  </m:oMath>
                </a14:m>
                <a:r>
                  <a:rPr lang="en-AU"/>
                  <a:t>   </a:t>
                </a:r>
                <a14:m>
                  <m:oMath xmlns:m="http://schemas.openxmlformats.org/officeDocument/2006/math">
                    <m:sPre>
                      <m:sPrePr>
                        <m:ctrlPr>
                          <a:rPr lang="en-AU" i="1" dirty="0" smtClean="0">
                            <a:latin typeface="Cambria Math" panose="02040503050406030204" pitchFamily="18" charset="0"/>
                          </a:rPr>
                        </m:ctrlPr>
                      </m:sPrePr>
                      <m:sub>
                        <m:r>
                          <a:rPr lang="en-AU" b="0" i="1" dirty="0" smtClean="0">
                            <a:latin typeface="Cambria Math" panose="02040503050406030204" pitchFamily="18" charset="0"/>
                          </a:rPr>
                          <m:t>7</m:t>
                        </m:r>
                      </m:sub>
                      <m:sup>
                        <m:r>
                          <a:rPr lang="en-AU" b="0" i="1" smtClean="0">
                            <a:latin typeface="Cambria Math" panose="02040503050406030204" pitchFamily="18" charset="0"/>
                          </a:rPr>
                          <m:t>14</m:t>
                        </m:r>
                      </m:sup>
                      <m:e>
                        <m:r>
                          <a:rPr lang="en-AU" b="0" i="1" smtClean="0">
                            <a:latin typeface="Cambria Math" panose="02040503050406030204" pitchFamily="18" charset="0"/>
                          </a:rPr>
                          <m:t>𝑁</m:t>
                        </m:r>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−1</m:t>
                        </m:r>
                      </m:sub>
                      <m:sup>
                        <m:r>
                          <a:rPr lang="en-AU" b="0" i="1" smtClean="0">
                            <a:latin typeface="Cambria Math" panose="02040503050406030204" pitchFamily="18" charset="0"/>
                          </a:rPr>
                          <m:t>0</m:t>
                        </m:r>
                      </m:sup>
                      <m:e>
                        <m:r>
                          <a:rPr lang="en-AU" b="0" i="1" smtClean="0">
                            <a:latin typeface="Cambria Math" panose="02040503050406030204" pitchFamily="18" charset="0"/>
                          </a:rPr>
                          <m:t>𝑒</m:t>
                        </m:r>
                      </m:e>
                    </m:sPre>
                  </m:oMath>
                </a14:m>
                <a:endParaRPr lang="en-AU"/>
              </a:p>
            </p:txBody>
          </p:sp>
        </mc:Choice>
        <mc:Fallback xmlns="">
          <p:sp>
            <p:nvSpPr>
              <p:cNvPr id="13" name="TextBox 12">
                <a:extLst>
                  <a:ext uri="{FF2B5EF4-FFF2-40B4-BE49-F238E27FC236}">
                    <a16:creationId xmlns:a16="http://schemas.microsoft.com/office/drawing/2014/main" id="{12D959B9-8F62-ED76-9240-53AB06594EF5}"/>
                  </a:ext>
                </a:extLst>
              </p:cNvPr>
              <p:cNvSpPr txBox="1">
                <a:spLocks noRot="1" noChangeAspect="1" noMove="1" noResize="1" noEditPoints="1" noAdjustHandles="1" noChangeArrowheads="1" noChangeShapeType="1" noTextEdit="1"/>
              </p:cNvSpPr>
              <p:nvPr/>
            </p:nvSpPr>
            <p:spPr>
              <a:xfrm>
                <a:off x="2070100" y="6040800"/>
                <a:ext cx="3166918" cy="539109"/>
              </a:xfrm>
              <a:prstGeom prst="rect">
                <a:avLst/>
              </a:prstGeom>
              <a:blipFill>
                <a:blip r:embed="rId5"/>
                <a:stretch>
                  <a:fillRect l="-2000" t="-16279" b="-465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C61A5EFB-5FE3-1CE3-5CCF-1644E29AC6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198</a:t>
            </a:fld>
            <a:endParaRPr lang="en-AU"/>
          </a:p>
        </p:txBody>
      </p:sp>
    </p:spTree>
    <p:extLst>
      <p:ext uri="{BB962C8B-B14F-4D97-AF65-F5344CB8AC3E}">
        <p14:creationId xmlns:p14="http://schemas.microsoft.com/office/powerpoint/2010/main" val="17324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2BAC-375D-283D-13E0-CC520A6B20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3EAA39A-5F16-17D5-6D80-70ACC29521D8}"/>
              </a:ext>
            </a:extLst>
          </p:cNvPr>
          <p:cNvSpPr>
            <a:spLocks noGrp="1"/>
          </p:cNvSpPr>
          <p:nvPr>
            <p:ph type="title"/>
          </p:nvPr>
        </p:nvSpPr>
        <p:spPr/>
        <p:txBody>
          <a:bodyPr/>
          <a:lstStyle/>
          <a:p>
            <a:r>
              <a:rPr lang="en-AU"/>
              <a:t>3.1 Alpha decay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50DFE8-AD50-CA2A-E052-55F88612A10F}"/>
                  </a:ext>
                </a:extLst>
              </p:cNvPr>
              <p:cNvSpPr txBox="1"/>
              <p:nvPr/>
            </p:nvSpPr>
            <p:spPr>
              <a:xfrm>
                <a:off x="821811" y="1649696"/>
                <a:ext cx="5792634" cy="356423"/>
              </a:xfrm>
              <a:prstGeom prst="rect">
                <a:avLst/>
              </a:prstGeom>
              <a:noFill/>
            </p:spPr>
            <p:txBody>
              <a:bodyPr wrap="square" lIns="0" tIns="0" rIns="0" bIns="0" rtlCol="0">
                <a:noAutofit/>
              </a:bodyPr>
              <a:lstStyle/>
              <a:p>
                <a:pPr algn="l"/>
                <a:r>
                  <a:rPr lang="en-AU" sz="2000"/>
                  <a:t>An alpha particle is a helium nucleus 		</a:t>
                </a:r>
                <a14:m>
                  <m:oMath xmlns:m="http://schemas.openxmlformats.org/officeDocument/2006/math">
                    <m:sPre>
                      <m:sPrePr>
                        <m:ctrlPr>
                          <a:rPr lang="en-AU" sz="2000" i="1" smtClean="0">
                            <a:latin typeface="Cambria Math" panose="02040503050406030204" pitchFamily="18" charset="0"/>
                          </a:rPr>
                        </m:ctrlPr>
                      </m:sPrePr>
                      <m:sub>
                        <m:r>
                          <a:rPr lang="en-AU" sz="2000" b="0" i="1" smtClean="0">
                            <a:latin typeface="Cambria Math" panose="02040503050406030204" pitchFamily="18" charset="0"/>
                          </a:rPr>
                          <m:t>2</m:t>
                        </m:r>
                      </m:sub>
                      <m:sup>
                        <m:r>
                          <a:rPr lang="en-AU" b="0" i="1" smtClean="0">
                            <a:latin typeface="Cambria Math" panose="02040503050406030204" pitchFamily="18" charset="0"/>
                          </a:rPr>
                          <m:t>4</m:t>
                        </m:r>
                      </m:sup>
                      <m:e>
                        <m:r>
                          <a:rPr lang="en-AU" b="0" i="1" smtClean="0">
                            <a:latin typeface="Cambria Math" panose="02040503050406030204" pitchFamily="18" charset="0"/>
                          </a:rPr>
                          <m:t>𝐻𝑒</m:t>
                        </m:r>
                      </m:e>
                    </m:sPre>
                  </m:oMath>
                </a14:m>
                <a:endParaRPr lang="en-AU" sz="2000"/>
              </a:p>
            </p:txBody>
          </p:sp>
        </mc:Choice>
        <mc:Fallback xmlns="">
          <p:sp>
            <p:nvSpPr>
              <p:cNvPr id="10" name="TextBox 9">
                <a:extLst>
                  <a:ext uri="{FF2B5EF4-FFF2-40B4-BE49-F238E27FC236}">
                    <a16:creationId xmlns:a16="http://schemas.microsoft.com/office/drawing/2014/main" id="{5250DFE8-AD50-CA2A-E052-55F88612A10F}"/>
                  </a:ext>
                </a:extLst>
              </p:cNvPr>
              <p:cNvSpPr txBox="1">
                <a:spLocks noRot="1" noChangeAspect="1" noMove="1" noResize="1" noEditPoints="1" noAdjustHandles="1" noChangeArrowheads="1" noChangeShapeType="1" noTextEdit="1"/>
              </p:cNvSpPr>
              <p:nvPr/>
            </p:nvSpPr>
            <p:spPr>
              <a:xfrm>
                <a:off x="821811" y="1649696"/>
                <a:ext cx="5792634" cy="356423"/>
              </a:xfrm>
              <a:prstGeom prst="rect">
                <a:avLst/>
              </a:prstGeom>
              <a:blipFill>
                <a:blip r:embed="rId3"/>
                <a:stretch>
                  <a:fillRect l="-2626" t="-10714" b="-4285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72127F8-C020-CF58-428D-A258C7682AE1}"/>
              </a:ext>
              <a:ext uri="{C183D7F6-B498-43B3-948B-1728B52AA6E4}">
                <adec:decorative xmlns:adec="http://schemas.microsoft.com/office/drawing/2017/decorative" val="1"/>
              </a:ext>
            </a:extLst>
          </p:cNvPr>
          <p:cNvSpPr txBox="1"/>
          <p:nvPr/>
        </p:nvSpPr>
        <p:spPr>
          <a:xfrm>
            <a:off x="8559800" y="1938344"/>
            <a:ext cx="914400" cy="914400"/>
          </a:xfrm>
          <a:prstGeom prst="rect">
            <a:avLst/>
          </a:prstGeom>
          <a:noFill/>
        </p:spPr>
        <p:txBody>
          <a:bodyPr wrap="none" lIns="0" tIns="0" rIns="0" bIns="0" rtlCol="0">
            <a:noAutofit/>
          </a:bodyPr>
          <a:lstStyle/>
          <a:p>
            <a:pPr algn="l"/>
            <a:endParaRPr lang="en-AU" sz="1800"/>
          </a:p>
        </p:txBody>
      </p:sp>
      <p:sp>
        <p:nvSpPr>
          <p:cNvPr id="12" name="TextBox 11">
            <a:extLst>
              <a:ext uri="{FF2B5EF4-FFF2-40B4-BE49-F238E27FC236}">
                <a16:creationId xmlns:a16="http://schemas.microsoft.com/office/drawing/2014/main" id="{CA0BCD1E-8226-7916-52AC-F98A13C8FF22}"/>
              </a:ext>
            </a:extLst>
          </p:cNvPr>
          <p:cNvSpPr txBox="1"/>
          <p:nvPr/>
        </p:nvSpPr>
        <p:spPr>
          <a:xfrm>
            <a:off x="834464" y="2474979"/>
            <a:ext cx="10831510" cy="2969507"/>
          </a:xfrm>
          <a:prstGeom prst="rect">
            <a:avLst/>
          </a:prstGeom>
          <a:noFill/>
        </p:spPr>
        <p:txBody>
          <a:bodyPr wrap="square" lIns="0" tIns="0" rIns="0" bIns="0" rtlCol="0" anchor="t">
            <a:noAutofit/>
          </a:bodyPr>
          <a:lstStyle/>
          <a:p>
            <a:pPr>
              <a:lnSpc>
                <a:spcPct val="150000"/>
              </a:lnSpc>
            </a:pPr>
            <a:r>
              <a:rPr lang="en-AU" sz="2000"/>
              <a:t>Radioisotopes of heavy elements often emit alpha particles to reduce their mass. Generally, these are elements with atomic numbers greater than Bi (Z = 83). Common alpha particle emitters include Ra (Z = 88), Ac (Z = 89), Th (Z = 90), and U (Z = 92).</a:t>
            </a:r>
            <a:endParaRPr lang="en-US" sz="2000">
              <a:cs typeface="Arial" panose="020B0604020202020204"/>
            </a:endParaRPr>
          </a:p>
          <a:p>
            <a:pPr algn="l">
              <a:lnSpc>
                <a:spcPct val="150000"/>
              </a:lnSpc>
            </a:pPr>
            <a:endParaRPr lang="en-AU" sz="2000"/>
          </a:p>
          <a:p>
            <a:pPr algn="l">
              <a:lnSpc>
                <a:spcPct val="150000"/>
              </a:lnSpc>
            </a:pPr>
            <a:r>
              <a:rPr lang="en-AU" sz="2000"/>
              <a:t>For example, U-238 undergoes alpha decay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93B6A19-F433-2B38-0916-62E425E1C582}"/>
                  </a:ext>
                </a:extLst>
              </p:cNvPr>
              <p:cNvSpPr txBox="1"/>
              <p:nvPr/>
            </p:nvSpPr>
            <p:spPr>
              <a:xfrm>
                <a:off x="3718128" y="5444486"/>
                <a:ext cx="3815682" cy="914400"/>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92</m:t>
                        </m:r>
                      </m:sub>
                      <m:sup>
                        <m:r>
                          <a:rPr lang="en-AU" sz="3600" b="0" i="1" smtClean="0">
                            <a:latin typeface="Cambria Math" panose="02040503050406030204" pitchFamily="18" charset="0"/>
                          </a:rPr>
                          <m:t>238</m:t>
                        </m:r>
                      </m:sup>
                      <m:e>
                        <m:r>
                          <a:rPr lang="en-AU" sz="3600" b="0" i="1" smtClean="0">
                            <a:latin typeface="Cambria Math" panose="02040503050406030204" pitchFamily="18" charset="0"/>
                          </a:rPr>
                          <m:t>𝑈</m:t>
                        </m:r>
                        <m:r>
                          <a:rPr lang="en-AU" sz="36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90</m:t>
                        </m:r>
                      </m:sub>
                      <m:sup>
                        <m:r>
                          <a:rPr lang="en-AU" sz="3600" b="0" i="1" smtClean="0">
                            <a:latin typeface="Cambria Math" panose="02040503050406030204" pitchFamily="18" charset="0"/>
                          </a:rPr>
                          <m:t>234</m:t>
                        </m:r>
                      </m:sup>
                      <m:e>
                        <m:r>
                          <a:rPr lang="en-AU" sz="3600" b="0" i="1" smtClean="0">
                            <a:latin typeface="Cambria Math" panose="02040503050406030204" pitchFamily="18" charset="0"/>
                          </a:rPr>
                          <m:t>𝑇h</m:t>
                        </m:r>
                        <m:r>
                          <a:rPr lang="en-AU" sz="3600" b="0" i="1" smtClean="0">
                            <a:latin typeface="Cambria Math" panose="02040503050406030204" pitchFamily="18" charset="0"/>
                          </a:rPr>
                          <m:t>+ </m:t>
                        </m:r>
                        <m:sPre>
                          <m:sPrePr>
                            <m:ctrlPr>
                              <a:rPr lang="en-AU" sz="3600" b="0" i="1" smtClean="0">
                                <a:latin typeface="Cambria Math" panose="02040503050406030204" pitchFamily="18" charset="0"/>
                              </a:rPr>
                            </m:ctrlPr>
                          </m:sPrePr>
                          <m:sub>
                            <m:r>
                              <a:rPr lang="en-AU" sz="3600" b="0" i="1" smtClean="0">
                                <a:latin typeface="Cambria Math" panose="02040503050406030204" pitchFamily="18" charset="0"/>
                              </a:rPr>
                              <m:t>2</m:t>
                            </m:r>
                          </m:sub>
                          <m:sup>
                            <m:r>
                              <a:rPr lang="en-AU" sz="3600" b="0" i="1" smtClean="0">
                                <a:latin typeface="Cambria Math" panose="02040503050406030204" pitchFamily="18" charset="0"/>
                              </a:rPr>
                              <m:t>4</m:t>
                            </m:r>
                          </m:sup>
                          <m:e>
                            <m:r>
                              <a:rPr lang="en-AU" sz="3600" b="0" i="1" smtClean="0">
                                <a:latin typeface="Cambria Math" panose="02040503050406030204" pitchFamily="18" charset="0"/>
                              </a:rPr>
                              <m:t>𝐻𝑒</m:t>
                            </m:r>
                          </m:e>
                        </m:sPre>
                      </m:e>
                    </m:sPre>
                  </m:oMath>
                </a14:m>
                <a:endParaRPr lang="en-AU" sz="2800"/>
              </a:p>
            </p:txBody>
          </p:sp>
        </mc:Choice>
        <mc:Fallback xmlns="">
          <p:sp>
            <p:nvSpPr>
              <p:cNvPr id="13" name="TextBox 12">
                <a:extLst>
                  <a:ext uri="{FF2B5EF4-FFF2-40B4-BE49-F238E27FC236}">
                    <a16:creationId xmlns:a16="http://schemas.microsoft.com/office/drawing/2014/main" id="{393B6A19-F433-2B38-0916-62E425E1C582}"/>
                  </a:ext>
                </a:extLst>
              </p:cNvPr>
              <p:cNvSpPr txBox="1">
                <a:spLocks noRot="1" noChangeAspect="1" noMove="1" noResize="1" noEditPoints="1" noAdjustHandles="1" noChangeArrowheads="1" noChangeShapeType="1" noTextEdit="1"/>
              </p:cNvSpPr>
              <p:nvPr/>
            </p:nvSpPr>
            <p:spPr>
              <a:xfrm>
                <a:off x="3718128" y="5444486"/>
                <a:ext cx="3815682" cy="914400"/>
              </a:xfrm>
              <a:prstGeom prst="rect">
                <a:avLst/>
              </a:prstGeom>
              <a:blipFill>
                <a:blip r:embed="rId4"/>
                <a:stretch>
                  <a:fillRect l="-2318" t="-2740" r="-13245"/>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1745406-C87E-C419-744E-F135181BAF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199</a:t>
            </a:fld>
            <a:endParaRPr lang="en-AU"/>
          </a:p>
        </p:txBody>
      </p:sp>
    </p:spTree>
    <p:extLst>
      <p:ext uri="{BB962C8B-B14F-4D97-AF65-F5344CB8AC3E}">
        <p14:creationId xmlns:p14="http://schemas.microsoft.com/office/powerpoint/2010/main" val="150754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a:latin typeface="Arial"/>
                <a:cs typeface="Arial"/>
              </a:rPr>
              <a:t>Reactions</a:t>
            </a:r>
            <a:endParaRPr lang="en-AU"/>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Arial"/>
                <a:cs typeface="Arial"/>
              </a:rPr>
              <a:t>Stage 5</a:t>
            </a:r>
            <a:endParaRPr lang="en-AU"/>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vert="horz" lIns="0" tIns="0" rIns="0" bIns="0" rtlCol="0" anchor="t">
            <a:noAutofit/>
          </a:bodyPr>
          <a:lstStyle/>
          <a:p>
            <a:r>
              <a:rPr lang="en-AU">
                <a:latin typeface="Arial"/>
                <a:cs typeface="Arial"/>
              </a:rPr>
              <a:t>Supporting PowerPoint</a:t>
            </a:r>
            <a:endParaRPr lang="en-AU"/>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a:ext>
            </a:extLst>
          </a:blip>
          <a:srcRect/>
          <a:stretch>
            <a:fillRect/>
          </a:stretch>
        </p:blipFill>
        <p:spPr>
          <a:xfrm>
            <a:off x="7128000" y="11017"/>
            <a:ext cx="5064000" cy="6858000"/>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E3B2-4727-56E8-3F8C-7FE505D1406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DE8C9E-116D-54D8-DFE3-971B4B5A03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
        <p:nvSpPr>
          <p:cNvPr id="11" name="Title 10">
            <a:extLst>
              <a:ext uri="{FF2B5EF4-FFF2-40B4-BE49-F238E27FC236}">
                <a16:creationId xmlns:a16="http://schemas.microsoft.com/office/drawing/2014/main" id="{BC30C13D-F344-A64F-FA97-27524A914F76}"/>
              </a:ext>
            </a:extLst>
          </p:cNvPr>
          <p:cNvSpPr>
            <a:spLocks noGrp="1"/>
          </p:cNvSpPr>
          <p:nvPr>
            <p:ph type="title"/>
          </p:nvPr>
        </p:nvSpPr>
        <p:spPr/>
        <p:txBody>
          <a:bodyPr/>
          <a:lstStyle/>
          <a:p>
            <a:r>
              <a:rPr lang="en-AU"/>
              <a:t>1.2 Naming ionic compounds</a:t>
            </a:r>
          </a:p>
        </p:txBody>
      </p:sp>
      <p:sp>
        <p:nvSpPr>
          <p:cNvPr id="2" name="TextBox 1">
            <a:extLst>
              <a:ext uri="{FF2B5EF4-FFF2-40B4-BE49-F238E27FC236}">
                <a16:creationId xmlns:a16="http://schemas.microsoft.com/office/drawing/2014/main" id="{FAFCEF79-3684-FC4F-6602-667C33906494}"/>
              </a:ext>
            </a:extLst>
          </p:cNvPr>
          <p:cNvSpPr txBox="1"/>
          <p:nvPr/>
        </p:nvSpPr>
        <p:spPr>
          <a:xfrm>
            <a:off x="571500" y="1580753"/>
            <a:ext cx="9448800" cy="1181497"/>
          </a:xfrm>
          <a:prstGeom prst="rect">
            <a:avLst/>
          </a:prstGeom>
          <a:noFill/>
        </p:spPr>
        <p:txBody>
          <a:bodyPr wrap="square" lIns="0" tIns="0" rIns="0" bIns="0" rtlCol="0">
            <a:noAutofit/>
          </a:bodyPr>
          <a:lstStyle/>
          <a:p>
            <a:pPr algn="l"/>
            <a:r>
              <a:rPr lang="en-AU" sz="2000" b="1"/>
              <a:t>Rule: </a:t>
            </a:r>
            <a:r>
              <a:rPr lang="en-AU" sz="2000"/>
              <a:t>Name the metal first and modify the name of the non-metal to end in </a:t>
            </a:r>
            <a:r>
              <a:rPr lang="en-AU" sz="2000" b="1"/>
              <a:t>–ide.</a:t>
            </a:r>
          </a:p>
          <a:p>
            <a:pPr algn="l"/>
            <a:endParaRPr lang="en-AU" sz="2000"/>
          </a:p>
          <a:p>
            <a:pPr algn="l"/>
            <a:r>
              <a:rPr lang="en-AU" sz="2000" b="1"/>
              <a:t>Example: </a:t>
            </a:r>
            <a:r>
              <a:rPr lang="en-AU" sz="2000"/>
              <a:t>	MgCl</a:t>
            </a:r>
            <a:r>
              <a:rPr lang="en-AU" sz="2000" baseline="-25000"/>
              <a:t>2</a:t>
            </a:r>
            <a:r>
              <a:rPr lang="en-AU" sz="2000"/>
              <a:t>     magnesium chloride</a:t>
            </a:r>
          </a:p>
          <a:p>
            <a:pPr algn="l"/>
            <a:endParaRPr lang="en-AU" sz="2000"/>
          </a:p>
          <a:p>
            <a:pPr algn="l"/>
            <a:endParaRPr lang="en-AU" sz="2000"/>
          </a:p>
          <a:p>
            <a:pPr algn="l"/>
            <a:r>
              <a:rPr lang="en-AU" sz="2000"/>
              <a:t>		</a:t>
            </a:r>
          </a:p>
          <a:p>
            <a:pPr algn="l"/>
            <a:endParaRPr lang="en-AU" sz="2000"/>
          </a:p>
        </p:txBody>
      </p:sp>
      <p:sp>
        <p:nvSpPr>
          <p:cNvPr id="4" name="TextBox 3">
            <a:extLst>
              <a:ext uri="{FF2B5EF4-FFF2-40B4-BE49-F238E27FC236}">
                <a16:creationId xmlns:a16="http://schemas.microsoft.com/office/drawing/2014/main" id="{08CB5609-A84F-FD78-DA5C-AF54EE9B5F67}"/>
              </a:ext>
            </a:extLst>
          </p:cNvPr>
          <p:cNvSpPr txBox="1"/>
          <p:nvPr/>
        </p:nvSpPr>
        <p:spPr>
          <a:xfrm>
            <a:off x="1347233" y="3411279"/>
            <a:ext cx="3162300" cy="2148840"/>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err="1">
                <a:ln>
                  <a:noFill/>
                </a:ln>
                <a:solidFill>
                  <a:schemeClr val="tx2"/>
                </a:solidFill>
                <a:effectLst/>
                <a:uLnTx/>
                <a:uFillTx/>
                <a:latin typeface="Arial" panose="020B0604020202020204"/>
              </a:rPr>
              <a:t>Na</a:t>
            </a:r>
            <a:r>
              <a:rPr kumimoji="0" lang="en-AU" sz="2000" b="0" i="0" u="none" strike="noStrike" kern="1200" cap="none" spc="0" normalizeH="0" baseline="0" noProof="0" err="1">
                <a:ln>
                  <a:noFill/>
                </a:ln>
                <a:solidFill>
                  <a:schemeClr val="accent2"/>
                </a:solidFill>
                <a:effectLst/>
                <a:uLnTx/>
                <a:uFillTx/>
                <a:latin typeface="Arial" panose="020B0604020202020204"/>
              </a:rPr>
              <a:t>F</a:t>
            </a:r>
            <a:endParaRPr kumimoji="0" lang="en-AU" sz="2000" b="0" i="0" u="none" strike="noStrike" kern="1200" cap="none" spc="0" normalizeH="0" baseline="0" noProof="0">
              <a:ln>
                <a:noFill/>
              </a:ln>
              <a:solidFill>
                <a:schemeClr val="accent2"/>
              </a:solidFill>
              <a:effectLst/>
              <a:uLnTx/>
              <a:uFillTx/>
              <a:latin typeface="Arial" panose="020B0604020202020204"/>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22272B"/>
              </a:solidFill>
              <a:effectLst/>
              <a:uLnTx/>
              <a:uFillTx/>
              <a:latin typeface="Arial" panose="020B0604020202020204"/>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AU" sz="2000">
                <a:solidFill>
                  <a:schemeClr val="tx2"/>
                </a:solidFill>
                <a:latin typeface="Arial" panose="020B0604020202020204"/>
              </a:rPr>
              <a:t>Al</a:t>
            </a:r>
            <a:r>
              <a:rPr lang="en-AU" sz="2000" baseline="-25000">
                <a:solidFill>
                  <a:schemeClr val="tx2"/>
                </a:solidFill>
                <a:latin typeface="Arial" panose="020B0604020202020204"/>
              </a:rPr>
              <a:t>2</a:t>
            </a:r>
            <a:r>
              <a:rPr lang="en-AU" sz="2000">
                <a:solidFill>
                  <a:schemeClr val="accent2"/>
                </a:solidFill>
                <a:latin typeface="Arial" panose="020B0604020202020204"/>
              </a:rPr>
              <a:t>O</a:t>
            </a:r>
            <a:r>
              <a:rPr lang="en-AU" sz="2000" baseline="-25000">
                <a:solidFill>
                  <a:schemeClr val="accent2"/>
                </a:solidFill>
                <a:latin typeface="Arial" panose="020B0604020202020204"/>
              </a:rPr>
              <a:t>3</a:t>
            </a:r>
            <a:endParaRPr lang="en-AU" sz="2000" b="0" i="0" u="none" strike="noStrike" kern="1200" cap="none" spc="0" normalizeH="0" baseline="-25000" noProof="0">
              <a:ln>
                <a:noFill/>
              </a:ln>
              <a:solidFill>
                <a:schemeClr val="accent2"/>
              </a:solidFill>
              <a:effectLst/>
              <a:uLnTx/>
              <a:uFillTx/>
              <a:latin typeface="Arial" panose="020B0604020202020204"/>
              <a:cs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22272B"/>
              </a:solidFill>
              <a:effectLst/>
              <a:uLnTx/>
              <a:uFillTx/>
              <a:latin typeface="Arial" panose="020B0604020202020204"/>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err="1">
                <a:ln>
                  <a:noFill/>
                </a:ln>
                <a:solidFill>
                  <a:schemeClr val="tx2"/>
                </a:solidFill>
                <a:effectLst/>
                <a:uLnTx/>
                <a:uFillTx/>
                <a:latin typeface="Arial" panose="020B0604020202020204"/>
              </a:rPr>
              <a:t>Cu</a:t>
            </a:r>
            <a:r>
              <a:rPr kumimoji="0" lang="en-AU" sz="2000" b="0" i="0" u="none" strike="noStrike" kern="1200" cap="none" spc="0" normalizeH="0" baseline="0" noProof="0" err="1">
                <a:ln>
                  <a:noFill/>
                </a:ln>
                <a:solidFill>
                  <a:schemeClr val="accent2"/>
                </a:solidFill>
                <a:effectLst/>
                <a:uLnTx/>
                <a:uFillTx/>
                <a:latin typeface="Arial" panose="020B0604020202020204"/>
              </a:rPr>
              <a:t>S</a:t>
            </a:r>
            <a:endParaRPr kumimoji="0" lang="en-AU" sz="2000" b="0" i="0" u="none" strike="noStrike" kern="1200" cap="none" spc="0" normalizeH="0" baseline="0" noProof="0">
              <a:ln>
                <a:noFill/>
              </a:ln>
              <a:solidFill>
                <a:schemeClr val="accent2"/>
              </a:solidFill>
              <a:effectLst/>
              <a:uLnTx/>
              <a:uFillTx/>
              <a:latin typeface="Arial" panose="020B0604020202020204"/>
            </a:endParaRPr>
          </a:p>
        </p:txBody>
      </p:sp>
      <p:sp>
        <p:nvSpPr>
          <p:cNvPr id="5" name="TextBox 4">
            <a:extLst>
              <a:ext uri="{FF2B5EF4-FFF2-40B4-BE49-F238E27FC236}">
                <a16:creationId xmlns:a16="http://schemas.microsoft.com/office/drawing/2014/main" id="{E099D322-FECE-4DDF-8F4E-EF52E2275847}"/>
              </a:ext>
            </a:extLst>
          </p:cNvPr>
          <p:cNvSpPr txBox="1"/>
          <p:nvPr/>
        </p:nvSpPr>
        <p:spPr>
          <a:xfrm>
            <a:off x="2413298" y="3411279"/>
            <a:ext cx="3162300" cy="2330302"/>
          </a:xfrm>
          <a:prstGeom prst="rect">
            <a:avLst/>
          </a:prstGeom>
          <a:noFill/>
        </p:spPr>
        <p:txBody>
          <a:bodyPr wrap="square" lIns="0" tIns="0" rIns="0" bIns="0" rtlCol="0">
            <a:noAutofit/>
          </a:bodyPr>
          <a:lstStyle/>
          <a:p>
            <a:pPr algn="l"/>
            <a:r>
              <a:rPr lang="en-AU" sz="2000">
                <a:solidFill>
                  <a:schemeClr val="tx2"/>
                </a:solidFill>
              </a:rPr>
              <a:t>sodium</a:t>
            </a:r>
            <a:r>
              <a:rPr lang="en-AU" sz="2000"/>
              <a:t> </a:t>
            </a:r>
            <a:r>
              <a:rPr lang="en-AU" sz="2000">
                <a:solidFill>
                  <a:schemeClr val="accent2"/>
                </a:solidFill>
              </a:rPr>
              <a:t>fluor</a:t>
            </a:r>
            <a:r>
              <a:rPr lang="en-AU" sz="2000" b="1">
                <a:solidFill>
                  <a:schemeClr val="accent2"/>
                </a:solidFill>
              </a:rPr>
              <a:t>ide</a:t>
            </a:r>
          </a:p>
          <a:p>
            <a:pPr algn="l"/>
            <a:endParaRPr lang="en-AU" sz="2000"/>
          </a:p>
          <a:p>
            <a:pPr algn="l"/>
            <a:r>
              <a:rPr lang="en-AU" sz="2000">
                <a:solidFill>
                  <a:schemeClr val="tx2"/>
                </a:solidFill>
              </a:rPr>
              <a:t>aluminium</a:t>
            </a:r>
            <a:r>
              <a:rPr lang="en-AU" sz="2000"/>
              <a:t> </a:t>
            </a:r>
            <a:r>
              <a:rPr lang="en-AU" sz="2000">
                <a:solidFill>
                  <a:schemeClr val="accent2"/>
                </a:solidFill>
              </a:rPr>
              <a:t>ox</a:t>
            </a:r>
            <a:r>
              <a:rPr lang="en-AU" sz="2000" b="1">
                <a:solidFill>
                  <a:schemeClr val="accent2"/>
                </a:solidFill>
              </a:rPr>
              <a:t>ide</a:t>
            </a:r>
          </a:p>
          <a:p>
            <a:pPr algn="l"/>
            <a:endParaRPr lang="en-AU" sz="2000"/>
          </a:p>
          <a:p>
            <a:pPr algn="l"/>
            <a:r>
              <a:rPr lang="en-AU" sz="2000">
                <a:solidFill>
                  <a:schemeClr val="tx2"/>
                </a:solidFill>
              </a:rPr>
              <a:t>copper</a:t>
            </a:r>
            <a:r>
              <a:rPr lang="en-AU" sz="2000"/>
              <a:t> </a:t>
            </a:r>
            <a:r>
              <a:rPr lang="en-AU" sz="2000" err="1">
                <a:solidFill>
                  <a:schemeClr val="accent2"/>
                </a:solidFill>
              </a:rPr>
              <a:t>sulf</a:t>
            </a:r>
            <a:r>
              <a:rPr lang="en-AU" sz="2000" b="1" err="1">
                <a:solidFill>
                  <a:schemeClr val="accent2"/>
                </a:solidFill>
              </a:rPr>
              <a:t>ide</a:t>
            </a:r>
            <a:endParaRPr lang="en-AU" sz="2000" b="1">
              <a:solidFill>
                <a:schemeClr val="accent2"/>
              </a:solidFill>
            </a:endParaRPr>
          </a:p>
        </p:txBody>
      </p:sp>
    </p:spTree>
    <p:extLst>
      <p:ext uri="{BB962C8B-B14F-4D97-AF65-F5344CB8AC3E}">
        <p14:creationId xmlns:p14="http://schemas.microsoft.com/office/powerpoint/2010/main" val="112723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87658-6359-8AB7-83EF-6C6837C9B5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EE9311-7393-A3DE-397C-B3C0F0A4140D}"/>
              </a:ext>
            </a:extLst>
          </p:cNvPr>
          <p:cNvSpPr>
            <a:spLocks noGrp="1"/>
          </p:cNvSpPr>
          <p:nvPr>
            <p:ph type="title"/>
          </p:nvPr>
        </p:nvSpPr>
        <p:spPr/>
        <p:txBody>
          <a:bodyPr/>
          <a:lstStyle/>
          <a:p>
            <a:r>
              <a:rPr lang="en-AU"/>
              <a:t>3.1 Alpha decay</a:t>
            </a:r>
          </a:p>
        </p:txBody>
      </p:sp>
      <p:sp>
        <p:nvSpPr>
          <p:cNvPr id="3" name="Text Placeholder 12">
            <a:extLst>
              <a:ext uri="{FF2B5EF4-FFF2-40B4-BE49-F238E27FC236}">
                <a16:creationId xmlns:a16="http://schemas.microsoft.com/office/drawing/2014/main" id="{1D587056-CA2C-F810-E278-1381A0513FE5}"/>
              </a:ext>
            </a:extLst>
          </p:cNvPr>
          <p:cNvSpPr>
            <a:spLocks noGrp="1"/>
          </p:cNvSpPr>
          <p:nvPr>
            <p:ph type="body" sz="quarter" idx="18"/>
          </p:nvPr>
        </p:nvSpPr>
        <p:spPr>
          <a:xfrm>
            <a:off x="360000" y="982520"/>
            <a:ext cx="11483998" cy="356423"/>
          </a:xfrm>
        </p:spPr>
        <p:txBody>
          <a:bodyPr/>
          <a:lstStyle/>
          <a:p>
            <a:r>
              <a:rPr lang="en-AU"/>
              <a:t>Predicting the product</a:t>
            </a:r>
          </a:p>
        </p:txBody>
      </p:sp>
      <p:sp>
        <p:nvSpPr>
          <p:cNvPr id="8" name="TextBox 7">
            <a:extLst>
              <a:ext uri="{FF2B5EF4-FFF2-40B4-BE49-F238E27FC236}">
                <a16:creationId xmlns:a16="http://schemas.microsoft.com/office/drawing/2014/main" id="{0889FD39-3FBD-7E8D-DC3A-791D9CE1FC4C}"/>
              </a:ext>
            </a:extLst>
          </p:cNvPr>
          <p:cNvSpPr txBox="1"/>
          <p:nvPr/>
        </p:nvSpPr>
        <p:spPr>
          <a:xfrm>
            <a:off x="360000" y="1570079"/>
            <a:ext cx="9969500" cy="1267389"/>
          </a:xfrm>
          <a:prstGeom prst="rect">
            <a:avLst/>
          </a:prstGeom>
          <a:noFill/>
        </p:spPr>
        <p:txBody>
          <a:bodyPr wrap="square" lIns="0" tIns="0" rIns="0" bIns="0" rtlCol="0">
            <a:noAutofit/>
          </a:bodyPr>
          <a:lstStyle/>
          <a:p>
            <a:pPr algn="l"/>
            <a:r>
              <a:rPr lang="en-AU" sz="1800"/>
              <a:t> </a:t>
            </a:r>
            <a:r>
              <a:rPr lang="en-AU" sz="1800" b="1"/>
              <a:t>Question: </a:t>
            </a:r>
            <a:r>
              <a:rPr lang="en-AU" sz="1800"/>
              <a:t>Write the equation showing U-238 undergoing alpha decay.</a:t>
            </a:r>
          </a:p>
          <a:p>
            <a:pPr algn="l"/>
            <a:endParaRPr lang="en-AU" sz="1800"/>
          </a:p>
          <a:p>
            <a:pPr marL="342900" indent="-342900">
              <a:buAutoNum type="arabicPeriod"/>
            </a:pPr>
            <a:r>
              <a:rPr lang="en-AU" sz="1800"/>
              <a:t>Write down the symbol for U-238 on the left-hand side of the equation, then write the symbol for an alpha particle on the right-hand side.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D641B18-0794-09C6-EA94-5AF674E89F17}"/>
                  </a:ext>
                </a:extLst>
              </p:cNvPr>
              <p:cNvSpPr txBox="1"/>
              <p:nvPr/>
            </p:nvSpPr>
            <p:spPr>
              <a:xfrm>
                <a:off x="2070100" y="3036929"/>
                <a:ext cx="3496982"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92</m:t>
                        </m:r>
                      </m:sub>
                      <m:sup>
                        <m:r>
                          <a:rPr lang="en-AU" b="0" i="1" smtClean="0">
                            <a:latin typeface="Cambria Math" panose="02040503050406030204" pitchFamily="18" charset="0"/>
                          </a:rPr>
                          <m:t>238</m:t>
                        </m:r>
                      </m:sup>
                      <m:e>
                        <m:r>
                          <a:rPr lang="en-AU" b="0" i="1" smtClean="0">
                            <a:latin typeface="Cambria Math" panose="02040503050406030204" pitchFamily="18" charset="0"/>
                          </a:rPr>
                          <m:t>𝑈</m:t>
                        </m:r>
                        <m:r>
                          <a:rPr lang="en-AU" b="0" i="1" smtClean="0">
                            <a:latin typeface="Cambria Math" panose="02040503050406030204" pitchFamily="18" charset="0"/>
                          </a:rPr>
                          <m:t>  →</m:t>
                        </m:r>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2</m:t>
                        </m:r>
                      </m:sub>
                      <m:sup>
                        <m:r>
                          <a:rPr lang="en-AU" b="0" i="1" smtClean="0">
                            <a:latin typeface="Cambria Math" panose="02040503050406030204" pitchFamily="18" charset="0"/>
                          </a:rPr>
                          <m:t>4</m:t>
                        </m:r>
                      </m:sup>
                      <m:e>
                        <m:r>
                          <a:rPr lang="en-AU" b="0" i="1" smtClean="0">
                            <a:latin typeface="Cambria Math" panose="02040503050406030204" pitchFamily="18" charset="0"/>
                          </a:rPr>
                          <m:t>𝐻𝑒</m:t>
                        </m:r>
                      </m:e>
                    </m:sPre>
                  </m:oMath>
                </a14:m>
                <a:endParaRPr lang="en-AU"/>
              </a:p>
            </p:txBody>
          </p:sp>
        </mc:Choice>
        <mc:Fallback xmlns="">
          <p:sp>
            <p:nvSpPr>
              <p:cNvPr id="10" name="TextBox 9">
                <a:extLst>
                  <a:ext uri="{FF2B5EF4-FFF2-40B4-BE49-F238E27FC236}">
                    <a16:creationId xmlns:a16="http://schemas.microsoft.com/office/drawing/2014/main" id="{7D641B18-0794-09C6-EA94-5AF674E89F17}"/>
                  </a:ext>
                </a:extLst>
              </p:cNvPr>
              <p:cNvSpPr txBox="1">
                <a:spLocks noRot="1" noChangeAspect="1" noMove="1" noResize="1" noEditPoints="1" noAdjustHandles="1" noChangeArrowheads="1" noChangeShapeType="1" noTextEdit="1"/>
              </p:cNvSpPr>
              <p:nvPr/>
            </p:nvSpPr>
            <p:spPr>
              <a:xfrm>
                <a:off x="2070100" y="3036929"/>
                <a:ext cx="3496982" cy="914400"/>
              </a:xfrm>
              <a:prstGeom prst="rect">
                <a:avLst/>
              </a:prstGeom>
              <a:blipFill>
                <a:blip r:embed="rId3"/>
                <a:stretch>
                  <a:fillRect l="-2174" t="-958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8C54544-9786-6A38-9CB2-37F3E8DD69C3}"/>
              </a:ext>
            </a:extLst>
          </p:cNvPr>
          <p:cNvSpPr txBox="1"/>
          <p:nvPr/>
        </p:nvSpPr>
        <p:spPr>
          <a:xfrm>
            <a:off x="354001" y="3780435"/>
            <a:ext cx="11483998" cy="369332"/>
          </a:xfrm>
          <a:prstGeom prst="rect">
            <a:avLst/>
          </a:prstGeom>
          <a:noFill/>
        </p:spPr>
        <p:txBody>
          <a:bodyPr wrap="square">
            <a:spAutoFit/>
          </a:bodyPr>
          <a:lstStyle/>
          <a:p>
            <a:pPr algn="l"/>
            <a:r>
              <a:rPr lang="en-AU" sz="1800"/>
              <a:t>2. Balance the mass number and atomic numbers on each side of the arrow.</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C5037E9-F88F-13C3-89CB-7665A4215864}"/>
                  </a:ext>
                </a:extLst>
              </p:cNvPr>
              <p:cNvSpPr txBox="1"/>
              <p:nvPr/>
            </p:nvSpPr>
            <p:spPr>
              <a:xfrm>
                <a:off x="2070100" y="4373521"/>
                <a:ext cx="914400"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92</m:t>
                        </m:r>
                      </m:sub>
                      <m:sup>
                        <m:r>
                          <a:rPr lang="en-AU" b="0" i="1" smtClean="0">
                            <a:latin typeface="Cambria Math" panose="02040503050406030204" pitchFamily="18" charset="0"/>
                          </a:rPr>
                          <m:t>238</m:t>
                        </m:r>
                      </m:sup>
                      <m:e>
                        <m:r>
                          <a:rPr lang="en-AU" b="0" i="1" smtClean="0">
                            <a:latin typeface="Cambria Math" panose="02040503050406030204" pitchFamily="18" charset="0"/>
                          </a:rPr>
                          <m:t>𝑈</m:t>
                        </m:r>
                        <m:r>
                          <a:rPr lang="en-AU" b="0" i="1" smtClean="0">
                            <a:latin typeface="Cambria Math" panose="02040503050406030204" pitchFamily="18" charset="0"/>
                          </a:rPr>
                          <m:t>  →</m:t>
                        </m:r>
                      </m:e>
                    </m:sPre>
                  </m:oMath>
                </a14:m>
                <a:r>
                  <a:rPr lang="en-AU"/>
                  <a:t>    </a:t>
                </a:r>
                <a14:m>
                  <m:oMath xmlns:m="http://schemas.openxmlformats.org/officeDocument/2006/math">
                    <m:sPre>
                      <m:sPrePr>
                        <m:ctrlPr>
                          <a:rPr lang="en-AU" i="1" dirty="0" smtClean="0">
                            <a:latin typeface="Cambria Math" panose="02040503050406030204" pitchFamily="18" charset="0"/>
                          </a:rPr>
                        </m:ctrlPr>
                      </m:sPrePr>
                      <m:sub>
                        <m:r>
                          <a:rPr lang="en-AU" b="0" i="1" dirty="0" smtClean="0">
                            <a:latin typeface="Cambria Math" panose="02040503050406030204" pitchFamily="18" charset="0"/>
                          </a:rPr>
                          <m:t>90</m:t>
                        </m:r>
                      </m:sub>
                      <m:sup>
                        <m:r>
                          <a:rPr lang="en-AU" b="0" i="1" smtClean="0">
                            <a:latin typeface="Cambria Math" panose="02040503050406030204" pitchFamily="18" charset="0"/>
                          </a:rPr>
                          <m:t>234</m:t>
                        </m:r>
                      </m:sup>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2</m:t>
                        </m:r>
                      </m:sub>
                      <m:sup>
                        <m:r>
                          <a:rPr lang="en-AU" b="0" i="1" smtClean="0">
                            <a:latin typeface="Cambria Math" panose="02040503050406030204" pitchFamily="18" charset="0"/>
                          </a:rPr>
                          <m:t>4</m:t>
                        </m:r>
                      </m:sup>
                      <m:e>
                        <m:r>
                          <a:rPr lang="en-AU" b="0" i="1" smtClean="0">
                            <a:latin typeface="Cambria Math" panose="02040503050406030204" pitchFamily="18" charset="0"/>
                          </a:rPr>
                          <m:t>𝐻𝑒</m:t>
                        </m:r>
                      </m:e>
                    </m:sPre>
                  </m:oMath>
                </a14:m>
                <a:endParaRPr lang="en-AU"/>
              </a:p>
            </p:txBody>
          </p:sp>
        </mc:Choice>
        <mc:Fallback xmlns="">
          <p:sp>
            <p:nvSpPr>
              <p:cNvPr id="4" name="TextBox 3">
                <a:extLst>
                  <a:ext uri="{FF2B5EF4-FFF2-40B4-BE49-F238E27FC236}">
                    <a16:creationId xmlns:a16="http://schemas.microsoft.com/office/drawing/2014/main" id="{9C5037E9-F88F-13C3-89CB-7665A4215864}"/>
                  </a:ext>
                </a:extLst>
              </p:cNvPr>
              <p:cNvSpPr txBox="1">
                <a:spLocks noRot="1" noChangeAspect="1" noMove="1" noResize="1" noEditPoints="1" noAdjustHandles="1" noChangeArrowheads="1" noChangeShapeType="1" noTextEdit="1"/>
              </p:cNvSpPr>
              <p:nvPr/>
            </p:nvSpPr>
            <p:spPr>
              <a:xfrm>
                <a:off x="2070100" y="4373521"/>
                <a:ext cx="914400" cy="914400"/>
              </a:xfrm>
              <a:prstGeom prst="rect">
                <a:avLst/>
              </a:prstGeom>
              <a:blipFill>
                <a:blip r:embed="rId4"/>
                <a:stretch>
                  <a:fillRect l="-8219" t="-4110" r="-27671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9DCDFD9-266D-1461-0842-9288350E95E5}"/>
              </a:ext>
            </a:extLst>
          </p:cNvPr>
          <p:cNvSpPr txBox="1"/>
          <p:nvPr/>
        </p:nvSpPr>
        <p:spPr>
          <a:xfrm>
            <a:off x="354001" y="5213830"/>
            <a:ext cx="11325809" cy="369332"/>
          </a:xfrm>
          <a:prstGeom prst="rect">
            <a:avLst/>
          </a:prstGeom>
          <a:noFill/>
        </p:spPr>
        <p:txBody>
          <a:bodyPr wrap="square">
            <a:spAutoFit/>
          </a:bodyPr>
          <a:lstStyle/>
          <a:p>
            <a:pPr algn="l"/>
            <a:r>
              <a:rPr lang="en-AU" sz="1800"/>
              <a:t>3.  Use the periodic table to identify which element has an atomic number of 90, then complete the equation.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F4C4EC6-9A01-F674-2E5D-C6EC3FE4EE57}"/>
                  </a:ext>
                </a:extLst>
              </p:cNvPr>
              <p:cNvSpPr txBox="1"/>
              <p:nvPr/>
            </p:nvSpPr>
            <p:spPr>
              <a:xfrm>
                <a:off x="2184400" y="5781600"/>
                <a:ext cx="914400" cy="914400"/>
              </a:xfrm>
              <a:prstGeom prst="rect">
                <a:avLst/>
              </a:prstGeom>
              <a:noFill/>
            </p:spPr>
            <p:txBody>
              <a:bodyPr wrap="none" lIns="0" tIns="0" rIns="0" bIns="0" rtlCol="0">
                <a:noAutofit/>
              </a:bodyPr>
              <a:lstStyle/>
              <a:p>
                <a:pPr algn="l"/>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92</m:t>
                        </m:r>
                      </m:sub>
                      <m:sup>
                        <m:r>
                          <a:rPr lang="en-AU" b="0" i="1" smtClean="0">
                            <a:latin typeface="Cambria Math" panose="02040503050406030204" pitchFamily="18" charset="0"/>
                          </a:rPr>
                          <m:t>238</m:t>
                        </m:r>
                      </m:sup>
                      <m:e>
                        <m:r>
                          <a:rPr lang="en-AU" b="0" i="1" smtClean="0">
                            <a:latin typeface="Cambria Math" panose="02040503050406030204" pitchFamily="18" charset="0"/>
                          </a:rPr>
                          <m:t>𝑈</m:t>
                        </m:r>
                        <m:r>
                          <a:rPr lang="en-AU" b="0" i="1" smtClean="0">
                            <a:latin typeface="Cambria Math" panose="02040503050406030204" pitchFamily="18" charset="0"/>
                          </a:rPr>
                          <m:t>  →</m:t>
                        </m:r>
                      </m:e>
                    </m:sPre>
                  </m:oMath>
                </a14:m>
                <a:r>
                  <a:rPr lang="en-AU"/>
                  <a:t>    </a:t>
                </a:r>
                <a14:m>
                  <m:oMath xmlns:m="http://schemas.openxmlformats.org/officeDocument/2006/math">
                    <m:sPre>
                      <m:sPrePr>
                        <m:ctrlPr>
                          <a:rPr lang="en-AU" i="1" dirty="0" smtClean="0">
                            <a:latin typeface="Cambria Math" panose="02040503050406030204" pitchFamily="18" charset="0"/>
                          </a:rPr>
                        </m:ctrlPr>
                      </m:sPrePr>
                      <m:sub>
                        <m:r>
                          <a:rPr lang="en-AU" b="0" i="1" dirty="0" smtClean="0">
                            <a:latin typeface="Cambria Math" panose="02040503050406030204" pitchFamily="18" charset="0"/>
                          </a:rPr>
                          <m:t>90</m:t>
                        </m:r>
                      </m:sub>
                      <m:sup>
                        <m:r>
                          <a:rPr lang="en-AU" b="0" i="1" smtClean="0">
                            <a:latin typeface="Cambria Math" panose="02040503050406030204" pitchFamily="18" charset="0"/>
                          </a:rPr>
                          <m:t>234</m:t>
                        </m:r>
                      </m:sup>
                      <m:e>
                        <m:r>
                          <a:rPr lang="en-AU" b="0" i="1" smtClean="0">
                            <a:latin typeface="Cambria Math" panose="02040503050406030204" pitchFamily="18" charset="0"/>
                          </a:rPr>
                          <m:t>𝑇h</m:t>
                        </m:r>
                      </m:e>
                    </m:sPre>
                  </m:oMath>
                </a14:m>
                <a:r>
                  <a:rPr lang="en-AU"/>
                  <a:t>      + </a:t>
                </a:r>
                <a14:m>
                  <m:oMath xmlns:m="http://schemas.openxmlformats.org/officeDocument/2006/math">
                    <m:sPre>
                      <m:sPrePr>
                        <m:ctrlPr>
                          <a:rPr lang="en-AU" i="1" smtClean="0">
                            <a:latin typeface="Cambria Math" panose="02040503050406030204" pitchFamily="18" charset="0"/>
                          </a:rPr>
                        </m:ctrlPr>
                      </m:sPrePr>
                      <m:sub>
                        <m:r>
                          <a:rPr lang="en-AU" b="0" i="1" smtClean="0">
                            <a:latin typeface="Cambria Math" panose="02040503050406030204" pitchFamily="18" charset="0"/>
                          </a:rPr>
                          <m:t>2</m:t>
                        </m:r>
                      </m:sub>
                      <m:sup>
                        <m:r>
                          <a:rPr lang="en-AU" b="0" i="1" smtClean="0">
                            <a:latin typeface="Cambria Math" panose="02040503050406030204" pitchFamily="18" charset="0"/>
                          </a:rPr>
                          <m:t>4</m:t>
                        </m:r>
                      </m:sup>
                      <m:e>
                        <m:r>
                          <a:rPr lang="en-AU" b="0" i="1" smtClean="0">
                            <a:latin typeface="Cambria Math" panose="02040503050406030204" pitchFamily="18" charset="0"/>
                          </a:rPr>
                          <m:t>𝐻𝑒</m:t>
                        </m:r>
                      </m:e>
                    </m:sPre>
                  </m:oMath>
                </a14:m>
                <a:endParaRPr lang="en-AU"/>
              </a:p>
            </p:txBody>
          </p:sp>
        </mc:Choice>
        <mc:Fallback xmlns="">
          <p:sp>
            <p:nvSpPr>
              <p:cNvPr id="5" name="TextBox 4">
                <a:extLst>
                  <a:ext uri="{FF2B5EF4-FFF2-40B4-BE49-F238E27FC236}">
                    <a16:creationId xmlns:a16="http://schemas.microsoft.com/office/drawing/2014/main" id="{FF4C4EC6-9A01-F674-2E5D-C6EC3FE4EE57}"/>
                  </a:ext>
                </a:extLst>
              </p:cNvPr>
              <p:cNvSpPr txBox="1">
                <a:spLocks noRot="1" noChangeAspect="1" noMove="1" noResize="1" noEditPoints="1" noAdjustHandles="1" noChangeArrowheads="1" noChangeShapeType="1" noTextEdit="1"/>
              </p:cNvSpPr>
              <p:nvPr/>
            </p:nvSpPr>
            <p:spPr>
              <a:xfrm>
                <a:off x="2184400" y="5781600"/>
                <a:ext cx="914400" cy="914400"/>
              </a:xfrm>
              <a:prstGeom prst="rect">
                <a:avLst/>
              </a:prstGeom>
              <a:blipFill>
                <a:blip r:embed="rId5"/>
                <a:stretch>
                  <a:fillRect l="-6849" t="-9589" r="-28630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9745BB98-2F97-49FC-3E92-164C03AB744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200</a:t>
            </a:fld>
            <a:endParaRPr lang="en-AU"/>
          </a:p>
        </p:txBody>
      </p:sp>
    </p:spTree>
    <p:extLst>
      <p:ext uri="{BB962C8B-B14F-4D97-AF65-F5344CB8AC3E}">
        <p14:creationId xmlns:p14="http://schemas.microsoft.com/office/powerpoint/2010/main" val="217227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73051-BCD1-99BC-68B1-4811E90682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20B8B0-96BA-C1CF-AD48-808FF256C512}"/>
              </a:ext>
            </a:extLst>
          </p:cNvPr>
          <p:cNvSpPr>
            <a:spLocks noGrp="1"/>
          </p:cNvSpPr>
          <p:nvPr>
            <p:ph type="title"/>
          </p:nvPr>
        </p:nvSpPr>
        <p:spPr/>
        <p:txBody>
          <a:bodyPr/>
          <a:lstStyle/>
          <a:p>
            <a:r>
              <a:rPr lang="en-AU"/>
              <a:t>3.1 Decay series (1 of 3)</a:t>
            </a:r>
          </a:p>
        </p:txBody>
      </p:sp>
      <p:pic>
        <p:nvPicPr>
          <p:cNvPr id="4" name="Picture 3" descr="graph of decay series of uranium 238">
            <a:extLst>
              <a:ext uri="{FF2B5EF4-FFF2-40B4-BE49-F238E27FC236}">
                <a16:creationId xmlns:a16="http://schemas.microsoft.com/office/drawing/2014/main" id="{C418BE50-4CD3-9B44-8E67-1B1AE1C2F33C}"/>
              </a:ext>
            </a:extLst>
          </p:cNvPr>
          <p:cNvPicPr>
            <a:picLocks noChangeAspect="1"/>
          </p:cNvPicPr>
          <p:nvPr/>
        </p:nvPicPr>
        <p:blipFill>
          <a:blip r:embed="rId3"/>
          <a:stretch>
            <a:fillRect/>
          </a:stretch>
        </p:blipFill>
        <p:spPr>
          <a:xfrm>
            <a:off x="505171" y="788080"/>
            <a:ext cx="6602299" cy="5281839"/>
          </a:xfrm>
          <a:prstGeom prst="rect">
            <a:avLst/>
          </a:prstGeom>
        </p:spPr>
      </p:pic>
      <p:sp>
        <p:nvSpPr>
          <p:cNvPr id="5" name="TextBox 4">
            <a:extLst>
              <a:ext uri="{FF2B5EF4-FFF2-40B4-BE49-F238E27FC236}">
                <a16:creationId xmlns:a16="http://schemas.microsoft.com/office/drawing/2014/main" id="{9CC51ED0-C311-B053-376B-5E854E8EF57A}"/>
              </a:ext>
              <a:ext uri="{C183D7F6-B498-43B3-948B-1728B52AA6E4}">
                <adec:decorative xmlns:adec="http://schemas.microsoft.com/office/drawing/2017/decorative" val="1"/>
              </a:ext>
            </a:extLst>
          </p:cNvPr>
          <p:cNvSpPr txBox="1"/>
          <p:nvPr/>
        </p:nvSpPr>
        <p:spPr>
          <a:xfrm>
            <a:off x="2780869" y="6359500"/>
            <a:ext cx="609600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Series Uranium-radium</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Zátonyi Sándor, (</a:t>
            </a:r>
            <a:r>
              <a:rPr lang="en-US" sz="1200" b="0" i="0" err="1">
                <a:solidFill>
                  <a:srgbClr val="AD1F85"/>
                </a:solidFill>
                <a:effectLst/>
                <a:latin typeface="Arial" panose="020B0604020202020204" pitchFamily="34" charset="0"/>
                <a:hlinkClick r:id="rId5"/>
              </a:rPr>
              <a:t>ifj</a:t>
            </a:r>
            <a:r>
              <a:rPr lang="en-US" sz="1200" b="0" i="0">
                <a:solidFill>
                  <a:srgbClr val="AD1F85"/>
                </a:solidFill>
                <a:effectLst/>
                <a:latin typeface="Arial" panose="020B0604020202020204" pitchFamily="34" charset="0"/>
                <a:hlinkClick r:id="rId5"/>
              </a:rPr>
              <a:t>.) </a:t>
            </a:r>
            <a:r>
              <a:rPr lang="en-US" sz="1200" b="0" i="0" err="1">
                <a:solidFill>
                  <a:srgbClr val="AD1F85"/>
                </a:solidFill>
                <a:effectLst/>
                <a:latin typeface="Arial" panose="020B0604020202020204" pitchFamily="34" charset="0"/>
                <a:hlinkClick r:id="rId5"/>
              </a:rPr>
              <a:t>Fizped</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 4.0</a:t>
            </a:r>
            <a:r>
              <a:rPr lang="en-US" sz="1200" b="0" i="0">
                <a:solidFill>
                  <a:srgbClr val="232323"/>
                </a:solidFill>
                <a:effectLst/>
                <a:latin typeface="Arial" panose="020B0604020202020204" pitchFamily="34" charset="0"/>
              </a:rPr>
              <a:t>.</a:t>
            </a:r>
            <a:endParaRPr lang="en-AU" sz="1200"/>
          </a:p>
        </p:txBody>
      </p:sp>
      <p:grpSp>
        <p:nvGrpSpPr>
          <p:cNvPr id="36" name="Group 35" descr="Decay series equation.">
            <a:extLst>
              <a:ext uri="{FF2B5EF4-FFF2-40B4-BE49-F238E27FC236}">
                <a16:creationId xmlns:a16="http://schemas.microsoft.com/office/drawing/2014/main" id="{1C52467E-DF08-F9F5-DF38-FD1863B08379}"/>
              </a:ext>
            </a:extLst>
          </p:cNvPr>
          <p:cNvGrpSpPr/>
          <p:nvPr/>
        </p:nvGrpSpPr>
        <p:grpSpPr>
          <a:xfrm>
            <a:off x="5510007" y="263171"/>
            <a:ext cx="5741684" cy="1856993"/>
            <a:chOff x="5657218" y="232651"/>
            <a:chExt cx="5600608" cy="2110075"/>
          </a:xfrm>
        </p:grpSpPr>
        <p:grpSp>
          <p:nvGrpSpPr>
            <p:cNvPr id="33" name="Group 32" descr="The equation for the decay of Uranium-238 to Thorium-234">
              <a:extLst>
                <a:ext uri="{FF2B5EF4-FFF2-40B4-BE49-F238E27FC236}">
                  <a16:creationId xmlns:a16="http://schemas.microsoft.com/office/drawing/2014/main" id="{4FC5267D-C08A-74E9-B2F5-9B5A9C82CEDF}"/>
                </a:ext>
              </a:extLst>
            </p:cNvPr>
            <p:cNvGrpSpPr/>
            <p:nvPr/>
          </p:nvGrpSpPr>
          <p:grpSpPr>
            <a:xfrm>
              <a:off x="5707861" y="232651"/>
              <a:ext cx="5549965" cy="2110075"/>
              <a:chOff x="5707861" y="232651"/>
              <a:chExt cx="5549965" cy="211007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D44F59-E457-172A-BBE9-4F7CFBEF2845}"/>
                      </a:ext>
                    </a:extLst>
                  </p:cNvPr>
                  <p:cNvSpPr txBox="1"/>
                  <p:nvPr/>
                </p:nvSpPr>
                <p:spPr>
                  <a:xfrm>
                    <a:off x="7390746" y="232651"/>
                    <a:ext cx="3867080" cy="590822"/>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92</m:t>
                            </m:r>
                          </m:sub>
                          <m:sup>
                            <m:r>
                              <a:rPr lang="en-AU" sz="2800" b="0" i="1" smtClean="0">
                                <a:latin typeface="Cambria Math" panose="02040503050406030204" pitchFamily="18" charset="0"/>
                              </a:rPr>
                              <m:t>238</m:t>
                            </m:r>
                          </m:sup>
                          <m:e>
                            <m:r>
                              <a:rPr lang="en-AU" sz="2800" b="0" i="1" smtClean="0">
                                <a:solidFill>
                                  <a:srgbClr val="FF0000"/>
                                </a:solidFill>
                                <a:latin typeface="Cambria Math" panose="02040503050406030204" pitchFamily="18" charset="0"/>
                              </a:rPr>
                              <m:t>𝑈</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90</m:t>
                            </m:r>
                          </m:sub>
                          <m:sup>
                            <m:r>
                              <a:rPr lang="en-AU" sz="2800" b="0" i="1" smtClean="0">
                                <a:latin typeface="Cambria Math" panose="02040503050406030204" pitchFamily="18" charset="0"/>
                              </a:rPr>
                              <m:t>234</m:t>
                            </m:r>
                          </m:sup>
                          <m:e>
                            <m:r>
                              <a:rPr lang="en-AU" sz="2800" b="0" i="1" smtClean="0">
                                <a:latin typeface="Cambria Math" panose="02040503050406030204" pitchFamily="18" charset="0"/>
                              </a:rPr>
                              <m:t>𝑇h</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7" name="TextBox 6">
                    <a:extLst>
                      <a:ext uri="{FF2B5EF4-FFF2-40B4-BE49-F238E27FC236}">
                        <a16:creationId xmlns:a16="http://schemas.microsoft.com/office/drawing/2014/main" id="{63D44F59-E457-172A-BBE9-4F7CFBEF2845}"/>
                      </a:ext>
                    </a:extLst>
                  </p:cNvPr>
                  <p:cNvSpPr txBox="1">
                    <a:spLocks noRot="1" noChangeAspect="1" noMove="1" noResize="1" noEditPoints="1" noAdjustHandles="1" noChangeArrowheads="1" noChangeShapeType="1" noTextEdit="1"/>
                  </p:cNvSpPr>
                  <p:nvPr/>
                </p:nvSpPr>
                <p:spPr>
                  <a:xfrm>
                    <a:off x="7390746" y="232651"/>
                    <a:ext cx="3867080" cy="590822"/>
                  </a:xfrm>
                  <a:prstGeom prst="rect">
                    <a:avLst/>
                  </a:prstGeom>
                  <a:blipFill>
                    <a:blip r:embed="rId7"/>
                    <a:stretch>
                      <a:fillRect l="-1592" t="-2381" b="-19048"/>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425D1D7F-7304-51E4-BDCD-2DD146CF4B10}"/>
                  </a:ext>
                </a:extLst>
              </p:cNvPr>
              <p:cNvSpPr txBox="1"/>
              <p:nvPr/>
            </p:nvSpPr>
            <p:spPr>
              <a:xfrm>
                <a:off x="5707861" y="1800384"/>
                <a:ext cx="1682885" cy="542342"/>
              </a:xfrm>
              <a:prstGeom prst="rect">
                <a:avLst/>
              </a:prstGeom>
              <a:noFill/>
            </p:spPr>
            <p:txBody>
              <a:bodyPr wrap="square" lIns="0" tIns="0" rIns="0" bIns="0" rtlCol="0">
                <a:noAutofit/>
              </a:bodyPr>
              <a:lstStyle/>
              <a:p>
                <a:pPr algn="l"/>
                <a:r>
                  <a:rPr lang="el-GR" sz="1800" i="1">
                    <a:solidFill>
                      <a:srgbClr val="FF0000"/>
                    </a:solidFill>
                  </a:rPr>
                  <a:t>α</a:t>
                </a:r>
                <a:endParaRPr lang="en-AU" sz="1800" i="1">
                  <a:solidFill>
                    <a:srgbClr val="FF0000"/>
                  </a:solidFill>
                </a:endParaRPr>
              </a:p>
            </p:txBody>
          </p:sp>
        </p:grpSp>
        <p:sp>
          <p:nvSpPr>
            <p:cNvPr id="19" name="Isosceles Triangle 18">
              <a:extLst>
                <a:ext uri="{FF2B5EF4-FFF2-40B4-BE49-F238E27FC236}">
                  <a16:creationId xmlns:a16="http://schemas.microsoft.com/office/drawing/2014/main" id="{17CFB882-EC70-73FE-D9DE-5A07BF61194B}"/>
                </a:ext>
              </a:extLst>
            </p:cNvPr>
            <p:cNvSpPr/>
            <p:nvPr/>
          </p:nvSpPr>
          <p:spPr>
            <a:xfrm rot="13339021">
              <a:off x="5657218" y="2081932"/>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7" name="Group 36" descr="Decay series equation.">
            <a:extLst>
              <a:ext uri="{FF2B5EF4-FFF2-40B4-BE49-F238E27FC236}">
                <a16:creationId xmlns:a16="http://schemas.microsoft.com/office/drawing/2014/main" id="{0DA55B4E-8B93-38F2-CAFE-8B28E3CD6269}"/>
              </a:ext>
            </a:extLst>
          </p:cNvPr>
          <p:cNvGrpSpPr/>
          <p:nvPr/>
        </p:nvGrpSpPr>
        <p:grpSpPr>
          <a:xfrm>
            <a:off x="5189145" y="853457"/>
            <a:ext cx="6062546" cy="1500655"/>
            <a:chOff x="5276927" y="842071"/>
            <a:chExt cx="5980899" cy="1574117"/>
          </a:xfrm>
        </p:grpSpPr>
        <p:grpSp>
          <p:nvGrpSpPr>
            <p:cNvPr id="32" name="Group 31" descr="The equation for the decay of Thorium-234 to Pa-234">
              <a:extLst>
                <a:ext uri="{FF2B5EF4-FFF2-40B4-BE49-F238E27FC236}">
                  <a16:creationId xmlns:a16="http://schemas.microsoft.com/office/drawing/2014/main" id="{32890E8E-C5E2-AE24-FD25-FF3287E103E1}"/>
                </a:ext>
              </a:extLst>
            </p:cNvPr>
            <p:cNvGrpSpPr/>
            <p:nvPr/>
          </p:nvGrpSpPr>
          <p:grpSpPr>
            <a:xfrm>
              <a:off x="5276927" y="842071"/>
              <a:ext cx="5980899" cy="1574117"/>
              <a:chOff x="5105326" y="842071"/>
              <a:chExt cx="5980899" cy="157411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C731381-5A50-3D4D-0413-34635F994C29}"/>
                      </a:ext>
                    </a:extLst>
                  </p:cNvPr>
                  <p:cNvSpPr txBox="1"/>
                  <p:nvPr/>
                </p:nvSpPr>
                <p:spPr>
                  <a:xfrm>
                    <a:off x="7277277" y="842071"/>
                    <a:ext cx="3808948" cy="572310"/>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90</m:t>
                            </m:r>
                          </m:sub>
                          <m:sup>
                            <m:r>
                              <a:rPr lang="en-AU" sz="2800" b="0" i="1" smtClean="0">
                                <a:latin typeface="Cambria Math" panose="02040503050406030204" pitchFamily="18" charset="0"/>
                              </a:rPr>
                              <m:t>234</m:t>
                            </m:r>
                          </m:sup>
                          <m:e>
                            <m:r>
                              <a:rPr lang="en-AU" sz="2800" b="0" i="1" smtClean="0">
                                <a:solidFill>
                                  <a:schemeClr val="accent2">
                                    <a:lumMod val="75000"/>
                                  </a:schemeClr>
                                </a:solidFill>
                                <a:latin typeface="Cambria Math" panose="02040503050406030204" pitchFamily="18" charset="0"/>
                              </a:rPr>
                              <m:t>𝑇h</m:t>
                            </m:r>
                            <m:r>
                              <a:rPr lang="en-AU" sz="2800" b="0" i="1" smtClean="0">
                                <a:solidFill>
                                  <a:schemeClr val="accent2">
                                    <a:lumMod val="75000"/>
                                  </a:schemeClr>
                                </a:solidFill>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91</m:t>
                            </m:r>
                          </m:sub>
                          <m:sup>
                            <m:r>
                              <a:rPr lang="en-AU" sz="2800" b="0" i="1" smtClean="0">
                                <a:latin typeface="Cambria Math" panose="02040503050406030204" pitchFamily="18" charset="0"/>
                              </a:rPr>
                              <m:t>234</m:t>
                            </m:r>
                          </m:sup>
                          <m:e>
                            <m:r>
                              <a:rPr lang="en-AU" sz="2800" b="0" i="1" smtClean="0">
                                <a:latin typeface="Cambria Math" panose="02040503050406030204" pitchFamily="18" charset="0"/>
                              </a:rPr>
                              <m:t>𝑃𝑎</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−1</m:t>
                                </m:r>
                              </m:sub>
                              <m:sup>
                                <m:r>
                                  <a:rPr lang="en-AU" sz="2800" b="0" i="1" smtClean="0">
                                    <a:latin typeface="Cambria Math" panose="02040503050406030204" pitchFamily="18" charset="0"/>
                                  </a:rPr>
                                  <m:t>0</m:t>
                                </m:r>
                              </m:sup>
                              <m:e>
                                <m:r>
                                  <a:rPr lang="en-AU" sz="2800" b="0" i="1" smtClean="0">
                                    <a:latin typeface="Cambria Math" panose="02040503050406030204" pitchFamily="18" charset="0"/>
                                  </a:rPr>
                                  <m:t>𝑒</m:t>
                                </m:r>
                              </m:e>
                            </m:sPre>
                          </m:e>
                        </m:sPre>
                      </m:oMath>
                    </a14:m>
                    <a:endParaRPr lang="en-AU" sz="2800"/>
                  </a:p>
                </p:txBody>
              </p:sp>
            </mc:Choice>
            <mc:Fallback xmlns="">
              <p:sp>
                <p:nvSpPr>
                  <p:cNvPr id="8" name="TextBox 7">
                    <a:extLst>
                      <a:ext uri="{FF2B5EF4-FFF2-40B4-BE49-F238E27FC236}">
                        <a16:creationId xmlns:a16="http://schemas.microsoft.com/office/drawing/2014/main" id="{7C731381-5A50-3D4D-0413-34635F994C29}"/>
                      </a:ext>
                    </a:extLst>
                  </p:cNvPr>
                  <p:cNvSpPr txBox="1">
                    <a:spLocks noRot="1" noChangeAspect="1" noMove="1" noResize="1" noEditPoints="1" noAdjustHandles="1" noChangeArrowheads="1" noChangeShapeType="1" noTextEdit="1"/>
                  </p:cNvSpPr>
                  <p:nvPr/>
                </p:nvSpPr>
                <p:spPr>
                  <a:xfrm>
                    <a:off x="7277277" y="842071"/>
                    <a:ext cx="3808948" cy="572310"/>
                  </a:xfrm>
                  <a:prstGeom prst="rect">
                    <a:avLst/>
                  </a:prstGeom>
                  <a:blipFill>
                    <a:blip r:embed="rId8"/>
                    <a:stretch>
                      <a:fillRect l="-1634" t="-2273" b="-11364"/>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8491DEBD-48A4-5453-ECC6-1067484F27F3}"/>
                  </a:ext>
                </a:extLst>
              </p:cNvPr>
              <p:cNvSpPr txBox="1"/>
              <p:nvPr/>
            </p:nvSpPr>
            <p:spPr>
              <a:xfrm>
                <a:off x="5105326" y="2139189"/>
                <a:ext cx="156806" cy="276999"/>
              </a:xfrm>
              <a:prstGeom prst="rect">
                <a:avLst/>
              </a:prstGeom>
              <a:noFill/>
            </p:spPr>
            <p:txBody>
              <a:bodyPr wrap="square" lIns="0" tIns="0" rIns="0" bIns="0" rtlCol="0">
                <a:noAutofit/>
              </a:bodyPr>
              <a:lstStyle/>
              <a:p>
                <a:pPr algn="l"/>
                <a:r>
                  <a:rPr lang="el-GR" sz="1800">
                    <a:solidFill>
                      <a:schemeClr val="accent1">
                        <a:lumMod val="75000"/>
                        <a:lumOff val="25000"/>
                      </a:schemeClr>
                    </a:solidFill>
                  </a:rPr>
                  <a:t>β</a:t>
                </a:r>
                <a:endParaRPr lang="en-AU" sz="1800">
                  <a:solidFill>
                    <a:schemeClr val="accent1">
                      <a:lumMod val="75000"/>
                      <a:lumOff val="25000"/>
                    </a:schemeClr>
                  </a:solidFill>
                </a:endParaRPr>
              </a:p>
            </p:txBody>
          </p:sp>
        </p:grpSp>
        <p:sp>
          <p:nvSpPr>
            <p:cNvPr id="24" name="Isosceles Triangle 23">
              <a:extLst>
                <a:ext uri="{FF2B5EF4-FFF2-40B4-BE49-F238E27FC236}">
                  <a16:creationId xmlns:a16="http://schemas.microsoft.com/office/drawing/2014/main" id="{38D13B25-8F07-1D43-2C4E-44C4FFD87A1A}"/>
                </a:ext>
              </a:extLst>
            </p:cNvPr>
            <p:cNvSpPr/>
            <p:nvPr/>
          </p:nvSpPr>
          <p:spPr>
            <a:xfrm>
              <a:off x="5436008" y="2170788"/>
              <a:ext cx="107439" cy="110666"/>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8" name="Group 37" descr="Decay series equation.">
            <a:extLst>
              <a:ext uri="{FF2B5EF4-FFF2-40B4-BE49-F238E27FC236}">
                <a16:creationId xmlns:a16="http://schemas.microsoft.com/office/drawing/2014/main" id="{9E5DE93B-2208-63F6-786C-FCAC1B56E289}"/>
              </a:ext>
            </a:extLst>
          </p:cNvPr>
          <p:cNvGrpSpPr/>
          <p:nvPr/>
        </p:nvGrpSpPr>
        <p:grpSpPr>
          <a:xfrm>
            <a:off x="5439086" y="1469385"/>
            <a:ext cx="5818740" cy="564640"/>
            <a:chOff x="5439086" y="1469385"/>
            <a:chExt cx="5818740" cy="56464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0145ACF-1B80-7099-1284-86D1ED3E4720}"/>
                    </a:ext>
                  </a:extLst>
                </p:cNvPr>
                <p:cNvSpPr txBox="1"/>
                <p:nvPr/>
              </p:nvSpPr>
              <p:spPr>
                <a:xfrm>
                  <a:off x="7442144" y="1469385"/>
                  <a:ext cx="3815682" cy="440862"/>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91</m:t>
                          </m:r>
                        </m:sub>
                        <m:sup>
                          <m:r>
                            <a:rPr lang="en-AU" sz="2800" b="0" i="1" smtClean="0">
                              <a:latin typeface="Cambria Math" panose="02040503050406030204" pitchFamily="18" charset="0"/>
                            </a:rPr>
                            <m:t>234</m:t>
                          </m:r>
                        </m:sup>
                        <m:e>
                          <m:r>
                            <a:rPr lang="en-AU" sz="2800" b="0" i="1" smtClean="0">
                              <a:solidFill>
                                <a:schemeClr val="accent2">
                                  <a:lumMod val="75000"/>
                                </a:schemeClr>
                              </a:solidFill>
                              <a:latin typeface="Cambria Math" panose="02040503050406030204" pitchFamily="18" charset="0"/>
                            </a:rPr>
                            <m:t>𝑃𝑎</m:t>
                          </m:r>
                          <m:r>
                            <a:rPr lang="en-AU" sz="2800" b="0" i="1" smtClean="0">
                              <a:solidFill>
                                <a:schemeClr val="accent2">
                                  <a:lumMod val="75000"/>
                                </a:schemeClr>
                              </a:solidFill>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92</m:t>
                          </m:r>
                        </m:sub>
                        <m:sup>
                          <m:r>
                            <a:rPr lang="en-AU" sz="2800" b="0" i="1" smtClean="0">
                              <a:latin typeface="Cambria Math" panose="02040503050406030204" pitchFamily="18" charset="0"/>
                            </a:rPr>
                            <m:t>234</m:t>
                          </m:r>
                        </m:sup>
                        <m:e>
                          <m:r>
                            <a:rPr lang="en-AU" sz="2800" b="0" i="1" smtClean="0">
                              <a:latin typeface="Cambria Math" panose="02040503050406030204" pitchFamily="18" charset="0"/>
                            </a:rPr>
                            <m:t>𝑈</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−1</m:t>
                              </m:r>
                            </m:sub>
                            <m:sup>
                              <m:r>
                                <a:rPr lang="en-AU" sz="2800" b="0" i="1" smtClean="0">
                                  <a:latin typeface="Cambria Math" panose="02040503050406030204" pitchFamily="18" charset="0"/>
                                </a:rPr>
                                <m:t>0</m:t>
                              </m:r>
                            </m:sup>
                            <m:e>
                              <m:r>
                                <a:rPr lang="en-AU" sz="2800" b="0" i="1" smtClean="0">
                                  <a:latin typeface="Cambria Math" panose="02040503050406030204" pitchFamily="18" charset="0"/>
                                </a:rPr>
                                <m:t>𝑒</m:t>
                              </m:r>
                            </m:e>
                          </m:sPre>
                        </m:e>
                      </m:sPre>
                    </m:oMath>
                  </a14:m>
                  <a:endParaRPr lang="en-AU" sz="2800"/>
                </a:p>
              </p:txBody>
            </p:sp>
          </mc:Choice>
          <mc:Fallback xmlns="">
            <p:sp>
              <p:nvSpPr>
                <p:cNvPr id="10" name="TextBox 9">
                  <a:extLst>
                    <a:ext uri="{FF2B5EF4-FFF2-40B4-BE49-F238E27FC236}">
                      <a16:creationId xmlns:a16="http://schemas.microsoft.com/office/drawing/2014/main" id="{E0145ACF-1B80-7099-1284-86D1ED3E4720}"/>
                    </a:ext>
                  </a:extLst>
                </p:cNvPr>
                <p:cNvSpPr txBox="1">
                  <a:spLocks noRot="1" noChangeAspect="1" noMove="1" noResize="1" noEditPoints="1" noAdjustHandles="1" noChangeArrowheads="1" noChangeShapeType="1" noTextEdit="1"/>
                </p:cNvSpPr>
                <p:nvPr/>
              </p:nvSpPr>
              <p:spPr>
                <a:xfrm>
                  <a:off x="7442144" y="1469385"/>
                  <a:ext cx="3815682" cy="440862"/>
                </a:xfrm>
                <a:prstGeom prst="rect">
                  <a:avLst/>
                </a:prstGeom>
                <a:blipFill>
                  <a:blip r:embed="rId9"/>
                  <a:stretch>
                    <a:fillRect l="-1993" t="-2778" b="-38889"/>
                  </a:stretch>
                </a:blipFill>
              </p:spPr>
              <p:txBody>
                <a:bodyPr/>
                <a:lstStyle/>
                <a:p>
                  <a:r>
                    <a:rPr lang="en-US">
                      <a:noFill/>
                    </a:rPr>
                    <a:t> </a:t>
                  </a:r>
                </a:p>
              </p:txBody>
            </p:sp>
          </mc:Fallback>
        </mc:AlternateContent>
        <p:sp>
          <p:nvSpPr>
            <p:cNvPr id="25" name="Isosceles Triangle 24">
              <a:extLst>
                <a:ext uri="{FF2B5EF4-FFF2-40B4-BE49-F238E27FC236}">
                  <a16:creationId xmlns:a16="http://schemas.microsoft.com/office/drawing/2014/main" id="{5B33CC07-110F-58D1-3C19-289DDF5235E5}"/>
                </a:ext>
              </a:extLst>
            </p:cNvPr>
            <p:cNvSpPr/>
            <p:nvPr/>
          </p:nvSpPr>
          <p:spPr>
            <a:xfrm>
              <a:off x="5439086" y="1923359"/>
              <a:ext cx="107439" cy="110666"/>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9" name="Group 38" descr="Decay series equation.">
            <a:extLst>
              <a:ext uri="{FF2B5EF4-FFF2-40B4-BE49-F238E27FC236}">
                <a16:creationId xmlns:a16="http://schemas.microsoft.com/office/drawing/2014/main" id="{75BC5038-E34A-6DF5-4AEC-3D07369D7EBE}"/>
              </a:ext>
            </a:extLst>
          </p:cNvPr>
          <p:cNvGrpSpPr/>
          <p:nvPr/>
        </p:nvGrpSpPr>
        <p:grpSpPr>
          <a:xfrm>
            <a:off x="5233811" y="2013966"/>
            <a:ext cx="6100289" cy="449748"/>
            <a:chOff x="5157537" y="2037131"/>
            <a:chExt cx="6100289" cy="449748"/>
          </a:xfrm>
        </p:grpSpPr>
        <p:sp>
          <p:nvSpPr>
            <p:cNvPr id="12" name="Isosceles Triangle 11">
              <a:extLst>
                <a:ext uri="{FF2B5EF4-FFF2-40B4-BE49-F238E27FC236}">
                  <a16:creationId xmlns:a16="http://schemas.microsoft.com/office/drawing/2014/main" id="{F854B25E-B217-6E45-B6BD-99E02C9EF2E2}"/>
                </a:ext>
              </a:extLst>
            </p:cNvPr>
            <p:cNvSpPr/>
            <p:nvPr/>
          </p:nvSpPr>
          <p:spPr>
            <a:xfrm rot="13339021">
              <a:off x="5157537" y="2037131"/>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D1D73B7-432A-3730-5B73-26B2D155CB2E}"/>
                    </a:ext>
                  </a:extLst>
                </p:cNvPr>
                <p:cNvSpPr txBox="1"/>
                <p:nvPr/>
              </p:nvSpPr>
              <p:spPr>
                <a:xfrm>
                  <a:off x="7442144" y="2114133"/>
                  <a:ext cx="3815682" cy="372746"/>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92</m:t>
                          </m:r>
                        </m:sub>
                        <m:sup>
                          <m:r>
                            <a:rPr lang="en-AU" sz="2800" b="0" i="1" smtClean="0">
                              <a:latin typeface="Cambria Math" panose="02040503050406030204" pitchFamily="18" charset="0"/>
                            </a:rPr>
                            <m:t>234</m:t>
                          </m:r>
                        </m:sup>
                        <m:e>
                          <m:r>
                            <a:rPr lang="en-AU" sz="2800" b="0" i="1" smtClean="0">
                              <a:solidFill>
                                <a:srgbClr val="FF0000"/>
                              </a:solidFill>
                              <a:latin typeface="Cambria Math" panose="02040503050406030204" pitchFamily="18" charset="0"/>
                            </a:rPr>
                            <m:t>𝑈</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90</m:t>
                          </m:r>
                        </m:sub>
                        <m:sup>
                          <m:r>
                            <a:rPr lang="en-AU" sz="2800" b="0" i="1" smtClean="0">
                              <a:latin typeface="Cambria Math" panose="02040503050406030204" pitchFamily="18" charset="0"/>
                            </a:rPr>
                            <m:t>230</m:t>
                          </m:r>
                        </m:sup>
                        <m:e>
                          <m:r>
                            <a:rPr lang="en-AU" sz="2800" b="0" i="1" smtClean="0">
                              <a:latin typeface="Cambria Math" panose="02040503050406030204" pitchFamily="18" charset="0"/>
                            </a:rPr>
                            <m:t>𝑇h</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14" name="TextBox 13">
                  <a:extLst>
                    <a:ext uri="{FF2B5EF4-FFF2-40B4-BE49-F238E27FC236}">
                      <a16:creationId xmlns:a16="http://schemas.microsoft.com/office/drawing/2014/main" id="{1D1D73B7-432A-3730-5B73-26B2D155CB2E}"/>
                    </a:ext>
                  </a:extLst>
                </p:cNvPr>
                <p:cNvSpPr txBox="1">
                  <a:spLocks noRot="1" noChangeAspect="1" noMove="1" noResize="1" noEditPoints="1" noAdjustHandles="1" noChangeArrowheads="1" noChangeShapeType="1" noTextEdit="1"/>
                </p:cNvSpPr>
                <p:nvPr/>
              </p:nvSpPr>
              <p:spPr>
                <a:xfrm>
                  <a:off x="7442144" y="2114133"/>
                  <a:ext cx="3815682" cy="372746"/>
                </a:xfrm>
                <a:prstGeom prst="rect">
                  <a:avLst/>
                </a:prstGeom>
                <a:blipFill>
                  <a:blip r:embed="rId10"/>
                  <a:stretch>
                    <a:fillRect l="-1656" t="-3333" b="-66667"/>
                  </a:stretch>
                </a:blipFill>
              </p:spPr>
              <p:txBody>
                <a:bodyPr/>
                <a:lstStyle/>
                <a:p>
                  <a:r>
                    <a:rPr lang="en-US">
                      <a:noFill/>
                    </a:rPr>
                    <a:t> </a:t>
                  </a:r>
                </a:p>
              </p:txBody>
            </p:sp>
          </mc:Fallback>
        </mc:AlternateContent>
      </p:grpSp>
      <p:grpSp>
        <p:nvGrpSpPr>
          <p:cNvPr id="40" name="Group 39" descr="Decay series equation.">
            <a:extLst>
              <a:ext uri="{FF2B5EF4-FFF2-40B4-BE49-F238E27FC236}">
                <a16:creationId xmlns:a16="http://schemas.microsoft.com/office/drawing/2014/main" id="{FF5AA0AB-CBF9-1107-AFCB-E22EBBE7CDB6}"/>
              </a:ext>
            </a:extLst>
          </p:cNvPr>
          <p:cNvGrpSpPr/>
          <p:nvPr/>
        </p:nvGrpSpPr>
        <p:grpSpPr>
          <a:xfrm>
            <a:off x="4567476" y="2627192"/>
            <a:ext cx="6638952" cy="677829"/>
            <a:chOff x="4567476" y="2627192"/>
            <a:chExt cx="6638952" cy="677829"/>
          </a:xfrm>
        </p:grpSpPr>
        <p:sp>
          <p:nvSpPr>
            <p:cNvPr id="13" name="Isosceles Triangle 12">
              <a:extLst>
                <a:ext uri="{FF2B5EF4-FFF2-40B4-BE49-F238E27FC236}">
                  <a16:creationId xmlns:a16="http://schemas.microsoft.com/office/drawing/2014/main" id="{A6B924C7-CEE4-1DCB-6DA5-2FEE7D2813B7}"/>
                </a:ext>
              </a:extLst>
            </p:cNvPr>
            <p:cNvSpPr/>
            <p:nvPr/>
          </p:nvSpPr>
          <p:spPr>
            <a:xfrm rot="13339021">
              <a:off x="4567476" y="2627192"/>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B9D649-7C96-A069-3AEF-2265E5741B84}"/>
                    </a:ext>
                  </a:extLst>
                </p:cNvPr>
                <p:cNvSpPr txBox="1"/>
                <p:nvPr/>
              </p:nvSpPr>
              <p:spPr>
                <a:xfrm>
                  <a:off x="7390746" y="2805718"/>
                  <a:ext cx="3815682" cy="499303"/>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90</m:t>
                          </m:r>
                        </m:sub>
                        <m:sup>
                          <m:r>
                            <a:rPr lang="en-AU" sz="2800" b="0" i="1" smtClean="0">
                              <a:latin typeface="Cambria Math" panose="02040503050406030204" pitchFamily="18" charset="0"/>
                            </a:rPr>
                            <m:t>230</m:t>
                          </m:r>
                        </m:sup>
                        <m:e>
                          <m:r>
                            <a:rPr lang="en-AU" sz="2800" b="0" i="1" smtClean="0">
                              <a:solidFill>
                                <a:srgbClr val="FF0000"/>
                              </a:solidFill>
                              <a:latin typeface="Cambria Math" panose="02040503050406030204" pitchFamily="18" charset="0"/>
                            </a:rPr>
                            <m:t>𝑇h</m:t>
                          </m:r>
                          <m:r>
                            <a:rPr lang="en-AU" sz="2800" b="0" i="1" smtClean="0">
                              <a:solidFill>
                                <a:srgbClr val="FF0000"/>
                              </a:solidFill>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88</m:t>
                          </m:r>
                        </m:sub>
                        <m:sup>
                          <m:r>
                            <a:rPr lang="en-AU" sz="2800" b="0" i="1" smtClean="0">
                              <a:latin typeface="Cambria Math" panose="02040503050406030204" pitchFamily="18" charset="0"/>
                            </a:rPr>
                            <m:t>226</m:t>
                          </m:r>
                        </m:sup>
                        <m:e>
                          <m:r>
                            <a:rPr lang="en-AU" sz="2800" b="0" i="1" smtClean="0">
                              <a:latin typeface="Cambria Math" panose="02040503050406030204" pitchFamily="18" charset="0"/>
                            </a:rPr>
                            <m:t>𝑅𝑎</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15" name="TextBox 14">
                  <a:extLst>
                    <a:ext uri="{FF2B5EF4-FFF2-40B4-BE49-F238E27FC236}">
                      <a16:creationId xmlns:a16="http://schemas.microsoft.com/office/drawing/2014/main" id="{43B9D649-7C96-A069-3AEF-2265E5741B84}"/>
                    </a:ext>
                  </a:extLst>
                </p:cNvPr>
                <p:cNvSpPr txBox="1">
                  <a:spLocks noRot="1" noChangeAspect="1" noMove="1" noResize="1" noEditPoints="1" noAdjustHandles="1" noChangeArrowheads="1" noChangeShapeType="1" noTextEdit="1"/>
                </p:cNvSpPr>
                <p:nvPr/>
              </p:nvSpPr>
              <p:spPr>
                <a:xfrm>
                  <a:off x="7390746" y="2805718"/>
                  <a:ext cx="3815682" cy="499303"/>
                </a:xfrm>
                <a:prstGeom prst="rect">
                  <a:avLst/>
                </a:prstGeom>
                <a:blipFill>
                  <a:blip r:embed="rId11"/>
                  <a:stretch>
                    <a:fillRect l="-1656" t="-2439" b="-21951"/>
                  </a:stretch>
                </a:blipFill>
              </p:spPr>
              <p:txBody>
                <a:bodyPr/>
                <a:lstStyle/>
                <a:p>
                  <a:r>
                    <a:rPr lang="en-US">
                      <a:noFill/>
                    </a:rPr>
                    <a:t> </a:t>
                  </a:r>
                </a:p>
              </p:txBody>
            </p:sp>
          </mc:Fallback>
        </mc:AlternateContent>
      </p:grpSp>
      <p:grpSp>
        <p:nvGrpSpPr>
          <p:cNvPr id="41" name="Group 40" descr="Decay series equation for radon.">
            <a:extLst>
              <a:ext uri="{FF2B5EF4-FFF2-40B4-BE49-F238E27FC236}">
                <a16:creationId xmlns:a16="http://schemas.microsoft.com/office/drawing/2014/main" id="{96C10FEA-6666-034C-0B88-27EDBC384D9F}"/>
              </a:ext>
              <a:ext uri="{C183D7F6-B498-43B3-948B-1728B52AA6E4}">
                <adec:decorative xmlns:adec="http://schemas.microsoft.com/office/drawing/2017/decorative" val="0"/>
              </a:ext>
            </a:extLst>
          </p:cNvPr>
          <p:cNvGrpSpPr/>
          <p:nvPr/>
        </p:nvGrpSpPr>
        <p:grpSpPr>
          <a:xfrm>
            <a:off x="4008454" y="3136962"/>
            <a:ext cx="7243237" cy="770533"/>
            <a:chOff x="4017509" y="3174685"/>
            <a:chExt cx="7243237" cy="770533"/>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C83EE19-DA15-E877-D599-64D01634D605}"/>
                    </a:ext>
                  </a:extLst>
                </p:cNvPr>
                <p:cNvSpPr txBox="1"/>
                <p:nvPr/>
              </p:nvSpPr>
              <p:spPr>
                <a:xfrm>
                  <a:off x="7442144" y="3468360"/>
                  <a:ext cx="3818602" cy="476858"/>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88</m:t>
                          </m:r>
                        </m:sub>
                        <m:sup>
                          <m:r>
                            <a:rPr lang="en-AU" sz="2800" b="0" i="1" smtClean="0">
                              <a:latin typeface="Cambria Math" panose="02040503050406030204" pitchFamily="18" charset="0"/>
                            </a:rPr>
                            <m:t>226</m:t>
                          </m:r>
                        </m:sup>
                        <m:e>
                          <m:r>
                            <a:rPr lang="en-AU" sz="2800" b="0" i="1" smtClean="0">
                              <a:solidFill>
                                <a:srgbClr val="FF0000"/>
                              </a:solidFill>
                              <a:latin typeface="Cambria Math" panose="02040503050406030204" pitchFamily="18" charset="0"/>
                            </a:rPr>
                            <m:t>𝑅𝑎</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86</m:t>
                          </m:r>
                        </m:sub>
                        <m:sup>
                          <m:r>
                            <a:rPr lang="en-AU" sz="2800" b="0" i="1" smtClean="0">
                              <a:latin typeface="Cambria Math" panose="02040503050406030204" pitchFamily="18" charset="0"/>
                            </a:rPr>
                            <m:t>222</m:t>
                          </m:r>
                        </m:sup>
                        <m:e>
                          <m:r>
                            <a:rPr lang="en-AU" sz="2800" b="0" i="1" smtClean="0">
                              <a:latin typeface="Cambria Math" panose="02040503050406030204" pitchFamily="18" charset="0"/>
                            </a:rPr>
                            <m:t>𝑅𝑛</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17" name="TextBox 16">
                  <a:extLst>
                    <a:ext uri="{FF2B5EF4-FFF2-40B4-BE49-F238E27FC236}">
                      <a16:creationId xmlns:a16="http://schemas.microsoft.com/office/drawing/2014/main" id="{FC83EE19-DA15-E877-D599-64D01634D605}"/>
                    </a:ext>
                  </a:extLst>
                </p:cNvPr>
                <p:cNvSpPr txBox="1">
                  <a:spLocks noRot="1" noChangeAspect="1" noMove="1" noResize="1" noEditPoints="1" noAdjustHandles="1" noChangeArrowheads="1" noChangeShapeType="1" noTextEdit="1"/>
                </p:cNvSpPr>
                <p:nvPr/>
              </p:nvSpPr>
              <p:spPr>
                <a:xfrm>
                  <a:off x="7442144" y="3468360"/>
                  <a:ext cx="3818602" cy="476858"/>
                </a:xfrm>
                <a:prstGeom prst="rect">
                  <a:avLst/>
                </a:prstGeom>
                <a:blipFill>
                  <a:blip r:embed="rId12"/>
                  <a:stretch>
                    <a:fillRect l="-1987" t="-2632" b="-28947"/>
                  </a:stretch>
                </a:blipFill>
              </p:spPr>
              <p:txBody>
                <a:bodyPr/>
                <a:lstStyle/>
                <a:p>
                  <a:r>
                    <a:rPr lang="en-US">
                      <a:noFill/>
                    </a:rPr>
                    <a:t> </a:t>
                  </a:r>
                </a:p>
              </p:txBody>
            </p:sp>
          </mc:Fallback>
        </mc:AlternateContent>
        <p:sp>
          <p:nvSpPr>
            <p:cNvPr id="21" name="Isosceles Triangle 20">
              <a:extLst>
                <a:ext uri="{FF2B5EF4-FFF2-40B4-BE49-F238E27FC236}">
                  <a16:creationId xmlns:a16="http://schemas.microsoft.com/office/drawing/2014/main" id="{D4824434-549E-69F7-FC3A-6483EB1210AC}"/>
                </a:ext>
              </a:extLst>
            </p:cNvPr>
            <p:cNvSpPr/>
            <p:nvPr/>
          </p:nvSpPr>
          <p:spPr>
            <a:xfrm rot="13339021">
              <a:off x="4017509" y="3174685"/>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2" name="Group 41" descr="Decay series equation.">
            <a:extLst>
              <a:ext uri="{FF2B5EF4-FFF2-40B4-BE49-F238E27FC236}">
                <a16:creationId xmlns:a16="http://schemas.microsoft.com/office/drawing/2014/main" id="{C60DF965-C039-3FA8-25E9-ABDF248E1DCD}"/>
              </a:ext>
            </a:extLst>
          </p:cNvPr>
          <p:cNvGrpSpPr/>
          <p:nvPr/>
        </p:nvGrpSpPr>
        <p:grpSpPr>
          <a:xfrm>
            <a:off x="3497364" y="3693882"/>
            <a:ext cx="7709064" cy="868003"/>
            <a:chOff x="3497364" y="3693882"/>
            <a:chExt cx="7709064" cy="868003"/>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F869103-85E8-F8D5-9DA1-78861FD904C1}"/>
                    </a:ext>
                  </a:extLst>
                </p:cNvPr>
                <p:cNvSpPr txBox="1"/>
                <p:nvPr/>
              </p:nvSpPr>
              <p:spPr>
                <a:xfrm>
                  <a:off x="7345483" y="4077780"/>
                  <a:ext cx="3860945" cy="484105"/>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86</m:t>
                          </m:r>
                        </m:sub>
                        <m:sup>
                          <m:r>
                            <a:rPr lang="en-AU" sz="2800" b="0" i="1" smtClean="0">
                              <a:latin typeface="Cambria Math" panose="02040503050406030204" pitchFamily="18" charset="0"/>
                            </a:rPr>
                            <m:t>222</m:t>
                          </m:r>
                        </m:sup>
                        <m:e>
                          <m:r>
                            <a:rPr lang="en-AU" sz="2800" b="0" i="1" smtClean="0">
                              <a:solidFill>
                                <a:srgbClr val="FF0000"/>
                              </a:solidFill>
                              <a:latin typeface="Cambria Math" panose="02040503050406030204" pitchFamily="18" charset="0"/>
                            </a:rPr>
                            <m:t>𝑅𝑛</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84</m:t>
                          </m:r>
                        </m:sub>
                        <m:sup>
                          <m:r>
                            <a:rPr lang="en-AU" sz="2800" b="0" i="1" smtClean="0">
                              <a:latin typeface="Cambria Math" panose="02040503050406030204" pitchFamily="18" charset="0"/>
                            </a:rPr>
                            <m:t>218</m:t>
                          </m:r>
                        </m:sup>
                        <m:e>
                          <m:r>
                            <a:rPr lang="en-AU" sz="2800" b="0" i="1" smtClean="0">
                              <a:latin typeface="Cambria Math" panose="02040503050406030204" pitchFamily="18" charset="0"/>
                            </a:rPr>
                            <m:t>𝑃𝑜</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18" name="TextBox 17">
                  <a:extLst>
                    <a:ext uri="{FF2B5EF4-FFF2-40B4-BE49-F238E27FC236}">
                      <a16:creationId xmlns:a16="http://schemas.microsoft.com/office/drawing/2014/main" id="{6F869103-85E8-F8D5-9DA1-78861FD904C1}"/>
                    </a:ext>
                  </a:extLst>
                </p:cNvPr>
                <p:cNvSpPr txBox="1">
                  <a:spLocks noRot="1" noChangeAspect="1" noMove="1" noResize="1" noEditPoints="1" noAdjustHandles="1" noChangeArrowheads="1" noChangeShapeType="1" noTextEdit="1"/>
                </p:cNvSpPr>
                <p:nvPr/>
              </p:nvSpPr>
              <p:spPr>
                <a:xfrm>
                  <a:off x="7345483" y="4077780"/>
                  <a:ext cx="3860945" cy="484105"/>
                </a:xfrm>
                <a:prstGeom prst="rect">
                  <a:avLst/>
                </a:prstGeom>
                <a:blipFill>
                  <a:blip r:embed="rId13"/>
                  <a:stretch>
                    <a:fillRect l="-1967" t="-2564" b="-25641"/>
                  </a:stretch>
                </a:blipFill>
              </p:spPr>
              <p:txBody>
                <a:bodyPr/>
                <a:lstStyle/>
                <a:p>
                  <a:r>
                    <a:rPr lang="en-US">
                      <a:noFill/>
                    </a:rPr>
                    <a:t> </a:t>
                  </a:r>
                </a:p>
              </p:txBody>
            </p:sp>
          </mc:Fallback>
        </mc:AlternateContent>
        <p:sp>
          <p:nvSpPr>
            <p:cNvPr id="20" name="Isosceles Triangle 19">
              <a:extLst>
                <a:ext uri="{FF2B5EF4-FFF2-40B4-BE49-F238E27FC236}">
                  <a16:creationId xmlns:a16="http://schemas.microsoft.com/office/drawing/2014/main" id="{B635D06B-197F-A250-D00F-58C5661FF737}"/>
                </a:ext>
              </a:extLst>
            </p:cNvPr>
            <p:cNvSpPr/>
            <p:nvPr/>
          </p:nvSpPr>
          <p:spPr>
            <a:xfrm rot="13339021">
              <a:off x="3497364" y="3693882"/>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3" name="Group 42" descr="Decay series equation.">
            <a:extLst>
              <a:ext uri="{FF2B5EF4-FFF2-40B4-BE49-F238E27FC236}">
                <a16:creationId xmlns:a16="http://schemas.microsoft.com/office/drawing/2014/main" id="{2B8691D5-BE57-F8BD-BC8E-862311924E1A}"/>
              </a:ext>
            </a:extLst>
          </p:cNvPr>
          <p:cNvGrpSpPr/>
          <p:nvPr/>
        </p:nvGrpSpPr>
        <p:grpSpPr>
          <a:xfrm>
            <a:off x="2944086" y="4265144"/>
            <a:ext cx="8262342" cy="890375"/>
            <a:chOff x="2944086" y="4265144"/>
            <a:chExt cx="8262342" cy="890375"/>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FB17CA72-14AD-71EB-3463-8AAB2BA1FD44}"/>
                    </a:ext>
                  </a:extLst>
                </p:cNvPr>
                <p:cNvSpPr txBox="1"/>
                <p:nvPr/>
              </p:nvSpPr>
              <p:spPr>
                <a:xfrm>
                  <a:off x="7345483" y="4624182"/>
                  <a:ext cx="3860945" cy="531337"/>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84</m:t>
                          </m:r>
                        </m:sub>
                        <m:sup>
                          <m:r>
                            <a:rPr lang="en-AU" sz="2800" b="0" i="1" smtClean="0">
                              <a:latin typeface="Cambria Math" panose="02040503050406030204" pitchFamily="18" charset="0"/>
                            </a:rPr>
                            <m:t>218</m:t>
                          </m:r>
                        </m:sup>
                        <m:e>
                          <m:r>
                            <a:rPr lang="en-AU" sz="2800" b="0" i="1" smtClean="0">
                              <a:solidFill>
                                <a:srgbClr val="FF0000"/>
                              </a:solidFill>
                              <a:latin typeface="Cambria Math" panose="02040503050406030204" pitchFamily="18" charset="0"/>
                            </a:rPr>
                            <m:t>𝑃𝑜</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82</m:t>
                          </m:r>
                        </m:sub>
                        <m:sup>
                          <m:r>
                            <a:rPr lang="en-AU" sz="2800" b="0" i="1" smtClean="0">
                              <a:latin typeface="Cambria Math" panose="02040503050406030204" pitchFamily="18" charset="0"/>
                            </a:rPr>
                            <m:t>214</m:t>
                          </m:r>
                        </m:sup>
                        <m:e>
                          <m:r>
                            <a:rPr lang="en-AU" sz="2800" b="0" i="1" smtClean="0">
                              <a:latin typeface="Cambria Math" panose="02040503050406030204" pitchFamily="18" charset="0"/>
                            </a:rPr>
                            <m:t>𝑃𝑏</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2</m:t>
                              </m:r>
                            </m:sub>
                            <m:sup>
                              <m:r>
                                <a:rPr lang="en-AU" sz="2800" b="0" i="1" smtClean="0">
                                  <a:latin typeface="Cambria Math" panose="02040503050406030204" pitchFamily="18" charset="0"/>
                                </a:rPr>
                                <m:t>4</m:t>
                              </m:r>
                            </m:sup>
                            <m:e>
                              <m:r>
                                <a:rPr lang="en-AU" sz="2800" b="0" i="1" smtClean="0">
                                  <a:latin typeface="Cambria Math" panose="02040503050406030204" pitchFamily="18" charset="0"/>
                                </a:rPr>
                                <m:t>𝐻𝑒</m:t>
                              </m:r>
                            </m:e>
                          </m:sPre>
                        </m:e>
                      </m:sPre>
                    </m:oMath>
                  </a14:m>
                  <a:endParaRPr lang="en-AU" sz="2800"/>
                </a:p>
              </p:txBody>
            </p:sp>
          </mc:Choice>
          <mc:Fallback xmlns="">
            <p:sp>
              <p:nvSpPr>
                <p:cNvPr id="27" name="TextBox 26">
                  <a:extLst>
                    <a:ext uri="{FF2B5EF4-FFF2-40B4-BE49-F238E27FC236}">
                      <a16:creationId xmlns:a16="http://schemas.microsoft.com/office/drawing/2014/main" id="{FB17CA72-14AD-71EB-3463-8AAB2BA1FD44}"/>
                    </a:ext>
                  </a:extLst>
                </p:cNvPr>
                <p:cNvSpPr txBox="1">
                  <a:spLocks noRot="1" noChangeAspect="1" noMove="1" noResize="1" noEditPoints="1" noAdjustHandles="1" noChangeArrowheads="1" noChangeShapeType="1" noTextEdit="1"/>
                </p:cNvSpPr>
                <p:nvPr/>
              </p:nvSpPr>
              <p:spPr>
                <a:xfrm>
                  <a:off x="7345483" y="4624182"/>
                  <a:ext cx="3860945" cy="531337"/>
                </a:xfrm>
                <a:prstGeom prst="rect">
                  <a:avLst/>
                </a:prstGeom>
                <a:blipFill>
                  <a:blip r:embed="rId14"/>
                  <a:stretch>
                    <a:fillRect l="-1967" t="-4651" b="-13953"/>
                  </a:stretch>
                </a:blipFill>
              </p:spPr>
              <p:txBody>
                <a:bodyPr/>
                <a:lstStyle/>
                <a:p>
                  <a:r>
                    <a:rPr lang="en-US">
                      <a:noFill/>
                    </a:rPr>
                    <a:t> </a:t>
                  </a:r>
                </a:p>
              </p:txBody>
            </p:sp>
          </mc:Fallback>
        </mc:AlternateContent>
        <p:sp>
          <p:nvSpPr>
            <p:cNvPr id="34" name="Isosceles Triangle 33">
              <a:extLst>
                <a:ext uri="{FF2B5EF4-FFF2-40B4-BE49-F238E27FC236}">
                  <a16:creationId xmlns:a16="http://schemas.microsoft.com/office/drawing/2014/main" id="{26758167-64C7-2863-7D4D-FD065A2B1390}"/>
                </a:ext>
              </a:extLst>
            </p:cNvPr>
            <p:cNvSpPr/>
            <p:nvPr/>
          </p:nvSpPr>
          <p:spPr>
            <a:xfrm rot="13339021">
              <a:off x="2944086" y="4265144"/>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4" name="Group 43" descr="Decay series equation.">
            <a:extLst>
              <a:ext uri="{FF2B5EF4-FFF2-40B4-BE49-F238E27FC236}">
                <a16:creationId xmlns:a16="http://schemas.microsoft.com/office/drawing/2014/main" id="{819B3533-F42E-2B42-A675-33ED8C72BECC}"/>
              </a:ext>
            </a:extLst>
          </p:cNvPr>
          <p:cNvGrpSpPr/>
          <p:nvPr/>
        </p:nvGrpSpPr>
        <p:grpSpPr>
          <a:xfrm>
            <a:off x="2683039" y="4382760"/>
            <a:ext cx="8579815" cy="1304096"/>
            <a:chOff x="2683039" y="4382760"/>
            <a:chExt cx="8579815" cy="1304096"/>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ED92F9E-3C07-0C43-C7CC-C4655BCC7D83}"/>
                    </a:ext>
                  </a:extLst>
                </p:cNvPr>
                <p:cNvSpPr txBox="1"/>
                <p:nvPr/>
              </p:nvSpPr>
              <p:spPr>
                <a:xfrm>
                  <a:off x="7442144" y="5155519"/>
                  <a:ext cx="3820710" cy="531337"/>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82</m:t>
                          </m:r>
                        </m:sub>
                        <m:sup>
                          <m:r>
                            <a:rPr lang="en-AU" sz="2800" b="0" i="1" smtClean="0">
                              <a:latin typeface="Cambria Math" panose="02040503050406030204" pitchFamily="18" charset="0"/>
                            </a:rPr>
                            <m:t>214</m:t>
                          </m:r>
                        </m:sup>
                        <m:e>
                          <m:r>
                            <a:rPr lang="en-AU" sz="2800" b="0" i="1" smtClean="0">
                              <a:solidFill>
                                <a:srgbClr val="146CFD"/>
                              </a:solidFill>
                              <a:latin typeface="Cambria Math" panose="02040503050406030204" pitchFamily="18" charset="0"/>
                            </a:rPr>
                            <m:t>𝑃𝑏</m:t>
                          </m:r>
                          <m:r>
                            <a:rPr lang="en-AU" sz="2800" b="0" i="1" smtClean="0">
                              <a:solidFill>
                                <a:schemeClr val="accent2">
                                  <a:lumMod val="75000"/>
                                </a:schemeClr>
                              </a:solidFill>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83</m:t>
                          </m:r>
                        </m:sub>
                        <m:sup>
                          <m:r>
                            <a:rPr lang="en-AU" sz="2800" b="0" i="1" smtClean="0">
                              <a:latin typeface="Cambria Math" panose="02040503050406030204" pitchFamily="18" charset="0"/>
                            </a:rPr>
                            <m:t>214</m:t>
                          </m:r>
                        </m:sup>
                        <m:e>
                          <m:r>
                            <a:rPr lang="en-AU" sz="2800" b="0" i="1" smtClean="0">
                              <a:latin typeface="Cambria Math" panose="02040503050406030204" pitchFamily="18" charset="0"/>
                            </a:rPr>
                            <m:t>𝐵𝑖</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−1</m:t>
                              </m:r>
                            </m:sub>
                            <m:sup>
                              <m:r>
                                <a:rPr lang="en-AU" sz="2800" b="0" i="1" smtClean="0">
                                  <a:latin typeface="Cambria Math" panose="02040503050406030204" pitchFamily="18" charset="0"/>
                                </a:rPr>
                                <m:t>0</m:t>
                              </m:r>
                            </m:sup>
                            <m:e>
                              <m:r>
                                <a:rPr lang="en-AU" sz="2800" b="0" i="1" smtClean="0">
                                  <a:latin typeface="Cambria Math" panose="02040503050406030204" pitchFamily="18" charset="0"/>
                                </a:rPr>
                                <m:t>𝑒</m:t>
                              </m:r>
                            </m:e>
                          </m:sPre>
                        </m:e>
                      </m:sPre>
                    </m:oMath>
                  </a14:m>
                  <a:endParaRPr lang="en-AU" sz="2800"/>
                </a:p>
              </p:txBody>
            </p:sp>
          </mc:Choice>
          <mc:Fallback xmlns="">
            <p:sp>
              <p:nvSpPr>
                <p:cNvPr id="29" name="TextBox 28">
                  <a:extLst>
                    <a:ext uri="{FF2B5EF4-FFF2-40B4-BE49-F238E27FC236}">
                      <a16:creationId xmlns:a16="http://schemas.microsoft.com/office/drawing/2014/main" id="{5ED92F9E-3C07-0C43-C7CC-C4655BCC7D83}"/>
                    </a:ext>
                  </a:extLst>
                </p:cNvPr>
                <p:cNvSpPr txBox="1">
                  <a:spLocks noRot="1" noChangeAspect="1" noMove="1" noResize="1" noEditPoints="1" noAdjustHandles="1" noChangeArrowheads="1" noChangeShapeType="1" noTextEdit="1"/>
                </p:cNvSpPr>
                <p:nvPr/>
              </p:nvSpPr>
              <p:spPr>
                <a:xfrm>
                  <a:off x="7442144" y="5155519"/>
                  <a:ext cx="3820710" cy="531337"/>
                </a:xfrm>
                <a:prstGeom prst="rect">
                  <a:avLst/>
                </a:prstGeom>
                <a:blipFill>
                  <a:blip r:embed="rId15"/>
                  <a:stretch>
                    <a:fillRect l="-1987" t="-2381" b="-16667"/>
                  </a:stretch>
                </a:blipFill>
              </p:spPr>
              <p:txBody>
                <a:bodyPr/>
                <a:lstStyle/>
                <a:p>
                  <a:r>
                    <a:rPr lang="en-US">
                      <a:noFill/>
                    </a:rPr>
                    <a:t> </a:t>
                  </a:r>
                </a:p>
              </p:txBody>
            </p:sp>
          </mc:Fallback>
        </mc:AlternateContent>
        <p:sp>
          <p:nvSpPr>
            <p:cNvPr id="35" name="Isosceles Triangle 34">
              <a:extLst>
                <a:ext uri="{FF2B5EF4-FFF2-40B4-BE49-F238E27FC236}">
                  <a16:creationId xmlns:a16="http://schemas.microsoft.com/office/drawing/2014/main" id="{AB7534EA-4049-2172-CA3F-F1E617CA5F1C}"/>
                </a:ext>
              </a:extLst>
            </p:cNvPr>
            <p:cNvSpPr/>
            <p:nvPr/>
          </p:nvSpPr>
          <p:spPr>
            <a:xfrm>
              <a:off x="2683039" y="4382760"/>
              <a:ext cx="107439" cy="110666"/>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 name="Group 10" descr="Decay series equation.">
            <a:extLst>
              <a:ext uri="{FF2B5EF4-FFF2-40B4-BE49-F238E27FC236}">
                <a16:creationId xmlns:a16="http://schemas.microsoft.com/office/drawing/2014/main" id="{E422FB36-8870-768F-EDA4-8FD2F889DF8D}"/>
              </a:ext>
            </a:extLst>
          </p:cNvPr>
          <p:cNvGrpSpPr/>
          <p:nvPr/>
        </p:nvGrpSpPr>
        <p:grpSpPr>
          <a:xfrm>
            <a:off x="2686325" y="4127304"/>
            <a:ext cx="8571501" cy="2109725"/>
            <a:chOff x="2686325" y="4127304"/>
            <a:chExt cx="8571501" cy="2109725"/>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43CB4F-7AB5-7AFC-8D4B-A13BE4CAC5C2}"/>
                    </a:ext>
                  </a:extLst>
                </p:cNvPr>
                <p:cNvSpPr txBox="1"/>
                <p:nvPr/>
              </p:nvSpPr>
              <p:spPr>
                <a:xfrm>
                  <a:off x="7390746" y="5719303"/>
                  <a:ext cx="3867080" cy="517726"/>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83</m:t>
                          </m:r>
                        </m:sub>
                        <m:sup>
                          <m:r>
                            <a:rPr lang="en-AU" sz="2800" b="0" i="1" smtClean="0">
                              <a:latin typeface="Cambria Math" panose="02040503050406030204" pitchFamily="18" charset="0"/>
                            </a:rPr>
                            <m:t>214</m:t>
                          </m:r>
                        </m:sup>
                        <m:e>
                          <m:r>
                            <a:rPr lang="en-AU" sz="2800" b="0" i="1" smtClean="0">
                              <a:solidFill>
                                <a:srgbClr val="146CFD"/>
                              </a:solidFill>
                              <a:latin typeface="Cambria Math" panose="02040503050406030204" pitchFamily="18" charset="0"/>
                            </a:rPr>
                            <m:t>𝐵𝑖</m:t>
                          </m:r>
                          <m:r>
                            <a:rPr lang="en-AU" sz="2800" b="0" i="1" smtClean="0">
                              <a:solidFill>
                                <a:schemeClr val="accent2">
                                  <a:lumMod val="75000"/>
                                </a:schemeClr>
                              </a:solidFill>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84</m:t>
                          </m:r>
                        </m:sub>
                        <m:sup>
                          <m:r>
                            <a:rPr lang="en-AU" sz="2800" b="0" i="1" smtClean="0">
                              <a:latin typeface="Cambria Math" panose="02040503050406030204" pitchFamily="18" charset="0"/>
                            </a:rPr>
                            <m:t>214</m:t>
                          </m:r>
                        </m:sup>
                        <m:e>
                          <m:r>
                            <a:rPr lang="en-AU" sz="2800" b="0" i="1" smtClean="0">
                              <a:latin typeface="Cambria Math" panose="02040503050406030204" pitchFamily="18" charset="0"/>
                            </a:rPr>
                            <m:t>𝑃𝑜</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r>
                                <a:rPr lang="en-AU" sz="2800" b="0" i="1" smtClean="0">
                                  <a:latin typeface="Cambria Math" panose="02040503050406030204" pitchFamily="18" charset="0"/>
                                </a:rPr>
                                <m:t>−1</m:t>
                              </m:r>
                            </m:sub>
                            <m:sup>
                              <m:r>
                                <a:rPr lang="en-AU" sz="2800" b="0" i="1" smtClean="0">
                                  <a:latin typeface="Cambria Math" panose="02040503050406030204" pitchFamily="18" charset="0"/>
                                </a:rPr>
                                <m:t>0</m:t>
                              </m:r>
                            </m:sup>
                            <m:e>
                              <m:r>
                                <a:rPr lang="en-AU" sz="2800" b="0" i="1" smtClean="0">
                                  <a:latin typeface="Cambria Math" panose="02040503050406030204" pitchFamily="18" charset="0"/>
                                </a:rPr>
                                <m:t>𝑒</m:t>
                              </m:r>
                            </m:e>
                          </m:sPre>
                        </m:e>
                      </m:sPre>
                    </m:oMath>
                  </a14:m>
                  <a:endParaRPr lang="en-AU" sz="2800"/>
                </a:p>
              </p:txBody>
            </p:sp>
          </mc:Choice>
          <mc:Fallback xmlns="">
            <p:sp>
              <p:nvSpPr>
                <p:cNvPr id="3" name="TextBox 2">
                  <a:extLst>
                    <a:ext uri="{FF2B5EF4-FFF2-40B4-BE49-F238E27FC236}">
                      <a16:creationId xmlns:a16="http://schemas.microsoft.com/office/drawing/2014/main" id="{F243CB4F-7AB5-7AFC-8D4B-A13BE4CAC5C2}"/>
                    </a:ext>
                  </a:extLst>
                </p:cNvPr>
                <p:cNvSpPr txBox="1">
                  <a:spLocks noRot="1" noChangeAspect="1" noMove="1" noResize="1" noEditPoints="1" noAdjustHandles="1" noChangeArrowheads="1" noChangeShapeType="1" noTextEdit="1"/>
                </p:cNvSpPr>
                <p:nvPr/>
              </p:nvSpPr>
              <p:spPr>
                <a:xfrm>
                  <a:off x="7390746" y="5719303"/>
                  <a:ext cx="3867080" cy="517726"/>
                </a:xfrm>
                <a:prstGeom prst="rect">
                  <a:avLst/>
                </a:prstGeom>
                <a:blipFill>
                  <a:blip r:embed="rId16"/>
                  <a:stretch>
                    <a:fillRect l="-1634" t="-2381" b="-16667"/>
                  </a:stretch>
                </a:blipFill>
              </p:spPr>
              <p:txBody>
                <a:bodyPr/>
                <a:lstStyle/>
                <a:p>
                  <a:r>
                    <a:rPr lang="en-US">
                      <a:noFill/>
                    </a:rPr>
                    <a:t> </a:t>
                  </a:r>
                </a:p>
              </p:txBody>
            </p:sp>
          </mc:Fallback>
        </mc:AlternateContent>
        <p:sp>
          <p:nvSpPr>
            <p:cNvPr id="9" name="Isosceles Triangle 8">
              <a:extLst>
                <a:ext uri="{FF2B5EF4-FFF2-40B4-BE49-F238E27FC236}">
                  <a16:creationId xmlns:a16="http://schemas.microsoft.com/office/drawing/2014/main" id="{AB075E8E-2BDD-A21C-C203-E8527E43C40F}"/>
                </a:ext>
              </a:extLst>
            </p:cNvPr>
            <p:cNvSpPr/>
            <p:nvPr/>
          </p:nvSpPr>
          <p:spPr>
            <a:xfrm>
              <a:off x="2686325" y="4127304"/>
              <a:ext cx="107439" cy="110666"/>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E284F2B9-526C-603C-D027-E3354FBF09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201</a:t>
            </a:fld>
            <a:endParaRPr lang="en-AU"/>
          </a:p>
        </p:txBody>
      </p:sp>
    </p:spTree>
    <p:extLst>
      <p:ext uri="{BB962C8B-B14F-4D97-AF65-F5344CB8AC3E}">
        <p14:creationId xmlns:p14="http://schemas.microsoft.com/office/powerpoint/2010/main" val="149242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E9218-5E5B-E9F1-E2F0-898E05DBE40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848585E-6944-F9EE-BF31-A618133E3269}"/>
              </a:ext>
            </a:extLst>
          </p:cNvPr>
          <p:cNvSpPr>
            <a:spLocks noGrp="1"/>
          </p:cNvSpPr>
          <p:nvPr>
            <p:ph type="title"/>
          </p:nvPr>
        </p:nvSpPr>
        <p:spPr/>
        <p:txBody>
          <a:bodyPr/>
          <a:lstStyle/>
          <a:p>
            <a:r>
              <a:rPr lang="en-AU"/>
              <a:t>3.1 Decay series (2 of 3) </a:t>
            </a:r>
          </a:p>
        </p:txBody>
      </p:sp>
      <p:pic>
        <p:nvPicPr>
          <p:cNvPr id="4" name="Picture 3" descr="graph of decay series of uranium 238">
            <a:extLst>
              <a:ext uri="{FF2B5EF4-FFF2-40B4-BE49-F238E27FC236}">
                <a16:creationId xmlns:a16="http://schemas.microsoft.com/office/drawing/2014/main" id="{76121325-0F8D-6178-A6BC-DC1A124C9D0E}"/>
              </a:ext>
            </a:extLst>
          </p:cNvPr>
          <p:cNvPicPr>
            <a:picLocks noChangeAspect="1"/>
          </p:cNvPicPr>
          <p:nvPr/>
        </p:nvPicPr>
        <p:blipFill>
          <a:blip r:embed="rId3"/>
          <a:stretch>
            <a:fillRect/>
          </a:stretch>
        </p:blipFill>
        <p:spPr>
          <a:xfrm>
            <a:off x="505171" y="788080"/>
            <a:ext cx="6602299" cy="5281839"/>
          </a:xfrm>
          <a:prstGeom prst="rect">
            <a:avLst/>
          </a:prstGeom>
        </p:spPr>
      </p:pic>
      <p:sp>
        <p:nvSpPr>
          <p:cNvPr id="5" name="TextBox 4">
            <a:extLst>
              <a:ext uri="{FF2B5EF4-FFF2-40B4-BE49-F238E27FC236}">
                <a16:creationId xmlns:a16="http://schemas.microsoft.com/office/drawing/2014/main" id="{58B54D95-FEA4-3DE0-D7C0-00F79482A355}"/>
              </a:ext>
            </a:extLst>
          </p:cNvPr>
          <p:cNvSpPr txBox="1"/>
          <p:nvPr/>
        </p:nvSpPr>
        <p:spPr>
          <a:xfrm>
            <a:off x="2780869" y="6359500"/>
            <a:ext cx="609600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Series Uranium-radium</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Zátonyi Sándor, (ifj.) Fizped</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 4.0</a:t>
            </a:r>
            <a:r>
              <a:rPr lang="en-US" sz="1200" b="0" i="0">
                <a:solidFill>
                  <a:srgbClr val="232323"/>
                </a:solidFill>
                <a:effectLst/>
                <a:latin typeface="Arial" panose="020B0604020202020204" pitchFamily="34" charset="0"/>
              </a:rPr>
              <a:t>.</a:t>
            </a:r>
            <a:endParaRPr lang="en-AU" sz="1200"/>
          </a:p>
        </p:txBody>
      </p:sp>
      <p:sp>
        <p:nvSpPr>
          <p:cNvPr id="59" name="TextBox 58" descr="Decay series equation.">
            <a:extLst>
              <a:ext uri="{FF2B5EF4-FFF2-40B4-BE49-F238E27FC236}">
                <a16:creationId xmlns:a16="http://schemas.microsoft.com/office/drawing/2014/main" id="{222B739F-D4D1-5BB6-C97A-F00D87419B80}"/>
              </a:ext>
            </a:extLst>
          </p:cNvPr>
          <p:cNvSpPr txBox="1"/>
          <p:nvPr/>
        </p:nvSpPr>
        <p:spPr>
          <a:xfrm>
            <a:off x="5705272" y="2971800"/>
            <a:ext cx="914400" cy="914400"/>
          </a:xfrm>
          <a:prstGeom prst="rect">
            <a:avLst/>
          </a:prstGeom>
          <a:noFill/>
        </p:spPr>
        <p:txBody>
          <a:bodyPr wrap="square" lIns="0" tIns="0" rIns="0" bIns="0" rtlCol="0">
            <a:noAutofit/>
          </a:bodyPr>
          <a:lstStyle/>
          <a:p>
            <a:pPr algn="l"/>
            <a:endParaRPr lang="en-AU" sz="1800"/>
          </a:p>
        </p:txBody>
      </p:sp>
      <p:grpSp>
        <p:nvGrpSpPr>
          <p:cNvPr id="64" name="Group 63" descr="Decay series equation.">
            <a:extLst>
              <a:ext uri="{FF2B5EF4-FFF2-40B4-BE49-F238E27FC236}">
                <a16:creationId xmlns:a16="http://schemas.microsoft.com/office/drawing/2014/main" id="{1095C136-5DDB-AB22-48A1-D708FB90546F}"/>
              </a:ext>
            </a:extLst>
          </p:cNvPr>
          <p:cNvGrpSpPr/>
          <p:nvPr/>
        </p:nvGrpSpPr>
        <p:grpSpPr>
          <a:xfrm>
            <a:off x="2365581" y="1409699"/>
            <a:ext cx="9478419" cy="3035382"/>
            <a:chOff x="2365581" y="1409699"/>
            <a:chExt cx="9478419" cy="3035382"/>
          </a:xfrm>
        </p:grpSpPr>
        <p:grpSp>
          <p:nvGrpSpPr>
            <p:cNvPr id="49" name="Group 48">
              <a:extLst>
                <a:ext uri="{FF2B5EF4-FFF2-40B4-BE49-F238E27FC236}">
                  <a16:creationId xmlns:a16="http://schemas.microsoft.com/office/drawing/2014/main" id="{A1C821E7-7433-AAD8-44A2-98BFFFDFE8F9}"/>
                </a:ext>
              </a:extLst>
            </p:cNvPr>
            <p:cNvGrpSpPr/>
            <p:nvPr/>
          </p:nvGrpSpPr>
          <p:grpSpPr>
            <a:xfrm>
              <a:off x="2365581" y="4039724"/>
              <a:ext cx="513808" cy="405357"/>
              <a:chOff x="2365581" y="4039724"/>
              <a:chExt cx="513808" cy="405357"/>
            </a:xfrm>
          </p:grpSpPr>
          <p:sp>
            <p:nvSpPr>
              <p:cNvPr id="16" name="TextBox 15">
                <a:extLst>
                  <a:ext uri="{FF2B5EF4-FFF2-40B4-BE49-F238E27FC236}">
                    <a16:creationId xmlns:a16="http://schemas.microsoft.com/office/drawing/2014/main" id="{9A5ECE8F-7B31-A3DF-92BF-BAFDA3A4B906}"/>
                  </a:ext>
                </a:extLst>
              </p:cNvPr>
              <p:cNvSpPr txBox="1"/>
              <p:nvPr/>
            </p:nvSpPr>
            <p:spPr>
              <a:xfrm>
                <a:off x="2451372" y="4039724"/>
                <a:ext cx="428017" cy="359924"/>
              </a:xfrm>
              <a:prstGeom prst="rect">
                <a:avLst/>
              </a:prstGeom>
              <a:noFill/>
            </p:spPr>
            <p:txBody>
              <a:bodyPr wrap="square" lIns="0" tIns="0" rIns="0" bIns="0" rtlCol="0">
                <a:noAutofit/>
              </a:bodyPr>
              <a:lstStyle/>
              <a:p>
                <a:pPr algn="l"/>
                <a:r>
                  <a:rPr lang="en-AU" sz="1600">
                    <a:solidFill>
                      <a:srgbClr val="FF0000"/>
                    </a:solidFill>
                  </a:rPr>
                  <a:t>1</a:t>
                </a:r>
              </a:p>
            </p:txBody>
          </p:sp>
          <p:sp>
            <p:nvSpPr>
              <p:cNvPr id="31" name="Isosceles Triangle 30">
                <a:extLst>
                  <a:ext uri="{FF2B5EF4-FFF2-40B4-BE49-F238E27FC236}">
                    <a16:creationId xmlns:a16="http://schemas.microsoft.com/office/drawing/2014/main" id="{9767793D-0B61-60DE-DE88-7CD6737ECC59}"/>
                  </a:ext>
                </a:extLst>
              </p:cNvPr>
              <p:cNvSpPr/>
              <p:nvPr/>
            </p:nvSpPr>
            <p:spPr>
              <a:xfrm rot="13339021">
                <a:off x="2365581" y="4273143"/>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31D762F-0889-6F22-D045-DB6420F46478}"/>
                    </a:ext>
                  </a:extLst>
                </p:cNvPr>
                <p:cNvSpPr txBox="1"/>
                <p:nvPr/>
              </p:nvSpPr>
              <p:spPr>
                <a:xfrm>
                  <a:off x="8028318" y="1409699"/>
                  <a:ext cx="3815682" cy="914400"/>
                </a:xfrm>
                <a:prstGeom prst="rect">
                  <a:avLst/>
                </a:prstGeom>
                <a:noFill/>
              </p:spPr>
              <p:txBody>
                <a:bodyPr wrap="none" lIns="0" tIns="0" rIns="0" bIns="0" rtlCol="0">
                  <a:noAutofit/>
                </a:bodyPr>
                <a:lstStyle/>
                <a:p>
                  <a:pPr algn="l"/>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84</m:t>
                          </m:r>
                        </m:sub>
                        <m:sup>
                          <m:r>
                            <a:rPr lang="en-AU" sz="2800" b="0" i="1" smtClean="0">
                              <a:latin typeface="Cambria Math" panose="02040503050406030204" pitchFamily="18" charset="0"/>
                            </a:rPr>
                            <m:t>214</m:t>
                          </m:r>
                        </m:sup>
                        <m:e>
                          <m:r>
                            <a:rPr lang="en-AU" sz="2800" b="0" i="1" smtClean="0">
                              <a:solidFill>
                                <a:srgbClr val="FF0000"/>
                              </a:solidFill>
                              <a:latin typeface="Cambria Math" panose="02040503050406030204" pitchFamily="18" charset="0"/>
                            </a:rPr>
                            <m:t>𝑃𝑜</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sup>
                          <m:r>
                            <a:rPr lang="en-AU" sz="2800" b="0" i="1" smtClean="0">
                              <a:latin typeface="Cambria Math" panose="02040503050406030204" pitchFamily="18" charset="0"/>
                            </a:rPr>
                            <m:t>210</m:t>
                          </m:r>
                        </m:sup>
                        <m:e>
                          <m:r>
                            <a:rPr lang="en-AU" sz="2800" b="0" i="1" smtClean="0">
                              <a:latin typeface="Cambria Math" panose="02040503050406030204" pitchFamily="18" charset="0"/>
                            </a:rPr>
                            <m:t>𝑃𝑏</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sup/>
                            <m:e/>
                          </m:sPre>
                          <m:r>
                            <a:rPr lang="en-AU" sz="2800" b="0" i="1" smtClean="0">
                              <a:latin typeface="Cambria Math" panose="02040503050406030204" pitchFamily="18" charset="0"/>
                            </a:rPr>
                            <m:t> </m:t>
                          </m:r>
                        </m:e>
                      </m:sPre>
                    </m:oMath>
                  </a14:m>
                  <a:endParaRPr lang="en-AU" sz="2800"/>
                </a:p>
              </p:txBody>
            </p:sp>
          </mc:Choice>
          <mc:Fallback xmlns="">
            <p:sp>
              <p:nvSpPr>
                <p:cNvPr id="53" name="TextBox 52">
                  <a:extLst>
                    <a:ext uri="{FF2B5EF4-FFF2-40B4-BE49-F238E27FC236}">
                      <a16:creationId xmlns:a16="http://schemas.microsoft.com/office/drawing/2014/main" id="{331D762F-0889-6F22-D045-DB6420F46478}"/>
                    </a:ext>
                  </a:extLst>
                </p:cNvPr>
                <p:cNvSpPr txBox="1">
                  <a:spLocks noRot="1" noChangeAspect="1" noMove="1" noResize="1" noEditPoints="1" noAdjustHandles="1" noChangeArrowheads="1" noChangeShapeType="1" noTextEdit="1"/>
                </p:cNvSpPr>
                <p:nvPr/>
              </p:nvSpPr>
              <p:spPr>
                <a:xfrm>
                  <a:off x="8028318" y="1409699"/>
                  <a:ext cx="3815682" cy="914400"/>
                </a:xfrm>
                <a:prstGeom prst="rect">
                  <a:avLst/>
                </a:prstGeom>
                <a:blipFill>
                  <a:blip r:embed="rId7"/>
                  <a:stretch>
                    <a:fillRect l="-1993"/>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841B92DA-6E5E-F9B0-9061-D4B08F8BABC1}"/>
                </a:ext>
              </a:extLst>
            </p:cNvPr>
            <p:cNvSpPr txBox="1"/>
            <p:nvPr/>
          </p:nvSpPr>
          <p:spPr>
            <a:xfrm>
              <a:off x="7505508" y="1550735"/>
              <a:ext cx="359923" cy="330740"/>
            </a:xfrm>
            <a:prstGeom prst="rect">
              <a:avLst/>
            </a:prstGeom>
            <a:noFill/>
          </p:spPr>
          <p:txBody>
            <a:bodyPr wrap="square" lIns="0" tIns="0" rIns="0" bIns="0" rtlCol="0">
              <a:noAutofit/>
            </a:bodyPr>
            <a:lstStyle/>
            <a:p>
              <a:pPr algn="l"/>
              <a:r>
                <a:rPr lang="en-AU" sz="1800">
                  <a:solidFill>
                    <a:srgbClr val="FF0000"/>
                  </a:solidFill>
                </a:rPr>
                <a:t>1</a:t>
              </a:r>
            </a:p>
          </p:txBody>
        </p:sp>
      </p:grpSp>
      <p:grpSp>
        <p:nvGrpSpPr>
          <p:cNvPr id="65" name="Group 64" descr="Decay series equation.">
            <a:extLst>
              <a:ext uri="{FF2B5EF4-FFF2-40B4-BE49-F238E27FC236}">
                <a16:creationId xmlns:a16="http://schemas.microsoft.com/office/drawing/2014/main" id="{8E0E1CE7-9695-4A50-A832-BB548D4C040F}"/>
              </a:ext>
            </a:extLst>
          </p:cNvPr>
          <p:cNvGrpSpPr/>
          <p:nvPr/>
        </p:nvGrpSpPr>
        <p:grpSpPr>
          <a:xfrm>
            <a:off x="1984606" y="2342743"/>
            <a:ext cx="9567564" cy="2401734"/>
            <a:chOff x="1984606" y="2342743"/>
            <a:chExt cx="9567564" cy="2401734"/>
          </a:xfrm>
        </p:grpSpPr>
        <p:grpSp>
          <p:nvGrpSpPr>
            <p:cNvPr id="50" name="Group 49">
              <a:extLst>
                <a:ext uri="{FF2B5EF4-FFF2-40B4-BE49-F238E27FC236}">
                  <a16:creationId xmlns:a16="http://schemas.microsoft.com/office/drawing/2014/main" id="{549A8CF0-5EFC-86DE-A691-2D23ED6358E3}"/>
                </a:ext>
              </a:extLst>
            </p:cNvPr>
            <p:cNvGrpSpPr/>
            <p:nvPr/>
          </p:nvGrpSpPr>
          <p:grpSpPr>
            <a:xfrm>
              <a:off x="1984606" y="4384553"/>
              <a:ext cx="428017" cy="359924"/>
              <a:chOff x="1984606" y="4384553"/>
              <a:chExt cx="428017" cy="359924"/>
            </a:xfrm>
          </p:grpSpPr>
          <p:sp>
            <p:nvSpPr>
              <p:cNvPr id="23" name="TextBox 22">
                <a:extLst>
                  <a:ext uri="{FF2B5EF4-FFF2-40B4-BE49-F238E27FC236}">
                    <a16:creationId xmlns:a16="http://schemas.microsoft.com/office/drawing/2014/main" id="{E15426DB-867A-E075-C56A-FE625B1A52AC}"/>
                  </a:ext>
                </a:extLst>
              </p:cNvPr>
              <p:cNvSpPr txBox="1"/>
              <p:nvPr/>
            </p:nvSpPr>
            <p:spPr>
              <a:xfrm>
                <a:off x="1984606" y="4384553"/>
                <a:ext cx="428017" cy="359924"/>
              </a:xfrm>
              <a:prstGeom prst="rect">
                <a:avLst/>
              </a:prstGeom>
              <a:noFill/>
            </p:spPr>
            <p:txBody>
              <a:bodyPr wrap="square" lIns="0" tIns="0" rIns="0" bIns="0" rtlCol="0">
                <a:noAutofit/>
              </a:bodyPr>
              <a:lstStyle/>
              <a:p>
                <a:pPr algn="l"/>
                <a:r>
                  <a:rPr lang="en-AU" sz="1600">
                    <a:solidFill>
                      <a:srgbClr val="146CFD"/>
                    </a:solidFill>
                  </a:rPr>
                  <a:t>2</a:t>
                </a:r>
              </a:p>
            </p:txBody>
          </p:sp>
          <p:sp>
            <p:nvSpPr>
              <p:cNvPr id="48" name="Isosceles Triangle 47">
                <a:extLst>
                  <a:ext uri="{FF2B5EF4-FFF2-40B4-BE49-F238E27FC236}">
                    <a16:creationId xmlns:a16="http://schemas.microsoft.com/office/drawing/2014/main" id="{620C669A-FE49-775A-6078-465D5BBF51C3}"/>
                  </a:ext>
                </a:extLst>
              </p:cNvPr>
              <p:cNvSpPr/>
              <p:nvPr/>
            </p:nvSpPr>
            <p:spPr>
              <a:xfrm>
                <a:off x="2125833" y="4393160"/>
                <a:ext cx="111530" cy="159010"/>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74E0943-59A0-C37D-59A5-BE809AE40402}"/>
                    </a:ext>
                  </a:extLst>
                </p:cNvPr>
                <p:cNvSpPr txBox="1"/>
                <p:nvPr/>
              </p:nvSpPr>
              <p:spPr>
                <a:xfrm>
                  <a:off x="7736488" y="2342743"/>
                  <a:ext cx="3815682"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2800" i="1" smtClean="0">
                                <a:solidFill>
                                  <a:schemeClr val="tx1"/>
                                </a:solidFill>
                                <a:latin typeface="Cambria Math" panose="02040503050406030204" pitchFamily="18" charset="0"/>
                              </a:rPr>
                            </m:ctrlPr>
                          </m:sPrePr>
                          <m:sub>
                            <m:r>
                              <a:rPr lang="en-AU" sz="2800" b="0" i="1" smtClean="0">
                                <a:solidFill>
                                  <a:schemeClr val="tx1"/>
                                </a:solidFill>
                                <a:latin typeface="Cambria Math" panose="02040503050406030204" pitchFamily="18" charset="0"/>
                              </a:rPr>
                              <m:t>82</m:t>
                            </m:r>
                          </m:sub>
                          <m:sup>
                            <m:r>
                              <a:rPr lang="en-AU" sz="2800" b="0" i="1" smtClean="0">
                                <a:solidFill>
                                  <a:schemeClr val="tx1"/>
                                </a:solidFill>
                                <a:latin typeface="Cambria Math" panose="02040503050406030204" pitchFamily="18" charset="0"/>
                              </a:rPr>
                              <m:t>210</m:t>
                            </m:r>
                          </m:sup>
                          <m:e>
                            <m:r>
                              <a:rPr lang="en-AU" sz="2800" b="0" i="1" smtClean="0">
                                <a:solidFill>
                                  <a:srgbClr val="146CFD"/>
                                </a:solidFill>
                                <a:latin typeface="Cambria Math" panose="02040503050406030204" pitchFamily="18" charset="0"/>
                              </a:rPr>
                              <m:t>𝑃𝑏</m:t>
                            </m:r>
                            <m:r>
                              <a:rPr lang="en-AU" sz="2800" b="0" i="1" smtClean="0">
                                <a:solidFill>
                                  <a:schemeClr val="tx1"/>
                                </a:solidFill>
                                <a:latin typeface="Cambria Math" panose="02040503050406030204" pitchFamily="18" charset="0"/>
                              </a:rPr>
                              <m:t> →</m:t>
                            </m:r>
                          </m:e>
                        </m:sPre>
                        <m:r>
                          <a:rPr lang="en-AU" sz="2800" b="0" i="1" smtClean="0">
                            <a:solidFill>
                              <a:schemeClr val="tx1"/>
                            </a:solidFill>
                            <a:latin typeface="Cambria Math" panose="02040503050406030204" pitchFamily="18" charset="0"/>
                          </a:rPr>
                          <m:t> </m:t>
                        </m:r>
                        <m:sPre>
                          <m:sPrePr>
                            <m:ctrlPr>
                              <a:rPr lang="en-AU" sz="2800" b="0" i="1" smtClean="0">
                                <a:solidFill>
                                  <a:schemeClr val="tx1"/>
                                </a:solidFill>
                                <a:latin typeface="Cambria Math" panose="02040503050406030204" pitchFamily="18" charset="0"/>
                              </a:rPr>
                            </m:ctrlPr>
                          </m:sPrePr>
                          <m:sub/>
                          <m:sup/>
                          <m:e/>
                        </m:sPre>
                        <m:r>
                          <a:rPr lang="en-AU" sz="2800" b="0" i="1" smtClean="0">
                            <a:solidFill>
                              <a:schemeClr val="tx1"/>
                            </a:solidFill>
                            <a:latin typeface="Cambria Math" panose="02040503050406030204" pitchFamily="18" charset="0"/>
                          </a:rPr>
                          <m:t> +</m:t>
                        </m:r>
                        <m:sPre>
                          <m:sPrePr>
                            <m:ctrlPr>
                              <a:rPr lang="en-AU" sz="2800" i="1">
                                <a:latin typeface="Cambria Math" panose="02040503050406030204" pitchFamily="18" charset="0"/>
                              </a:rPr>
                            </m:ctrlPr>
                          </m:sPrePr>
                          <m:sub>
                            <m:r>
                              <a:rPr lang="en-AU" sz="2800" i="1">
                                <a:latin typeface="Cambria Math" panose="02040503050406030204" pitchFamily="18" charset="0"/>
                              </a:rPr>
                              <m:t>−1</m:t>
                            </m:r>
                          </m:sub>
                          <m:sup>
                            <m:r>
                              <a:rPr lang="en-AU" sz="2800" i="1">
                                <a:latin typeface="Cambria Math" panose="02040503050406030204" pitchFamily="18" charset="0"/>
                              </a:rPr>
                              <m:t>0</m:t>
                            </m:r>
                          </m:sup>
                          <m:e>
                            <m:r>
                              <a:rPr lang="en-AU" sz="2800" i="1">
                                <a:latin typeface="Cambria Math" panose="02040503050406030204" pitchFamily="18" charset="0"/>
                              </a:rPr>
                              <m:t>𝑒</m:t>
                            </m:r>
                          </m:e>
                        </m:sPre>
                      </m:oMath>
                    </m:oMathPara>
                  </a14:m>
                  <a:endParaRPr lang="en-AU" sz="2800"/>
                </a:p>
              </p:txBody>
            </p:sp>
          </mc:Choice>
          <mc:Fallback xmlns="">
            <p:sp>
              <p:nvSpPr>
                <p:cNvPr id="56" name="TextBox 55">
                  <a:extLst>
                    <a:ext uri="{FF2B5EF4-FFF2-40B4-BE49-F238E27FC236}">
                      <a16:creationId xmlns:a16="http://schemas.microsoft.com/office/drawing/2014/main" id="{774E0943-59A0-C37D-59A5-BE809AE40402}"/>
                    </a:ext>
                  </a:extLst>
                </p:cNvPr>
                <p:cNvSpPr txBox="1">
                  <a:spLocks noRot="1" noChangeAspect="1" noMove="1" noResize="1" noEditPoints="1" noAdjustHandles="1" noChangeArrowheads="1" noChangeShapeType="1" noTextEdit="1"/>
                </p:cNvSpPr>
                <p:nvPr/>
              </p:nvSpPr>
              <p:spPr>
                <a:xfrm>
                  <a:off x="7736488" y="2342743"/>
                  <a:ext cx="3815682" cy="914400"/>
                </a:xfrm>
                <a:prstGeom prst="rect">
                  <a:avLst/>
                </a:prstGeom>
                <a:blipFill>
                  <a:blip r:embed="rId8"/>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CACE9B8-1200-6BD7-7F4D-F88773E0FC8C}"/>
                </a:ext>
              </a:extLst>
            </p:cNvPr>
            <p:cNvSpPr txBox="1"/>
            <p:nvPr/>
          </p:nvSpPr>
          <p:spPr>
            <a:xfrm>
              <a:off x="7505508" y="2444828"/>
              <a:ext cx="359923" cy="330740"/>
            </a:xfrm>
            <a:prstGeom prst="rect">
              <a:avLst/>
            </a:prstGeom>
            <a:noFill/>
          </p:spPr>
          <p:txBody>
            <a:bodyPr wrap="square" lIns="0" tIns="0" rIns="0" bIns="0" rtlCol="0">
              <a:noAutofit/>
            </a:bodyPr>
            <a:lstStyle/>
            <a:p>
              <a:pPr algn="l"/>
              <a:r>
                <a:rPr lang="en-AU" sz="1800">
                  <a:solidFill>
                    <a:srgbClr val="146CFD"/>
                  </a:solidFill>
                </a:rPr>
                <a:t>2</a:t>
              </a:r>
            </a:p>
          </p:txBody>
        </p:sp>
      </p:grpSp>
      <p:grpSp>
        <p:nvGrpSpPr>
          <p:cNvPr id="66" name="Group 65" descr="Decay series equation.">
            <a:extLst>
              <a:ext uri="{FF2B5EF4-FFF2-40B4-BE49-F238E27FC236}">
                <a16:creationId xmlns:a16="http://schemas.microsoft.com/office/drawing/2014/main" id="{7A93F4D1-2C94-DE8D-935B-656A22FEBA65}"/>
              </a:ext>
            </a:extLst>
          </p:cNvPr>
          <p:cNvGrpSpPr/>
          <p:nvPr/>
        </p:nvGrpSpPr>
        <p:grpSpPr>
          <a:xfrm>
            <a:off x="2125833" y="3122819"/>
            <a:ext cx="10658073" cy="1321226"/>
            <a:chOff x="2125833" y="3122819"/>
            <a:chExt cx="10658073" cy="1321226"/>
          </a:xfrm>
        </p:grpSpPr>
        <p:grpSp>
          <p:nvGrpSpPr>
            <p:cNvPr id="51" name="Group 50">
              <a:extLst>
                <a:ext uri="{FF2B5EF4-FFF2-40B4-BE49-F238E27FC236}">
                  <a16:creationId xmlns:a16="http://schemas.microsoft.com/office/drawing/2014/main" id="{179F1EE6-823E-2CCB-A9B4-CD10C11AC3A1}"/>
                </a:ext>
              </a:extLst>
            </p:cNvPr>
            <p:cNvGrpSpPr/>
            <p:nvPr/>
          </p:nvGrpSpPr>
          <p:grpSpPr>
            <a:xfrm>
              <a:off x="2125833" y="4084121"/>
              <a:ext cx="353065" cy="359924"/>
              <a:chOff x="2125833" y="4084121"/>
              <a:chExt cx="353065" cy="359924"/>
            </a:xfrm>
          </p:grpSpPr>
          <p:sp>
            <p:nvSpPr>
              <p:cNvPr id="26" name="TextBox 25">
                <a:extLst>
                  <a:ext uri="{FF2B5EF4-FFF2-40B4-BE49-F238E27FC236}">
                    <a16:creationId xmlns:a16="http://schemas.microsoft.com/office/drawing/2014/main" id="{5141C054-D576-18D1-6E8D-1DD9B2679336}"/>
                  </a:ext>
                </a:extLst>
              </p:cNvPr>
              <p:cNvSpPr txBox="1"/>
              <p:nvPr/>
            </p:nvSpPr>
            <p:spPr>
              <a:xfrm>
                <a:off x="2264889" y="4084121"/>
                <a:ext cx="214009" cy="359924"/>
              </a:xfrm>
              <a:prstGeom prst="rect">
                <a:avLst/>
              </a:prstGeom>
              <a:noFill/>
            </p:spPr>
            <p:txBody>
              <a:bodyPr wrap="square" lIns="0" tIns="0" rIns="0" bIns="0" rtlCol="0">
                <a:noAutofit/>
              </a:bodyPr>
              <a:lstStyle/>
              <a:p>
                <a:pPr algn="l"/>
                <a:r>
                  <a:rPr lang="en-AU" sz="1600">
                    <a:solidFill>
                      <a:srgbClr val="146CFD"/>
                    </a:solidFill>
                  </a:rPr>
                  <a:t>3</a:t>
                </a:r>
              </a:p>
            </p:txBody>
          </p:sp>
          <p:sp>
            <p:nvSpPr>
              <p:cNvPr id="46" name="Isosceles Triangle 45">
                <a:extLst>
                  <a:ext uri="{FF2B5EF4-FFF2-40B4-BE49-F238E27FC236}">
                    <a16:creationId xmlns:a16="http://schemas.microsoft.com/office/drawing/2014/main" id="{8531792C-6C33-2BF9-7B89-608863DA3F58}"/>
                  </a:ext>
                </a:extLst>
              </p:cNvPr>
              <p:cNvSpPr/>
              <p:nvPr/>
            </p:nvSpPr>
            <p:spPr>
              <a:xfrm>
                <a:off x="2125833" y="4103230"/>
                <a:ext cx="111530" cy="159010"/>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10FD5B0-F5BA-CF54-5FF4-0722CAEB3208}"/>
                    </a:ext>
                  </a:extLst>
                </p:cNvPr>
                <p:cNvSpPr txBox="1"/>
                <p:nvPr/>
              </p:nvSpPr>
              <p:spPr>
                <a:xfrm>
                  <a:off x="6689528" y="3122819"/>
                  <a:ext cx="6094378" cy="5582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AU" sz="2800" b="0" i="1" smtClean="0">
                                <a:solidFill>
                                  <a:schemeClr val="tx1"/>
                                </a:solidFill>
                                <a:latin typeface="Cambria Math" panose="02040503050406030204" pitchFamily="18" charset="0"/>
                              </a:rPr>
                            </m:ctrlPr>
                          </m:sPrePr>
                          <m:sub/>
                          <m:sup/>
                          <m:e/>
                        </m:sPre>
                        <m:r>
                          <a:rPr lang="en-AU" sz="2800" b="0" i="1" smtClean="0">
                            <a:solidFill>
                              <a:schemeClr val="tx1"/>
                            </a:solidFill>
                            <a:latin typeface="Cambria Math" panose="02040503050406030204" pitchFamily="18" charset="0"/>
                          </a:rPr>
                          <m:t>→</m:t>
                        </m:r>
                        <m:sPre>
                          <m:sPrePr>
                            <m:ctrlPr>
                              <a:rPr lang="en-AU" sz="2800" b="0" i="1" smtClean="0">
                                <a:solidFill>
                                  <a:schemeClr val="tx1"/>
                                </a:solidFill>
                                <a:latin typeface="Cambria Math" panose="02040503050406030204" pitchFamily="18" charset="0"/>
                              </a:rPr>
                            </m:ctrlPr>
                          </m:sPrePr>
                          <m:sub/>
                          <m:sup/>
                          <m:e/>
                        </m:sPre>
                        <m:r>
                          <a:rPr lang="en-AU" b="0" i="1" smtClean="0">
                            <a:latin typeface="Cambria Math" panose="02040503050406030204" pitchFamily="18" charset="0"/>
                          </a:rPr>
                          <m:t>+ </m:t>
                        </m:r>
                        <m:sPre>
                          <m:sPrePr>
                            <m:ctrlPr>
                              <a:rPr lang="en-AU" b="0" i="1" smtClean="0">
                                <a:latin typeface="Cambria Math" panose="02040503050406030204" pitchFamily="18" charset="0"/>
                              </a:rPr>
                            </m:ctrlPr>
                          </m:sPrePr>
                          <m:sub/>
                          <m:sup/>
                          <m:e/>
                        </m:sPre>
                      </m:oMath>
                    </m:oMathPara>
                  </a14:m>
                  <a:endParaRPr lang="en-AU" sz="2800"/>
                </a:p>
              </p:txBody>
            </p:sp>
          </mc:Choice>
          <mc:Fallback xmlns="">
            <p:sp>
              <p:nvSpPr>
                <p:cNvPr id="58" name="TextBox 57">
                  <a:extLst>
                    <a:ext uri="{FF2B5EF4-FFF2-40B4-BE49-F238E27FC236}">
                      <a16:creationId xmlns:a16="http://schemas.microsoft.com/office/drawing/2014/main" id="{910FD5B0-F5BA-CF54-5FF4-0722CAEB3208}"/>
                    </a:ext>
                  </a:extLst>
                </p:cNvPr>
                <p:cNvSpPr txBox="1">
                  <a:spLocks noRot="1" noChangeAspect="1" noMove="1" noResize="1" noEditPoints="1" noAdjustHandles="1" noChangeArrowheads="1" noChangeShapeType="1" noTextEdit="1"/>
                </p:cNvSpPr>
                <p:nvPr/>
              </p:nvSpPr>
              <p:spPr>
                <a:xfrm>
                  <a:off x="6689528" y="3122819"/>
                  <a:ext cx="6094378" cy="558230"/>
                </a:xfrm>
                <a:prstGeom prst="rect">
                  <a:avLst/>
                </a:prstGeom>
                <a:blipFill>
                  <a:blip r:embed="rId9"/>
                  <a:stretch>
                    <a:fillRect b="-26667"/>
                  </a:stretch>
                </a:blipFill>
              </p:spPr>
              <p:txBody>
                <a:bodyPr/>
                <a:lstStyle/>
                <a:p>
                  <a:r>
                    <a:rPr lang="en-US">
                      <a:noFill/>
                    </a:rPr>
                    <a:t> </a:t>
                  </a:r>
                </a:p>
              </p:txBody>
            </p:sp>
          </mc:Fallback>
        </mc:AlternateContent>
        <p:sp>
          <p:nvSpPr>
            <p:cNvPr id="62" name="TextBox 61">
              <a:extLst>
                <a:ext uri="{FF2B5EF4-FFF2-40B4-BE49-F238E27FC236}">
                  <a16:creationId xmlns:a16="http://schemas.microsoft.com/office/drawing/2014/main" id="{DDE5379E-96A0-688F-4B23-B2285D9EE4B2}"/>
                </a:ext>
              </a:extLst>
            </p:cNvPr>
            <p:cNvSpPr txBox="1"/>
            <p:nvPr/>
          </p:nvSpPr>
          <p:spPr>
            <a:xfrm>
              <a:off x="7481188" y="3319447"/>
              <a:ext cx="359923" cy="330740"/>
            </a:xfrm>
            <a:prstGeom prst="rect">
              <a:avLst/>
            </a:prstGeom>
            <a:noFill/>
          </p:spPr>
          <p:txBody>
            <a:bodyPr wrap="square" lIns="0" tIns="0" rIns="0" bIns="0" rtlCol="0">
              <a:noAutofit/>
            </a:bodyPr>
            <a:lstStyle/>
            <a:p>
              <a:pPr algn="l"/>
              <a:r>
                <a:rPr lang="en-AU" sz="1800">
                  <a:solidFill>
                    <a:srgbClr val="146CFD"/>
                  </a:solidFill>
                </a:rPr>
                <a:t>3</a:t>
              </a:r>
            </a:p>
          </p:txBody>
        </p:sp>
      </p:grpSp>
      <p:grpSp>
        <p:nvGrpSpPr>
          <p:cNvPr id="67" name="Group 66" descr="Decay series equation.">
            <a:extLst>
              <a:ext uri="{FF2B5EF4-FFF2-40B4-BE49-F238E27FC236}">
                <a16:creationId xmlns:a16="http://schemas.microsoft.com/office/drawing/2014/main" id="{957F997B-23CB-DDD3-C7DA-29691627B9B2}"/>
              </a:ext>
            </a:extLst>
          </p:cNvPr>
          <p:cNvGrpSpPr/>
          <p:nvPr/>
        </p:nvGrpSpPr>
        <p:grpSpPr>
          <a:xfrm>
            <a:off x="1836332" y="3999188"/>
            <a:ext cx="10137676" cy="941814"/>
            <a:chOff x="1836332" y="3999188"/>
            <a:chExt cx="10137676" cy="941814"/>
          </a:xfrm>
        </p:grpSpPr>
        <p:grpSp>
          <p:nvGrpSpPr>
            <p:cNvPr id="52" name="Group 51">
              <a:extLst>
                <a:ext uri="{FF2B5EF4-FFF2-40B4-BE49-F238E27FC236}">
                  <a16:creationId xmlns:a16="http://schemas.microsoft.com/office/drawing/2014/main" id="{89E558B1-025D-7923-C805-312B6A2B4078}"/>
                </a:ext>
              </a:extLst>
            </p:cNvPr>
            <p:cNvGrpSpPr/>
            <p:nvPr/>
          </p:nvGrpSpPr>
          <p:grpSpPr>
            <a:xfrm>
              <a:off x="1836332" y="3999188"/>
              <a:ext cx="490718" cy="433983"/>
              <a:chOff x="1836332" y="3999188"/>
              <a:chExt cx="490718" cy="433983"/>
            </a:xfrm>
          </p:grpSpPr>
          <p:sp>
            <p:nvSpPr>
              <p:cNvPr id="28" name="TextBox 27">
                <a:extLst>
                  <a:ext uri="{FF2B5EF4-FFF2-40B4-BE49-F238E27FC236}">
                    <a16:creationId xmlns:a16="http://schemas.microsoft.com/office/drawing/2014/main" id="{DAC2C3B1-EB78-892C-A052-C9B8336177F8}"/>
                  </a:ext>
                </a:extLst>
              </p:cNvPr>
              <p:cNvSpPr txBox="1"/>
              <p:nvPr/>
            </p:nvSpPr>
            <p:spPr>
              <a:xfrm>
                <a:off x="1899033" y="3999188"/>
                <a:ext cx="428017" cy="359924"/>
              </a:xfrm>
              <a:prstGeom prst="rect">
                <a:avLst/>
              </a:prstGeom>
              <a:noFill/>
            </p:spPr>
            <p:txBody>
              <a:bodyPr wrap="square" lIns="0" tIns="0" rIns="0" bIns="0" rtlCol="0">
                <a:noAutofit/>
              </a:bodyPr>
              <a:lstStyle/>
              <a:p>
                <a:pPr algn="l"/>
                <a:r>
                  <a:rPr lang="en-AU" sz="1600">
                    <a:solidFill>
                      <a:srgbClr val="FF0000"/>
                    </a:solidFill>
                  </a:rPr>
                  <a:t>4</a:t>
                </a:r>
              </a:p>
            </p:txBody>
          </p:sp>
          <p:sp>
            <p:nvSpPr>
              <p:cNvPr id="45" name="Isosceles Triangle 44">
                <a:extLst>
                  <a:ext uri="{FF2B5EF4-FFF2-40B4-BE49-F238E27FC236}">
                    <a16:creationId xmlns:a16="http://schemas.microsoft.com/office/drawing/2014/main" id="{10F13420-3EE5-81EC-27A3-0B55B4D6B232}"/>
                  </a:ext>
                </a:extLst>
              </p:cNvPr>
              <p:cNvSpPr/>
              <p:nvPr/>
            </p:nvSpPr>
            <p:spPr>
              <a:xfrm rot="13339021">
                <a:off x="1836332" y="4261233"/>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FCA6BA45-1D8C-D5E3-3EBB-D4182C0FDFF4}"/>
                    </a:ext>
                  </a:extLst>
                </p:cNvPr>
                <p:cNvSpPr txBox="1"/>
                <p:nvPr/>
              </p:nvSpPr>
              <p:spPr>
                <a:xfrm>
                  <a:off x="8158326" y="4026602"/>
                  <a:ext cx="3815682"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2800" i="1" smtClean="0">
                                <a:latin typeface="Cambria Math" panose="02040503050406030204" pitchFamily="18" charset="0"/>
                              </a:rPr>
                            </m:ctrlPr>
                          </m:sPrePr>
                          <m:sub/>
                          <m:sup/>
                          <m:e/>
                        </m:sPre>
                        <m:r>
                          <a:rPr lang="en-AU" sz="2800" i="1" smtClean="0">
                            <a:latin typeface="Cambria Math" panose="02040503050406030204" pitchFamily="18" charset="0"/>
                          </a:rPr>
                          <m:t>→ </m:t>
                        </m:r>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82</m:t>
                            </m:r>
                          </m:sub>
                          <m:sup>
                            <m:r>
                              <a:rPr lang="en-AU" sz="2800" b="0" i="1" smtClean="0">
                                <a:latin typeface="Cambria Math" panose="02040503050406030204" pitchFamily="18" charset="0"/>
                              </a:rPr>
                              <m:t>206</m:t>
                            </m:r>
                          </m:sup>
                          <m:e>
                            <m:r>
                              <a:rPr lang="en-AU" sz="2800" b="0" i="1" smtClean="0">
                                <a:solidFill>
                                  <a:srgbClr val="00B050"/>
                                </a:solidFill>
                                <a:latin typeface="Cambria Math" panose="02040503050406030204" pitchFamily="18" charset="0"/>
                              </a:rPr>
                              <m:t>𝑃𝑏</m:t>
                            </m:r>
                            <m:r>
                              <a:rPr lang="en-AU" sz="2800" b="0" i="1" smtClean="0">
                                <a:latin typeface="Cambria Math" panose="02040503050406030204" pitchFamily="18" charset="0"/>
                              </a:rPr>
                              <m:t>+ </m:t>
                            </m:r>
                            <m:sPre>
                              <m:sPrePr>
                                <m:ctrlPr>
                                  <a:rPr lang="en-AU" sz="2800" b="0" i="1" smtClean="0">
                                    <a:latin typeface="Cambria Math" panose="02040503050406030204" pitchFamily="18" charset="0"/>
                                  </a:rPr>
                                </m:ctrlPr>
                              </m:sPrePr>
                              <m:sub/>
                              <m:sup/>
                              <m:e/>
                            </m:sPre>
                            <m:r>
                              <a:rPr lang="en-AU" sz="2800" b="0" i="1" smtClean="0">
                                <a:latin typeface="Cambria Math" panose="02040503050406030204" pitchFamily="18" charset="0"/>
                              </a:rPr>
                              <m:t> </m:t>
                            </m:r>
                          </m:e>
                        </m:sPre>
                      </m:oMath>
                    </m:oMathPara>
                  </a14:m>
                  <a:endParaRPr lang="en-AU" sz="2800"/>
                </a:p>
              </p:txBody>
            </p:sp>
          </mc:Choice>
          <mc:Fallback xmlns="">
            <p:sp>
              <p:nvSpPr>
                <p:cNvPr id="54" name="TextBox 53">
                  <a:extLst>
                    <a:ext uri="{FF2B5EF4-FFF2-40B4-BE49-F238E27FC236}">
                      <a16:creationId xmlns:a16="http://schemas.microsoft.com/office/drawing/2014/main" id="{FCA6BA45-1D8C-D5E3-3EBB-D4182C0FDFF4}"/>
                    </a:ext>
                  </a:extLst>
                </p:cNvPr>
                <p:cNvSpPr txBox="1">
                  <a:spLocks noRot="1" noChangeAspect="1" noMove="1" noResize="1" noEditPoints="1" noAdjustHandles="1" noChangeArrowheads="1" noChangeShapeType="1" noTextEdit="1"/>
                </p:cNvSpPr>
                <p:nvPr/>
              </p:nvSpPr>
              <p:spPr>
                <a:xfrm>
                  <a:off x="8158326" y="4026602"/>
                  <a:ext cx="3815682" cy="914400"/>
                </a:xfrm>
                <a:prstGeom prst="rect">
                  <a:avLst/>
                </a:prstGeom>
                <a:blipFill>
                  <a:blip r:embed="rId10"/>
                  <a:stretch>
                    <a:fillRect/>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41338ACC-E90B-0E97-2F06-780FB8FEB20E}"/>
                </a:ext>
              </a:extLst>
            </p:cNvPr>
            <p:cNvSpPr txBox="1"/>
            <p:nvPr/>
          </p:nvSpPr>
          <p:spPr>
            <a:xfrm>
              <a:off x="7505508" y="4130015"/>
              <a:ext cx="359923" cy="330740"/>
            </a:xfrm>
            <a:prstGeom prst="rect">
              <a:avLst/>
            </a:prstGeom>
            <a:noFill/>
          </p:spPr>
          <p:txBody>
            <a:bodyPr wrap="square" lIns="0" tIns="0" rIns="0" bIns="0" rtlCol="0">
              <a:noAutofit/>
            </a:bodyPr>
            <a:lstStyle/>
            <a:p>
              <a:pPr algn="l"/>
              <a:r>
                <a:rPr lang="en-AU" sz="1800">
                  <a:solidFill>
                    <a:srgbClr val="FF0000"/>
                  </a:solidFill>
                </a:rPr>
                <a:t>4</a:t>
              </a:r>
            </a:p>
          </p:txBody>
        </p:sp>
      </p:grpSp>
      <p:sp>
        <p:nvSpPr>
          <p:cNvPr id="2" name="Slide Number Placeholder 1">
            <a:extLst>
              <a:ext uri="{FF2B5EF4-FFF2-40B4-BE49-F238E27FC236}">
                <a16:creationId xmlns:a16="http://schemas.microsoft.com/office/drawing/2014/main" id="{3B1EB680-9598-38E5-DE22-453EB1BCC6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202</a:t>
            </a:fld>
            <a:endParaRPr lang="en-AU"/>
          </a:p>
        </p:txBody>
      </p:sp>
    </p:spTree>
    <p:extLst>
      <p:ext uri="{BB962C8B-B14F-4D97-AF65-F5344CB8AC3E}">
        <p14:creationId xmlns:p14="http://schemas.microsoft.com/office/powerpoint/2010/main" val="14899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5862-62EC-C796-7B7A-A7805BF30E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629665-A1C1-4BEF-675F-30B56898FB22}"/>
              </a:ext>
            </a:extLst>
          </p:cNvPr>
          <p:cNvSpPr>
            <a:spLocks noGrp="1"/>
          </p:cNvSpPr>
          <p:nvPr>
            <p:ph type="title"/>
          </p:nvPr>
        </p:nvSpPr>
        <p:spPr/>
        <p:txBody>
          <a:bodyPr/>
          <a:lstStyle/>
          <a:p>
            <a:r>
              <a:rPr lang="en-AU"/>
              <a:t>3.1 Decay series (3 of 3) </a:t>
            </a:r>
          </a:p>
        </p:txBody>
      </p:sp>
      <p:pic>
        <p:nvPicPr>
          <p:cNvPr id="4" name="Picture 3" descr="A graph of decay series of uranium 238">
            <a:extLst>
              <a:ext uri="{FF2B5EF4-FFF2-40B4-BE49-F238E27FC236}">
                <a16:creationId xmlns:a16="http://schemas.microsoft.com/office/drawing/2014/main" id="{A3220CC7-22FC-E717-B85A-E8EA7B5737CF}"/>
              </a:ext>
            </a:extLst>
          </p:cNvPr>
          <p:cNvPicPr>
            <a:picLocks noChangeAspect="1"/>
          </p:cNvPicPr>
          <p:nvPr/>
        </p:nvPicPr>
        <p:blipFill>
          <a:blip r:embed="rId3"/>
          <a:stretch>
            <a:fillRect/>
          </a:stretch>
        </p:blipFill>
        <p:spPr>
          <a:xfrm>
            <a:off x="201896" y="905601"/>
            <a:ext cx="6602299" cy="5281839"/>
          </a:xfrm>
          <a:prstGeom prst="rect">
            <a:avLst/>
          </a:prstGeom>
        </p:spPr>
      </p:pic>
      <p:sp>
        <p:nvSpPr>
          <p:cNvPr id="5" name="TextBox 4">
            <a:extLst>
              <a:ext uri="{FF2B5EF4-FFF2-40B4-BE49-F238E27FC236}">
                <a16:creationId xmlns:a16="http://schemas.microsoft.com/office/drawing/2014/main" id="{66249686-2C3C-B26A-2EB8-A980E01BE630}"/>
              </a:ext>
              <a:ext uri="{C183D7F6-B498-43B3-948B-1728B52AA6E4}">
                <adec:decorative xmlns:adec="http://schemas.microsoft.com/office/drawing/2017/decorative" val="1"/>
              </a:ext>
            </a:extLst>
          </p:cNvPr>
          <p:cNvSpPr txBox="1"/>
          <p:nvPr/>
        </p:nvSpPr>
        <p:spPr>
          <a:xfrm>
            <a:off x="348000" y="6453047"/>
            <a:ext cx="609600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Series Uranium-radium</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Zátonyi Sándor, (</a:t>
            </a:r>
            <a:r>
              <a:rPr lang="en-US" sz="1200" b="0" i="0" err="1">
                <a:solidFill>
                  <a:srgbClr val="AD1F85"/>
                </a:solidFill>
                <a:effectLst/>
                <a:latin typeface="Arial" panose="020B0604020202020204" pitchFamily="34" charset="0"/>
                <a:hlinkClick r:id="rId5"/>
              </a:rPr>
              <a:t>ifj</a:t>
            </a:r>
            <a:r>
              <a:rPr lang="en-US" sz="1200" b="0" i="0">
                <a:solidFill>
                  <a:srgbClr val="AD1F85"/>
                </a:solidFill>
                <a:effectLst/>
                <a:latin typeface="Arial" panose="020B0604020202020204" pitchFamily="34" charset="0"/>
                <a:hlinkClick r:id="rId5"/>
              </a:rPr>
              <a:t>.) </a:t>
            </a:r>
            <a:r>
              <a:rPr lang="en-US" sz="1200" b="0" i="0" err="1">
                <a:solidFill>
                  <a:srgbClr val="AD1F85"/>
                </a:solidFill>
                <a:effectLst/>
                <a:latin typeface="Arial" panose="020B0604020202020204" pitchFamily="34" charset="0"/>
                <a:hlinkClick r:id="rId5"/>
              </a:rPr>
              <a:t>Fizped</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 4.0</a:t>
            </a:r>
            <a:r>
              <a:rPr lang="en-US" sz="1200" b="0" i="0">
                <a:solidFill>
                  <a:srgbClr val="232323"/>
                </a:solidFill>
                <a:effectLst/>
                <a:latin typeface="Arial" panose="020B0604020202020204" pitchFamily="34" charset="0"/>
              </a:rPr>
              <a:t>.</a:t>
            </a:r>
            <a:endParaRPr lang="en-AU" sz="1200"/>
          </a:p>
        </p:txBody>
      </p:sp>
      <p:sp>
        <p:nvSpPr>
          <p:cNvPr id="59" name="TextBox 58" descr="Decay series equation.">
            <a:extLst>
              <a:ext uri="{FF2B5EF4-FFF2-40B4-BE49-F238E27FC236}">
                <a16:creationId xmlns:a16="http://schemas.microsoft.com/office/drawing/2014/main" id="{972F6C7F-716F-3279-69F8-977043C454EC}"/>
              </a:ext>
            </a:extLst>
          </p:cNvPr>
          <p:cNvSpPr txBox="1"/>
          <p:nvPr/>
        </p:nvSpPr>
        <p:spPr>
          <a:xfrm>
            <a:off x="5705272" y="2971800"/>
            <a:ext cx="914400" cy="914400"/>
          </a:xfrm>
          <a:prstGeom prst="rect">
            <a:avLst/>
          </a:prstGeom>
          <a:noFill/>
        </p:spPr>
        <p:txBody>
          <a:bodyPr wrap="square" lIns="0" tIns="0" rIns="0" bIns="0" rtlCol="0">
            <a:noAutofit/>
          </a:bodyPr>
          <a:lstStyle/>
          <a:p>
            <a:pPr algn="l"/>
            <a:endParaRPr lang="en-AU" sz="1800"/>
          </a:p>
        </p:txBody>
      </p:sp>
      <p:grpSp>
        <p:nvGrpSpPr>
          <p:cNvPr id="65" name="Group 64" descr="Decay series equation.">
            <a:extLst>
              <a:ext uri="{FF2B5EF4-FFF2-40B4-BE49-F238E27FC236}">
                <a16:creationId xmlns:a16="http://schemas.microsoft.com/office/drawing/2014/main" id="{89A61224-85B8-020A-6D23-75DA1350ECD3}"/>
              </a:ext>
            </a:extLst>
          </p:cNvPr>
          <p:cNvGrpSpPr/>
          <p:nvPr/>
        </p:nvGrpSpPr>
        <p:grpSpPr>
          <a:xfrm>
            <a:off x="2380760" y="2388437"/>
            <a:ext cx="9245995" cy="2306477"/>
            <a:chOff x="2380760" y="2388437"/>
            <a:chExt cx="9245995" cy="2306477"/>
          </a:xfrm>
        </p:grpSpPr>
        <p:grpSp>
          <p:nvGrpSpPr>
            <p:cNvPr id="50" name="Group 49">
              <a:extLst>
                <a:ext uri="{FF2B5EF4-FFF2-40B4-BE49-F238E27FC236}">
                  <a16:creationId xmlns:a16="http://schemas.microsoft.com/office/drawing/2014/main" id="{16FA4B4F-9C87-293B-353A-4D090F584BF7}"/>
                </a:ext>
              </a:extLst>
            </p:cNvPr>
            <p:cNvGrpSpPr/>
            <p:nvPr/>
          </p:nvGrpSpPr>
          <p:grpSpPr>
            <a:xfrm>
              <a:off x="2380760" y="4291962"/>
              <a:ext cx="553681" cy="402952"/>
              <a:chOff x="2380760" y="4291962"/>
              <a:chExt cx="553681" cy="402952"/>
            </a:xfrm>
          </p:grpSpPr>
          <p:sp>
            <p:nvSpPr>
              <p:cNvPr id="23" name="TextBox 22">
                <a:extLst>
                  <a:ext uri="{FF2B5EF4-FFF2-40B4-BE49-F238E27FC236}">
                    <a16:creationId xmlns:a16="http://schemas.microsoft.com/office/drawing/2014/main" id="{73A8A907-DE36-33A7-6C81-7B1DA9371D0C}"/>
                  </a:ext>
                </a:extLst>
              </p:cNvPr>
              <p:cNvSpPr txBox="1"/>
              <p:nvPr/>
            </p:nvSpPr>
            <p:spPr>
              <a:xfrm>
                <a:off x="2506424" y="4291962"/>
                <a:ext cx="428017" cy="359924"/>
              </a:xfrm>
              <a:prstGeom prst="rect">
                <a:avLst/>
              </a:prstGeom>
              <a:noFill/>
            </p:spPr>
            <p:txBody>
              <a:bodyPr wrap="square" lIns="0" tIns="0" rIns="0" bIns="0" rtlCol="0">
                <a:noAutofit/>
              </a:bodyPr>
              <a:lstStyle/>
              <a:p>
                <a:pPr algn="l"/>
                <a:r>
                  <a:rPr lang="en-AU" sz="1600">
                    <a:solidFill>
                      <a:srgbClr val="146CFD"/>
                    </a:solidFill>
                  </a:rPr>
                  <a:t>2</a:t>
                </a:r>
              </a:p>
            </p:txBody>
          </p:sp>
          <p:sp>
            <p:nvSpPr>
              <p:cNvPr id="48" name="Isosceles Triangle 47">
                <a:extLst>
                  <a:ext uri="{FF2B5EF4-FFF2-40B4-BE49-F238E27FC236}">
                    <a16:creationId xmlns:a16="http://schemas.microsoft.com/office/drawing/2014/main" id="{4216E719-D3AD-CD17-122F-1F16D593B7D4}"/>
                  </a:ext>
                </a:extLst>
              </p:cNvPr>
              <p:cNvSpPr/>
              <p:nvPr/>
            </p:nvSpPr>
            <p:spPr>
              <a:xfrm>
                <a:off x="2380760" y="4535904"/>
                <a:ext cx="111530" cy="159010"/>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C6F3360D-3411-73C6-1B22-5A4CA662C09E}"/>
                    </a:ext>
                  </a:extLst>
                </p:cNvPr>
                <p:cNvSpPr txBox="1"/>
                <p:nvPr/>
              </p:nvSpPr>
              <p:spPr>
                <a:xfrm>
                  <a:off x="7811073" y="2388437"/>
                  <a:ext cx="3815682"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2800" i="1" smtClean="0">
                                <a:solidFill>
                                  <a:schemeClr val="tx1"/>
                                </a:solidFill>
                                <a:latin typeface="Cambria Math" panose="02040503050406030204" pitchFamily="18" charset="0"/>
                              </a:rPr>
                            </m:ctrlPr>
                          </m:sPrePr>
                          <m:sub>
                            <m:r>
                              <a:rPr lang="en-AU" sz="2800" b="0" i="1" smtClean="0">
                                <a:solidFill>
                                  <a:schemeClr val="tx1"/>
                                </a:solidFill>
                                <a:latin typeface="Cambria Math" panose="02040503050406030204" pitchFamily="18" charset="0"/>
                              </a:rPr>
                              <m:t>82</m:t>
                            </m:r>
                          </m:sub>
                          <m:sup>
                            <m:r>
                              <a:rPr lang="en-AU" sz="2800" b="0" i="1" smtClean="0">
                                <a:solidFill>
                                  <a:schemeClr val="tx1"/>
                                </a:solidFill>
                                <a:latin typeface="Cambria Math" panose="02040503050406030204" pitchFamily="18" charset="0"/>
                              </a:rPr>
                              <m:t>210</m:t>
                            </m:r>
                          </m:sup>
                          <m:e>
                            <m:r>
                              <a:rPr lang="en-AU" sz="2800" b="0" i="1" smtClean="0">
                                <a:solidFill>
                                  <a:srgbClr val="146CFD"/>
                                </a:solidFill>
                                <a:latin typeface="Cambria Math" panose="02040503050406030204" pitchFamily="18" charset="0"/>
                              </a:rPr>
                              <m:t>𝑃𝑏</m:t>
                            </m:r>
                            <m:r>
                              <a:rPr lang="en-AU" sz="2800" b="0" i="1" smtClean="0">
                                <a:solidFill>
                                  <a:schemeClr val="tx1"/>
                                </a:solidFill>
                                <a:latin typeface="Cambria Math" panose="02040503050406030204" pitchFamily="18" charset="0"/>
                              </a:rPr>
                              <m:t> →</m:t>
                            </m:r>
                          </m:e>
                        </m:sPre>
                        <m:sPre>
                          <m:sPrePr>
                            <m:ctrlPr>
                              <a:rPr lang="en-AU" sz="2800" i="1" dirty="0">
                                <a:latin typeface="Cambria Math" panose="02040503050406030204" pitchFamily="18" charset="0"/>
                              </a:rPr>
                            </m:ctrlPr>
                          </m:sPrePr>
                          <m:sub>
                            <m:r>
                              <a:rPr lang="en-AU" sz="2800" i="1" dirty="0">
                                <a:latin typeface="Cambria Math" panose="02040503050406030204" pitchFamily="18" charset="0"/>
                              </a:rPr>
                              <m:t>8</m:t>
                            </m:r>
                            <m:r>
                              <a:rPr lang="en-AU" sz="2800" b="0" i="1" dirty="0" smtClean="0">
                                <a:latin typeface="Cambria Math" panose="02040503050406030204" pitchFamily="18" charset="0"/>
                              </a:rPr>
                              <m:t>3</m:t>
                            </m:r>
                          </m:sub>
                          <m:sup>
                            <m:r>
                              <a:rPr lang="en-AU" sz="2800" i="1">
                                <a:latin typeface="Cambria Math" panose="02040503050406030204" pitchFamily="18" charset="0"/>
                              </a:rPr>
                              <m:t>2</m:t>
                            </m:r>
                            <m:r>
                              <a:rPr lang="en-AU" sz="2800" b="0" i="1" smtClean="0">
                                <a:latin typeface="Cambria Math" panose="02040503050406030204" pitchFamily="18" charset="0"/>
                              </a:rPr>
                              <m:t>10</m:t>
                            </m:r>
                          </m:sup>
                          <m:e>
                            <m:r>
                              <a:rPr lang="en-AU" sz="2800" b="0" i="1" smtClean="0">
                                <a:latin typeface="Cambria Math" panose="02040503050406030204" pitchFamily="18" charset="0"/>
                              </a:rPr>
                              <m:t>𝐵𝑖</m:t>
                            </m:r>
                            <m:r>
                              <a:rPr lang="en-AU" sz="2800" i="1">
                                <a:latin typeface="Cambria Math" panose="02040503050406030204" pitchFamily="18" charset="0"/>
                              </a:rPr>
                              <m:t> </m:t>
                            </m:r>
                          </m:e>
                        </m:sPre>
                        <m:r>
                          <a:rPr lang="en-AU" sz="2800" b="0" i="1" smtClean="0">
                            <a:solidFill>
                              <a:schemeClr val="tx1"/>
                            </a:solidFill>
                            <a:latin typeface="Cambria Math" panose="02040503050406030204" pitchFamily="18" charset="0"/>
                          </a:rPr>
                          <m:t>+</m:t>
                        </m:r>
                        <m:sPre>
                          <m:sPrePr>
                            <m:ctrlPr>
                              <a:rPr lang="en-AU" sz="2800" i="1">
                                <a:latin typeface="Cambria Math" panose="02040503050406030204" pitchFamily="18" charset="0"/>
                              </a:rPr>
                            </m:ctrlPr>
                          </m:sPrePr>
                          <m:sub>
                            <m:r>
                              <a:rPr lang="en-AU" sz="2800" i="1">
                                <a:latin typeface="Cambria Math" panose="02040503050406030204" pitchFamily="18" charset="0"/>
                              </a:rPr>
                              <m:t>−1</m:t>
                            </m:r>
                          </m:sub>
                          <m:sup>
                            <m:r>
                              <a:rPr lang="en-AU" sz="2800" i="1">
                                <a:latin typeface="Cambria Math" panose="02040503050406030204" pitchFamily="18" charset="0"/>
                              </a:rPr>
                              <m:t>0</m:t>
                            </m:r>
                          </m:sup>
                          <m:e>
                            <m:r>
                              <a:rPr lang="en-AU" sz="2800" i="1">
                                <a:latin typeface="Cambria Math" panose="02040503050406030204" pitchFamily="18" charset="0"/>
                              </a:rPr>
                              <m:t>𝑒</m:t>
                            </m:r>
                          </m:e>
                        </m:sPre>
                      </m:oMath>
                    </m:oMathPara>
                  </a14:m>
                  <a:endParaRPr lang="en-AU" sz="2800"/>
                </a:p>
              </p:txBody>
            </p:sp>
          </mc:Choice>
          <mc:Fallback xmlns="">
            <p:sp>
              <p:nvSpPr>
                <p:cNvPr id="56" name="TextBox 55">
                  <a:extLst>
                    <a:ext uri="{FF2B5EF4-FFF2-40B4-BE49-F238E27FC236}">
                      <a16:creationId xmlns:a16="http://schemas.microsoft.com/office/drawing/2014/main" id="{C6F3360D-3411-73C6-1B22-5A4CA662C09E}"/>
                    </a:ext>
                  </a:extLst>
                </p:cNvPr>
                <p:cNvSpPr txBox="1">
                  <a:spLocks noRot="1" noChangeAspect="1" noMove="1" noResize="1" noEditPoints="1" noAdjustHandles="1" noChangeArrowheads="1" noChangeShapeType="1" noTextEdit="1"/>
                </p:cNvSpPr>
                <p:nvPr/>
              </p:nvSpPr>
              <p:spPr>
                <a:xfrm>
                  <a:off x="7811073" y="2388437"/>
                  <a:ext cx="3815682" cy="914400"/>
                </a:xfrm>
                <a:prstGeom prst="rect">
                  <a:avLst/>
                </a:prstGeom>
                <a:blipFill>
                  <a:blip r:embed="rId7"/>
                  <a:stretch>
                    <a:fillRect t="-1370"/>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3626540-9910-AE50-D5E6-FDE28DED21BB}"/>
                </a:ext>
              </a:extLst>
            </p:cNvPr>
            <p:cNvSpPr txBox="1"/>
            <p:nvPr/>
          </p:nvSpPr>
          <p:spPr>
            <a:xfrm>
              <a:off x="7505508" y="2444828"/>
              <a:ext cx="359923" cy="330740"/>
            </a:xfrm>
            <a:prstGeom prst="rect">
              <a:avLst/>
            </a:prstGeom>
            <a:noFill/>
          </p:spPr>
          <p:txBody>
            <a:bodyPr wrap="square" lIns="0" tIns="0" rIns="0" bIns="0" rtlCol="0">
              <a:noAutofit/>
            </a:bodyPr>
            <a:lstStyle/>
            <a:p>
              <a:pPr algn="l"/>
              <a:r>
                <a:rPr lang="en-AU" sz="1800">
                  <a:solidFill>
                    <a:srgbClr val="146CFD"/>
                  </a:solidFill>
                </a:rPr>
                <a:t>2</a:t>
              </a:r>
            </a:p>
          </p:txBody>
        </p:sp>
      </p:grpSp>
      <p:grpSp>
        <p:nvGrpSpPr>
          <p:cNvPr id="66" name="Group 65" descr="Decay series equation.">
            <a:extLst>
              <a:ext uri="{FF2B5EF4-FFF2-40B4-BE49-F238E27FC236}">
                <a16:creationId xmlns:a16="http://schemas.microsoft.com/office/drawing/2014/main" id="{BA00EF14-9458-4537-4A6B-3E64A7501853}"/>
              </a:ext>
            </a:extLst>
          </p:cNvPr>
          <p:cNvGrpSpPr/>
          <p:nvPr/>
        </p:nvGrpSpPr>
        <p:grpSpPr>
          <a:xfrm>
            <a:off x="2380760" y="3344709"/>
            <a:ext cx="5475489" cy="1101356"/>
            <a:chOff x="2125833" y="3215818"/>
            <a:chExt cx="5475489" cy="1101356"/>
          </a:xfrm>
        </p:grpSpPr>
        <p:grpSp>
          <p:nvGrpSpPr>
            <p:cNvPr id="51" name="Group 50">
              <a:extLst>
                <a:ext uri="{FF2B5EF4-FFF2-40B4-BE49-F238E27FC236}">
                  <a16:creationId xmlns:a16="http://schemas.microsoft.com/office/drawing/2014/main" id="{7B6A68EE-C3CC-CFAC-0B8A-0D4644B4C7C2}"/>
                </a:ext>
              </a:extLst>
            </p:cNvPr>
            <p:cNvGrpSpPr/>
            <p:nvPr/>
          </p:nvGrpSpPr>
          <p:grpSpPr>
            <a:xfrm>
              <a:off x="2125833" y="3957250"/>
              <a:ext cx="354022" cy="359924"/>
              <a:chOff x="2125833" y="3957250"/>
              <a:chExt cx="354022" cy="359924"/>
            </a:xfrm>
          </p:grpSpPr>
          <p:sp>
            <p:nvSpPr>
              <p:cNvPr id="26" name="TextBox 25">
                <a:extLst>
                  <a:ext uri="{FF2B5EF4-FFF2-40B4-BE49-F238E27FC236}">
                    <a16:creationId xmlns:a16="http://schemas.microsoft.com/office/drawing/2014/main" id="{5B7AA15A-B0C4-0998-DE11-62064926B7A1}"/>
                  </a:ext>
                </a:extLst>
              </p:cNvPr>
              <p:cNvSpPr txBox="1"/>
              <p:nvPr/>
            </p:nvSpPr>
            <p:spPr>
              <a:xfrm>
                <a:off x="2265846" y="3957250"/>
                <a:ext cx="214009" cy="359924"/>
              </a:xfrm>
              <a:prstGeom prst="rect">
                <a:avLst/>
              </a:prstGeom>
              <a:noFill/>
            </p:spPr>
            <p:txBody>
              <a:bodyPr wrap="square" lIns="0" tIns="0" rIns="0" bIns="0" rtlCol="0">
                <a:noAutofit/>
              </a:bodyPr>
              <a:lstStyle/>
              <a:p>
                <a:pPr algn="l"/>
                <a:r>
                  <a:rPr lang="en-AU" sz="1600">
                    <a:solidFill>
                      <a:srgbClr val="146CFD"/>
                    </a:solidFill>
                  </a:rPr>
                  <a:t>3</a:t>
                </a:r>
              </a:p>
            </p:txBody>
          </p:sp>
          <p:sp>
            <p:nvSpPr>
              <p:cNvPr id="46" name="Isosceles Triangle 45">
                <a:extLst>
                  <a:ext uri="{FF2B5EF4-FFF2-40B4-BE49-F238E27FC236}">
                    <a16:creationId xmlns:a16="http://schemas.microsoft.com/office/drawing/2014/main" id="{F6298500-6927-7134-EC1C-9DBE29DE97E3}"/>
                  </a:ext>
                </a:extLst>
              </p:cNvPr>
              <p:cNvSpPr/>
              <p:nvPr/>
            </p:nvSpPr>
            <p:spPr>
              <a:xfrm>
                <a:off x="2125833" y="4103230"/>
                <a:ext cx="111530" cy="159010"/>
              </a:xfrm>
              <a:prstGeom prst="triangle">
                <a:avLst/>
              </a:prstGeom>
              <a:solidFill>
                <a:srgbClr val="146C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62" name="TextBox 61">
              <a:extLst>
                <a:ext uri="{FF2B5EF4-FFF2-40B4-BE49-F238E27FC236}">
                  <a16:creationId xmlns:a16="http://schemas.microsoft.com/office/drawing/2014/main" id="{1B4D0251-28B1-2AC1-7ECE-B76B9E2D5B1A}"/>
                </a:ext>
              </a:extLst>
            </p:cNvPr>
            <p:cNvSpPr txBox="1"/>
            <p:nvPr/>
          </p:nvSpPr>
          <p:spPr>
            <a:xfrm>
              <a:off x="7241399" y="3215818"/>
              <a:ext cx="359923" cy="330740"/>
            </a:xfrm>
            <a:prstGeom prst="rect">
              <a:avLst/>
            </a:prstGeom>
            <a:noFill/>
          </p:spPr>
          <p:txBody>
            <a:bodyPr wrap="square" lIns="0" tIns="0" rIns="0" bIns="0" rtlCol="0">
              <a:noAutofit/>
            </a:bodyPr>
            <a:lstStyle/>
            <a:p>
              <a:pPr algn="l"/>
              <a:r>
                <a:rPr lang="en-AU" sz="1800">
                  <a:solidFill>
                    <a:srgbClr val="146CFD"/>
                  </a:solidFill>
                </a:rPr>
                <a:t>3</a:t>
              </a:r>
            </a:p>
          </p:txBody>
        </p:sp>
      </p:grpSp>
      <p:grpSp>
        <p:nvGrpSpPr>
          <p:cNvPr id="67" name="Group 66" descr="Decay series equation.">
            <a:extLst>
              <a:ext uri="{FF2B5EF4-FFF2-40B4-BE49-F238E27FC236}">
                <a16:creationId xmlns:a16="http://schemas.microsoft.com/office/drawing/2014/main" id="{6BBBF8BC-127D-69E9-25AA-F26DEA2F7EDD}"/>
              </a:ext>
            </a:extLst>
          </p:cNvPr>
          <p:cNvGrpSpPr/>
          <p:nvPr/>
        </p:nvGrpSpPr>
        <p:grpSpPr>
          <a:xfrm>
            <a:off x="2007731" y="4134264"/>
            <a:ext cx="9649061" cy="914400"/>
            <a:chOff x="1836332" y="3950228"/>
            <a:chExt cx="9649061" cy="914400"/>
          </a:xfrm>
        </p:grpSpPr>
        <p:grpSp>
          <p:nvGrpSpPr>
            <p:cNvPr id="52" name="Group 51">
              <a:extLst>
                <a:ext uri="{FF2B5EF4-FFF2-40B4-BE49-F238E27FC236}">
                  <a16:creationId xmlns:a16="http://schemas.microsoft.com/office/drawing/2014/main" id="{522EDD1F-00AF-5DE9-1E3A-E83A3B3F6F1B}"/>
                </a:ext>
              </a:extLst>
            </p:cNvPr>
            <p:cNvGrpSpPr/>
            <p:nvPr/>
          </p:nvGrpSpPr>
          <p:grpSpPr>
            <a:xfrm>
              <a:off x="1836332" y="3999188"/>
              <a:ext cx="490718" cy="433983"/>
              <a:chOff x="1836332" y="3999188"/>
              <a:chExt cx="490718" cy="433983"/>
            </a:xfrm>
          </p:grpSpPr>
          <p:sp>
            <p:nvSpPr>
              <p:cNvPr id="28" name="TextBox 27">
                <a:extLst>
                  <a:ext uri="{FF2B5EF4-FFF2-40B4-BE49-F238E27FC236}">
                    <a16:creationId xmlns:a16="http://schemas.microsoft.com/office/drawing/2014/main" id="{8E917538-ECE9-7783-ECB6-094E03025E0F}"/>
                  </a:ext>
                </a:extLst>
              </p:cNvPr>
              <p:cNvSpPr txBox="1"/>
              <p:nvPr/>
            </p:nvSpPr>
            <p:spPr>
              <a:xfrm>
                <a:off x="1899033" y="3999188"/>
                <a:ext cx="428017" cy="359924"/>
              </a:xfrm>
              <a:prstGeom prst="rect">
                <a:avLst/>
              </a:prstGeom>
              <a:noFill/>
            </p:spPr>
            <p:txBody>
              <a:bodyPr wrap="square" lIns="0" tIns="0" rIns="0" bIns="0" rtlCol="0">
                <a:noAutofit/>
              </a:bodyPr>
              <a:lstStyle/>
              <a:p>
                <a:pPr algn="l"/>
                <a:r>
                  <a:rPr lang="en-AU" sz="1600">
                    <a:solidFill>
                      <a:srgbClr val="FF0000"/>
                    </a:solidFill>
                  </a:rPr>
                  <a:t>4</a:t>
                </a:r>
              </a:p>
            </p:txBody>
          </p:sp>
          <p:sp>
            <p:nvSpPr>
              <p:cNvPr id="45" name="Isosceles Triangle 44">
                <a:extLst>
                  <a:ext uri="{FF2B5EF4-FFF2-40B4-BE49-F238E27FC236}">
                    <a16:creationId xmlns:a16="http://schemas.microsoft.com/office/drawing/2014/main" id="{946D41BC-2D9F-A57B-6E54-3F91840DB565}"/>
                  </a:ext>
                </a:extLst>
              </p:cNvPr>
              <p:cNvSpPr/>
              <p:nvPr/>
            </p:nvSpPr>
            <p:spPr>
              <a:xfrm rot="13339021">
                <a:off x="1836332" y="4261233"/>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D4758BA-CC39-A8B3-1B01-06267F7EE780}"/>
                    </a:ext>
                  </a:extLst>
                </p:cNvPr>
                <p:cNvSpPr txBox="1"/>
                <p:nvPr/>
              </p:nvSpPr>
              <p:spPr>
                <a:xfrm>
                  <a:off x="7669711" y="3950228"/>
                  <a:ext cx="3815682"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2800" i="1" dirty="0">
                                <a:latin typeface="Cambria Math" panose="02040503050406030204" pitchFamily="18" charset="0"/>
                              </a:rPr>
                            </m:ctrlPr>
                          </m:sPrePr>
                          <m:sub>
                            <m:r>
                              <a:rPr lang="en-AU" sz="2800" i="1" dirty="0">
                                <a:latin typeface="Cambria Math" panose="02040503050406030204" pitchFamily="18" charset="0"/>
                              </a:rPr>
                              <m:t>84</m:t>
                            </m:r>
                          </m:sub>
                          <m:sup>
                            <m:r>
                              <a:rPr lang="en-AU" sz="2800" i="1">
                                <a:latin typeface="Cambria Math" panose="02040503050406030204" pitchFamily="18" charset="0"/>
                              </a:rPr>
                              <m:t>210</m:t>
                            </m:r>
                          </m:sup>
                          <m:e>
                            <m:r>
                              <a:rPr lang="en-AU" sz="2800" i="1" smtClean="0">
                                <a:solidFill>
                                  <a:srgbClr val="FF0000"/>
                                </a:solidFill>
                                <a:latin typeface="Cambria Math" panose="02040503050406030204" pitchFamily="18" charset="0"/>
                              </a:rPr>
                              <m:t>𝑃𝑜</m:t>
                            </m:r>
                            <m:r>
                              <a:rPr lang="en-AU" sz="2800" i="1">
                                <a:latin typeface="Cambria Math" panose="02040503050406030204" pitchFamily="18" charset="0"/>
                              </a:rPr>
                              <m:t> </m:t>
                            </m:r>
                          </m:e>
                        </m:sPre>
                        <m:r>
                          <a:rPr lang="en-AU" sz="2800" i="1" smtClean="0">
                            <a:latin typeface="Cambria Math" panose="02040503050406030204" pitchFamily="18" charset="0"/>
                          </a:rPr>
                          <m:t>→ </m:t>
                        </m:r>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82</m:t>
                            </m:r>
                          </m:sub>
                          <m:sup>
                            <m:r>
                              <a:rPr lang="en-AU" sz="2800" b="0" i="1" smtClean="0">
                                <a:latin typeface="Cambria Math" panose="02040503050406030204" pitchFamily="18" charset="0"/>
                              </a:rPr>
                              <m:t>206</m:t>
                            </m:r>
                          </m:sup>
                          <m:e>
                            <m:r>
                              <a:rPr lang="en-AU" sz="2800" b="0" i="1" smtClean="0">
                                <a:solidFill>
                                  <a:srgbClr val="00B050"/>
                                </a:solidFill>
                                <a:latin typeface="Cambria Math" panose="02040503050406030204" pitchFamily="18" charset="0"/>
                              </a:rPr>
                              <m:t>𝑃𝑏</m:t>
                            </m:r>
                            <m:r>
                              <a:rPr lang="en-AU" sz="2800" b="0" i="1" smtClean="0">
                                <a:latin typeface="Cambria Math" panose="02040503050406030204" pitchFamily="18" charset="0"/>
                              </a:rPr>
                              <m:t>+</m:t>
                            </m:r>
                            <m:sPre>
                              <m:sPrePr>
                                <m:ctrlPr>
                                  <a:rPr lang="en-AU" sz="2800" i="1">
                                    <a:latin typeface="Cambria Math" panose="02040503050406030204" pitchFamily="18" charset="0"/>
                                  </a:rPr>
                                </m:ctrlPr>
                              </m:sPrePr>
                              <m:sub>
                                <m:r>
                                  <a:rPr lang="en-AU" sz="2800" i="1">
                                    <a:latin typeface="Cambria Math" panose="02040503050406030204" pitchFamily="18" charset="0"/>
                                  </a:rPr>
                                  <m:t>2</m:t>
                                </m:r>
                              </m:sub>
                              <m:sup>
                                <m:r>
                                  <a:rPr lang="en-AU" sz="2800" i="1">
                                    <a:latin typeface="Cambria Math" panose="02040503050406030204" pitchFamily="18" charset="0"/>
                                  </a:rPr>
                                  <m:t>4</m:t>
                                </m:r>
                              </m:sup>
                              <m:e>
                                <m:r>
                                  <a:rPr lang="en-AU" sz="2800" i="1">
                                    <a:latin typeface="Cambria Math" panose="02040503050406030204" pitchFamily="18" charset="0"/>
                                  </a:rPr>
                                  <m:t>𝐻𝑒</m:t>
                                </m:r>
                              </m:e>
                            </m:sPre>
                          </m:e>
                        </m:sPre>
                      </m:oMath>
                    </m:oMathPara>
                  </a14:m>
                  <a:endParaRPr lang="en-AU" sz="2800"/>
                </a:p>
              </p:txBody>
            </p:sp>
          </mc:Choice>
          <mc:Fallback xmlns="">
            <p:sp>
              <p:nvSpPr>
                <p:cNvPr id="54" name="TextBox 53">
                  <a:extLst>
                    <a:ext uri="{FF2B5EF4-FFF2-40B4-BE49-F238E27FC236}">
                      <a16:creationId xmlns:a16="http://schemas.microsoft.com/office/drawing/2014/main" id="{6D4758BA-CC39-A8B3-1B01-06267F7EE780}"/>
                    </a:ext>
                  </a:extLst>
                </p:cNvPr>
                <p:cNvSpPr txBox="1">
                  <a:spLocks noRot="1" noChangeAspect="1" noMove="1" noResize="1" noEditPoints="1" noAdjustHandles="1" noChangeArrowheads="1" noChangeShapeType="1" noTextEdit="1"/>
                </p:cNvSpPr>
                <p:nvPr/>
              </p:nvSpPr>
              <p:spPr>
                <a:xfrm>
                  <a:off x="7669711" y="3950228"/>
                  <a:ext cx="3815682" cy="914400"/>
                </a:xfrm>
                <a:prstGeom prst="rect">
                  <a:avLst/>
                </a:prstGeom>
                <a:blipFill>
                  <a:blip r:embed="rId8"/>
                  <a:stretch>
                    <a:fillRect t="-1370"/>
                  </a:stretch>
                </a:blipFill>
              </p:spPr>
              <p:txBody>
                <a:bodyPr/>
                <a:lstStyle/>
                <a:p>
                  <a:r>
                    <a:rPr lang="en-US">
                      <a:noFill/>
                    </a:rPr>
                    <a:t> </a:t>
                  </a:r>
                </a:p>
              </p:txBody>
            </p:sp>
          </mc:Fallback>
        </mc:AlternateContent>
        <p:sp>
          <p:nvSpPr>
            <p:cNvPr id="63" name="TextBox 62">
              <a:extLst>
                <a:ext uri="{FF2B5EF4-FFF2-40B4-BE49-F238E27FC236}">
                  <a16:creationId xmlns:a16="http://schemas.microsoft.com/office/drawing/2014/main" id="{9A937044-70AA-DB3F-4D8A-E1723F4A37A4}"/>
                </a:ext>
              </a:extLst>
            </p:cNvPr>
            <p:cNvSpPr txBox="1"/>
            <p:nvPr/>
          </p:nvSpPr>
          <p:spPr>
            <a:xfrm>
              <a:off x="7334108" y="4060554"/>
              <a:ext cx="359923" cy="330740"/>
            </a:xfrm>
            <a:prstGeom prst="rect">
              <a:avLst/>
            </a:prstGeom>
            <a:noFill/>
          </p:spPr>
          <p:txBody>
            <a:bodyPr wrap="square" lIns="0" tIns="0" rIns="0" bIns="0" rtlCol="0">
              <a:noAutofit/>
            </a:bodyPr>
            <a:lstStyle/>
            <a:p>
              <a:pPr algn="l"/>
              <a:r>
                <a:rPr lang="en-AU" sz="1800">
                  <a:solidFill>
                    <a:srgbClr val="FF0000"/>
                  </a:solidFill>
                </a:rPr>
                <a:t>4</a:t>
              </a:r>
            </a:p>
          </p:txBody>
        </p:sp>
      </p:grpSp>
      <p:grpSp>
        <p:nvGrpSpPr>
          <p:cNvPr id="64" name="Group 63" descr="Decay series equation.">
            <a:extLst>
              <a:ext uri="{FF2B5EF4-FFF2-40B4-BE49-F238E27FC236}">
                <a16:creationId xmlns:a16="http://schemas.microsoft.com/office/drawing/2014/main" id="{53424603-949F-EF21-F1F9-837364E2212A}"/>
              </a:ext>
            </a:extLst>
          </p:cNvPr>
          <p:cNvGrpSpPr/>
          <p:nvPr/>
        </p:nvGrpSpPr>
        <p:grpSpPr>
          <a:xfrm>
            <a:off x="2598462" y="1680637"/>
            <a:ext cx="9245538" cy="2883878"/>
            <a:chOff x="2365581" y="1561203"/>
            <a:chExt cx="9245538" cy="2883878"/>
          </a:xfrm>
        </p:grpSpPr>
        <p:grpSp>
          <p:nvGrpSpPr>
            <p:cNvPr id="49" name="Group 48">
              <a:extLst>
                <a:ext uri="{FF2B5EF4-FFF2-40B4-BE49-F238E27FC236}">
                  <a16:creationId xmlns:a16="http://schemas.microsoft.com/office/drawing/2014/main" id="{C934721A-F2A5-3900-94B9-95FABF76B3EF}"/>
                </a:ext>
              </a:extLst>
            </p:cNvPr>
            <p:cNvGrpSpPr/>
            <p:nvPr/>
          </p:nvGrpSpPr>
          <p:grpSpPr>
            <a:xfrm>
              <a:off x="2365581" y="4039724"/>
              <a:ext cx="513808" cy="405357"/>
              <a:chOff x="2365581" y="4039724"/>
              <a:chExt cx="513808" cy="405357"/>
            </a:xfrm>
          </p:grpSpPr>
          <p:sp>
            <p:nvSpPr>
              <p:cNvPr id="16" name="TextBox 15">
                <a:extLst>
                  <a:ext uri="{FF2B5EF4-FFF2-40B4-BE49-F238E27FC236}">
                    <a16:creationId xmlns:a16="http://schemas.microsoft.com/office/drawing/2014/main" id="{EEBD9AFA-45A4-E45A-8E06-4C90D9CF87E2}"/>
                  </a:ext>
                </a:extLst>
              </p:cNvPr>
              <p:cNvSpPr txBox="1"/>
              <p:nvPr/>
            </p:nvSpPr>
            <p:spPr>
              <a:xfrm>
                <a:off x="2451372" y="4039724"/>
                <a:ext cx="428017" cy="359924"/>
              </a:xfrm>
              <a:prstGeom prst="rect">
                <a:avLst/>
              </a:prstGeom>
              <a:noFill/>
            </p:spPr>
            <p:txBody>
              <a:bodyPr wrap="square" lIns="0" tIns="0" rIns="0" bIns="0" rtlCol="0">
                <a:noAutofit/>
              </a:bodyPr>
              <a:lstStyle/>
              <a:p>
                <a:pPr algn="l"/>
                <a:r>
                  <a:rPr lang="en-AU" sz="1600">
                    <a:solidFill>
                      <a:srgbClr val="FF0000"/>
                    </a:solidFill>
                  </a:rPr>
                  <a:t>1</a:t>
                </a:r>
              </a:p>
            </p:txBody>
          </p:sp>
          <p:sp>
            <p:nvSpPr>
              <p:cNvPr id="31" name="Isosceles Triangle 30">
                <a:extLst>
                  <a:ext uri="{FF2B5EF4-FFF2-40B4-BE49-F238E27FC236}">
                    <a16:creationId xmlns:a16="http://schemas.microsoft.com/office/drawing/2014/main" id="{9FA44BCE-9EF3-5C13-039D-91F0FAAC0D55}"/>
                  </a:ext>
                </a:extLst>
              </p:cNvPr>
              <p:cNvSpPr/>
              <p:nvPr/>
            </p:nvSpPr>
            <p:spPr>
              <a:xfrm rot="13339021">
                <a:off x="2365581" y="4273143"/>
                <a:ext cx="148492" cy="1719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0B219EC9-B927-4540-1959-F896068EBDAA}"/>
                    </a:ext>
                  </a:extLst>
                </p:cNvPr>
                <p:cNvSpPr txBox="1"/>
                <p:nvPr/>
              </p:nvSpPr>
              <p:spPr>
                <a:xfrm>
                  <a:off x="7795437" y="1561203"/>
                  <a:ext cx="3815682" cy="914400"/>
                </a:xfrm>
                <a:prstGeom prst="rect">
                  <a:avLst/>
                </a:prstGeom>
                <a:noFill/>
              </p:spPr>
              <p:txBody>
                <a:bodyPr wrap="none" lIns="0" tIns="0" rIns="0" bIns="0" rtlCol="0">
                  <a:noAutofit/>
                </a:bodyPr>
                <a:lstStyle/>
                <a:p>
                  <a14:m>
                    <m:oMath xmlns:m="http://schemas.openxmlformats.org/officeDocument/2006/math">
                      <m:sPre>
                        <m:sPrePr>
                          <m:ctrlPr>
                            <a:rPr lang="en-AU" sz="2800" i="1" smtClean="0">
                              <a:latin typeface="Cambria Math" panose="02040503050406030204" pitchFamily="18" charset="0"/>
                            </a:rPr>
                          </m:ctrlPr>
                        </m:sPrePr>
                        <m:sub>
                          <m:r>
                            <a:rPr lang="en-AU" sz="2800" b="0" i="1" smtClean="0">
                              <a:latin typeface="Cambria Math" panose="02040503050406030204" pitchFamily="18" charset="0"/>
                            </a:rPr>
                            <m:t>84</m:t>
                          </m:r>
                        </m:sub>
                        <m:sup>
                          <m:r>
                            <a:rPr lang="en-AU" sz="2800" b="0" i="1" smtClean="0">
                              <a:latin typeface="Cambria Math" panose="02040503050406030204" pitchFamily="18" charset="0"/>
                            </a:rPr>
                            <m:t>214</m:t>
                          </m:r>
                        </m:sup>
                        <m:e>
                          <m:r>
                            <a:rPr lang="en-AU" sz="2800" b="0" i="1" smtClean="0">
                              <a:solidFill>
                                <a:srgbClr val="FF0000"/>
                              </a:solidFill>
                              <a:latin typeface="Cambria Math" panose="02040503050406030204" pitchFamily="18" charset="0"/>
                            </a:rPr>
                            <m:t>𝑃𝑜</m:t>
                          </m:r>
                          <m:r>
                            <a:rPr lang="en-AU" sz="2800" b="0" i="1" smtClean="0">
                              <a:latin typeface="Cambria Math" panose="02040503050406030204" pitchFamily="18" charset="0"/>
                            </a:rPr>
                            <m:t> →</m:t>
                          </m:r>
                        </m:e>
                      </m:sPre>
                    </m:oMath>
                  </a14:m>
                  <a:r>
                    <a:rPr lang="en-AU" sz="2800"/>
                    <a:t> </a:t>
                  </a:r>
                  <a14:m>
                    <m:oMath xmlns:m="http://schemas.openxmlformats.org/officeDocument/2006/math">
                      <m:sPre>
                        <m:sPrePr>
                          <m:ctrlPr>
                            <a:rPr lang="en-AU" sz="2800" i="1" dirty="0" smtClean="0">
                              <a:latin typeface="Cambria Math" panose="02040503050406030204" pitchFamily="18" charset="0"/>
                            </a:rPr>
                          </m:ctrlPr>
                        </m:sPrePr>
                        <m:sub>
                          <m:r>
                            <a:rPr lang="en-AU" sz="2800" b="0" i="1" dirty="0" smtClean="0">
                              <a:latin typeface="Cambria Math" panose="02040503050406030204" pitchFamily="18" charset="0"/>
                            </a:rPr>
                            <m:t>82</m:t>
                          </m:r>
                        </m:sub>
                        <m:sup>
                          <m:r>
                            <a:rPr lang="en-AU" sz="2800" b="0" i="1" smtClean="0">
                              <a:latin typeface="Cambria Math" panose="02040503050406030204" pitchFamily="18" charset="0"/>
                            </a:rPr>
                            <m:t>210</m:t>
                          </m:r>
                        </m:sup>
                        <m:e>
                          <m:r>
                            <a:rPr lang="en-AU" sz="2800" b="0" i="1" smtClean="0">
                              <a:latin typeface="Cambria Math" panose="02040503050406030204" pitchFamily="18" charset="0"/>
                            </a:rPr>
                            <m:t>𝑃𝑏</m:t>
                          </m:r>
                          <m:r>
                            <a:rPr lang="en-AU" sz="2800" b="0" i="1" smtClean="0">
                              <a:latin typeface="Cambria Math" panose="02040503050406030204" pitchFamily="18" charset="0"/>
                            </a:rPr>
                            <m:t>+</m:t>
                          </m:r>
                          <m:sPre>
                            <m:sPrePr>
                              <m:ctrlPr>
                                <a:rPr lang="en-AU" sz="2800" i="1">
                                  <a:latin typeface="Cambria Math" panose="02040503050406030204" pitchFamily="18" charset="0"/>
                                </a:rPr>
                              </m:ctrlPr>
                            </m:sPrePr>
                            <m:sub>
                              <m:r>
                                <a:rPr lang="en-AU" sz="2800" i="1">
                                  <a:latin typeface="Cambria Math" panose="02040503050406030204" pitchFamily="18" charset="0"/>
                                </a:rPr>
                                <m:t>2</m:t>
                              </m:r>
                            </m:sub>
                            <m:sup>
                              <m:r>
                                <a:rPr lang="en-AU" sz="2800" i="1">
                                  <a:latin typeface="Cambria Math" panose="02040503050406030204" pitchFamily="18" charset="0"/>
                                </a:rPr>
                                <m:t>4</m:t>
                              </m:r>
                            </m:sup>
                            <m:e>
                              <m:r>
                                <a:rPr lang="en-AU" sz="2800" i="1">
                                  <a:latin typeface="Cambria Math" panose="02040503050406030204" pitchFamily="18" charset="0"/>
                                </a:rPr>
                                <m:t>𝐻𝑒</m:t>
                              </m:r>
                            </m:e>
                          </m:sPre>
                        </m:e>
                      </m:sPre>
                    </m:oMath>
                  </a14:m>
                  <a:endParaRPr lang="en-AU" sz="2800"/>
                </a:p>
              </p:txBody>
            </p:sp>
          </mc:Choice>
          <mc:Fallback xmlns="">
            <p:sp>
              <p:nvSpPr>
                <p:cNvPr id="53" name="TextBox 52">
                  <a:extLst>
                    <a:ext uri="{FF2B5EF4-FFF2-40B4-BE49-F238E27FC236}">
                      <a16:creationId xmlns:a16="http://schemas.microsoft.com/office/drawing/2014/main" id="{0B219EC9-B927-4540-1959-F896068EBDAA}"/>
                    </a:ext>
                  </a:extLst>
                </p:cNvPr>
                <p:cNvSpPr txBox="1">
                  <a:spLocks noRot="1" noChangeAspect="1" noMove="1" noResize="1" noEditPoints="1" noAdjustHandles="1" noChangeArrowheads="1" noChangeShapeType="1" noTextEdit="1"/>
                </p:cNvSpPr>
                <p:nvPr/>
              </p:nvSpPr>
              <p:spPr>
                <a:xfrm>
                  <a:off x="7795437" y="1561203"/>
                  <a:ext cx="3815682" cy="914400"/>
                </a:xfrm>
                <a:prstGeom prst="rect">
                  <a:avLst/>
                </a:prstGeom>
                <a:blipFill>
                  <a:blip r:embed="rId9"/>
                  <a:stretch>
                    <a:fillRect l="-1993" t="-1370"/>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AF26AED4-B360-A5B4-C5CC-A2EC85FFF3B3}"/>
                </a:ext>
              </a:extLst>
            </p:cNvPr>
            <p:cNvSpPr txBox="1"/>
            <p:nvPr/>
          </p:nvSpPr>
          <p:spPr>
            <a:xfrm>
              <a:off x="7297986" y="1575352"/>
              <a:ext cx="359923" cy="330740"/>
            </a:xfrm>
            <a:prstGeom prst="rect">
              <a:avLst/>
            </a:prstGeom>
            <a:noFill/>
          </p:spPr>
          <p:txBody>
            <a:bodyPr wrap="square" lIns="0" tIns="0" rIns="0" bIns="0" rtlCol="0">
              <a:noAutofit/>
            </a:bodyPr>
            <a:lstStyle/>
            <a:p>
              <a:pPr algn="l"/>
              <a:r>
                <a:rPr lang="en-AU" sz="1800">
                  <a:solidFill>
                    <a:srgbClr val="FF0000"/>
                  </a:solidFill>
                </a:rPr>
                <a:t>1</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9F157D5-0D95-F3E7-5EBD-1D77E224C342}"/>
                  </a:ext>
                </a:extLst>
              </p:cNvPr>
              <p:cNvSpPr txBox="1"/>
              <p:nvPr/>
            </p:nvSpPr>
            <p:spPr>
              <a:xfrm>
                <a:off x="7841110" y="3251888"/>
                <a:ext cx="3815682" cy="91440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2800" i="1" smtClean="0">
                              <a:solidFill>
                                <a:schemeClr val="tx1"/>
                              </a:solidFill>
                              <a:latin typeface="Cambria Math" panose="02040503050406030204" pitchFamily="18" charset="0"/>
                            </a:rPr>
                          </m:ctrlPr>
                        </m:sPrePr>
                        <m:sub>
                          <m:r>
                            <a:rPr lang="en-AU" sz="2800" b="0" i="1" smtClean="0">
                              <a:solidFill>
                                <a:schemeClr val="tx1"/>
                              </a:solidFill>
                              <a:latin typeface="Cambria Math" panose="02040503050406030204" pitchFamily="18" charset="0"/>
                            </a:rPr>
                            <m:t>83</m:t>
                          </m:r>
                        </m:sub>
                        <m:sup>
                          <m:r>
                            <a:rPr lang="en-AU" sz="2800" b="0" i="1" smtClean="0">
                              <a:solidFill>
                                <a:schemeClr val="tx1"/>
                              </a:solidFill>
                              <a:latin typeface="Cambria Math" panose="02040503050406030204" pitchFamily="18" charset="0"/>
                            </a:rPr>
                            <m:t>210</m:t>
                          </m:r>
                        </m:sup>
                        <m:e>
                          <m:r>
                            <a:rPr lang="en-AU" sz="2800" b="0" i="1" smtClean="0">
                              <a:solidFill>
                                <a:srgbClr val="146CFD"/>
                              </a:solidFill>
                              <a:latin typeface="Cambria Math" panose="02040503050406030204" pitchFamily="18" charset="0"/>
                            </a:rPr>
                            <m:t>𝐵𝑖</m:t>
                          </m:r>
                          <m:r>
                            <a:rPr lang="en-AU" sz="2800" b="0" i="1" smtClean="0">
                              <a:solidFill>
                                <a:schemeClr val="tx1"/>
                              </a:solidFill>
                              <a:latin typeface="Cambria Math" panose="02040503050406030204" pitchFamily="18" charset="0"/>
                            </a:rPr>
                            <m:t> →</m:t>
                          </m:r>
                        </m:e>
                      </m:sPre>
                      <m:sPre>
                        <m:sPrePr>
                          <m:ctrlPr>
                            <a:rPr lang="en-AU" sz="2800" i="1" dirty="0">
                              <a:latin typeface="Cambria Math" panose="02040503050406030204" pitchFamily="18" charset="0"/>
                            </a:rPr>
                          </m:ctrlPr>
                        </m:sPrePr>
                        <m:sub>
                          <m:r>
                            <a:rPr lang="en-AU" sz="2800" i="1" dirty="0">
                              <a:latin typeface="Cambria Math" panose="02040503050406030204" pitchFamily="18" charset="0"/>
                            </a:rPr>
                            <m:t>8</m:t>
                          </m:r>
                          <m:r>
                            <a:rPr lang="en-AU" sz="2800" b="0" i="1" dirty="0" smtClean="0">
                              <a:latin typeface="Cambria Math" panose="02040503050406030204" pitchFamily="18" charset="0"/>
                            </a:rPr>
                            <m:t>4</m:t>
                          </m:r>
                        </m:sub>
                        <m:sup>
                          <m:r>
                            <a:rPr lang="en-AU" sz="2800" i="1">
                              <a:latin typeface="Cambria Math" panose="02040503050406030204" pitchFamily="18" charset="0"/>
                            </a:rPr>
                            <m:t>2</m:t>
                          </m:r>
                          <m:r>
                            <a:rPr lang="en-AU" sz="2800" b="0" i="1" smtClean="0">
                              <a:latin typeface="Cambria Math" panose="02040503050406030204" pitchFamily="18" charset="0"/>
                            </a:rPr>
                            <m:t>10</m:t>
                          </m:r>
                        </m:sup>
                        <m:e>
                          <m:r>
                            <a:rPr lang="en-AU" sz="2800" b="0" i="1" smtClean="0">
                              <a:latin typeface="Cambria Math" panose="02040503050406030204" pitchFamily="18" charset="0"/>
                            </a:rPr>
                            <m:t>𝑃𝑜</m:t>
                          </m:r>
                          <m:r>
                            <a:rPr lang="en-AU" sz="2800" i="1">
                              <a:latin typeface="Cambria Math" panose="02040503050406030204" pitchFamily="18" charset="0"/>
                            </a:rPr>
                            <m:t> </m:t>
                          </m:r>
                        </m:e>
                      </m:sPre>
                      <m:r>
                        <a:rPr lang="en-AU" sz="2800" b="0" i="1" smtClean="0">
                          <a:solidFill>
                            <a:schemeClr val="tx1"/>
                          </a:solidFill>
                          <a:latin typeface="Cambria Math" panose="02040503050406030204" pitchFamily="18" charset="0"/>
                        </a:rPr>
                        <m:t>+</m:t>
                      </m:r>
                      <m:sPre>
                        <m:sPrePr>
                          <m:ctrlPr>
                            <a:rPr lang="en-AU" sz="2800" i="1">
                              <a:latin typeface="Cambria Math" panose="02040503050406030204" pitchFamily="18" charset="0"/>
                            </a:rPr>
                          </m:ctrlPr>
                        </m:sPrePr>
                        <m:sub>
                          <m:r>
                            <a:rPr lang="en-AU" sz="2800" i="1">
                              <a:latin typeface="Cambria Math" panose="02040503050406030204" pitchFamily="18" charset="0"/>
                            </a:rPr>
                            <m:t>−1</m:t>
                          </m:r>
                        </m:sub>
                        <m:sup>
                          <m:r>
                            <a:rPr lang="en-AU" sz="2800" i="1">
                              <a:latin typeface="Cambria Math" panose="02040503050406030204" pitchFamily="18" charset="0"/>
                            </a:rPr>
                            <m:t>0</m:t>
                          </m:r>
                        </m:sup>
                        <m:e>
                          <m:r>
                            <a:rPr lang="en-AU" sz="2800" i="1">
                              <a:latin typeface="Cambria Math" panose="02040503050406030204" pitchFamily="18" charset="0"/>
                            </a:rPr>
                            <m:t>𝑒</m:t>
                          </m:r>
                        </m:e>
                      </m:sPre>
                    </m:oMath>
                  </m:oMathPara>
                </a14:m>
                <a:endParaRPr lang="en-AU" sz="2800"/>
              </a:p>
            </p:txBody>
          </p:sp>
        </mc:Choice>
        <mc:Fallback xmlns="">
          <p:sp>
            <p:nvSpPr>
              <p:cNvPr id="3" name="TextBox 2">
                <a:extLst>
                  <a:ext uri="{FF2B5EF4-FFF2-40B4-BE49-F238E27FC236}">
                    <a16:creationId xmlns:a16="http://schemas.microsoft.com/office/drawing/2014/main" id="{69F157D5-0D95-F3E7-5EBD-1D77E224C342}"/>
                  </a:ext>
                </a:extLst>
              </p:cNvPr>
              <p:cNvSpPr txBox="1">
                <a:spLocks noRot="1" noChangeAspect="1" noMove="1" noResize="1" noEditPoints="1" noAdjustHandles="1" noChangeArrowheads="1" noChangeShapeType="1" noTextEdit="1"/>
              </p:cNvSpPr>
              <p:nvPr/>
            </p:nvSpPr>
            <p:spPr>
              <a:xfrm>
                <a:off x="7841110" y="3251888"/>
                <a:ext cx="3815682" cy="914400"/>
              </a:xfrm>
              <a:prstGeom prst="rect">
                <a:avLst/>
              </a:prstGeom>
              <a:blipFill>
                <a:blip r:embed="rId10"/>
                <a:stretch>
                  <a:fillRect t="-137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936C7F93-6D0D-8C36-5D4D-A7E9992260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203</a:t>
            </a:fld>
            <a:endParaRPr lang="en-AU"/>
          </a:p>
        </p:txBody>
      </p:sp>
    </p:spTree>
    <p:extLst>
      <p:ext uri="{BB962C8B-B14F-4D97-AF65-F5344CB8AC3E}">
        <p14:creationId xmlns:p14="http://schemas.microsoft.com/office/powerpoint/2010/main" val="234365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797AC-C220-1907-DF51-FDD67B554C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5E81E6C-B3ED-07F8-14FF-01969100ACF6}"/>
              </a:ext>
            </a:extLst>
          </p:cNvPr>
          <p:cNvSpPr>
            <a:spLocks noGrp="1"/>
          </p:cNvSpPr>
          <p:nvPr>
            <p:ph type="title"/>
          </p:nvPr>
        </p:nvSpPr>
        <p:spPr/>
        <p:txBody>
          <a:bodyPr/>
          <a:lstStyle/>
          <a:p>
            <a:r>
              <a:rPr lang="en-AU">
                <a:cs typeface="Arial"/>
              </a:rPr>
              <a:t>3.2 Half life</a:t>
            </a:r>
          </a:p>
        </p:txBody>
      </p:sp>
      <p:sp>
        <p:nvSpPr>
          <p:cNvPr id="6" name="Text Placeholder 5">
            <a:extLst>
              <a:ext uri="{FF2B5EF4-FFF2-40B4-BE49-F238E27FC236}">
                <a16:creationId xmlns:a16="http://schemas.microsoft.com/office/drawing/2014/main" id="{BA1714C8-254C-A5BB-16B0-97E2CBB5B815}"/>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D2FF544B-6EC8-5821-BE26-EAF7FE3D0E80}"/>
              </a:ext>
            </a:extLst>
          </p:cNvPr>
          <p:cNvGraphicFramePr>
            <a:graphicFrameLocks noGrp="1"/>
          </p:cNvGraphicFramePr>
          <p:nvPr/>
        </p:nvGraphicFramePr>
        <p:xfrm>
          <a:off x="359998" y="1916174"/>
          <a:ext cx="11126369" cy="474968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describe nuclear reactions</a:t>
                      </a:r>
                    </a:p>
                    <a:p>
                      <a:pPr marL="0" indent="0">
                        <a:lnSpc>
                          <a:spcPct val="150000"/>
                        </a:lnSpc>
                        <a:buFont typeface="Arial" panose="020B0604020202020204" pitchFamily="34" charset="0"/>
                        <a:buNone/>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define the half-life of radioisotopes</a:t>
                      </a:r>
                    </a:p>
                    <a:p>
                      <a:pPr marL="342900" indent="-34290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interpret half-life decay curves</a:t>
                      </a:r>
                    </a:p>
                    <a:p>
                      <a:pPr marL="342900" indent="-34290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Model radioactive decay of an isotope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342900" indent="-34290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follow a procedure to undertake an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150000"/>
                        </a:lnSpc>
                        <a:buFont typeface="Arial" panose="020B0604020202020204" pitchFamily="34" charset="0"/>
                        <a:buChar char="•"/>
                      </a:pPr>
                      <a:r>
                        <a:rPr lang="en-AU" sz="2000" kern="1200">
                          <a:solidFill>
                            <a:schemeClr val="dk1"/>
                          </a:solidFill>
                          <a:effectLst/>
                          <a:latin typeface="+mn-lt"/>
                          <a:ea typeface="+mn-ea"/>
                          <a:cs typeface="+mn-cs"/>
                        </a:rPr>
                        <a:t>systematically collect data using the half-life model</a:t>
                      </a: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7221384"/>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process data and information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represent half-life data in a graph</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extract information from nuclear decay curves to determine half-lives and quantities of an isotope remaining at specified times.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904AC4A1-8777-C379-3115-F8AC4758B1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204</a:t>
            </a:fld>
            <a:endParaRPr lang="en-AU"/>
          </a:p>
        </p:txBody>
      </p:sp>
    </p:spTree>
    <p:extLst>
      <p:ext uri="{BB962C8B-B14F-4D97-AF65-F5344CB8AC3E}">
        <p14:creationId xmlns:p14="http://schemas.microsoft.com/office/powerpoint/2010/main" val="228822568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46B34-C1BB-262A-E0A8-FFB3D87D7D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550C0F-78B7-37E1-8C51-207BB88D524D}"/>
              </a:ext>
            </a:extLst>
          </p:cNvPr>
          <p:cNvSpPr>
            <a:spLocks noGrp="1"/>
          </p:cNvSpPr>
          <p:nvPr>
            <p:ph type="title"/>
          </p:nvPr>
        </p:nvSpPr>
        <p:spPr/>
        <p:txBody>
          <a:bodyPr/>
          <a:lstStyle/>
          <a:p>
            <a:r>
              <a:rPr lang="en-AU"/>
              <a:t>3.2 Analysing half life data</a:t>
            </a:r>
          </a:p>
        </p:txBody>
      </p:sp>
      <p:sp>
        <p:nvSpPr>
          <p:cNvPr id="15" name="TextBox 14">
            <a:extLst>
              <a:ext uri="{FF2B5EF4-FFF2-40B4-BE49-F238E27FC236}">
                <a16:creationId xmlns:a16="http://schemas.microsoft.com/office/drawing/2014/main" id="{31D1B361-8C78-4EFA-EE4C-06AB59B5BD35}"/>
              </a:ext>
            </a:extLst>
          </p:cNvPr>
          <p:cNvSpPr txBox="1"/>
          <p:nvPr/>
        </p:nvSpPr>
        <p:spPr>
          <a:xfrm>
            <a:off x="488762" y="967990"/>
            <a:ext cx="11483999" cy="377132"/>
          </a:xfrm>
          <a:prstGeom prst="rect">
            <a:avLst/>
          </a:prstGeom>
          <a:noFill/>
        </p:spPr>
        <p:txBody>
          <a:bodyPr wrap="square" lIns="0" tIns="0" rIns="0" bIns="0" rtlCol="0">
            <a:noAutofit/>
          </a:bodyPr>
          <a:lstStyle/>
          <a:p>
            <a:pPr algn="l"/>
            <a:r>
              <a:rPr lang="en-AU" sz="2000" b="1"/>
              <a:t>Half life </a:t>
            </a:r>
            <a:r>
              <a:rPr lang="en-AU" sz="2000"/>
              <a:t>is the time taken for half of the atoms in a radioactive sample to undergo radioactive decay</a:t>
            </a:r>
          </a:p>
        </p:txBody>
      </p:sp>
      <p:pic>
        <p:nvPicPr>
          <p:cNvPr id="5" name="Picture 4" descr="half life decay curve">
            <a:extLst>
              <a:ext uri="{FF2B5EF4-FFF2-40B4-BE49-F238E27FC236}">
                <a16:creationId xmlns:a16="http://schemas.microsoft.com/office/drawing/2014/main" id="{DA32F201-BF7D-03F3-13DA-20332D89E245}"/>
              </a:ext>
            </a:extLst>
          </p:cNvPr>
          <p:cNvPicPr>
            <a:picLocks noChangeAspect="1"/>
          </p:cNvPicPr>
          <p:nvPr/>
        </p:nvPicPr>
        <p:blipFill>
          <a:blip r:embed="rId3"/>
          <a:stretch>
            <a:fillRect/>
          </a:stretch>
        </p:blipFill>
        <p:spPr>
          <a:xfrm>
            <a:off x="207742" y="1829280"/>
            <a:ext cx="5374119" cy="4491605"/>
          </a:xfrm>
          <a:prstGeom prst="rect">
            <a:avLst/>
          </a:prstGeom>
        </p:spPr>
      </p:pic>
      <p:pic>
        <p:nvPicPr>
          <p:cNvPr id="8" name="Picture 7" descr="decay curve of carbon 14">
            <a:extLst>
              <a:ext uri="{FF2B5EF4-FFF2-40B4-BE49-F238E27FC236}">
                <a16:creationId xmlns:a16="http://schemas.microsoft.com/office/drawing/2014/main" id="{CD30C3C8-84F1-5936-2951-603DE3C6E47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5581863" y="1345122"/>
            <a:ext cx="6262135" cy="5338846"/>
          </a:xfrm>
          <a:prstGeom prst="rect">
            <a:avLst/>
          </a:prstGeom>
        </p:spPr>
      </p:pic>
      <p:grpSp>
        <p:nvGrpSpPr>
          <p:cNvPr id="16" name="Group 15">
            <a:extLst>
              <a:ext uri="{FF2B5EF4-FFF2-40B4-BE49-F238E27FC236}">
                <a16:creationId xmlns:a16="http://schemas.microsoft.com/office/drawing/2014/main" id="{65902818-492F-9326-B9F1-7BC7DE491AE2}"/>
              </a:ext>
              <a:ext uri="{C183D7F6-B498-43B3-948B-1728B52AA6E4}">
                <adec:decorative xmlns:adec="http://schemas.microsoft.com/office/drawing/2017/decorative" val="1"/>
              </a:ext>
            </a:extLst>
          </p:cNvPr>
          <p:cNvGrpSpPr/>
          <p:nvPr/>
        </p:nvGrpSpPr>
        <p:grpSpPr>
          <a:xfrm>
            <a:off x="6691005" y="3618085"/>
            <a:ext cx="530364" cy="1665121"/>
            <a:chOff x="6851561" y="3331481"/>
            <a:chExt cx="476517" cy="1558344"/>
          </a:xfrm>
        </p:grpSpPr>
        <p:cxnSp>
          <p:nvCxnSpPr>
            <p:cNvPr id="7" name="Straight Connector 6">
              <a:extLst>
                <a:ext uri="{FF2B5EF4-FFF2-40B4-BE49-F238E27FC236}">
                  <a16:creationId xmlns:a16="http://schemas.microsoft.com/office/drawing/2014/main" id="{66A0B44F-72DA-4E82-89A7-0AE248ED6FA1}"/>
                </a:ext>
              </a:extLst>
            </p:cNvPr>
            <p:cNvCxnSpPr>
              <a:cxnSpLocks/>
            </p:cNvCxnSpPr>
            <p:nvPr/>
          </p:nvCxnSpPr>
          <p:spPr>
            <a:xfrm>
              <a:off x="6851561" y="3335628"/>
              <a:ext cx="476517"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079D59-517F-CDD0-994A-A8114794F05F}"/>
                </a:ext>
              </a:extLst>
            </p:cNvPr>
            <p:cNvCxnSpPr>
              <a:cxnSpLocks/>
            </p:cNvCxnSpPr>
            <p:nvPr/>
          </p:nvCxnSpPr>
          <p:spPr>
            <a:xfrm>
              <a:off x="7328078" y="3331481"/>
              <a:ext cx="0" cy="1558344"/>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77F721C-D694-ECD5-38F2-95B59B06709D}"/>
              </a:ext>
              <a:ext uri="{C183D7F6-B498-43B3-948B-1728B52AA6E4}">
                <adec:decorative xmlns:adec="http://schemas.microsoft.com/office/drawing/2017/decorative" val="1"/>
              </a:ext>
            </a:extLst>
          </p:cNvPr>
          <p:cNvGrpSpPr/>
          <p:nvPr/>
        </p:nvGrpSpPr>
        <p:grpSpPr>
          <a:xfrm>
            <a:off x="6672483" y="4634234"/>
            <a:ext cx="1285301" cy="648973"/>
            <a:chOff x="6842974" y="4222124"/>
            <a:chExt cx="1154806" cy="568817"/>
          </a:xfrm>
        </p:grpSpPr>
        <p:cxnSp>
          <p:nvCxnSpPr>
            <p:cNvPr id="17" name="Straight Connector 16">
              <a:extLst>
                <a:ext uri="{FF2B5EF4-FFF2-40B4-BE49-F238E27FC236}">
                  <a16:creationId xmlns:a16="http://schemas.microsoft.com/office/drawing/2014/main" id="{E6A4980D-454E-AEC0-2781-D06B3C5E3DCD}"/>
                </a:ext>
              </a:extLst>
            </p:cNvPr>
            <p:cNvCxnSpPr>
              <a:cxnSpLocks/>
            </p:cNvCxnSpPr>
            <p:nvPr/>
          </p:nvCxnSpPr>
          <p:spPr>
            <a:xfrm>
              <a:off x="6842974" y="4222124"/>
              <a:ext cx="1154806" cy="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4BDF7D-2BA8-0F8C-9D4E-6048AE5EDB1F}"/>
                </a:ext>
              </a:extLst>
            </p:cNvPr>
            <p:cNvCxnSpPr>
              <a:cxnSpLocks/>
            </p:cNvCxnSpPr>
            <p:nvPr/>
          </p:nvCxnSpPr>
          <p:spPr>
            <a:xfrm>
              <a:off x="7997780" y="4222124"/>
              <a:ext cx="0" cy="568817"/>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5E507F7-4430-1647-217C-EC1A6912D7AD}"/>
              </a:ext>
              <a:ext uri="{C183D7F6-B498-43B3-948B-1728B52AA6E4}">
                <adec:decorative xmlns:adec="http://schemas.microsoft.com/office/drawing/2017/decorative" val="1"/>
              </a:ext>
            </a:extLst>
          </p:cNvPr>
          <p:cNvSpPr txBox="1"/>
          <p:nvPr/>
        </p:nvSpPr>
        <p:spPr>
          <a:xfrm>
            <a:off x="117770" y="6533831"/>
            <a:ext cx="7103599"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5"/>
              </a:rPr>
              <a:t>Radioactive decay of Carbon-14</a:t>
            </a:r>
            <a:r>
              <a:rPr lang="en-US" sz="1200" b="0" i="0">
                <a:solidFill>
                  <a:srgbClr val="232323"/>
                </a:solidFill>
                <a:effectLst/>
                <a:latin typeface="Arial" panose="020B0604020202020204" pitchFamily="34" charset="0"/>
              </a:rPr>
              <a:t>" by Kurt Rosenkrantz is licensed under </a:t>
            </a:r>
            <a:r>
              <a:rPr lang="en-US" sz="1200" b="0" i="0">
                <a:solidFill>
                  <a:srgbClr val="AD1F85"/>
                </a:solidFill>
                <a:effectLst/>
                <a:latin typeface="Arial" panose="020B0604020202020204" pitchFamily="34" charset="0"/>
                <a:hlinkClick r:id="rId6"/>
              </a:rPr>
              <a:t>CC BY-SA 3.0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95B29942-665C-ED3F-FC7E-FA8EE0C8C1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205</a:t>
            </a:fld>
            <a:endParaRPr lang="en-AU"/>
          </a:p>
        </p:txBody>
      </p:sp>
    </p:spTree>
    <p:extLst>
      <p:ext uri="{BB962C8B-B14F-4D97-AF65-F5344CB8AC3E}">
        <p14:creationId xmlns:p14="http://schemas.microsoft.com/office/powerpoint/2010/main" val="19666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7820D-F1F6-EDF0-17CB-EAD1EE03F1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E34B70-3778-22AA-11E9-19A47B9AE061}"/>
              </a:ext>
            </a:extLst>
          </p:cNvPr>
          <p:cNvSpPr>
            <a:spLocks noGrp="1"/>
          </p:cNvSpPr>
          <p:nvPr>
            <p:ph type="title"/>
          </p:nvPr>
        </p:nvSpPr>
        <p:spPr/>
        <p:txBody>
          <a:bodyPr/>
          <a:lstStyle/>
          <a:p>
            <a:r>
              <a:rPr lang="en-AU">
                <a:cs typeface="Arial"/>
              </a:rPr>
              <a:t>3.3 Use of radioisotopes (1 of 2)</a:t>
            </a:r>
          </a:p>
        </p:txBody>
      </p:sp>
      <p:sp>
        <p:nvSpPr>
          <p:cNvPr id="6" name="Text Placeholder 5">
            <a:extLst>
              <a:ext uri="{FF2B5EF4-FFF2-40B4-BE49-F238E27FC236}">
                <a16:creationId xmlns:a16="http://schemas.microsoft.com/office/drawing/2014/main" id="{8CE3FD54-A410-8C87-0D50-A7CDE7307A3D}"/>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036FF730-AFC0-1488-A65A-DE41199BF657}"/>
              </a:ext>
            </a:extLst>
          </p:cNvPr>
          <p:cNvGraphicFramePr>
            <a:graphicFrameLocks noGrp="1"/>
          </p:cNvGraphicFramePr>
          <p:nvPr/>
        </p:nvGraphicFramePr>
        <p:xfrm>
          <a:off x="359998" y="1702814"/>
          <a:ext cx="11126369" cy="408876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describe nuclear reactions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describe applications of radioisotopes in medicine, industry and environmental monitoring</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describe the properties of alpha, beta and gamma radiation and relate these to their uses</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evaluate the use of radioisotopes on society.</a:t>
                      </a:r>
                    </a:p>
                    <a:p>
                      <a:pPr marL="285750" indent="-285750">
                        <a:lnSpc>
                          <a:spcPct val="150000"/>
                        </a:lnSpc>
                        <a:buFont typeface="Arial" panose="020B0604020202020204" pitchFamily="34" charset="0"/>
                        <a:buChar char="•"/>
                      </a:pP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068E9B88-D09A-221B-6488-6D09BBC0B53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206</a:t>
            </a:fld>
            <a:endParaRPr lang="en-AU"/>
          </a:p>
        </p:txBody>
      </p:sp>
    </p:spTree>
    <p:extLst>
      <p:ext uri="{BB962C8B-B14F-4D97-AF65-F5344CB8AC3E}">
        <p14:creationId xmlns:p14="http://schemas.microsoft.com/office/powerpoint/2010/main" val="15672025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1483B-5AD3-7AB8-C8C7-5AF6306EEB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9BC444-7416-F9A4-2798-20AC590D6FD2}"/>
              </a:ext>
            </a:extLst>
          </p:cNvPr>
          <p:cNvSpPr>
            <a:spLocks noGrp="1"/>
          </p:cNvSpPr>
          <p:nvPr>
            <p:ph type="title"/>
          </p:nvPr>
        </p:nvSpPr>
        <p:spPr/>
        <p:txBody>
          <a:bodyPr/>
          <a:lstStyle/>
          <a:p>
            <a:r>
              <a:rPr lang="en-AU">
                <a:cs typeface="Arial"/>
              </a:rPr>
              <a:t>3.3 Use of radioisotopes (2 of 2)</a:t>
            </a:r>
          </a:p>
        </p:txBody>
      </p:sp>
      <p:sp>
        <p:nvSpPr>
          <p:cNvPr id="6" name="Text Placeholder 5">
            <a:extLst>
              <a:ext uri="{FF2B5EF4-FFF2-40B4-BE49-F238E27FC236}">
                <a16:creationId xmlns:a16="http://schemas.microsoft.com/office/drawing/2014/main" id="{AC7FEBDF-6508-5EFD-E7A7-2F006F110BCB}"/>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A6D477AC-1F9C-CBB7-7BFB-1F55FB83B5AC}"/>
              </a:ext>
            </a:extLst>
          </p:cNvPr>
          <p:cNvGraphicFramePr>
            <a:graphicFrameLocks noGrp="1"/>
          </p:cNvGraphicFramePr>
          <p:nvPr/>
        </p:nvGraphicFramePr>
        <p:xfrm>
          <a:off x="359998" y="1702814"/>
          <a:ext cx="11126369" cy="32092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to conduct a reliable secondary source investigation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identify inconsistencies in articles on the same content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conduct research to clarify information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2000">
                          <a:latin typeface="Arial" panose="020B0604020202020204" pitchFamily="34" charset="0"/>
                          <a:cs typeface="Arial" panose="020B0604020202020204" pitchFamily="34" charset="0"/>
                        </a:rPr>
                        <a:t>acknowledges sources of secondary information.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384F271C-554F-F6AC-CA29-C0D1583364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207</a:t>
            </a:fld>
            <a:endParaRPr lang="en-AU"/>
          </a:p>
        </p:txBody>
      </p:sp>
    </p:spTree>
    <p:extLst>
      <p:ext uri="{BB962C8B-B14F-4D97-AF65-F5344CB8AC3E}">
        <p14:creationId xmlns:p14="http://schemas.microsoft.com/office/powerpoint/2010/main" val="232169050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5276-26B8-827C-4D5B-93C604640E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D2C17F-2D70-02FB-A92C-4603F4904DF3}"/>
              </a:ext>
            </a:extLst>
          </p:cNvPr>
          <p:cNvSpPr>
            <a:spLocks noGrp="1"/>
          </p:cNvSpPr>
          <p:nvPr>
            <p:ph type="title"/>
          </p:nvPr>
        </p:nvSpPr>
        <p:spPr/>
        <p:txBody>
          <a:bodyPr/>
          <a:lstStyle/>
          <a:p>
            <a:r>
              <a:rPr lang="en-AU"/>
              <a:t>3.3 Properties of radiation (1 of 2)</a:t>
            </a:r>
          </a:p>
        </p:txBody>
      </p:sp>
      <p:pic>
        <p:nvPicPr>
          <p:cNvPr id="13" name="Picture 12" descr="Image show inf pentration of radiation. Alpha stopped by paper, beta by aluminium, gamma by lead.">
            <a:extLst>
              <a:ext uri="{FF2B5EF4-FFF2-40B4-BE49-F238E27FC236}">
                <a16:creationId xmlns:a16="http://schemas.microsoft.com/office/drawing/2014/main" id="{C9C9A18C-3ED9-5A62-1D03-784B1CF2D61A}"/>
              </a:ext>
            </a:extLst>
          </p:cNvPr>
          <p:cNvPicPr>
            <a:picLocks noChangeAspect="1"/>
          </p:cNvPicPr>
          <p:nvPr/>
        </p:nvPicPr>
        <p:blipFill>
          <a:blip r:embed="rId3"/>
          <a:stretch>
            <a:fillRect/>
          </a:stretch>
        </p:blipFill>
        <p:spPr>
          <a:xfrm>
            <a:off x="923319" y="1709063"/>
            <a:ext cx="9362644" cy="2789879"/>
          </a:xfrm>
          <a:prstGeom prst="rect">
            <a:avLst/>
          </a:prstGeom>
        </p:spPr>
      </p:pic>
      <p:sp>
        <p:nvSpPr>
          <p:cNvPr id="14" name="TextBox 13">
            <a:extLst>
              <a:ext uri="{FF2B5EF4-FFF2-40B4-BE49-F238E27FC236}">
                <a16:creationId xmlns:a16="http://schemas.microsoft.com/office/drawing/2014/main" id="{70BF9A55-BA7F-D6C3-602F-5D2DD3D09963}"/>
              </a:ext>
            </a:extLst>
          </p:cNvPr>
          <p:cNvSpPr txBox="1"/>
          <p:nvPr/>
        </p:nvSpPr>
        <p:spPr>
          <a:xfrm>
            <a:off x="5171090" y="4745421"/>
            <a:ext cx="5438545" cy="446625"/>
          </a:xfrm>
          <a:prstGeom prst="rect">
            <a:avLst/>
          </a:prstGeom>
          <a:noFill/>
        </p:spPr>
        <p:txBody>
          <a:bodyPr wrap="square" lIns="0" tIns="0" rIns="0" bIns="0" rtlCol="0">
            <a:noAutofit/>
          </a:bodyPr>
          <a:lstStyle/>
          <a:p>
            <a:pPr algn="l"/>
            <a:r>
              <a:rPr lang="en-AU" sz="2000"/>
              <a:t>  paper	        aluminium		  lead</a:t>
            </a:r>
          </a:p>
        </p:txBody>
      </p:sp>
      <p:sp>
        <p:nvSpPr>
          <p:cNvPr id="16" name="TextBox 15">
            <a:extLst>
              <a:ext uri="{FF2B5EF4-FFF2-40B4-BE49-F238E27FC236}">
                <a16:creationId xmlns:a16="http://schemas.microsoft.com/office/drawing/2014/main" id="{D2643F4D-5026-5B71-A1A2-90CEF3EC016D}"/>
              </a:ext>
            </a:extLst>
          </p:cNvPr>
          <p:cNvSpPr txBox="1"/>
          <p:nvPr/>
        </p:nvSpPr>
        <p:spPr>
          <a:xfrm>
            <a:off x="4055679" y="6036335"/>
            <a:ext cx="6093372"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Penetrating power of different types of radiation - alpha, beta, gamma and neutrons</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5"/>
              </a:rPr>
              <a:t>Juhele</a:t>
            </a:r>
            <a:r>
              <a:rPr lang="en-US" sz="1200" b="0" i="0">
                <a:solidFill>
                  <a:srgbClr val="232323"/>
                </a:solidFill>
                <a:effectLst/>
                <a:latin typeface="Arial" panose="020B0604020202020204" pitchFamily="34" charset="0"/>
              </a:rPr>
              <a:t> is marked with </a:t>
            </a:r>
            <a:r>
              <a:rPr lang="en-US" sz="1200" b="0" i="0">
                <a:solidFill>
                  <a:srgbClr val="AD1F85"/>
                </a:solidFill>
                <a:effectLst/>
                <a:latin typeface="Arial" panose="020B0604020202020204" pitchFamily="34" charset="0"/>
                <a:hlinkClick r:id="rId6"/>
              </a:rPr>
              <a:t>CC0 1.0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CD5A1DEB-7550-2F40-877E-0CA237FAD3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208</a:t>
            </a:fld>
            <a:endParaRPr lang="en-AU"/>
          </a:p>
        </p:txBody>
      </p:sp>
    </p:spTree>
    <p:extLst>
      <p:ext uri="{BB962C8B-B14F-4D97-AF65-F5344CB8AC3E}">
        <p14:creationId xmlns:p14="http://schemas.microsoft.com/office/powerpoint/2010/main" val="8150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F4B8-F002-F538-3486-9C07405826F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181DB25-EEC0-4D6E-6D15-25EEAEC3F176}"/>
              </a:ext>
            </a:extLst>
          </p:cNvPr>
          <p:cNvSpPr>
            <a:spLocks noGrp="1"/>
          </p:cNvSpPr>
          <p:nvPr>
            <p:ph type="title"/>
          </p:nvPr>
        </p:nvSpPr>
        <p:spPr/>
        <p:txBody>
          <a:bodyPr/>
          <a:lstStyle/>
          <a:p>
            <a:r>
              <a:rPr lang="en-AU"/>
              <a:t>3.3 Properties of radiation (2 of 2)</a:t>
            </a:r>
          </a:p>
        </p:txBody>
      </p:sp>
      <mc:AlternateContent xmlns:mc="http://schemas.openxmlformats.org/markup-compatibility/2006" xmlns:a14="http://schemas.microsoft.com/office/drawing/2010/main">
        <mc:Choice Requires="a14">
          <p:graphicFrame>
            <p:nvGraphicFramePr>
              <p:cNvPr id="5" name="Table 4" descr="table of properties of alpha beta and gamma radiation">
                <a:extLst>
                  <a:ext uri="{FF2B5EF4-FFF2-40B4-BE49-F238E27FC236}">
                    <a16:creationId xmlns:a16="http://schemas.microsoft.com/office/drawing/2014/main" id="{0B8537F8-600C-55AC-ED5C-5B1CD28B44C0}"/>
                  </a:ext>
                </a:extLst>
              </p:cNvPr>
              <p:cNvGraphicFramePr>
                <a:graphicFrameLocks noGrp="1"/>
              </p:cNvGraphicFramePr>
              <p:nvPr>
                <p:extLst>
                  <p:ext uri="{D42A27DB-BD31-4B8C-83A1-F6EECF244321}">
                    <p14:modId xmlns:p14="http://schemas.microsoft.com/office/powerpoint/2010/main" val="632326797"/>
                  </p:ext>
                </p:extLst>
              </p:nvPr>
            </p:nvGraphicFramePr>
            <p:xfrm>
              <a:off x="650968" y="1477524"/>
              <a:ext cx="10473032" cy="3547794"/>
            </p:xfrm>
            <a:graphic>
              <a:graphicData uri="http://schemas.openxmlformats.org/drawingml/2006/table">
                <a:tbl>
                  <a:tblPr firstRow="1" bandRow="1">
                    <a:tableStyleId>{5940675A-B579-460E-94D1-54222C63F5DA}</a:tableStyleId>
                  </a:tblPr>
                  <a:tblGrid>
                    <a:gridCol w="1756745">
                      <a:extLst>
                        <a:ext uri="{9D8B030D-6E8A-4147-A177-3AD203B41FA5}">
                          <a16:colId xmlns:a16="http://schemas.microsoft.com/office/drawing/2014/main" val="1940142603"/>
                        </a:ext>
                      </a:extLst>
                    </a:gridCol>
                    <a:gridCol w="1633973">
                      <a:extLst>
                        <a:ext uri="{9D8B030D-6E8A-4147-A177-3AD203B41FA5}">
                          <a16:colId xmlns:a16="http://schemas.microsoft.com/office/drawing/2014/main" val="1040084792"/>
                        </a:ext>
                      </a:extLst>
                    </a:gridCol>
                    <a:gridCol w="1633973">
                      <a:extLst>
                        <a:ext uri="{9D8B030D-6E8A-4147-A177-3AD203B41FA5}">
                          <a16:colId xmlns:a16="http://schemas.microsoft.com/office/drawing/2014/main" val="3327535751"/>
                        </a:ext>
                      </a:extLst>
                    </a:gridCol>
                    <a:gridCol w="1575090">
                      <a:extLst>
                        <a:ext uri="{9D8B030D-6E8A-4147-A177-3AD203B41FA5}">
                          <a16:colId xmlns:a16="http://schemas.microsoft.com/office/drawing/2014/main" val="713287678"/>
                        </a:ext>
                      </a:extLst>
                    </a:gridCol>
                    <a:gridCol w="1991602">
                      <a:extLst>
                        <a:ext uri="{9D8B030D-6E8A-4147-A177-3AD203B41FA5}">
                          <a16:colId xmlns:a16="http://schemas.microsoft.com/office/drawing/2014/main" val="1344941831"/>
                        </a:ext>
                      </a:extLst>
                    </a:gridCol>
                    <a:gridCol w="1881649">
                      <a:extLst>
                        <a:ext uri="{9D8B030D-6E8A-4147-A177-3AD203B41FA5}">
                          <a16:colId xmlns:a16="http://schemas.microsoft.com/office/drawing/2014/main" val="1381913365"/>
                        </a:ext>
                      </a:extLst>
                    </a:gridCol>
                  </a:tblGrid>
                  <a:tr h="1123171">
                    <a:tc>
                      <a:txBody>
                        <a:bodyPr/>
                        <a:lstStyle/>
                        <a:p>
                          <a:pPr algn="ctr"/>
                          <a:r>
                            <a:rPr lang="en-AU" sz="2000" b="1"/>
                            <a:t>Type</a:t>
                          </a:r>
                        </a:p>
                      </a:txBody>
                      <a:tcPr>
                        <a:solidFill>
                          <a:schemeClr val="accent4"/>
                        </a:solidFill>
                      </a:tcPr>
                    </a:tc>
                    <a:tc>
                      <a:txBody>
                        <a:bodyPr/>
                        <a:lstStyle/>
                        <a:p>
                          <a:pPr algn="ctr"/>
                          <a:r>
                            <a:rPr lang="en-AU" sz="2000" b="1"/>
                            <a:t>Nature</a:t>
                          </a:r>
                        </a:p>
                      </a:txBody>
                      <a:tcPr>
                        <a:solidFill>
                          <a:schemeClr val="accent4"/>
                        </a:solidFill>
                      </a:tcPr>
                    </a:tc>
                    <a:tc>
                      <a:txBody>
                        <a:bodyPr/>
                        <a:lstStyle/>
                        <a:p>
                          <a:pPr algn="ctr"/>
                          <a:r>
                            <a:rPr lang="en-AU" sz="2000" b="1"/>
                            <a:t>Notation</a:t>
                          </a:r>
                        </a:p>
                      </a:txBody>
                      <a:tcPr>
                        <a:solidFill>
                          <a:schemeClr val="accent4"/>
                        </a:solidFill>
                      </a:tcPr>
                    </a:tc>
                    <a:tc>
                      <a:txBody>
                        <a:bodyPr/>
                        <a:lstStyle/>
                        <a:p>
                          <a:pPr algn="ctr"/>
                          <a:r>
                            <a:rPr lang="en-AU" sz="2000" b="1"/>
                            <a:t>Charge (relative)</a:t>
                          </a:r>
                        </a:p>
                      </a:txBody>
                      <a:tcPr>
                        <a:solidFill>
                          <a:schemeClr val="accent4"/>
                        </a:solidFill>
                      </a:tcPr>
                    </a:tc>
                    <a:tc>
                      <a:txBody>
                        <a:bodyPr/>
                        <a:lstStyle/>
                        <a:p>
                          <a:pPr algn="ctr"/>
                          <a:r>
                            <a:rPr lang="en-AU" sz="2000" b="1"/>
                            <a:t>Penetrating power</a:t>
                          </a:r>
                        </a:p>
                      </a:txBody>
                      <a:tcPr>
                        <a:solidFill>
                          <a:schemeClr val="accent4"/>
                        </a:solidFill>
                      </a:tcPr>
                    </a:tc>
                    <a:tc>
                      <a:txBody>
                        <a:bodyPr/>
                        <a:lstStyle/>
                        <a:p>
                          <a:pPr algn="ctr"/>
                          <a:r>
                            <a:rPr lang="en-AU" sz="2000" b="1"/>
                            <a:t>Ionising potential</a:t>
                          </a:r>
                        </a:p>
                      </a:txBody>
                      <a:tcPr>
                        <a:solidFill>
                          <a:schemeClr val="accent4"/>
                        </a:solidFill>
                      </a:tcPr>
                    </a:tc>
                    <a:extLst>
                      <a:ext uri="{0D108BD9-81ED-4DB2-BD59-A6C34878D82A}">
                        <a16:rowId xmlns:a16="http://schemas.microsoft.com/office/drawing/2014/main" val="1778300435"/>
                      </a:ext>
                    </a:extLst>
                  </a:tr>
                  <a:tr h="1123171">
                    <a:tc>
                      <a:txBody>
                        <a:bodyPr/>
                        <a:lstStyle/>
                        <a:p>
                          <a:pPr algn="ctr"/>
                          <a:r>
                            <a:rPr lang="en-AU" sz="2000" b="1"/>
                            <a:t>Alpha (</a:t>
                          </a:r>
                          <a:r>
                            <a:rPr lang="el-GR" sz="2000" b="1"/>
                            <a:t>α</a:t>
                          </a:r>
                          <a:r>
                            <a:rPr lang="en-AU" sz="2000" b="1"/>
                            <a:t>)</a:t>
                          </a:r>
                        </a:p>
                      </a:txBody>
                      <a:tcPr/>
                    </a:tc>
                    <a:tc>
                      <a:txBody>
                        <a:bodyPr/>
                        <a:lstStyle/>
                        <a:p>
                          <a:pPr algn="ctr"/>
                          <a:r>
                            <a:rPr lang="en-AU" sz="2000"/>
                            <a:t>Helium nucleus </a:t>
                          </a:r>
                        </a:p>
                      </a:txBody>
                      <a:tcPr/>
                    </a:tc>
                    <a:tc>
                      <a:txBody>
                        <a:bodyPr/>
                        <a:lstStyle/>
                        <a:p>
                          <a:pPr algn="ctr"/>
                          <a14:m>
                            <m:oMathPara xmlns:m="http://schemas.openxmlformats.org/officeDocument/2006/math">
                              <m:oMathParaPr>
                                <m:jc m:val="centerGroup"/>
                              </m:oMathParaPr>
                              <m:oMath xmlns:m="http://schemas.openxmlformats.org/officeDocument/2006/math">
                                <m:sPre>
                                  <m:sPrePr>
                                    <m:ctrlPr>
                                      <a:rPr lang="en-AU" sz="2000" i="1" smtClean="0">
                                        <a:effectLst/>
                                        <a:latin typeface="Cambria Math" panose="02040503050406030204" pitchFamily="18" charset="0"/>
                                      </a:rPr>
                                    </m:ctrlPr>
                                  </m:sPrePr>
                                  <m:sub>
                                    <m:r>
                                      <a:rPr lang="en-AU" sz="2000" i="1">
                                        <a:effectLst/>
                                        <a:latin typeface="Cambria Math" panose="02040503050406030204" pitchFamily="18" charset="0"/>
                                        <a:ea typeface="Calibri" panose="020F0502020204030204" pitchFamily="34" charset="0"/>
                                        <a:cs typeface="Arial" panose="020B0604020202020204" pitchFamily="34" charset="0"/>
                                      </a:rPr>
                                      <m:t>2</m:t>
                                    </m:r>
                                  </m:sub>
                                  <m:sup>
                                    <m:r>
                                      <a:rPr lang="en-AU" sz="2000" i="1">
                                        <a:effectLst/>
                                        <a:latin typeface="Cambria Math" panose="02040503050406030204" pitchFamily="18" charset="0"/>
                                        <a:ea typeface="Calibri" panose="020F0502020204030204" pitchFamily="34" charset="0"/>
                                        <a:cs typeface="Arial" panose="020B0604020202020204" pitchFamily="34" charset="0"/>
                                      </a:rPr>
                                      <m:t>4</m:t>
                                    </m:r>
                                  </m:sup>
                                  <m:e>
                                    <m:r>
                                      <a:rPr lang="en-AU" sz="2000" i="1">
                                        <a:effectLst/>
                                        <a:latin typeface="Cambria Math" panose="02040503050406030204" pitchFamily="18" charset="0"/>
                                        <a:ea typeface="Calibri" panose="020F0502020204030204" pitchFamily="34" charset="0"/>
                                        <a:cs typeface="Arial" panose="020B0604020202020204" pitchFamily="34" charset="0"/>
                                      </a:rPr>
                                      <m:t>𝐻</m:t>
                                    </m:r>
                                  </m:e>
                                </m:sPre>
                                <m:r>
                                  <a:rPr lang="en-AU" sz="2000" i="1">
                                    <a:effectLst/>
                                    <a:latin typeface="Cambria Math" panose="02040503050406030204" pitchFamily="18" charset="0"/>
                                    <a:ea typeface="Calibri" panose="020F0502020204030204" pitchFamily="34" charset="0"/>
                                    <a:cs typeface="Arial" panose="020B0604020202020204" pitchFamily="34" charset="0"/>
                                  </a:rPr>
                                  <m:t>𝑒</m:t>
                                </m:r>
                              </m:oMath>
                            </m:oMathPara>
                          </a14:m>
                          <a:endParaRPr lang="en-AU" sz="2000"/>
                        </a:p>
                      </a:txBody>
                      <a:tcPr/>
                    </a:tc>
                    <a:tc>
                      <a:txBody>
                        <a:bodyPr/>
                        <a:lstStyle/>
                        <a:p>
                          <a:pPr algn="ctr"/>
                          <a:r>
                            <a:rPr lang="en-AU" sz="2000"/>
                            <a:t>+2</a:t>
                          </a:r>
                        </a:p>
                      </a:txBody>
                      <a:tcPr/>
                    </a:tc>
                    <a:tc>
                      <a:txBody>
                        <a:bodyPr/>
                        <a:lstStyle/>
                        <a:p>
                          <a:pPr algn="ctr"/>
                          <a:r>
                            <a:rPr lang="en-AU" sz="2000"/>
                            <a:t>lowest</a:t>
                          </a:r>
                        </a:p>
                      </a:txBody>
                      <a:tcPr/>
                    </a:tc>
                    <a:tc>
                      <a:txBody>
                        <a:bodyPr/>
                        <a:lstStyle/>
                        <a:p>
                          <a:pPr algn="ctr"/>
                          <a:r>
                            <a:rPr lang="en-AU" sz="2000"/>
                            <a:t>highest</a:t>
                          </a:r>
                        </a:p>
                      </a:txBody>
                      <a:tcPr/>
                    </a:tc>
                    <a:extLst>
                      <a:ext uri="{0D108BD9-81ED-4DB2-BD59-A6C34878D82A}">
                        <a16:rowId xmlns:a16="http://schemas.microsoft.com/office/drawing/2014/main" val="379162728"/>
                      </a:ext>
                    </a:extLst>
                  </a:tr>
                  <a:tr h="650726">
                    <a:tc>
                      <a:txBody>
                        <a:bodyPr/>
                        <a:lstStyle/>
                        <a:p>
                          <a:pPr algn="ctr"/>
                          <a:r>
                            <a:rPr lang="en-AU" sz="2000" b="1"/>
                            <a:t>Beta (</a:t>
                          </a:r>
                          <a:r>
                            <a:rPr lang="el-GR" sz="2000" b="1"/>
                            <a:t>β</a:t>
                          </a:r>
                          <a:r>
                            <a:rPr lang="en-AU" sz="2000" b="1"/>
                            <a:t>)</a:t>
                          </a:r>
                        </a:p>
                      </a:txBody>
                      <a:tcPr/>
                    </a:tc>
                    <a:tc>
                      <a:txBody>
                        <a:bodyPr/>
                        <a:lstStyle/>
                        <a:p>
                          <a:pPr algn="ctr"/>
                          <a:r>
                            <a:rPr lang="en-AU" sz="2000"/>
                            <a:t>electron</a:t>
                          </a:r>
                        </a:p>
                      </a:txBody>
                      <a:tcPr/>
                    </a:tc>
                    <a:tc>
                      <a:txBody>
                        <a:bodyPr/>
                        <a:lstStyle/>
                        <a:p>
                          <a:pPr algn="ctr"/>
                          <a14:m>
                            <m:oMathPara xmlns:m="http://schemas.openxmlformats.org/officeDocument/2006/math">
                              <m:oMathParaPr>
                                <m:jc m:val="centerGroup"/>
                              </m:oMathParaPr>
                              <m:oMath xmlns:m="http://schemas.openxmlformats.org/officeDocument/2006/math">
                                <m:sPre>
                                  <m:sPrePr>
                                    <m:ctrlPr>
                                      <a:rPr lang="en-AU" sz="2000" i="1" smtClean="0">
                                        <a:effectLst/>
                                        <a:latin typeface="Cambria Math" panose="02040503050406030204" pitchFamily="18" charset="0"/>
                                      </a:rPr>
                                    </m:ctrlPr>
                                  </m:sPrePr>
                                  <m:sub>
                                    <m:r>
                                      <a:rPr lang="en-AU" sz="2000" i="1">
                                        <a:effectLst/>
                                        <a:latin typeface="Cambria Math" panose="02040503050406030204" pitchFamily="18" charset="0"/>
                                        <a:ea typeface="Calibri" panose="020F0502020204030204" pitchFamily="34" charset="0"/>
                                        <a:cs typeface="Arial" panose="020B0604020202020204" pitchFamily="34" charset="0"/>
                                      </a:rPr>
                                      <m:t>0</m:t>
                                    </m:r>
                                  </m:sub>
                                  <m:sup>
                                    <m:r>
                                      <a:rPr lang="en-AU" sz="2000" i="1">
                                        <a:effectLst/>
                                        <a:latin typeface="Cambria Math" panose="02040503050406030204" pitchFamily="18" charset="0"/>
                                        <a:ea typeface="Calibri" panose="020F0502020204030204" pitchFamily="34" charset="0"/>
                                        <a:cs typeface="Arial" panose="020B0604020202020204" pitchFamily="34" charset="0"/>
                                      </a:rPr>
                                      <m:t>−1</m:t>
                                    </m:r>
                                  </m:sup>
                                  <m:e>
                                    <m:r>
                                      <a:rPr lang="en-AU" sz="2000" i="1">
                                        <a:effectLst/>
                                        <a:latin typeface="Cambria Math" panose="02040503050406030204" pitchFamily="18" charset="0"/>
                                        <a:ea typeface="Calibri" panose="020F0502020204030204" pitchFamily="34" charset="0"/>
                                        <a:cs typeface="Arial" panose="020B0604020202020204" pitchFamily="34" charset="0"/>
                                      </a:rPr>
                                      <m:t>𝑒</m:t>
                                    </m:r>
                                  </m:e>
                                </m:sPre>
                              </m:oMath>
                            </m:oMathPara>
                          </a14:m>
                          <a:endParaRPr lang="en-AU" sz="2000"/>
                        </a:p>
                      </a:txBody>
                      <a:tcPr/>
                    </a:tc>
                    <a:tc>
                      <a:txBody>
                        <a:bodyPr/>
                        <a:lstStyle/>
                        <a:p>
                          <a:pPr algn="ctr"/>
                          <a:r>
                            <a:rPr lang="en-AU" sz="2000"/>
                            <a:t>-1</a:t>
                          </a:r>
                        </a:p>
                      </a:txBody>
                      <a:tcPr/>
                    </a:tc>
                    <a:tc>
                      <a:txBody>
                        <a:bodyPr/>
                        <a:lstStyle/>
                        <a:p>
                          <a:pPr algn="ctr"/>
                          <a:r>
                            <a:rPr lang="en-AU" sz="2000"/>
                            <a:t>intermediate</a:t>
                          </a:r>
                        </a:p>
                      </a:txBody>
                      <a:tcP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000"/>
                            <a:t>intermediate</a:t>
                          </a:r>
                        </a:p>
                      </a:txBody>
                      <a:tcPr>
                        <a:noFill/>
                      </a:tcPr>
                    </a:tc>
                    <a:extLst>
                      <a:ext uri="{0D108BD9-81ED-4DB2-BD59-A6C34878D82A}">
                        <a16:rowId xmlns:a16="http://schemas.microsoft.com/office/drawing/2014/main" val="1018130966"/>
                      </a:ext>
                    </a:extLst>
                  </a:tr>
                  <a:tr h="650726">
                    <a:tc>
                      <a:txBody>
                        <a:bodyPr/>
                        <a:lstStyle/>
                        <a:p>
                          <a:pPr algn="ctr"/>
                          <a:r>
                            <a:rPr lang="en-AU" sz="2000" b="1"/>
                            <a:t>Gamma(ɣ)</a:t>
                          </a:r>
                        </a:p>
                      </a:txBody>
                      <a:tcPr/>
                    </a:tc>
                    <a:tc>
                      <a:txBody>
                        <a:bodyPr/>
                        <a:lstStyle/>
                        <a:p>
                          <a:pPr algn="ctr"/>
                          <a:r>
                            <a:rPr lang="en-AU" sz="2000"/>
                            <a:t>EM radiation</a:t>
                          </a:r>
                        </a:p>
                      </a:txBody>
                      <a:tcPr/>
                    </a:tc>
                    <a:tc>
                      <a:txBody>
                        <a:bodyPr/>
                        <a:lstStyle/>
                        <a:p>
                          <a:pPr algn="ctr"/>
                          <a:r>
                            <a:rPr lang="en-AU" sz="2000"/>
                            <a:t>ɣ</a:t>
                          </a:r>
                        </a:p>
                      </a:txBody>
                      <a:tcPr/>
                    </a:tc>
                    <a:tc>
                      <a:txBody>
                        <a:bodyPr/>
                        <a:lstStyle/>
                        <a:p>
                          <a:pPr algn="ctr"/>
                          <a:r>
                            <a:rPr lang="en-AU" sz="2000"/>
                            <a:t>0</a:t>
                          </a:r>
                        </a:p>
                      </a:txBody>
                      <a:tcPr/>
                    </a:tc>
                    <a:tc>
                      <a:txBody>
                        <a:bodyPr/>
                        <a:lstStyle/>
                        <a:p>
                          <a:pPr algn="ctr"/>
                          <a:r>
                            <a:rPr lang="en-AU" sz="2000"/>
                            <a:t>highest</a:t>
                          </a:r>
                        </a:p>
                      </a:txBody>
                      <a:tcPr/>
                    </a:tc>
                    <a:tc>
                      <a:txBody>
                        <a:bodyPr/>
                        <a:lstStyle/>
                        <a:p>
                          <a:pPr algn="ctr"/>
                          <a:r>
                            <a:rPr lang="en-AU" sz="2000"/>
                            <a:t>lowest</a:t>
                          </a:r>
                        </a:p>
                      </a:txBody>
                      <a:tcPr/>
                    </a:tc>
                    <a:extLst>
                      <a:ext uri="{0D108BD9-81ED-4DB2-BD59-A6C34878D82A}">
                        <a16:rowId xmlns:a16="http://schemas.microsoft.com/office/drawing/2014/main" val="1657565720"/>
                      </a:ext>
                    </a:extLst>
                  </a:tr>
                </a:tbl>
              </a:graphicData>
            </a:graphic>
          </p:graphicFrame>
        </mc:Choice>
        <mc:Fallback xmlns="">
          <p:graphicFrame>
            <p:nvGraphicFramePr>
              <p:cNvPr id="5" name="Table 4" descr="table of properties of alpha beta and gamma radiation">
                <a:extLst>
                  <a:ext uri="{FF2B5EF4-FFF2-40B4-BE49-F238E27FC236}">
                    <a16:creationId xmlns:a16="http://schemas.microsoft.com/office/drawing/2014/main" id="{0B8537F8-600C-55AC-ED5C-5B1CD28B44C0}"/>
                  </a:ext>
                </a:extLst>
              </p:cNvPr>
              <p:cNvGraphicFramePr>
                <a:graphicFrameLocks noGrp="1"/>
              </p:cNvGraphicFramePr>
              <p:nvPr>
                <p:extLst>
                  <p:ext uri="{D42A27DB-BD31-4B8C-83A1-F6EECF244321}">
                    <p14:modId xmlns:p14="http://schemas.microsoft.com/office/powerpoint/2010/main" val="632326797"/>
                  </p:ext>
                </p:extLst>
              </p:nvPr>
            </p:nvGraphicFramePr>
            <p:xfrm>
              <a:off x="650968" y="1477524"/>
              <a:ext cx="10473032" cy="3547794"/>
            </p:xfrm>
            <a:graphic>
              <a:graphicData uri="http://schemas.openxmlformats.org/drawingml/2006/table">
                <a:tbl>
                  <a:tblPr firstRow="1" bandRow="1">
                    <a:tableStyleId>{5940675A-B579-460E-94D1-54222C63F5DA}</a:tableStyleId>
                  </a:tblPr>
                  <a:tblGrid>
                    <a:gridCol w="1756745">
                      <a:extLst>
                        <a:ext uri="{9D8B030D-6E8A-4147-A177-3AD203B41FA5}">
                          <a16:colId xmlns:a16="http://schemas.microsoft.com/office/drawing/2014/main" val="1940142603"/>
                        </a:ext>
                      </a:extLst>
                    </a:gridCol>
                    <a:gridCol w="1633973">
                      <a:extLst>
                        <a:ext uri="{9D8B030D-6E8A-4147-A177-3AD203B41FA5}">
                          <a16:colId xmlns:a16="http://schemas.microsoft.com/office/drawing/2014/main" val="1040084792"/>
                        </a:ext>
                      </a:extLst>
                    </a:gridCol>
                    <a:gridCol w="1633973">
                      <a:extLst>
                        <a:ext uri="{9D8B030D-6E8A-4147-A177-3AD203B41FA5}">
                          <a16:colId xmlns:a16="http://schemas.microsoft.com/office/drawing/2014/main" val="3327535751"/>
                        </a:ext>
                      </a:extLst>
                    </a:gridCol>
                    <a:gridCol w="1575090">
                      <a:extLst>
                        <a:ext uri="{9D8B030D-6E8A-4147-A177-3AD203B41FA5}">
                          <a16:colId xmlns:a16="http://schemas.microsoft.com/office/drawing/2014/main" val="713287678"/>
                        </a:ext>
                      </a:extLst>
                    </a:gridCol>
                    <a:gridCol w="1991602">
                      <a:extLst>
                        <a:ext uri="{9D8B030D-6E8A-4147-A177-3AD203B41FA5}">
                          <a16:colId xmlns:a16="http://schemas.microsoft.com/office/drawing/2014/main" val="1344941831"/>
                        </a:ext>
                      </a:extLst>
                    </a:gridCol>
                    <a:gridCol w="1881649">
                      <a:extLst>
                        <a:ext uri="{9D8B030D-6E8A-4147-A177-3AD203B41FA5}">
                          <a16:colId xmlns:a16="http://schemas.microsoft.com/office/drawing/2014/main" val="1381913365"/>
                        </a:ext>
                      </a:extLst>
                    </a:gridCol>
                  </a:tblGrid>
                  <a:tr h="1123171">
                    <a:tc>
                      <a:txBody>
                        <a:bodyPr/>
                        <a:lstStyle/>
                        <a:p>
                          <a:pPr algn="ctr"/>
                          <a:r>
                            <a:rPr lang="en-AU" sz="2000" b="1"/>
                            <a:t>Type</a:t>
                          </a:r>
                        </a:p>
                      </a:txBody>
                      <a:tcPr>
                        <a:solidFill>
                          <a:schemeClr val="accent4"/>
                        </a:solidFill>
                      </a:tcPr>
                    </a:tc>
                    <a:tc>
                      <a:txBody>
                        <a:bodyPr/>
                        <a:lstStyle/>
                        <a:p>
                          <a:pPr algn="ctr"/>
                          <a:r>
                            <a:rPr lang="en-AU" sz="2000" b="1"/>
                            <a:t>Nature</a:t>
                          </a:r>
                        </a:p>
                      </a:txBody>
                      <a:tcPr>
                        <a:solidFill>
                          <a:schemeClr val="accent4"/>
                        </a:solidFill>
                      </a:tcPr>
                    </a:tc>
                    <a:tc>
                      <a:txBody>
                        <a:bodyPr/>
                        <a:lstStyle/>
                        <a:p>
                          <a:pPr algn="ctr"/>
                          <a:r>
                            <a:rPr lang="en-AU" sz="2000" b="1"/>
                            <a:t>Notation</a:t>
                          </a:r>
                        </a:p>
                      </a:txBody>
                      <a:tcPr>
                        <a:solidFill>
                          <a:schemeClr val="accent4"/>
                        </a:solidFill>
                      </a:tcPr>
                    </a:tc>
                    <a:tc>
                      <a:txBody>
                        <a:bodyPr/>
                        <a:lstStyle/>
                        <a:p>
                          <a:pPr algn="ctr"/>
                          <a:r>
                            <a:rPr lang="en-AU" sz="2000" b="1"/>
                            <a:t>Charge (relative)</a:t>
                          </a:r>
                        </a:p>
                      </a:txBody>
                      <a:tcPr>
                        <a:solidFill>
                          <a:schemeClr val="accent4"/>
                        </a:solidFill>
                      </a:tcPr>
                    </a:tc>
                    <a:tc>
                      <a:txBody>
                        <a:bodyPr/>
                        <a:lstStyle/>
                        <a:p>
                          <a:pPr algn="ctr"/>
                          <a:r>
                            <a:rPr lang="en-AU" sz="2000" b="1"/>
                            <a:t>Penetrating power</a:t>
                          </a:r>
                        </a:p>
                      </a:txBody>
                      <a:tcPr>
                        <a:solidFill>
                          <a:schemeClr val="accent4"/>
                        </a:solidFill>
                      </a:tcPr>
                    </a:tc>
                    <a:tc>
                      <a:txBody>
                        <a:bodyPr/>
                        <a:lstStyle/>
                        <a:p>
                          <a:pPr algn="ctr"/>
                          <a:r>
                            <a:rPr lang="en-AU" sz="2000" b="1"/>
                            <a:t>Ionising potential</a:t>
                          </a:r>
                        </a:p>
                      </a:txBody>
                      <a:tcPr>
                        <a:solidFill>
                          <a:schemeClr val="accent4"/>
                        </a:solidFill>
                      </a:tcPr>
                    </a:tc>
                    <a:extLst>
                      <a:ext uri="{0D108BD9-81ED-4DB2-BD59-A6C34878D82A}">
                        <a16:rowId xmlns:a16="http://schemas.microsoft.com/office/drawing/2014/main" val="1778300435"/>
                      </a:ext>
                    </a:extLst>
                  </a:tr>
                  <a:tr h="1123171">
                    <a:tc>
                      <a:txBody>
                        <a:bodyPr/>
                        <a:lstStyle/>
                        <a:p>
                          <a:pPr algn="ctr"/>
                          <a:r>
                            <a:rPr lang="en-AU" sz="2000" b="1"/>
                            <a:t>Alpha (</a:t>
                          </a:r>
                          <a:r>
                            <a:rPr lang="el-GR" sz="2000" b="1"/>
                            <a:t>α</a:t>
                          </a:r>
                          <a:r>
                            <a:rPr lang="en-AU" sz="2000" b="1"/>
                            <a:t>)</a:t>
                          </a:r>
                        </a:p>
                      </a:txBody>
                      <a:tcPr/>
                    </a:tc>
                    <a:tc>
                      <a:txBody>
                        <a:bodyPr/>
                        <a:lstStyle/>
                        <a:p>
                          <a:pPr algn="ctr"/>
                          <a:r>
                            <a:rPr lang="en-AU" sz="2000"/>
                            <a:t>Helium nucleus </a:t>
                          </a:r>
                        </a:p>
                      </a:txBody>
                      <a:tcPr/>
                    </a:tc>
                    <a:tc>
                      <a:txBody>
                        <a:bodyPr/>
                        <a:lstStyle/>
                        <a:p>
                          <a:endParaRPr lang="en-US"/>
                        </a:p>
                      </a:txBody>
                      <a:tcPr>
                        <a:blipFill>
                          <a:blip r:embed="rId3"/>
                          <a:stretch>
                            <a:fillRect l="-207752" t="-104545" r="-333333" b="-118182"/>
                          </a:stretch>
                        </a:blipFill>
                      </a:tcPr>
                    </a:tc>
                    <a:tc>
                      <a:txBody>
                        <a:bodyPr/>
                        <a:lstStyle/>
                        <a:p>
                          <a:pPr algn="ctr"/>
                          <a:r>
                            <a:rPr lang="en-AU" sz="2000"/>
                            <a:t>+2</a:t>
                          </a:r>
                        </a:p>
                      </a:txBody>
                      <a:tcPr/>
                    </a:tc>
                    <a:tc>
                      <a:txBody>
                        <a:bodyPr/>
                        <a:lstStyle/>
                        <a:p>
                          <a:pPr algn="ctr"/>
                          <a:r>
                            <a:rPr lang="en-AU" sz="2000"/>
                            <a:t>lowest</a:t>
                          </a:r>
                        </a:p>
                      </a:txBody>
                      <a:tcPr/>
                    </a:tc>
                    <a:tc>
                      <a:txBody>
                        <a:bodyPr/>
                        <a:lstStyle/>
                        <a:p>
                          <a:pPr algn="ctr"/>
                          <a:r>
                            <a:rPr lang="en-AU" sz="2000"/>
                            <a:t>highest</a:t>
                          </a:r>
                        </a:p>
                      </a:txBody>
                      <a:tcPr/>
                    </a:tc>
                    <a:extLst>
                      <a:ext uri="{0D108BD9-81ED-4DB2-BD59-A6C34878D82A}">
                        <a16:rowId xmlns:a16="http://schemas.microsoft.com/office/drawing/2014/main" val="379162728"/>
                      </a:ext>
                    </a:extLst>
                  </a:tr>
                  <a:tr h="650726">
                    <a:tc>
                      <a:txBody>
                        <a:bodyPr/>
                        <a:lstStyle/>
                        <a:p>
                          <a:pPr algn="ctr"/>
                          <a:r>
                            <a:rPr lang="en-AU" sz="2000" b="1"/>
                            <a:t>Beta (</a:t>
                          </a:r>
                          <a:r>
                            <a:rPr lang="el-GR" sz="2000" b="1"/>
                            <a:t>β</a:t>
                          </a:r>
                          <a:r>
                            <a:rPr lang="en-AU" sz="2000" b="1"/>
                            <a:t>)</a:t>
                          </a:r>
                        </a:p>
                      </a:txBody>
                      <a:tcPr/>
                    </a:tc>
                    <a:tc>
                      <a:txBody>
                        <a:bodyPr/>
                        <a:lstStyle/>
                        <a:p>
                          <a:pPr algn="ctr"/>
                          <a:r>
                            <a:rPr lang="en-AU" sz="2000"/>
                            <a:t>electron</a:t>
                          </a:r>
                        </a:p>
                      </a:txBody>
                      <a:tcPr/>
                    </a:tc>
                    <a:tc>
                      <a:txBody>
                        <a:bodyPr/>
                        <a:lstStyle/>
                        <a:p>
                          <a:endParaRPr lang="en-US"/>
                        </a:p>
                      </a:txBody>
                      <a:tcPr>
                        <a:blipFill>
                          <a:blip r:embed="rId3"/>
                          <a:stretch>
                            <a:fillRect l="-207752" t="-346154" r="-333333" b="-100000"/>
                          </a:stretch>
                        </a:blipFill>
                      </a:tcPr>
                    </a:tc>
                    <a:tc>
                      <a:txBody>
                        <a:bodyPr/>
                        <a:lstStyle/>
                        <a:p>
                          <a:pPr algn="ctr"/>
                          <a:r>
                            <a:rPr lang="en-AU" sz="2000"/>
                            <a:t>-1</a:t>
                          </a:r>
                        </a:p>
                      </a:txBody>
                      <a:tcPr/>
                    </a:tc>
                    <a:tc>
                      <a:txBody>
                        <a:bodyPr/>
                        <a:lstStyle/>
                        <a:p>
                          <a:pPr algn="ctr"/>
                          <a:r>
                            <a:rPr lang="en-AU" sz="2000"/>
                            <a:t>intermediate</a:t>
                          </a:r>
                        </a:p>
                      </a:txBody>
                      <a:tcP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2000"/>
                            <a:t>intermediate</a:t>
                          </a:r>
                        </a:p>
                      </a:txBody>
                      <a:tcPr>
                        <a:noFill/>
                      </a:tcPr>
                    </a:tc>
                    <a:extLst>
                      <a:ext uri="{0D108BD9-81ED-4DB2-BD59-A6C34878D82A}">
                        <a16:rowId xmlns:a16="http://schemas.microsoft.com/office/drawing/2014/main" val="1018130966"/>
                      </a:ext>
                    </a:extLst>
                  </a:tr>
                  <a:tr h="650726">
                    <a:tc>
                      <a:txBody>
                        <a:bodyPr/>
                        <a:lstStyle/>
                        <a:p>
                          <a:pPr algn="ctr"/>
                          <a:r>
                            <a:rPr lang="en-AU" sz="2000" b="1"/>
                            <a:t>Gamma(ɣ)</a:t>
                          </a:r>
                        </a:p>
                      </a:txBody>
                      <a:tcPr/>
                    </a:tc>
                    <a:tc>
                      <a:txBody>
                        <a:bodyPr/>
                        <a:lstStyle/>
                        <a:p>
                          <a:pPr algn="ctr"/>
                          <a:r>
                            <a:rPr lang="en-AU" sz="2000"/>
                            <a:t>EM radiation</a:t>
                          </a:r>
                        </a:p>
                      </a:txBody>
                      <a:tcPr/>
                    </a:tc>
                    <a:tc>
                      <a:txBody>
                        <a:bodyPr/>
                        <a:lstStyle/>
                        <a:p>
                          <a:pPr algn="ctr"/>
                          <a:r>
                            <a:rPr lang="en-AU" sz="2000"/>
                            <a:t>ɣ</a:t>
                          </a:r>
                        </a:p>
                      </a:txBody>
                      <a:tcPr/>
                    </a:tc>
                    <a:tc>
                      <a:txBody>
                        <a:bodyPr/>
                        <a:lstStyle/>
                        <a:p>
                          <a:pPr algn="ctr"/>
                          <a:r>
                            <a:rPr lang="en-AU" sz="2000"/>
                            <a:t>0</a:t>
                          </a:r>
                        </a:p>
                      </a:txBody>
                      <a:tcPr/>
                    </a:tc>
                    <a:tc>
                      <a:txBody>
                        <a:bodyPr/>
                        <a:lstStyle/>
                        <a:p>
                          <a:pPr algn="ctr"/>
                          <a:r>
                            <a:rPr lang="en-AU" sz="2000"/>
                            <a:t>highest</a:t>
                          </a:r>
                        </a:p>
                      </a:txBody>
                      <a:tcPr/>
                    </a:tc>
                    <a:tc>
                      <a:txBody>
                        <a:bodyPr/>
                        <a:lstStyle/>
                        <a:p>
                          <a:pPr algn="ctr"/>
                          <a:r>
                            <a:rPr lang="en-AU" sz="2000"/>
                            <a:t>lowest</a:t>
                          </a:r>
                        </a:p>
                      </a:txBody>
                      <a:tcPr/>
                    </a:tc>
                    <a:extLst>
                      <a:ext uri="{0D108BD9-81ED-4DB2-BD59-A6C34878D82A}">
                        <a16:rowId xmlns:a16="http://schemas.microsoft.com/office/drawing/2014/main" val="1657565720"/>
                      </a:ext>
                    </a:extLst>
                  </a:tr>
                </a:tbl>
              </a:graphicData>
            </a:graphic>
          </p:graphicFrame>
        </mc:Fallback>
      </mc:AlternateContent>
      <p:sp>
        <p:nvSpPr>
          <p:cNvPr id="2" name="Slide Number Placeholder 1">
            <a:extLst>
              <a:ext uri="{FF2B5EF4-FFF2-40B4-BE49-F238E27FC236}">
                <a16:creationId xmlns:a16="http://schemas.microsoft.com/office/drawing/2014/main" id="{01239618-6C75-6C8A-E4CA-E0815D5531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209</a:t>
            </a:fld>
            <a:endParaRPr lang="en-AU"/>
          </a:p>
        </p:txBody>
      </p:sp>
    </p:spTree>
    <p:extLst>
      <p:ext uri="{BB962C8B-B14F-4D97-AF65-F5344CB8AC3E}">
        <p14:creationId xmlns:p14="http://schemas.microsoft.com/office/powerpoint/2010/main" val="2210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949D-04AD-FD70-011B-834F835B40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7E266D-CBF9-2B17-D4A0-7FBCF515B1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
        <p:nvSpPr>
          <p:cNvPr id="6" name="Title 5">
            <a:extLst>
              <a:ext uri="{FF2B5EF4-FFF2-40B4-BE49-F238E27FC236}">
                <a16:creationId xmlns:a16="http://schemas.microsoft.com/office/drawing/2014/main" id="{92A81090-7B73-A882-3E80-FE6B9AE74EDF}"/>
              </a:ext>
            </a:extLst>
          </p:cNvPr>
          <p:cNvSpPr>
            <a:spLocks noGrp="1"/>
          </p:cNvSpPr>
          <p:nvPr>
            <p:ph type="title"/>
          </p:nvPr>
        </p:nvSpPr>
        <p:spPr/>
        <p:txBody>
          <a:bodyPr/>
          <a:lstStyle/>
          <a:p>
            <a:r>
              <a:rPr lang="en-AU"/>
              <a:t>1.2 Checkpoint 2</a:t>
            </a:r>
          </a:p>
        </p:txBody>
      </p:sp>
      <p:sp>
        <p:nvSpPr>
          <p:cNvPr id="8" name="Text Placeholder 7">
            <a:extLst>
              <a:ext uri="{FF2B5EF4-FFF2-40B4-BE49-F238E27FC236}">
                <a16:creationId xmlns:a16="http://schemas.microsoft.com/office/drawing/2014/main" id="{5221562E-A9B5-1615-A2D3-32FE795B89A3}"/>
              </a:ext>
            </a:extLst>
          </p:cNvPr>
          <p:cNvSpPr>
            <a:spLocks noGrp="1"/>
          </p:cNvSpPr>
          <p:nvPr>
            <p:ph type="body" sz="quarter" idx="18"/>
          </p:nvPr>
        </p:nvSpPr>
        <p:spPr/>
        <p:txBody>
          <a:bodyPr/>
          <a:lstStyle/>
          <a:p>
            <a:r>
              <a:rPr lang="en-AU"/>
              <a:t>Name the ionic compounds</a:t>
            </a:r>
          </a:p>
        </p:txBody>
      </p:sp>
      <p:sp>
        <p:nvSpPr>
          <p:cNvPr id="9" name="TextBox 8">
            <a:extLst>
              <a:ext uri="{FF2B5EF4-FFF2-40B4-BE49-F238E27FC236}">
                <a16:creationId xmlns:a16="http://schemas.microsoft.com/office/drawing/2014/main" id="{4782E52D-0ECB-7CB0-B52F-8A1B3F0E910D}"/>
              </a:ext>
            </a:extLst>
          </p:cNvPr>
          <p:cNvSpPr txBox="1"/>
          <p:nvPr/>
        </p:nvSpPr>
        <p:spPr>
          <a:xfrm>
            <a:off x="615142" y="1978429"/>
            <a:ext cx="5211324" cy="4519571"/>
          </a:xfrm>
          <a:prstGeom prst="rect">
            <a:avLst/>
          </a:prstGeom>
          <a:noFill/>
        </p:spPr>
        <p:txBody>
          <a:bodyPr wrap="square" lIns="0" tIns="0" rIns="0" bIns="0" rtlCol="0">
            <a:noAutofit/>
          </a:bodyPr>
          <a:lstStyle/>
          <a:p>
            <a:pPr marL="342900" indent="-342900" algn="l">
              <a:buAutoNum type="arabicPeriod"/>
            </a:pPr>
            <a:endParaRPr lang="en-AU" sz="2000" dirty="0"/>
          </a:p>
          <a:p>
            <a:pPr marL="342900" indent="-342900" algn="l">
              <a:buAutoNum type="arabicPeriod"/>
            </a:pPr>
            <a:r>
              <a:rPr lang="en-AU" sz="2000" dirty="0"/>
              <a:t>Na</a:t>
            </a:r>
            <a:r>
              <a:rPr lang="en-AU" sz="2000" baseline="-25000" dirty="0"/>
              <a:t>2</a:t>
            </a:r>
            <a:r>
              <a:rPr lang="en-AU" sz="2000" dirty="0"/>
              <a:t>O		sodium oxide</a:t>
            </a:r>
          </a:p>
          <a:p>
            <a:pPr marL="342900" indent="-342900" algn="l">
              <a:buAutoNum type="arabicPeriod"/>
            </a:pPr>
            <a:endParaRPr lang="en-AU" sz="2000" dirty="0"/>
          </a:p>
          <a:p>
            <a:pPr algn="l"/>
            <a:endParaRPr lang="en-AU" sz="2000" baseline="-25000" dirty="0"/>
          </a:p>
          <a:p>
            <a:pPr marL="342900" indent="-342900" algn="l">
              <a:buAutoNum type="arabicPeriod"/>
            </a:pPr>
            <a:endParaRPr lang="en-AU" sz="2000" dirty="0"/>
          </a:p>
          <a:p>
            <a:pPr algn="l"/>
            <a:r>
              <a:rPr lang="en-AU" sz="2000" dirty="0"/>
              <a:t>2.  AlCl</a:t>
            </a:r>
            <a:r>
              <a:rPr lang="en-AU" sz="2000" baseline="-25000" dirty="0"/>
              <a:t>3		</a:t>
            </a:r>
            <a:r>
              <a:rPr lang="en-AU" sz="2000" dirty="0"/>
              <a:t>aluminium chloride</a:t>
            </a:r>
          </a:p>
          <a:p>
            <a:pPr marL="342900" indent="-342900" algn="l">
              <a:buAutoNum type="arabicPeriod"/>
            </a:pPr>
            <a:endParaRPr lang="en-AU" sz="1800" dirty="0"/>
          </a:p>
          <a:p>
            <a:pPr marL="342900" indent="-342900" algn="l">
              <a:buAutoNum type="arabicPeriod"/>
            </a:pPr>
            <a:endParaRPr lang="en-AU" sz="1800" dirty="0"/>
          </a:p>
        </p:txBody>
      </p:sp>
      <p:sp>
        <p:nvSpPr>
          <p:cNvPr id="3" name="Rectangle: Rounded Corners 2">
            <a:extLst>
              <a:ext uri="{FF2B5EF4-FFF2-40B4-BE49-F238E27FC236}">
                <a16:creationId xmlns:a16="http://schemas.microsoft.com/office/drawing/2014/main" id="{F44664E3-EBA6-C00D-EC65-E015D708F002}"/>
              </a:ext>
              <a:ext uri="{C183D7F6-B498-43B3-948B-1728B52AA6E4}">
                <adec:decorative xmlns:adec="http://schemas.microsoft.com/office/drawing/2017/decorative" val="1"/>
              </a:ext>
            </a:extLst>
          </p:cNvPr>
          <p:cNvSpPr/>
          <p:nvPr/>
        </p:nvSpPr>
        <p:spPr>
          <a:xfrm>
            <a:off x="2161309" y="2251993"/>
            <a:ext cx="1964827"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2D969C42-4FE2-21F5-A2C9-5979FBD2E62E}"/>
              </a:ext>
              <a:ext uri="{C183D7F6-B498-43B3-948B-1728B52AA6E4}">
                <adec:decorative xmlns:adec="http://schemas.microsoft.com/office/drawing/2017/decorative" val="1"/>
              </a:ext>
            </a:extLst>
          </p:cNvPr>
          <p:cNvSpPr/>
          <p:nvPr/>
        </p:nvSpPr>
        <p:spPr>
          <a:xfrm>
            <a:off x="2236879" y="3402467"/>
            <a:ext cx="2728086"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2009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FA2D-976B-D48E-571D-A0F69EDE51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BBF0C2-1B83-EA92-D0FC-C6773E836C04}"/>
              </a:ext>
            </a:extLst>
          </p:cNvPr>
          <p:cNvSpPr>
            <a:spLocks noGrp="1"/>
          </p:cNvSpPr>
          <p:nvPr>
            <p:ph type="title"/>
          </p:nvPr>
        </p:nvSpPr>
        <p:spPr/>
        <p:txBody>
          <a:bodyPr/>
          <a:lstStyle/>
          <a:p>
            <a:r>
              <a:rPr lang="en-AU"/>
              <a:t>3.3 Uses of radioisotopes (1 of 4)</a:t>
            </a:r>
          </a:p>
        </p:txBody>
      </p:sp>
      <p:sp>
        <p:nvSpPr>
          <p:cNvPr id="3" name="Text Placeholder 12">
            <a:extLst>
              <a:ext uri="{FF2B5EF4-FFF2-40B4-BE49-F238E27FC236}">
                <a16:creationId xmlns:a16="http://schemas.microsoft.com/office/drawing/2014/main" id="{7E8788BD-A9B6-6CFC-1CB1-DE74B5DA1CC3}"/>
              </a:ext>
            </a:extLst>
          </p:cNvPr>
          <p:cNvSpPr>
            <a:spLocks noGrp="1"/>
          </p:cNvSpPr>
          <p:nvPr>
            <p:ph type="body" sz="quarter" idx="18"/>
          </p:nvPr>
        </p:nvSpPr>
        <p:spPr>
          <a:xfrm>
            <a:off x="360000" y="982520"/>
            <a:ext cx="11483998" cy="356423"/>
          </a:xfrm>
        </p:spPr>
        <p:txBody>
          <a:bodyPr/>
          <a:lstStyle/>
          <a:p>
            <a:r>
              <a:rPr lang="en-AU"/>
              <a:t>Diagnostic medicine</a:t>
            </a:r>
          </a:p>
        </p:txBody>
      </p:sp>
      <p:pic>
        <p:nvPicPr>
          <p:cNvPr id="12" name="Picture 11" descr="Scan of thyroid which has absorbed iodine 123">
            <a:extLst>
              <a:ext uri="{FF2B5EF4-FFF2-40B4-BE49-F238E27FC236}">
                <a16:creationId xmlns:a16="http://schemas.microsoft.com/office/drawing/2014/main" id="{09D9BA9E-EEBA-0192-B0E6-439F110183EE}"/>
              </a:ext>
            </a:extLst>
          </p:cNvPr>
          <p:cNvPicPr>
            <a:picLocks noChangeAspect="1"/>
          </p:cNvPicPr>
          <p:nvPr/>
        </p:nvPicPr>
        <p:blipFill>
          <a:blip r:embed="rId3"/>
          <a:stretch>
            <a:fillRect/>
          </a:stretch>
        </p:blipFill>
        <p:spPr>
          <a:xfrm>
            <a:off x="1167108" y="1973873"/>
            <a:ext cx="2672734" cy="2836371"/>
          </a:xfrm>
          <a:prstGeom prst="rect">
            <a:avLst/>
          </a:prstGeom>
        </p:spPr>
      </p:pic>
      <p:sp>
        <p:nvSpPr>
          <p:cNvPr id="13" name="TextBox 12">
            <a:extLst>
              <a:ext uri="{FF2B5EF4-FFF2-40B4-BE49-F238E27FC236}">
                <a16:creationId xmlns:a16="http://schemas.microsoft.com/office/drawing/2014/main" id="{D6092E67-EB5B-FE61-CFD8-6A76EADDAE54}"/>
              </a:ext>
            </a:extLst>
          </p:cNvPr>
          <p:cNvSpPr txBox="1"/>
          <p:nvPr/>
        </p:nvSpPr>
        <p:spPr>
          <a:xfrm>
            <a:off x="649480" y="5014868"/>
            <a:ext cx="4563455" cy="860612"/>
          </a:xfrm>
          <a:prstGeom prst="rect">
            <a:avLst/>
          </a:prstGeom>
          <a:noFill/>
        </p:spPr>
        <p:txBody>
          <a:bodyPr wrap="square" lIns="0" tIns="0" rIns="0" bIns="0" rtlCol="0">
            <a:noAutofit/>
          </a:bodyPr>
          <a:lstStyle/>
          <a:p>
            <a:pPr algn="l"/>
            <a:r>
              <a:rPr lang="en-AU" sz="2000"/>
              <a:t>Iodine-123 used for imaging the thyroid</a:t>
            </a:r>
          </a:p>
        </p:txBody>
      </p:sp>
      <p:pic>
        <p:nvPicPr>
          <p:cNvPr id="15" name="Picture 14" descr="Bone scans using technetium 99m">
            <a:extLst>
              <a:ext uri="{FF2B5EF4-FFF2-40B4-BE49-F238E27FC236}">
                <a16:creationId xmlns:a16="http://schemas.microsoft.com/office/drawing/2014/main" id="{8526B71F-E4AE-1C0F-3969-5355360EFC0E}"/>
              </a:ext>
            </a:extLst>
          </p:cNvPr>
          <p:cNvPicPr>
            <a:picLocks noChangeAspect="1"/>
          </p:cNvPicPr>
          <p:nvPr/>
        </p:nvPicPr>
        <p:blipFill>
          <a:blip r:embed="rId4"/>
          <a:stretch>
            <a:fillRect/>
          </a:stretch>
        </p:blipFill>
        <p:spPr>
          <a:xfrm>
            <a:off x="5811118" y="1045715"/>
            <a:ext cx="5019508" cy="4560344"/>
          </a:xfrm>
          <a:prstGeom prst="rect">
            <a:avLst/>
          </a:prstGeom>
        </p:spPr>
      </p:pic>
      <p:sp>
        <p:nvSpPr>
          <p:cNvPr id="16" name="TextBox 15">
            <a:extLst>
              <a:ext uri="{FF2B5EF4-FFF2-40B4-BE49-F238E27FC236}">
                <a16:creationId xmlns:a16="http://schemas.microsoft.com/office/drawing/2014/main" id="{12F208D4-4E71-CDAF-0E0F-FCFAD679C3E2}"/>
              </a:ext>
            </a:extLst>
          </p:cNvPr>
          <p:cNvSpPr txBox="1"/>
          <p:nvPr/>
        </p:nvSpPr>
        <p:spPr>
          <a:xfrm>
            <a:off x="5811118" y="5655388"/>
            <a:ext cx="6261811" cy="860612"/>
          </a:xfrm>
          <a:prstGeom prst="rect">
            <a:avLst/>
          </a:prstGeom>
          <a:noFill/>
        </p:spPr>
        <p:txBody>
          <a:bodyPr wrap="square" lIns="0" tIns="0" rIns="0" bIns="0" rtlCol="0">
            <a:noAutofit/>
          </a:bodyPr>
          <a:lstStyle/>
          <a:p>
            <a:pPr algn="l"/>
            <a:r>
              <a:rPr lang="en-AU" sz="2000"/>
              <a:t>Technetium-99m used for a bone scan</a:t>
            </a:r>
          </a:p>
        </p:txBody>
      </p:sp>
      <p:sp>
        <p:nvSpPr>
          <p:cNvPr id="4" name="TextBox 7">
            <a:extLst>
              <a:ext uri="{FF2B5EF4-FFF2-40B4-BE49-F238E27FC236}">
                <a16:creationId xmlns:a16="http://schemas.microsoft.com/office/drawing/2014/main" id="{27622E22-5CCC-61A7-1A74-63FF9E06AE44}"/>
              </a:ext>
              <a:ext uri="{C183D7F6-B498-43B3-948B-1728B52AA6E4}">
                <adec:decorative xmlns:adec="http://schemas.microsoft.com/office/drawing/2017/decorative" val="1"/>
              </a:ext>
            </a:extLst>
          </p:cNvPr>
          <p:cNvSpPr txBox="1"/>
          <p:nvPr/>
        </p:nvSpPr>
        <p:spPr>
          <a:xfrm>
            <a:off x="574531" y="6191642"/>
            <a:ext cx="4867976" cy="26161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100">
                <a:hlinkClick r:id="rId5"/>
              </a:rPr>
              <a:t>Pheochromocytoma Scan</a:t>
            </a:r>
            <a:r>
              <a:rPr lang="en-AU" sz="1100"/>
              <a:t> by </a:t>
            </a:r>
            <a:r>
              <a:rPr lang="en-AU" sz="1100">
                <a:hlinkClick r:id="rId6"/>
              </a:rPr>
              <a:t>Drahreg01</a:t>
            </a:r>
            <a:r>
              <a:rPr lang="en-AU" sz="1100"/>
              <a:t> is licensed under </a:t>
            </a:r>
            <a:r>
              <a:rPr lang="en-AU" sz="1100">
                <a:hlinkClick r:id="rId7"/>
              </a:rPr>
              <a:t>CC BY-SA 3.0</a:t>
            </a:r>
            <a:r>
              <a:rPr lang="en-AU" sz="1100"/>
              <a:t>.</a:t>
            </a:r>
          </a:p>
        </p:txBody>
      </p:sp>
      <p:sp>
        <p:nvSpPr>
          <p:cNvPr id="5" name="TextBox 7">
            <a:extLst>
              <a:ext uri="{FF2B5EF4-FFF2-40B4-BE49-F238E27FC236}">
                <a16:creationId xmlns:a16="http://schemas.microsoft.com/office/drawing/2014/main" id="{7F994047-249C-14CF-5B38-A5D808DFBF1B}"/>
              </a:ext>
              <a:ext uri="{C183D7F6-B498-43B3-948B-1728B52AA6E4}">
                <adec:decorative xmlns:adec="http://schemas.microsoft.com/office/drawing/2017/decorative" val="1"/>
              </a:ext>
            </a:extLst>
          </p:cNvPr>
          <p:cNvSpPr txBox="1"/>
          <p:nvPr/>
        </p:nvSpPr>
        <p:spPr>
          <a:xfrm>
            <a:off x="5811118" y="6191642"/>
            <a:ext cx="5233264" cy="600164"/>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100">
                <a:hlinkClick r:id="rId8"/>
              </a:rPr>
              <a:t>99mTc-HMDP bone scintigraphy 01</a:t>
            </a:r>
            <a:r>
              <a:rPr lang="en-AU" sz="1100"/>
              <a:t> by Kazunari Mado, Yukimoto Ishii, </a:t>
            </a:r>
            <a:r>
              <a:rPr lang="en-AU" sz="1100" err="1"/>
              <a:t>Takero</a:t>
            </a:r>
            <a:r>
              <a:rPr lang="en-AU" sz="1100"/>
              <a:t> Mazaki, Masaya Ushio, Hideki Masuda and Tadatoshi Takayama is licensed under </a:t>
            </a:r>
            <a:r>
              <a:rPr lang="en-AU" sz="1100">
                <a:hlinkClick r:id="rId9"/>
              </a:rPr>
              <a:t>CC BY-SA 2.0</a:t>
            </a:r>
            <a:r>
              <a:rPr lang="en-AU" sz="1100"/>
              <a:t>.</a:t>
            </a:r>
          </a:p>
        </p:txBody>
      </p:sp>
      <p:sp>
        <p:nvSpPr>
          <p:cNvPr id="2" name="Slide Number Placeholder 1">
            <a:extLst>
              <a:ext uri="{FF2B5EF4-FFF2-40B4-BE49-F238E27FC236}">
                <a16:creationId xmlns:a16="http://schemas.microsoft.com/office/drawing/2014/main" id="{B01259E0-2F74-F349-A8F8-64BE7E8B8D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210</a:t>
            </a:fld>
            <a:endParaRPr lang="en-AU"/>
          </a:p>
        </p:txBody>
      </p:sp>
    </p:spTree>
    <p:extLst>
      <p:ext uri="{BB962C8B-B14F-4D97-AF65-F5344CB8AC3E}">
        <p14:creationId xmlns:p14="http://schemas.microsoft.com/office/powerpoint/2010/main" val="271378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6A65-7387-10FF-9AAE-0D0B3ED397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B75ABFD-691C-14E5-1882-C4B5F75535CE}"/>
              </a:ext>
            </a:extLst>
          </p:cNvPr>
          <p:cNvSpPr>
            <a:spLocks noGrp="1"/>
          </p:cNvSpPr>
          <p:nvPr>
            <p:ph type="title"/>
          </p:nvPr>
        </p:nvSpPr>
        <p:spPr/>
        <p:txBody>
          <a:bodyPr/>
          <a:lstStyle/>
          <a:p>
            <a:r>
              <a:rPr lang="en-AU"/>
              <a:t>3.3 Uses of radioisotopes (2 of 4)</a:t>
            </a:r>
          </a:p>
        </p:txBody>
      </p:sp>
      <p:sp>
        <p:nvSpPr>
          <p:cNvPr id="3" name="Text Placeholder 12">
            <a:extLst>
              <a:ext uri="{FF2B5EF4-FFF2-40B4-BE49-F238E27FC236}">
                <a16:creationId xmlns:a16="http://schemas.microsoft.com/office/drawing/2014/main" id="{3F6D5EA8-D0FE-6086-AC54-54157E4B68B9}"/>
              </a:ext>
            </a:extLst>
          </p:cNvPr>
          <p:cNvSpPr>
            <a:spLocks noGrp="1"/>
          </p:cNvSpPr>
          <p:nvPr>
            <p:ph type="body" sz="quarter" idx="18"/>
          </p:nvPr>
        </p:nvSpPr>
        <p:spPr>
          <a:xfrm>
            <a:off x="360000" y="982520"/>
            <a:ext cx="11483998" cy="356423"/>
          </a:xfrm>
        </p:spPr>
        <p:txBody>
          <a:bodyPr/>
          <a:lstStyle/>
          <a:p>
            <a:r>
              <a:rPr lang="en-AU"/>
              <a:t>Therapeutic medicine</a:t>
            </a:r>
          </a:p>
        </p:txBody>
      </p:sp>
      <p:sp>
        <p:nvSpPr>
          <p:cNvPr id="4" name="TextBox 3">
            <a:extLst>
              <a:ext uri="{FF2B5EF4-FFF2-40B4-BE49-F238E27FC236}">
                <a16:creationId xmlns:a16="http://schemas.microsoft.com/office/drawing/2014/main" id="{164C7568-C69F-2903-4CA8-7C2CC1E47534}"/>
              </a:ext>
            </a:extLst>
          </p:cNvPr>
          <p:cNvSpPr txBox="1"/>
          <p:nvPr/>
        </p:nvSpPr>
        <p:spPr>
          <a:xfrm>
            <a:off x="360000" y="1564338"/>
            <a:ext cx="6096000" cy="1929791"/>
          </a:xfrm>
          <a:prstGeom prst="rect">
            <a:avLst/>
          </a:prstGeom>
          <a:noFill/>
        </p:spPr>
        <p:txBody>
          <a:bodyPr wrap="square" lIns="0" tIns="0" rIns="0" bIns="0" rtlCol="0">
            <a:noAutofit/>
          </a:bodyPr>
          <a:lstStyle/>
          <a:p>
            <a:pPr algn="l">
              <a:lnSpc>
                <a:spcPct val="150000"/>
              </a:lnSpc>
            </a:pPr>
            <a:r>
              <a:rPr lang="en-AU" sz="2000"/>
              <a:t>External beam radiation therapy, where radiation from isotopes like Cobalt-60 are directed at cancer cells to destroy them.  </a:t>
            </a:r>
          </a:p>
        </p:txBody>
      </p:sp>
      <p:pic>
        <p:nvPicPr>
          <p:cNvPr id="11" name="Picture 10" descr="The mask used in radiotherapy">
            <a:extLst>
              <a:ext uri="{FF2B5EF4-FFF2-40B4-BE49-F238E27FC236}">
                <a16:creationId xmlns:a16="http://schemas.microsoft.com/office/drawing/2014/main" id="{2BD7BBE0-1C9E-6631-131D-D0B41B88C930}"/>
              </a:ext>
            </a:extLst>
          </p:cNvPr>
          <p:cNvPicPr>
            <a:picLocks noChangeAspect="1"/>
          </p:cNvPicPr>
          <p:nvPr/>
        </p:nvPicPr>
        <p:blipFill>
          <a:blip r:embed="rId3"/>
          <a:stretch>
            <a:fillRect/>
          </a:stretch>
        </p:blipFill>
        <p:spPr>
          <a:xfrm>
            <a:off x="810083" y="3268734"/>
            <a:ext cx="3181794" cy="3067478"/>
          </a:xfrm>
          <a:prstGeom prst="rect">
            <a:avLst/>
          </a:prstGeom>
        </p:spPr>
      </p:pic>
      <p:pic>
        <p:nvPicPr>
          <p:cNvPr id="5" name="Picture 4" descr="patient undergoing radiotherapy">
            <a:extLst>
              <a:ext uri="{FF2B5EF4-FFF2-40B4-BE49-F238E27FC236}">
                <a16:creationId xmlns:a16="http://schemas.microsoft.com/office/drawing/2014/main" id="{4F2C56B5-74C3-D726-0149-3A56D50991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44810" y="965311"/>
            <a:ext cx="4075804" cy="5434405"/>
          </a:xfrm>
          <a:prstGeom prst="rect">
            <a:avLst/>
          </a:prstGeom>
        </p:spPr>
      </p:pic>
      <p:sp>
        <p:nvSpPr>
          <p:cNvPr id="13" name="TextBox 12">
            <a:extLst>
              <a:ext uri="{FF2B5EF4-FFF2-40B4-BE49-F238E27FC236}">
                <a16:creationId xmlns:a16="http://schemas.microsoft.com/office/drawing/2014/main" id="{6713CF7F-D3C5-25A1-E3FA-AA650D3AC483}"/>
              </a:ext>
              <a:ext uri="{C183D7F6-B498-43B3-948B-1728B52AA6E4}">
                <adec:decorative xmlns:adec="http://schemas.microsoft.com/office/drawing/2017/decorative" val="1"/>
              </a:ext>
            </a:extLst>
          </p:cNvPr>
          <p:cNvSpPr txBox="1"/>
          <p:nvPr/>
        </p:nvSpPr>
        <p:spPr>
          <a:xfrm>
            <a:off x="5999" y="6442084"/>
            <a:ext cx="6096000" cy="253916"/>
          </a:xfrm>
          <a:prstGeom prst="rect">
            <a:avLst/>
          </a:prstGeom>
          <a:noFill/>
        </p:spPr>
        <p:txBody>
          <a:bodyPr wrap="square">
            <a:spAutoFit/>
          </a:bodyPr>
          <a:lstStyle/>
          <a:p>
            <a:r>
              <a:rPr lang="en-US" sz="1050" b="0" i="0">
                <a:solidFill>
                  <a:srgbClr val="AD1F85"/>
                </a:solidFill>
                <a:effectLst/>
                <a:hlinkClick r:id="rId5"/>
              </a:rPr>
              <a:t>Prone, waiting for the mask to set</a:t>
            </a:r>
            <a:r>
              <a:rPr lang="en-US" sz="1050" b="0" i="0">
                <a:solidFill>
                  <a:srgbClr val="232323"/>
                </a:solidFill>
                <a:effectLst/>
              </a:rPr>
              <a:t> by </a:t>
            </a:r>
            <a:r>
              <a:rPr lang="en-US" sz="1050" b="0" i="0" err="1">
                <a:solidFill>
                  <a:srgbClr val="AD1F85"/>
                </a:solidFill>
                <a:effectLst/>
                <a:hlinkClick r:id="rId6"/>
              </a:rPr>
              <a:t>agent_mikejohnson</a:t>
            </a:r>
            <a:r>
              <a:rPr lang="en-US" sz="1050" b="0" i="0">
                <a:solidFill>
                  <a:srgbClr val="232323"/>
                </a:solidFill>
                <a:effectLst/>
              </a:rPr>
              <a:t> is licensed under </a:t>
            </a:r>
            <a:r>
              <a:rPr lang="en-US" sz="1050" b="0" i="0">
                <a:solidFill>
                  <a:srgbClr val="AD1F85"/>
                </a:solidFill>
                <a:effectLst/>
                <a:hlinkClick r:id="rId7"/>
              </a:rPr>
              <a:t>CC BY 2.0</a:t>
            </a:r>
            <a:r>
              <a:rPr lang="en-US" sz="1050" b="0" i="0">
                <a:solidFill>
                  <a:srgbClr val="232323"/>
                </a:solidFill>
                <a:effectLst/>
              </a:rPr>
              <a:t>.</a:t>
            </a:r>
            <a:endParaRPr lang="en-AU" sz="1050"/>
          </a:p>
        </p:txBody>
      </p:sp>
      <p:sp>
        <p:nvSpPr>
          <p:cNvPr id="7" name="TextBox 7">
            <a:extLst>
              <a:ext uri="{FF2B5EF4-FFF2-40B4-BE49-F238E27FC236}">
                <a16:creationId xmlns:a16="http://schemas.microsoft.com/office/drawing/2014/main" id="{EBB55CAC-8E83-F892-0A48-EC3905D723FC}"/>
              </a:ext>
              <a:ext uri="{C183D7F6-B498-43B3-948B-1728B52AA6E4}">
                <adec:decorative xmlns:adec="http://schemas.microsoft.com/office/drawing/2017/decorative" val="1"/>
              </a:ext>
            </a:extLst>
          </p:cNvPr>
          <p:cNvSpPr txBox="1"/>
          <p:nvPr/>
        </p:nvSpPr>
        <p:spPr>
          <a:xfrm>
            <a:off x="6098127" y="6478636"/>
            <a:ext cx="5216418" cy="261610"/>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100">
                <a:hlinkClick r:id="rId8"/>
              </a:rPr>
              <a:t>Radiation therapy for cancer</a:t>
            </a:r>
            <a:r>
              <a:rPr lang="en-AU" sz="1100"/>
              <a:t> by </a:t>
            </a:r>
            <a:r>
              <a:rPr lang="en-AU" sz="1100" err="1">
                <a:hlinkClick r:id="rId9"/>
              </a:rPr>
              <a:t>Jakembradford</a:t>
            </a:r>
            <a:r>
              <a:rPr lang="en-AU" sz="1100"/>
              <a:t> is licensed under </a:t>
            </a:r>
            <a:r>
              <a:rPr lang="en-AU" sz="1100">
                <a:hlinkClick r:id="rId10"/>
              </a:rPr>
              <a:t>CC BY-SA 4.0</a:t>
            </a:r>
            <a:r>
              <a:rPr lang="en-AU" sz="1100"/>
              <a:t>.</a:t>
            </a:r>
          </a:p>
        </p:txBody>
      </p:sp>
      <p:sp>
        <p:nvSpPr>
          <p:cNvPr id="2" name="Slide Number Placeholder 1">
            <a:extLst>
              <a:ext uri="{FF2B5EF4-FFF2-40B4-BE49-F238E27FC236}">
                <a16:creationId xmlns:a16="http://schemas.microsoft.com/office/drawing/2014/main" id="{61918D5E-5409-CD93-47C4-35A38ADCF5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211</a:t>
            </a:fld>
            <a:endParaRPr lang="en-AU"/>
          </a:p>
        </p:txBody>
      </p:sp>
    </p:spTree>
    <p:extLst>
      <p:ext uri="{BB962C8B-B14F-4D97-AF65-F5344CB8AC3E}">
        <p14:creationId xmlns:p14="http://schemas.microsoft.com/office/powerpoint/2010/main" val="23162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5A1A-F42C-2A79-5B54-CDB8CE11EF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12ADBC5-C1E8-AFE7-DC37-63F954F09785}"/>
              </a:ext>
            </a:extLst>
          </p:cNvPr>
          <p:cNvSpPr>
            <a:spLocks noGrp="1"/>
          </p:cNvSpPr>
          <p:nvPr>
            <p:ph type="title"/>
          </p:nvPr>
        </p:nvSpPr>
        <p:spPr/>
        <p:txBody>
          <a:bodyPr/>
          <a:lstStyle/>
          <a:p>
            <a:r>
              <a:rPr lang="en-AU"/>
              <a:t>3.3 Uses of radioisotopes (3 of 4)</a:t>
            </a:r>
          </a:p>
        </p:txBody>
      </p:sp>
      <p:sp>
        <p:nvSpPr>
          <p:cNvPr id="3" name="Text Placeholder 12">
            <a:extLst>
              <a:ext uri="{FF2B5EF4-FFF2-40B4-BE49-F238E27FC236}">
                <a16:creationId xmlns:a16="http://schemas.microsoft.com/office/drawing/2014/main" id="{4A097486-2E2A-FB9E-FF4E-66FCEEB5C7DF}"/>
              </a:ext>
            </a:extLst>
          </p:cNvPr>
          <p:cNvSpPr>
            <a:spLocks noGrp="1"/>
          </p:cNvSpPr>
          <p:nvPr>
            <p:ph type="body" sz="quarter" idx="18"/>
          </p:nvPr>
        </p:nvSpPr>
        <p:spPr>
          <a:xfrm>
            <a:off x="360000" y="982520"/>
            <a:ext cx="11483998" cy="356423"/>
          </a:xfrm>
        </p:spPr>
        <p:txBody>
          <a:bodyPr/>
          <a:lstStyle/>
          <a:p>
            <a:r>
              <a:rPr lang="en-AU"/>
              <a:t>Industry</a:t>
            </a:r>
          </a:p>
        </p:txBody>
      </p:sp>
      <p:sp>
        <p:nvSpPr>
          <p:cNvPr id="4" name="TextBox 3">
            <a:extLst>
              <a:ext uri="{FF2B5EF4-FFF2-40B4-BE49-F238E27FC236}">
                <a16:creationId xmlns:a16="http://schemas.microsoft.com/office/drawing/2014/main" id="{9B9B2DCF-E29F-8384-61CA-68411CEA84D8}"/>
              </a:ext>
            </a:extLst>
          </p:cNvPr>
          <p:cNvSpPr txBox="1"/>
          <p:nvPr/>
        </p:nvSpPr>
        <p:spPr>
          <a:xfrm>
            <a:off x="360000" y="1718951"/>
            <a:ext cx="4348733" cy="2861595"/>
          </a:xfrm>
          <a:prstGeom prst="rect">
            <a:avLst/>
          </a:prstGeom>
          <a:noFill/>
        </p:spPr>
        <p:txBody>
          <a:bodyPr wrap="square" lIns="0" tIns="0" rIns="0" bIns="0" rtlCol="0">
            <a:noAutofit/>
          </a:bodyPr>
          <a:lstStyle/>
          <a:p>
            <a:pPr>
              <a:lnSpc>
                <a:spcPct val="150000"/>
              </a:lnSpc>
            </a:pPr>
            <a:r>
              <a:rPr lang="en-AU" sz="2000">
                <a:latin typeface="Public Sans" pitchFamily="2" charset="0"/>
              </a:rPr>
              <a:t>Industrial radiography uses radiation to look inside materials, helping find problems and making sure products and structures are safe and high-quality. </a:t>
            </a:r>
            <a:endParaRPr lang="en-AU" sz="2000"/>
          </a:p>
        </p:txBody>
      </p:sp>
      <p:pic>
        <p:nvPicPr>
          <p:cNvPr id="5" name="Picture 4" descr="radioactive source being fired at a pipe for analysis">
            <a:extLst>
              <a:ext uri="{FF2B5EF4-FFF2-40B4-BE49-F238E27FC236}">
                <a16:creationId xmlns:a16="http://schemas.microsoft.com/office/drawing/2014/main" id="{CB9035F5-D26C-2699-2229-B9A468D50BCF}"/>
              </a:ext>
            </a:extLst>
          </p:cNvPr>
          <p:cNvPicPr>
            <a:picLocks noChangeAspect="1"/>
          </p:cNvPicPr>
          <p:nvPr/>
        </p:nvPicPr>
        <p:blipFill>
          <a:blip r:embed="rId3"/>
          <a:stretch>
            <a:fillRect/>
          </a:stretch>
        </p:blipFill>
        <p:spPr>
          <a:xfrm>
            <a:off x="4949850" y="1415862"/>
            <a:ext cx="6534150" cy="4400550"/>
          </a:xfrm>
          <a:prstGeom prst="rect">
            <a:avLst/>
          </a:prstGeom>
        </p:spPr>
      </p:pic>
      <p:sp>
        <p:nvSpPr>
          <p:cNvPr id="13" name="TextBox 12">
            <a:extLst>
              <a:ext uri="{FF2B5EF4-FFF2-40B4-BE49-F238E27FC236}">
                <a16:creationId xmlns:a16="http://schemas.microsoft.com/office/drawing/2014/main" id="{1CCDEF6A-9A6D-3A45-4D9C-557A8684E7A8}"/>
              </a:ext>
              <a:ext uri="{C183D7F6-B498-43B3-948B-1728B52AA6E4}">
                <adec:decorative xmlns:adec="http://schemas.microsoft.com/office/drawing/2017/decorative" val="1"/>
              </a:ext>
            </a:extLst>
          </p:cNvPr>
          <p:cNvSpPr txBox="1"/>
          <p:nvPr/>
        </p:nvSpPr>
        <p:spPr>
          <a:xfrm>
            <a:off x="4949850" y="6091018"/>
            <a:ext cx="6096000" cy="276999"/>
          </a:xfrm>
          <a:prstGeom prst="rect">
            <a:avLst/>
          </a:prstGeom>
          <a:noFill/>
        </p:spPr>
        <p:txBody>
          <a:bodyPr wrap="square">
            <a:spAutoFit/>
          </a:bodyPr>
          <a:lstStyle/>
          <a:p>
            <a:r>
              <a:rPr lang="en-US" sz="1200">
                <a:hlinkClick r:id="rId4"/>
              </a:rPr>
              <a:t>Industrial RT Digital Radiography </a:t>
            </a:r>
            <a:r>
              <a:rPr lang="en-US" sz="1200"/>
              <a:t>by </a:t>
            </a:r>
            <a:r>
              <a:rPr lang="en-US" sz="1200" err="1"/>
              <a:t>BaronNDT</a:t>
            </a:r>
            <a:r>
              <a:rPr lang="en-US" sz="1200"/>
              <a:t> is licensed under </a:t>
            </a:r>
            <a:r>
              <a:rPr lang="en-US" sz="1200">
                <a:hlinkClick r:id="rId5"/>
              </a:rPr>
              <a:t>CC BY NC 4.0</a:t>
            </a:r>
            <a:endParaRPr lang="en-AU" sz="1200"/>
          </a:p>
        </p:txBody>
      </p:sp>
      <p:sp>
        <p:nvSpPr>
          <p:cNvPr id="2" name="Slide Number Placeholder 1">
            <a:extLst>
              <a:ext uri="{FF2B5EF4-FFF2-40B4-BE49-F238E27FC236}">
                <a16:creationId xmlns:a16="http://schemas.microsoft.com/office/drawing/2014/main" id="{F7A4A13A-EF5F-8A4B-1570-B50C53BFA8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212</a:t>
            </a:fld>
            <a:endParaRPr lang="en-AU"/>
          </a:p>
        </p:txBody>
      </p:sp>
    </p:spTree>
    <p:extLst>
      <p:ext uri="{BB962C8B-B14F-4D97-AF65-F5344CB8AC3E}">
        <p14:creationId xmlns:p14="http://schemas.microsoft.com/office/powerpoint/2010/main" val="87752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412B-C4DE-8BD4-C79A-6597358EC48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907D45-42C3-94BC-276E-8AF389219A5A}"/>
              </a:ext>
            </a:extLst>
          </p:cNvPr>
          <p:cNvSpPr>
            <a:spLocks noGrp="1"/>
          </p:cNvSpPr>
          <p:nvPr>
            <p:ph type="title"/>
          </p:nvPr>
        </p:nvSpPr>
        <p:spPr/>
        <p:txBody>
          <a:bodyPr/>
          <a:lstStyle/>
          <a:p>
            <a:r>
              <a:rPr lang="en-AU"/>
              <a:t>3.3 Uses of radioisotopes (4 of 4)</a:t>
            </a:r>
          </a:p>
        </p:txBody>
      </p:sp>
      <p:sp>
        <p:nvSpPr>
          <p:cNvPr id="3" name="Text Placeholder 12">
            <a:extLst>
              <a:ext uri="{FF2B5EF4-FFF2-40B4-BE49-F238E27FC236}">
                <a16:creationId xmlns:a16="http://schemas.microsoft.com/office/drawing/2014/main" id="{142369DD-CCBB-BB4B-AC20-9CBE5BEEEA53}"/>
              </a:ext>
            </a:extLst>
          </p:cNvPr>
          <p:cNvSpPr>
            <a:spLocks noGrp="1"/>
          </p:cNvSpPr>
          <p:nvPr>
            <p:ph type="body" sz="quarter" idx="18"/>
          </p:nvPr>
        </p:nvSpPr>
        <p:spPr>
          <a:xfrm>
            <a:off x="360000" y="982520"/>
            <a:ext cx="11483998" cy="356423"/>
          </a:xfrm>
        </p:spPr>
        <p:txBody>
          <a:bodyPr/>
          <a:lstStyle/>
          <a:p>
            <a:r>
              <a:rPr lang="en-AU"/>
              <a:t>Environmental monitoring</a:t>
            </a:r>
          </a:p>
        </p:txBody>
      </p:sp>
      <p:sp>
        <p:nvSpPr>
          <p:cNvPr id="4" name="TextBox 3">
            <a:extLst>
              <a:ext uri="{FF2B5EF4-FFF2-40B4-BE49-F238E27FC236}">
                <a16:creationId xmlns:a16="http://schemas.microsoft.com/office/drawing/2014/main" id="{C392963A-A9EA-E6F2-DEB4-3E2BB455A9DC}"/>
              </a:ext>
            </a:extLst>
          </p:cNvPr>
          <p:cNvSpPr txBox="1"/>
          <p:nvPr/>
        </p:nvSpPr>
        <p:spPr>
          <a:xfrm>
            <a:off x="360000" y="1983782"/>
            <a:ext cx="4720657" cy="3891697"/>
          </a:xfrm>
          <a:prstGeom prst="rect">
            <a:avLst/>
          </a:prstGeom>
          <a:noFill/>
        </p:spPr>
        <p:txBody>
          <a:bodyPr wrap="square" lIns="0" tIns="0" rIns="0" bIns="0" rtlCol="0">
            <a:noAutofit/>
          </a:bodyPr>
          <a:lstStyle/>
          <a:p>
            <a:pPr algn="l">
              <a:lnSpc>
                <a:spcPct val="150000"/>
              </a:lnSpc>
            </a:pPr>
            <a:r>
              <a:rPr lang="en-AU" sz="2000"/>
              <a:t>Radioactive tracers such as tritium are used to trace groundwater movement and track pollution.</a:t>
            </a:r>
          </a:p>
          <a:p>
            <a:pPr algn="l">
              <a:lnSpc>
                <a:spcPct val="150000"/>
              </a:lnSpc>
            </a:pPr>
            <a:endParaRPr lang="en-AU" sz="2800"/>
          </a:p>
          <a:p>
            <a:pPr algn="l">
              <a:lnSpc>
                <a:spcPct val="150000"/>
              </a:lnSpc>
            </a:pPr>
            <a:r>
              <a:rPr lang="en-AU" sz="2000"/>
              <a:t>Smoke detectors use the ionising radiation that results from the alpha decay of americium- 241.</a:t>
            </a:r>
          </a:p>
        </p:txBody>
      </p:sp>
      <p:pic>
        <p:nvPicPr>
          <p:cNvPr id="7" name="Picture 6" descr="smoke detector">
            <a:extLst>
              <a:ext uri="{FF2B5EF4-FFF2-40B4-BE49-F238E27FC236}">
                <a16:creationId xmlns:a16="http://schemas.microsoft.com/office/drawing/2014/main" id="{7EB662B7-41B0-B18F-B868-AF4B5BA229CB}"/>
              </a:ext>
            </a:extLst>
          </p:cNvPr>
          <p:cNvPicPr>
            <a:picLocks noChangeAspect="1"/>
          </p:cNvPicPr>
          <p:nvPr/>
        </p:nvPicPr>
        <p:blipFill>
          <a:blip r:embed="rId3"/>
          <a:stretch>
            <a:fillRect/>
          </a:stretch>
        </p:blipFill>
        <p:spPr>
          <a:xfrm>
            <a:off x="5917608" y="1400755"/>
            <a:ext cx="5758349" cy="4056489"/>
          </a:xfrm>
          <a:prstGeom prst="rect">
            <a:avLst/>
          </a:prstGeom>
        </p:spPr>
      </p:pic>
      <p:sp>
        <p:nvSpPr>
          <p:cNvPr id="9" name="TextBox 8">
            <a:extLst>
              <a:ext uri="{FF2B5EF4-FFF2-40B4-BE49-F238E27FC236}">
                <a16:creationId xmlns:a16="http://schemas.microsoft.com/office/drawing/2014/main" id="{312DC101-E9EB-33B2-5BAB-7063AA4DE662}"/>
              </a:ext>
              <a:ext uri="{C183D7F6-B498-43B3-948B-1728B52AA6E4}">
                <adec:decorative xmlns:adec="http://schemas.microsoft.com/office/drawing/2017/decorative" val="1"/>
              </a:ext>
            </a:extLst>
          </p:cNvPr>
          <p:cNvSpPr txBox="1"/>
          <p:nvPr/>
        </p:nvSpPr>
        <p:spPr>
          <a:xfrm>
            <a:off x="6223440" y="6064898"/>
            <a:ext cx="4348253" cy="261610"/>
          </a:xfrm>
          <a:prstGeom prst="rect">
            <a:avLst/>
          </a:prstGeom>
          <a:noFill/>
        </p:spPr>
        <p:txBody>
          <a:bodyPr wrap="square">
            <a:spAutoFit/>
          </a:bodyPr>
          <a:lstStyle/>
          <a:p>
            <a:r>
              <a:rPr lang="en-US" sz="1100" b="0" i="0">
                <a:solidFill>
                  <a:srgbClr val="AD1F85"/>
                </a:solidFill>
                <a:effectLst/>
                <a:hlinkClick r:id="rId4"/>
              </a:rPr>
              <a:t>Smoke detector</a:t>
            </a:r>
            <a:r>
              <a:rPr lang="en-US" sz="1100" b="0" i="0">
                <a:solidFill>
                  <a:srgbClr val="232323"/>
                </a:solidFill>
                <a:effectLst/>
              </a:rPr>
              <a:t> by </a:t>
            </a:r>
            <a:r>
              <a:rPr lang="en-US" sz="1100" b="0" i="0">
                <a:solidFill>
                  <a:srgbClr val="AD1F85"/>
                </a:solidFill>
                <a:effectLst/>
                <a:hlinkClick r:id="rId5"/>
              </a:rPr>
              <a:t>Tumi-1983</a:t>
            </a:r>
            <a:r>
              <a:rPr lang="en-US" sz="1100" b="0" i="0">
                <a:solidFill>
                  <a:srgbClr val="232323"/>
                </a:solidFill>
                <a:effectLst/>
              </a:rPr>
              <a:t> is licensed under </a:t>
            </a:r>
            <a:r>
              <a:rPr lang="en-US" sz="1100" b="0" i="0">
                <a:solidFill>
                  <a:srgbClr val="AD1F85"/>
                </a:solidFill>
                <a:effectLst/>
                <a:hlinkClick r:id="rId6"/>
              </a:rPr>
              <a:t>CC BY-SA 3.0</a:t>
            </a:r>
            <a:r>
              <a:rPr lang="en-US" sz="1100" b="0" i="0">
                <a:solidFill>
                  <a:srgbClr val="232323"/>
                </a:solidFill>
                <a:effectLst/>
              </a:rPr>
              <a:t>.</a:t>
            </a:r>
            <a:endParaRPr lang="en-AU" sz="1100"/>
          </a:p>
        </p:txBody>
      </p:sp>
      <p:sp>
        <p:nvSpPr>
          <p:cNvPr id="2" name="Slide Number Placeholder 1">
            <a:extLst>
              <a:ext uri="{FF2B5EF4-FFF2-40B4-BE49-F238E27FC236}">
                <a16:creationId xmlns:a16="http://schemas.microsoft.com/office/drawing/2014/main" id="{2B30B557-1BF7-3FFC-4B3A-77028D22CB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213</a:t>
            </a:fld>
            <a:endParaRPr lang="en-AU"/>
          </a:p>
        </p:txBody>
      </p:sp>
    </p:spTree>
    <p:extLst>
      <p:ext uri="{BB962C8B-B14F-4D97-AF65-F5344CB8AC3E}">
        <p14:creationId xmlns:p14="http://schemas.microsoft.com/office/powerpoint/2010/main" val="42142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A8D5-AC2A-6EFD-91E3-2495DE90BE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70EA289-20A2-2CCD-02C8-AE2AD134909C}"/>
              </a:ext>
            </a:extLst>
          </p:cNvPr>
          <p:cNvSpPr>
            <a:spLocks noGrp="1"/>
          </p:cNvSpPr>
          <p:nvPr>
            <p:ph type="title"/>
          </p:nvPr>
        </p:nvSpPr>
        <p:spPr/>
        <p:txBody>
          <a:bodyPr/>
          <a:lstStyle/>
          <a:p>
            <a:r>
              <a:rPr lang="en-AU"/>
              <a:t>3.3 Radioisotopes in industry (1 of 2)</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6986EE-E337-DBA5-4168-3D359E811916}"/>
                  </a:ext>
                </a:extLst>
              </p:cNvPr>
              <p:cNvSpPr txBox="1"/>
              <p:nvPr/>
            </p:nvSpPr>
            <p:spPr>
              <a:xfrm>
                <a:off x="475910" y="1149094"/>
                <a:ext cx="11472000" cy="3930884"/>
              </a:xfrm>
              <a:prstGeom prst="rect">
                <a:avLst/>
              </a:prstGeom>
              <a:noFill/>
            </p:spPr>
            <p:txBody>
              <a:bodyPr wrap="square">
                <a:spAutoFit/>
              </a:bodyPr>
              <a:lstStyle/>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Isotope: </a:t>
                </a:r>
                <a:r>
                  <a:rPr lang="en-AU" sz="1800">
                    <a:effectLst/>
                    <a:latin typeface="Arial" panose="020B0604020202020204" pitchFamily="34" charset="0"/>
                    <a:ea typeface="Calibri" panose="020F0502020204030204" pitchFamily="34" charset="0"/>
                  </a:rPr>
                  <a:t>Iridium-192</a:t>
                </a: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Use: </a:t>
                </a:r>
                <a:r>
                  <a:rPr lang="en-US" sz="1800">
                    <a:latin typeface="Arial" panose="020B0604020202020204" pitchFamily="34" charset="0"/>
                    <a:ea typeface="Calibri" panose="020F0502020204030204" pitchFamily="34" charset="0"/>
                  </a:rPr>
                  <a:t>I</a:t>
                </a:r>
                <a:r>
                  <a:rPr lang="en-US" sz="1800">
                    <a:effectLst/>
                    <a:latin typeface="Arial" panose="020B0604020202020204" pitchFamily="34" charset="0"/>
                    <a:ea typeface="Calibri" panose="020F0502020204030204" pitchFamily="34" charset="0"/>
                  </a:rPr>
                  <a:t>ndustrial radiography to inspect welds, castings, and metal parts in construction, manufacturing, and pipeline industries.</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Decay reaction</a:t>
                </a:r>
                <a:r>
                  <a:rPr lang="en-AU" sz="1800">
                    <a:effectLst/>
                    <a:latin typeface="Arial" panose="020B0604020202020204" pitchFamily="34" charset="0"/>
                    <a:ea typeface="Calibri" panose="020F0502020204030204" pitchFamily="34" charset="0"/>
                  </a:rPr>
                  <a:t>:   </a:t>
                </a:r>
                <a14:m>
                  <m:oMath xmlns:m="http://schemas.openxmlformats.org/officeDocument/2006/math">
                    <m:sPre>
                      <m:sPrePr>
                        <m:ctrlPr>
                          <a:rPr lang="en-AU" sz="2000" i="1">
                            <a:latin typeface="Cambria Math" panose="02040503050406030204" pitchFamily="18" charset="0"/>
                          </a:rPr>
                        </m:ctrlPr>
                      </m:sPrePr>
                      <m:sub>
                        <m:r>
                          <a:rPr lang="en-AU" sz="2000" b="0" i="1" smtClean="0">
                            <a:latin typeface="Cambria Math" panose="02040503050406030204" pitchFamily="18" charset="0"/>
                          </a:rPr>
                          <m:t>77</m:t>
                        </m:r>
                      </m:sub>
                      <m:sup>
                        <m:r>
                          <a:rPr lang="en-AU" sz="2000" b="0" i="1" smtClean="0">
                            <a:latin typeface="Cambria Math" panose="02040503050406030204" pitchFamily="18" charset="0"/>
                          </a:rPr>
                          <m:t>192</m:t>
                        </m:r>
                      </m:sup>
                      <m:e>
                        <m:r>
                          <a:rPr lang="en-AU" sz="2000" b="0" i="1" smtClean="0">
                            <a:latin typeface="Cambria Math" panose="02040503050406030204" pitchFamily="18" charset="0"/>
                          </a:rPr>
                          <m:t>𝐼𝑟</m:t>
                        </m:r>
                        <m:r>
                          <a:rPr lang="en-AU" sz="2000" i="1">
                            <a:latin typeface="Cambria Math" panose="02040503050406030204" pitchFamily="18" charset="0"/>
                          </a:rPr>
                          <m:t>  →</m:t>
                        </m:r>
                      </m:e>
                    </m:sPre>
                  </m:oMath>
                </a14:m>
                <a:r>
                  <a:rPr lang="en-AU" sz="2000"/>
                  <a:t>    </a:t>
                </a:r>
                <a14:m>
                  <m:oMath xmlns:m="http://schemas.openxmlformats.org/officeDocument/2006/math">
                    <m:sPre>
                      <m:sPrePr>
                        <m:ctrlPr>
                          <a:rPr lang="en-AU" sz="2000" i="1" dirty="0">
                            <a:latin typeface="Cambria Math" panose="02040503050406030204" pitchFamily="18" charset="0"/>
                          </a:rPr>
                        </m:ctrlPr>
                      </m:sPrePr>
                      <m:sub>
                        <m:r>
                          <a:rPr lang="en-AU" sz="2000" b="0" i="1" dirty="0" smtClean="0">
                            <a:latin typeface="Cambria Math" panose="02040503050406030204" pitchFamily="18" charset="0"/>
                          </a:rPr>
                          <m:t>78</m:t>
                        </m:r>
                      </m:sub>
                      <m:sup>
                        <m:r>
                          <a:rPr lang="en-AU" sz="2000" b="0" i="1" dirty="0" smtClean="0">
                            <a:latin typeface="Cambria Math" panose="02040503050406030204" pitchFamily="18" charset="0"/>
                          </a:rPr>
                          <m:t>192</m:t>
                        </m:r>
                      </m:sup>
                      <m:e>
                        <m:r>
                          <a:rPr lang="en-AU" sz="2000" i="1">
                            <a:latin typeface="Cambria Math" panose="02040503050406030204" pitchFamily="18" charset="0"/>
                          </a:rPr>
                          <m:t>𝑇h</m:t>
                        </m:r>
                      </m:e>
                    </m:sPre>
                  </m:oMath>
                </a14:m>
                <a:r>
                  <a:rPr lang="en-AU" sz="2000"/>
                  <a:t>    + </a:t>
                </a:r>
                <a14:m>
                  <m:oMath xmlns:m="http://schemas.openxmlformats.org/officeDocument/2006/math">
                    <m:sPre>
                      <m:sPrePr>
                        <m:ctrlPr>
                          <a:rPr lang="en-AU" sz="2000" i="1">
                            <a:latin typeface="Cambria Math" panose="02040503050406030204" pitchFamily="18" charset="0"/>
                          </a:rPr>
                        </m:ctrlPr>
                      </m:sPrePr>
                      <m:sub>
                        <m:r>
                          <a:rPr lang="en-AU" sz="2000" b="0" i="1" smtClean="0">
                            <a:latin typeface="Cambria Math" panose="02040503050406030204" pitchFamily="18" charset="0"/>
                          </a:rPr>
                          <m:t>−1</m:t>
                        </m:r>
                      </m:sub>
                      <m:sup>
                        <m:r>
                          <a:rPr lang="en-AU" sz="2000" b="0" i="1" smtClean="0">
                            <a:latin typeface="Cambria Math" panose="02040503050406030204" pitchFamily="18" charset="0"/>
                          </a:rPr>
                          <m:t>0</m:t>
                        </m:r>
                      </m:sup>
                      <m:e>
                        <m:r>
                          <a:rPr lang="en-AU" sz="2000" b="0" i="1" smtClean="0">
                            <a:latin typeface="Cambria Math" panose="02040503050406030204" pitchFamily="18" charset="0"/>
                          </a:rPr>
                          <m:t>𝑒</m:t>
                        </m:r>
                      </m:e>
                    </m:sPre>
                  </m:oMath>
                </a14:m>
                <a:r>
                  <a:rPr lang="en-AU" sz="2000">
                    <a:effectLst/>
                    <a:latin typeface="Arial" panose="020B0604020202020204" pitchFamily="34" charset="0"/>
                    <a:ea typeface="Calibri" panose="020F0502020204030204" pitchFamily="34" charset="0"/>
                  </a:rPr>
                  <a:t>    +   </a:t>
                </a:r>
                <a:r>
                  <a:rPr lang="el-GR" sz="2000"/>
                  <a:t>γ</a:t>
                </a:r>
                <a:r>
                  <a:rPr lang="en-AU" sz="2000">
                    <a:effectLst/>
                    <a:ea typeface="Calibri" panose="020F0502020204030204" pitchFamily="34" charset="0"/>
                  </a:rPr>
                  <a:t> </a:t>
                </a:r>
                <a:r>
                  <a:rPr lang="en-AU" sz="2000">
                    <a:effectLst/>
                    <a:latin typeface="Arial" panose="020B0604020202020204" pitchFamily="34" charset="0"/>
                    <a:ea typeface="Calibri" panose="020F0502020204030204" pitchFamily="34" charset="0"/>
                  </a:rPr>
                  <a:t> </a:t>
                </a: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Why is this type of radiation useful for this application? </a:t>
                </a:r>
              </a:p>
              <a:p>
                <a:pPr>
                  <a:lnSpc>
                    <a:spcPct val="150000"/>
                  </a:lnSpc>
                  <a:spcBef>
                    <a:spcPts val="1200"/>
                  </a:spcBef>
                  <a:spcAft>
                    <a:spcPts val="600"/>
                  </a:spcAft>
                  <a:buNone/>
                </a:pPr>
                <a:r>
                  <a:rPr lang="en-AU" sz="1800">
                    <a:latin typeface="Arial" panose="020B0604020202020204" pitchFamily="34" charset="0"/>
                    <a:ea typeface="Calibri" panose="020F0502020204030204" pitchFamily="34" charset="0"/>
                  </a:rPr>
                  <a:t>The gamma radiation can penetrate metal parts and expose photographic film to produce an image which shows were damage or leaks may be.</a:t>
                </a:r>
                <a:endParaRPr lang="en-AU" sz="1800">
                  <a:effectLst/>
                  <a:latin typeface="Arial" panose="020B0604020202020204" pitchFamily="34" charset="0"/>
                  <a:ea typeface="Calibri" panose="020F0502020204030204" pitchFamily="34" charset="0"/>
                </a:endParaRPr>
              </a:p>
            </p:txBody>
          </p:sp>
        </mc:Choice>
        <mc:Fallback xmlns="">
          <p:sp>
            <p:nvSpPr>
              <p:cNvPr id="8" name="TextBox 7">
                <a:extLst>
                  <a:ext uri="{FF2B5EF4-FFF2-40B4-BE49-F238E27FC236}">
                    <a16:creationId xmlns:a16="http://schemas.microsoft.com/office/drawing/2014/main" id="{1A6986EE-E337-DBA5-4168-3D359E811916}"/>
                  </a:ext>
                </a:extLst>
              </p:cNvPr>
              <p:cNvSpPr txBox="1">
                <a:spLocks noRot="1" noChangeAspect="1" noMove="1" noResize="1" noEditPoints="1" noAdjustHandles="1" noChangeArrowheads="1" noChangeShapeType="1" noTextEdit="1"/>
              </p:cNvSpPr>
              <p:nvPr/>
            </p:nvSpPr>
            <p:spPr>
              <a:xfrm>
                <a:off x="475910" y="1149094"/>
                <a:ext cx="11472000" cy="3930884"/>
              </a:xfrm>
              <a:prstGeom prst="rect">
                <a:avLst/>
              </a:prstGeom>
              <a:blipFill>
                <a:blip r:embed="rId3"/>
                <a:stretch>
                  <a:fillRect l="-442" b="-161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F1708BE-F658-8613-8F0C-DCA363E0D5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214</a:t>
            </a:fld>
            <a:endParaRPr lang="en-AU"/>
          </a:p>
        </p:txBody>
      </p:sp>
    </p:spTree>
    <p:extLst>
      <p:ext uri="{BB962C8B-B14F-4D97-AF65-F5344CB8AC3E}">
        <p14:creationId xmlns:p14="http://schemas.microsoft.com/office/powerpoint/2010/main" val="2099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5608-C244-FF46-690B-099428C50B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F0C7F2-0252-E63B-45FF-48D930B23F2B}"/>
              </a:ext>
            </a:extLst>
          </p:cNvPr>
          <p:cNvSpPr>
            <a:spLocks noGrp="1"/>
          </p:cNvSpPr>
          <p:nvPr>
            <p:ph type="title"/>
          </p:nvPr>
        </p:nvSpPr>
        <p:spPr/>
        <p:txBody>
          <a:bodyPr/>
          <a:lstStyle/>
          <a:p>
            <a:r>
              <a:rPr lang="en-AU"/>
              <a:t>3.3 Radioisotopes in industry (2 of 2)</a:t>
            </a:r>
          </a:p>
        </p:txBody>
      </p:sp>
      <p:sp>
        <p:nvSpPr>
          <p:cNvPr id="8" name="TextBox 7">
            <a:extLst>
              <a:ext uri="{FF2B5EF4-FFF2-40B4-BE49-F238E27FC236}">
                <a16:creationId xmlns:a16="http://schemas.microsoft.com/office/drawing/2014/main" id="{793183DC-2D52-256C-7BF3-1B41FDBAAC13}"/>
              </a:ext>
            </a:extLst>
          </p:cNvPr>
          <p:cNvSpPr txBox="1"/>
          <p:nvPr/>
        </p:nvSpPr>
        <p:spPr>
          <a:xfrm>
            <a:off x="266866" y="980466"/>
            <a:ext cx="11472000" cy="6764159"/>
          </a:xfrm>
          <a:prstGeom prst="rect">
            <a:avLst/>
          </a:prstGeom>
          <a:noFill/>
        </p:spPr>
        <p:txBody>
          <a:bodyPr wrap="square">
            <a:spAutoFit/>
          </a:bodyPr>
          <a:lstStyle/>
          <a:p>
            <a:pPr>
              <a:lnSpc>
                <a:spcPct val="150000"/>
              </a:lnSpc>
              <a:spcBef>
                <a:spcPts val="1200"/>
              </a:spcBef>
              <a:spcAft>
                <a:spcPts val="600"/>
              </a:spcAft>
              <a:buNone/>
            </a:pPr>
            <a:r>
              <a:rPr lang="en-AU" sz="1800" b="1">
                <a:latin typeface="Arial" panose="020B0604020202020204" pitchFamily="34" charset="0"/>
                <a:ea typeface="Calibri" panose="020F0502020204030204" pitchFamily="34" charset="0"/>
              </a:rPr>
              <a:t>Half-life: </a:t>
            </a:r>
            <a:r>
              <a:rPr lang="en-AU" sz="1800">
                <a:latin typeface="Arial" panose="020B0604020202020204" pitchFamily="34" charset="0"/>
                <a:ea typeface="Calibri" panose="020F0502020204030204" pitchFamily="34" charset="0"/>
              </a:rPr>
              <a:t>74 days.</a:t>
            </a:r>
          </a:p>
          <a:p>
            <a:pPr>
              <a:lnSpc>
                <a:spcPct val="150000"/>
              </a:lnSpc>
              <a:spcBef>
                <a:spcPts val="1200"/>
              </a:spcBef>
              <a:spcAft>
                <a:spcPts val="600"/>
              </a:spcAft>
              <a:buNone/>
            </a:pPr>
            <a:r>
              <a:rPr lang="en-AU" sz="1800" b="1">
                <a:latin typeface="Arial" panose="020B0604020202020204" pitchFamily="34" charset="0"/>
                <a:ea typeface="Calibri" panose="020F0502020204030204" pitchFamily="34" charset="0"/>
              </a:rPr>
              <a:t>Why is this half-life useful for this application? </a:t>
            </a:r>
          </a:p>
          <a:p>
            <a:pPr>
              <a:lnSpc>
                <a:spcPct val="150000"/>
              </a:lnSpc>
              <a:spcBef>
                <a:spcPts val="1200"/>
              </a:spcBef>
              <a:spcAft>
                <a:spcPts val="600"/>
              </a:spcAft>
              <a:buNone/>
            </a:pPr>
            <a:r>
              <a:rPr lang="en-AU" sz="1800">
                <a:latin typeface="Arial" panose="020B0604020202020204" pitchFamily="34" charset="0"/>
                <a:ea typeface="Calibri" panose="020F0502020204030204" pitchFamily="34" charset="0"/>
              </a:rPr>
              <a:t>The half life is short enough to release enough radiation for the testing, but not too short that it needs to be constantly replaced.</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Benefit to society: </a:t>
            </a:r>
            <a:r>
              <a:rPr lang="en-AU" sz="1800">
                <a:effectLst/>
                <a:latin typeface="Arial" panose="020B0604020202020204" pitchFamily="34" charset="0"/>
                <a:ea typeface="Calibri" panose="020F0502020204030204" pitchFamily="34" charset="0"/>
              </a:rPr>
              <a:t>Iridium-192 can detect defects in equipment such as plane engines or critical infrastructure, improving safety.</a:t>
            </a:r>
          </a:p>
          <a:p>
            <a:pPr>
              <a:lnSpc>
                <a:spcPct val="150000"/>
              </a:lnSpc>
              <a:spcBef>
                <a:spcPts val="1200"/>
              </a:spcBef>
              <a:spcAft>
                <a:spcPts val="600"/>
              </a:spcAft>
              <a:buNone/>
            </a:pPr>
            <a:r>
              <a:rPr lang="en-AU" sz="1800">
                <a:latin typeface="Arial" panose="020B0604020202020204" pitchFamily="34" charset="0"/>
                <a:ea typeface="Calibri" panose="020F0502020204030204" pitchFamily="34" charset="0"/>
              </a:rPr>
              <a:t>Non-destructive testing with Ir-192 allows for cost-effective maintenance of equipment, pipelines and much more.</a:t>
            </a:r>
          </a:p>
          <a:p>
            <a:pPr>
              <a:lnSpc>
                <a:spcPct val="150000"/>
              </a:lnSpc>
              <a:spcBef>
                <a:spcPts val="1200"/>
              </a:spcBef>
              <a:spcAft>
                <a:spcPts val="600"/>
              </a:spcAft>
              <a:buNone/>
            </a:pPr>
            <a:r>
              <a:rPr lang="en-AU" sz="1800" b="1">
                <a:effectLst/>
                <a:latin typeface="Arial" panose="020B0604020202020204" pitchFamily="34" charset="0"/>
                <a:ea typeface="Calibri" panose="020F0502020204030204" pitchFamily="34" charset="0"/>
              </a:rPr>
              <a:t>Source: </a:t>
            </a:r>
            <a:r>
              <a:rPr lang="en-AU" sz="1800">
                <a:effectLst/>
                <a:latin typeface="Arial" panose="020B0604020202020204" pitchFamily="34" charset="0"/>
                <a:ea typeface="Calibri" panose="020F0502020204030204" pitchFamily="34" charset="0"/>
              </a:rPr>
              <a:t>National Institutes of Health (2021) Radioactive Sources and Alternative Technologies in Industrial Applications, https://www.ncbi.nlm.nih.gov/books/NBK573879/, accessed 12 December 25.</a:t>
            </a:r>
          </a:p>
          <a:p>
            <a:pPr>
              <a:lnSpc>
                <a:spcPct val="150000"/>
              </a:lnSpc>
              <a:spcBef>
                <a:spcPts val="1200"/>
              </a:spcBef>
              <a:spcAft>
                <a:spcPts val="600"/>
              </a:spcAft>
              <a:buNone/>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endParaRPr lang="en-AU" sz="240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8797D914-1821-53E5-1DFB-FE763A8761F1}"/>
              </a:ext>
              <a:ext uri="{C183D7F6-B498-43B3-948B-1728B52AA6E4}">
                <adec:decorative xmlns:adec="http://schemas.microsoft.com/office/drawing/2017/decorative" val="1"/>
              </a:ext>
            </a:extLst>
          </p:cNvPr>
          <p:cNvSpPr>
            <a:spLocks noGrp="1"/>
          </p:cNvSpPr>
          <p:nvPr>
            <p:ph type="sldNum" sz="quarter" idx="12"/>
          </p:nvPr>
        </p:nvSpPr>
        <p:spPr>
          <a:xfrm>
            <a:off x="11378866" y="6617600"/>
            <a:ext cx="720000" cy="180000"/>
          </a:xfrm>
        </p:spPr>
        <p:txBody>
          <a:bodyPr/>
          <a:lstStyle/>
          <a:p>
            <a:fld id="{10A01DC5-1685-4615-8240-15192985C6A2}" type="slidenum">
              <a:rPr lang="en-AU" smtClean="0"/>
              <a:t>215</a:t>
            </a:fld>
            <a:endParaRPr lang="en-AU"/>
          </a:p>
        </p:txBody>
      </p:sp>
    </p:spTree>
    <p:extLst>
      <p:ext uri="{BB962C8B-B14F-4D97-AF65-F5344CB8AC3E}">
        <p14:creationId xmlns:p14="http://schemas.microsoft.com/office/powerpoint/2010/main" val="33194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A1F9D-BCF6-D4B6-F994-287F0A74885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62427C-CC35-E041-71F6-00AD29B54901}"/>
              </a:ext>
            </a:extLst>
          </p:cNvPr>
          <p:cNvSpPr>
            <a:spLocks noGrp="1"/>
          </p:cNvSpPr>
          <p:nvPr>
            <p:ph type="title"/>
          </p:nvPr>
        </p:nvSpPr>
        <p:spPr/>
        <p:txBody>
          <a:bodyPr/>
          <a:lstStyle/>
          <a:p>
            <a:r>
              <a:rPr lang="en-AU">
                <a:cs typeface="Arial"/>
              </a:rPr>
              <a:t>3.4 Fission in context</a:t>
            </a:r>
          </a:p>
        </p:txBody>
      </p:sp>
      <p:sp>
        <p:nvSpPr>
          <p:cNvPr id="6" name="Text Placeholder 5">
            <a:extLst>
              <a:ext uri="{FF2B5EF4-FFF2-40B4-BE49-F238E27FC236}">
                <a16:creationId xmlns:a16="http://schemas.microsoft.com/office/drawing/2014/main" id="{AE49EDA0-B14C-990F-A4B1-BDC9065B926C}"/>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59AF77E-FC5E-E59F-6C0D-9B6A75DFDE97}"/>
              </a:ext>
            </a:extLst>
          </p:cNvPr>
          <p:cNvGraphicFramePr>
            <a:graphicFrameLocks noGrp="1"/>
          </p:cNvGraphicFramePr>
          <p:nvPr/>
        </p:nvGraphicFramePr>
        <p:xfrm>
          <a:off x="348000" y="1657782"/>
          <a:ext cx="11623867" cy="5495290"/>
        </p:xfrm>
        <a:graphic>
          <a:graphicData uri="http://schemas.openxmlformats.org/drawingml/2006/table">
            <a:tbl>
              <a:tblPr firstRow="1">
                <a:tableStyleId>{B301B821-A1FF-4177-AEE7-76D212191A09}</a:tableStyleId>
              </a:tblPr>
              <a:tblGrid>
                <a:gridCol w="2961257">
                  <a:extLst>
                    <a:ext uri="{9D8B030D-6E8A-4147-A177-3AD203B41FA5}">
                      <a16:colId xmlns:a16="http://schemas.microsoft.com/office/drawing/2014/main" val="3623447875"/>
                    </a:ext>
                  </a:extLst>
                </a:gridCol>
                <a:gridCol w="866261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describe nuclear reactions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define fission</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write equations to represent fission reactions</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distinguish between controlled and uncontrolled fission reactions</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identify energy as an important product of nuclear reactions</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explain how fission reactions are used to generate electricity</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compare coal power electricity generation to nuclear power electricity generation.</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Outline the impact of the use of uranium for fuel generation on the environment during mining, enrichment, reactor operation and waste production.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2000">
                          <a:latin typeface="Arial" panose="020B0604020202020204" pitchFamily="34" charset="0"/>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9162C0F7-2CD8-1E71-E10A-A1CB73BFAD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216</a:t>
            </a:fld>
            <a:endParaRPr lang="en-AU"/>
          </a:p>
        </p:txBody>
      </p:sp>
    </p:spTree>
    <p:extLst>
      <p:ext uri="{BB962C8B-B14F-4D97-AF65-F5344CB8AC3E}">
        <p14:creationId xmlns:p14="http://schemas.microsoft.com/office/powerpoint/2010/main" val="11797213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2FE134-AC8D-2153-D172-A3EB70E385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217</a:t>
            </a:fld>
            <a:endParaRPr lang="en-AU"/>
          </a:p>
        </p:txBody>
      </p:sp>
      <p:sp>
        <p:nvSpPr>
          <p:cNvPr id="3" name="Title 2">
            <a:extLst>
              <a:ext uri="{FF2B5EF4-FFF2-40B4-BE49-F238E27FC236}">
                <a16:creationId xmlns:a16="http://schemas.microsoft.com/office/drawing/2014/main" id="{E3BC1BFD-368F-FBF0-45DA-6A6FFC7DD80A}"/>
              </a:ext>
            </a:extLst>
          </p:cNvPr>
          <p:cNvSpPr>
            <a:spLocks noGrp="1"/>
          </p:cNvSpPr>
          <p:nvPr>
            <p:ph type="title"/>
          </p:nvPr>
        </p:nvSpPr>
        <p:spPr/>
        <p:txBody>
          <a:bodyPr/>
          <a:lstStyle/>
          <a:p>
            <a:r>
              <a:rPr lang="en-AU"/>
              <a:t>3.4 Checkpoint</a:t>
            </a:r>
          </a:p>
        </p:txBody>
      </p:sp>
      <p:sp>
        <p:nvSpPr>
          <p:cNvPr id="4" name="Text Placeholder 5">
            <a:extLst>
              <a:ext uri="{FF2B5EF4-FFF2-40B4-BE49-F238E27FC236}">
                <a16:creationId xmlns:a16="http://schemas.microsoft.com/office/drawing/2014/main" id="{6189FE11-4FDA-ABEE-8D15-175EA8061748}"/>
              </a:ext>
            </a:extLst>
          </p:cNvPr>
          <p:cNvSpPr>
            <a:spLocks noGrp="1"/>
          </p:cNvSpPr>
          <p:nvPr>
            <p:ph type="body" sz="quarter" idx="18"/>
          </p:nvPr>
        </p:nvSpPr>
        <p:spPr/>
        <p:txBody>
          <a:bodyPr/>
          <a:lstStyle/>
          <a:p>
            <a:r>
              <a:rPr lang="en-AU"/>
              <a:t>Write the equation for U-235 undergoing alpha decay</a:t>
            </a:r>
          </a:p>
        </p:txBody>
      </p:sp>
      <p:pic>
        <p:nvPicPr>
          <p:cNvPr id="11" name="Picture 10" descr="equation showing decay of uranium 235">
            <a:extLst>
              <a:ext uri="{FF2B5EF4-FFF2-40B4-BE49-F238E27FC236}">
                <a16:creationId xmlns:a16="http://schemas.microsoft.com/office/drawing/2014/main" id="{2D671F50-8956-0B9C-D0BF-753A690E97E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999576" y="3577076"/>
            <a:ext cx="3209815" cy="1477061"/>
          </a:xfrm>
          <a:prstGeom prst="rect">
            <a:avLst/>
          </a:prstGeom>
          <a:solidFill>
            <a:schemeClr val="accent3">
              <a:lumMod val="40000"/>
              <a:lumOff val="60000"/>
            </a:schemeClr>
          </a:solidFill>
        </p:spPr>
      </p:pic>
      <p:sp>
        <p:nvSpPr>
          <p:cNvPr id="6" name="Rectangle 5" descr="Atomic number of uranium235.">
            <a:extLst>
              <a:ext uri="{FF2B5EF4-FFF2-40B4-BE49-F238E27FC236}">
                <a16:creationId xmlns:a16="http://schemas.microsoft.com/office/drawing/2014/main" id="{F7710D12-C86B-81D1-8BB7-BF89ECD23489}"/>
              </a:ext>
              <a:ext uri="{C183D7F6-B498-43B3-948B-1728B52AA6E4}">
                <adec:decorative xmlns:adec="http://schemas.microsoft.com/office/drawing/2017/decorative" val="0"/>
              </a:ext>
            </a:extLst>
          </p:cNvPr>
          <p:cNvSpPr/>
          <p:nvPr/>
        </p:nvSpPr>
        <p:spPr>
          <a:xfrm>
            <a:off x="999577" y="3173507"/>
            <a:ext cx="1241599" cy="986118"/>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7" name="Rectangle 6" descr="Atomic mass of uranium235">
            <a:extLst>
              <a:ext uri="{FF2B5EF4-FFF2-40B4-BE49-F238E27FC236}">
                <a16:creationId xmlns:a16="http://schemas.microsoft.com/office/drawing/2014/main" id="{88D35101-0563-05E0-6905-F46720F0EA1F}"/>
              </a:ext>
              <a:ext uri="{C183D7F6-B498-43B3-948B-1728B52AA6E4}">
                <adec:decorative xmlns:adec="http://schemas.microsoft.com/office/drawing/2017/decorative" val="0"/>
              </a:ext>
            </a:extLst>
          </p:cNvPr>
          <p:cNvSpPr/>
          <p:nvPr/>
        </p:nvSpPr>
        <p:spPr>
          <a:xfrm>
            <a:off x="999576" y="4159625"/>
            <a:ext cx="1241599" cy="986118"/>
          </a:xfrm>
          <a:prstGeom prst="rect">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pic>
        <p:nvPicPr>
          <p:cNvPr id="5" name="Picture 4" descr="equation showing decay of uranium 235 into thorium231 and a helium nucleus.">
            <a:extLst>
              <a:ext uri="{FF2B5EF4-FFF2-40B4-BE49-F238E27FC236}">
                <a16:creationId xmlns:a16="http://schemas.microsoft.com/office/drawing/2014/main" id="{BB00A0D9-42F8-58DC-63A9-A063CA724E0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209392" y="3577076"/>
            <a:ext cx="5504090" cy="1477061"/>
          </a:xfrm>
          <a:prstGeom prst="rect">
            <a:avLst/>
          </a:prstGeom>
        </p:spPr>
      </p:pic>
    </p:spTree>
    <p:extLst>
      <p:ext uri="{BB962C8B-B14F-4D97-AF65-F5344CB8AC3E}">
        <p14:creationId xmlns:p14="http://schemas.microsoft.com/office/powerpoint/2010/main" val="118438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FB064-1FBA-03DC-4C6B-947765DD80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18BD2D2-C45E-CC26-993D-5715FB51E399}"/>
              </a:ext>
            </a:extLst>
          </p:cNvPr>
          <p:cNvSpPr>
            <a:spLocks noGrp="1"/>
          </p:cNvSpPr>
          <p:nvPr>
            <p:ph type="title"/>
          </p:nvPr>
        </p:nvSpPr>
        <p:spPr/>
        <p:txBody>
          <a:bodyPr/>
          <a:lstStyle/>
          <a:p>
            <a:r>
              <a:rPr lang="en-AU"/>
              <a:t>3.4 Nuclear fission</a:t>
            </a:r>
          </a:p>
        </p:txBody>
      </p:sp>
      <p:sp>
        <p:nvSpPr>
          <p:cNvPr id="3" name="Text Placeholder 12">
            <a:extLst>
              <a:ext uri="{FF2B5EF4-FFF2-40B4-BE49-F238E27FC236}">
                <a16:creationId xmlns:a16="http://schemas.microsoft.com/office/drawing/2014/main" id="{FAC6A49B-B010-B8F1-DAD7-919BB57F9525}"/>
              </a:ext>
            </a:extLst>
          </p:cNvPr>
          <p:cNvSpPr>
            <a:spLocks noGrp="1"/>
          </p:cNvSpPr>
          <p:nvPr>
            <p:ph type="body" sz="quarter" idx="18"/>
          </p:nvPr>
        </p:nvSpPr>
        <p:spPr>
          <a:xfrm>
            <a:off x="360000" y="982520"/>
            <a:ext cx="11483998" cy="356423"/>
          </a:xfrm>
        </p:spPr>
        <p:txBody>
          <a:bodyPr/>
          <a:lstStyle/>
          <a:p>
            <a:r>
              <a:rPr lang="en-AU"/>
              <a:t>U-235</a:t>
            </a:r>
          </a:p>
        </p:txBody>
      </p:sp>
      <p:sp>
        <p:nvSpPr>
          <p:cNvPr id="8" name="TextBox 7">
            <a:extLst>
              <a:ext uri="{FF2B5EF4-FFF2-40B4-BE49-F238E27FC236}">
                <a16:creationId xmlns:a16="http://schemas.microsoft.com/office/drawing/2014/main" id="{1B549760-0C54-547B-5669-C0719BA0335F}"/>
              </a:ext>
              <a:ext uri="{C183D7F6-B498-43B3-948B-1728B52AA6E4}">
                <adec:decorative xmlns:adec="http://schemas.microsoft.com/office/drawing/2017/decorative" val="1"/>
              </a:ext>
            </a:extLst>
          </p:cNvPr>
          <p:cNvSpPr txBox="1"/>
          <p:nvPr/>
        </p:nvSpPr>
        <p:spPr>
          <a:xfrm>
            <a:off x="6633315" y="6082658"/>
            <a:ext cx="6098874"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3"/>
              </a:rPr>
              <a:t>Nuclear fission reaction</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4"/>
              </a:rPr>
              <a:t>MikeRun</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5"/>
              </a:rPr>
              <a:t>CC BY-SA 4.0</a:t>
            </a:r>
            <a:r>
              <a:rPr lang="en-US" sz="1200" b="0" i="0">
                <a:solidFill>
                  <a:srgbClr val="232323"/>
                </a:solidFill>
                <a:effectLst/>
                <a:latin typeface="Arial" panose="020B0604020202020204" pitchFamily="34" charset="0"/>
              </a:rPr>
              <a:t>.</a:t>
            </a:r>
            <a:endParaRPr lang="en-AU" sz="1200"/>
          </a:p>
        </p:txBody>
      </p:sp>
      <p:pic>
        <p:nvPicPr>
          <p:cNvPr id="7" name="Picture 6" descr="Uranium 235 undergoing fission to form Barium144 and Krypton89.">
            <a:extLst>
              <a:ext uri="{FF2B5EF4-FFF2-40B4-BE49-F238E27FC236}">
                <a16:creationId xmlns:a16="http://schemas.microsoft.com/office/drawing/2014/main" id="{99F4DD4F-039B-42E8-9B02-E1B526932F8B}"/>
              </a:ext>
            </a:extLst>
          </p:cNvPr>
          <p:cNvPicPr>
            <a:picLocks noChangeAspect="1"/>
          </p:cNvPicPr>
          <p:nvPr/>
        </p:nvPicPr>
        <p:blipFill>
          <a:blip r:embed="rId6"/>
          <a:stretch>
            <a:fillRect/>
          </a:stretch>
        </p:blipFill>
        <p:spPr>
          <a:xfrm>
            <a:off x="5646499" y="573864"/>
            <a:ext cx="5837501" cy="4319527"/>
          </a:xfrm>
          <a:prstGeom prst="rect">
            <a:avLst/>
          </a:prstGeom>
        </p:spPr>
      </p:pic>
      <p:sp>
        <p:nvSpPr>
          <p:cNvPr id="11" name="TextBox 10">
            <a:extLst>
              <a:ext uri="{FF2B5EF4-FFF2-40B4-BE49-F238E27FC236}">
                <a16:creationId xmlns:a16="http://schemas.microsoft.com/office/drawing/2014/main" id="{C347EEFB-F372-1420-0797-E8D152F4A8E6}"/>
              </a:ext>
              <a:ext uri="{C183D7F6-B498-43B3-948B-1728B52AA6E4}">
                <adec:decorative xmlns:adec="http://schemas.microsoft.com/office/drawing/2017/decorative" val="1"/>
              </a:ext>
            </a:extLst>
          </p:cNvPr>
          <p:cNvSpPr txBox="1"/>
          <p:nvPr/>
        </p:nvSpPr>
        <p:spPr>
          <a:xfrm>
            <a:off x="6306378" y="2891937"/>
            <a:ext cx="914400" cy="914400"/>
          </a:xfrm>
          <a:prstGeom prst="rect">
            <a:avLst/>
          </a:prstGeom>
          <a:noFill/>
        </p:spPr>
        <p:txBody>
          <a:bodyPr wrap="none" lIns="0" tIns="0" rIns="0" bIns="0" rtlCol="0">
            <a:noAutofit/>
          </a:bodyPr>
          <a:lstStyle/>
          <a:p>
            <a:pPr algn="l"/>
            <a:endParaRPr lang="en-AU" sz="1800"/>
          </a:p>
        </p:txBody>
      </p:sp>
      <p:sp>
        <p:nvSpPr>
          <p:cNvPr id="4" name="Rectangle 3">
            <a:extLst>
              <a:ext uri="{FF2B5EF4-FFF2-40B4-BE49-F238E27FC236}">
                <a16:creationId xmlns:a16="http://schemas.microsoft.com/office/drawing/2014/main" id="{B292A87C-28EE-DDB4-BCAF-A541B5136830}"/>
              </a:ext>
              <a:ext uri="{C183D7F6-B498-43B3-948B-1728B52AA6E4}">
                <adec:decorative xmlns:adec="http://schemas.microsoft.com/office/drawing/2017/decorative" val="1"/>
              </a:ext>
            </a:extLst>
          </p:cNvPr>
          <p:cNvSpPr/>
          <p:nvPr/>
        </p:nvSpPr>
        <p:spPr>
          <a:xfrm>
            <a:off x="1591733" y="4893391"/>
            <a:ext cx="812800" cy="576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16327927-BD0B-353F-318E-56C03B5619F4}"/>
              </a:ext>
              <a:ext uri="{C183D7F6-B498-43B3-948B-1728B52AA6E4}">
                <adec:decorative xmlns:adec="http://schemas.microsoft.com/office/drawing/2017/decorative" val="1"/>
              </a:ext>
            </a:extLst>
          </p:cNvPr>
          <p:cNvSpPr/>
          <p:nvPr/>
        </p:nvSpPr>
        <p:spPr>
          <a:xfrm>
            <a:off x="4588933" y="4864981"/>
            <a:ext cx="1057566" cy="576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8B4471EF-6709-C540-39F6-D91769E5020A}"/>
              </a:ext>
              <a:ext uri="{C183D7F6-B498-43B3-948B-1728B52AA6E4}">
                <adec:decorative xmlns:adec="http://schemas.microsoft.com/office/drawing/2017/decorative" val="1"/>
              </a:ext>
            </a:extLst>
          </p:cNvPr>
          <p:cNvSpPr/>
          <p:nvPr/>
        </p:nvSpPr>
        <p:spPr>
          <a:xfrm>
            <a:off x="3107483" y="4864981"/>
            <a:ext cx="1057566" cy="576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Picture 22" descr="equation for fission of uranium 235">
            <a:extLst>
              <a:ext uri="{FF2B5EF4-FFF2-40B4-BE49-F238E27FC236}">
                <a16:creationId xmlns:a16="http://schemas.microsoft.com/office/drawing/2014/main" id="{676BDEE3-BA3D-BDC0-37CF-31A5A400B21A}"/>
              </a:ext>
            </a:extLst>
          </p:cNvPr>
          <p:cNvPicPr>
            <a:picLocks noChangeAspect="1"/>
          </p:cNvPicPr>
          <p:nvPr/>
        </p:nvPicPr>
        <p:blipFill>
          <a:blip r:embed="rId7"/>
          <a:stretch>
            <a:fillRect/>
          </a:stretch>
        </p:blipFill>
        <p:spPr>
          <a:xfrm>
            <a:off x="360000" y="4695819"/>
            <a:ext cx="6818808" cy="914400"/>
          </a:xfrm>
          <a:prstGeom prst="rect">
            <a:avLst/>
          </a:prstGeom>
        </p:spPr>
      </p:pic>
      <p:sp>
        <p:nvSpPr>
          <p:cNvPr id="2" name="Slide Number Placeholder 1">
            <a:extLst>
              <a:ext uri="{FF2B5EF4-FFF2-40B4-BE49-F238E27FC236}">
                <a16:creationId xmlns:a16="http://schemas.microsoft.com/office/drawing/2014/main" id="{6FEDB103-F05D-DB59-909D-3D3C149580F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218</a:t>
            </a:fld>
            <a:endParaRPr lang="en-AU"/>
          </a:p>
        </p:txBody>
      </p:sp>
    </p:spTree>
    <p:extLst>
      <p:ext uri="{BB962C8B-B14F-4D97-AF65-F5344CB8AC3E}">
        <p14:creationId xmlns:p14="http://schemas.microsoft.com/office/powerpoint/2010/main" val="25580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5062F-9449-FA99-10DC-8E11375542F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01E65A4-BEE1-652B-AD1A-CE8AAF4A6BBC}"/>
              </a:ext>
            </a:extLst>
          </p:cNvPr>
          <p:cNvSpPr>
            <a:spLocks noGrp="1"/>
          </p:cNvSpPr>
          <p:nvPr>
            <p:ph type="title"/>
          </p:nvPr>
        </p:nvSpPr>
        <p:spPr/>
        <p:txBody>
          <a:bodyPr/>
          <a:lstStyle/>
          <a:p>
            <a:r>
              <a:rPr lang="en-AU"/>
              <a:t>3.4 Balancing fission reactions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9C14C41-4D6F-A8CA-65AE-F3A3EE5A57E8}"/>
                  </a:ext>
                </a:extLst>
              </p:cNvPr>
              <p:cNvSpPr txBox="1"/>
              <p:nvPr/>
            </p:nvSpPr>
            <p:spPr>
              <a:xfrm>
                <a:off x="1646321" y="1428411"/>
                <a:ext cx="914400" cy="91440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sPre>
                        <m:sPrePr>
                          <m:ctrlPr>
                            <a:rPr lang="en-AU" sz="3200" i="1" smtClean="0">
                              <a:latin typeface="Cambria Math" panose="02040503050406030204" pitchFamily="18" charset="0"/>
                            </a:rPr>
                          </m:ctrlPr>
                        </m:sPrePr>
                        <m:sub>
                          <m:r>
                            <a:rPr lang="en-AU" sz="3200" b="0" i="1" smtClean="0">
                              <a:latin typeface="Cambria Math" panose="02040503050406030204" pitchFamily="18" charset="0"/>
                            </a:rPr>
                            <m:t>0</m:t>
                          </m:r>
                        </m:sub>
                        <m:sup>
                          <m:r>
                            <a:rPr lang="en-AU" sz="3200" b="0" i="1" smtClean="0">
                              <a:latin typeface="Cambria Math" panose="02040503050406030204" pitchFamily="18" charset="0"/>
                            </a:rPr>
                            <m:t>1</m:t>
                          </m:r>
                        </m:sup>
                        <m:e>
                          <m:r>
                            <a:rPr lang="en-AU" sz="3200" b="0" i="1" smtClean="0">
                              <a:latin typeface="Cambria Math" panose="02040503050406030204" pitchFamily="18" charset="0"/>
                            </a:rPr>
                            <m:t>𝑛</m:t>
                          </m:r>
                        </m:e>
                      </m:sPre>
                      <m:r>
                        <a:rPr lang="en-AU" sz="3200" b="0" i="1" smtClean="0">
                          <a:latin typeface="Cambria Math" panose="02040503050406030204" pitchFamily="18" charset="0"/>
                        </a:rPr>
                        <m:t>+ </m:t>
                      </m:r>
                      <m:sPre>
                        <m:sPrePr>
                          <m:ctrlPr>
                            <a:rPr lang="en-AU" sz="3200" b="0" i="1" smtClean="0">
                              <a:latin typeface="Cambria Math" panose="02040503050406030204" pitchFamily="18" charset="0"/>
                            </a:rPr>
                          </m:ctrlPr>
                        </m:sPrePr>
                        <m:sub>
                          <m:r>
                            <a:rPr lang="en-AU" sz="3200" b="0" i="1" smtClean="0">
                              <a:latin typeface="Cambria Math" panose="02040503050406030204" pitchFamily="18" charset="0"/>
                            </a:rPr>
                            <m:t>92</m:t>
                          </m:r>
                        </m:sub>
                        <m:sup>
                          <m:r>
                            <a:rPr lang="en-AU" sz="3200" b="0" i="1" smtClean="0">
                              <a:latin typeface="Cambria Math" panose="02040503050406030204" pitchFamily="18" charset="0"/>
                            </a:rPr>
                            <m:t>235</m:t>
                          </m:r>
                        </m:sup>
                        <m:e>
                          <m:r>
                            <a:rPr lang="en-AU" sz="3200" b="0" i="1" smtClean="0">
                              <a:latin typeface="Cambria Math" panose="02040503050406030204" pitchFamily="18" charset="0"/>
                            </a:rPr>
                            <m:t>𝑈</m:t>
                          </m:r>
                        </m:e>
                      </m:sPre>
                      <m:r>
                        <a:rPr lang="en-AU" sz="3200" b="0" i="1" smtClean="0">
                          <a:latin typeface="Cambria Math" panose="02040503050406030204" pitchFamily="18" charset="0"/>
                        </a:rPr>
                        <m:t> → </m:t>
                      </m:r>
                      <m:sPre>
                        <m:sPrePr>
                          <m:ctrlPr>
                            <a:rPr lang="en-AU" sz="3200" b="0" i="1" smtClean="0">
                              <a:latin typeface="Cambria Math" panose="02040503050406030204" pitchFamily="18" charset="0"/>
                            </a:rPr>
                          </m:ctrlPr>
                        </m:sPrePr>
                        <m:sub/>
                        <m:sup/>
                        <m:e/>
                      </m:sPre>
                      <m:r>
                        <a:rPr lang="en-AU" sz="3200" b="0" i="1" smtClean="0">
                          <a:latin typeface="Cambria Math" panose="02040503050406030204" pitchFamily="18" charset="0"/>
                        </a:rPr>
                        <m:t>+</m:t>
                      </m:r>
                      <m:sPre>
                        <m:sPrePr>
                          <m:ctrlPr>
                            <a:rPr lang="en-AU" sz="3200" b="0" i="1" smtClean="0">
                              <a:latin typeface="Cambria Math" panose="02040503050406030204" pitchFamily="18" charset="0"/>
                            </a:rPr>
                          </m:ctrlPr>
                        </m:sPrePr>
                        <m:sub>
                          <m:r>
                            <a:rPr lang="en-AU" sz="3200" b="0" i="1" smtClean="0">
                              <a:latin typeface="Cambria Math" panose="02040503050406030204" pitchFamily="18" charset="0"/>
                            </a:rPr>
                            <m:t>56</m:t>
                          </m:r>
                        </m:sub>
                        <m:sup>
                          <m:r>
                            <a:rPr lang="en-AU" sz="3200" b="0" i="1" smtClean="0">
                              <a:latin typeface="Cambria Math" panose="02040503050406030204" pitchFamily="18" charset="0"/>
                            </a:rPr>
                            <m:t>144</m:t>
                          </m:r>
                        </m:sup>
                        <m:e>
                          <m:r>
                            <a:rPr lang="en-AU" sz="3200" b="0" i="1" smtClean="0">
                              <a:latin typeface="Cambria Math" panose="02040503050406030204" pitchFamily="18" charset="0"/>
                            </a:rPr>
                            <m:t>𝐵𝑎</m:t>
                          </m:r>
                        </m:e>
                      </m:sPre>
                      <m:r>
                        <a:rPr lang="en-AU" sz="3200" b="0" i="1" smtClean="0">
                          <a:latin typeface="Cambria Math" panose="02040503050406030204" pitchFamily="18" charset="0"/>
                        </a:rPr>
                        <m:t>+3</m:t>
                      </m:r>
                      <m:sPre>
                        <m:sPrePr>
                          <m:ctrlPr>
                            <a:rPr lang="en-AU" sz="3200" b="0" i="1" smtClean="0">
                              <a:latin typeface="Cambria Math" panose="02040503050406030204" pitchFamily="18" charset="0"/>
                            </a:rPr>
                          </m:ctrlPr>
                        </m:sPrePr>
                        <m:sub>
                          <m:r>
                            <a:rPr lang="en-AU" sz="3200" b="0" i="1" smtClean="0">
                              <a:latin typeface="Cambria Math" panose="02040503050406030204" pitchFamily="18" charset="0"/>
                            </a:rPr>
                            <m:t>0</m:t>
                          </m:r>
                        </m:sub>
                        <m:sup>
                          <m:r>
                            <a:rPr lang="en-AU" sz="3200" b="0" i="1" smtClean="0">
                              <a:latin typeface="Cambria Math" panose="02040503050406030204" pitchFamily="18" charset="0"/>
                            </a:rPr>
                            <m:t>1</m:t>
                          </m:r>
                        </m:sup>
                        <m:e>
                          <m:r>
                            <a:rPr lang="en-AU" sz="3200" b="0" i="1" smtClean="0">
                              <a:latin typeface="Cambria Math" panose="02040503050406030204" pitchFamily="18" charset="0"/>
                            </a:rPr>
                            <m:t>𝑛</m:t>
                          </m:r>
                        </m:e>
                      </m:sPre>
                      <m:r>
                        <a:rPr lang="en-AU" sz="3200" b="0" i="1" smtClean="0">
                          <a:latin typeface="Cambria Math" panose="02040503050406030204" pitchFamily="18" charset="0"/>
                        </a:rPr>
                        <m:t> </m:t>
                      </m:r>
                    </m:oMath>
                  </m:oMathPara>
                </a14:m>
                <a:endParaRPr lang="en-AU" sz="3200"/>
              </a:p>
            </p:txBody>
          </p:sp>
        </mc:Choice>
        <mc:Fallback xmlns="">
          <p:sp>
            <p:nvSpPr>
              <p:cNvPr id="9" name="TextBox 8">
                <a:extLst>
                  <a:ext uri="{FF2B5EF4-FFF2-40B4-BE49-F238E27FC236}">
                    <a16:creationId xmlns:a16="http://schemas.microsoft.com/office/drawing/2014/main" id="{B9C14C41-4D6F-A8CA-65AE-F3A3EE5A57E8}"/>
                  </a:ext>
                </a:extLst>
              </p:cNvPr>
              <p:cNvSpPr txBox="1">
                <a:spLocks noRot="1" noChangeAspect="1" noMove="1" noResize="1" noEditPoints="1" noAdjustHandles="1" noChangeArrowheads="1" noChangeShapeType="1" noTextEdit="1"/>
              </p:cNvSpPr>
              <p:nvPr/>
            </p:nvSpPr>
            <p:spPr>
              <a:xfrm>
                <a:off x="1646321" y="1428411"/>
                <a:ext cx="914400" cy="914400"/>
              </a:xfrm>
              <a:prstGeom prst="rect">
                <a:avLst/>
              </a:prstGeom>
              <a:blipFill>
                <a:blip r:embed="rId3"/>
                <a:stretch>
                  <a:fillRect l="-8219" r="-568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AA92383-55C5-259B-B8FB-49E9B917640E}"/>
                  </a:ext>
                </a:extLst>
              </p:cNvPr>
              <p:cNvSpPr txBox="1"/>
              <p:nvPr/>
            </p:nvSpPr>
            <p:spPr>
              <a:xfrm>
                <a:off x="1531738" y="2342811"/>
                <a:ext cx="8380877" cy="2100768"/>
              </a:xfrm>
              <a:prstGeom prst="rect">
                <a:avLst/>
              </a:prstGeom>
              <a:noFill/>
            </p:spPr>
            <p:txBody>
              <a:bodyPr wrap="square">
                <a:spAutoFit/>
              </a:bodyPr>
              <a:lstStyle/>
              <a:p>
                <a:pPr>
                  <a:lnSpc>
                    <a:spcPct val="150000"/>
                  </a:lnSpc>
                  <a:spcBef>
                    <a:spcPts val="1200"/>
                  </a:spcBef>
                  <a:spcAft>
                    <a:spcPts val="600"/>
                  </a:spcAft>
                  <a:buNone/>
                </a:pPr>
                <a14:m>
                  <m:oMathPara xmlns:m="http://schemas.openxmlformats.org/officeDocument/2006/math">
                    <m:oMathParaPr>
                      <m:jc m:val="left"/>
                    </m:oMathParaPr>
                    <m:oMath xmlns:m="http://schemas.openxmlformats.org/officeDocument/2006/math">
                      <m:sPre>
                        <m:sPrePr>
                          <m:ctrlPr>
                            <a:rPr lang="en-AU" sz="3200" i="1" smtClean="0">
                              <a:latin typeface="Cambria Math" panose="02040503050406030204" pitchFamily="18" charset="0"/>
                            </a:rPr>
                          </m:ctrlPr>
                        </m:sPrePr>
                        <m:sub>
                          <m:r>
                            <a:rPr lang="en-AU" sz="3200">
                              <a:latin typeface="Cambria Math" panose="02040503050406030204" pitchFamily="18" charset="0"/>
                            </a:rPr>
                            <m:t>0</m:t>
                          </m:r>
                        </m:sub>
                        <m:sup>
                          <m:r>
                            <a:rPr lang="en-AU" sz="3200">
                              <a:latin typeface="Cambria Math" panose="02040503050406030204" pitchFamily="18" charset="0"/>
                            </a:rPr>
                            <m:t>1</m:t>
                          </m:r>
                        </m:sup>
                        <m:e>
                          <m:r>
                            <a:rPr lang="en-AU" sz="3200" i="1">
                              <a:latin typeface="Cambria Math" panose="02040503050406030204" pitchFamily="18" charset="0"/>
                            </a:rPr>
                            <m:t>𝑛</m:t>
                          </m:r>
                          <m:r>
                            <a:rPr lang="en-AU" sz="3200">
                              <a:latin typeface="Cambria Math" panose="02040503050406030204" pitchFamily="18" charset="0"/>
                            </a:rPr>
                            <m:t>+ </m:t>
                          </m:r>
                          <m:sPre>
                            <m:sPrePr>
                              <m:ctrlPr>
                                <a:rPr lang="en-AU" sz="3200" i="1">
                                  <a:latin typeface="Cambria Math" panose="02040503050406030204" pitchFamily="18" charset="0"/>
                                </a:rPr>
                              </m:ctrlPr>
                            </m:sPrePr>
                            <m:sub>
                              <m:r>
                                <a:rPr lang="en-AU" sz="3200">
                                  <a:latin typeface="Cambria Math" panose="02040503050406030204" pitchFamily="18" charset="0"/>
                                </a:rPr>
                                <m:t>92</m:t>
                              </m:r>
                            </m:sub>
                            <m:sup>
                              <m:r>
                                <a:rPr lang="en-AU" sz="3200">
                                  <a:latin typeface="Cambria Math" panose="02040503050406030204" pitchFamily="18" charset="0"/>
                                </a:rPr>
                                <m:t>235</m:t>
                              </m:r>
                            </m:sup>
                            <m:e>
                              <m:r>
                                <a:rPr lang="en-AU" sz="3200" i="1">
                                  <a:latin typeface="Cambria Math" panose="02040503050406030204" pitchFamily="18" charset="0"/>
                                </a:rPr>
                                <m:t>𝑈</m:t>
                              </m:r>
                              <m:r>
                                <a:rPr lang="en-AU" sz="3200">
                                  <a:latin typeface="Cambria Math" panose="02040503050406030204" pitchFamily="18" charset="0"/>
                                </a:rPr>
                                <m:t>  →  </m:t>
                              </m:r>
                              <m:sPre>
                                <m:sPrePr>
                                  <m:ctrlPr>
                                    <a:rPr lang="en-AU" sz="3200" i="1">
                                      <a:latin typeface="Cambria Math" panose="02040503050406030204" pitchFamily="18" charset="0"/>
                                    </a:rPr>
                                  </m:ctrlPr>
                                </m:sPrePr>
                                <m:sub>
                                  <m:r>
                                    <a:rPr lang="en-AU" sz="3200">
                                      <a:latin typeface="Cambria Math" panose="02040503050406030204" pitchFamily="18" charset="0"/>
                                    </a:rPr>
                                    <m:t>38</m:t>
                                  </m:r>
                                </m:sub>
                                <m:sup>
                                  <m:r>
                                    <a:rPr lang="en-AU" sz="3200">
                                      <a:latin typeface="Cambria Math" panose="02040503050406030204" pitchFamily="18" charset="0"/>
                                    </a:rPr>
                                    <m:t>90</m:t>
                                  </m:r>
                                </m:sup>
                                <m:e>
                                  <m:r>
                                    <a:rPr lang="en-AU" sz="3200" i="1">
                                      <a:latin typeface="Cambria Math" panose="02040503050406030204" pitchFamily="18" charset="0"/>
                                    </a:rPr>
                                    <m:t>𝑆𝑟</m:t>
                                  </m:r>
                                  <m:r>
                                    <a:rPr lang="en-AU" sz="3200">
                                      <a:latin typeface="Cambria Math" panose="02040503050406030204" pitchFamily="18" charset="0"/>
                                    </a:rPr>
                                    <m:t>+  </m:t>
                                  </m:r>
                                  <m:sPre>
                                    <m:sPrePr>
                                      <m:ctrlPr>
                                        <a:rPr lang="en-AU" sz="3200" i="1">
                                          <a:latin typeface="Cambria Math" panose="02040503050406030204" pitchFamily="18" charset="0"/>
                                        </a:rPr>
                                      </m:ctrlPr>
                                    </m:sPrePr>
                                    <m:sub/>
                                    <m:sup/>
                                    <m:e/>
                                  </m:sPre>
                                </m:e>
                              </m:sPre>
                            </m:e>
                          </m:sPre>
                        </m:e>
                      </m:sPre>
                      <m:r>
                        <a:rPr lang="en-AU" sz="3200">
                          <a:latin typeface="Cambria Math" panose="02040503050406030204" pitchFamily="18" charset="0"/>
                        </a:rPr>
                        <m:t>+3</m:t>
                      </m:r>
                      <m:sPre>
                        <m:sPrePr>
                          <m:ctrlPr>
                            <a:rPr lang="en-AU" sz="3200" i="1">
                              <a:latin typeface="Cambria Math" panose="02040503050406030204" pitchFamily="18" charset="0"/>
                            </a:rPr>
                          </m:ctrlPr>
                        </m:sPrePr>
                        <m:sub>
                          <m:r>
                            <a:rPr lang="en-AU" sz="3200" i="1">
                              <a:latin typeface="Cambria Math" panose="02040503050406030204" pitchFamily="18" charset="0"/>
                            </a:rPr>
                            <m:t>0</m:t>
                          </m:r>
                        </m:sub>
                        <m:sup>
                          <m:r>
                            <a:rPr lang="en-AU" sz="3200" i="1">
                              <a:latin typeface="Cambria Math" panose="02040503050406030204" pitchFamily="18" charset="0"/>
                            </a:rPr>
                            <m:t>1</m:t>
                          </m:r>
                        </m:sup>
                        <m:e>
                          <m:r>
                            <a:rPr lang="en-AU" sz="3200" i="1">
                              <a:latin typeface="Cambria Math" panose="02040503050406030204" pitchFamily="18" charset="0"/>
                            </a:rPr>
                            <m:t>𝑛</m:t>
                          </m:r>
                        </m:e>
                      </m:sPre>
                    </m:oMath>
                  </m:oMathPara>
                </a14:m>
                <a:endParaRPr lang="en-AU" sz="3200">
                  <a:effectLst/>
                  <a:latin typeface="Arial" panose="020B0604020202020204" pitchFamily="34" charset="0"/>
                  <a:ea typeface="Calibri" panose="020F0502020204030204" pitchFamily="34" charset="0"/>
                </a:endParaRPr>
              </a:p>
              <a:p>
                <a:pPr>
                  <a:lnSpc>
                    <a:spcPct val="150000"/>
                  </a:lnSpc>
                  <a:spcBef>
                    <a:spcPts val="1200"/>
                  </a:spcBef>
                  <a:spcAft>
                    <a:spcPts val="600"/>
                  </a:spcAft>
                  <a:buNone/>
                </a:pPr>
                <a14:m>
                  <m:oMathPara xmlns:m="http://schemas.openxmlformats.org/officeDocument/2006/math">
                    <m:oMathParaPr>
                      <m:jc m:val="left"/>
                    </m:oMathParaPr>
                    <m:oMath xmlns:m="http://schemas.openxmlformats.org/officeDocument/2006/math">
                      <m:sPre>
                        <m:sPrePr>
                          <m:ctrlPr>
                            <a:rPr lang="en-AU" sz="3200" i="1">
                              <a:effectLst/>
                              <a:latin typeface="Cambria Math" panose="02040503050406030204" pitchFamily="18" charset="0"/>
                              <a:ea typeface="Calibri" panose="020F0502020204030204" pitchFamily="34" charset="0"/>
                            </a:rPr>
                          </m:ctrlPr>
                        </m:sPrePr>
                        <m:sub>
                          <m:r>
                            <a:rPr lang="en-AU" sz="3200" i="1">
                              <a:effectLst/>
                              <a:latin typeface="Cambria Math" panose="02040503050406030204" pitchFamily="18" charset="0"/>
                              <a:ea typeface="Calibri" panose="020F0502020204030204" pitchFamily="34" charset="0"/>
                            </a:rPr>
                            <m:t>0</m:t>
                          </m:r>
                        </m:sub>
                        <m:sup>
                          <m:r>
                            <a:rPr lang="en-AU" sz="3200" i="1">
                              <a:effectLst/>
                              <a:latin typeface="Cambria Math" panose="02040503050406030204" pitchFamily="18" charset="0"/>
                              <a:ea typeface="Calibri" panose="020F0502020204030204" pitchFamily="34" charset="0"/>
                            </a:rPr>
                            <m:t>1</m:t>
                          </m:r>
                        </m:sup>
                        <m:e>
                          <m:r>
                            <a:rPr lang="en-AU" sz="3200" i="1">
                              <a:effectLst/>
                              <a:latin typeface="Cambria Math" panose="02040503050406030204" pitchFamily="18" charset="0"/>
                              <a:ea typeface="Calibri" panose="020F0502020204030204" pitchFamily="34" charset="0"/>
                            </a:rPr>
                            <m:t>𝑛</m:t>
                          </m:r>
                          <m:r>
                            <a:rPr lang="en-AU" sz="3200" i="1">
                              <a:effectLst/>
                              <a:latin typeface="Cambria Math" panose="02040503050406030204" pitchFamily="18" charset="0"/>
                              <a:ea typeface="Calibri" panose="020F0502020204030204" pitchFamily="34" charset="0"/>
                            </a:rPr>
                            <m:t>+ </m:t>
                          </m:r>
                          <m:sPre>
                            <m:sPrePr>
                              <m:ctrlPr>
                                <a:rPr lang="en-AU" sz="3200" i="1">
                                  <a:effectLst/>
                                  <a:latin typeface="Cambria Math" panose="02040503050406030204" pitchFamily="18" charset="0"/>
                                  <a:ea typeface="Calibri" panose="020F0502020204030204" pitchFamily="34" charset="0"/>
                                </a:rPr>
                              </m:ctrlPr>
                            </m:sPrePr>
                            <m:sub>
                              <m:r>
                                <a:rPr lang="en-AU" sz="3200" i="1">
                                  <a:effectLst/>
                                  <a:latin typeface="Cambria Math" panose="02040503050406030204" pitchFamily="18" charset="0"/>
                                  <a:ea typeface="Calibri" panose="020F0502020204030204" pitchFamily="34" charset="0"/>
                                </a:rPr>
                                <m:t>94</m:t>
                              </m:r>
                            </m:sub>
                            <m:sup>
                              <m:r>
                                <a:rPr lang="en-AU" sz="3200" i="1">
                                  <a:effectLst/>
                                  <a:latin typeface="Cambria Math" panose="02040503050406030204" pitchFamily="18" charset="0"/>
                                  <a:ea typeface="Calibri" panose="020F0502020204030204" pitchFamily="34" charset="0"/>
                                </a:rPr>
                                <m:t>239</m:t>
                              </m:r>
                            </m:sup>
                            <m:e>
                              <m:r>
                                <a:rPr lang="en-AU" sz="3200" i="1">
                                  <a:effectLst/>
                                  <a:latin typeface="Cambria Math" panose="02040503050406030204" pitchFamily="18" charset="0"/>
                                  <a:ea typeface="Calibri" panose="020F0502020204030204" pitchFamily="34" charset="0"/>
                                </a:rPr>
                                <m:t>𝑃𝑢</m:t>
                              </m:r>
                              <m:r>
                                <a:rPr lang="en-AU" sz="3200" i="1">
                                  <a:effectLst/>
                                  <a:latin typeface="Cambria Math" panose="02040503050406030204" pitchFamily="18" charset="0"/>
                                  <a:ea typeface="Calibri" panose="020F0502020204030204" pitchFamily="34" charset="0"/>
                                </a:rPr>
                                <m:t>  →  </m:t>
                              </m:r>
                              <m:sPre>
                                <m:sPrePr>
                                  <m:ctrlPr>
                                    <a:rPr lang="en-AU" sz="3200" i="1">
                                      <a:effectLst/>
                                      <a:latin typeface="Cambria Math" panose="02040503050406030204" pitchFamily="18" charset="0"/>
                                      <a:ea typeface="Calibri" panose="020F0502020204030204" pitchFamily="34" charset="0"/>
                                    </a:rPr>
                                  </m:ctrlPr>
                                </m:sPrePr>
                                <m:sub>
                                  <m:r>
                                    <a:rPr lang="en-AU" sz="3200" i="1">
                                      <a:effectLst/>
                                      <a:latin typeface="Cambria Math" panose="02040503050406030204" pitchFamily="18" charset="0"/>
                                      <a:ea typeface="Calibri" panose="020F0502020204030204" pitchFamily="34" charset="0"/>
                                    </a:rPr>
                                    <m:t>39</m:t>
                                  </m:r>
                                </m:sub>
                                <m:sup>
                                  <m:r>
                                    <a:rPr lang="en-AU" sz="3200" i="1">
                                      <a:effectLst/>
                                      <a:latin typeface="Cambria Math" panose="02040503050406030204" pitchFamily="18" charset="0"/>
                                      <a:ea typeface="Calibri" panose="020F0502020204030204" pitchFamily="34" charset="0"/>
                                    </a:rPr>
                                    <m:t>96</m:t>
                                  </m:r>
                                </m:sup>
                                <m:e>
                                  <m:r>
                                    <a:rPr lang="en-AU" sz="3200" i="1">
                                      <a:effectLst/>
                                      <a:latin typeface="Cambria Math" panose="02040503050406030204" pitchFamily="18" charset="0"/>
                                      <a:ea typeface="Calibri" panose="020F0502020204030204" pitchFamily="34" charset="0"/>
                                    </a:rPr>
                                    <m:t>𝑌</m:t>
                                  </m:r>
                                  <m:r>
                                    <a:rPr lang="en-AU" sz="3200" i="1">
                                      <a:effectLst/>
                                      <a:latin typeface="Cambria Math" panose="02040503050406030204" pitchFamily="18" charset="0"/>
                                      <a:ea typeface="Calibri" panose="020F0502020204030204" pitchFamily="34" charset="0"/>
                                    </a:rPr>
                                    <m:t>+ </m:t>
                                  </m:r>
                                  <m:sPre>
                                    <m:sPrePr>
                                      <m:ctrlPr>
                                        <a:rPr lang="en-AU" sz="3200" i="1" smtClean="0">
                                          <a:effectLst/>
                                          <a:latin typeface="Cambria Math" panose="02040503050406030204" pitchFamily="18" charset="0"/>
                                          <a:ea typeface="Calibri" panose="020F0502020204030204" pitchFamily="34" charset="0"/>
                                        </a:rPr>
                                      </m:ctrlPr>
                                    </m:sPrePr>
                                    <m:sub>
                                      <m:r>
                                        <a:rPr lang="en-AU" sz="3200" i="1">
                                          <a:effectLst/>
                                          <a:latin typeface="Cambria Math" panose="02040503050406030204" pitchFamily="18" charset="0"/>
                                          <a:ea typeface="Calibri" panose="020F0502020204030204" pitchFamily="34" charset="0"/>
                                        </a:rPr>
                                        <m:t>55</m:t>
                                      </m:r>
                                    </m:sub>
                                    <m:sup>
                                      <m:r>
                                        <a:rPr lang="en-AU" sz="3200" i="1">
                                          <a:effectLst/>
                                          <a:latin typeface="Cambria Math" panose="02040503050406030204" pitchFamily="18" charset="0"/>
                                          <a:ea typeface="Calibri" panose="020F0502020204030204" pitchFamily="34" charset="0"/>
                                        </a:rPr>
                                        <m:t>140</m:t>
                                      </m:r>
                                    </m:sup>
                                    <m:e>
                                      <m:r>
                                        <a:rPr lang="en-AU" sz="3200" i="1">
                                          <a:effectLst/>
                                          <a:latin typeface="Cambria Math" panose="02040503050406030204" pitchFamily="18" charset="0"/>
                                          <a:ea typeface="Calibri" panose="020F0502020204030204" pitchFamily="34" charset="0"/>
                                        </a:rPr>
                                        <m:t>𝐶𝑠</m:t>
                                      </m:r>
                                      <m:r>
                                        <a:rPr lang="en-AU" sz="3200" b="0" i="1" smtClean="0">
                                          <a:effectLst/>
                                          <a:latin typeface="Cambria Math" panose="02040503050406030204" pitchFamily="18" charset="0"/>
                                          <a:ea typeface="Calibri" panose="020F0502020204030204" pitchFamily="34" charset="0"/>
                                        </a:rPr>
                                        <m:t>+ </m:t>
                                      </m:r>
                                      <m:sPre>
                                        <m:sPrePr>
                                          <m:ctrlPr>
                                            <a:rPr lang="en-AU" sz="3200" i="1" smtClean="0">
                                              <a:effectLst/>
                                              <a:latin typeface="Cambria Math" panose="02040503050406030204" pitchFamily="18" charset="0"/>
                                              <a:ea typeface="Calibri" panose="020F0502020204030204" pitchFamily="34" charset="0"/>
                                            </a:rPr>
                                          </m:ctrlPr>
                                        </m:sPrePr>
                                        <m:sub/>
                                        <m:sup/>
                                        <m:e/>
                                      </m:sPre>
                                      <m:r>
                                        <a:rPr lang="en-AU" sz="3200" i="1">
                                          <a:effectLst/>
                                          <a:latin typeface="Cambria Math" panose="02040503050406030204" pitchFamily="18" charset="0"/>
                                          <a:ea typeface="Calibri" panose="020F0502020204030204" pitchFamily="34" charset="0"/>
                                        </a:rPr>
                                        <m:t>   </m:t>
                                      </m:r>
                                    </m:e>
                                  </m:sPre>
                                </m:e>
                              </m:sPre>
                            </m:e>
                          </m:sPre>
                        </m:e>
                      </m:sPre>
                    </m:oMath>
                  </m:oMathPara>
                </a14:m>
                <a:endParaRPr lang="en-AU" sz="3200">
                  <a:effectLst/>
                  <a:latin typeface="Arial" panose="020B0604020202020204" pitchFamily="34" charset="0"/>
                  <a:ea typeface="Calibri" panose="020F0502020204030204" pitchFamily="34" charset="0"/>
                </a:endParaRPr>
              </a:p>
            </p:txBody>
          </p:sp>
        </mc:Choice>
        <mc:Fallback xmlns="">
          <p:sp>
            <p:nvSpPr>
              <p:cNvPr id="8" name="TextBox 7">
                <a:extLst>
                  <a:ext uri="{FF2B5EF4-FFF2-40B4-BE49-F238E27FC236}">
                    <a16:creationId xmlns:a16="http://schemas.microsoft.com/office/drawing/2014/main" id="{AAA92383-55C5-259B-B8FB-49E9B917640E}"/>
                  </a:ext>
                </a:extLst>
              </p:cNvPr>
              <p:cNvSpPr txBox="1">
                <a:spLocks noRot="1" noChangeAspect="1" noMove="1" noResize="1" noEditPoints="1" noAdjustHandles="1" noChangeArrowheads="1" noChangeShapeType="1" noTextEdit="1"/>
              </p:cNvSpPr>
              <p:nvPr/>
            </p:nvSpPr>
            <p:spPr>
              <a:xfrm>
                <a:off x="1531738" y="2342811"/>
                <a:ext cx="8380877" cy="21007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830C9D5-AF0B-AE84-1D3D-F1413710B996}"/>
                  </a:ext>
                </a:extLst>
              </p:cNvPr>
              <p:cNvSpPr txBox="1"/>
              <p:nvPr/>
            </p:nvSpPr>
            <p:spPr>
              <a:xfrm>
                <a:off x="5504002" y="2677401"/>
                <a:ext cx="914400" cy="91440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sPre>
                        <m:sPrePr>
                          <m:ctrlPr>
                            <a:rPr lang="en-AU" sz="3200" i="1" smtClean="0">
                              <a:latin typeface="Cambria Math" panose="02040503050406030204" pitchFamily="18" charset="0"/>
                            </a:rPr>
                          </m:ctrlPr>
                        </m:sPrePr>
                        <m:sub>
                          <m:r>
                            <a:rPr lang="en-AU" sz="3200" b="0" i="1" smtClean="0">
                              <a:latin typeface="Cambria Math" panose="02040503050406030204" pitchFamily="18" charset="0"/>
                            </a:rPr>
                            <m:t>54</m:t>
                          </m:r>
                        </m:sub>
                        <m:sup>
                          <m:r>
                            <a:rPr lang="en-AU" sz="3200" b="0" i="1" smtClean="0">
                              <a:latin typeface="Cambria Math" panose="02040503050406030204" pitchFamily="18" charset="0"/>
                            </a:rPr>
                            <m:t>143</m:t>
                          </m:r>
                        </m:sup>
                        <m:e>
                          <m:r>
                            <a:rPr lang="en-AU" sz="3200" b="0" i="1" smtClean="0">
                              <a:latin typeface="Cambria Math" panose="02040503050406030204" pitchFamily="18" charset="0"/>
                            </a:rPr>
                            <m:t>𝑋𝑒</m:t>
                          </m:r>
                        </m:e>
                      </m:sPre>
                    </m:oMath>
                  </m:oMathPara>
                </a14:m>
                <a:endParaRPr lang="en-AU" sz="3200"/>
              </a:p>
            </p:txBody>
          </p:sp>
        </mc:Choice>
        <mc:Fallback xmlns="">
          <p:sp>
            <p:nvSpPr>
              <p:cNvPr id="3" name="TextBox 2">
                <a:extLst>
                  <a:ext uri="{FF2B5EF4-FFF2-40B4-BE49-F238E27FC236}">
                    <a16:creationId xmlns:a16="http://schemas.microsoft.com/office/drawing/2014/main" id="{1830C9D5-AF0B-AE84-1D3D-F1413710B996}"/>
                  </a:ext>
                </a:extLst>
              </p:cNvPr>
              <p:cNvSpPr txBox="1">
                <a:spLocks noRot="1" noChangeAspect="1" noMove="1" noResize="1" noEditPoints="1" noAdjustHandles="1" noChangeArrowheads="1" noChangeShapeType="1" noTextEdit="1"/>
              </p:cNvSpPr>
              <p:nvPr/>
            </p:nvSpPr>
            <p:spPr>
              <a:xfrm>
                <a:off x="5504002" y="2677401"/>
                <a:ext cx="914400" cy="914400"/>
              </a:xfrm>
              <a:prstGeom prst="rect">
                <a:avLst/>
              </a:prstGeom>
              <a:blipFill>
                <a:blip r:embed="rId5"/>
                <a:stretch>
                  <a:fillRect l="-8219" r="-232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CF92661-D9D8-99F5-322F-E6E995BC7646}"/>
                  </a:ext>
                </a:extLst>
              </p:cNvPr>
              <p:cNvSpPr txBox="1"/>
              <p:nvPr/>
            </p:nvSpPr>
            <p:spPr>
              <a:xfrm>
                <a:off x="7198510" y="3591801"/>
                <a:ext cx="914400" cy="914400"/>
              </a:xfrm>
              <a:prstGeom prst="rect">
                <a:avLst/>
              </a:prstGeom>
              <a:noFill/>
            </p:spPr>
            <p:txBody>
              <a:bodyPr wrap="none" lIns="0" tIns="0" rIns="0" bIns="0" rtlCol="0">
                <a:noAutofit/>
              </a:bodyPr>
              <a:lstStyle/>
              <a:p>
                <a:pPr algn="l"/>
                <a:r>
                  <a:rPr lang="en-AU" sz="3200"/>
                  <a:t>4</a:t>
                </a:r>
                <a14:m>
                  <m:oMath xmlns:m="http://schemas.openxmlformats.org/officeDocument/2006/math">
                    <m:sPre>
                      <m:sPrePr>
                        <m:ctrlPr>
                          <a:rPr lang="en-AU" sz="3200" i="1" smtClean="0">
                            <a:latin typeface="Cambria Math" panose="02040503050406030204" pitchFamily="18" charset="0"/>
                          </a:rPr>
                        </m:ctrlPr>
                      </m:sPrePr>
                      <m:sub>
                        <m:r>
                          <a:rPr lang="en-AU" sz="3200" b="0" i="1" smtClean="0">
                            <a:latin typeface="Cambria Math" panose="02040503050406030204" pitchFamily="18" charset="0"/>
                          </a:rPr>
                          <m:t>0</m:t>
                        </m:r>
                      </m:sub>
                      <m:sup>
                        <m:r>
                          <a:rPr lang="en-AU" sz="3200" b="0" i="1" smtClean="0">
                            <a:latin typeface="Cambria Math" panose="02040503050406030204" pitchFamily="18" charset="0"/>
                          </a:rPr>
                          <m:t>1</m:t>
                        </m:r>
                      </m:sup>
                      <m:e>
                        <m:r>
                          <a:rPr lang="en-AU" sz="3200" b="0" i="1" smtClean="0">
                            <a:latin typeface="Cambria Math" panose="02040503050406030204" pitchFamily="18" charset="0"/>
                          </a:rPr>
                          <m:t>𝑛</m:t>
                        </m:r>
                      </m:e>
                    </m:sPre>
                  </m:oMath>
                </a14:m>
                <a:endParaRPr lang="en-AU" sz="3200"/>
              </a:p>
            </p:txBody>
          </p:sp>
        </mc:Choice>
        <mc:Fallback xmlns="">
          <p:sp>
            <p:nvSpPr>
              <p:cNvPr id="14" name="TextBox 13">
                <a:extLst>
                  <a:ext uri="{FF2B5EF4-FFF2-40B4-BE49-F238E27FC236}">
                    <a16:creationId xmlns:a16="http://schemas.microsoft.com/office/drawing/2014/main" id="{3CF92661-D9D8-99F5-322F-E6E995BC7646}"/>
                  </a:ext>
                </a:extLst>
              </p:cNvPr>
              <p:cNvSpPr txBox="1">
                <a:spLocks noRot="1" noChangeAspect="1" noMove="1" noResize="1" noEditPoints="1" noAdjustHandles="1" noChangeArrowheads="1" noChangeShapeType="1" noTextEdit="1"/>
              </p:cNvSpPr>
              <p:nvPr/>
            </p:nvSpPr>
            <p:spPr>
              <a:xfrm>
                <a:off x="7198510" y="3591801"/>
                <a:ext cx="914400" cy="914400"/>
              </a:xfrm>
              <a:prstGeom prst="rect">
                <a:avLst/>
              </a:prstGeom>
              <a:blipFill>
                <a:blip r:embed="rId6"/>
                <a:stretch>
                  <a:fillRect l="-26027" t="-10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C62A48-FB4F-28E4-C4F7-97539086E013}"/>
                  </a:ext>
                </a:extLst>
              </p:cNvPr>
              <p:cNvSpPr txBox="1"/>
              <p:nvPr/>
            </p:nvSpPr>
            <p:spPr>
              <a:xfrm>
                <a:off x="4188737" y="1428411"/>
                <a:ext cx="914400" cy="91440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sPre>
                        <m:sPrePr>
                          <m:ctrlPr>
                            <a:rPr lang="en-AU" sz="3200" i="1" smtClean="0">
                              <a:latin typeface="Cambria Math" panose="02040503050406030204" pitchFamily="18" charset="0"/>
                            </a:rPr>
                          </m:ctrlPr>
                        </m:sPrePr>
                        <m:sub>
                          <m:r>
                            <a:rPr lang="en-AU" sz="3200" b="0" i="1" smtClean="0">
                              <a:latin typeface="Cambria Math" panose="02040503050406030204" pitchFamily="18" charset="0"/>
                            </a:rPr>
                            <m:t>36</m:t>
                          </m:r>
                        </m:sub>
                        <m:sup>
                          <m:r>
                            <a:rPr lang="en-AU" sz="3200" b="0" i="1" smtClean="0">
                              <a:latin typeface="Cambria Math" panose="02040503050406030204" pitchFamily="18" charset="0"/>
                            </a:rPr>
                            <m:t>89</m:t>
                          </m:r>
                        </m:sup>
                        <m:e>
                          <m:r>
                            <a:rPr lang="en-AU" sz="3200" b="0" i="1" smtClean="0">
                              <a:latin typeface="Cambria Math" panose="02040503050406030204" pitchFamily="18" charset="0"/>
                            </a:rPr>
                            <m:t>𝐾𝑟</m:t>
                          </m:r>
                        </m:e>
                      </m:sPre>
                    </m:oMath>
                  </m:oMathPara>
                </a14:m>
                <a:endParaRPr lang="en-AU" sz="3200"/>
              </a:p>
            </p:txBody>
          </p:sp>
        </mc:Choice>
        <mc:Fallback xmlns="">
          <p:sp>
            <p:nvSpPr>
              <p:cNvPr id="4" name="TextBox 3">
                <a:extLst>
                  <a:ext uri="{FF2B5EF4-FFF2-40B4-BE49-F238E27FC236}">
                    <a16:creationId xmlns:a16="http://schemas.microsoft.com/office/drawing/2014/main" id="{B9C62A48-FB4F-28E4-C4F7-97539086E013}"/>
                  </a:ext>
                </a:extLst>
              </p:cNvPr>
              <p:cNvSpPr txBox="1">
                <a:spLocks noRot="1" noChangeAspect="1" noMove="1" noResize="1" noEditPoints="1" noAdjustHandles="1" noChangeArrowheads="1" noChangeShapeType="1" noTextEdit="1"/>
              </p:cNvSpPr>
              <p:nvPr/>
            </p:nvSpPr>
            <p:spPr>
              <a:xfrm>
                <a:off x="4188737" y="1428411"/>
                <a:ext cx="914400" cy="914400"/>
              </a:xfrm>
              <a:prstGeom prst="rect">
                <a:avLst/>
              </a:prstGeom>
              <a:blipFill>
                <a:blip r:embed="rId7"/>
                <a:stretch>
                  <a:fillRect l="-5479" r="-9589"/>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94845B4-F5C7-1EA9-7A7A-7E3038AB7E5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219</a:t>
            </a:fld>
            <a:endParaRPr lang="en-AU"/>
          </a:p>
        </p:txBody>
      </p:sp>
    </p:spTree>
    <p:extLst>
      <p:ext uri="{BB962C8B-B14F-4D97-AF65-F5344CB8AC3E}">
        <p14:creationId xmlns:p14="http://schemas.microsoft.com/office/powerpoint/2010/main" val="61101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1CA2-3DCB-1962-38AD-19E85753939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1E8D530-6A34-F791-CCEF-E73FBB5320F1}"/>
              </a:ext>
            </a:extLst>
          </p:cNvPr>
          <p:cNvSpPr>
            <a:spLocks noGrp="1"/>
          </p:cNvSpPr>
          <p:nvPr>
            <p:ph type="title"/>
          </p:nvPr>
        </p:nvSpPr>
        <p:spPr/>
        <p:txBody>
          <a:bodyPr/>
          <a:lstStyle/>
          <a:p>
            <a:r>
              <a:rPr lang="en-AU"/>
              <a:t>1.2 Polyatomic ions</a:t>
            </a:r>
          </a:p>
        </p:txBody>
      </p:sp>
      <p:sp>
        <p:nvSpPr>
          <p:cNvPr id="2" name="Text Placeholder 11">
            <a:extLst>
              <a:ext uri="{FF2B5EF4-FFF2-40B4-BE49-F238E27FC236}">
                <a16:creationId xmlns:a16="http://schemas.microsoft.com/office/drawing/2014/main" id="{5635101A-699B-912E-C352-B0B85456BCDA}"/>
              </a:ext>
            </a:extLst>
          </p:cNvPr>
          <p:cNvSpPr txBox="1">
            <a:spLocks/>
          </p:cNvSpPr>
          <p:nvPr/>
        </p:nvSpPr>
        <p:spPr>
          <a:xfrm>
            <a:off x="481392" y="1100423"/>
            <a:ext cx="11362608" cy="1142034"/>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Polyatomic ions are a charged group of atoms that tend to behave as a single entity.</a:t>
            </a:r>
          </a:p>
          <a:p>
            <a:r>
              <a:rPr lang="en-AU"/>
              <a:t>		</a:t>
            </a:r>
          </a:p>
        </p:txBody>
      </p:sp>
      <p:sp>
        <p:nvSpPr>
          <p:cNvPr id="4" name="Text Placeholder 11">
            <a:extLst>
              <a:ext uri="{FF2B5EF4-FFF2-40B4-BE49-F238E27FC236}">
                <a16:creationId xmlns:a16="http://schemas.microsoft.com/office/drawing/2014/main" id="{1950DA84-1D72-172F-51D5-622342410D8F}"/>
              </a:ext>
            </a:extLst>
          </p:cNvPr>
          <p:cNvSpPr txBox="1">
            <a:spLocks/>
          </p:cNvSpPr>
          <p:nvPr/>
        </p:nvSpPr>
        <p:spPr>
          <a:xfrm>
            <a:off x="348000" y="1100421"/>
            <a:ext cx="11362608" cy="5456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p>
          <a:p>
            <a:r>
              <a:rPr lang="en-AU"/>
              <a:t>		Mg + H</a:t>
            </a:r>
            <a:r>
              <a:rPr lang="en-AU" baseline="-25000"/>
              <a:t>2</a:t>
            </a:r>
            <a:r>
              <a:rPr lang="en-AU">
                <a:solidFill>
                  <a:schemeClr val="tx2"/>
                </a:solidFill>
              </a:rPr>
              <a:t>SO</a:t>
            </a:r>
            <a:r>
              <a:rPr lang="en-AU" baseline="-25000">
                <a:solidFill>
                  <a:schemeClr val="tx2"/>
                </a:solidFill>
              </a:rPr>
              <a:t>4</a:t>
            </a:r>
            <a:r>
              <a:rPr lang="en-AU"/>
              <a:t>                  Mg</a:t>
            </a:r>
            <a:r>
              <a:rPr lang="en-AU">
                <a:solidFill>
                  <a:schemeClr val="tx2"/>
                </a:solidFill>
              </a:rPr>
              <a:t>SO</a:t>
            </a:r>
            <a:r>
              <a:rPr lang="en-AU" baseline="-25000">
                <a:solidFill>
                  <a:schemeClr val="tx2"/>
                </a:solidFill>
              </a:rPr>
              <a:t>4</a:t>
            </a:r>
            <a:r>
              <a:rPr lang="en-AU"/>
              <a:t> + H</a:t>
            </a:r>
            <a:r>
              <a:rPr lang="en-AU" baseline="-25000"/>
              <a:t>2 </a:t>
            </a:r>
            <a:r>
              <a:rPr lang="en-AU"/>
              <a:t>         </a:t>
            </a:r>
          </a:p>
        </p:txBody>
      </p:sp>
      <p:sp>
        <p:nvSpPr>
          <p:cNvPr id="12" name="Text Placeholder 11">
            <a:extLst>
              <a:ext uri="{FF2B5EF4-FFF2-40B4-BE49-F238E27FC236}">
                <a16:creationId xmlns:a16="http://schemas.microsoft.com/office/drawing/2014/main" id="{9A3A67C2-2A43-EEB1-F88B-61B1C37893CC}"/>
              </a:ext>
            </a:extLst>
          </p:cNvPr>
          <p:cNvSpPr>
            <a:spLocks noGrp="1"/>
          </p:cNvSpPr>
          <p:nvPr>
            <p:ph type="body" sz="quarter" idx="17"/>
          </p:nvPr>
        </p:nvSpPr>
        <p:spPr>
          <a:xfrm>
            <a:off x="414696" y="2531746"/>
            <a:ext cx="11362608" cy="1142034"/>
          </a:xfrm>
        </p:spPr>
        <p:txBody>
          <a:bodyPr/>
          <a:lstStyle/>
          <a:p>
            <a:r>
              <a:rPr lang="en-AU" b="1"/>
              <a:t>Rule: </a:t>
            </a:r>
            <a:r>
              <a:rPr lang="en-AU"/>
              <a:t>When the ion consists of a non-metal (</a:t>
            </a:r>
            <a:r>
              <a:rPr lang="en-AU">
                <a:highlight>
                  <a:srgbClr val="E5F7FC"/>
                </a:highlight>
              </a:rPr>
              <a:t>other than hydrogen</a:t>
            </a:r>
            <a:r>
              <a:rPr lang="en-AU"/>
              <a:t>) combined with oxygen, the name of the non-metal is modified to end in –ate or –</a:t>
            </a:r>
            <a:r>
              <a:rPr lang="en-AU" err="1"/>
              <a:t>ite</a:t>
            </a:r>
            <a:r>
              <a:rPr lang="en-AU"/>
              <a:t>. </a:t>
            </a:r>
          </a:p>
          <a:p>
            <a:r>
              <a:rPr lang="en-AU" b="1"/>
              <a:t>Examples of polyatomic ions</a:t>
            </a:r>
            <a:endParaRPr lang="en-AU"/>
          </a:p>
        </p:txBody>
      </p:sp>
      <p:graphicFrame>
        <p:nvGraphicFramePr>
          <p:cNvPr id="21" name="Table 20" descr="a table with 2 columns">
            <a:extLst>
              <a:ext uri="{FF2B5EF4-FFF2-40B4-BE49-F238E27FC236}">
                <a16:creationId xmlns:a16="http://schemas.microsoft.com/office/drawing/2014/main" id="{08C66A79-595C-4227-5AF1-C836A133EAA4}"/>
              </a:ext>
            </a:extLst>
          </p:cNvPr>
          <p:cNvGraphicFramePr>
            <a:graphicFrameLocks noGrp="1"/>
          </p:cNvGraphicFramePr>
          <p:nvPr>
            <p:extLst>
              <p:ext uri="{D42A27DB-BD31-4B8C-83A1-F6EECF244321}">
                <p14:modId xmlns:p14="http://schemas.microsoft.com/office/powerpoint/2010/main" val="2201566080"/>
              </p:ext>
            </p:extLst>
          </p:nvPr>
        </p:nvGraphicFramePr>
        <p:xfrm>
          <a:off x="4442691" y="3699198"/>
          <a:ext cx="5259156" cy="2936097"/>
        </p:xfrm>
        <a:graphic>
          <a:graphicData uri="http://schemas.openxmlformats.org/drawingml/2006/table">
            <a:tbl>
              <a:tblPr firstRow="1"/>
              <a:tblGrid>
                <a:gridCol w="2629978">
                  <a:extLst>
                    <a:ext uri="{9D8B030D-6E8A-4147-A177-3AD203B41FA5}">
                      <a16:colId xmlns:a16="http://schemas.microsoft.com/office/drawing/2014/main" val="3692510432"/>
                    </a:ext>
                  </a:extLst>
                </a:gridCol>
                <a:gridCol w="2629178">
                  <a:extLst>
                    <a:ext uri="{9D8B030D-6E8A-4147-A177-3AD203B41FA5}">
                      <a16:colId xmlns:a16="http://schemas.microsoft.com/office/drawing/2014/main" val="2296299857"/>
                    </a:ext>
                  </a:extLst>
                </a:gridCol>
              </a:tblGrid>
              <a:tr h="530780">
                <a:tc>
                  <a:txBody>
                    <a:bodyPr/>
                    <a:lstStyle/>
                    <a:p>
                      <a:pPr>
                        <a:lnSpc>
                          <a:spcPct val="150000"/>
                        </a:lnSpc>
                        <a:spcBef>
                          <a:spcPts val="1200"/>
                        </a:spcBef>
                        <a:spcAft>
                          <a:spcPts val="600"/>
                        </a:spcAft>
                        <a:buNone/>
                      </a:pPr>
                      <a:r>
                        <a:rPr lang="en-AU" sz="1600" b="1">
                          <a:solidFill>
                            <a:srgbClr val="FFFFFF"/>
                          </a:solidFill>
                          <a:effectLst/>
                          <a:latin typeface="Arial" panose="020B0604020202020204" pitchFamily="34" charset="0"/>
                          <a:ea typeface="Calibri" panose="020F0502020204030204" pitchFamily="34" charset="0"/>
                          <a:cs typeface="Arial" panose="020B0604020202020204" pitchFamily="34" charset="0"/>
                        </a:rPr>
                        <a:t>Name</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600" b="1">
                          <a:solidFill>
                            <a:srgbClr val="FFFFFF"/>
                          </a:solidFill>
                          <a:effectLst/>
                          <a:latin typeface="Arial" panose="020B0604020202020204" pitchFamily="34" charset="0"/>
                          <a:ea typeface="Calibri" panose="020F0502020204030204" pitchFamily="34" charset="0"/>
                          <a:cs typeface="Arial" panose="020B0604020202020204" pitchFamily="34" charset="0"/>
                        </a:rPr>
                        <a:t>Formula </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40417970"/>
                  </a:ext>
                </a:extLst>
              </a:tr>
              <a:tr h="731296">
                <a:tc>
                  <a:txBody>
                    <a:bodyPr/>
                    <a:lstStyle/>
                    <a:p>
                      <a:pPr>
                        <a:lnSpc>
                          <a:spcPct val="200000"/>
                        </a:lnSpc>
                        <a:spcBef>
                          <a:spcPts val="1200"/>
                        </a:spcBef>
                        <a:spcAft>
                          <a:spcPts val="600"/>
                        </a:spcAft>
                        <a:buNone/>
                      </a:pPr>
                      <a:r>
                        <a:rPr lang="en-AU" sz="1600" err="1">
                          <a:effectLst/>
                          <a:latin typeface="Arial" panose="020B0604020202020204" pitchFamily="34" charset="0"/>
                          <a:ea typeface="Calibri" panose="020F0502020204030204" pitchFamily="34" charset="0"/>
                          <a:cs typeface="Arial" panose="020B0604020202020204" pitchFamily="34" charset="0"/>
                        </a:rPr>
                        <a:t>sulfate</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SO</a:t>
                      </a:r>
                      <a:r>
                        <a:rPr lang="en-AU" sz="1600" baseline="-25000">
                          <a:effectLst/>
                          <a:latin typeface="Arial" panose="020B0604020202020204" pitchFamily="34" charset="0"/>
                          <a:ea typeface="Calibri" panose="020F0502020204030204" pitchFamily="34" charset="0"/>
                          <a:cs typeface="Arial" panose="020B0604020202020204" pitchFamily="34" charset="0"/>
                        </a:rPr>
                        <a:t>4</a:t>
                      </a:r>
                      <a:r>
                        <a:rPr lang="en-AU" sz="1600" baseline="30000">
                          <a:effectLst/>
                          <a:latin typeface="Arial" panose="020B0604020202020204" pitchFamily="34" charset="0"/>
                          <a:ea typeface="Calibri" panose="020F0502020204030204" pitchFamily="34" charset="0"/>
                          <a:cs typeface="Arial" panose="020B0604020202020204" pitchFamily="34" charset="0"/>
                        </a:rPr>
                        <a:t>2-</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844897"/>
                  </a:ext>
                </a:extLst>
              </a:tr>
              <a:tr h="558007">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carbonate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CO</a:t>
                      </a:r>
                      <a:r>
                        <a:rPr lang="en-AU" sz="1600" baseline="-25000">
                          <a:effectLst/>
                          <a:latin typeface="Arial" panose="020B0604020202020204" pitchFamily="34" charset="0"/>
                          <a:ea typeface="Calibri" panose="020F0502020204030204" pitchFamily="34" charset="0"/>
                          <a:cs typeface="Arial" panose="020B0604020202020204" pitchFamily="34" charset="0"/>
                        </a:rPr>
                        <a:t>3</a:t>
                      </a:r>
                      <a:r>
                        <a:rPr lang="en-AU" sz="1600" baseline="30000">
                          <a:effectLst/>
                          <a:latin typeface="Arial" panose="020B0604020202020204" pitchFamily="34" charset="0"/>
                          <a:ea typeface="Calibri" panose="020F0502020204030204" pitchFamily="34" charset="0"/>
                          <a:cs typeface="Arial" panose="020B0604020202020204" pitchFamily="34" charset="0"/>
                        </a:rPr>
                        <a:t>2-</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061068"/>
                  </a:ext>
                </a:extLst>
              </a:tr>
              <a:tr h="558007">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nitrate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NO</a:t>
                      </a:r>
                      <a:r>
                        <a:rPr lang="en-AU" sz="1600" baseline="-25000">
                          <a:effectLst/>
                          <a:latin typeface="Arial" panose="020B0604020202020204" pitchFamily="34" charset="0"/>
                          <a:ea typeface="Calibri" panose="020F0502020204030204" pitchFamily="34" charset="0"/>
                          <a:cs typeface="Arial" panose="020B0604020202020204" pitchFamily="34" charset="0"/>
                        </a:rPr>
                        <a:t>3</a:t>
                      </a:r>
                      <a:r>
                        <a:rPr lang="en-AU" sz="1600" baseline="30000">
                          <a:effectLst/>
                          <a:latin typeface="Arial" panose="020B0604020202020204" pitchFamily="34" charset="0"/>
                          <a:ea typeface="Calibri" panose="020F0502020204030204" pitchFamily="34" charset="0"/>
                          <a:cs typeface="Arial" panose="020B0604020202020204" pitchFamily="34" charset="0"/>
                        </a:rPr>
                        <a:t>-</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851314"/>
                  </a:ext>
                </a:extLst>
              </a:tr>
              <a:tr h="558007">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hydroxide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c>
                  <a:txBody>
                    <a:bodyPr/>
                    <a:lstStyle/>
                    <a:p>
                      <a:pPr>
                        <a:lnSpc>
                          <a:spcPct val="200000"/>
                        </a:lnSpc>
                        <a:spcBef>
                          <a:spcPts val="1200"/>
                        </a:spcBef>
                        <a:spcAft>
                          <a:spcPts val="600"/>
                        </a:spcAft>
                        <a:buNone/>
                      </a:pPr>
                      <a:r>
                        <a:rPr lang="en-AU" sz="1600">
                          <a:effectLst/>
                          <a:latin typeface="Arial" panose="020B0604020202020204" pitchFamily="34" charset="0"/>
                          <a:ea typeface="Calibri" panose="020F0502020204030204" pitchFamily="34" charset="0"/>
                          <a:cs typeface="Arial" panose="020B0604020202020204" pitchFamily="34" charset="0"/>
                        </a:rPr>
                        <a:t>OH</a:t>
                      </a:r>
                      <a:r>
                        <a:rPr lang="en-AU" sz="1600" baseline="30000">
                          <a:effectLst/>
                          <a:latin typeface="Arial" panose="020B0604020202020204" pitchFamily="34" charset="0"/>
                          <a:ea typeface="Calibri" panose="020F0502020204030204" pitchFamily="34" charset="0"/>
                          <a:cs typeface="Arial" panose="020B0604020202020204" pitchFamily="34" charset="0"/>
                        </a:rPr>
                        <a:t>-</a:t>
                      </a:r>
                      <a:endParaRPr lang="en-AU"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245319811"/>
                  </a:ext>
                </a:extLst>
              </a:tr>
            </a:tbl>
          </a:graphicData>
        </a:graphic>
      </p:graphicFrame>
      <p:cxnSp>
        <p:nvCxnSpPr>
          <p:cNvPr id="25" name="Straight Arrow Connector 24">
            <a:extLst>
              <a:ext uri="{FF2B5EF4-FFF2-40B4-BE49-F238E27FC236}">
                <a16:creationId xmlns:a16="http://schemas.microsoft.com/office/drawing/2014/main" id="{99F46588-4F5B-6076-39C8-C5CEAE0C6847}"/>
              </a:ext>
              <a:ext uri="{C183D7F6-B498-43B3-948B-1728B52AA6E4}">
                <adec:decorative xmlns:adec="http://schemas.microsoft.com/office/drawing/2017/decorative" val="1"/>
              </a:ext>
            </a:extLst>
          </p:cNvPr>
          <p:cNvCxnSpPr/>
          <p:nvPr/>
        </p:nvCxnSpPr>
        <p:spPr>
          <a:xfrm>
            <a:off x="3990110" y="1958109"/>
            <a:ext cx="4525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184B012-5255-AD8F-CBD4-EFAB47B255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378318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ADF64-B297-9212-1332-FF79F60C75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C82D06-C0C0-81F5-80FD-20D4744A157C}"/>
              </a:ext>
            </a:extLst>
          </p:cNvPr>
          <p:cNvSpPr>
            <a:spLocks noGrp="1"/>
          </p:cNvSpPr>
          <p:nvPr>
            <p:ph type="title"/>
          </p:nvPr>
        </p:nvSpPr>
        <p:spPr/>
        <p:txBody>
          <a:bodyPr/>
          <a:lstStyle/>
          <a:p>
            <a:r>
              <a:rPr lang="en-AU"/>
              <a:t>3.4 E = mc</a:t>
            </a:r>
            <a:r>
              <a:rPr lang="en-AU" baseline="30000"/>
              <a:t>2</a:t>
            </a:r>
            <a:endParaRPr lang="en-AU"/>
          </a:p>
        </p:txBody>
      </p:sp>
      <p:sp>
        <p:nvSpPr>
          <p:cNvPr id="11" name="TextBox 10">
            <a:extLst>
              <a:ext uri="{FF2B5EF4-FFF2-40B4-BE49-F238E27FC236}">
                <a16:creationId xmlns:a16="http://schemas.microsoft.com/office/drawing/2014/main" id="{BEDDC467-3F70-1A3C-6B63-A5724D6AD52A}"/>
              </a:ext>
              <a:ext uri="{C183D7F6-B498-43B3-948B-1728B52AA6E4}">
                <adec:decorative xmlns:adec="http://schemas.microsoft.com/office/drawing/2017/decorative" val="1"/>
              </a:ext>
            </a:extLst>
          </p:cNvPr>
          <p:cNvSpPr txBox="1"/>
          <p:nvPr/>
        </p:nvSpPr>
        <p:spPr>
          <a:xfrm>
            <a:off x="6306378" y="2891937"/>
            <a:ext cx="914400" cy="914400"/>
          </a:xfrm>
          <a:prstGeom prst="rect">
            <a:avLst/>
          </a:prstGeom>
          <a:noFill/>
        </p:spPr>
        <p:txBody>
          <a:bodyPr wrap="none" lIns="0" tIns="0" rIns="0" bIns="0" rtlCol="0">
            <a:noAutofit/>
          </a:bodyPr>
          <a:lstStyle/>
          <a:p>
            <a:pPr algn="l"/>
            <a:endParaRPr lang="en-AU" sz="18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0647AB1-1128-A211-A5B5-2181DEEB580F}"/>
                  </a:ext>
                </a:extLst>
              </p:cNvPr>
              <p:cNvSpPr txBox="1"/>
              <p:nvPr/>
            </p:nvSpPr>
            <p:spPr>
              <a:xfrm>
                <a:off x="1353230" y="1312615"/>
                <a:ext cx="8760558" cy="750047"/>
              </a:xfrm>
              <a:prstGeom prst="rect">
                <a:avLst/>
              </a:prstGeom>
              <a:solidFill>
                <a:schemeClr val="bg1"/>
              </a:solid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sPre>
                        <m:sPrePr>
                          <m:ctrlPr>
                            <a:rPr lang="en-AU" sz="3200" i="1" smtClean="0">
                              <a:latin typeface="Cambria Math" panose="02040503050406030204" pitchFamily="18" charset="0"/>
                              <a:ea typeface="Calibri" panose="020F0502020204030204" pitchFamily="34" charset="0"/>
                            </a:rPr>
                          </m:ctrlPr>
                        </m:sPrePr>
                        <m:sub>
                          <m:r>
                            <a:rPr lang="en-AU" sz="3200" i="1">
                              <a:latin typeface="Cambria Math" panose="02040503050406030204" pitchFamily="18" charset="0"/>
                              <a:ea typeface="Calibri" panose="020F0502020204030204" pitchFamily="34" charset="0"/>
                            </a:rPr>
                            <m:t>0</m:t>
                          </m:r>
                        </m:sub>
                        <m:sup>
                          <m:r>
                            <a:rPr lang="en-AU" sz="3200" i="1">
                              <a:latin typeface="Cambria Math" panose="02040503050406030204" pitchFamily="18" charset="0"/>
                              <a:ea typeface="Calibri" panose="020F0502020204030204" pitchFamily="34" charset="0"/>
                            </a:rPr>
                            <m:t>1</m:t>
                          </m:r>
                        </m:sup>
                        <m:e>
                          <m:r>
                            <a:rPr lang="en-AU" sz="3200" i="1">
                              <a:latin typeface="Cambria Math" panose="02040503050406030204" pitchFamily="18" charset="0"/>
                              <a:ea typeface="Calibri" panose="020F0502020204030204" pitchFamily="34" charset="0"/>
                            </a:rPr>
                            <m:t>𝑛</m:t>
                          </m:r>
                          <m:r>
                            <a:rPr lang="en-AU" sz="3200" i="1">
                              <a:latin typeface="Cambria Math" panose="02040503050406030204" pitchFamily="18" charset="0"/>
                              <a:ea typeface="Calibri" panose="020F0502020204030204" pitchFamily="34" charset="0"/>
                            </a:rPr>
                            <m:t>+ </m:t>
                          </m:r>
                          <m:sPre>
                            <m:sPrePr>
                              <m:ctrlPr>
                                <a:rPr lang="en-AU" sz="3200" i="1">
                                  <a:latin typeface="Cambria Math" panose="02040503050406030204" pitchFamily="18" charset="0"/>
                                  <a:ea typeface="Calibri" panose="020F0502020204030204" pitchFamily="34" charset="0"/>
                                </a:rPr>
                              </m:ctrlPr>
                            </m:sPrePr>
                            <m:sub>
                              <m:r>
                                <a:rPr lang="en-AU" sz="3200" i="1">
                                  <a:latin typeface="Cambria Math" panose="02040503050406030204" pitchFamily="18" charset="0"/>
                                  <a:ea typeface="Calibri" panose="020F0502020204030204" pitchFamily="34" charset="0"/>
                                </a:rPr>
                                <m:t>92</m:t>
                              </m:r>
                            </m:sub>
                            <m:sup>
                              <m:r>
                                <a:rPr lang="en-AU" sz="3200" i="1">
                                  <a:latin typeface="Cambria Math" panose="02040503050406030204" pitchFamily="18" charset="0"/>
                                  <a:ea typeface="Calibri" panose="020F0502020204030204" pitchFamily="34" charset="0"/>
                                </a:rPr>
                                <m:t>235</m:t>
                              </m:r>
                            </m:sup>
                            <m:e>
                              <m:r>
                                <a:rPr lang="en-AU" sz="3200" i="1">
                                  <a:latin typeface="Cambria Math" panose="02040503050406030204" pitchFamily="18" charset="0"/>
                                  <a:ea typeface="Calibri" panose="020F0502020204030204" pitchFamily="34" charset="0"/>
                                </a:rPr>
                                <m:t>𝑈</m:t>
                              </m:r>
                              <m:r>
                                <a:rPr lang="en-AU" sz="3200" i="1">
                                  <a:latin typeface="Cambria Math" panose="02040503050406030204" pitchFamily="18" charset="0"/>
                                  <a:ea typeface="Calibri" panose="020F0502020204030204" pitchFamily="34" charset="0"/>
                                </a:rPr>
                                <m:t>  →  </m:t>
                              </m:r>
                              <m:sPre>
                                <m:sPrePr>
                                  <m:ctrlPr>
                                    <a:rPr lang="en-AU" sz="3200" i="1">
                                      <a:latin typeface="Cambria Math" panose="02040503050406030204" pitchFamily="18" charset="0"/>
                                      <a:ea typeface="Calibri" panose="020F0502020204030204" pitchFamily="34" charset="0"/>
                                    </a:rPr>
                                  </m:ctrlPr>
                                </m:sPrePr>
                                <m:sub>
                                  <m:r>
                                    <a:rPr lang="en-AU" sz="3200" b="0" i="1" smtClean="0">
                                      <a:latin typeface="Cambria Math" panose="02040503050406030204" pitchFamily="18" charset="0"/>
                                      <a:ea typeface="Calibri" panose="020F0502020204030204" pitchFamily="34" charset="0"/>
                                    </a:rPr>
                                    <m:t>36</m:t>
                                  </m:r>
                                </m:sub>
                                <m:sup>
                                  <m:r>
                                    <a:rPr lang="en-AU" sz="3200" b="0" i="1" smtClean="0">
                                      <a:latin typeface="Cambria Math" panose="02040503050406030204" pitchFamily="18" charset="0"/>
                                      <a:ea typeface="Calibri" panose="020F0502020204030204" pitchFamily="34" charset="0"/>
                                    </a:rPr>
                                    <m:t>89</m:t>
                                  </m:r>
                                </m:sup>
                                <m:e>
                                  <m:r>
                                    <a:rPr lang="en-AU" sz="3200" b="0" i="1" smtClean="0">
                                      <a:latin typeface="Cambria Math" panose="02040503050406030204" pitchFamily="18" charset="0"/>
                                      <a:ea typeface="Calibri" panose="020F0502020204030204" pitchFamily="34" charset="0"/>
                                    </a:rPr>
                                    <m:t>𝐾𝑟</m:t>
                                  </m:r>
                                  <m:r>
                                    <a:rPr lang="en-AU" sz="3200" i="1">
                                      <a:latin typeface="Cambria Math" panose="02040503050406030204" pitchFamily="18" charset="0"/>
                                      <a:ea typeface="Calibri" panose="020F0502020204030204" pitchFamily="34" charset="0"/>
                                    </a:rPr>
                                    <m:t>+ </m:t>
                                  </m:r>
                                  <m:sPre>
                                    <m:sPrePr>
                                      <m:ctrlPr>
                                        <a:rPr lang="en-AU" sz="3200" i="1">
                                          <a:latin typeface="Cambria Math" panose="02040503050406030204" pitchFamily="18" charset="0"/>
                                          <a:ea typeface="Calibri" panose="020F0502020204030204" pitchFamily="34" charset="0"/>
                                        </a:rPr>
                                      </m:ctrlPr>
                                    </m:sPrePr>
                                    <m:sub>
                                      <m:r>
                                        <a:rPr lang="en-AU" sz="3200" i="1">
                                          <a:latin typeface="Cambria Math" panose="02040503050406030204" pitchFamily="18" charset="0"/>
                                          <a:ea typeface="Calibri" panose="020F0502020204030204" pitchFamily="34" charset="0"/>
                                        </a:rPr>
                                        <m:t>56</m:t>
                                      </m:r>
                                    </m:sub>
                                    <m:sup>
                                      <m:r>
                                        <a:rPr lang="en-AU" sz="3200" i="1">
                                          <a:latin typeface="Cambria Math" panose="02040503050406030204" pitchFamily="18" charset="0"/>
                                          <a:ea typeface="Calibri" panose="020F0502020204030204" pitchFamily="34" charset="0"/>
                                        </a:rPr>
                                        <m:t>144</m:t>
                                      </m:r>
                                    </m:sup>
                                    <m:e>
                                      <m:r>
                                        <a:rPr lang="en-AU" sz="3200" i="1">
                                          <a:latin typeface="Cambria Math" panose="02040503050406030204" pitchFamily="18" charset="0"/>
                                          <a:ea typeface="Calibri" panose="020F0502020204030204" pitchFamily="34" charset="0"/>
                                        </a:rPr>
                                        <m:t>𝐵𝑎</m:t>
                                      </m:r>
                                      <m:r>
                                        <a:rPr lang="en-AU" sz="3200" i="1">
                                          <a:latin typeface="Cambria Math" panose="02040503050406030204" pitchFamily="18" charset="0"/>
                                          <a:ea typeface="Calibri" panose="020F0502020204030204" pitchFamily="34" charset="0"/>
                                        </a:rPr>
                                        <m:t> +  3 </m:t>
                                      </m:r>
                                      <m:sPre>
                                        <m:sPrePr>
                                          <m:ctrlPr>
                                            <a:rPr lang="en-AU" sz="3200" i="1">
                                              <a:latin typeface="Cambria Math" panose="02040503050406030204" pitchFamily="18" charset="0"/>
                                              <a:ea typeface="Calibri" panose="020F0502020204030204" pitchFamily="34" charset="0"/>
                                            </a:rPr>
                                          </m:ctrlPr>
                                        </m:sPrePr>
                                        <m:sub>
                                          <m:r>
                                            <a:rPr lang="en-AU" sz="3200" i="1">
                                              <a:latin typeface="Cambria Math" panose="02040503050406030204" pitchFamily="18" charset="0"/>
                                              <a:ea typeface="Calibri" panose="020F0502020204030204" pitchFamily="34" charset="0"/>
                                            </a:rPr>
                                            <m:t>0</m:t>
                                          </m:r>
                                        </m:sub>
                                        <m:sup>
                                          <m:r>
                                            <a:rPr lang="en-AU" sz="3200" i="1">
                                              <a:latin typeface="Cambria Math" panose="02040503050406030204" pitchFamily="18" charset="0"/>
                                              <a:ea typeface="Calibri" panose="020F0502020204030204" pitchFamily="34" charset="0"/>
                                            </a:rPr>
                                            <m:t>1</m:t>
                                          </m:r>
                                        </m:sup>
                                        <m:e>
                                          <m:r>
                                            <a:rPr lang="en-AU" sz="3200" i="1">
                                              <a:latin typeface="Cambria Math" panose="02040503050406030204" pitchFamily="18" charset="0"/>
                                              <a:ea typeface="Calibri" panose="020F0502020204030204" pitchFamily="34" charset="0"/>
                                            </a:rPr>
                                            <m:t>𝑛</m:t>
                                          </m:r>
                                        </m:e>
                                      </m:sPre>
                                    </m:e>
                                  </m:sPre>
                                </m:e>
                              </m:sPre>
                            </m:e>
                          </m:sPre>
                        </m:e>
                      </m:sPre>
                    </m:oMath>
                  </m:oMathPara>
                </a14:m>
                <a:endParaRPr lang="en-AU" sz="3200"/>
              </a:p>
            </p:txBody>
          </p:sp>
        </mc:Choice>
        <mc:Fallback xmlns="">
          <p:sp>
            <p:nvSpPr>
              <p:cNvPr id="3" name="TextBox 2">
                <a:extLst>
                  <a:ext uri="{FF2B5EF4-FFF2-40B4-BE49-F238E27FC236}">
                    <a16:creationId xmlns:a16="http://schemas.microsoft.com/office/drawing/2014/main" id="{60647AB1-1128-A211-A5B5-2181DEEB580F}"/>
                  </a:ext>
                </a:extLst>
              </p:cNvPr>
              <p:cNvSpPr txBox="1">
                <a:spLocks noRot="1" noChangeAspect="1" noMove="1" noResize="1" noEditPoints="1" noAdjustHandles="1" noChangeArrowheads="1" noChangeShapeType="1" noTextEdit="1"/>
              </p:cNvSpPr>
              <p:nvPr/>
            </p:nvSpPr>
            <p:spPr>
              <a:xfrm>
                <a:off x="1353230" y="1312615"/>
                <a:ext cx="8760558" cy="750047"/>
              </a:xfrm>
              <a:prstGeom prst="rect">
                <a:avLst/>
              </a:prstGeom>
              <a:blipFill>
                <a:blip r:embed="rId3"/>
                <a:stretch>
                  <a:fillRect t="-166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AFB32B4-11DE-0514-0C5D-138B2E99581B}"/>
              </a:ext>
            </a:extLst>
          </p:cNvPr>
          <p:cNvSpPr txBox="1"/>
          <p:nvPr/>
        </p:nvSpPr>
        <p:spPr>
          <a:xfrm>
            <a:off x="595590" y="2469676"/>
            <a:ext cx="9333337" cy="3151160"/>
          </a:xfrm>
          <a:prstGeom prst="rect">
            <a:avLst/>
          </a:prstGeom>
          <a:noFill/>
        </p:spPr>
        <p:txBody>
          <a:bodyPr wrap="square" lIns="0" tIns="0" rIns="0" bIns="0" rtlCol="0">
            <a:noAutofit/>
          </a:bodyPr>
          <a:lstStyle/>
          <a:p>
            <a:pPr algn="l"/>
            <a:endParaRPr lang="en-AU" sz="2000"/>
          </a:p>
          <a:p>
            <a:pPr algn="l"/>
            <a:r>
              <a:rPr lang="en-AU" sz="2000"/>
              <a:t>Mass of reactants &gt; mass of products</a:t>
            </a:r>
          </a:p>
          <a:p>
            <a:pPr algn="l"/>
            <a:endParaRPr lang="en-AU" sz="2000"/>
          </a:p>
          <a:p>
            <a:pPr algn="l"/>
            <a:r>
              <a:rPr lang="en-AU" sz="2000"/>
              <a:t>This mass (m) is converted to energy (E) according to the equation E = mc</a:t>
            </a:r>
            <a:r>
              <a:rPr lang="en-AU" sz="2000" baseline="30000"/>
              <a:t>2</a:t>
            </a:r>
            <a:r>
              <a:rPr lang="en-AU" sz="2000"/>
              <a:t> </a:t>
            </a:r>
          </a:p>
          <a:p>
            <a:pPr algn="l"/>
            <a:endParaRPr lang="en-AU" sz="2000"/>
          </a:p>
          <a:p>
            <a:pPr algn="l"/>
            <a:r>
              <a:rPr lang="en-AU" sz="2000"/>
              <a:t>Where c (the speed of light) = 3 x 10</a:t>
            </a:r>
            <a:r>
              <a:rPr lang="en-AU" sz="2000" baseline="30000"/>
              <a:t>8</a:t>
            </a:r>
            <a:r>
              <a:rPr lang="en-AU" sz="2000"/>
              <a:t> ms</a:t>
            </a:r>
            <a:r>
              <a:rPr lang="en-AU" sz="2000" baseline="30000"/>
              <a:t>-1</a:t>
            </a:r>
            <a:r>
              <a:rPr lang="en-AU" sz="2000"/>
              <a:t> </a:t>
            </a:r>
          </a:p>
        </p:txBody>
      </p:sp>
      <p:sp>
        <p:nvSpPr>
          <p:cNvPr id="2" name="Slide Number Placeholder 1">
            <a:extLst>
              <a:ext uri="{FF2B5EF4-FFF2-40B4-BE49-F238E27FC236}">
                <a16:creationId xmlns:a16="http://schemas.microsoft.com/office/drawing/2014/main" id="{98BCC833-C947-9AF4-D4A4-B269D8D813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220</a:t>
            </a:fld>
            <a:endParaRPr lang="en-AU"/>
          </a:p>
        </p:txBody>
      </p:sp>
    </p:spTree>
    <p:extLst>
      <p:ext uri="{BB962C8B-B14F-4D97-AF65-F5344CB8AC3E}">
        <p14:creationId xmlns:p14="http://schemas.microsoft.com/office/powerpoint/2010/main" val="282647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2137C-89D8-66C4-7B67-A2DA67B094D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23BDE9-DA14-48E2-2A70-11D130097691}"/>
              </a:ext>
            </a:extLst>
          </p:cNvPr>
          <p:cNvSpPr>
            <a:spLocks noGrp="1"/>
          </p:cNvSpPr>
          <p:nvPr>
            <p:ph type="title"/>
          </p:nvPr>
        </p:nvSpPr>
        <p:spPr/>
        <p:txBody>
          <a:bodyPr/>
          <a:lstStyle/>
          <a:p>
            <a:r>
              <a:rPr lang="en-AU"/>
              <a:t>3.4 E = mc</a:t>
            </a:r>
            <a:r>
              <a:rPr lang="en-AU" baseline="30000"/>
              <a:t>2</a:t>
            </a:r>
            <a:r>
              <a:rPr lang="en-AU"/>
              <a:t> calculation</a:t>
            </a:r>
            <a:endParaRPr lang="en-AU" baseline="30000"/>
          </a:p>
        </p:txBody>
      </p:sp>
      <p:sp>
        <p:nvSpPr>
          <p:cNvPr id="21" name="TextBox 20">
            <a:extLst>
              <a:ext uri="{FF2B5EF4-FFF2-40B4-BE49-F238E27FC236}">
                <a16:creationId xmlns:a16="http://schemas.microsoft.com/office/drawing/2014/main" id="{7A1CA883-125A-3539-A087-B63CD4F848BC}"/>
              </a:ext>
              <a:ext uri="{C183D7F6-B498-43B3-948B-1728B52AA6E4}">
                <adec:decorative xmlns:adec="http://schemas.microsoft.com/office/drawing/2017/decorative" val="1"/>
              </a:ext>
            </a:extLst>
          </p:cNvPr>
          <p:cNvSpPr txBox="1"/>
          <p:nvPr/>
        </p:nvSpPr>
        <p:spPr>
          <a:xfrm>
            <a:off x="11237843" y="2502811"/>
            <a:ext cx="914400" cy="914400"/>
          </a:xfrm>
          <a:prstGeom prst="rect">
            <a:avLst/>
          </a:prstGeom>
          <a:noFill/>
        </p:spPr>
        <p:txBody>
          <a:bodyPr wrap="none" lIns="0" tIns="0" rIns="0" bIns="0" rtlCol="0">
            <a:noAutofit/>
          </a:bodyPr>
          <a:lstStyle/>
          <a:p>
            <a:pPr algn="l"/>
            <a:endParaRPr lang="en-AU" sz="1800"/>
          </a:p>
        </p:txBody>
      </p:sp>
      <p:pic>
        <p:nvPicPr>
          <p:cNvPr id="23" name="Picture 22" descr="equation for fission of uranium 235">
            <a:extLst>
              <a:ext uri="{FF2B5EF4-FFF2-40B4-BE49-F238E27FC236}">
                <a16:creationId xmlns:a16="http://schemas.microsoft.com/office/drawing/2014/main" id="{B49CC14E-91D6-B006-0EFC-DC3522D68852}"/>
              </a:ext>
            </a:extLst>
          </p:cNvPr>
          <p:cNvPicPr>
            <a:picLocks noChangeAspect="1"/>
          </p:cNvPicPr>
          <p:nvPr/>
        </p:nvPicPr>
        <p:blipFill>
          <a:blip r:embed="rId3"/>
          <a:stretch>
            <a:fillRect/>
          </a:stretch>
        </p:blipFill>
        <p:spPr>
          <a:xfrm>
            <a:off x="1996203" y="1078786"/>
            <a:ext cx="7220763" cy="968302"/>
          </a:xfrm>
          <a:prstGeom prst="rect">
            <a:avLst/>
          </a:prstGeom>
        </p:spPr>
      </p:pic>
      <p:cxnSp>
        <p:nvCxnSpPr>
          <p:cNvPr id="5" name="Straight Arrow Connector 4">
            <a:extLst>
              <a:ext uri="{FF2B5EF4-FFF2-40B4-BE49-F238E27FC236}">
                <a16:creationId xmlns:a16="http://schemas.microsoft.com/office/drawing/2014/main" id="{8C58F20D-BBBA-0853-7F1B-ED2FE4FCBF7C}"/>
              </a:ext>
              <a:ext uri="{C183D7F6-B498-43B3-948B-1728B52AA6E4}">
                <adec:decorative xmlns:adec="http://schemas.microsoft.com/office/drawing/2017/decorative" val="1"/>
              </a:ext>
            </a:extLst>
          </p:cNvPr>
          <p:cNvCxnSpPr>
            <a:cxnSpLocks/>
          </p:cNvCxnSpPr>
          <p:nvPr/>
        </p:nvCxnSpPr>
        <p:spPr>
          <a:xfrm>
            <a:off x="4964208" y="3535892"/>
            <a:ext cx="748146" cy="0"/>
          </a:xfrm>
          <a:prstGeom prst="straightConnector1">
            <a:avLst/>
          </a:prstGeom>
          <a:ln w="19050" cmpd="sng">
            <a:headEnd w="med" len="sm"/>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2E14681-93ED-E3B5-EAD5-4DCA990F459B}"/>
              </a:ext>
              <a:ext uri="{C183D7F6-B498-43B3-948B-1728B52AA6E4}">
                <adec:decorative xmlns:adec="http://schemas.microsoft.com/office/drawing/2017/decorative" val="1"/>
              </a:ext>
            </a:extLst>
          </p:cNvPr>
          <p:cNvSpPr/>
          <p:nvPr/>
        </p:nvSpPr>
        <p:spPr>
          <a:xfrm>
            <a:off x="1956982" y="1099201"/>
            <a:ext cx="2340864" cy="968302"/>
          </a:xfrm>
          <a:prstGeom prst="rect">
            <a:avLst/>
          </a:prstGeom>
          <a:noFill/>
          <a:ln w="5715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accent2">
                    <a:lumMod val="50000"/>
                  </a:schemeClr>
                </a:solidFill>
              </a:ln>
            </a:endParaRPr>
          </a:p>
        </p:txBody>
      </p:sp>
      <p:sp>
        <p:nvSpPr>
          <p:cNvPr id="7" name="Rectangle 6">
            <a:extLst>
              <a:ext uri="{FF2B5EF4-FFF2-40B4-BE49-F238E27FC236}">
                <a16:creationId xmlns:a16="http://schemas.microsoft.com/office/drawing/2014/main" id="{5F97D378-B024-B4F2-FC85-2482D94E6A05}"/>
              </a:ext>
              <a:ext uri="{C183D7F6-B498-43B3-948B-1728B52AA6E4}">
                <adec:decorative xmlns:adec="http://schemas.microsoft.com/office/drawing/2017/decorative" val="1"/>
              </a:ext>
            </a:extLst>
          </p:cNvPr>
          <p:cNvSpPr/>
          <p:nvPr/>
        </p:nvSpPr>
        <p:spPr>
          <a:xfrm>
            <a:off x="2406724" y="3265699"/>
            <a:ext cx="2082979" cy="540386"/>
          </a:xfrm>
          <a:prstGeom prst="rect">
            <a:avLst/>
          </a:prstGeom>
          <a:noFill/>
          <a:ln w="5715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accent2">
                    <a:lumMod val="50000"/>
                  </a:schemeClr>
                </a:solidFill>
              </a:ln>
            </a:endParaRPr>
          </a:p>
        </p:txBody>
      </p:sp>
      <p:sp>
        <p:nvSpPr>
          <p:cNvPr id="8" name="Rectangle 7">
            <a:extLst>
              <a:ext uri="{FF2B5EF4-FFF2-40B4-BE49-F238E27FC236}">
                <a16:creationId xmlns:a16="http://schemas.microsoft.com/office/drawing/2014/main" id="{E8CC305B-D292-E60C-38DB-2A00EEA94AD4}"/>
              </a:ext>
              <a:ext uri="{C183D7F6-B498-43B3-948B-1728B52AA6E4}">
                <adec:decorative xmlns:adec="http://schemas.microsoft.com/office/drawing/2017/decorative" val="1"/>
              </a:ext>
            </a:extLst>
          </p:cNvPr>
          <p:cNvSpPr/>
          <p:nvPr/>
        </p:nvSpPr>
        <p:spPr>
          <a:xfrm>
            <a:off x="5040542" y="1256747"/>
            <a:ext cx="2532722" cy="65320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tx2"/>
                </a:solidFill>
              </a:ln>
            </a:endParaRPr>
          </a:p>
        </p:txBody>
      </p:sp>
      <p:sp>
        <p:nvSpPr>
          <p:cNvPr id="9" name="Rectangle 8">
            <a:extLst>
              <a:ext uri="{FF2B5EF4-FFF2-40B4-BE49-F238E27FC236}">
                <a16:creationId xmlns:a16="http://schemas.microsoft.com/office/drawing/2014/main" id="{7AD123E5-163A-84BE-A3DF-3C077AE13484}"/>
              </a:ext>
              <a:ext uri="{C183D7F6-B498-43B3-948B-1728B52AA6E4}">
                <adec:decorative xmlns:adec="http://schemas.microsoft.com/office/drawing/2017/decorative" val="1"/>
              </a:ext>
            </a:extLst>
          </p:cNvPr>
          <p:cNvSpPr/>
          <p:nvPr/>
        </p:nvSpPr>
        <p:spPr>
          <a:xfrm>
            <a:off x="7976618" y="1276730"/>
            <a:ext cx="874774" cy="65320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tx2"/>
                </a:solidFill>
              </a:ln>
            </a:endParaRPr>
          </a:p>
        </p:txBody>
      </p:sp>
      <p:sp>
        <p:nvSpPr>
          <p:cNvPr id="12" name="Rectangle 11">
            <a:extLst>
              <a:ext uri="{FF2B5EF4-FFF2-40B4-BE49-F238E27FC236}">
                <a16:creationId xmlns:a16="http://schemas.microsoft.com/office/drawing/2014/main" id="{8E0439D2-AE17-69B3-8DBB-3A41E39FE526}"/>
              </a:ext>
              <a:ext uri="{C183D7F6-B498-43B3-948B-1728B52AA6E4}">
                <adec:decorative xmlns:adec="http://schemas.microsoft.com/office/drawing/2017/decorative" val="1"/>
              </a:ext>
            </a:extLst>
          </p:cNvPr>
          <p:cNvSpPr/>
          <p:nvPr/>
        </p:nvSpPr>
        <p:spPr>
          <a:xfrm>
            <a:off x="5990756" y="3241364"/>
            <a:ext cx="2169396" cy="540386"/>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tx2"/>
                </a:solidFill>
              </a:ln>
            </a:endParaRPr>
          </a:p>
        </p:txBody>
      </p:sp>
      <p:sp>
        <p:nvSpPr>
          <p:cNvPr id="10" name="TextBox 9">
            <a:extLst>
              <a:ext uri="{FF2B5EF4-FFF2-40B4-BE49-F238E27FC236}">
                <a16:creationId xmlns:a16="http://schemas.microsoft.com/office/drawing/2014/main" id="{D747E16E-D9C9-F25C-624F-5C38B3E6FE00}"/>
              </a:ext>
            </a:extLst>
          </p:cNvPr>
          <p:cNvSpPr txBox="1"/>
          <p:nvPr/>
        </p:nvSpPr>
        <p:spPr>
          <a:xfrm>
            <a:off x="571043" y="2390853"/>
            <a:ext cx="11124000" cy="502542"/>
          </a:xfrm>
          <a:prstGeom prst="rect">
            <a:avLst/>
          </a:prstGeom>
          <a:noFill/>
        </p:spPr>
        <p:txBody>
          <a:bodyPr wrap="square" lIns="0" tIns="0" rIns="0" bIns="0" rtlCol="0">
            <a:noAutofit/>
          </a:bodyPr>
          <a:lstStyle/>
          <a:p>
            <a:r>
              <a:rPr lang="en-AU" sz="1800"/>
              <a:t>1.675 x 10</a:t>
            </a:r>
            <a:r>
              <a:rPr lang="en-AU" sz="1800" baseline="30000"/>
              <a:t>-27</a:t>
            </a:r>
            <a:r>
              <a:rPr lang="en-AU" sz="1800"/>
              <a:t>  kg +  3.903 x 10</a:t>
            </a:r>
            <a:r>
              <a:rPr lang="en-AU" sz="1800" baseline="30000"/>
              <a:t>-25</a:t>
            </a:r>
            <a:r>
              <a:rPr lang="en-AU" sz="1800"/>
              <a:t>  kg              1.476 x 10</a:t>
            </a:r>
            <a:r>
              <a:rPr lang="en-AU" sz="1800" baseline="30000"/>
              <a:t>-25</a:t>
            </a:r>
            <a:r>
              <a:rPr lang="en-AU" sz="1800"/>
              <a:t>  kg + 2.389 x 10</a:t>
            </a:r>
            <a:r>
              <a:rPr lang="en-AU" sz="1800" baseline="30000"/>
              <a:t>-25</a:t>
            </a:r>
            <a:r>
              <a:rPr lang="en-AU" sz="1800"/>
              <a:t>  kg + 3 (1.675 x 10</a:t>
            </a:r>
            <a:r>
              <a:rPr lang="en-AU" sz="1800" baseline="30000"/>
              <a:t>-27</a:t>
            </a:r>
            <a:r>
              <a:rPr lang="en-AU" sz="1800"/>
              <a:t>) kg </a:t>
            </a:r>
          </a:p>
        </p:txBody>
      </p:sp>
      <p:sp>
        <p:nvSpPr>
          <p:cNvPr id="4" name="TextBox 3">
            <a:extLst>
              <a:ext uri="{FF2B5EF4-FFF2-40B4-BE49-F238E27FC236}">
                <a16:creationId xmlns:a16="http://schemas.microsoft.com/office/drawing/2014/main" id="{474D8D5F-C5FC-7A4D-D326-60D8D939432D}"/>
              </a:ext>
            </a:extLst>
          </p:cNvPr>
          <p:cNvSpPr txBox="1"/>
          <p:nvPr/>
        </p:nvSpPr>
        <p:spPr>
          <a:xfrm>
            <a:off x="1996203" y="3385992"/>
            <a:ext cx="6684157" cy="3151160"/>
          </a:xfrm>
          <a:prstGeom prst="rect">
            <a:avLst/>
          </a:prstGeom>
          <a:noFill/>
        </p:spPr>
        <p:txBody>
          <a:bodyPr wrap="square" lIns="0" tIns="0" rIns="0" bIns="0" rtlCol="0">
            <a:noAutofit/>
          </a:bodyPr>
          <a:lstStyle/>
          <a:p>
            <a:pPr algn="l"/>
            <a:r>
              <a:rPr lang="en-AU" sz="2000"/>
              <a:t>         3.920 x10</a:t>
            </a:r>
            <a:r>
              <a:rPr lang="en-AU" sz="2000" baseline="30000"/>
              <a:t>-25 </a:t>
            </a:r>
            <a:r>
              <a:rPr lang="en-AU" sz="2000"/>
              <a:t>kg                           3.915 x 10</a:t>
            </a:r>
            <a:r>
              <a:rPr lang="en-AU" sz="2000" baseline="30000"/>
              <a:t>-25  </a:t>
            </a:r>
            <a:r>
              <a:rPr lang="en-AU" sz="2000"/>
              <a:t>kg</a:t>
            </a:r>
            <a:endParaRPr lang="en-AU" sz="2000" baseline="30000"/>
          </a:p>
          <a:p>
            <a:pPr algn="l"/>
            <a:endParaRPr lang="en-AU" sz="2000"/>
          </a:p>
          <a:p>
            <a:pPr algn="ctr"/>
            <a:r>
              <a:rPr lang="en-AU" sz="2000"/>
              <a:t> 0.005 x 10</a:t>
            </a:r>
            <a:r>
              <a:rPr lang="en-AU" sz="2000" baseline="30000"/>
              <a:t>-25</a:t>
            </a:r>
            <a:r>
              <a:rPr lang="en-AU" sz="2000"/>
              <a:t>  kg is lost </a:t>
            </a:r>
          </a:p>
          <a:p>
            <a:pPr algn="ctr"/>
            <a:endParaRPr lang="en-AU" sz="2000"/>
          </a:p>
          <a:p>
            <a:pPr algn="ctr"/>
            <a:r>
              <a:rPr lang="en-AU" sz="2000"/>
              <a:t>This difference in mass is converted to energy </a:t>
            </a:r>
          </a:p>
          <a:p>
            <a:pPr algn="ctr"/>
            <a:endParaRPr lang="en-AU" sz="2000"/>
          </a:p>
          <a:p>
            <a:pPr algn="ctr"/>
            <a:r>
              <a:rPr lang="en-AU" sz="2000"/>
              <a:t>      E = mc</a:t>
            </a:r>
            <a:r>
              <a:rPr lang="en-AU" sz="2000" baseline="30000"/>
              <a:t>2</a:t>
            </a:r>
            <a:r>
              <a:rPr lang="en-AU" sz="2000"/>
              <a:t>  </a:t>
            </a:r>
          </a:p>
          <a:p>
            <a:pPr algn="ctr"/>
            <a:r>
              <a:rPr lang="en-AU" sz="2000"/>
              <a:t>  </a:t>
            </a:r>
          </a:p>
          <a:p>
            <a:pPr algn="ctr"/>
            <a:r>
              <a:rPr lang="en-AU" sz="2000"/>
              <a:t>                     = 0.005 x 10</a:t>
            </a:r>
            <a:r>
              <a:rPr lang="en-AU" sz="2000" baseline="30000"/>
              <a:t>-25</a:t>
            </a:r>
            <a:r>
              <a:rPr lang="en-AU" sz="2000"/>
              <a:t> x (3x10</a:t>
            </a:r>
            <a:r>
              <a:rPr lang="en-AU" sz="2000" baseline="30000"/>
              <a:t>8</a:t>
            </a:r>
            <a:r>
              <a:rPr lang="en-AU" sz="2000"/>
              <a:t>)</a:t>
            </a:r>
            <a:r>
              <a:rPr lang="en-AU" sz="2000" baseline="30000"/>
              <a:t>2</a:t>
            </a:r>
            <a:r>
              <a:rPr lang="en-AU" sz="2000"/>
              <a:t>  = 4.5 x</a:t>
            </a:r>
            <a:r>
              <a:rPr lang="en-AU" sz="2000" baseline="30000"/>
              <a:t> -11 </a:t>
            </a:r>
            <a:r>
              <a:rPr lang="en-AU" sz="2000"/>
              <a:t>J</a:t>
            </a:r>
          </a:p>
          <a:p>
            <a:pPr algn="l"/>
            <a:endParaRPr lang="en-AU" sz="1800"/>
          </a:p>
          <a:p>
            <a:pPr algn="l"/>
            <a:endParaRPr lang="en-AU" sz="1800"/>
          </a:p>
          <a:p>
            <a:pPr algn="l"/>
            <a:endParaRPr lang="en-AU" sz="1800"/>
          </a:p>
          <a:p>
            <a:pPr algn="l"/>
            <a:endParaRPr lang="en-AU" sz="1800"/>
          </a:p>
        </p:txBody>
      </p:sp>
      <p:cxnSp>
        <p:nvCxnSpPr>
          <p:cNvPr id="11" name="Straight Arrow Connector 10">
            <a:extLst>
              <a:ext uri="{FF2B5EF4-FFF2-40B4-BE49-F238E27FC236}">
                <a16:creationId xmlns:a16="http://schemas.microsoft.com/office/drawing/2014/main" id="{57D7CDB4-C80A-6801-3C1C-F94A8958C1D5}"/>
              </a:ext>
              <a:ext uri="{C183D7F6-B498-43B3-948B-1728B52AA6E4}">
                <adec:decorative xmlns:adec="http://schemas.microsoft.com/office/drawing/2017/decorative" val="1"/>
              </a:ext>
            </a:extLst>
          </p:cNvPr>
          <p:cNvCxnSpPr>
            <a:cxnSpLocks/>
          </p:cNvCxnSpPr>
          <p:nvPr/>
        </p:nvCxnSpPr>
        <p:spPr>
          <a:xfrm>
            <a:off x="4489704" y="2502811"/>
            <a:ext cx="437907" cy="0"/>
          </a:xfrm>
          <a:prstGeom prst="straightConnector1">
            <a:avLst/>
          </a:prstGeom>
          <a:ln w="19050" cmpd="sng">
            <a:headEnd w="med" len="sm"/>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D669F5A-0F79-9FE6-A2A6-373550D3195E}"/>
              </a:ext>
              <a:ext uri="{C183D7F6-B498-43B3-948B-1728B52AA6E4}">
                <adec:decorative xmlns:adec="http://schemas.microsoft.com/office/drawing/2017/decorative" val="1"/>
              </a:ext>
            </a:extLst>
          </p:cNvPr>
          <p:cNvSpPr/>
          <p:nvPr/>
        </p:nvSpPr>
        <p:spPr>
          <a:xfrm>
            <a:off x="496957" y="2264399"/>
            <a:ext cx="3800889" cy="540386"/>
          </a:xfrm>
          <a:prstGeom prst="rect">
            <a:avLst/>
          </a:prstGeom>
          <a:noFill/>
          <a:ln w="5715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accent2">
                    <a:lumMod val="50000"/>
                  </a:schemeClr>
                </a:solidFill>
              </a:ln>
            </a:endParaRPr>
          </a:p>
        </p:txBody>
      </p:sp>
      <p:sp>
        <p:nvSpPr>
          <p:cNvPr id="17" name="Rectangle 16">
            <a:extLst>
              <a:ext uri="{FF2B5EF4-FFF2-40B4-BE49-F238E27FC236}">
                <a16:creationId xmlns:a16="http://schemas.microsoft.com/office/drawing/2014/main" id="{3985B6C9-764C-E176-2D96-36867DC439B0}"/>
              </a:ext>
              <a:ext uri="{C183D7F6-B498-43B3-948B-1728B52AA6E4}">
                <adec:decorative xmlns:adec="http://schemas.microsoft.com/office/drawing/2017/decorative" val="1"/>
              </a:ext>
            </a:extLst>
          </p:cNvPr>
          <p:cNvSpPr/>
          <p:nvPr/>
        </p:nvSpPr>
        <p:spPr>
          <a:xfrm>
            <a:off x="4984120" y="2274235"/>
            <a:ext cx="6023403" cy="540386"/>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tx2"/>
                </a:solidFill>
              </a:ln>
            </a:endParaRPr>
          </a:p>
        </p:txBody>
      </p:sp>
      <p:sp>
        <p:nvSpPr>
          <p:cNvPr id="2" name="Slide Number Placeholder 1">
            <a:extLst>
              <a:ext uri="{FF2B5EF4-FFF2-40B4-BE49-F238E27FC236}">
                <a16:creationId xmlns:a16="http://schemas.microsoft.com/office/drawing/2014/main" id="{0A9824CA-CD17-01D2-FC65-DB95115241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221</a:t>
            </a:fld>
            <a:endParaRPr lang="en-AU"/>
          </a:p>
        </p:txBody>
      </p:sp>
    </p:spTree>
    <p:extLst>
      <p:ext uri="{BB962C8B-B14F-4D97-AF65-F5344CB8AC3E}">
        <p14:creationId xmlns:p14="http://schemas.microsoft.com/office/powerpoint/2010/main" val="106716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2" grpId="0" animBg="1"/>
      <p:bldP spid="16" grpId="0" animBg="1"/>
      <p:bldP spid="17"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2DFF6-0996-EA85-8A82-25FA6ECFE0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5701FA4-6CDC-462F-CAC7-9A19765EA2F0}"/>
              </a:ext>
            </a:extLst>
          </p:cNvPr>
          <p:cNvSpPr>
            <a:spLocks noGrp="1"/>
          </p:cNvSpPr>
          <p:nvPr>
            <p:ph type="title"/>
          </p:nvPr>
        </p:nvSpPr>
        <p:spPr/>
        <p:txBody>
          <a:bodyPr/>
          <a:lstStyle/>
          <a:p>
            <a:r>
              <a:rPr lang="en-AU"/>
              <a:t>3.4 Chain reaction</a:t>
            </a:r>
          </a:p>
        </p:txBody>
      </p:sp>
      <p:sp>
        <p:nvSpPr>
          <p:cNvPr id="3" name="Text Placeholder 12">
            <a:extLst>
              <a:ext uri="{FF2B5EF4-FFF2-40B4-BE49-F238E27FC236}">
                <a16:creationId xmlns:a16="http://schemas.microsoft.com/office/drawing/2014/main" id="{249AEC82-0A07-15DF-E8E7-F8D68F181796}"/>
              </a:ext>
            </a:extLst>
          </p:cNvPr>
          <p:cNvSpPr>
            <a:spLocks noGrp="1"/>
          </p:cNvSpPr>
          <p:nvPr>
            <p:ph type="body" sz="quarter" idx="18"/>
          </p:nvPr>
        </p:nvSpPr>
        <p:spPr>
          <a:xfrm>
            <a:off x="360000" y="982520"/>
            <a:ext cx="11483998" cy="356423"/>
          </a:xfrm>
        </p:spPr>
        <p:txBody>
          <a:bodyPr/>
          <a:lstStyle/>
          <a:p>
            <a:r>
              <a:rPr lang="en-AU"/>
              <a:t>U-235</a:t>
            </a:r>
          </a:p>
        </p:txBody>
      </p:sp>
      <p:grpSp>
        <p:nvGrpSpPr>
          <p:cNvPr id="4" name="Group 3" descr="ission chain reaction of uranium 235 creating barium144 and Krypton89 and 3 helium nucleus' which go on to collied with more uranium in a chain reaction.">
            <a:extLst>
              <a:ext uri="{FF2B5EF4-FFF2-40B4-BE49-F238E27FC236}">
                <a16:creationId xmlns:a16="http://schemas.microsoft.com/office/drawing/2014/main" id="{B3ADD0D4-B4ED-3380-D29C-18412CDB1172}"/>
              </a:ext>
            </a:extLst>
          </p:cNvPr>
          <p:cNvGrpSpPr/>
          <p:nvPr/>
        </p:nvGrpSpPr>
        <p:grpSpPr>
          <a:xfrm>
            <a:off x="1590836" y="341442"/>
            <a:ext cx="8165210" cy="6156558"/>
            <a:chOff x="1590836" y="341442"/>
            <a:chExt cx="8165210" cy="6156558"/>
          </a:xfrm>
        </p:grpSpPr>
        <p:grpSp>
          <p:nvGrpSpPr>
            <p:cNvPr id="92" name="Group 91" descr="Fission chain reaction of uranium 235 creating barium144 and Krypton89 and 3 helium nucleus' which go on to collied with more uranium in a chain reaction.">
              <a:extLst>
                <a:ext uri="{FF2B5EF4-FFF2-40B4-BE49-F238E27FC236}">
                  <a16:creationId xmlns:a16="http://schemas.microsoft.com/office/drawing/2014/main" id="{F6FD9892-7FCB-2E3E-63A6-786B31927D1F}"/>
                </a:ext>
              </a:extLst>
            </p:cNvPr>
            <p:cNvGrpSpPr/>
            <p:nvPr/>
          </p:nvGrpSpPr>
          <p:grpSpPr>
            <a:xfrm>
              <a:off x="1590836" y="341442"/>
              <a:ext cx="5426189" cy="6156558"/>
              <a:chOff x="863936" y="632800"/>
              <a:chExt cx="4986666" cy="5812925"/>
            </a:xfrm>
          </p:grpSpPr>
          <p:grpSp>
            <p:nvGrpSpPr>
              <p:cNvPr id="87" name="Group 86">
                <a:extLst>
                  <a:ext uri="{FF2B5EF4-FFF2-40B4-BE49-F238E27FC236}">
                    <a16:creationId xmlns:a16="http://schemas.microsoft.com/office/drawing/2014/main" id="{5862149A-8BD8-9979-F1B5-CD77F9BCD05E}"/>
                  </a:ext>
                </a:extLst>
              </p:cNvPr>
              <p:cNvGrpSpPr/>
              <p:nvPr/>
            </p:nvGrpSpPr>
            <p:grpSpPr>
              <a:xfrm>
                <a:off x="863936" y="632800"/>
                <a:ext cx="4986666" cy="5812925"/>
                <a:chOff x="734728" y="577998"/>
                <a:chExt cx="4986666" cy="5812925"/>
              </a:xfrm>
            </p:grpSpPr>
            <p:pic>
              <p:nvPicPr>
                <p:cNvPr id="44" name="Picture 43">
                  <a:extLst>
                    <a:ext uri="{FF2B5EF4-FFF2-40B4-BE49-F238E27FC236}">
                      <a16:creationId xmlns:a16="http://schemas.microsoft.com/office/drawing/2014/main" id="{2FAF90A8-8FAD-2D36-BC1D-85551A54A1E4}"/>
                    </a:ext>
                  </a:extLst>
                </p:cNvPr>
                <p:cNvPicPr>
                  <a:picLocks noChangeAspect="1"/>
                </p:cNvPicPr>
                <p:nvPr/>
              </p:nvPicPr>
              <p:blipFill>
                <a:blip r:embed="rId3"/>
                <a:stretch>
                  <a:fillRect/>
                </a:stretch>
              </p:blipFill>
              <p:spPr>
                <a:xfrm>
                  <a:off x="2580153" y="3290499"/>
                  <a:ext cx="429631" cy="276999"/>
                </a:xfrm>
                <a:prstGeom prst="rect">
                  <a:avLst/>
                </a:prstGeom>
              </p:spPr>
            </p:pic>
            <p:grpSp>
              <p:nvGrpSpPr>
                <p:cNvPr id="86" name="Group 85">
                  <a:extLst>
                    <a:ext uri="{FF2B5EF4-FFF2-40B4-BE49-F238E27FC236}">
                      <a16:creationId xmlns:a16="http://schemas.microsoft.com/office/drawing/2014/main" id="{19B283D1-4D98-E91D-B530-3CE3F164B2F8}"/>
                    </a:ext>
                  </a:extLst>
                </p:cNvPr>
                <p:cNvGrpSpPr/>
                <p:nvPr/>
              </p:nvGrpSpPr>
              <p:grpSpPr>
                <a:xfrm>
                  <a:off x="734728" y="577998"/>
                  <a:ext cx="4986666" cy="5812925"/>
                  <a:chOff x="714849" y="603102"/>
                  <a:chExt cx="4986666" cy="5812925"/>
                </a:xfrm>
              </p:grpSpPr>
              <p:pic>
                <p:nvPicPr>
                  <p:cNvPr id="24" name="Picture 23">
                    <a:extLst>
                      <a:ext uri="{FF2B5EF4-FFF2-40B4-BE49-F238E27FC236}">
                        <a16:creationId xmlns:a16="http://schemas.microsoft.com/office/drawing/2014/main" id="{5258BB0B-18D3-4670-2A2A-BBADB73F399F}"/>
                      </a:ext>
                    </a:extLst>
                  </p:cNvPr>
                  <p:cNvPicPr>
                    <a:picLocks noChangeAspect="1"/>
                  </p:cNvPicPr>
                  <p:nvPr/>
                </p:nvPicPr>
                <p:blipFill>
                  <a:blip r:embed="rId4"/>
                  <a:stretch>
                    <a:fillRect/>
                  </a:stretch>
                </p:blipFill>
                <p:spPr>
                  <a:xfrm>
                    <a:off x="714849" y="2978800"/>
                    <a:ext cx="959685" cy="900399"/>
                  </a:xfrm>
                  <a:prstGeom prst="rect">
                    <a:avLst/>
                  </a:prstGeom>
                </p:spPr>
              </p:pic>
              <p:pic>
                <p:nvPicPr>
                  <p:cNvPr id="26" name="Picture 25">
                    <a:extLst>
                      <a:ext uri="{FF2B5EF4-FFF2-40B4-BE49-F238E27FC236}">
                        <a16:creationId xmlns:a16="http://schemas.microsoft.com/office/drawing/2014/main" id="{CBE074A0-19AA-002D-7AB2-833745C5E827}"/>
                      </a:ext>
                    </a:extLst>
                  </p:cNvPr>
                  <p:cNvPicPr>
                    <a:picLocks noChangeAspect="1"/>
                  </p:cNvPicPr>
                  <p:nvPr/>
                </p:nvPicPr>
                <p:blipFill>
                  <a:blip r:embed="rId5"/>
                  <a:stretch>
                    <a:fillRect/>
                  </a:stretch>
                </p:blipFill>
                <p:spPr>
                  <a:xfrm>
                    <a:off x="2494590" y="1986008"/>
                    <a:ext cx="571018" cy="557738"/>
                  </a:xfrm>
                  <a:prstGeom prst="rect">
                    <a:avLst/>
                  </a:prstGeom>
                </p:spPr>
              </p:pic>
              <p:pic>
                <p:nvPicPr>
                  <p:cNvPr id="39" name="Picture 38">
                    <a:extLst>
                      <a:ext uri="{FF2B5EF4-FFF2-40B4-BE49-F238E27FC236}">
                        <a16:creationId xmlns:a16="http://schemas.microsoft.com/office/drawing/2014/main" id="{B8F5CD80-9E13-14C5-F214-6DA809CF735C}"/>
                      </a:ext>
                    </a:extLst>
                  </p:cNvPr>
                  <p:cNvPicPr>
                    <a:picLocks noChangeAspect="1"/>
                  </p:cNvPicPr>
                  <p:nvPr/>
                </p:nvPicPr>
                <p:blipFill>
                  <a:blip r:embed="rId6"/>
                  <a:stretch>
                    <a:fillRect/>
                  </a:stretch>
                </p:blipFill>
                <p:spPr>
                  <a:xfrm>
                    <a:off x="2494590" y="4368275"/>
                    <a:ext cx="512108" cy="524301"/>
                  </a:xfrm>
                  <a:prstGeom prst="rect">
                    <a:avLst/>
                  </a:prstGeom>
                </p:spPr>
              </p:pic>
              <p:pic>
                <p:nvPicPr>
                  <p:cNvPr id="46" name="Picture 45">
                    <a:extLst>
                      <a:ext uri="{FF2B5EF4-FFF2-40B4-BE49-F238E27FC236}">
                        <a16:creationId xmlns:a16="http://schemas.microsoft.com/office/drawing/2014/main" id="{3D7BC5D8-E4AF-E464-6EFE-5FB19E1164CD}"/>
                      </a:ext>
                    </a:extLst>
                  </p:cNvPr>
                  <p:cNvPicPr>
                    <a:picLocks noChangeAspect="1"/>
                  </p:cNvPicPr>
                  <p:nvPr/>
                </p:nvPicPr>
                <p:blipFill>
                  <a:blip r:embed="rId3"/>
                  <a:stretch>
                    <a:fillRect/>
                  </a:stretch>
                </p:blipFill>
                <p:spPr>
                  <a:xfrm>
                    <a:off x="2534529" y="3901757"/>
                    <a:ext cx="426801" cy="275174"/>
                  </a:xfrm>
                  <a:prstGeom prst="rect">
                    <a:avLst/>
                  </a:prstGeom>
                </p:spPr>
              </p:pic>
              <p:pic>
                <p:nvPicPr>
                  <p:cNvPr id="48" name="Picture 47">
                    <a:extLst>
                      <a:ext uri="{FF2B5EF4-FFF2-40B4-BE49-F238E27FC236}">
                        <a16:creationId xmlns:a16="http://schemas.microsoft.com/office/drawing/2014/main" id="{3F46EABB-E3FA-3B91-CBEC-C0FCF2DBA4CE}"/>
                      </a:ext>
                    </a:extLst>
                  </p:cNvPr>
                  <p:cNvPicPr>
                    <a:picLocks noChangeAspect="1"/>
                  </p:cNvPicPr>
                  <p:nvPr/>
                </p:nvPicPr>
                <p:blipFill>
                  <a:blip r:embed="rId3"/>
                  <a:stretch>
                    <a:fillRect/>
                  </a:stretch>
                </p:blipFill>
                <p:spPr>
                  <a:xfrm>
                    <a:off x="2581567" y="2664719"/>
                    <a:ext cx="426801" cy="275174"/>
                  </a:xfrm>
                  <a:prstGeom prst="rect">
                    <a:avLst/>
                  </a:prstGeom>
                </p:spPr>
              </p:pic>
              <p:cxnSp>
                <p:nvCxnSpPr>
                  <p:cNvPr id="50" name="Straight Arrow Connector 49">
                    <a:extLst>
                      <a:ext uri="{FF2B5EF4-FFF2-40B4-BE49-F238E27FC236}">
                        <a16:creationId xmlns:a16="http://schemas.microsoft.com/office/drawing/2014/main" id="{876024D8-0EA2-2422-CDBB-BBB4E16F9CC3}"/>
                      </a:ext>
                    </a:extLst>
                  </p:cNvPr>
                  <p:cNvCxnSpPr>
                    <a:cxnSpLocks/>
                  </p:cNvCxnSpPr>
                  <p:nvPr/>
                </p:nvCxnSpPr>
                <p:spPr>
                  <a:xfrm>
                    <a:off x="1738832" y="3567498"/>
                    <a:ext cx="715088" cy="34792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6DAC12C2-25E4-C5B1-4B3E-4DFAE19161B6}"/>
                      </a:ext>
                    </a:extLst>
                  </p:cNvPr>
                  <p:cNvPicPr>
                    <a:picLocks noChangeAspect="1"/>
                  </p:cNvPicPr>
                  <p:nvPr/>
                </p:nvPicPr>
                <p:blipFill>
                  <a:blip r:embed="rId7"/>
                  <a:stretch>
                    <a:fillRect/>
                  </a:stretch>
                </p:blipFill>
                <p:spPr>
                  <a:xfrm>
                    <a:off x="1738832" y="3265273"/>
                    <a:ext cx="841321" cy="231668"/>
                  </a:xfrm>
                  <a:prstGeom prst="rect">
                    <a:avLst/>
                  </a:prstGeom>
                </p:spPr>
              </p:pic>
              <p:cxnSp>
                <p:nvCxnSpPr>
                  <p:cNvPr id="56" name="Straight Arrow Connector 55">
                    <a:extLst>
                      <a:ext uri="{FF2B5EF4-FFF2-40B4-BE49-F238E27FC236}">
                        <a16:creationId xmlns:a16="http://schemas.microsoft.com/office/drawing/2014/main" id="{17404A52-7092-2F38-A86F-91E77EE7B9E9}"/>
                      </a:ext>
                    </a:extLst>
                  </p:cNvPr>
                  <p:cNvCxnSpPr>
                    <a:cxnSpLocks/>
                  </p:cNvCxnSpPr>
                  <p:nvPr/>
                </p:nvCxnSpPr>
                <p:spPr>
                  <a:xfrm flipV="1">
                    <a:off x="1738832" y="2889202"/>
                    <a:ext cx="755758" cy="28735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4F664E1-359B-DAD8-9388-92559DC83CAE}"/>
                      </a:ext>
                    </a:extLst>
                  </p:cNvPr>
                  <p:cNvCxnSpPr>
                    <a:cxnSpLocks/>
                  </p:cNvCxnSpPr>
                  <p:nvPr/>
                </p:nvCxnSpPr>
                <p:spPr>
                  <a:xfrm flipV="1">
                    <a:off x="1693829" y="2543746"/>
                    <a:ext cx="800761" cy="50335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3C7AFA0-10C6-D05A-A32C-FD9901270410}"/>
                      </a:ext>
                    </a:extLst>
                  </p:cNvPr>
                  <p:cNvCxnSpPr>
                    <a:cxnSpLocks/>
                  </p:cNvCxnSpPr>
                  <p:nvPr/>
                </p:nvCxnSpPr>
                <p:spPr>
                  <a:xfrm>
                    <a:off x="1674534" y="3688285"/>
                    <a:ext cx="820056" cy="68389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464E5E8-7C5D-5708-FDE3-BE14108E9E1A}"/>
                      </a:ext>
                    </a:extLst>
                  </p:cNvPr>
                  <p:cNvCxnSpPr>
                    <a:cxnSpLocks/>
                  </p:cNvCxnSpPr>
                  <p:nvPr/>
                </p:nvCxnSpPr>
                <p:spPr>
                  <a:xfrm flipV="1">
                    <a:off x="3182483" y="1932019"/>
                    <a:ext cx="1176280" cy="70709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DA1D2BF-EF11-E8F7-2AA8-BCA87BDF5FF6}"/>
                      </a:ext>
                    </a:extLst>
                  </p:cNvPr>
                  <p:cNvCxnSpPr>
                    <a:cxnSpLocks/>
                  </p:cNvCxnSpPr>
                  <p:nvPr/>
                </p:nvCxnSpPr>
                <p:spPr>
                  <a:xfrm>
                    <a:off x="3169008" y="3451537"/>
                    <a:ext cx="1068579"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1C4E86-0535-F25F-B5D6-C99F23E6FD2A}"/>
                      </a:ext>
                    </a:extLst>
                  </p:cNvPr>
                  <p:cNvCxnSpPr>
                    <a:cxnSpLocks/>
                  </p:cNvCxnSpPr>
                  <p:nvPr/>
                </p:nvCxnSpPr>
                <p:spPr>
                  <a:xfrm>
                    <a:off x="3032514" y="4245806"/>
                    <a:ext cx="1082635" cy="73484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A2BE94C2-2D3B-7214-85A9-A0012C1CBE93}"/>
                      </a:ext>
                    </a:extLst>
                  </p:cNvPr>
                  <p:cNvPicPr>
                    <a:picLocks noChangeAspect="1"/>
                  </p:cNvPicPr>
                  <p:nvPr/>
                </p:nvPicPr>
                <p:blipFill>
                  <a:blip r:embed="rId8"/>
                  <a:stretch>
                    <a:fillRect/>
                  </a:stretch>
                </p:blipFill>
                <p:spPr>
                  <a:xfrm rot="20699582">
                    <a:off x="4373745" y="603102"/>
                    <a:ext cx="1282766" cy="1981302"/>
                  </a:xfrm>
                  <a:prstGeom prst="rect">
                    <a:avLst/>
                  </a:prstGeom>
                </p:spPr>
              </p:pic>
              <p:pic>
                <p:nvPicPr>
                  <p:cNvPr id="80" name="Picture 79">
                    <a:extLst>
                      <a:ext uri="{FF2B5EF4-FFF2-40B4-BE49-F238E27FC236}">
                        <a16:creationId xmlns:a16="http://schemas.microsoft.com/office/drawing/2014/main" id="{5AC38D73-1412-E648-8B1F-A41878824207}"/>
                      </a:ext>
                    </a:extLst>
                  </p:cNvPr>
                  <p:cNvPicPr>
                    <a:picLocks noChangeAspect="1"/>
                  </p:cNvPicPr>
                  <p:nvPr/>
                </p:nvPicPr>
                <p:blipFill>
                  <a:blip r:embed="rId8"/>
                  <a:stretch>
                    <a:fillRect/>
                  </a:stretch>
                </p:blipFill>
                <p:spPr>
                  <a:xfrm>
                    <a:off x="4418749" y="2534454"/>
                    <a:ext cx="1282766" cy="1981302"/>
                  </a:xfrm>
                  <a:prstGeom prst="rect">
                    <a:avLst/>
                  </a:prstGeom>
                </p:spPr>
              </p:pic>
              <p:pic>
                <p:nvPicPr>
                  <p:cNvPr id="84" name="Picture 83">
                    <a:extLst>
                      <a:ext uri="{FF2B5EF4-FFF2-40B4-BE49-F238E27FC236}">
                        <a16:creationId xmlns:a16="http://schemas.microsoft.com/office/drawing/2014/main" id="{6EBE995C-05BB-88EE-352F-FD037A9DE7B7}"/>
                      </a:ext>
                    </a:extLst>
                  </p:cNvPr>
                  <p:cNvPicPr>
                    <a:picLocks noChangeAspect="1"/>
                  </p:cNvPicPr>
                  <p:nvPr/>
                </p:nvPicPr>
                <p:blipFill>
                  <a:blip r:embed="rId8"/>
                  <a:stretch>
                    <a:fillRect/>
                  </a:stretch>
                </p:blipFill>
                <p:spPr>
                  <a:xfrm rot="1867238">
                    <a:off x="4190326" y="4434725"/>
                    <a:ext cx="1282766" cy="1981302"/>
                  </a:xfrm>
                  <a:prstGeom prst="rect">
                    <a:avLst/>
                  </a:prstGeom>
                </p:spPr>
              </p:pic>
            </p:grpSp>
          </p:grpSp>
          <p:pic>
            <p:nvPicPr>
              <p:cNvPr id="89" name="Picture 88">
                <a:extLst>
                  <a:ext uri="{FF2B5EF4-FFF2-40B4-BE49-F238E27FC236}">
                    <a16:creationId xmlns:a16="http://schemas.microsoft.com/office/drawing/2014/main" id="{62A8DA93-2B3B-EC9A-61B3-0837B7D88A00}"/>
                  </a:ext>
                </a:extLst>
              </p:cNvPr>
              <p:cNvPicPr>
                <a:picLocks noChangeAspect="1"/>
              </p:cNvPicPr>
              <p:nvPr/>
            </p:nvPicPr>
            <p:blipFill>
              <a:blip r:embed="rId9"/>
              <a:stretch>
                <a:fillRect/>
              </a:stretch>
            </p:blipFill>
            <p:spPr>
              <a:xfrm>
                <a:off x="2877766" y="1739695"/>
                <a:ext cx="465301" cy="234482"/>
              </a:xfrm>
              <a:prstGeom prst="rect">
                <a:avLst/>
              </a:prstGeom>
            </p:spPr>
          </p:pic>
          <p:pic>
            <p:nvPicPr>
              <p:cNvPr id="91" name="Picture 90">
                <a:extLst>
                  <a:ext uri="{FF2B5EF4-FFF2-40B4-BE49-F238E27FC236}">
                    <a16:creationId xmlns:a16="http://schemas.microsoft.com/office/drawing/2014/main" id="{1E414F4A-D465-8BAE-8AB7-044EDC01D8CA}"/>
                  </a:ext>
                </a:extLst>
              </p:cNvPr>
              <p:cNvPicPr>
                <a:picLocks noChangeAspect="1"/>
              </p:cNvPicPr>
              <p:nvPr/>
            </p:nvPicPr>
            <p:blipFill>
              <a:blip r:embed="rId10"/>
              <a:stretch>
                <a:fillRect/>
              </a:stretch>
            </p:blipFill>
            <p:spPr>
              <a:xfrm>
                <a:off x="2791927" y="4982302"/>
                <a:ext cx="389674" cy="251911"/>
              </a:xfrm>
              <a:prstGeom prst="rect">
                <a:avLst/>
              </a:prstGeom>
            </p:spPr>
          </p:pic>
        </p:grpSp>
        <p:pic>
          <p:nvPicPr>
            <p:cNvPr id="94" name="Picture 93" descr="Continuation of fission chain reaction of uranium 235.">
              <a:extLst>
                <a:ext uri="{FF2B5EF4-FFF2-40B4-BE49-F238E27FC236}">
                  <a16:creationId xmlns:a16="http://schemas.microsoft.com/office/drawing/2014/main" id="{E6F2ECA5-C92E-9BF3-872B-EB07C49F0A08}"/>
                </a:ext>
              </a:extLst>
            </p:cNvPr>
            <p:cNvPicPr>
              <a:picLocks noChangeAspect="1"/>
            </p:cNvPicPr>
            <p:nvPr/>
          </p:nvPicPr>
          <p:blipFill>
            <a:blip r:embed="rId11"/>
            <a:stretch>
              <a:fillRect/>
            </a:stretch>
          </p:blipFill>
          <p:spPr>
            <a:xfrm>
              <a:off x="7167161" y="487916"/>
              <a:ext cx="2588885" cy="5882168"/>
            </a:xfrm>
            <a:prstGeom prst="rect">
              <a:avLst/>
            </a:prstGeom>
          </p:spPr>
        </p:pic>
      </p:grpSp>
      <p:sp>
        <p:nvSpPr>
          <p:cNvPr id="8" name="TextBox 7">
            <a:extLst>
              <a:ext uri="{FF2B5EF4-FFF2-40B4-BE49-F238E27FC236}">
                <a16:creationId xmlns:a16="http://schemas.microsoft.com/office/drawing/2014/main" id="{3DAEEAC1-F17C-54F6-9023-7D53D614F5C0}"/>
              </a:ext>
              <a:ext uri="{C183D7F6-B498-43B3-948B-1728B52AA6E4}">
                <adec:decorative xmlns:adec="http://schemas.microsoft.com/office/drawing/2017/decorative" val="1"/>
              </a:ext>
            </a:extLst>
          </p:cNvPr>
          <p:cNvSpPr txBox="1"/>
          <p:nvPr/>
        </p:nvSpPr>
        <p:spPr>
          <a:xfrm>
            <a:off x="6549430" y="6523995"/>
            <a:ext cx="6098874"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12"/>
              </a:rPr>
              <a:t>Nuclear fission reaction</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3"/>
              </a:rPr>
              <a:t>MikeRun</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4"/>
              </a:rPr>
              <a:t>CC BY-SA 4.0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C11914E2-BAB6-2D3A-1E20-737DCB191BE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222</a:t>
            </a:fld>
            <a:endParaRPr lang="en-AU"/>
          </a:p>
        </p:txBody>
      </p:sp>
    </p:spTree>
    <p:extLst>
      <p:ext uri="{BB962C8B-B14F-4D97-AF65-F5344CB8AC3E}">
        <p14:creationId xmlns:p14="http://schemas.microsoft.com/office/powerpoint/2010/main" val="34693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37CC-60DB-3AA3-5575-E31DE72AE4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775D0FA-3FEF-5111-E155-A2A80B27C501}"/>
              </a:ext>
            </a:extLst>
          </p:cNvPr>
          <p:cNvSpPr>
            <a:spLocks noGrp="1"/>
          </p:cNvSpPr>
          <p:nvPr>
            <p:ph type="title"/>
          </p:nvPr>
        </p:nvSpPr>
        <p:spPr/>
        <p:txBody>
          <a:bodyPr/>
          <a:lstStyle/>
          <a:p>
            <a:r>
              <a:rPr lang="en-AU"/>
              <a:t>3.4 Simulating fission reactions (1 of 6 )</a:t>
            </a:r>
          </a:p>
        </p:txBody>
      </p:sp>
      <p:pic>
        <p:nvPicPr>
          <p:cNvPr id="8" name="Picture 7" descr="Screen shot of simulation showing neutron gun aimed at a uranium 235 nucleus">
            <a:extLst>
              <a:ext uri="{FF2B5EF4-FFF2-40B4-BE49-F238E27FC236}">
                <a16:creationId xmlns:a16="http://schemas.microsoft.com/office/drawing/2014/main" id="{7C9EF397-17C3-231F-FADF-0E75ADF2DBBC}"/>
              </a:ext>
            </a:extLst>
          </p:cNvPr>
          <p:cNvPicPr>
            <a:picLocks noChangeAspect="1"/>
          </p:cNvPicPr>
          <p:nvPr/>
        </p:nvPicPr>
        <p:blipFill>
          <a:blip r:embed="rId3"/>
          <a:stretch>
            <a:fillRect/>
          </a:stretch>
        </p:blipFill>
        <p:spPr>
          <a:xfrm>
            <a:off x="1095739" y="905601"/>
            <a:ext cx="7906593" cy="51177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A8441FDF-22CF-F9C9-086A-8D045907FEE9}"/>
              </a:ext>
              <a:ext uri="{C183D7F6-B498-43B3-948B-1728B52AA6E4}">
                <adec:decorative xmlns:adec="http://schemas.microsoft.com/office/drawing/2017/decorative" val="1"/>
              </a:ext>
            </a:extLst>
          </p:cNvPr>
          <p:cNvSpPr/>
          <p:nvPr/>
        </p:nvSpPr>
        <p:spPr>
          <a:xfrm>
            <a:off x="2781837" y="1171977"/>
            <a:ext cx="1390918" cy="4378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5EE121EC-BDCD-E8D8-F50C-15570C3ACD10}"/>
              </a:ext>
              <a:ext uri="{C183D7F6-B498-43B3-948B-1728B52AA6E4}">
                <adec:decorative xmlns:adec="http://schemas.microsoft.com/office/drawing/2017/decorative" val="1"/>
              </a:ext>
            </a:extLst>
          </p:cNvPr>
          <p:cNvSpPr/>
          <p:nvPr/>
        </p:nvSpPr>
        <p:spPr>
          <a:xfrm>
            <a:off x="1390918" y="3224981"/>
            <a:ext cx="3780849" cy="15338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EA54820-8ED9-EB82-964F-DB901BCE5EE0}"/>
              </a:ext>
              <a:ext uri="{C183D7F6-B498-43B3-948B-1728B52AA6E4}">
                <adec:decorative xmlns:adec="http://schemas.microsoft.com/office/drawing/2017/decorative" val="1"/>
              </a:ext>
            </a:extLst>
          </p:cNvPr>
          <p:cNvSpPr txBox="1"/>
          <p:nvPr/>
        </p:nvSpPr>
        <p:spPr>
          <a:xfrm>
            <a:off x="1559740" y="6498000"/>
            <a:ext cx="6097348" cy="276999"/>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DE00B549-F135-6EDB-7998-B636187FA2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223</a:t>
            </a:fld>
            <a:endParaRPr lang="en-AU"/>
          </a:p>
        </p:txBody>
      </p:sp>
    </p:spTree>
    <p:extLst>
      <p:ext uri="{BB962C8B-B14F-4D97-AF65-F5344CB8AC3E}">
        <p14:creationId xmlns:p14="http://schemas.microsoft.com/office/powerpoint/2010/main" val="167130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20E05-0D2D-CFC8-3748-1419A247718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48B9FA-C679-84AA-1AA9-9B10D2FCA9D4}"/>
              </a:ext>
            </a:extLst>
          </p:cNvPr>
          <p:cNvSpPr>
            <a:spLocks noGrp="1"/>
          </p:cNvSpPr>
          <p:nvPr>
            <p:ph type="title"/>
          </p:nvPr>
        </p:nvSpPr>
        <p:spPr/>
        <p:txBody>
          <a:bodyPr/>
          <a:lstStyle/>
          <a:p>
            <a:r>
              <a:rPr lang="en-US"/>
              <a:t>3.4 Simulating fission reactions (2 of 6)</a:t>
            </a:r>
            <a:endParaRPr lang="en-AU"/>
          </a:p>
        </p:txBody>
      </p:sp>
      <p:pic>
        <p:nvPicPr>
          <p:cNvPr id="4" name="Picture 3" descr="Screen shot of simulation showing neutron gun aimed at a uranium 238 nucleus">
            <a:extLst>
              <a:ext uri="{FF2B5EF4-FFF2-40B4-BE49-F238E27FC236}">
                <a16:creationId xmlns:a16="http://schemas.microsoft.com/office/drawing/2014/main" id="{CA52EDB1-AB33-8A97-B589-D7B928F8CB98}"/>
              </a:ext>
            </a:extLst>
          </p:cNvPr>
          <p:cNvPicPr>
            <a:picLocks noChangeAspect="1"/>
          </p:cNvPicPr>
          <p:nvPr/>
        </p:nvPicPr>
        <p:blipFill>
          <a:blip r:embed="rId3"/>
          <a:stretch>
            <a:fillRect/>
          </a:stretch>
        </p:blipFill>
        <p:spPr>
          <a:xfrm>
            <a:off x="1171412" y="834038"/>
            <a:ext cx="8272618" cy="5681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B46EB889-579D-E0C9-B343-EA0D6D56AECD}"/>
              </a:ext>
              <a:ext uri="{C183D7F6-B498-43B3-948B-1728B52AA6E4}">
                <adec:decorative xmlns:adec="http://schemas.microsoft.com/office/drawing/2017/decorative" val="1"/>
              </a:ext>
            </a:extLst>
          </p:cNvPr>
          <p:cNvSpPr/>
          <p:nvPr/>
        </p:nvSpPr>
        <p:spPr>
          <a:xfrm>
            <a:off x="7649497" y="4080387"/>
            <a:ext cx="1720645" cy="158299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56E31FE7-DFA3-E6B6-7E2C-A0B76F382C76}"/>
              </a:ext>
              <a:ext uri="{C183D7F6-B498-43B3-948B-1728B52AA6E4}">
                <adec:decorative xmlns:adec="http://schemas.microsoft.com/office/drawing/2017/decorative" val="1"/>
              </a:ext>
            </a:extLst>
          </p:cNvPr>
          <p:cNvSpPr txBox="1"/>
          <p:nvPr/>
        </p:nvSpPr>
        <p:spPr>
          <a:xfrm>
            <a:off x="1559740" y="6498000"/>
            <a:ext cx="6097348" cy="276999"/>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AD12AA8D-7BCA-DF31-09A5-3A69A9481CC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224</a:t>
            </a:fld>
            <a:endParaRPr lang="en-AU"/>
          </a:p>
        </p:txBody>
      </p:sp>
    </p:spTree>
    <p:extLst>
      <p:ext uri="{BB962C8B-B14F-4D97-AF65-F5344CB8AC3E}">
        <p14:creationId xmlns:p14="http://schemas.microsoft.com/office/powerpoint/2010/main" val="2719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BFA6-B441-350E-73DE-F281DDB4866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D6DD1E-7C3E-3B92-E085-D8F1734447FB}"/>
              </a:ext>
            </a:extLst>
          </p:cNvPr>
          <p:cNvSpPr>
            <a:spLocks noGrp="1"/>
          </p:cNvSpPr>
          <p:nvPr>
            <p:ph type="title"/>
          </p:nvPr>
        </p:nvSpPr>
        <p:spPr/>
        <p:txBody>
          <a:bodyPr/>
          <a:lstStyle/>
          <a:p>
            <a:r>
              <a:rPr lang="en-US"/>
              <a:t>3.4 Simulating fission reactions (3 of 6)</a:t>
            </a:r>
            <a:endParaRPr lang="en-AU"/>
          </a:p>
        </p:txBody>
      </p:sp>
      <p:pic>
        <p:nvPicPr>
          <p:cNvPr id="5" name="Picture 4" descr="Screen shot of simulation showing neutron gun aimed at 15 uranium 235 nuclei">
            <a:extLst>
              <a:ext uri="{FF2B5EF4-FFF2-40B4-BE49-F238E27FC236}">
                <a16:creationId xmlns:a16="http://schemas.microsoft.com/office/drawing/2014/main" id="{04835AE9-7DFF-F07C-251D-E47A1981A0BB}"/>
              </a:ext>
            </a:extLst>
          </p:cNvPr>
          <p:cNvPicPr>
            <a:picLocks noChangeAspect="1"/>
          </p:cNvPicPr>
          <p:nvPr/>
        </p:nvPicPr>
        <p:blipFill>
          <a:blip r:embed="rId3"/>
          <a:stretch>
            <a:fillRect/>
          </a:stretch>
        </p:blipFill>
        <p:spPr>
          <a:xfrm>
            <a:off x="1464624" y="1122158"/>
            <a:ext cx="7747110" cy="5735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FA53FF72-1E98-1D99-262C-9562E5028DD4}"/>
              </a:ext>
              <a:ext uri="{C183D7F6-B498-43B3-948B-1728B52AA6E4}">
                <adec:decorative xmlns:adec="http://schemas.microsoft.com/office/drawing/2017/decorative" val="1"/>
              </a:ext>
            </a:extLst>
          </p:cNvPr>
          <p:cNvSpPr/>
          <p:nvPr/>
        </p:nvSpPr>
        <p:spPr>
          <a:xfrm>
            <a:off x="7482348" y="4333952"/>
            <a:ext cx="1729386" cy="13097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E941E79F-5A5E-C7BD-9A53-82F5736E2B81}"/>
              </a:ext>
              <a:ext uri="{C183D7F6-B498-43B3-948B-1728B52AA6E4}">
                <adec:decorative xmlns:adec="http://schemas.microsoft.com/office/drawing/2017/decorative" val="1"/>
              </a:ext>
            </a:extLst>
          </p:cNvPr>
          <p:cNvSpPr txBox="1"/>
          <p:nvPr/>
        </p:nvSpPr>
        <p:spPr>
          <a:xfrm>
            <a:off x="9333447" y="5959669"/>
            <a:ext cx="2510553" cy="646331"/>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4F96582A-054B-EE6F-B4CE-3A386311D9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225</a:t>
            </a:fld>
            <a:endParaRPr lang="en-AU"/>
          </a:p>
        </p:txBody>
      </p:sp>
    </p:spTree>
    <p:extLst>
      <p:ext uri="{BB962C8B-B14F-4D97-AF65-F5344CB8AC3E}">
        <p14:creationId xmlns:p14="http://schemas.microsoft.com/office/powerpoint/2010/main" val="42066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23941-61AD-0428-07CB-6489DB28BFF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013151-0201-4794-576C-80E580BEA2C8}"/>
              </a:ext>
            </a:extLst>
          </p:cNvPr>
          <p:cNvSpPr>
            <a:spLocks noGrp="1"/>
          </p:cNvSpPr>
          <p:nvPr>
            <p:ph type="title"/>
          </p:nvPr>
        </p:nvSpPr>
        <p:spPr/>
        <p:txBody>
          <a:bodyPr/>
          <a:lstStyle/>
          <a:p>
            <a:r>
              <a:rPr lang="en-US"/>
              <a:t>3.4 Simulating fission reactions (4 of 6)</a:t>
            </a:r>
            <a:endParaRPr lang="en-AU"/>
          </a:p>
        </p:txBody>
      </p:sp>
      <p:pic>
        <p:nvPicPr>
          <p:cNvPr id="4" name="Picture 3" descr="A screenshot of the nuclear fission pHet simulation highlighting the controls where the nunber of U-235 and U238 can be adjusted.">
            <a:extLst>
              <a:ext uri="{FF2B5EF4-FFF2-40B4-BE49-F238E27FC236}">
                <a16:creationId xmlns:a16="http://schemas.microsoft.com/office/drawing/2014/main" id="{00F6943F-824F-4056-627B-07F481F49B8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321816" y="905601"/>
            <a:ext cx="7788317" cy="5715497"/>
          </a:xfrm>
          <a:prstGeom prst="rect">
            <a:avLst/>
          </a:prstGeom>
        </p:spPr>
      </p:pic>
      <p:sp>
        <p:nvSpPr>
          <p:cNvPr id="11" name="Rectangle 10">
            <a:extLst>
              <a:ext uri="{FF2B5EF4-FFF2-40B4-BE49-F238E27FC236}">
                <a16:creationId xmlns:a16="http://schemas.microsoft.com/office/drawing/2014/main" id="{A9B948C3-516A-BC64-5094-151CB0294A70}"/>
              </a:ext>
              <a:ext uri="{C183D7F6-B498-43B3-948B-1728B52AA6E4}">
                <adec:decorative xmlns:adec="http://schemas.microsoft.com/office/drawing/2017/decorative" val="1"/>
              </a:ext>
            </a:extLst>
          </p:cNvPr>
          <p:cNvSpPr/>
          <p:nvPr/>
        </p:nvSpPr>
        <p:spPr>
          <a:xfrm>
            <a:off x="7443020" y="3962400"/>
            <a:ext cx="1667114" cy="17734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1268C205-F54D-5449-DD3B-370CE43B8443}"/>
              </a:ext>
              <a:ext uri="{C183D7F6-B498-43B3-948B-1728B52AA6E4}">
                <adec:decorative xmlns:adec="http://schemas.microsoft.com/office/drawing/2017/decorative" val="1"/>
              </a:ext>
            </a:extLst>
          </p:cNvPr>
          <p:cNvSpPr txBox="1"/>
          <p:nvPr/>
        </p:nvSpPr>
        <p:spPr>
          <a:xfrm>
            <a:off x="1575924" y="6581001"/>
            <a:ext cx="6097348" cy="276999"/>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612CC90A-7CE2-11AA-CAE5-4A44DBE3CFC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226</a:t>
            </a:fld>
            <a:endParaRPr lang="en-AU"/>
          </a:p>
        </p:txBody>
      </p:sp>
    </p:spTree>
    <p:extLst>
      <p:ext uri="{BB962C8B-B14F-4D97-AF65-F5344CB8AC3E}">
        <p14:creationId xmlns:p14="http://schemas.microsoft.com/office/powerpoint/2010/main" val="3942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D4B1C-D4CB-54FE-C875-8511E69CC49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2CE206-DD77-AF1D-095F-2148DBC5DFA8}"/>
              </a:ext>
            </a:extLst>
          </p:cNvPr>
          <p:cNvSpPr>
            <a:spLocks noGrp="1"/>
          </p:cNvSpPr>
          <p:nvPr>
            <p:ph type="title"/>
          </p:nvPr>
        </p:nvSpPr>
        <p:spPr/>
        <p:txBody>
          <a:bodyPr/>
          <a:lstStyle/>
          <a:p>
            <a:r>
              <a:rPr lang="en-US"/>
              <a:t>3.4 Simulating fission reactions (5 of 6)</a:t>
            </a:r>
            <a:endParaRPr lang="en-AU"/>
          </a:p>
        </p:txBody>
      </p:sp>
      <p:pic>
        <p:nvPicPr>
          <p:cNvPr id="8" name="Picture 7" descr="A screenshot of the pHet simulation simulating fission reactions.&#10;">
            <a:extLst>
              <a:ext uri="{FF2B5EF4-FFF2-40B4-BE49-F238E27FC236}">
                <a16:creationId xmlns:a16="http://schemas.microsoft.com/office/drawing/2014/main" id="{E59DF742-9D17-B698-9A9F-8B2BF9E21D2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444815" y="935330"/>
            <a:ext cx="7794776" cy="5630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6C84C21E-3F8B-4FE1-2BE3-18DDCE641DA1}"/>
              </a:ext>
              <a:ext uri="{C183D7F6-B498-43B3-948B-1728B52AA6E4}">
                <adec:decorative xmlns:adec="http://schemas.microsoft.com/office/drawing/2017/decorative" val="1"/>
              </a:ext>
            </a:extLst>
          </p:cNvPr>
          <p:cNvSpPr/>
          <p:nvPr/>
        </p:nvSpPr>
        <p:spPr>
          <a:xfrm>
            <a:off x="7580672" y="4333952"/>
            <a:ext cx="1658920" cy="140189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D345CFEB-678F-A1AC-5C2F-5EA0570D2F29}"/>
              </a:ext>
              <a:ext uri="{C183D7F6-B498-43B3-948B-1728B52AA6E4}">
                <adec:decorative xmlns:adec="http://schemas.microsoft.com/office/drawing/2017/decorative" val="1"/>
              </a:ext>
            </a:extLst>
          </p:cNvPr>
          <p:cNvSpPr txBox="1"/>
          <p:nvPr/>
        </p:nvSpPr>
        <p:spPr>
          <a:xfrm>
            <a:off x="1551648" y="6616004"/>
            <a:ext cx="6097348" cy="276999"/>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C0E333B6-B6A5-3CDC-8542-42EF0A32A51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227</a:t>
            </a:fld>
            <a:endParaRPr lang="en-AU"/>
          </a:p>
        </p:txBody>
      </p:sp>
    </p:spTree>
    <p:extLst>
      <p:ext uri="{BB962C8B-B14F-4D97-AF65-F5344CB8AC3E}">
        <p14:creationId xmlns:p14="http://schemas.microsoft.com/office/powerpoint/2010/main" val="19037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9BF22-D81E-1AE6-7DA5-2518932D65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1D0563-E1C0-103C-5DC9-2147B2284E5D}"/>
              </a:ext>
            </a:extLst>
          </p:cNvPr>
          <p:cNvSpPr>
            <a:spLocks noGrp="1"/>
          </p:cNvSpPr>
          <p:nvPr>
            <p:ph type="title"/>
          </p:nvPr>
        </p:nvSpPr>
        <p:spPr/>
        <p:txBody>
          <a:bodyPr/>
          <a:lstStyle/>
          <a:p>
            <a:r>
              <a:rPr lang="en-US"/>
              <a:t>3.4 Simulating fission reactions (6 of 6)</a:t>
            </a:r>
            <a:endParaRPr lang="en-AU"/>
          </a:p>
        </p:txBody>
      </p:sp>
      <p:pic>
        <p:nvPicPr>
          <p:cNvPr id="4" name="Picture 3" descr="Screen shot of simulation showing neutron gun aimed at 90 uranium 235 and 10 uranium 238 nuclei">
            <a:extLst>
              <a:ext uri="{FF2B5EF4-FFF2-40B4-BE49-F238E27FC236}">
                <a16:creationId xmlns:a16="http://schemas.microsoft.com/office/drawing/2014/main" id="{8FAD8452-3FCC-DCC0-6637-0E4D4B5E4CB5}"/>
              </a:ext>
            </a:extLst>
          </p:cNvPr>
          <p:cNvPicPr>
            <a:picLocks noChangeAspect="1"/>
          </p:cNvPicPr>
          <p:nvPr/>
        </p:nvPicPr>
        <p:blipFill>
          <a:blip r:embed="rId3"/>
          <a:stretch>
            <a:fillRect/>
          </a:stretch>
        </p:blipFill>
        <p:spPr>
          <a:xfrm>
            <a:off x="1655656" y="1122158"/>
            <a:ext cx="7691544" cy="5426687"/>
          </a:xfrm>
          <a:prstGeom prst="rect">
            <a:avLst/>
          </a:prstGeom>
        </p:spPr>
      </p:pic>
      <p:sp>
        <p:nvSpPr>
          <p:cNvPr id="11" name="Rectangle 10">
            <a:extLst>
              <a:ext uri="{FF2B5EF4-FFF2-40B4-BE49-F238E27FC236}">
                <a16:creationId xmlns:a16="http://schemas.microsoft.com/office/drawing/2014/main" id="{77633E11-56D7-08D9-0D6F-740CF31733B7}"/>
              </a:ext>
              <a:ext uri="{C183D7F6-B498-43B3-948B-1728B52AA6E4}">
                <adec:decorative xmlns:adec="http://schemas.microsoft.com/office/drawing/2017/decorative" val="1"/>
              </a:ext>
            </a:extLst>
          </p:cNvPr>
          <p:cNvSpPr/>
          <p:nvPr/>
        </p:nvSpPr>
        <p:spPr>
          <a:xfrm>
            <a:off x="7659329" y="4080387"/>
            <a:ext cx="1687871" cy="17796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303B0761-3EDB-9165-7471-61B962E10399}"/>
              </a:ext>
              <a:ext uri="{C183D7F6-B498-43B3-948B-1728B52AA6E4}">
                <adec:decorative xmlns:adec="http://schemas.microsoft.com/office/drawing/2017/decorative" val="1"/>
              </a:ext>
            </a:extLst>
          </p:cNvPr>
          <p:cNvSpPr txBox="1"/>
          <p:nvPr/>
        </p:nvSpPr>
        <p:spPr>
          <a:xfrm>
            <a:off x="1561981" y="6548845"/>
            <a:ext cx="6097348" cy="276999"/>
          </a:xfrm>
          <a:prstGeom prst="rect">
            <a:avLst/>
          </a:prstGeom>
          <a:noFill/>
        </p:spPr>
        <p:txBody>
          <a:bodyPr wrap="square">
            <a:spAutoFit/>
          </a:bodyPr>
          <a:lstStyle/>
          <a:p>
            <a:r>
              <a:rPr lang="en-AU" sz="1200" u="sng">
                <a:hlinkClick r:id="rId4"/>
              </a:rPr>
              <a:t>Nuclear fission</a:t>
            </a:r>
            <a:r>
              <a:rPr lang="en-AU" sz="1200" u="sng"/>
              <a:t> </a:t>
            </a:r>
            <a:r>
              <a:rPr lang="en-US" sz="1200">
                <a:solidFill>
                  <a:srgbClr val="232323"/>
                </a:solidFill>
                <a:latin typeface="Arial" panose="020B0604020202020204" pitchFamily="34" charset="0"/>
              </a:rPr>
              <a:t>by </a:t>
            </a:r>
            <a:r>
              <a:rPr lang="en-US" sz="1200">
                <a:solidFill>
                  <a:srgbClr val="232323"/>
                </a:solidFill>
                <a:latin typeface="Arial" panose="020B0604020202020204" pitchFamily="34" charset="0"/>
                <a:hlinkClick r:id="rId5"/>
              </a:rPr>
              <a:t>pHet interactive simulations </a:t>
            </a:r>
            <a:r>
              <a:rPr lang="en-US" sz="1200">
                <a:solidFill>
                  <a:srgbClr val="232323"/>
                </a:solidFill>
                <a:latin typeface="Arial" panose="020B0604020202020204" pitchFamily="34" charset="0"/>
              </a:rPr>
              <a:t>is licensed under </a:t>
            </a:r>
            <a:r>
              <a:rPr lang="en-AU" sz="1200" u="sng">
                <a:hlinkClick r:id="rId6"/>
              </a:rPr>
              <a:t>CC BY-NC 4.0</a:t>
            </a:r>
            <a:r>
              <a:rPr lang="en-US" sz="1200">
                <a:solidFill>
                  <a:srgbClr val="232323"/>
                </a:solidFill>
                <a:latin typeface="Arial" panose="020B0604020202020204" pitchFamily="34" charset="0"/>
              </a:rPr>
              <a:t> </a:t>
            </a:r>
            <a:endParaRPr lang="en-AU" sz="1200"/>
          </a:p>
        </p:txBody>
      </p:sp>
      <p:sp>
        <p:nvSpPr>
          <p:cNvPr id="2" name="Slide Number Placeholder 1">
            <a:extLst>
              <a:ext uri="{FF2B5EF4-FFF2-40B4-BE49-F238E27FC236}">
                <a16:creationId xmlns:a16="http://schemas.microsoft.com/office/drawing/2014/main" id="{955A30DC-0BAF-5F65-A85A-382BD66FA3E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228</a:t>
            </a:fld>
            <a:endParaRPr lang="en-AU"/>
          </a:p>
        </p:txBody>
      </p:sp>
    </p:spTree>
    <p:extLst>
      <p:ext uri="{BB962C8B-B14F-4D97-AF65-F5344CB8AC3E}">
        <p14:creationId xmlns:p14="http://schemas.microsoft.com/office/powerpoint/2010/main" val="28647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36362-D34E-3534-0719-82D22FA2203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98E21B-D909-4ACC-B8FF-B734F54B6C2A}"/>
              </a:ext>
            </a:extLst>
          </p:cNvPr>
          <p:cNvSpPr>
            <a:spLocks noGrp="1"/>
          </p:cNvSpPr>
          <p:nvPr>
            <p:ph type="title"/>
          </p:nvPr>
        </p:nvSpPr>
        <p:spPr/>
        <p:txBody>
          <a:bodyPr/>
          <a:lstStyle/>
          <a:p>
            <a:r>
              <a:rPr lang="en-AU"/>
              <a:t>3.4 Electricity production</a:t>
            </a:r>
          </a:p>
        </p:txBody>
      </p:sp>
      <p:pic>
        <p:nvPicPr>
          <p:cNvPr id="4" name="Picture 3" descr="schematic diagram of a steam driven generator">
            <a:extLst>
              <a:ext uri="{FF2B5EF4-FFF2-40B4-BE49-F238E27FC236}">
                <a16:creationId xmlns:a16="http://schemas.microsoft.com/office/drawing/2014/main" id="{C948B6B2-E9D5-A1BB-7252-CEE8203CC812}"/>
              </a:ext>
            </a:extLst>
          </p:cNvPr>
          <p:cNvPicPr>
            <a:picLocks noChangeAspect="1"/>
          </p:cNvPicPr>
          <p:nvPr/>
        </p:nvPicPr>
        <p:blipFill>
          <a:blip r:embed="rId3"/>
          <a:stretch>
            <a:fillRect/>
          </a:stretch>
        </p:blipFill>
        <p:spPr>
          <a:xfrm>
            <a:off x="1780388" y="1171260"/>
            <a:ext cx="7268589" cy="4515480"/>
          </a:xfrm>
          <a:prstGeom prst="rect">
            <a:avLst/>
          </a:prstGeom>
        </p:spPr>
      </p:pic>
      <p:sp>
        <p:nvSpPr>
          <p:cNvPr id="8" name="TextBox 7">
            <a:extLst>
              <a:ext uri="{FF2B5EF4-FFF2-40B4-BE49-F238E27FC236}">
                <a16:creationId xmlns:a16="http://schemas.microsoft.com/office/drawing/2014/main" id="{23CE0AE0-10F6-A2C0-831F-6762BACE948E}"/>
              </a:ext>
              <a:ext uri="{C183D7F6-B498-43B3-948B-1728B52AA6E4}">
                <adec:decorative xmlns:adec="http://schemas.microsoft.com/office/drawing/2017/decorative" val="1"/>
              </a:ext>
            </a:extLst>
          </p:cNvPr>
          <p:cNvSpPr txBox="1"/>
          <p:nvPr/>
        </p:nvSpPr>
        <p:spPr>
          <a:xfrm>
            <a:off x="4769223" y="6251779"/>
            <a:ext cx="6096000" cy="246221"/>
          </a:xfrm>
          <a:prstGeom prst="rect">
            <a:avLst/>
          </a:prstGeom>
          <a:noFill/>
        </p:spPr>
        <p:txBody>
          <a:bodyPr wrap="square">
            <a:spAutoFit/>
          </a:bodyPr>
          <a:lstStyle/>
          <a:p>
            <a:r>
              <a:rPr lang="en-US" sz="1000" b="0" i="0">
                <a:solidFill>
                  <a:srgbClr val="232323"/>
                </a:solidFill>
                <a:effectLst/>
                <a:latin typeface="Arial" panose="020B0604020202020204" pitchFamily="34" charset="0"/>
              </a:rPr>
              <a:t>"</a:t>
            </a:r>
            <a:r>
              <a:rPr lang="en-US" sz="1000" b="0" i="0">
                <a:solidFill>
                  <a:srgbClr val="AD1F85"/>
                </a:solidFill>
                <a:effectLst/>
                <a:latin typeface="Arial" panose="020B0604020202020204" pitchFamily="34" charset="0"/>
                <a:hlinkClick r:id="rId4"/>
              </a:rPr>
              <a:t>Steam Power Generation 01</a:t>
            </a:r>
            <a:r>
              <a:rPr lang="en-US" sz="1000" b="0" i="0">
                <a:solidFill>
                  <a:srgbClr val="232323"/>
                </a:solidFill>
                <a:effectLst/>
                <a:latin typeface="Arial" panose="020B0604020202020204" pitchFamily="34" charset="0"/>
              </a:rPr>
              <a:t>" by </a:t>
            </a:r>
            <a:r>
              <a:rPr lang="en-US" sz="1000" b="0" i="0">
                <a:solidFill>
                  <a:srgbClr val="AD1F85"/>
                </a:solidFill>
                <a:effectLst/>
                <a:latin typeface="Arial" panose="020B0604020202020204" pitchFamily="34" charset="0"/>
                <a:hlinkClick r:id="rId5"/>
              </a:rPr>
              <a:t>Σ64</a:t>
            </a:r>
            <a:r>
              <a:rPr lang="en-US" sz="1000" b="0" i="0">
                <a:solidFill>
                  <a:srgbClr val="232323"/>
                </a:solidFill>
                <a:effectLst/>
                <a:latin typeface="Arial" panose="020B0604020202020204" pitchFamily="34" charset="0"/>
              </a:rPr>
              <a:t> is licensed under </a:t>
            </a:r>
            <a:r>
              <a:rPr lang="en-US" sz="1000" b="0" i="0">
                <a:solidFill>
                  <a:srgbClr val="AD1F85"/>
                </a:solidFill>
                <a:effectLst/>
                <a:latin typeface="Arial" panose="020B0604020202020204" pitchFamily="34" charset="0"/>
                <a:hlinkClick r:id="rId6"/>
              </a:rPr>
              <a:t>CC BY 4.0</a:t>
            </a:r>
            <a:r>
              <a:rPr lang="en-US" sz="1000" b="0" i="0">
                <a:solidFill>
                  <a:srgbClr val="232323"/>
                </a:solidFill>
                <a:effectLst/>
                <a:latin typeface="Arial" panose="020B0604020202020204" pitchFamily="34" charset="0"/>
              </a:rPr>
              <a:t>.</a:t>
            </a:r>
            <a:endParaRPr lang="en-AU" sz="1000"/>
          </a:p>
        </p:txBody>
      </p:sp>
      <p:sp>
        <p:nvSpPr>
          <p:cNvPr id="2" name="Slide Number Placeholder 1">
            <a:extLst>
              <a:ext uri="{FF2B5EF4-FFF2-40B4-BE49-F238E27FC236}">
                <a16:creationId xmlns:a16="http://schemas.microsoft.com/office/drawing/2014/main" id="{D86B4CE2-6F58-9B15-14B5-B8BB586E3FE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229</a:t>
            </a:fld>
            <a:endParaRPr lang="en-AU"/>
          </a:p>
        </p:txBody>
      </p:sp>
    </p:spTree>
    <p:extLst>
      <p:ext uri="{BB962C8B-B14F-4D97-AF65-F5344CB8AC3E}">
        <p14:creationId xmlns:p14="http://schemas.microsoft.com/office/powerpoint/2010/main" val="32093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B-7836-DAE1-FA38-A38AF4C8579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E6E65FE-3A6B-E95A-593F-C70C3E841347}"/>
              </a:ext>
              <a:ext uri="{C183D7F6-B498-43B3-948B-1728B52AA6E4}">
                <adec:decorative xmlns:adec="http://schemas.microsoft.com/office/drawing/2017/decorative" val="1"/>
              </a:ext>
            </a:extLst>
          </p:cNvPr>
          <p:cNvSpPr/>
          <p:nvPr/>
        </p:nvSpPr>
        <p:spPr>
          <a:xfrm>
            <a:off x="1939636" y="4221018"/>
            <a:ext cx="7148946" cy="24014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871E308B-3330-59A6-FF2D-AB27738D10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a:t>
            </a:fld>
            <a:endParaRPr lang="en-AU"/>
          </a:p>
        </p:txBody>
      </p:sp>
      <p:sp>
        <p:nvSpPr>
          <p:cNvPr id="11" name="Title 10">
            <a:extLst>
              <a:ext uri="{FF2B5EF4-FFF2-40B4-BE49-F238E27FC236}">
                <a16:creationId xmlns:a16="http://schemas.microsoft.com/office/drawing/2014/main" id="{B93D085F-9398-CD7E-D1AC-4032A4C30B88}"/>
              </a:ext>
            </a:extLst>
          </p:cNvPr>
          <p:cNvSpPr>
            <a:spLocks noGrp="1"/>
          </p:cNvSpPr>
          <p:nvPr>
            <p:ph type="title"/>
          </p:nvPr>
        </p:nvSpPr>
        <p:spPr/>
        <p:txBody>
          <a:bodyPr/>
          <a:lstStyle/>
          <a:p>
            <a:r>
              <a:rPr lang="en-AU"/>
              <a:t>1.2 Naming compounds with polyatomic ions.</a:t>
            </a:r>
          </a:p>
        </p:txBody>
      </p:sp>
      <p:sp>
        <p:nvSpPr>
          <p:cNvPr id="12" name="Text Placeholder 11">
            <a:extLst>
              <a:ext uri="{FF2B5EF4-FFF2-40B4-BE49-F238E27FC236}">
                <a16:creationId xmlns:a16="http://schemas.microsoft.com/office/drawing/2014/main" id="{16A588AE-5155-AC18-50F4-DB2283D0704E}"/>
              </a:ext>
            </a:extLst>
          </p:cNvPr>
          <p:cNvSpPr>
            <a:spLocks noGrp="1"/>
          </p:cNvSpPr>
          <p:nvPr>
            <p:ph type="body" sz="quarter" idx="17"/>
          </p:nvPr>
        </p:nvSpPr>
        <p:spPr>
          <a:xfrm>
            <a:off x="207818" y="1087359"/>
            <a:ext cx="11877502" cy="2981721"/>
          </a:xfrm>
        </p:spPr>
        <p:txBody>
          <a:bodyPr/>
          <a:lstStyle/>
          <a:p>
            <a:r>
              <a:rPr lang="en-AU"/>
              <a:t>In most cases, the compound will consist of a </a:t>
            </a:r>
            <a:r>
              <a:rPr lang="en-AU">
                <a:solidFill>
                  <a:schemeClr val="accent2"/>
                </a:solidFill>
              </a:rPr>
              <a:t>metal</a:t>
            </a:r>
            <a:r>
              <a:rPr lang="en-AU"/>
              <a:t> combined with a </a:t>
            </a:r>
            <a:r>
              <a:rPr lang="en-AU">
                <a:solidFill>
                  <a:schemeClr val="tx2"/>
                </a:solidFill>
              </a:rPr>
              <a:t>polyatomic ion</a:t>
            </a:r>
            <a:r>
              <a:rPr lang="en-AU"/>
              <a:t>.</a:t>
            </a:r>
          </a:p>
          <a:p>
            <a:r>
              <a:rPr lang="en-AU" b="1"/>
              <a:t>Example:</a:t>
            </a:r>
            <a:r>
              <a:rPr lang="en-AU"/>
              <a:t>  	</a:t>
            </a:r>
            <a:r>
              <a:rPr lang="en-AU">
                <a:solidFill>
                  <a:schemeClr val="accent2"/>
                </a:solidFill>
              </a:rPr>
              <a:t>Ca</a:t>
            </a:r>
            <a:r>
              <a:rPr lang="en-AU">
                <a:solidFill>
                  <a:schemeClr val="tx2"/>
                </a:solidFill>
              </a:rPr>
              <a:t>CO</a:t>
            </a:r>
            <a:r>
              <a:rPr lang="en-AU" baseline="-25000">
                <a:solidFill>
                  <a:schemeClr val="tx2"/>
                </a:solidFill>
              </a:rPr>
              <a:t>3</a:t>
            </a:r>
          </a:p>
          <a:p>
            <a:pPr marL="0" marR="0" lvl="0" indent="0" algn="l" defTabSz="914377" rtl="0" eaLnBrk="1" fontAlgn="auto" latinLnBrk="0" hangingPunct="1">
              <a:lnSpc>
                <a:spcPct val="200000"/>
              </a:lnSpc>
              <a:spcBef>
                <a:spcPts val="1200"/>
              </a:spcBef>
              <a:spcAft>
                <a:spcPts val="600"/>
              </a:spcAft>
              <a:buClrTx/>
              <a:buSzTx/>
              <a:buFontTx/>
              <a:buNone/>
              <a:tabLst/>
              <a:defRPr/>
            </a:pPr>
            <a:r>
              <a:rPr lang="en-AU" b="1"/>
              <a:t>Rule: </a:t>
            </a:r>
            <a:r>
              <a:rPr lang="en-AU"/>
              <a:t>Name the </a:t>
            </a:r>
            <a:r>
              <a:rPr lang="en-AU">
                <a:solidFill>
                  <a:schemeClr val="accent2"/>
                </a:solidFill>
              </a:rPr>
              <a:t>metal</a:t>
            </a:r>
            <a:r>
              <a:rPr lang="en-AU"/>
              <a:t> first, </a:t>
            </a:r>
            <a:r>
              <a:rPr lang="en-AU">
                <a:solidFill>
                  <a:schemeClr val="accent2"/>
                </a:solidFill>
              </a:rPr>
              <a:t>Ca (calcium), </a:t>
            </a:r>
            <a:r>
              <a:rPr lang="en-AU"/>
              <a:t>followed by the name of the </a:t>
            </a:r>
            <a:r>
              <a:rPr lang="en-AU">
                <a:solidFill>
                  <a:schemeClr val="tx2"/>
                </a:solidFill>
              </a:rPr>
              <a:t>polyatomic ion, </a:t>
            </a:r>
            <a:r>
              <a:rPr kumimoji="0" lang="en-AU" b="0" i="0" u="none" strike="noStrike" kern="1200" cap="none" spc="0" normalizeH="0" baseline="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CO</a:t>
            </a:r>
            <a:r>
              <a:rPr kumimoji="0" lang="en-AU" b="0" i="0" u="none" strike="noStrike" kern="1200" cap="none" spc="0" normalizeH="0" baseline="-2500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AU" b="0" i="0" u="none" strike="noStrike" kern="1200" cap="none" spc="0" normalizeH="0" baseline="30000" noProof="0">
                <a:ln>
                  <a:noFill/>
                </a:ln>
                <a:solidFill>
                  <a:schemeClr val="tx2"/>
                </a:solidFill>
                <a:effectLst/>
                <a:uLnTx/>
                <a:uFillTx/>
                <a:latin typeface="Arial" panose="020B0604020202020204" pitchFamily="34" charset="0"/>
                <a:ea typeface="Calibri" panose="020F0502020204030204" pitchFamily="34" charset="0"/>
                <a:cs typeface="Arial" panose="020B0604020202020204" pitchFamily="34" charset="0"/>
              </a:rPr>
              <a:t>2- </a:t>
            </a:r>
            <a:r>
              <a:rPr lang="en-AU">
                <a:solidFill>
                  <a:schemeClr val="tx2"/>
                </a:solidFill>
              </a:rPr>
              <a:t>(carbonate).</a:t>
            </a:r>
          </a:p>
          <a:p>
            <a:pPr>
              <a:lnSpc>
                <a:spcPct val="200000"/>
              </a:lnSpc>
              <a:spcBef>
                <a:spcPts val="1200"/>
              </a:spcBef>
              <a:spcAft>
                <a:spcPts val="600"/>
              </a:spcAft>
              <a:defRPr/>
            </a:pPr>
            <a:r>
              <a:rPr lang="en-AU"/>
              <a:t>		</a:t>
            </a:r>
            <a:r>
              <a:rPr lang="en-AU">
                <a:solidFill>
                  <a:schemeClr val="accent2"/>
                </a:solidFill>
              </a:rPr>
              <a:t>Ca</a:t>
            </a:r>
            <a:r>
              <a:rPr lang="en-AU">
                <a:solidFill>
                  <a:schemeClr val="tx2"/>
                </a:solidFill>
              </a:rPr>
              <a:t>CO</a:t>
            </a:r>
            <a:r>
              <a:rPr lang="en-AU" baseline="-25000">
                <a:solidFill>
                  <a:schemeClr val="tx2"/>
                </a:solidFill>
              </a:rPr>
              <a:t>3	</a:t>
            </a:r>
            <a:r>
              <a:rPr lang="en-AU" baseline="-25000"/>
              <a:t>	</a:t>
            </a:r>
            <a:r>
              <a:rPr lang="en-AU">
                <a:solidFill>
                  <a:schemeClr val="accent2"/>
                </a:solidFill>
              </a:rPr>
              <a:t>calcium</a:t>
            </a:r>
            <a:r>
              <a:rPr lang="en-AU"/>
              <a:t> </a:t>
            </a:r>
            <a:r>
              <a:rPr lang="en-AU">
                <a:solidFill>
                  <a:schemeClr val="tx2"/>
                </a:solidFill>
              </a:rPr>
              <a:t>carbonate</a:t>
            </a:r>
          </a:p>
        </p:txBody>
      </p:sp>
      <p:sp>
        <p:nvSpPr>
          <p:cNvPr id="2" name="TextBox 1">
            <a:extLst>
              <a:ext uri="{FF2B5EF4-FFF2-40B4-BE49-F238E27FC236}">
                <a16:creationId xmlns:a16="http://schemas.microsoft.com/office/drawing/2014/main" id="{2A63868B-DEC5-4F52-2350-593043703A99}"/>
              </a:ext>
            </a:extLst>
          </p:cNvPr>
          <p:cNvSpPr txBox="1"/>
          <p:nvPr/>
        </p:nvSpPr>
        <p:spPr>
          <a:xfrm>
            <a:off x="990599" y="4480560"/>
            <a:ext cx="7977909" cy="975360"/>
          </a:xfrm>
          <a:prstGeom prst="rect">
            <a:avLst/>
          </a:prstGeom>
          <a:noFill/>
        </p:spPr>
        <p:txBody>
          <a:bodyPr wrap="square" lIns="0" tIns="0" rIns="0" bIns="0" rtlCol="0">
            <a:noAutofit/>
          </a:bodyPr>
          <a:lstStyle/>
          <a:p>
            <a:pPr algn="l"/>
            <a:r>
              <a:rPr lang="en-AU" sz="2000"/>
              <a:t>	</a:t>
            </a:r>
            <a:r>
              <a:rPr lang="en-AU" sz="2000" b="1">
                <a:solidFill>
                  <a:schemeClr val="bg1"/>
                </a:solidFill>
              </a:rPr>
              <a:t>	Activity – </a:t>
            </a:r>
            <a:r>
              <a:rPr lang="en-AU" sz="2000">
                <a:solidFill>
                  <a:schemeClr val="bg1"/>
                </a:solidFill>
              </a:rPr>
              <a:t>name the following compounds:</a:t>
            </a:r>
          </a:p>
          <a:p>
            <a:pPr algn="l"/>
            <a:endParaRPr lang="en-AU" sz="2000">
              <a:solidFill>
                <a:schemeClr val="bg1"/>
              </a:solidFill>
            </a:endParaRPr>
          </a:p>
          <a:p>
            <a:pPr algn="ctr"/>
            <a:r>
              <a:rPr lang="en-AU" sz="2000">
                <a:solidFill>
                  <a:schemeClr val="bg1"/>
                </a:solidFill>
              </a:rPr>
              <a:t>		NaNO</a:t>
            </a:r>
            <a:r>
              <a:rPr lang="en-AU" sz="2000" baseline="-25000">
                <a:solidFill>
                  <a:schemeClr val="bg1"/>
                </a:solidFill>
              </a:rPr>
              <a:t>3						</a:t>
            </a:r>
            <a:r>
              <a:rPr lang="en-AU" sz="2000">
                <a:solidFill>
                  <a:schemeClr val="bg1"/>
                </a:solidFill>
              </a:rPr>
              <a:t>Mg(OH)</a:t>
            </a:r>
            <a:r>
              <a:rPr lang="en-AU" sz="2000" baseline="-25000">
                <a:solidFill>
                  <a:schemeClr val="bg1"/>
                </a:solidFill>
              </a:rPr>
              <a:t>2</a:t>
            </a:r>
          </a:p>
          <a:p>
            <a:pPr algn="l"/>
            <a:endParaRPr lang="en-AU" sz="2000" baseline="-25000"/>
          </a:p>
          <a:p>
            <a:pPr algn="l"/>
            <a:endParaRPr lang="en-AU" sz="2000" baseline="-25000"/>
          </a:p>
        </p:txBody>
      </p:sp>
      <p:sp>
        <p:nvSpPr>
          <p:cNvPr id="4" name="TextBox 3">
            <a:extLst>
              <a:ext uri="{FF2B5EF4-FFF2-40B4-BE49-F238E27FC236}">
                <a16:creationId xmlns:a16="http://schemas.microsoft.com/office/drawing/2014/main" id="{4AF7996B-6272-2D5B-82FC-D8A5966E53F9}"/>
              </a:ext>
            </a:extLst>
          </p:cNvPr>
          <p:cNvSpPr txBox="1"/>
          <p:nvPr/>
        </p:nvSpPr>
        <p:spPr>
          <a:xfrm>
            <a:off x="2584405" y="5867400"/>
            <a:ext cx="6172200" cy="381000"/>
          </a:xfrm>
          <a:prstGeom prst="rect">
            <a:avLst/>
          </a:prstGeom>
          <a:noFill/>
        </p:spPr>
        <p:txBody>
          <a:bodyPr wrap="square" lIns="0" tIns="0" rIns="0" bIns="0" rtlCol="0">
            <a:noAutofit/>
          </a:bodyPr>
          <a:lstStyle/>
          <a:p>
            <a:pPr algn="l"/>
            <a:r>
              <a:rPr lang="en-AU" sz="2000">
                <a:solidFill>
                  <a:schemeClr val="bg1"/>
                </a:solidFill>
              </a:rPr>
              <a:t>sodium nitrate				magnesium hydroxide</a:t>
            </a:r>
          </a:p>
        </p:txBody>
      </p:sp>
    </p:spTree>
    <p:extLst>
      <p:ext uri="{BB962C8B-B14F-4D97-AF65-F5344CB8AC3E}">
        <p14:creationId xmlns:p14="http://schemas.microsoft.com/office/powerpoint/2010/main" val="28668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D8598-D0EF-8851-2FD7-F0B33F2B108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C460BEF-8D8C-EAB7-BD7F-9130CAB00882}"/>
              </a:ext>
            </a:extLst>
          </p:cNvPr>
          <p:cNvSpPr>
            <a:spLocks noGrp="1"/>
          </p:cNvSpPr>
          <p:nvPr>
            <p:ph type="title"/>
          </p:nvPr>
        </p:nvSpPr>
        <p:spPr/>
        <p:txBody>
          <a:bodyPr/>
          <a:lstStyle/>
          <a:p>
            <a:r>
              <a:rPr lang="en-AU"/>
              <a:t>3.4 Coal powered generator video</a:t>
            </a:r>
          </a:p>
        </p:txBody>
      </p:sp>
      <p:pic>
        <p:nvPicPr>
          <p:cNvPr id="3" name="Online Media 2" title="Using Coal to Generate Electricity">
            <a:hlinkClick r:id="" action="ppaction://media"/>
            <a:extLst>
              <a:ext uri="{FF2B5EF4-FFF2-40B4-BE49-F238E27FC236}">
                <a16:creationId xmlns:a16="http://schemas.microsoft.com/office/drawing/2014/main" id="{A03E0092-75BB-DE3E-4786-3AE90AC95990}"/>
              </a:ext>
            </a:extLst>
          </p:cNvPr>
          <p:cNvPicPr>
            <a:picLocks noRot="1" noChangeAspect="1"/>
          </p:cNvPicPr>
          <p:nvPr>
            <a:videoFile r:link="rId1"/>
          </p:nvPr>
        </p:nvPicPr>
        <p:blipFill>
          <a:blip r:embed="rId4"/>
          <a:stretch>
            <a:fillRect/>
          </a:stretch>
        </p:blipFill>
        <p:spPr>
          <a:xfrm>
            <a:off x="2280744" y="997168"/>
            <a:ext cx="6847490" cy="5135618"/>
          </a:xfrm>
          <a:prstGeom prst="rect">
            <a:avLst/>
          </a:prstGeom>
        </p:spPr>
      </p:pic>
      <p:sp>
        <p:nvSpPr>
          <p:cNvPr id="7" name="TextBox 6">
            <a:extLst>
              <a:ext uri="{FF2B5EF4-FFF2-40B4-BE49-F238E27FC236}">
                <a16:creationId xmlns:a16="http://schemas.microsoft.com/office/drawing/2014/main" id="{E1B334EA-03AA-7C69-DD38-8C6077B7AD12}"/>
              </a:ext>
              <a:ext uri="{C183D7F6-B498-43B3-948B-1728B52AA6E4}">
                <adec:decorative xmlns:adec="http://schemas.microsoft.com/office/drawing/2017/decorative" val="1"/>
              </a:ext>
            </a:extLst>
          </p:cNvPr>
          <p:cNvSpPr txBox="1"/>
          <p:nvPr/>
        </p:nvSpPr>
        <p:spPr>
          <a:xfrm>
            <a:off x="2820057" y="6285167"/>
            <a:ext cx="6097314" cy="400110"/>
          </a:xfrm>
          <a:prstGeom prst="rect">
            <a:avLst/>
          </a:prstGeom>
          <a:noFill/>
        </p:spPr>
        <p:txBody>
          <a:bodyPr wrap="square">
            <a:spAutoFit/>
          </a:bodyPr>
          <a:lstStyle/>
          <a:p>
            <a:pPr algn="l">
              <a:buNone/>
            </a:pPr>
            <a:r>
              <a:rPr lang="en-AU" sz="2000" i="0">
                <a:solidFill>
                  <a:srgbClr val="0F0F0F"/>
                </a:solidFill>
                <a:effectLst/>
                <a:latin typeface="+mj-lt"/>
                <a:hlinkClick r:id="rId5"/>
              </a:rPr>
              <a:t>Using Coal to Generate Electricity </a:t>
            </a:r>
            <a:r>
              <a:rPr lang="en-AU" sz="2000" i="0">
                <a:solidFill>
                  <a:srgbClr val="0F0F0F"/>
                </a:solidFill>
                <a:effectLst/>
                <a:latin typeface="+mj-lt"/>
              </a:rPr>
              <a:t>(0:41)</a:t>
            </a:r>
          </a:p>
        </p:txBody>
      </p:sp>
      <p:sp>
        <p:nvSpPr>
          <p:cNvPr id="2" name="Slide Number Placeholder 1">
            <a:extLst>
              <a:ext uri="{FF2B5EF4-FFF2-40B4-BE49-F238E27FC236}">
                <a16:creationId xmlns:a16="http://schemas.microsoft.com/office/drawing/2014/main" id="{E055324B-EDB8-4DE6-658E-312CD35F9E9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230</a:t>
            </a:fld>
            <a:endParaRPr lang="en-AU"/>
          </a:p>
        </p:txBody>
      </p:sp>
    </p:spTree>
    <p:extLst>
      <p:ext uri="{BB962C8B-B14F-4D97-AF65-F5344CB8AC3E}">
        <p14:creationId xmlns:p14="http://schemas.microsoft.com/office/powerpoint/2010/main" val="27874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2B822-4939-3196-13ED-DD7767D738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32B237-F535-0269-0AAE-DDC83A979B9A}"/>
              </a:ext>
            </a:extLst>
          </p:cNvPr>
          <p:cNvSpPr>
            <a:spLocks noGrp="1"/>
          </p:cNvSpPr>
          <p:nvPr>
            <p:ph type="title"/>
          </p:nvPr>
        </p:nvSpPr>
        <p:spPr/>
        <p:txBody>
          <a:bodyPr/>
          <a:lstStyle/>
          <a:p>
            <a:r>
              <a:rPr lang="en-AU"/>
              <a:t>3.4 Nuclear reactor</a:t>
            </a:r>
          </a:p>
        </p:txBody>
      </p:sp>
      <p:pic>
        <p:nvPicPr>
          <p:cNvPr id="5" name="Picture 4" descr="schematic diagram of a nuclear reactor">
            <a:extLst>
              <a:ext uri="{FF2B5EF4-FFF2-40B4-BE49-F238E27FC236}">
                <a16:creationId xmlns:a16="http://schemas.microsoft.com/office/drawing/2014/main" id="{711F5370-2952-B079-DE34-8AF4DEAC3998}"/>
              </a:ext>
            </a:extLst>
          </p:cNvPr>
          <p:cNvPicPr>
            <a:picLocks noChangeAspect="1"/>
          </p:cNvPicPr>
          <p:nvPr/>
        </p:nvPicPr>
        <p:blipFill>
          <a:blip r:embed="rId3"/>
          <a:stretch>
            <a:fillRect/>
          </a:stretch>
        </p:blipFill>
        <p:spPr>
          <a:xfrm>
            <a:off x="1711751" y="350012"/>
            <a:ext cx="8631614" cy="5785683"/>
          </a:xfrm>
          <a:prstGeom prst="rect">
            <a:avLst/>
          </a:prstGeom>
        </p:spPr>
      </p:pic>
      <p:sp>
        <p:nvSpPr>
          <p:cNvPr id="9" name="TextBox 8">
            <a:extLst>
              <a:ext uri="{FF2B5EF4-FFF2-40B4-BE49-F238E27FC236}">
                <a16:creationId xmlns:a16="http://schemas.microsoft.com/office/drawing/2014/main" id="{8D600F03-9E97-382A-3702-2E2D671F1BDF}"/>
              </a:ext>
              <a:ext uri="{C183D7F6-B498-43B3-948B-1728B52AA6E4}">
                <adec:decorative xmlns:adec="http://schemas.microsoft.com/office/drawing/2017/decorative" val="1"/>
              </a:ext>
            </a:extLst>
          </p:cNvPr>
          <p:cNvSpPr txBox="1"/>
          <p:nvPr/>
        </p:nvSpPr>
        <p:spPr>
          <a:xfrm>
            <a:off x="4385821" y="6145683"/>
            <a:ext cx="6094428" cy="461665"/>
          </a:xfrm>
          <a:prstGeom prst="rect">
            <a:avLst/>
          </a:prstGeom>
          <a:noFill/>
        </p:spPr>
        <p:txBody>
          <a:bodyPr wrap="square">
            <a:spAutoFit/>
          </a:bodyPr>
          <a:lstStyle/>
          <a:p>
            <a:r>
              <a:rPr lang="en-AU" sz="1200" b="0" i="0">
                <a:solidFill>
                  <a:srgbClr val="232323"/>
                </a:solidFill>
                <a:effectLst/>
                <a:latin typeface="Arial" panose="020B0604020202020204" pitchFamily="34" charset="0"/>
              </a:rPr>
              <a:t>"</a:t>
            </a:r>
            <a:r>
              <a:rPr lang="en-AU" sz="1200" b="0" i="0">
                <a:solidFill>
                  <a:srgbClr val="AD1F85"/>
                </a:solidFill>
                <a:effectLst/>
                <a:latin typeface="Arial" panose="020B0604020202020204" pitchFamily="34" charset="0"/>
                <a:hlinkClick r:id="rId4"/>
              </a:rPr>
              <a:t>Magnox reactor schematic</a:t>
            </a:r>
            <a:r>
              <a:rPr lang="en-AU" sz="1200" b="0" i="0">
                <a:solidFill>
                  <a:srgbClr val="232323"/>
                </a:solidFill>
                <a:effectLst/>
                <a:latin typeface="Arial" panose="020B0604020202020204" pitchFamily="34" charset="0"/>
              </a:rPr>
              <a:t>" by </a:t>
            </a:r>
            <a:r>
              <a:rPr lang="en-AU" sz="1200" b="0" i="0">
                <a:solidFill>
                  <a:srgbClr val="AD1F85"/>
                </a:solidFill>
                <a:effectLst/>
                <a:latin typeface="Arial" panose="020B0604020202020204" pitchFamily="34" charset="0"/>
                <a:hlinkClick r:id="rId5"/>
              </a:rPr>
              <a:t>drawn by </a:t>
            </a:r>
            <a:r>
              <a:rPr lang="en-AU" sz="1200" b="0" i="0" err="1">
                <a:solidFill>
                  <a:srgbClr val="AD1F85"/>
                </a:solidFill>
                <a:effectLst/>
                <a:latin typeface="Arial" panose="020B0604020202020204" pitchFamily="34" charset="0"/>
                <a:hlinkClick r:id="rId5"/>
              </a:rPr>
              <a:t>Emoscopes</a:t>
            </a:r>
            <a:r>
              <a:rPr lang="en-AU" sz="1200" b="0" i="0">
                <a:solidFill>
                  <a:srgbClr val="AD1F85"/>
                </a:solidFill>
                <a:effectLst/>
                <a:latin typeface="Arial" panose="020B0604020202020204" pitchFamily="34" charset="0"/>
                <a:hlinkClick r:id="rId5"/>
              </a:rPr>
              <a:t> and converted to SVG by </a:t>
            </a:r>
            <a:r>
              <a:rPr lang="en-AU" sz="1200" b="0" i="0" err="1">
                <a:solidFill>
                  <a:srgbClr val="AD1F85"/>
                </a:solidFill>
                <a:effectLst/>
                <a:latin typeface="Arial" panose="020B0604020202020204" pitchFamily="34" charset="0"/>
                <a:hlinkClick r:id="rId5"/>
              </a:rPr>
              <a:t>User:Sakurambo</a:t>
            </a:r>
            <a:r>
              <a:rPr lang="en-AU" sz="1200" b="0" i="0">
                <a:solidFill>
                  <a:srgbClr val="232323"/>
                </a:solidFill>
                <a:effectLst/>
                <a:latin typeface="Arial" panose="020B0604020202020204" pitchFamily="34" charset="0"/>
              </a:rPr>
              <a:t> is licensed under </a:t>
            </a:r>
            <a:r>
              <a:rPr lang="en-AU" sz="1200" b="0" i="0">
                <a:solidFill>
                  <a:srgbClr val="AD1F85"/>
                </a:solidFill>
                <a:effectLst/>
                <a:latin typeface="Arial" panose="020B0604020202020204" pitchFamily="34" charset="0"/>
                <a:hlinkClick r:id="rId6"/>
              </a:rPr>
              <a:t>CC BY 2.5</a:t>
            </a:r>
            <a:r>
              <a:rPr lang="en-AU"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3F4B45AE-0AA9-9C66-DF56-C03001E2BB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231</a:t>
            </a:fld>
            <a:endParaRPr lang="en-AU"/>
          </a:p>
        </p:txBody>
      </p:sp>
    </p:spTree>
    <p:extLst>
      <p:ext uri="{BB962C8B-B14F-4D97-AF65-F5344CB8AC3E}">
        <p14:creationId xmlns:p14="http://schemas.microsoft.com/office/powerpoint/2010/main" val="26758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3019-768F-B5D3-D22B-5A1EE2DA6D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89DB5E7-29AD-ED63-56F0-60AE2B5136B5}"/>
              </a:ext>
            </a:extLst>
          </p:cNvPr>
          <p:cNvSpPr>
            <a:spLocks noGrp="1"/>
          </p:cNvSpPr>
          <p:nvPr>
            <p:ph type="title"/>
          </p:nvPr>
        </p:nvSpPr>
        <p:spPr/>
        <p:txBody>
          <a:bodyPr/>
          <a:lstStyle/>
          <a:p>
            <a:r>
              <a:rPr lang="en-AU"/>
              <a:t>3.4 Nuclear energy video</a:t>
            </a:r>
          </a:p>
        </p:txBody>
      </p:sp>
      <p:pic>
        <p:nvPicPr>
          <p:cNvPr id="3" name="Online Media 2" title="What is Nuclear Energy?">
            <a:hlinkClick r:id="" action="ppaction://media"/>
            <a:extLst>
              <a:ext uri="{FF2B5EF4-FFF2-40B4-BE49-F238E27FC236}">
                <a16:creationId xmlns:a16="http://schemas.microsoft.com/office/drawing/2014/main" id="{FD12AA1D-054F-F5E6-2E97-C8722700808B}"/>
              </a:ext>
            </a:extLst>
          </p:cNvPr>
          <p:cNvPicPr>
            <a:picLocks noRot="1" noChangeAspect="1"/>
          </p:cNvPicPr>
          <p:nvPr>
            <a:videoFile r:link="rId1"/>
          </p:nvPr>
        </p:nvPicPr>
        <p:blipFill>
          <a:blip r:embed="rId4"/>
          <a:stretch>
            <a:fillRect/>
          </a:stretch>
        </p:blipFill>
        <p:spPr>
          <a:xfrm>
            <a:off x="1693917" y="982928"/>
            <a:ext cx="9200055" cy="5198031"/>
          </a:xfrm>
          <a:prstGeom prst="rect">
            <a:avLst/>
          </a:prstGeom>
        </p:spPr>
      </p:pic>
      <p:sp>
        <p:nvSpPr>
          <p:cNvPr id="7" name="TextBox 6">
            <a:extLst>
              <a:ext uri="{FF2B5EF4-FFF2-40B4-BE49-F238E27FC236}">
                <a16:creationId xmlns:a16="http://schemas.microsoft.com/office/drawing/2014/main" id="{D5BF7FD0-ED01-E637-56B1-6567B8CBFB3E}"/>
              </a:ext>
              <a:ext uri="{C183D7F6-B498-43B3-948B-1728B52AA6E4}">
                <adec:decorative xmlns:adec="http://schemas.microsoft.com/office/drawing/2017/decorative" val="1"/>
              </a:ext>
            </a:extLst>
          </p:cNvPr>
          <p:cNvSpPr txBox="1"/>
          <p:nvPr/>
        </p:nvSpPr>
        <p:spPr>
          <a:xfrm>
            <a:off x="3561037" y="6258286"/>
            <a:ext cx="6097314" cy="400110"/>
          </a:xfrm>
          <a:prstGeom prst="rect">
            <a:avLst/>
          </a:prstGeom>
          <a:noFill/>
        </p:spPr>
        <p:txBody>
          <a:bodyPr wrap="square">
            <a:spAutoFit/>
          </a:bodyPr>
          <a:lstStyle/>
          <a:p>
            <a:pPr algn="l">
              <a:buNone/>
            </a:pPr>
            <a:r>
              <a:rPr lang="en-AU" sz="2000" i="0">
                <a:solidFill>
                  <a:srgbClr val="0F0F0F"/>
                </a:solidFill>
                <a:effectLst/>
                <a:latin typeface="+mj-lt"/>
                <a:hlinkClick r:id="rId5"/>
              </a:rPr>
              <a:t>What is Nuclear Energy? </a:t>
            </a:r>
            <a:r>
              <a:rPr lang="en-AU" sz="2000" i="0">
                <a:solidFill>
                  <a:srgbClr val="0F0F0F"/>
                </a:solidFill>
                <a:effectLst/>
                <a:latin typeface="+mj-lt"/>
              </a:rPr>
              <a:t>(1:57)</a:t>
            </a:r>
          </a:p>
        </p:txBody>
      </p:sp>
      <p:sp>
        <p:nvSpPr>
          <p:cNvPr id="2" name="Slide Number Placeholder 1">
            <a:extLst>
              <a:ext uri="{FF2B5EF4-FFF2-40B4-BE49-F238E27FC236}">
                <a16:creationId xmlns:a16="http://schemas.microsoft.com/office/drawing/2014/main" id="{4D7C61D1-CAC4-BBD6-0D72-577621742E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232</a:t>
            </a:fld>
            <a:endParaRPr lang="en-AU"/>
          </a:p>
        </p:txBody>
      </p:sp>
    </p:spTree>
    <p:extLst>
      <p:ext uri="{BB962C8B-B14F-4D97-AF65-F5344CB8AC3E}">
        <p14:creationId xmlns:p14="http://schemas.microsoft.com/office/powerpoint/2010/main" val="19212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3019-768F-B5D3-D22B-5A1EE2DA6D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89DB5E7-29AD-ED63-56F0-60AE2B5136B5}"/>
              </a:ext>
            </a:extLst>
          </p:cNvPr>
          <p:cNvSpPr>
            <a:spLocks noGrp="1"/>
          </p:cNvSpPr>
          <p:nvPr>
            <p:ph type="title"/>
          </p:nvPr>
        </p:nvSpPr>
        <p:spPr/>
        <p:txBody>
          <a:bodyPr/>
          <a:lstStyle/>
          <a:p>
            <a:r>
              <a:rPr lang="en-AU"/>
              <a:t>3.4 Nuclear fuel cycle video</a:t>
            </a:r>
          </a:p>
        </p:txBody>
      </p:sp>
      <p:sp>
        <p:nvSpPr>
          <p:cNvPr id="7" name="TextBox 6">
            <a:extLst>
              <a:ext uri="{FF2B5EF4-FFF2-40B4-BE49-F238E27FC236}">
                <a16:creationId xmlns:a16="http://schemas.microsoft.com/office/drawing/2014/main" id="{D5BF7FD0-ED01-E637-56B1-6567B8CBFB3E}"/>
              </a:ext>
              <a:ext uri="{C183D7F6-B498-43B3-948B-1728B52AA6E4}">
                <adec:decorative xmlns:adec="http://schemas.microsoft.com/office/drawing/2017/decorative" val="1"/>
              </a:ext>
            </a:extLst>
          </p:cNvPr>
          <p:cNvSpPr txBox="1"/>
          <p:nvPr/>
        </p:nvSpPr>
        <p:spPr>
          <a:xfrm>
            <a:off x="3561037" y="6258286"/>
            <a:ext cx="6097314" cy="400110"/>
          </a:xfrm>
          <a:prstGeom prst="rect">
            <a:avLst/>
          </a:prstGeom>
          <a:noFill/>
        </p:spPr>
        <p:txBody>
          <a:bodyPr wrap="square">
            <a:spAutoFit/>
          </a:bodyPr>
          <a:lstStyle/>
          <a:p>
            <a:pPr algn="l">
              <a:buNone/>
            </a:pPr>
            <a:r>
              <a:rPr lang="en-AU" sz="2000" i="0">
                <a:solidFill>
                  <a:srgbClr val="0F0F0F"/>
                </a:solidFill>
                <a:effectLst/>
                <a:latin typeface="+mj-lt"/>
                <a:hlinkClick r:id="rId4"/>
              </a:rPr>
              <a:t>The nuclear fuel cycle </a:t>
            </a:r>
            <a:r>
              <a:rPr lang="en-AU" sz="2000" i="0">
                <a:solidFill>
                  <a:srgbClr val="0F0F0F"/>
                </a:solidFill>
                <a:effectLst/>
                <a:latin typeface="+mj-lt"/>
              </a:rPr>
              <a:t>(</a:t>
            </a:r>
            <a:r>
              <a:rPr lang="en-AU" sz="2000">
                <a:solidFill>
                  <a:srgbClr val="0F0F0F"/>
                </a:solidFill>
                <a:latin typeface="+mj-lt"/>
              </a:rPr>
              <a:t>3</a:t>
            </a:r>
            <a:r>
              <a:rPr lang="en-AU" sz="2000" i="0">
                <a:solidFill>
                  <a:srgbClr val="0F0F0F"/>
                </a:solidFill>
                <a:effectLst/>
                <a:latin typeface="+mj-lt"/>
              </a:rPr>
              <a:t>:00)</a:t>
            </a:r>
          </a:p>
        </p:txBody>
      </p:sp>
      <p:pic>
        <p:nvPicPr>
          <p:cNvPr id="4" name="Online Media 3" title="The Nuclear Fuel Cycle">
            <a:hlinkClick r:id="" action="ppaction://media"/>
            <a:extLst>
              <a:ext uri="{FF2B5EF4-FFF2-40B4-BE49-F238E27FC236}">
                <a16:creationId xmlns:a16="http://schemas.microsoft.com/office/drawing/2014/main" id="{6A085BF2-1886-3F70-8731-B6A8D783317D}"/>
              </a:ext>
            </a:extLst>
          </p:cNvPr>
          <p:cNvPicPr>
            <a:picLocks noRot="1" noChangeAspect="1"/>
          </p:cNvPicPr>
          <p:nvPr>
            <a:videoFile r:link="rId1"/>
          </p:nvPr>
        </p:nvPicPr>
        <p:blipFill>
          <a:blip r:embed="rId5"/>
          <a:stretch>
            <a:fillRect/>
          </a:stretch>
        </p:blipFill>
        <p:spPr>
          <a:xfrm>
            <a:off x="1490133" y="979629"/>
            <a:ext cx="9211733" cy="5204629"/>
          </a:xfrm>
          <a:prstGeom prst="rect">
            <a:avLst/>
          </a:prstGeom>
        </p:spPr>
      </p:pic>
      <p:sp>
        <p:nvSpPr>
          <p:cNvPr id="2" name="Slide Number Placeholder 1">
            <a:extLst>
              <a:ext uri="{FF2B5EF4-FFF2-40B4-BE49-F238E27FC236}">
                <a16:creationId xmlns:a16="http://schemas.microsoft.com/office/drawing/2014/main" id="{4D7C61D1-CAC4-BBD6-0D72-577621742E2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233</a:t>
            </a:fld>
            <a:endParaRPr lang="en-AU"/>
          </a:p>
        </p:txBody>
      </p:sp>
    </p:spTree>
    <p:extLst>
      <p:ext uri="{BB962C8B-B14F-4D97-AF65-F5344CB8AC3E}">
        <p14:creationId xmlns:p14="http://schemas.microsoft.com/office/powerpoint/2010/main" val="29997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DFA570-C257-EB7D-5774-6A16172A14F3}"/>
              </a:ext>
            </a:extLst>
          </p:cNvPr>
          <p:cNvSpPr>
            <a:spLocks noGrp="1"/>
          </p:cNvSpPr>
          <p:nvPr>
            <p:ph type="title"/>
          </p:nvPr>
        </p:nvSpPr>
        <p:spPr/>
        <p:txBody>
          <a:bodyPr/>
          <a:lstStyle/>
          <a:p>
            <a:r>
              <a:rPr lang="en-AU"/>
              <a:t>3.4 Environmental impacts of nuclear reactions (1 of 5)</a:t>
            </a:r>
          </a:p>
        </p:txBody>
      </p:sp>
      <p:sp>
        <p:nvSpPr>
          <p:cNvPr id="4" name="Text Placeholder 3">
            <a:extLst>
              <a:ext uri="{FF2B5EF4-FFF2-40B4-BE49-F238E27FC236}">
                <a16:creationId xmlns:a16="http://schemas.microsoft.com/office/drawing/2014/main" id="{45FF8FE0-C973-8A21-0032-7C958CC3F1E3}"/>
              </a:ext>
            </a:extLst>
          </p:cNvPr>
          <p:cNvSpPr>
            <a:spLocks noGrp="1"/>
          </p:cNvSpPr>
          <p:nvPr>
            <p:ph type="body" sz="quarter" idx="18"/>
          </p:nvPr>
        </p:nvSpPr>
        <p:spPr/>
        <p:txBody>
          <a:bodyPr/>
          <a:lstStyle/>
          <a:p>
            <a:r>
              <a:rPr lang="en-AU"/>
              <a:t>Mining</a:t>
            </a:r>
          </a:p>
        </p:txBody>
      </p:sp>
      <p:sp>
        <p:nvSpPr>
          <p:cNvPr id="5" name="Content Placeholder 4">
            <a:extLst>
              <a:ext uri="{FF2B5EF4-FFF2-40B4-BE49-F238E27FC236}">
                <a16:creationId xmlns:a16="http://schemas.microsoft.com/office/drawing/2014/main" id="{D966BEDF-0B5E-8D32-A326-EC5A559E5E84}"/>
              </a:ext>
            </a:extLst>
          </p:cNvPr>
          <p:cNvSpPr>
            <a:spLocks noGrp="1"/>
          </p:cNvSpPr>
          <p:nvPr>
            <p:ph sz="quarter" idx="19"/>
          </p:nvPr>
        </p:nvSpPr>
        <p:spPr/>
        <p:txBody>
          <a:bodyPr/>
          <a:lstStyle/>
          <a:p>
            <a:pPr marL="342900" indent="-342900">
              <a:buFont typeface="Arial" panose="020B0604020202020204" pitchFamily="34" charset="0"/>
              <a:buChar char="•"/>
            </a:pPr>
            <a:r>
              <a:rPr lang="en-US"/>
              <a:t>Environmental disruption due to land clearing and excavation.</a:t>
            </a:r>
          </a:p>
          <a:p>
            <a:pPr marL="342900" indent="-342900">
              <a:buFont typeface="Arial" panose="020B0604020202020204" pitchFamily="34" charset="0"/>
              <a:buChar char="•"/>
            </a:pPr>
            <a:r>
              <a:rPr lang="en-US"/>
              <a:t>Habitat destruction and biodiversity loss.</a:t>
            </a:r>
          </a:p>
          <a:p>
            <a:pPr marL="342900" indent="-342900">
              <a:buFont typeface="Arial" panose="020B0604020202020204" pitchFamily="34" charset="0"/>
              <a:buChar char="•"/>
            </a:pPr>
            <a:r>
              <a:rPr lang="en-US"/>
              <a:t>Generation of radioactive dust and radon gas.</a:t>
            </a:r>
          </a:p>
          <a:p>
            <a:pPr marL="342900" indent="-342900">
              <a:buFont typeface="Arial" panose="020B0604020202020204" pitchFamily="34" charset="0"/>
              <a:buChar char="•"/>
            </a:pPr>
            <a:r>
              <a:rPr lang="en-US"/>
              <a:t>Contamination of soil and water from mining tailings</a:t>
            </a:r>
          </a:p>
          <a:p>
            <a:endParaRPr lang="en-AU"/>
          </a:p>
        </p:txBody>
      </p:sp>
      <p:pic>
        <p:nvPicPr>
          <p:cNvPr id="7" name="Picture Placeholder 6" descr="open cut uranium mine">
            <a:extLst>
              <a:ext uri="{FF2B5EF4-FFF2-40B4-BE49-F238E27FC236}">
                <a16:creationId xmlns:a16="http://schemas.microsoft.com/office/drawing/2014/main" id="{5859CD34-F11F-3BD5-7D82-DAA243748B5F}"/>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xfrm>
            <a:off x="6324599" y="1060962"/>
            <a:ext cx="5507038" cy="4814518"/>
          </a:xfrm>
          <a:prstGeom prst="rect">
            <a:avLst/>
          </a:prstGeom>
        </p:spPr>
      </p:pic>
      <p:sp>
        <p:nvSpPr>
          <p:cNvPr id="8" name="TextBox 7">
            <a:extLst>
              <a:ext uri="{FF2B5EF4-FFF2-40B4-BE49-F238E27FC236}">
                <a16:creationId xmlns:a16="http://schemas.microsoft.com/office/drawing/2014/main" id="{57B338F8-4D33-13D4-8BED-200CAE28B7F6}"/>
              </a:ext>
              <a:ext uri="{C183D7F6-B498-43B3-948B-1728B52AA6E4}">
                <adec:decorative xmlns:adec="http://schemas.microsoft.com/office/drawing/2017/decorative" val="1"/>
              </a:ext>
            </a:extLst>
          </p:cNvPr>
          <p:cNvSpPr txBox="1"/>
          <p:nvPr/>
        </p:nvSpPr>
        <p:spPr>
          <a:xfrm>
            <a:off x="4572000" y="6185260"/>
            <a:ext cx="6096000" cy="461665"/>
          </a:xfrm>
          <a:prstGeom prst="rect">
            <a:avLst/>
          </a:prstGeom>
          <a:noFill/>
        </p:spPr>
        <p:txBody>
          <a:bodyPr wrap="square">
            <a:spAutoFit/>
          </a:bodyPr>
          <a:lstStyle/>
          <a:p>
            <a:r>
              <a:rPr lang="en-AU" sz="1200" b="0" i="0">
                <a:solidFill>
                  <a:srgbClr val="232323"/>
                </a:solidFill>
                <a:effectLst/>
                <a:latin typeface="Arial" panose="020B0604020202020204" pitchFamily="34" charset="0"/>
              </a:rPr>
              <a:t>"</a:t>
            </a:r>
            <a:r>
              <a:rPr lang="en-AU" sz="1200" b="0" i="0">
                <a:solidFill>
                  <a:srgbClr val="AD1F85"/>
                </a:solidFill>
                <a:effectLst/>
                <a:latin typeface="Arial" panose="020B0604020202020204" pitchFamily="34" charset="0"/>
                <a:hlinkClick r:id="rId4"/>
              </a:rPr>
              <a:t>Ranger Uranium Mine 01</a:t>
            </a:r>
            <a:r>
              <a:rPr lang="en-AU" sz="1200" b="0" i="0">
                <a:solidFill>
                  <a:srgbClr val="232323"/>
                </a:solidFill>
                <a:effectLst/>
                <a:latin typeface="Arial" panose="020B0604020202020204" pitchFamily="34" charset="0"/>
              </a:rPr>
              <a:t>" by </a:t>
            </a:r>
            <a:r>
              <a:rPr lang="en-AU" sz="1200" b="0" i="0">
                <a:solidFill>
                  <a:srgbClr val="AD1F85"/>
                </a:solidFill>
                <a:effectLst/>
                <a:latin typeface="Arial" panose="020B0604020202020204" pitchFamily="34" charset="0"/>
                <a:hlinkClick r:id="rId5"/>
              </a:rPr>
              <a:t>[https://www.flickr.com/people/24134779@N00 Alberto Otero </a:t>
            </a:r>
            <a:r>
              <a:rPr lang="en-AU" sz="1200" b="0" i="0" err="1">
                <a:solidFill>
                  <a:srgbClr val="AD1F85"/>
                </a:solidFill>
                <a:effectLst/>
                <a:latin typeface="Arial" panose="020B0604020202020204" pitchFamily="34" charset="0"/>
                <a:hlinkClick r:id="rId5"/>
              </a:rPr>
              <a:t>Garc�a</a:t>
            </a:r>
            <a:r>
              <a:rPr lang="en-AU" sz="1200" b="0" i="0">
                <a:solidFill>
                  <a:srgbClr val="AD1F85"/>
                </a:solidFill>
                <a:effectLst/>
                <a:latin typeface="Arial" panose="020B0604020202020204" pitchFamily="34" charset="0"/>
                <a:hlinkClick r:id="rId5"/>
              </a:rPr>
              <a:t>] from Barcelona, Spain</a:t>
            </a:r>
            <a:r>
              <a:rPr lang="en-AU" sz="1200" b="0" i="0">
                <a:solidFill>
                  <a:srgbClr val="232323"/>
                </a:solidFill>
                <a:effectLst/>
                <a:latin typeface="Arial" panose="020B0604020202020204" pitchFamily="34" charset="0"/>
              </a:rPr>
              <a:t> is licensed under </a:t>
            </a:r>
            <a:r>
              <a:rPr lang="en-AU" sz="1200" b="0" i="0">
                <a:solidFill>
                  <a:srgbClr val="AD1F85"/>
                </a:solidFill>
                <a:effectLst/>
                <a:latin typeface="Arial" panose="020B0604020202020204" pitchFamily="34" charset="0"/>
                <a:hlinkClick r:id="rId6"/>
              </a:rPr>
              <a:t>CC BY 2.0</a:t>
            </a:r>
            <a:r>
              <a:rPr lang="en-AU"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3CE00006-95DF-06F8-A071-DA83EBC94F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234</a:t>
            </a:fld>
            <a:endParaRPr lang="en-AU"/>
          </a:p>
        </p:txBody>
      </p:sp>
    </p:spTree>
    <p:extLst>
      <p:ext uri="{BB962C8B-B14F-4D97-AF65-F5344CB8AC3E}">
        <p14:creationId xmlns:p14="http://schemas.microsoft.com/office/powerpoint/2010/main" val="332513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86A4D-EDDF-1FFC-0375-1EEA8E8291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34313F-E3EC-067D-B0E4-D1826D6B7CA1}"/>
              </a:ext>
            </a:extLst>
          </p:cNvPr>
          <p:cNvSpPr>
            <a:spLocks noGrp="1"/>
          </p:cNvSpPr>
          <p:nvPr>
            <p:ph type="title"/>
          </p:nvPr>
        </p:nvSpPr>
        <p:spPr/>
        <p:txBody>
          <a:bodyPr/>
          <a:lstStyle/>
          <a:p>
            <a:r>
              <a:rPr lang="en-AU"/>
              <a:t>3.4 Environmental impacts of nuclear reactions (2 of 5)</a:t>
            </a:r>
          </a:p>
        </p:txBody>
      </p:sp>
      <p:sp>
        <p:nvSpPr>
          <p:cNvPr id="4" name="Text Placeholder 3">
            <a:extLst>
              <a:ext uri="{FF2B5EF4-FFF2-40B4-BE49-F238E27FC236}">
                <a16:creationId xmlns:a16="http://schemas.microsoft.com/office/drawing/2014/main" id="{E34DF9EA-58CC-C080-CCAE-BA55F19F405E}"/>
              </a:ext>
            </a:extLst>
          </p:cNvPr>
          <p:cNvSpPr>
            <a:spLocks noGrp="1"/>
          </p:cNvSpPr>
          <p:nvPr>
            <p:ph type="body" sz="quarter" idx="18"/>
          </p:nvPr>
        </p:nvSpPr>
        <p:spPr/>
        <p:txBody>
          <a:bodyPr/>
          <a:lstStyle/>
          <a:p>
            <a:r>
              <a:rPr lang="en-AU"/>
              <a:t>Enrichment</a:t>
            </a:r>
          </a:p>
        </p:txBody>
      </p:sp>
      <p:sp>
        <p:nvSpPr>
          <p:cNvPr id="5" name="Content Placeholder 4">
            <a:extLst>
              <a:ext uri="{FF2B5EF4-FFF2-40B4-BE49-F238E27FC236}">
                <a16:creationId xmlns:a16="http://schemas.microsoft.com/office/drawing/2014/main" id="{528C3086-3BC5-1313-06A4-507D3D3B712F}"/>
              </a:ext>
            </a:extLst>
          </p:cNvPr>
          <p:cNvSpPr>
            <a:spLocks noGrp="1"/>
          </p:cNvSpPr>
          <p:nvPr>
            <p:ph sz="quarter" idx="19"/>
          </p:nvPr>
        </p:nvSpPr>
        <p:spPr/>
        <p:txBody>
          <a:bodyPr/>
          <a:lstStyle/>
          <a:p>
            <a:pPr marL="342900" indent="-342900" algn="l" rtl="0">
              <a:lnSpc>
                <a:spcPct val="200000"/>
              </a:lnSpc>
              <a:buFont typeface="Arial" panose="020B0604020202020204" pitchFamily="34" charset="0"/>
              <a:buChar char="•"/>
            </a:pPr>
            <a:r>
              <a:rPr lang="en-US" b="0" i="0">
                <a:solidFill>
                  <a:srgbClr val="000000"/>
                </a:solidFill>
                <a:effectLst/>
                <a:latin typeface="Roboto" panose="02000000000000000000" pitchFamily="2" charset="0"/>
              </a:rPr>
              <a:t>Chemical processing uses hazardous substances such as hydrofluoric acid and uranium hexafluoride that can pollute air and water if not managed properly.</a:t>
            </a:r>
          </a:p>
          <a:p>
            <a:pPr marL="342900" indent="-342900" algn="l" rtl="0">
              <a:lnSpc>
                <a:spcPct val="200000"/>
              </a:lnSpc>
              <a:buFont typeface="Arial" panose="020B0604020202020204" pitchFamily="34" charset="0"/>
              <a:buChar char="•"/>
            </a:pPr>
            <a:r>
              <a:rPr lang="en-US" b="0" i="0">
                <a:solidFill>
                  <a:srgbClr val="000000"/>
                </a:solidFill>
                <a:effectLst/>
                <a:latin typeface="Roboto" panose="02000000000000000000" pitchFamily="2" charset="0"/>
              </a:rPr>
              <a:t>Energy-intensive processes contribute to greenhouse gas emissions.</a:t>
            </a:r>
          </a:p>
          <a:p>
            <a:endParaRPr lang="en-AU"/>
          </a:p>
        </p:txBody>
      </p:sp>
      <p:pic>
        <p:nvPicPr>
          <p:cNvPr id="9" name="Picture Placeholder 8" descr="enriched uranium billet">
            <a:extLst>
              <a:ext uri="{FF2B5EF4-FFF2-40B4-BE49-F238E27FC236}">
                <a16:creationId xmlns:a16="http://schemas.microsoft.com/office/drawing/2014/main" id="{C6F44060-B04B-1B94-7E52-42BD4C86E3DE}"/>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xfrm>
            <a:off x="6324599" y="1110074"/>
            <a:ext cx="5507038" cy="4814518"/>
          </a:xfrm>
          <a:prstGeom prst="rect">
            <a:avLst/>
          </a:prstGeom>
        </p:spPr>
      </p:pic>
      <p:sp>
        <p:nvSpPr>
          <p:cNvPr id="8" name="TextBox 7">
            <a:extLst>
              <a:ext uri="{FF2B5EF4-FFF2-40B4-BE49-F238E27FC236}">
                <a16:creationId xmlns:a16="http://schemas.microsoft.com/office/drawing/2014/main" id="{477AED3D-E0DC-314E-630C-BE32CEBC7822}"/>
              </a:ext>
              <a:ext uri="{C183D7F6-B498-43B3-948B-1728B52AA6E4}">
                <adec:decorative xmlns:adec="http://schemas.microsoft.com/office/drawing/2017/decorative" val="1"/>
              </a:ext>
            </a:extLst>
          </p:cNvPr>
          <p:cNvSpPr txBox="1"/>
          <p:nvPr/>
        </p:nvSpPr>
        <p:spPr>
          <a:xfrm>
            <a:off x="6845519" y="6113690"/>
            <a:ext cx="4465198" cy="461665"/>
          </a:xfrm>
          <a:prstGeom prst="rect">
            <a:avLst/>
          </a:prstGeom>
          <a:noFill/>
        </p:spPr>
        <p:txBody>
          <a:bodyPr wrap="square">
            <a:spAutoFit/>
          </a:bodyPr>
          <a:lstStyle/>
          <a:p>
            <a:pPr algn="l">
              <a:buNone/>
            </a:pPr>
            <a:r>
              <a:rPr lang="en-AU" sz="1200" b="1" i="0" u="sng">
                <a:solidFill>
                  <a:srgbClr val="233566"/>
                </a:solidFill>
                <a:effectLst/>
                <a:latin typeface="Arial" panose="020B0604020202020204" pitchFamily="34" charset="0"/>
                <a:hlinkClick r:id="rId4" tooltip="File:HEUraniumC.jpg"/>
              </a:rPr>
              <a:t>HEUraniumC.jpg</a:t>
            </a:r>
            <a:r>
              <a:rPr lang="en-AU" sz="1200" i="0">
                <a:solidFill>
                  <a:srgbClr val="233566"/>
                </a:solidFill>
                <a:effectLst/>
                <a:latin typeface="Arial" panose="020B0604020202020204" pitchFamily="34" charset="0"/>
              </a:rPr>
              <a:t> by </a:t>
            </a:r>
            <a:r>
              <a:rPr lang="en-AU" sz="1200" b="1" i="0" u="sng">
                <a:solidFill>
                  <a:srgbClr val="233566"/>
                </a:solidFill>
                <a:effectLst/>
                <a:latin typeface="Arial" panose="020B0604020202020204" pitchFamily="34" charset="0"/>
                <a:hlinkClick r:id="rId5"/>
              </a:rPr>
              <a:t>United States Department of Energy</a:t>
            </a:r>
            <a:r>
              <a:rPr lang="en-AU" sz="1200" b="1" i="0" u="sng">
                <a:solidFill>
                  <a:srgbClr val="233566"/>
                </a:solidFill>
                <a:effectLst/>
                <a:latin typeface="Arial" panose="020B0604020202020204" pitchFamily="34" charset="0"/>
              </a:rPr>
              <a:t> </a:t>
            </a:r>
            <a:r>
              <a:rPr lang="en-AU" sz="1200" i="0">
                <a:solidFill>
                  <a:srgbClr val="233566"/>
                </a:solidFill>
                <a:effectLst/>
                <a:latin typeface="Arial" panose="020B0604020202020204" pitchFamily="34" charset="0"/>
              </a:rPr>
              <a:t>is public domain </a:t>
            </a:r>
            <a:endParaRPr lang="en-AU" sz="1200" i="0">
              <a:solidFill>
                <a:srgbClr val="101418"/>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FCA95912-4981-B308-2057-CC1204EDF9F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235</a:t>
            </a:fld>
            <a:endParaRPr lang="en-AU"/>
          </a:p>
        </p:txBody>
      </p:sp>
    </p:spTree>
    <p:extLst>
      <p:ext uri="{BB962C8B-B14F-4D97-AF65-F5344CB8AC3E}">
        <p14:creationId xmlns:p14="http://schemas.microsoft.com/office/powerpoint/2010/main" val="19530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7A7BA-CC82-2E9F-CEFE-24F1872827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0C7142-1600-4CD2-AFF9-BBEA83E8DA6B}"/>
              </a:ext>
            </a:extLst>
          </p:cNvPr>
          <p:cNvSpPr>
            <a:spLocks noGrp="1"/>
          </p:cNvSpPr>
          <p:nvPr>
            <p:ph type="title"/>
          </p:nvPr>
        </p:nvSpPr>
        <p:spPr/>
        <p:txBody>
          <a:bodyPr/>
          <a:lstStyle/>
          <a:p>
            <a:r>
              <a:rPr lang="en-AU"/>
              <a:t>3.4 Environmental impacts of nuclear reactions (3 of 5)</a:t>
            </a:r>
          </a:p>
        </p:txBody>
      </p:sp>
      <p:sp>
        <p:nvSpPr>
          <p:cNvPr id="4" name="Text Placeholder 3">
            <a:extLst>
              <a:ext uri="{FF2B5EF4-FFF2-40B4-BE49-F238E27FC236}">
                <a16:creationId xmlns:a16="http://schemas.microsoft.com/office/drawing/2014/main" id="{227E309D-E985-68C6-D5F7-B8E88B1C0600}"/>
              </a:ext>
            </a:extLst>
          </p:cNvPr>
          <p:cNvSpPr>
            <a:spLocks noGrp="1"/>
          </p:cNvSpPr>
          <p:nvPr>
            <p:ph type="body" sz="quarter" idx="18"/>
          </p:nvPr>
        </p:nvSpPr>
        <p:spPr/>
        <p:txBody>
          <a:bodyPr/>
          <a:lstStyle/>
          <a:p>
            <a:r>
              <a:rPr lang="en-AU"/>
              <a:t>Reactor operation</a:t>
            </a:r>
          </a:p>
        </p:txBody>
      </p:sp>
      <p:sp>
        <p:nvSpPr>
          <p:cNvPr id="7" name="Rectangle 2">
            <a:extLst>
              <a:ext uri="{FF2B5EF4-FFF2-40B4-BE49-F238E27FC236}">
                <a16:creationId xmlns:a16="http://schemas.microsoft.com/office/drawing/2014/main" id="{7E9FF054-8B44-01A3-8C90-05CF4C4C67F6}"/>
              </a:ext>
            </a:extLst>
          </p:cNvPr>
          <p:cNvSpPr>
            <a:spLocks noGrp="1" noChangeArrowheads="1"/>
          </p:cNvSpPr>
          <p:nvPr>
            <p:ph sz="quarter" idx="19"/>
          </p:nvPr>
        </p:nvSpPr>
        <p:spPr bwMode="auto">
          <a:xfrm>
            <a:off x="90152" y="1879074"/>
            <a:ext cx="6096000" cy="434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lvl="0" indent="-342900" defTabSz="914400" eaLnBrk="0" fontAlgn="base" hangingPunct="0">
              <a:spcBef>
                <a:spcPct val="0"/>
              </a:spcBef>
              <a:spcAft>
                <a:spcPts val="600"/>
              </a:spcAft>
              <a:buFont typeface="Arial" panose="020B0604020202020204" pitchFamily="34" charset="0"/>
              <a:buChar char="•"/>
            </a:pPr>
            <a:r>
              <a:rPr kumimoji="0" lang="en-US" altLang="en-US" b="0" i="0" u="none" strike="noStrike" cap="none" normalizeH="0" baseline="0">
                <a:ln>
                  <a:noFill/>
                </a:ln>
                <a:solidFill>
                  <a:schemeClr val="tx1"/>
                </a:solidFill>
                <a:effectLst/>
                <a:latin typeface="Arial" panose="020B0604020202020204" pitchFamily="34" charset="0"/>
              </a:rPr>
              <a:t>The fission reactions that drive </a:t>
            </a:r>
            <a:r>
              <a:rPr lang="en-US" altLang="en-US">
                <a:latin typeface="Arial" panose="020B0604020202020204" pitchFamily="34" charset="0"/>
              </a:rPr>
              <a:t>n</a:t>
            </a:r>
            <a:r>
              <a:rPr kumimoji="0" lang="en-US" altLang="en-US" b="0" i="0" u="none" strike="noStrike" cap="none" normalizeH="0" baseline="0">
                <a:ln>
                  <a:noFill/>
                </a:ln>
                <a:solidFill>
                  <a:schemeClr val="tx1"/>
                </a:solidFill>
                <a:effectLst/>
                <a:latin typeface="Arial" panose="020B0604020202020204" pitchFamily="34" charset="0"/>
              </a:rPr>
              <a:t>uclear power plants </a:t>
            </a:r>
            <a:r>
              <a:rPr kumimoji="0" lang="en-AU" altLang="en-US" b="0" i="0" u="none" strike="noStrike" cap="none" normalizeH="0" baseline="0">
                <a:ln>
                  <a:noFill/>
                </a:ln>
                <a:solidFill>
                  <a:schemeClr val="tx1"/>
                </a:solidFill>
                <a:effectLst/>
                <a:latin typeface="Arial" panose="020B0604020202020204" pitchFamily="34" charset="0"/>
              </a:rPr>
              <a:t>do not produce carbon dioxide, </a:t>
            </a:r>
            <a:r>
              <a:rPr lang="en-AU" altLang="en-US">
                <a:latin typeface="Arial" panose="020B0604020202020204" pitchFamily="34" charset="0"/>
              </a:rPr>
              <a:t>making them cleaner to operate</a:t>
            </a:r>
            <a:r>
              <a:rPr kumimoji="0" lang="en-US" altLang="en-US" b="0" i="0" u="none" strike="noStrike" cap="none" normalizeH="0" baseline="0">
                <a:ln>
                  <a:noFill/>
                </a:ln>
                <a:solidFill>
                  <a:schemeClr val="tx1"/>
                </a:solidFill>
                <a:effectLst/>
                <a:latin typeface="Arial" panose="020B0604020202020204" pitchFamily="34" charset="0"/>
              </a:rPr>
              <a:t> than coal or gas plants.</a:t>
            </a:r>
          </a:p>
          <a:p>
            <a:pPr marL="342900" marR="0" lvl="0" indent="-34290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Small routine releases of radioactive gases and heated</a:t>
            </a:r>
            <a:r>
              <a:rPr lang="en-US" altLang="en-US">
                <a:latin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rPr>
              <a:t>cooling water can affect local ecosystems, though usually</a:t>
            </a:r>
            <a:r>
              <a:rPr lang="en-US" altLang="en-US">
                <a:latin typeface="Arial" panose="020B0604020202020204" pitchFamily="34" charset="0"/>
              </a:rPr>
              <a:t> </a:t>
            </a:r>
            <a:r>
              <a:rPr kumimoji="0" lang="en-US" altLang="en-US" b="0" i="0" u="none" strike="noStrike" cap="none" normalizeH="0" baseline="0">
                <a:ln>
                  <a:noFill/>
                </a:ln>
                <a:solidFill>
                  <a:schemeClr val="tx1"/>
                </a:solidFill>
                <a:effectLst/>
                <a:latin typeface="Arial" panose="020B0604020202020204" pitchFamily="34" charset="0"/>
              </a:rPr>
              <a:t>within safety limits.</a:t>
            </a:r>
          </a:p>
          <a:p>
            <a:pPr marL="342900" marR="0" lvl="0" indent="-342900" algn="l" defTabSz="914400" rtl="0" eaLnBrk="0" fontAlgn="base" latinLnBrk="0" hangingPunct="0">
              <a:spcBef>
                <a:spcPct val="0"/>
              </a:spcBef>
              <a:spcAft>
                <a:spcPts val="60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Heated water discharged back into rivers or oceans can cause </a:t>
            </a:r>
            <a:r>
              <a:rPr kumimoji="0" lang="en-US" altLang="en-US" b="1" i="0" u="none" strike="noStrike" cap="none" normalizeH="0" baseline="0">
                <a:ln>
                  <a:noFill/>
                </a:ln>
                <a:solidFill>
                  <a:schemeClr val="tx1"/>
                </a:solidFill>
                <a:effectLst/>
                <a:latin typeface="Arial" panose="020B0604020202020204" pitchFamily="34" charset="0"/>
              </a:rPr>
              <a:t>thermal pollution</a:t>
            </a:r>
            <a:r>
              <a:rPr kumimoji="0" lang="en-US" altLang="en-US" b="0" i="0" u="none" strike="noStrike" cap="none" normalizeH="0" baseline="0">
                <a:ln>
                  <a:noFill/>
                </a:ln>
                <a:solidFill>
                  <a:schemeClr val="tx1"/>
                </a:solidFill>
                <a:effectLst/>
                <a:latin typeface="Arial" panose="020B0604020202020204" pitchFamily="34" charset="0"/>
              </a:rPr>
              <a:t>, impacting fish and aquatic life.</a:t>
            </a:r>
          </a:p>
        </p:txBody>
      </p:sp>
      <p:pic>
        <p:nvPicPr>
          <p:cNvPr id="12" name="Picture Placeholder 11" descr="nuclear power station">
            <a:extLst>
              <a:ext uri="{FF2B5EF4-FFF2-40B4-BE49-F238E27FC236}">
                <a16:creationId xmlns:a16="http://schemas.microsoft.com/office/drawing/2014/main" id="{7C0E8B52-D7AF-A495-0573-DBDE28F6FD52}"/>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prstGeom prst="rect">
            <a:avLst/>
          </a:prstGeom>
        </p:spPr>
      </p:pic>
      <p:sp>
        <p:nvSpPr>
          <p:cNvPr id="14" name="TextBox 13">
            <a:extLst>
              <a:ext uri="{FF2B5EF4-FFF2-40B4-BE49-F238E27FC236}">
                <a16:creationId xmlns:a16="http://schemas.microsoft.com/office/drawing/2014/main" id="{9136C800-E622-84E3-76B8-395CF36F89E5}"/>
              </a:ext>
              <a:ext uri="{C183D7F6-B498-43B3-948B-1728B52AA6E4}">
                <adec:decorative xmlns:adec="http://schemas.microsoft.com/office/drawing/2017/decorative" val="1"/>
              </a:ext>
            </a:extLst>
          </p:cNvPr>
          <p:cNvSpPr txBox="1"/>
          <p:nvPr/>
        </p:nvSpPr>
        <p:spPr>
          <a:xfrm>
            <a:off x="5733491" y="6427196"/>
            <a:ext cx="6098146" cy="261610"/>
          </a:xfrm>
          <a:prstGeom prst="rect">
            <a:avLst/>
          </a:prstGeom>
          <a:noFill/>
        </p:spPr>
        <p:txBody>
          <a:bodyPr wrap="square">
            <a:spAutoFit/>
          </a:bodyPr>
          <a:lstStyle/>
          <a:p>
            <a:r>
              <a:rPr lang="en-US" sz="1100"/>
              <a:t>""</a:t>
            </a:r>
            <a:r>
              <a:rPr lang="en-US" sz="1100">
                <a:hlinkClick r:id="rId4"/>
              </a:rPr>
              <a:t>Salem and Hope Creek Nuclear Reactors</a:t>
            </a:r>
            <a:r>
              <a:rPr lang="en-US" sz="1100"/>
              <a:t>" by </a:t>
            </a:r>
            <a:r>
              <a:rPr lang="en-US" sz="1100" err="1">
                <a:hlinkClick r:id="rId5"/>
              </a:rPr>
              <a:t>peretzp</a:t>
            </a:r>
            <a:r>
              <a:rPr lang="en-US" sz="1100"/>
              <a:t> is licensed under </a:t>
            </a:r>
            <a:r>
              <a:rPr lang="en-US" sz="1100">
                <a:hlinkClick r:id="rId6"/>
              </a:rPr>
              <a:t>CC BY-SA 2.0</a:t>
            </a:r>
            <a:r>
              <a:rPr lang="en-US" sz="1100"/>
              <a:t>..</a:t>
            </a:r>
            <a:endParaRPr lang="en-AU" sz="1100"/>
          </a:p>
        </p:txBody>
      </p:sp>
      <p:sp>
        <p:nvSpPr>
          <p:cNvPr id="2" name="Slide Number Placeholder 1">
            <a:extLst>
              <a:ext uri="{FF2B5EF4-FFF2-40B4-BE49-F238E27FC236}">
                <a16:creationId xmlns:a16="http://schemas.microsoft.com/office/drawing/2014/main" id="{38F53320-3A59-237A-6070-F0640B7E5E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236</a:t>
            </a:fld>
            <a:endParaRPr lang="en-AU"/>
          </a:p>
        </p:txBody>
      </p:sp>
    </p:spTree>
    <p:extLst>
      <p:ext uri="{BB962C8B-B14F-4D97-AF65-F5344CB8AC3E}">
        <p14:creationId xmlns:p14="http://schemas.microsoft.com/office/powerpoint/2010/main" val="17018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EF7B6-B6CC-BD95-A9E0-F4CEBC01BD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FC52EC-4C7F-8C80-E6BA-8B2EB40FB4B6}"/>
              </a:ext>
            </a:extLst>
          </p:cNvPr>
          <p:cNvSpPr>
            <a:spLocks noGrp="1"/>
          </p:cNvSpPr>
          <p:nvPr>
            <p:ph type="title"/>
          </p:nvPr>
        </p:nvSpPr>
        <p:spPr/>
        <p:txBody>
          <a:bodyPr/>
          <a:lstStyle/>
          <a:p>
            <a:r>
              <a:rPr lang="en-AU"/>
              <a:t>3.4 Environmental impacts of nuclear reactions (4 of 5)</a:t>
            </a:r>
          </a:p>
        </p:txBody>
      </p:sp>
      <p:sp>
        <p:nvSpPr>
          <p:cNvPr id="4" name="Text Placeholder 3">
            <a:extLst>
              <a:ext uri="{FF2B5EF4-FFF2-40B4-BE49-F238E27FC236}">
                <a16:creationId xmlns:a16="http://schemas.microsoft.com/office/drawing/2014/main" id="{A003EF0B-6036-DBAC-E2B0-61A200389772}"/>
              </a:ext>
            </a:extLst>
          </p:cNvPr>
          <p:cNvSpPr>
            <a:spLocks noGrp="1"/>
          </p:cNvSpPr>
          <p:nvPr>
            <p:ph type="body" sz="quarter" idx="18"/>
          </p:nvPr>
        </p:nvSpPr>
        <p:spPr/>
        <p:txBody>
          <a:bodyPr/>
          <a:lstStyle/>
          <a:p>
            <a:r>
              <a:rPr lang="en-AU"/>
              <a:t>Accidents</a:t>
            </a:r>
          </a:p>
        </p:txBody>
      </p:sp>
      <p:sp>
        <p:nvSpPr>
          <p:cNvPr id="7" name="Rectangle 2">
            <a:extLst>
              <a:ext uri="{FF2B5EF4-FFF2-40B4-BE49-F238E27FC236}">
                <a16:creationId xmlns:a16="http://schemas.microsoft.com/office/drawing/2014/main" id="{9F24218F-2B63-6ED5-A356-4D0C0A8661A4}"/>
              </a:ext>
            </a:extLst>
          </p:cNvPr>
          <p:cNvSpPr>
            <a:spLocks noGrp="1" noChangeArrowheads="1"/>
          </p:cNvSpPr>
          <p:nvPr>
            <p:ph sz="quarter" idx="19"/>
          </p:nvPr>
        </p:nvSpPr>
        <p:spPr bwMode="auto">
          <a:xfrm>
            <a:off x="90152" y="2206089"/>
            <a:ext cx="6096000" cy="3690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Although rare, accidents like Chernobyl (1986) and Fukushima (2011) released large amounts of radioactive material into the environment.</a:t>
            </a:r>
          </a:p>
          <a:p>
            <a:pPr marL="342900" marR="0" lvl="0" indent="-34290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Impacts include long-term soil and water contamination, exclusion zones where people cannot live, and damage to ecosystems</a:t>
            </a:r>
          </a:p>
        </p:txBody>
      </p:sp>
      <p:pic>
        <p:nvPicPr>
          <p:cNvPr id="8" name="Picture Placeholder 7" descr="Chernobyl reactor after the explosion">
            <a:extLst>
              <a:ext uri="{FF2B5EF4-FFF2-40B4-BE49-F238E27FC236}">
                <a16:creationId xmlns:a16="http://schemas.microsoft.com/office/drawing/2014/main" id="{864F549D-A61A-7E3A-02D3-6DDC2379F883}"/>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xfrm>
            <a:off x="6324963" y="1110074"/>
            <a:ext cx="5507038" cy="4814518"/>
          </a:xfrm>
          <a:prstGeom prst="rect">
            <a:avLst/>
          </a:prstGeom>
        </p:spPr>
      </p:pic>
      <p:sp>
        <p:nvSpPr>
          <p:cNvPr id="6" name="TextBox 5">
            <a:extLst>
              <a:ext uri="{FF2B5EF4-FFF2-40B4-BE49-F238E27FC236}">
                <a16:creationId xmlns:a16="http://schemas.microsoft.com/office/drawing/2014/main" id="{D1FC96E4-EEF5-1573-D02D-CE90CB11D828}"/>
              </a:ext>
              <a:ext uri="{C183D7F6-B498-43B3-948B-1728B52AA6E4}">
                <adec:decorative xmlns:adec="http://schemas.microsoft.com/office/drawing/2017/decorative" val="1"/>
              </a:ext>
            </a:extLst>
          </p:cNvPr>
          <p:cNvSpPr txBox="1"/>
          <p:nvPr/>
        </p:nvSpPr>
        <p:spPr>
          <a:xfrm>
            <a:off x="6324963" y="6036335"/>
            <a:ext cx="6096000"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IAEA 02790015 (5613115146)</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IAEA </a:t>
            </a:r>
            <a:r>
              <a:rPr lang="en-US" sz="1200" b="0" i="0" err="1">
                <a:solidFill>
                  <a:srgbClr val="AD1F85"/>
                </a:solidFill>
                <a:effectLst/>
                <a:latin typeface="Arial" panose="020B0604020202020204" pitchFamily="34" charset="0"/>
                <a:hlinkClick r:id="rId5"/>
              </a:rPr>
              <a:t>Imagebank</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BY-SA 2.0</a:t>
            </a:r>
            <a:r>
              <a:rPr lang="en-US" b="0" i="0">
                <a:solidFill>
                  <a:srgbClr val="232323"/>
                </a:solidFill>
                <a:effectLst/>
                <a:latin typeface="Arial" panose="020B0604020202020204" pitchFamily="34" charset="0"/>
              </a:rPr>
              <a:t>.</a:t>
            </a:r>
            <a:endParaRPr lang="en-AU"/>
          </a:p>
        </p:txBody>
      </p:sp>
      <p:sp>
        <p:nvSpPr>
          <p:cNvPr id="2" name="Slide Number Placeholder 1">
            <a:extLst>
              <a:ext uri="{FF2B5EF4-FFF2-40B4-BE49-F238E27FC236}">
                <a16:creationId xmlns:a16="http://schemas.microsoft.com/office/drawing/2014/main" id="{BA7673D6-9B6E-8134-06BC-D83EEDFCD4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237</a:t>
            </a:fld>
            <a:endParaRPr lang="en-AU"/>
          </a:p>
        </p:txBody>
      </p:sp>
    </p:spTree>
    <p:extLst>
      <p:ext uri="{BB962C8B-B14F-4D97-AF65-F5344CB8AC3E}">
        <p14:creationId xmlns:p14="http://schemas.microsoft.com/office/powerpoint/2010/main" val="328525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F4CA-4CF4-6CF8-F64E-8D4ADBA0B5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83BADA-FDC8-857F-896C-E570620D5329}"/>
              </a:ext>
            </a:extLst>
          </p:cNvPr>
          <p:cNvSpPr>
            <a:spLocks noGrp="1"/>
          </p:cNvSpPr>
          <p:nvPr>
            <p:ph type="title"/>
          </p:nvPr>
        </p:nvSpPr>
        <p:spPr/>
        <p:txBody>
          <a:bodyPr/>
          <a:lstStyle/>
          <a:p>
            <a:r>
              <a:rPr lang="en-AU"/>
              <a:t>3.4 Environmental impacts of nuclear reactions (5 of 5)</a:t>
            </a:r>
          </a:p>
        </p:txBody>
      </p:sp>
      <p:sp>
        <p:nvSpPr>
          <p:cNvPr id="4" name="Text Placeholder 3">
            <a:extLst>
              <a:ext uri="{FF2B5EF4-FFF2-40B4-BE49-F238E27FC236}">
                <a16:creationId xmlns:a16="http://schemas.microsoft.com/office/drawing/2014/main" id="{5EFF31F2-B24C-84E4-F8E9-1A20D5BCAFEE}"/>
              </a:ext>
            </a:extLst>
          </p:cNvPr>
          <p:cNvSpPr>
            <a:spLocks noGrp="1"/>
          </p:cNvSpPr>
          <p:nvPr>
            <p:ph type="body" sz="quarter" idx="18"/>
          </p:nvPr>
        </p:nvSpPr>
        <p:spPr/>
        <p:txBody>
          <a:bodyPr/>
          <a:lstStyle/>
          <a:p>
            <a:r>
              <a:rPr lang="en-AU"/>
              <a:t>Waste</a:t>
            </a:r>
          </a:p>
        </p:txBody>
      </p:sp>
      <p:sp>
        <p:nvSpPr>
          <p:cNvPr id="7" name="Rectangle 2">
            <a:extLst>
              <a:ext uri="{FF2B5EF4-FFF2-40B4-BE49-F238E27FC236}">
                <a16:creationId xmlns:a16="http://schemas.microsoft.com/office/drawing/2014/main" id="{8AB5F473-BF2F-953D-84AF-0F5F0A476015}"/>
              </a:ext>
            </a:extLst>
          </p:cNvPr>
          <p:cNvSpPr>
            <a:spLocks noGrp="1" noChangeArrowheads="1"/>
          </p:cNvSpPr>
          <p:nvPr>
            <p:ph sz="quarter" idx="19"/>
          </p:nvPr>
        </p:nvSpPr>
        <p:spPr bwMode="auto">
          <a:xfrm>
            <a:off x="128789" y="1751403"/>
            <a:ext cx="6096000" cy="4305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Spent nuclear fuel is highly radioactive</a:t>
            </a:r>
            <a:r>
              <a:rPr lang="en-US" altLang="en-US">
                <a:latin typeface="Arial" panose="020B0604020202020204" pitchFamily="34" charset="0"/>
              </a:rPr>
              <a:t>. The fission products include isotopes such as cesium-137, which has a half-life of 30 years</a:t>
            </a:r>
            <a:endParaRPr kumimoji="0" lang="en-US" altLang="en-US" b="0" i="0" u="none" strike="noStrike" cap="none" normalizeH="0" baseline="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Risk of radioactive contamination of land and groundwater if waste is not properly contained</a:t>
            </a:r>
          </a:p>
          <a:p>
            <a:pPr marL="342900" marR="0" lvl="0" indent="-34290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a:ln>
                  <a:noFill/>
                </a:ln>
                <a:solidFill>
                  <a:schemeClr val="tx1"/>
                </a:solidFill>
                <a:effectLst/>
                <a:latin typeface="Arial" panose="020B0604020202020204" pitchFamily="34" charset="0"/>
              </a:rPr>
              <a:t>Transportation risks when moving waste to disposal or storage facilities.</a:t>
            </a:r>
          </a:p>
        </p:txBody>
      </p:sp>
      <p:pic>
        <p:nvPicPr>
          <p:cNvPr id="9" name="Picture Placeholder 8" descr="radioactive waste being transported">
            <a:extLst>
              <a:ext uri="{FF2B5EF4-FFF2-40B4-BE49-F238E27FC236}">
                <a16:creationId xmlns:a16="http://schemas.microsoft.com/office/drawing/2014/main" id="{3B8DC978-D53F-3A6C-E2FA-AB7CEFA7AB58}"/>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a:stretch>
            <a:fillRect/>
          </a:stretch>
        </p:blipFill>
        <p:spPr>
          <a:xfrm>
            <a:off x="6336960" y="905601"/>
            <a:ext cx="5507038" cy="4814518"/>
          </a:xfrm>
          <a:prstGeom prst="rect">
            <a:avLst/>
          </a:prstGeom>
        </p:spPr>
      </p:pic>
      <p:sp>
        <p:nvSpPr>
          <p:cNvPr id="6" name="TextBox 5">
            <a:extLst>
              <a:ext uri="{FF2B5EF4-FFF2-40B4-BE49-F238E27FC236}">
                <a16:creationId xmlns:a16="http://schemas.microsoft.com/office/drawing/2014/main" id="{E7C3EEB9-8389-ECB0-D43C-7A1D6F79BD81}"/>
              </a:ext>
              <a:ext uri="{C183D7F6-B498-43B3-948B-1728B52AA6E4}">
                <adec:decorative xmlns:adec="http://schemas.microsoft.com/office/drawing/2017/decorative" val="1"/>
              </a:ext>
            </a:extLst>
          </p:cNvPr>
          <p:cNvSpPr txBox="1"/>
          <p:nvPr/>
        </p:nvSpPr>
        <p:spPr>
          <a:xfrm>
            <a:off x="5747998" y="6075369"/>
            <a:ext cx="609600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Nuclear waste container 2010 </a:t>
            </a:r>
            <a:r>
              <a:rPr lang="en-US" sz="1200" b="0" i="0" err="1">
                <a:solidFill>
                  <a:srgbClr val="AD1F85"/>
                </a:solidFill>
                <a:effectLst/>
                <a:latin typeface="Arial" panose="020B0604020202020204" pitchFamily="34" charset="0"/>
                <a:hlinkClick r:id="rId4"/>
              </a:rPr>
              <a:t>nevada</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Bill Ebbesen</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 3.0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95D9C05E-EB0F-3954-0771-DD01097FD4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238</a:t>
            </a:fld>
            <a:endParaRPr lang="en-AU"/>
          </a:p>
        </p:txBody>
      </p:sp>
    </p:spTree>
    <p:extLst>
      <p:ext uri="{BB962C8B-B14F-4D97-AF65-F5344CB8AC3E}">
        <p14:creationId xmlns:p14="http://schemas.microsoft.com/office/powerpoint/2010/main" val="308194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DB308-254F-3210-D4AE-F185E3B610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20351B-F42D-527D-25EC-1AD503034576}"/>
              </a:ext>
            </a:extLst>
          </p:cNvPr>
          <p:cNvSpPr>
            <a:spLocks noGrp="1"/>
          </p:cNvSpPr>
          <p:nvPr>
            <p:ph type="title"/>
          </p:nvPr>
        </p:nvSpPr>
        <p:spPr/>
        <p:txBody>
          <a:bodyPr/>
          <a:lstStyle/>
          <a:p>
            <a:r>
              <a:rPr lang="en-AU">
                <a:cs typeface="Arial"/>
              </a:rPr>
              <a:t>3.5 The first elements</a:t>
            </a:r>
          </a:p>
        </p:txBody>
      </p:sp>
      <p:sp>
        <p:nvSpPr>
          <p:cNvPr id="6" name="Text Placeholder 5">
            <a:extLst>
              <a:ext uri="{FF2B5EF4-FFF2-40B4-BE49-F238E27FC236}">
                <a16:creationId xmlns:a16="http://schemas.microsoft.com/office/drawing/2014/main" id="{AE7B427C-67AA-CA21-C5B6-2CD3EDB1AFD3}"/>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D7E119A-FC69-249A-6F6D-8639E2A7FF00}"/>
              </a:ext>
            </a:extLst>
          </p:cNvPr>
          <p:cNvGraphicFramePr>
            <a:graphicFrameLocks noGrp="1"/>
          </p:cNvGraphicFramePr>
          <p:nvPr/>
        </p:nvGraphicFramePr>
        <p:xfrm>
          <a:off x="359998" y="1916174"/>
          <a:ext cx="11126369" cy="27520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to describe nuclear reaction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compare nuclear fission and nuclear fusion using a Venn diagram</a:t>
                      </a:r>
                    </a:p>
                    <a:p>
                      <a:pPr marL="285750" indent="-285750">
                        <a:lnSpc>
                          <a:spcPct val="150000"/>
                        </a:lnSpc>
                        <a:buFont typeface="Arial" panose="020B0604020202020204" pitchFamily="34" charset="0"/>
                        <a:buChar char="•"/>
                      </a:pPr>
                      <a:r>
                        <a:rPr lang="en-AU" sz="2000">
                          <a:latin typeface="Arial" panose="020B0604020202020204" pitchFamily="34" charset="0"/>
                          <a:cs typeface="Arial" panose="020B0604020202020204" pitchFamily="34" charset="0"/>
                        </a:rPr>
                        <a:t>outline the role of nuclear fusion in the formation of the first element.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en-AU" sz="2000">
                          <a:latin typeface="Arial" panose="020B0604020202020204" pitchFamily="34" charset="0"/>
                          <a:cs typeface="Arial" panose="020B0604020202020204" pitchFamily="34" charset="0"/>
                        </a:rPr>
                        <a:t>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72DB63DA-6489-7E49-FC76-40219B45612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239</a:t>
            </a:fld>
            <a:endParaRPr lang="en-AU"/>
          </a:p>
        </p:txBody>
      </p:sp>
    </p:spTree>
    <p:extLst>
      <p:ext uri="{BB962C8B-B14F-4D97-AF65-F5344CB8AC3E}">
        <p14:creationId xmlns:p14="http://schemas.microsoft.com/office/powerpoint/2010/main" val="256428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C4AF7-118E-B004-3547-3AE70C2BE993}"/>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4696147-5452-A754-D392-7295D753D137}"/>
              </a:ext>
            </a:extLst>
          </p:cNvPr>
          <p:cNvSpPr>
            <a:spLocks noGrp="1"/>
          </p:cNvSpPr>
          <p:nvPr>
            <p:ph type="title"/>
          </p:nvPr>
        </p:nvSpPr>
        <p:spPr/>
        <p:txBody>
          <a:bodyPr/>
          <a:lstStyle/>
          <a:p>
            <a:r>
              <a:rPr lang="en-AU"/>
              <a:t>1.2 More polyatomic ions</a:t>
            </a:r>
          </a:p>
        </p:txBody>
      </p:sp>
      <p:graphicFrame>
        <p:nvGraphicFramePr>
          <p:cNvPr id="21" name="Table 20" descr="A table with 2 columns">
            <a:extLst>
              <a:ext uri="{FF2B5EF4-FFF2-40B4-BE49-F238E27FC236}">
                <a16:creationId xmlns:a16="http://schemas.microsoft.com/office/drawing/2014/main" id="{637B3C8B-9C08-A90F-362E-4E80138DCEF6}"/>
              </a:ext>
            </a:extLst>
          </p:cNvPr>
          <p:cNvGraphicFramePr>
            <a:graphicFrameLocks noGrp="1"/>
          </p:cNvGraphicFramePr>
          <p:nvPr>
            <p:extLst>
              <p:ext uri="{D42A27DB-BD31-4B8C-83A1-F6EECF244321}">
                <p14:modId xmlns:p14="http://schemas.microsoft.com/office/powerpoint/2010/main" val="721544587"/>
              </p:ext>
            </p:extLst>
          </p:nvPr>
        </p:nvGraphicFramePr>
        <p:xfrm>
          <a:off x="446532" y="1672257"/>
          <a:ext cx="5846619" cy="3513486"/>
        </p:xfrm>
        <a:graphic>
          <a:graphicData uri="http://schemas.openxmlformats.org/drawingml/2006/table">
            <a:tbl>
              <a:tblPr firstRow="1"/>
              <a:tblGrid>
                <a:gridCol w="2918691">
                  <a:extLst>
                    <a:ext uri="{9D8B030D-6E8A-4147-A177-3AD203B41FA5}">
                      <a16:colId xmlns:a16="http://schemas.microsoft.com/office/drawing/2014/main" val="3692510432"/>
                    </a:ext>
                  </a:extLst>
                </a:gridCol>
                <a:gridCol w="2927928">
                  <a:extLst>
                    <a:ext uri="{9D8B030D-6E8A-4147-A177-3AD203B41FA5}">
                      <a16:colId xmlns:a16="http://schemas.microsoft.com/office/drawing/2014/main" val="2296299857"/>
                    </a:ext>
                  </a:extLst>
                </a:gridCol>
              </a:tblGrid>
              <a:tr h="560415">
                <a:tc>
                  <a:txBody>
                    <a:bodyPr/>
                    <a:lstStyle/>
                    <a:p>
                      <a:pPr>
                        <a:lnSpc>
                          <a:spcPct val="150000"/>
                        </a:lnSpc>
                        <a:spcBef>
                          <a:spcPts val="1200"/>
                        </a:spcBef>
                        <a:spcAft>
                          <a:spcPts val="600"/>
                        </a:spcAft>
                        <a:buNone/>
                      </a:pPr>
                      <a:r>
                        <a:rPr lang="en-AU" sz="2000" b="1">
                          <a:solidFill>
                            <a:srgbClr val="FFFFFF"/>
                          </a:solidFill>
                          <a:effectLst/>
                          <a:latin typeface="Arial" panose="020B0604020202020204" pitchFamily="34" charset="0"/>
                          <a:ea typeface="Calibri" panose="020F0502020204030204" pitchFamily="34" charset="0"/>
                          <a:cs typeface="Arial" panose="020B0604020202020204" pitchFamily="34" charset="0"/>
                        </a:rPr>
                        <a:t>Name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2000" b="1">
                          <a:solidFill>
                            <a:srgbClr val="FFFFFF"/>
                          </a:solidFill>
                          <a:effectLst/>
                          <a:latin typeface="Arial" panose="020B0604020202020204" pitchFamily="34" charset="0"/>
                          <a:ea typeface="Calibri" panose="020F0502020204030204" pitchFamily="34" charset="0"/>
                          <a:cs typeface="Arial" panose="020B0604020202020204" pitchFamily="34" charset="0"/>
                        </a:rPr>
                        <a:t>Formula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40417970"/>
                  </a:ext>
                </a:extLst>
              </a:tr>
              <a:tr h="753324">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phosphate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PO</a:t>
                      </a:r>
                      <a:r>
                        <a:rPr lang="en-AU" sz="2000" baseline="-25000">
                          <a:effectLst/>
                          <a:latin typeface="Arial" panose="020B0604020202020204" pitchFamily="34" charset="0"/>
                          <a:ea typeface="Calibri" panose="020F0502020204030204" pitchFamily="34" charset="0"/>
                          <a:cs typeface="Arial" panose="020B0604020202020204" pitchFamily="34" charset="0"/>
                        </a:rPr>
                        <a:t>4</a:t>
                      </a:r>
                      <a:r>
                        <a:rPr lang="en-AU" sz="2000" baseline="30000">
                          <a:effectLst/>
                          <a:latin typeface="Arial" panose="020B0604020202020204" pitchFamily="34" charset="0"/>
                          <a:ea typeface="Calibri" panose="020F0502020204030204" pitchFamily="34" charset="0"/>
                          <a:cs typeface="Arial" panose="020B0604020202020204" pitchFamily="34" charset="0"/>
                        </a:rPr>
                        <a:t>3-</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844897"/>
                  </a:ext>
                </a:extLst>
              </a:tr>
              <a:tr h="733249">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hydrogen carbonate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HCO</a:t>
                      </a:r>
                      <a:r>
                        <a:rPr kumimoji="0" lang="en-AU" sz="2000" b="0"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AU" sz="2000" b="0"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061068"/>
                  </a:ext>
                </a:extLst>
              </a:tr>
              <a:tr h="733249">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ethanoate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AU" sz="2000" b="0"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COO</a:t>
                      </a:r>
                      <a:r>
                        <a:rPr kumimoji="0" lang="en-AU" sz="2000" b="0"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851314"/>
                  </a:ext>
                </a:extLst>
              </a:tr>
              <a:tr h="733249">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ammonium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NH</a:t>
                      </a:r>
                      <a:r>
                        <a:rPr kumimoji="0" lang="en-AU" sz="2000" b="0"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AU" sz="2000" b="0"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319811"/>
                  </a:ext>
                </a:extLst>
              </a:tr>
            </a:tbl>
          </a:graphicData>
        </a:graphic>
      </p:graphicFrame>
      <p:sp>
        <p:nvSpPr>
          <p:cNvPr id="2" name="Rectangle: Rounded Corners 1">
            <a:extLst>
              <a:ext uri="{FF2B5EF4-FFF2-40B4-BE49-F238E27FC236}">
                <a16:creationId xmlns:a16="http://schemas.microsoft.com/office/drawing/2014/main" id="{683462F1-694C-9553-4C0F-A0CC3E8434D0}"/>
              </a:ext>
              <a:ext uri="{C183D7F6-B498-43B3-948B-1728B52AA6E4}">
                <adec:decorative xmlns:adec="http://schemas.microsoft.com/office/drawing/2017/decorative" val="1"/>
              </a:ext>
            </a:extLst>
          </p:cNvPr>
          <p:cNvSpPr/>
          <p:nvPr/>
        </p:nvSpPr>
        <p:spPr>
          <a:xfrm>
            <a:off x="6927925" y="2097741"/>
            <a:ext cx="4615030" cy="2979868"/>
          </a:xfrm>
          <a:prstGeom prst="roundRect">
            <a:avLst>
              <a:gd name="adj" fmla="val 8066"/>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4A5C9D54-610D-A874-8315-C59B6D21E7E7}"/>
              </a:ext>
            </a:extLst>
          </p:cNvPr>
          <p:cNvSpPr txBox="1"/>
          <p:nvPr/>
        </p:nvSpPr>
        <p:spPr>
          <a:xfrm>
            <a:off x="7092843" y="2390887"/>
            <a:ext cx="4276436" cy="2438052"/>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CH</a:t>
            </a:r>
            <a:r>
              <a:rPr kumimoji="0" lang="en-AU" sz="2000" b="0"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AU" sz="2000" b="0"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COONa        s</a:t>
            </a:r>
            <a:r>
              <a:rPr lang="en-AU" sz="2000">
                <a:solidFill>
                  <a:srgbClr val="22272B"/>
                </a:solidFill>
                <a:latin typeface="Arial" panose="020B0604020202020204" pitchFamily="34" charset="0"/>
                <a:ea typeface="Calibri" panose="020F0502020204030204" pitchFamily="34" charset="0"/>
                <a:cs typeface="Arial" panose="020B0604020202020204" pitchFamily="34" charset="0"/>
              </a:rPr>
              <a:t>odium ethanoate</a:t>
            </a:r>
          </a:p>
          <a:p>
            <a:pPr marL="0" marR="0" lvl="0" indent="0" algn="l" defTabSz="914377" rtl="0" eaLnBrk="1" fontAlgn="auto" latinLnBrk="0" hangingPunct="1">
              <a:lnSpc>
                <a:spcPct val="200000"/>
              </a:lnSpc>
              <a:spcBef>
                <a:spcPts val="1200"/>
              </a:spcBef>
              <a:spcAft>
                <a:spcPts val="600"/>
              </a:spcAft>
              <a:buClrTx/>
              <a:buSzTx/>
              <a:buFontTx/>
              <a:buNone/>
              <a:tabLst/>
              <a:defRPr/>
            </a:pPr>
            <a:endParaRPr lang="en-AU" sz="2000">
              <a:solidFill>
                <a:srgbClr val="22272B"/>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a:solidFill>
                  <a:srgbClr val="22272B"/>
                </a:solidFill>
                <a:latin typeface="Arial" panose="020B0604020202020204" pitchFamily="34" charset="0"/>
                <a:ea typeface="Calibri" panose="020F0502020204030204" pitchFamily="34" charset="0"/>
                <a:cs typeface="Arial" panose="020B0604020202020204" pitchFamily="34" charset="0"/>
              </a:rPr>
              <a:t>NH</a:t>
            </a:r>
            <a:r>
              <a:rPr lang="en-AU" sz="2000" baseline="-25000">
                <a:solidFill>
                  <a:srgbClr val="22272B"/>
                </a:solidFill>
                <a:latin typeface="Arial" panose="020B0604020202020204" pitchFamily="34" charset="0"/>
                <a:ea typeface="Calibri" panose="020F0502020204030204" pitchFamily="34" charset="0"/>
                <a:cs typeface="Arial" panose="020B0604020202020204" pitchFamily="34" charset="0"/>
              </a:rPr>
              <a:t>4</a:t>
            </a:r>
            <a:r>
              <a:rPr lang="en-AU" sz="2000">
                <a:solidFill>
                  <a:srgbClr val="22272B"/>
                </a:solidFill>
                <a:latin typeface="Arial" panose="020B0604020202020204" pitchFamily="34" charset="0"/>
                <a:ea typeface="Calibri" panose="020F0502020204030204" pitchFamily="34" charset="0"/>
                <a:cs typeface="Arial" panose="020B0604020202020204" pitchFamily="34" charset="0"/>
              </a:rPr>
              <a:t>Cl </a:t>
            </a:r>
            <a:r>
              <a:rPr kumimoji="0" lang="en-AU" sz="2000" b="0"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AU" sz="2000" b="0" i="0" u="none" strike="noStrike" kern="1200" cap="none" spc="0" normalizeH="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ammonium chloride</a:t>
            </a:r>
          </a:p>
        </p:txBody>
      </p:sp>
      <p:sp>
        <p:nvSpPr>
          <p:cNvPr id="3" name="Slide Number Placeholder 2">
            <a:extLst>
              <a:ext uri="{FF2B5EF4-FFF2-40B4-BE49-F238E27FC236}">
                <a16:creationId xmlns:a16="http://schemas.microsoft.com/office/drawing/2014/main" id="{54A98F27-0DFF-F337-5867-910306DF8F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406639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E3B9A-12D4-13F9-7F52-D3D630D6E1EF}"/>
              </a:ext>
            </a:extLst>
          </p:cNvPr>
          <p:cNvSpPr>
            <a:spLocks noGrp="1"/>
          </p:cNvSpPr>
          <p:nvPr>
            <p:ph type="title"/>
          </p:nvPr>
        </p:nvSpPr>
        <p:spPr/>
        <p:txBody>
          <a:bodyPr/>
          <a:lstStyle/>
          <a:p>
            <a:r>
              <a:rPr lang="en-AU"/>
              <a:t>3.5 The Big Bang</a:t>
            </a:r>
          </a:p>
        </p:txBody>
      </p:sp>
      <p:sp>
        <p:nvSpPr>
          <p:cNvPr id="4" name="Text Placeholder 3">
            <a:extLst>
              <a:ext uri="{FF2B5EF4-FFF2-40B4-BE49-F238E27FC236}">
                <a16:creationId xmlns:a16="http://schemas.microsoft.com/office/drawing/2014/main" id="{4A31A4B0-D37A-53EB-8AF9-E6943FFDAC53}"/>
              </a:ext>
            </a:extLst>
          </p:cNvPr>
          <p:cNvSpPr>
            <a:spLocks noGrp="1"/>
          </p:cNvSpPr>
          <p:nvPr>
            <p:ph type="body" sz="quarter" idx="18"/>
          </p:nvPr>
        </p:nvSpPr>
        <p:spPr/>
        <p:txBody>
          <a:bodyPr/>
          <a:lstStyle/>
          <a:p>
            <a:r>
              <a:rPr lang="en-AU"/>
              <a:t>The Big Bang theory explained</a:t>
            </a:r>
          </a:p>
        </p:txBody>
      </p:sp>
      <p:sp>
        <p:nvSpPr>
          <p:cNvPr id="8" name="TextBox 7">
            <a:extLst>
              <a:ext uri="{FF2B5EF4-FFF2-40B4-BE49-F238E27FC236}">
                <a16:creationId xmlns:a16="http://schemas.microsoft.com/office/drawing/2014/main" id="{74FEFB17-4A85-6B73-6E89-478E3D4F3DB0}"/>
              </a:ext>
              <a:ext uri="{C183D7F6-B498-43B3-948B-1728B52AA6E4}">
                <adec:decorative xmlns:adec="http://schemas.microsoft.com/office/drawing/2017/decorative" val="1"/>
              </a:ext>
            </a:extLst>
          </p:cNvPr>
          <p:cNvSpPr txBox="1"/>
          <p:nvPr/>
        </p:nvSpPr>
        <p:spPr>
          <a:xfrm>
            <a:off x="3577672" y="6421334"/>
            <a:ext cx="6096000" cy="369332"/>
          </a:xfrm>
          <a:prstGeom prst="rect">
            <a:avLst/>
          </a:prstGeom>
          <a:noFill/>
        </p:spPr>
        <p:txBody>
          <a:bodyPr wrap="square">
            <a:spAutoFit/>
          </a:bodyPr>
          <a:lstStyle/>
          <a:p>
            <a:r>
              <a:rPr lang="en-AU" sz="1800">
                <a:hlinkClick r:id="rId4"/>
              </a:rPr>
              <a:t>The Big Bang Theory Explained </a:t>
            </a:r>
            <a:r>
              <a:rPr lang="en-AU" sz="1800"/>
              <a:t>(2:57)</a:t>
            </a:r>
          </a:p>
        </p:txBody>
      </p:sp>
      <p:pic>
        <p:nvPicPr>
          <p:cNvPr id="5" name="Online Media 4" title="The Big Bang Theory Explained">
            <a:hlinkClick r:id="" action="ppaction://media"/>
            <a:extLst>
              <a:ext uri="{FF2B5EF4-FFF2-40B4-BE49-F238E27FC236}">
                <a16:creationId xmlns:a16="http://schemas.microsoft.com/office/drawing/2014/main" id="{25C28D4B-E251-6F6A-1F1D-B13FCA9FDE75}"/>
              </a:ext>
            </a:extLst>
          </p:cNvPr>
          <p:cNvPicPr>
            <a:picLocks noRot="1" noChangeAspect="1"/>
          </p:cNvPicPr>
          <p:nvPr>
            <a:videoFile r:link="rId1"/>
          </p:nvPr>
        </p:nvPicPr>
        <p:blipFill>
          <a:blip r:embed="rId5"/>
          <a:stretch>
            <a:fillRect/>
          </a:stretch>
        </p:blipFill>
        <p:spPr>
          <a:xfrm>
            <a:off x="1371600" y="1292535"/>
            <a:ext cx="9077520" cy="5128799"/>
          </a:xfrm>
          <a:prstGeom prst="rect">
            <a:avLst/>
          </a:prstGeom>
        </p:spPr>
      </p:pic>
      <p:sp>
        <p:nvSpPr>
          <p:cNvPr id="2" name="Slide Number Placeholder 1">
            <a:extLst>
              <a:ext uri="{FF2B5EF4-FFF2-40B4-BE49-F238E27FC236}">
                <a16:creationId xmlns:a16="http://schemas.microsoft.com/office/drawing/2014/main" id="{28C12E51-0B98-FCDF-98F1-37B0FFFE327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240</a:t>
            </a:fld>
            <a:endParaRPr lang="en-AU"/>
          </a:p>
        </p:txBody>
      </p:sp>
    </p:spTree>
    <p:extLst>
      <p:ext uri="{BB962C8B-B14F-4D97-AF65-F5344CB8AC3E}">
        <p14:creationId xmlns:p14="http://schemas.microsoft.com/office/powerpoint/2010/main" val="206266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9FA5-9A2F-EE1C-6DCB-E661E58615F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6921E4-4979-6F27-4F7A-1A7FEC2E49F2}"/>
              </a:ext>
            </a:extLst>
          </p:cNvPr>
          <p:cNvSpPr>
            <a:spLocks noGrp="1"/>
          </p:cNvSpPr>
          <p:nvPr>
            <p:ph type="title"/>
          </p:nvPr>
        </p:nvSpPr>
        <p:spPr/>
        <p:txBody>
          <a:bodyPr/>
          <a:lstStyle/>
          <a:p>
            <a:r>
              <a:rPr lang="en-AU"/>
              <a:t>3.5 Nuclear fusion</a:t>
            </a:r>
          </a:p>
        </p:txBody>
      </p:sp>
      <p:sp>
        <p:nvSpPr>
          <p:cNvPr id="5" name="TextBox 4">
            <a:extLst>
              <a:ext uri="{FF2B5EF4-FFF2-40B4-BE49-F238E27FC236}">
                <a16:creationId xmlns:a16="http://schemas.microsoft.com/office/drawing/2014/main" id="{D0E184E1-7760-4277-C039-8870402F667A}"/>
              </a:ext>
            </a:extLst>
          </p:cNvPr>
          <p:cNvSpPr txBox="1"/>
          <p:nvPr/>
        </p:nvSpPr>
        <p:spPr>
          <a:xfrm>
            <a:off x="432619" y="1623527"/>
            <a:ext cx="10691381" cy="958660"/>
          </a:xfrm>
          <a:prstGeom prst="rect">
            <a:avLst/>
          </a:prstGeom>
          <a:noFill/>
        </p:spPr>
        <p:txBody>
          <a:bodyPr wrap="square">
            <a:spAutoFit/>
          </a:bodyPr>
          <a:lstStyle/>
          <a:p>
            <a:pPr>
              <a:lnSpc>
                <a:spcPct val="150000"/>
              </a:lnSpc>
              <a:spcAft>
                <a:spcPts val="600"/>
              </a:spcAft>
            </a:pPr>
            <a:r>
              <a:rPr lang="en-US" sz="2000"/>
              <a:t>A process in which 2 or more atomic nuclei combine to form a single, heavier nucleus, releasing a large amount of energy in the process</a:t>
            </a:r>
            <a:endParaRPr lang="en-AU" sz="2000"/>
          </a:p>
        </p:txBody>
      </p:sp>
      <p:sp>
        <p:nvSpPr>
          <p:cNvPr id="7" name="TextBox 6">
            <a:extLst>
              <a:ext uri="{FF2B5EF4-FFF2-40B4-BE49-F238E27FC236}">
                <a16:creationId xmlns:a16="http://schemas.microsoft.com/office/drawing/2014/main" id="{ACF78AA5-DBE1-240B-3BA8-B93A288AD6B1}"/>
              </a:ext>
              <a:ext uri="{C183D7F6-B498-43B3-948B-1728B52AA6E4}">
                <adec:decorative xmlns:adec="http://schemas.microsoft.com/office/drawing/2017/decorative" val="1"/>
              </a:ext>
            </a:extLst>
          </p:cNvPr>
          <p:cNvSpPr txBox="1"/>
          <p:nvPr/>
        </p:nvSpPr>
        <p:spPr>
          <a:xfrm>
            <a:off x="2652695" y="6221001"/>
            <a:ext cx="609600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3"/>
              </a:rPr>
              <a:t>File:Proton-proton reaction </a:t>
            </a:r>
            <a:r>
              <a:rPr lang="en-US" sz="1200" b="0" i="0" err="1">
                <a:solidFill>
                  <a:srgbClr val="AD1F85"/>
                </a:solidFill>
                <a:effectLst/>
                <a:latin typeface="Arial" panose="020B0604020202020204" pitchFamily="34" charset="0"/>
                <a:hlinkClick r:id="rId3"/>
              </a:rPr>
              <a:t>chain.svg</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4"/>
              </a:rPr>
              <a:t>Doctor C</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5"/>
              </a:rPr>
              <a:t>CC BY-SA 4.0</a:t>
            </a:r>
            <a:r>
              <a:rPr lang="en-US" sz="1200" b="0" i="0">
                <a:solidFill>
                  <a:srgbClr val="232323"/>
                </a:solidFill>
                <a:effectLst/>
                <a:latin typeface="Arial" panose="020B0604020202020204" pitchFamily="34" charset="0"/>
              </a:rPr>
              <a:t>.</a:t>
            </a:r>
            <a:endParaRPr lang="en-AU" sz="1200"/>
          </a:p>
        </p:txBody>
      </p:sp>
      <p:grpSp>
        <p:nvGrpSpPr>
          <p:cNvPr id="4" name="Group 3" descr="Fusion of two protons into deuterium">
            <a:extLst>
              <a:ext uri="{FF2B5EF4-FFF2-40B4-BE49-F238E27FC236}">
                <a16:creationId xmlns:a16="http://schemas.microsoft.com/office/drawing/2014/main" id="{F86F3A97-EE95-CF7C-8291-7DD440AF6E3C}"/>
              </a:ext>
            </a:extLst>
          </p:cNvPr>
          <p:cNvGrpSpPr/>
          <p:nvPr/>
        </p:nvGrpSpPr>
        <p:grpSpPr>
          <a:xfrm>
            <a:off x="2737536" y="3118078"/>
            <a:ext cx="4916186" cy="2315472"/>
            <a:chOff x="2398171" y="3725830"/>
            <a:chExt cx="4916186" cy="2315472"/>
          </a:xfrm>
        </p:grpSpPr>
        <p:grpSp>
          <p:nvGrpSpPr>
            <p:cNvPr id="3" name="Group 2" descr="Fusion of two protons into deuterium">
              <a:extLst>
                <a:ext uri="{FF2B5EF4-FFF2-40B4-BE49-F238E27FC236}">
                  <a16:creationId xmlns:a16="http://schemas.microsoft.com/office/drawing/2014/main" id="{CB9BB563-1837-CA5E-44EA-3E482A169EA5}"/>
                </a:ext>
              </a:extLst>
            </p:cNvPr>
            <p:cNvGrpSpPr/>
            <p:nvPr/>
          </p:nvGrpSpPr>
          <p:grpSpPr>
            <a:xfrm>
              <a:off x="2398171" y="3725830"/>
              <a:ext cx="4916186" cy="2315472"/>
              <a:chOff x="2652695" y="2919001"/>
              <a:chExt cx="4916186" cy="2315472"/>
            </a:xfrm>
          </p:grpSpPr>
          <p:pic>
            <p:nvPicPr>
              <p:cNvPr id="16" name="Picture 15" descr="Fusion of two protons into deuterium">
                <a:extLst>
                  <a:ext uri="{FF2B5EF4-FFF2-40B4-BE49-F238E27FC236}">
                    <a16:creationId xmlns:a16="http://schemas.microsoft.com/office/drawing/2014/main" id="{AD57ABCC-D7BE-C94B-DF06-629AA75A47D1}"/>
                  </a:ext>
                </a:extLst>
              </p:cNvPr>
              <p:cNvPicPr>
                <a:picLocks noChangeAspect="1"/>
              </p:cNvPicPr>
              <p:nvPr/>
            </p:nvPicPr>
            <p:blipFill>
              <a:blip r:embed="rId6"/>
              <a:stretch>
                <a:fillRect/>
              </a:stretch>
            </p:blipFill>
            <p:spPr>
              <a:xfrm>
                <a:off x="2652695" y="2919001"/>
                <a:ext cx="4916186" cy="2315472"/>
              </a:xfrm>
              <a:prstGeom prst="rect">
                <a:avLst/>
              </a:prstGeom>
            </p:spPr>
          </p:pic>
          <p:sp>
            <p:nvSpPr>
              <p:cNvPr id="18" name="Rectangle 17">
                <a:extLst>
                  <a:ext uri="{FF2B5EF4-FFF2-40B4-BE49-F238E27FC236}">
                    <a16:creationId xmlns:a16="http://schemas.microsoft.com/office/drawing/2014/main" id="{863ABB8F-7B3E-13B8-B4C9-CE07F0A9AAAA}"/>
                  </a:ext>
                  <a:ext uri="{C183D7F6-B498-43B3-948B-1728B52AA6E4}">
                    <adec:decorative xmlns:adec="http://schemas.microsoft.com/office/drawing/2017/decorative" val="1"/>
                  </a:ext>
                </a:extLst>
              </p:cNvPr>
              <p:cNvSpPr/>
              <p:nvPr/>
            </p:nvSpPr>
            <p:spPr>
              <a:xfrm>
                <a:off x="5241702" y="4364629"/>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Rectangle 16">
              <a:extLst>
                <a:ext uri="{FF2B5EF4-FFF2-40B4-BE49-F238E27FC236}">
                  <a16:creationId xmlns:a16="http://schemas.microsoft.com/office/drawing/2014/main" id="{7EF5D6F6-EF85-6DAB-E200-790F4AD07C35}"/>
                </a:ext>
                <a:ext uri="{C183D7F6-B498-43B3-948B-1728B52AA6E4}">
                  <adec:decorative xmlns:adec="http://schemas.microsoft.com/office/drawing/2017/decorative" val="0"/>
                </a:ext>
              </a:extLst>
            </p:cNvPr>
            <p:cNvSpPr/>
            <p:nvPr/>
          </p:nvSpPr>
          <p:spPr>
            <a:xfrm>
              <a:off x="5050644" y="3904177"/>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32AF6A1E-87F8-E9A6-78B6-0546EF0649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241</a:t>
            </a:fld>
            <a:endParaRPr lang="en-AU"/>
          </a:p>
        </p:txBody>
      </p:sp>
    </p:spTree>
    <p:extLst>
      <p:ext uri="{BB962C8B-B14F-4D97-AF65-F5344CB8AC3E}">
        <p14:creationId xmlns:p14="http://schemas.microsoft.com/office/powerpoint/2010/main" val="119743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t>3.5 Comparing fission and fusion (1 of 2)</a:t>
            </a:r>
          </a:p>
        </p:txBody>
      </p:sp>
      <p:grpSp>
        <p:nvGrpSpPr>
          <p:cNvPr id="6" name="Group 5" descr="A venn diagram example outlining where the distinct features for fission and fusion go, and where the similar features go.">
            <a:extLst>
              <a:ext uri="{FF2B5EF4-FFF2-40B4-BE49-F238E27FC236}">
                <a16:creationId xmlns:a16="http://schemas.microsoft.com/office/drawing/2014/main" id="{98DDD58D-A9A0-6F92-D66B-31B5FB707A06}"/>
              </a:ext>
            </a:extLst>
          </p:cNvPr>
          <p:cNvGrpSpPr/>
          <p:nvPr/>
        </p:nvGrpSpPr>
        <p:grpSpPr>
          <a:xfrm>
            <a:off x="1653639" y="1829364"/>
            <a:ext cx="8829909" cy="4541455"/>
            <a:chOff x="1653639" y="1829364"/>
            <a:chExt cx="8829909" cy="4541455"/>
          </a:xfrm>
        </p:grpSpPr>
        <p:grpSp>
          <p:nvGrpSpPr>
            <p:cNvPr id="4" name="Group 3" descr="Object 1">
              <a:extLst>
                <a:ext uri="{FF2B5EF4-FFF2-40B4-BE49-F238E27FC236}">
                  <a16:creationId xmlns:a16="http://schemas.microsoft.com/office/drawing/2014/main" id="{95D9560F-6B51-6AF3-CD5C-741454253462}"/>
                </a:ext>
              </a:extLst>
            </p:cNvPr>
            <p:cNvGrpSpPr/>
            <p:nvPr/>
          </p:nvGrpSpPr>
          <p:grpSpPr>
            <a:xfrm>
              <a:off x="1653639" y="1829364"/>
              <a:ext cx="5471315" cy="4541455"/>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Fission</a:t>
                </a:r>
              </a:p>
            </p:txBody>
          </p:sp>
        </p:grpSp>
        <p:grpSp>
          <p:nvGrpSpPr>
            <p:cNvPr id="12" name="Group 11" descr="Object 2">
              <a:extLst>
                <a:ext uri="{FF2B5EF4-FFF2-40B4-BE49-F238E27FC236}">
                  <a16:creationId xmlns:a16="http://schemas.microsoft.com/office/drawing/2014/main" id="{C5AED732-DC57-3916-DBAC-438AE2CFC8ED}"/>
                </a:ext>
              </a:extLst>
            </p:cNvPr>
            <p:cNvGrpSpPr/>
            <p:nvPr/>
          </p:nvGrpSpPr>
          <p:grpSpPr>
            <a:xfrm>
              <a:off x="5012233" y="1829364"/>
              <a:ext cx="5471315" cy="4541455"/>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Fusion</a:t>
                </a:r>
              </a:p>
            </p:txBody>
          </p:sp>
        </p:grpSp>
        <p:sp>
          <p:nvSpPr>
            <p:cNvPr id="8" name="Google Shape;85;p15">
              <a:extLst>
                <a:ext uri="{FF2B5EF4-FFF2-40B4-BE49-F238E27FC236}">
                  <a16:creationId xmlns:a16="http://schemas.microsoft.com/office/drawing/2014/main" id="{F6A59A3B-162F-EA43-AD23-33BEF8DA5A86}"/>
                </a:ext>
              </a:extLst>
            </p:cNvPr>
            <p:cNvSpPr txBox="1"/>
            <p:nvPr/>
          </p:nvSpPr>
          <p:spPr>
            <a:xfrm>
              <a:off x="5309983" y="3315249"/>
              <a:ext cx="1967689" cy="1020486"/>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200"/>
              </a:pPr>
              <a:r>
                <a:rPr lang="en" sz="2000" kern="0">
                  <a:solidFill>
                    <a:srgbClr val="000000"/>
                  </a:solidFill>
                  <a:latin typeface="Arial" panose="020B0604020202020204" pitchFamily="34" charset="0"/>
                  <a:ea typeface="Montserrat"/>
                  <a:cs typeface="Arial" panose="020B0604020202020204" pitchFamily="34" charset="0"/>
                  <a:sym typeface="Montserrat"/>
                </a:rPr>
                <a:t>Features similar to both processes</a:t>
              </a:r>
              <a:endParaRPr sz="20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3" name="Google Shape;83;p15">
              <a:extLst>
                <a:ext uri="{FF2B5EF4-FFF2-40B4-BE49-F238E27FC236}">
                  <a16:creationId xmlns:a16="http://schemas.microsoft.com/office/drawing/2014/main" id="{A77D665F-B8D3-B53E-17AE-18B250EEF106}"/>
                </a:ext>
              </a:extLst>
            </p:cNvPr>
            <p:cNvSpPr txBox="1"/>
            <p:nvPr/>
          </p:nvSpPr>
          <p:spPr>
            <a:xfrm>
              <a:off x="2180544" y="3429000"/>
              <a:ext cx="2831689" cy="1437968"/>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200"/>
              </a:pPr>
              <a:r>
                <a:rPr lang="en" sz="2000" kern="0">
                  <a:solidFill>
                    <a:srgbClr val="000000"/>
                  </a:solidFill>
                  <a:latin typeface="Arial" panose="020B0604020202020204" pitchFamily="34" charset="0"/>
                  <a:ea typeface="Montserrat"/>
                  <a:cs typeface="Arial" panose="020B0604020202020204" pitchFamily="34" charset="0"/>
                  <a:sym typeface="Montserrat"/>
                </a:rPr>
                <a:t>Distinct features of fission</a:t>
              </a:r>
              <a:endParaRPr sz="20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4" name="Google Shape;84;p15">
              <a:extLst>
                <a:ext uri="{FF2B5EF4-FFF2-40B4-BE49-F238E27FC236}">
                  <a16:creationId xmlns:a16="http://schemas.microsoft.com/office/drawing/2014/main" id="{BF823409-2373-1503-87D5-BDE57F3EBDE8}"/>
                </a:ext>
              </a:extLst>
            </p:cNvPr>
            <p:cNvSpPr txBox="1"/>
            <p:nvPr/>
          </p:nvSpPr>
          <p:spPr>
            <a:xfrm>
              <a:off x="7588243" y="3429000"/>
              <a:ext cx="2666802" cy="1128349"/>
            </a:xfrm>
            <a:prstGeom prst="rect">
              <a:avLst/>
            </a:prstGeom>
            <a:noFill/>
            <a:ln>
              <a:noFill/>
            </a:ln>
          </p:spPr>
          <p:txBody>
            <a:bodyPr spcFirstLastPara="1" wrap="square" lIns="121900" tIns="121900" rIns="121900" bIns="121900" anchor="t" anchorCtr="0">
              <a:noAutofit/>
            </a:bodyPr>
            <a:lstStyle/>
            <a:p>
              <a:pPr defTabSz="1219170">
                <a:lnSpc>
                  <a:spcPct val="150000"/>
                </a:lnSpc>
                <a:spcAft>
                  <a:spcPts val="600"/>
                </a:spcAft>
                <a:buClr>
                  <a:srgbClr val="000000"/>
                </a:buClr>
                <a:buSzPts val="1200"/>
              </a:pPr>
              <a:r>
                <a:rPr lang="en" sz="2000" kern="0">
                  <a:solidFill>
                    <a:srgbClr val="000000"/>
                  </a:solidFill>
                  <a:latin typeface="Arial" panose="020B0604020202020204" pitchFamily="34" charset="0"/>
                  <a:ea typeface="Montserrat"/>
                  <a:cs typeface="Arial" panose="020B0604020202020204" pitchFamily="34" charset="0"/>
                  <a:sym typeface="Montserrat"/>
                </a:rPr>
                <a:t>Distinct features of fusion</a:t>
              </a:r>
              <a:endParaRPr sz="2000" kern="0">
                <a:solidFill>
                  <a:srgbClr val="000000"/>
                </a:solidFill>
                <a:latin typeface="Arial" panose="020B0604020202020204" pitchFamily="34" charset="0"/>
                <a:ea typeface="Montserrat"/>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242</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0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FE233-84E9-3369-D8DA-0FB2A3AB9C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563A4B-8CAE-D803-A4D1-FC086857E0C8}"/>
              </a:ext>
            </a:extLst>
          </p:cNvPr>
          <p:cNvSpPr>
            <a:spLocks noGrp="1"/>
          </p:cNvSpPr>
          <p:nvPr>
            <p:ph type="title"/>
          </p:nvPr>
        </p:nvSpPr>
        <p:spPr/>
        <p:txBody>
          <a:bodyPr/>
          <a:lstStyle/>
          <a:p>
            <a:r>
              <a:rPr lang="en-AU"/>
              <a:t>3.5 Comparing fission and fusion (2 of 2)</a:t>
            </a:r>
          </a:p>
        </p:txBody>
      </p:sp>
      <p:grpSp>
        <p:nvGrpSpPr>
          <p:cNvPr id="6" name="Group 5" descr="A sample venn diagram comparing fission and fusion reactions. Unique to fission: One massive nuclei splits into two smaller nuclei&#10;Occurs in nuclear reactors an  accelerators.&#10;Unique to fusion: Two small nuclei combine to form one larger nuclei&#10;Its use is still experimental.&#10;Occurs in stars&#10;Similarities include: releases energy&#10;not spontaneous&#10;nuclear reactions.&#10;&#10;">
            <a:extLst>
              <a:ext uri="{FF2B5EF4-FFF2-40B4-BE49-F238E27FC236}">
                <a16:creationId xmlns:a16="http://schemas.microsoft.com/office/drawing/2014/main" id="{6119A1F5-4AD9-91F4-3F79-0ED4A0A328D8}"/>
              </a:ext>
            </a:extLst>
          </p:cNvPr>
          <p:cNvGrpSpPr/>
          <p:nvPr/>
        </p:nvGrpSpPr>
        <p:grpSpPr>
          <a:xfrm>
            <a:off x="1653640" y="1886431"/>
            <a:ext cx="8191556" cy="4484388"/>
            <a:chOff x="1653640" y="1886431"/>
            <a:chExt cx="8191556" cy="4484388"/>
          </a:xfrm>
        </p:grpSpPr>
        <p:grpSp>
          <p:nvGrpSpPr>
            <p:cNvPr id="4" name="Group 3" descr="Object 1">
              <a:extLst>
                <a:ext uri="{FF2B5EF4-FFF2-40B4-BE49-F238E27FC236}">
                  <a16:creationId xmlns:a16="http://schemas.microsoft.com/office/drawing/2014/main" id="{AA31F02D-E78E-610C-F87D-5EFC4A7E6E64}"/>
                </a:ext>
              </a:extLst>
            </p:cNvPr>
            <p:cNvGrpSpPr/>
            <p:nvPr/>
          </p:nvGrpSpPr>
          <p:grpSpPr>
            <a:xfrm>
              <a:off x="1653640" y="1886431"/>
              <a:ext cx="5471314" cy="4484388"/>
              <a:chOff x="1653639" y="1123760"/>
              <a:chExt cx="5471315" cy="5247059"/>
            </a:xfrm>
          </p:grpSpPr>
          <p:sp>
            <p:nvSpPr>
              <p:cNvPr id="5" name="Google Shape;79;p15" descr="Venn object 1">
                <a:extLst>
                  <a:ext uri="{FF2B5EF4-FFF2-40B4-BE49-F238E27FC236}">
                    <a16:creationId xmlns:a16="http://schemas.microsoft.com/office/drawing/2014/main" id="{75102888-AF4C-00EB-9F46-C54524D4614A}"/>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E9A3776-F6E9-22D5-BB2E-28D7485B909B}"/>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Fission</a:t>
                </a:r>
              </a:p>
            </p:txBody>
          </p:sp>
        </p:grpSp>
        <p:grpSp>
          <p:nvGrpSpPr>
            <p:cNvPr id="12" name="Group 11" descr="Object 2">
              <a:extLst>
                <a:ext uri="{FF2B5EF4-FFF2-40B4-BE49-F238E27FC236}">
                  <a16:creationId xmlns:a16="http://schemas.microsoft.com/office/drawing/2014/main" id="{7D345787-6264-C630-5279-318163B84690}"/>
                </a:ext>
              </a:extLst>
            </p:cNvPr>
            <p:cNvGrpSpPr/>
            <p:nvPr/>
          </p:nvGrpSpPr>
          <p:grpSpPr>
            <a:xfrm>
              <a:off x="4373881" y="1886431"/>
              <a:ext cx="5471315" cy="4484388"/>
              <a:chOff x="5012233" y="1123760"/>
              <a:chExt cx="5471315" cy="5247059"/>
            </a:xfrm>
          </p:grpSpPr>
          <p:sp>
            <p:nvSpPr>
              <p:cNvPr id="10" name="Google Shape;79;p15" descr="Venn object 1">
                <a:extLst>
                  <a:ext uri="{FF2B5EF4-FFF2-40B4-BE49-F238E27FC236}">
                    <a16:creationId xmlns:a16="http://schemas.microsoft.com/office/drawing/2014/main" id="{5520DA93-70E0-E350-993E-403049089EA9}"/>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8F2EF22-3589-4947-0618-5AD702333A7F}"/>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a:solidFill>
                      <a:srgbClr val="000000"/>
                    </a:solidFill>
                    <a:latin typeface="Arial" panose="020B0604020202020204" pitchFamily="34" charset="0"/>
                    <a:cs typeface="Arial" panose="020B0604020202020204" pitchFamily="34" charset="0"/>
                  </a:rPr>
                  <a:t>Fusion</a:t>
                </a:r>
              </a:p>
            </p:txBody>
          </p:sp>
        </p:grpSp>
        <p:sp>
          <p:nvSpPr>
            <p:cNvPr id="13" name="Google Shape;83;p15">
              <a:extLst>
                <a:ext uri="{FF2B5EF4-FFF2-40B4-BE49-F238E27FC236}">
                  <a16:creationId xmlns:a16="http://schemas.microsoft.com/office/drawing/2014/main" id="{8A4B9AFD-58F4-F3A9-6B2F-33BB1DC6B839}"/>
                </a:ext>
              </a:extLst>
            </p:cNvPr>
            <p:cNvSpPr txBox="1"/>
            <p:nvPr/>
          </p:nvSpPr>
          <p:spPr>
            <a:xfrm>
              <a:off x="1763396" y="2980173"/>
              <a:ext cx="2610483" cy="2045110"/>
            </a:xfrm>
            <a:prstGeom prst="rect">
              <a:avLst/>
            </a:prstGeom>
            <a:noFill/>
            <a:ln>
              <a:noFill/>
            </a:ln>
          </p:spPr>
          <p:txBody>
            <a:bodyPr spcFirstLastPara="1" wrap="square" lIns="121900" tIns="121900" rIns="121900" bIns="121900" anchor="t" anchorCtr="0">
              <a:noAutofit/>
            </a:bodyPr>
            <a:lstStyle/>
            <a:p>
              <a:pPr marL="342900" indent="-342900" defTabSz="1219170">
                <a:lnSpc>
                  <a:spcPct val="150000"/>
                </a:lnSpc>
                <a:spcAft>
                  <a:spcPts val="600"/>
                </a:spcAft>
                <a:buClr>
                  <a:srgbClr val="000000"/>
                </a:buClr>
                <a:buSzPts val="1200"/>
                <a:buFont typeface="Arial" panose="020B0604020202020204" pitchFamily="34" charset="0"/>
                <a:buChar char="•"/>
              </a:pPr>
              <a:r>
                <a:rPr lang="en" sz="2000" kern="0">
                  <a:solidFill>
                    <a:srgbClr val="000000"/>
                  </a:solidFill>
                  <a:latin typeface="Arial" panose="020B0604020202020204" pitchFamily="34" charset="0"/>
                  <a:ea typeface="Montserrat"/>
                  <a:cs typeface="Arial" panose="020B0604020202020204" pitchFamily="34" charset="0"/>
                  <a:sym typeface="Montserrat"/>
                </a:rPr>
                <a:t>One massive nuclei splits into two smaller nuclei</a:t>
              </a:r>
              <a:endParaRPr lang="en-US" sz="2000" kern="0">
                <a:solidFill>
                  <a:srgbClr val="000000"/>
                </a:solidFill>
                <a:latin typeface="Arial" panose="020B0604020202020204" pitchFamily="34" charset="0"/>
                <a:ea typeface="Montserrat"/>
                <a:cs typeface="Arial" panose="020B0604020202020204" pitchFamily="34" charset="0"/>
                <a:sym typeface="Montserrat"/>
              </a:endParaRPr>
            </a:p>
            <a:p>
              <a:pPr marL="342900" indent="-342900" defTabSz="1219170">
                <a:lnSpc>
                  <a:spcPct val="150000"/>
                </a:lnSpc>
                <a:spcAft>
                  <a:spcPts val="600"/>
                </a:spcAft>
                <a:buClr>
                  <a:srgbClr val="000000"/>
                </a:buClr>
                <a:buSzPts val="1200"/>
                <a:buFont typeface="Arial" panose="020B0604020202020204" pitchFamily="34" charset="0"/>
                <a:buChar char="•"/>
              </a:pPr>
              <a:r>
                <a:rPr lang="en-US" sz="2000" kern="0">
                  <a:solidFill>
                    <a:srgbClr val="000000"/>
                  </a:solidFill>
                  <a:latin typeface="Arial" panose="020B0604020202020204" pitchFamily="34" charset="0"/>
                  <a:ea typeface="Montserrat"/>
                  <a:cs typeface="Arial" panose="020B0604020202020204" pitchFamily="34" charset="0"/>
                  <a:sym typeface="Montserrat"/>
                </a:rPr>
                <a:t>Occurs in nuclear reactors and</a:t>
              </a:r>
              <a:br>
                <a:rPr lang="en-US" sz="2000" kern="0">
                  <a:solidFill>
                    <a:srgbClr val="000000"/>
                  </a:solidFill>
                  <a:latin typeface="Arial" panose="020B0604020202020204" pitchFamily="34" charset="0"/>
                  <a:ea typeface="Montserrat"/>
                  <a:cs typeface="Arial" panose="020B0604020202020204" pitchFamily="34" charset="0"/>
                  <a:sym typeface="Montserrat"/>
                </a:rPr>
              </a:br>
              <a:r>
                <a:rPr lang="en-US" sz="2000" kern="0">
                  <a:solidFill>
                    <a:srgbClr val="000000"/>
                  </a:solidFill>
                  <a:latin typeface="Arial" panose="020B0604020202020204" pitchFamily="34" charset="0"/>
                  <a:ea typeface="Montserrat"/>
                  <a:cs typeface="Arial" panose="020B0604020202020204" pitchFamily="34" charset="0"/>
                  <a:sym typeface="Montserrat"/>
                </a:rPr>
                <a:t>       accelerators</a:t>
              </a:r>
            </a:p>
          </p:txBody>
        </p:sp>
        <p:sp>
          <p:nvSpPr>
            <p:cNvPr id="8" name="Google Shape;85;p15">
              <a:extLst>
                <a:ext uri="{FF2B5EF4-FFF2-40B4-BE49-F238E27FC236}">
                  <a16:creationId xmlns:a16="http://schemas.microsoft.com/office/drawing/2014/main" id="{A8D50E80-17F8-FA2A-F8F8-8EA65B276047}"/>
                </a:ext>
              </a:extLst>
            </p:cNvPr>
            <p:cNvSpPr txBox="1"/>
            <p:nvPr/>
          </p:nvSpPr>
          <p:spPr>
            <a:xfrm>
              <a:off x="4514468" y="3135456"/>
              <a:ext cx="2610484" cy="1225852"/>
            </a:xfrm>
            <a:prstGeom prst="rect">
              <a:avLst/>
            </a:prstGeom>
            <a:noFill/>
            <a:ln>
              <a:noFill/>
            </a:ln>
          </p:spPr>
          <p:txBody>
            <a:bodyPr spcFirstLastPara="1" wrap="square" lIns="121900" tIns="121900" rIns="121900" bIns="121900" anchor="t" anchorCtr="0">
              <a:noAutofit/>
            </a:bodyPr>
            <a:lstStyle/>
            <a:p>
              <a:pPr marL="342900" indent="-342900" defTabSz="1219170">
                <a:lnSpc>
                  <a:spcPct val="150000"/>
                </a:lnSpc>
                <a:spcAft>
                  <a:spcPts val="600"/>
                </a:spcAft>
                <a:buClr>
                  <a:srgbClr val="000000"/>
                </a:buClr>
                <a:buSzPts val="1200"/>
                <a:buFont typeface="Arial" panose="020B0604020202020204" pitchFamily="34" charset="0"/>
                <a:buChar char="•"/>
              </a:pPr>
              <a:r>
                <a:rPr lang="en" sz="2000" kern="0">
                  <a:solidFill>
                    <a:srgbClr val="000000"/>
                  </a:solidFill>
                  <a:latin typeface="Arial" panose="020B0604020202020204" pitchFamily="34" charset="0"/>
                  <a:ea typeface="Montserrat"/>
                  <a:cs typeface="Arial" panose="020B0604020202020204" pitchFamily="34" charset="0"/>
                  <a:sym typeface="Montserrat"/>
                </a:rPr>
                <a:t>releases energy</a:t>
              </a:r>
            </a:p>
            <a:p>
              <a:pPr marL="342900" indent="-342900" defTabSz="1219170">
                <a:lnSpc>
                  <a:spcPct val="150000"/>
                </a:lnSpc>
                <a:spcAft>
                  <a:spcPts val="600"/>
                </a:spcAft>
                <a:buClr>
                  <a:srgbClr val="000000"/>
                </a:buClr>
                <a:buSzPts val="1200"/>
                <a:buFont typeface="Arial" panose="020B0604020202020204" pitchFamily="34" charset="0"/>
                <a:buChar char="•"/>
              </a:pPr>
              <a:r>
                <a:rPr lang="en-AU" sz="2000" kern="0">
                  <a:solidFill>
                    <a:srgbClr val="000000"/>
                  </a:solidFill>
                  <a:latin typeface="Arial" panose="020B0604020202020204" pitchFamily="34" charset="0"/>
                  <a:ea typeface="Montserrat"/>
                  <a:cs typeface="Arial" panose="020B0604020202020204" pitchFamily="34" charset="0"/>
                  <a:sym typeface="Montserrat"/>
                </a:rPr>
                <a:t>n</a:t>
              </a:r>
              <a:r>
                <a:rPr lang="en" sz="2000" kern="0">
                  <a:solidFill>
                    <a:srgbClr val="000000"/>
                  </a:solidFill>
                  <a:latin typeface="Arial" panose="020B0604020202020204" pitchFamily="34" charset="0"/>
                  <a:ea typeface="Montserrat"/>
                  <a:cs typeface="Arial" panose="020B0604020202020204" pitchFamily="34" charset="0"/>
                  <a:sym typeface="Montserrat"/>
                </a:rPr>
                <a:t>ot spontaneous</a:t>
              </a:r>
            </a:p>
            <a:p>
              <a:pPr marL="342900" indent="-342900" defTabSz="1219170">
                <a:lnSpc>
                  <a:spcPct val="150000"/>
                </a:lnSpc>
                <a:spcAft>
                  <a:spcPts val="600"/>
                </a:spcAft>
                <a:buClr>
                  <a:srgbClr val="000000"/>
                </a:buClr>
                <a:buSzPts val="1200"/>
                <a:buFont typeface="Arial" panose="020B0604020202020204" pitchFamily="34" charset="0"/>
                <a:buChar char="•"/>
              </a:pPr>
              <a:r>
                <a:rPr lang="en" sz="2000" kern="0">
                  <a:solidFill>
                    <a:srgbClr val="000000"/>
                  </a:solidFill>
                  <a:latin typeface="Arial" panose="020B0604020202020204" pitchFamily="34" charset="0"/>
                  <a:ea typeface="Montserrat"/>
                  <a:cs typeface="Arial" panose="020B0604020202020204" pitchFamily="34" charset="0"/>
                  <a:sym typeface="Montserrat"/>
                </a:rPr>
                <a:t>nuclear reactions</a:t>
              </a:r>
              <a:endParaRPr sz="2000" kern="0">
                <a:solidFill>
                  <a:srgbClr val="000000"/>
                </a:solidFill>
                <a:latin typeface="Arial" panose="020B0604020202020204" pitchFamily="34" charset="0"/>
                <a:ea typeface="Montserrat"/>
                <a:cs typeface="Arial" panose="020B0604020202020204" pitchFamily="34" charset="0"/>
                <a:sym typeface="Montserrat"/>
              </a:endParaRPr>
            </a:p>
          </p:txBody>
        </p:sp>
        <p:sp>
          <p:nvSpPr>
            <p:cNvPr id="14" name="Google Shape;84;p15">
              <a:extLst>
                <a:ext uri="{FF2B5EF4-FFF2-40B4-BE49-F238E27FC236}">
                  <a16:creationId xmlns:a16="http://schemas.microsoft.com/office/drawing/2014/main" id="{5C9F28F6-D97E-9060-22A2-94C397D46B98}"/>
                </a:ext>
              </a:extLst>
            </p:cNvPr>
            <p:cNvSpPr txBox="1"/>
            <p:nvPr/>
          </p:nvSpPr>
          <p:spPr>
            <a:xfrm>
              <a:off x="6977673" y="2669883"/>
              <a:ext cx="2610484" cy="2411680"/>
            </a:xfrm>
            <a:prstGeom prst="rect">
              <a:avLst/>
            </a:prstGeom>
            <a:noFill/>
            <a:ln>
              <a:noFill/>
            </a:ln>
          </p:spPr>
          <p:txBody>
            <a:bodyPr spcFirstLastPara="1" wrap="square" lIns="121900" tIns="121900" rIns="121900" bIns="121900" anchor="t" anchorCtr="0">
              <a:noAutofit/>
            </a:bodyPr>
            <a:lstStyle/>
            <a:p>
              <a:pPr marL="342900" indent="-342900" defTabSz="1219170">
                <a:lnSpc>
                  <a:spcPct val="150000"/>
                </a:lnSpc>
                <a:spcAft>
                  <a:spcPts val="600"/>
                </a:spcAft>
                <a:buClr>
                  <a:srgbClr val="000000"/>
                </a:buClr>
                <a:buSzPts val="1200"/>
                <a:buFont typeface="Arial" panose="020B0604020202020204" pitchFamily="34" charset="0"/>
                <a:buChar char="•"/>
              </a:pPr>
              <a:r>
                <a:rPr lang="en" sz="2000" kern="0">
                  <a:solidFill>
                    <a:srgbClr val="000000"/>
                  </a:solidFill>
                  <a:latin typeface="Arial" panose="020B0604020202020204" pitchFamily="34" charset="0"/>
                  <a:ea typeface="Montserrat"/>
                  <a:cs typeface="Arial" panose="020B0604020202020204" pitchFamily="34" charset="0"/>
                  <a:sym typeface="Montserrat"/>
                </a:rPr>
                <a:t>Two small nuclei combine to form one larger nuclei</a:t>
              </a:r>
              <a:endParaRPr lang="en-US" sz="2000" kern="0">
                <a:solidFill>
                  <a:srgbClr val="000000"/>
                </a:solidFill>
                <a:latin typeface="Arial" panose="020B0604020202020204" pitchFamily="34" charset="0"/>
                <a:ea typeface="Montserrat"/>
                <a:cs typeface="Arial" panose="020B0604020202020204" pitchFamily="34" charset="0"/>
                <a:sym typeface="Montserrat"/>
              </a:endParaRPr>
            </a:p>
            <a:p>
              <a:pPr marL="342900" indent="-342900" defTabSz="1219170">
                <a:lnSpc>
                  <a:spcPct val="150000"/>
                </a:lnSpc>
                <a:spcAft>
                  <a:spcPts val="600"/>
                </a:spcAft>
                <a:buClr>
                  <a:srgbClr val="000000"/>
                </a:buClr>
                <a:buSzPts val="1200"/>
                <a:buFont typeface="Arial" panose="020B0604020202020204" pitchFamily="34" charset="0"/>
                <a:buChar char="•"/>
              </a:pPr>
              <a:r>
                <a:rPr lang="en-US" sz="2000" kern="0">
                  <a:solidFill>
                    <a:srgbClr val="000000"/>
                  </a:solidFill>
                  <a:latin typeface="Arial" panose="020B0604020202020204" pitchFamily="34" charset="0"/>
                  <a:ea typeface="Montserrat"/>
                  <a:cs typeface="Arial" panose="020B0604020202020204" pitchFamily="34" charset="0"/>
                  <a:sym typeface="Montserrat"/>
                </a:rPr>
                <a:t>Its use is still experimental.</a:t>
              </a:r>
            </a:p>
            <a:p>
              <a:pPr marL="342900" indent="-342900" defTabSz="1219170">
                <a:lnSpc>
                  <a:spcPct val="150000"/>
                </a:lnSpc>
                <a:spcAft>
                  <a:spcPts val="600"/>
                </a:spcAft>
                <a:buClr>
                  <a:srgbClr val="000000"/>
                </a:buClr>
                <a:buSzPts val="1200"/>
                <a:buFont typeface="Arial" panose="020B0604020202020204" pitchFamily="34" charset="0"/>
                <a:buChar char="•"/>
              </a:pPr>
              <a:r>
                <a:rPr lang="en-US" sz="2000" kern="0">
                  <a:solidFill>
                    <a:srgbClr val="000000"/>
                  </a:solidFill>
                  <a:latin typeface="Arial" panose="020B0604020202020204" pitchFamily="34" charset="0"/>
                  <a:ea typeface="Montserrat"/>
                  <a:cs typeface="Arial" panose="020B0604020202020204" pitchFamily="34" charset="0"/>
                  <a:sym typeface="Montserrat"/>
                </a:rPr>
                <a:t>Occurs in stars</a:t>
              </a:r>
            </a:p>
          </p:txBody>
        </p:sp>
      </p:grpSp>
      <p:sp>
        <p:nvSpPr>
          <p:cNvPr id="2" name="Slide Number Placeholder 1">
            <a:extLst>
              <a:ext uri="{FF2B5EF4-FFF2-40B4-BE49-F238E27FC236}">
                <a16:creationId xmlns:a16="http://schemas.microsoft.com/office/drawing/2014/main" id="{7D43A835-AA21-83E9-363E-2711751528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243</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47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1EDE-A889-C078-7B6A-79BA83D23C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7724D3-23D5-16DA-6A70-224B05ECDB34}"/>
              </a:ext>
            </a:extLst>
          </p:cNvPr>
          <p:cNvSpPr>
            <a:spLocks noGrp="1"/>
          </p:cNvSpPr>
          <p:nvPr>
            <p:ph type="title"/>
          </p:nvPr>
        </p:nvSpPr>
        <p:spPr/>
        <p:txBody>
          <a:bodyPr/>
          <a:lstStyle/>
          <a:p>
            <a:r>
              <a:rPr lang="en-AU"/>
              <a:t>3.5 The origin of the first elements</a:t>
            </a:r>
          </a:p>
        </p:txBody>
      </p:sp>
      <p:grpSp>
        <p:nvGrpSpPr>
          <p:cNvPr id="5" name="Group 4" descr="A diagram depicting the formation of the first atoms after the Big bang. At 10-6 microseconds fundamental particles formed. After a few microseconds neutrons and protons formed. Between 10 seconds and 20 minutes the first nuclei formed and about 380000 years after the Big Bang the first atoms were formed.">
            <a:extLst>
              <a:ext uri="{FF2B5EF4-FFF2-40B4-BE49-F238E27FC236}">
                <a16:creationId xmlns:a16="http://schemas.microsoft.com/office/drawing/2014/main" id="{D4D7F324-6528-8F8C-6E8C-C96CBB7625D9}"/>
              </a:ext>
            </a:extLst>
          </p:cNvPr>
          <p:cNvGrpSpPr/>
          <p:nvPr/>
        </p:nvGrpSpPr>
        <p:grpSpPr>
          <a:xfrm>
            <a:off x="161365" y="2008095"/>
            <a:ext cx="11682635" cy="4489906"/>
            <a:chOff x="161365" y="2008095"/>
            <a:chExt cx="11682635" cy="4489906"/>
          </a:xfrm>
        </p:grpSpPr>
        <p:grpSp>
          <p:nvGrpSpPr>
            <p:cNvPr id="4" name="Group 3" descr="formation of first particles after the big bang. ">
              <a:extLst>
                <a:ext uri="{FF2B5EF4-FFF2-40B4-BE49-F238E27FC236}">
                  <a16:creationId xmlns:a16="http://schemas.microsoft.com/office/drawing/2014/main" id="{30A94D78-B01F-6B5C-564A-4CC3756D1FE7}"/>
                </a:ext>
              </a:extLst>
            </p:cNvPr>
            <p:cNvGrpSpPr/>
            <p:nvPr/>
          </p:nvGrpSpPr>
          <p:grpSpPr>
            <a:xfrm>
              <a:off x="161365" y="2008095"/>
              <a:ext cx="11682635" cy="4489906"/>
              <a:chOff x="161365" y="2008095"/>
              <a:chExt cx="11682635" cy="4489906"/>
            </a:xfrm>
          </p:grpSpPr>
          <p:sp>
            <p:nvSpPr>
              <p:cNvPr id="21" name="Rectangle 20" descr="formation of first particles after the big bang. ">
                <a:extLst>
                  <a:ext uri="{FF2B5EF4-FFF2-40B4-BE49-F238E27FC236}">
                    <a16:creationId xmlns:a16="http://schemas.microsoft.com/office/drawing/2014/main" id="{A1695675-9747-8263-8B4D-E0673579163B}"/>
                  </a:ext>
                </a:extLst>
              </p:cNvPr>
              <p:cNvSpPr/>
              <p:nvPr/>
            </p:nvSpPr>
            <p:spPr>
              <a:xfrm>
                <a:off x="161365" y="2008095"/>
                <a:ext cx="11682635" cy="448990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1F03131C-160F-8CB5-D55D-7D6FDCD7E2E5}"/>
                  </a:ext>
                </a:extLst>
              </p:cNvPr>
              <p:cNvPicPr>
                <a:picLocks noChangeAspect="1"/>
              </p:cNvPicPr>
              <p:nvPr/>
            </p:nvPicPr>
            <p:blipFill>
              <a:blip r:embed="rId3"/>
              <a:stretch>
                <a:fillRect/>
              </a:stretch>
            </p:blipFill>
            <p:spPr>
              <a:xfrm>
                <a:off x="2811968" y="3220500"/>
                <a:ext cx="1890652" cy="1861110"/>
              </a:xfrm>
              <a:prstGeom prst="ellipse">
                <a:avLst/>
              </a:prstGeom>
              <a:ln>
                <a:noFill/>
              </a:ln>
              <a:effectLst>
                <a:softEdge rad="112500"/>
              </a:effectLst>
            </p:spPr>
          </p:pic>
          <p:pic>
            <p:nvPicPr>
              <p:cNvPr id="10" name="Picture 9">
                <a:extLst>
                  <a:ext uri="{FF2B5EF4-FFF2-40B4-BE49-F238E27FC236}">
                    <a16:creationId xmlns:a16="http://schemas.microsoft.com/office/drawing/2014/main" id="{FF58E108-A63D-1621-F12B-A5BEC88CDA45}"/>
                  </a:ext>
                </a:extLst>
              </p:cNvPr>
              <p:cNvPicPr>
                <a:picLocks noChangeAspect="1"/>
              </p:cNvPicPr>
              <p:nvPr/>
            </p:nvPicPr>
            <p:blipFill>
              <a:blip r:embed="rId4"/>
              <a:stretch>
                <a:fillRect/>
              </a:stretch>
            </p:blipFill>
            <p:spPr>
              <a:xfrm>
                <a:off x="5169980" y="3084646"/>
                <a:ext cx="1821056" cy="1861110"/>
              </a:xfrm>
              <a:prstGeom prst="ellipse">
                <a:avLst/>
              </a:prstGeom>
              <a:ln>
                <a:noFill/>
              </a:ln>
              <a:effectLst>
                <a:softEdge rad="112500"/>
              </a:effectLst>
            </p:spPr>
          </p:pic>
          <p:pic>
            <p:nvPicPr>
              <p:cNvPr id="14" name="Picture 13">
                <a:extLst>
                  <a:ext uri="{FF2B5EF4-FFF2-40B4-BE49-F238E27FC236}">
                    <a16:creationId xmlns:a16="http://schemas.microsoft.com/office/drawing/2014/main" id="{5A9986FD-8B0F-7D6B-767E-3F98258494E4}"/>
                  </a:ext>
                </a:extLst>
              </p:cNvPr>
              <p:cNvPicPr>
                <a:picLocks noChangeAspect="1"/>
              </p:cNvPicPr>
              <p:nvPr/>
            </p:nvPicPr>
            <p:blipFill>
              <a:blip r:embed="rId5"/>
              <a:stretch>
                <a:fillRect/>
              </a:stretch>
            </p:blipFill>
            <p:spPr>
              <a:xfrm>
                <a:off x="7458396" y="3058714"/>
                <a:ext cx="1821056" cy="1887042"/>
              </a:xfrm>
              <a:prstGeom prst="ellipse">
                <a:avLst/>
              </a:prstGeom>
              <a:ln>
                <a:noFill/>
              </a:ln>
              <a:effectLst>
                <a:softEdge rad="112500"/>
              </a:effectLst>
            </p:spPr>
          </p:pic>
          <p:pic>
            <p:nvPicPr>
              <p:cNvPr id="18" name="Picture 17">
                <a:extLst>
                  <a:ext uri="{FF2B5EF4-FFF2-40B4-BE49-F238E27FC236}">
                    <a16:creationId xmlns:a16="http://schemas.microsoft.com/office/drawing/2014/main" id="{FFD1B018-1613-42F9-9298-233743AFB975}"/>
                  </a:ext>
                </a:extLst>
              </p:cNvPr>
              <p:cNvPicPr>
                <a:picLocks noChangeAspect="1"/>
              </p:cNvPicPr>
              <p:nvPr/>
            </p:nvPicPr>
            <p:blipFill>
              <a:blip r:embed="rId6"/>
              <a:stretch>
                <a:fillRect/>
              </a:stretch>
            </p:blipFill>
            <p:spPr>
              <a:xfrm>
                <a:off x="9746812" y="3019816"/>
                <a:ext cx="1821057" cy="1887042"/>
              </a:xfrm>
              <a:prstGeom prst="ellipse">
                <a:avLst/>
              </a:prstGeom>
              <a:ln>
                <a:noFill/>
              </a:ln>
              <a:effectLst>
                <a:softEdge rad="112500"/>
              </a:effectLst>
            </p:spPr>
          </p:pic>
          <p:pic>
            <p:nvPicPr>
              <p:cNvPr id="20" name="Picture 19">
                <a:extLst>
                  <a:ext uri="{FF2B5EF4-FFF2-40B4-BE49-F238E27FC236}">
                    <a16:creationId xmlns:a16="http://schemas.microsoft.com/office/drawing/2014/main" id="{1D48D677-6AEA-D635-3991-03FC0697876A}"/>
                  </a:ext>
                </a:extLst>
              </p:cNvPr>
              <p:cNvPicPr>
                <a:picLocks noChangeAspect="1"/>
              </p:cNvPicPr>
              <p:nvPr/>
            </p:nvPicPr>
            <p:blipFill>
              <a:blip r:embed="rId7"/>
              <a:stretch>
                <a:fillRect/>
              </a:stretch>
            </p:blipFill>
            <p:spPr>
              <a:xfrm>
                <a:off x="541341" y="3220500"/>
                <a:ext cx="1890652" cy="1844255"/>
              </a:xfrm>
              <a:prstGeom prst="ellipse">
                <a:avLst/>
              </a:prstGeom>
              <a:ln>
                <a:noFill/>
              </a:ln>
              <a:effectLst>
                <a:softEdge rad="112500"/>
              </a:effectLst>
            </p:spPr>
          </p:pic>
        </p:grpSp>
        <p:sp>
          <p:nvSpPr>
            <p:cNvPr id="22" name="TextBox 21">
              <a:extLst>
                <a:ext uri="{FF2B5EF4-FFF2-40B4-BE49-F238E27FC236}">
                  <a16:creationId xmlns:a16="http://schemas.microsoft.com/office/drawing/2014/main" id="{D1A4C03A-7858-BDF8-7EA5-0190649EDD73}"/>
                </a:ext>
              </a:extLst>
            </p:cNvPr>
            <p:cNvSpPr txBox="1"/>
            <p:nvPr/>
          </p:nvSpPr>
          <p:spPr>
            <a:xfrm>
              <a:off x="883171" y="5172581"/>
              <a:ext cx="1379153" cy="404790"/>
            </a:xfrm>
            <a:prstGeom prst="rect">
              <a:avLst/>
            </a:prstGeom>
            <a:noFill/>
          </p:spPr>
          <p:txBody>
            <a:bodyPr wrap="square" lIns="0" tIns="0" rIns="0" bIns="0" rtlCol="0">
              <a:noAutofit/>
            </a:bodyPr>
            <a:lstStyle/>
            <a:p>
              <a:pPr algn="l"/>
              <a:r>
                <a:rPr lang="en-AU" sz="1800">
                  <a:solidFill>
                    <a:schemeClr val="bg1"/>
                  </a:solidFill>
                </a:rPr>
                <a:t>Big Bang</a:t>
              </a:r>
            </a:p>
          </p:txBody>
        </p:sp>
        <p:sp>
          <p:nvSpPr>
            <p:cNvPr id="23" name="TextBox 22">
              <a:extLst>
                <a:ext uri="{FF2B5EF4-FFF2-40B4-BE49-F238E27FC236}">
                  <a16:creationId xmlns:a16="http://schemas.microsoft.com/office/drawing/2014/main" id="{8529656F-52C9-431B-D52B-81D5D8094781}"/>
                </a:ext>
              </a:extLst>
            </p:cNvPr>
            <p:cNvSpPr txBox="1"/>
            <p:nvPr/>
          </p:nvSpPr>
          <p:spPr>
            <a:xfrm>
              <a:off x="3126455" y="5182620"/>
              <a:ext cx="1379153" cy="404790"/>
            </a:xfrm>
            <a:prstGeom prst="rect">
              <a:avLst/>
            </a:prstGeom>
            <a:noFill/>
          </p:spPr>
          <p:txBody>
            <a:bodyPr wrap="square" lIns="0" tIns="0" rIns="0" bIns="0" rtlCol="0">
              <a:noAutofit/>
            </a:bodyPr>
            <a:lstStyle/>
            <a:p>
              <a:pPr algn="ctr"/>
              <a:r>
                <a:rPr lang="en-AU" sz="1800">
                  <a:solidFill>
                    <a:schemeClr val="bg1"/>
                  </a:solidFill>
                </a:rPr>
                <a:t>Fundamental particles</a:t>
              </a:r>
            </a:p>
          </p:txBody>
        </p:sp>
        <p:sp>
          <p:nvSpPr>
            <p:cNvPr id="24" name="TextBox 23">
              <a:extLst>
                <a:ext uri="{FF2B5EF4-FFF2-40B4-BE49-F238E27FC236}">
                  <a16:creationId xmlns:a16="http://schemas.microsoft.com/office/drawing/2014/main" id="{A7855472-11DD-26D6-AA74-453801E8B163}"/>
                </a:ext>
              </a:extLst>
            </p:cNvPr>
            <p:cNvSpPr txBox="1"/>
            <p:nvPr/>
          </p:nvSpPr>
          <p:spPr>
            <a:xfrm>
              <a:off x="5369740" y="5113621"/>
              <a:ext cx="1379153" cy="641720"/>
            </a:xfrm>
            <a:prstGeom prst="rect">
              <a:avLst/>
            </a:prstGeom>
            <a:noFill/>
          </p:spPr>
          <p:txBody>
            <a:bodyPr wrap="square" lIns="0" tIns="0" rIns="0" bIns="0" rtlCol="0">
              <a:noAutofit/>
            </a:bodyPr>
            <a:lstStyle/>
            <a:p>
              <a:pPr algn="ctr"/>
              <a:r>
                <a:rPr lang="en-AU" sz="1800">
                  <a:solidFill>
                    <a:schemeClr val="bg1"/>
                  </a:solidFill>
                </a:rPr>
                <a:t>Neutrons and protons</a:t>
              </a:r>
            </a:p>
          </p:txBody>
        </p:sp>
        <p:sp>
          <p:nvSpPr>
            <p:cNvPr id="25" name="TextBox 24">
              <a:extLst>
                <a:ext uri="{FF2B5EF4-FFF2-40B4-BE49-F238E27FC236}">
                  <a16:creationId xmlns:a16="http://schemas.microsoft.com/office/drawing/2014/main" id="{DD5707BC-1ED4-C39C-7614-B367D7BE5260}"/>
                </a:ext>
              </a:extLst>
            </p:cNvPr>
            <p:cNvSpPr txBox="1"/>
            <p:nvPr/>
          </p:nvSpPr>
          <p:spPr>
            <a:xfrm>
              <a:off x="7747867" y="5089196"/>
              <a:ext cx="1379153" cy="404790"/>
            </a:xfrm>
            <a:prstGeom prst="rect">
              <a:avLst/>
            </a:prstGeom>
            <a:noFill/>
          </p:spPr>
          <p:txBody>
            <a:bodyPr wrap="square" lIns="0" tIns="0" rIns="0" bIns="0" rtlCol="0">
              <a:noAutofit/>
            </a:bodyPr>
            <a:lstStyle/>
            <a:p>
              <a:pPr algn="l"/>
              <a:r>
                <a:rPr lang="en-AU" sz="1800">
                  <a:solidFill>
                    <a:schemeClr val="bg1"/>
                  </a:solidFill>
                </a:rPr>
                <a:t>First nuclei</a:t>
              </a:r>
            </a:p>
          </p:txBody>
        </p:sp>
        <p:sp>
          <p:nvSpPr>
            <p:cNvPr id="26" name="TextBox 25">
              <a:extLst>
                <a:ext uri="{FF2B5EF4-FFF2-40B4-BE49-F238E27FC236}">
                  <a16:creationId xmlns:a16="http://schemas.microsoft.com/office/drawing/2014/main" id="{EE2C2AC5-8BE1-3D33-65E5-E5ECA3EA3979}"/>
                </a:ext>
              </a:extLst>
            </p:cNvPr>
            <p:cNvSpPr txBox="1"/>
            <p:nvPr/>
          </p:nvSpPr>
          <p:spPr>
            <a:xfrm>
              <a:off x="10125994" y="5098106"/>
              <a:ext cx="1379153" cy="404790"/>
            </a:xfrm>
            <a:prstGeom prst="rect">
              <a:avLst/>
            </a:prstGeom>
            <a:noFill/>
          </p:spPr>
          <p:txBody>
            <a:bodyPr wrap="square" lIns="0" tIns="0" rIns="0" bIns="0" rtlCol="0">
              <a:noAutofit/>
            </a:bodyPr>
            <a:lstStyle/>
            <a:p>
              <a:pPr algn="l"/>
              <a:r>
                <a:rPr lang="en-AU" sz="1800">
                  <a:solidFill>
                    <a:schemeClr val="bg1"/>
                  </a:solidFill>
                </a:rPr>
                <a:t>First atoms</a:t>
              </a:r>
            </a:p>
          </p:txBody>
        </p:sp>
        <p:sp>
          <p:nvSpPr>
            <p:cNvPr id="27" name="TextBox 26">
              <a:extLst>
                <a:ext uri="{FF2B5EF4-FFF2-40B4-BE49-F238E27FC236}">
                  <a16:creationId xmlns:a16="http://schemas.microsoft.com/office/drawing/2014/main" id="{2091995E-370F-809A-A1DD-0B6FF1BA328E}"/>
                </a:ext>
              </a:extLst>
            </p:cNvPr>
            <p:cNvSpPr txBox="1"/>
            <p:nvPr/>
          </p:nvSpPr>
          <p:spPr>
            <a:xfrm>
              <a:off x="5241228" y="2551000"/>
              <a:ext cx="1507665" cy="404790"/>
            </a:xfrm>
            <a:prstGeom prst="rect">
              <a:avLst/>
            </a:prstGeom>
            <a:noFill/>
          </p:spPr>
          <p:txBody>
            <a:bodyPr wrap="square" lIns="0" tIns="0" rIns="0" bIns="0" rtlCol="0">
              <a:noAutofit/>
            </a:bodyPr>
            <a:lstStyle/>
            <a:p>
              <a:pPr algn="ctr"/>
              <a:r>
                <a:rPr lang="en-AU" sz="1800">
                  <a:solidFill>
                    <a:schemeClr val="bg1"/>
                  </a:solidFill>
                </a:rPr>
                <a:t>A few microseconds</a:t>
              </a:r>
            </a:p>
          </p:txBody>
        </p:sp>
        <p:sp>
          <p:nvSpPr>
            <p:cNvPr id="28" name="TextBox 27">
              <a:extLst>
                <a:ext uri="{FF2B5EF4-FFF2-40B4-BE49-F238E27FC236}">
                  <a16:creationId xmlns:a16="http://schemas.microsoft.com/office/drawing/2014/main" id="{9A922D91-9F28-495B-D3C9-4BE1674DCDB3}"/>
                </a:ext>
              </a:extLst>
            </p:cNvPr>
            <p:cNvSpPr txBox="1"/>
            <p:nvPr/>
          </p:nvSpPr>
          <p:spPr>
            <a:xfrm>
              <a:off x="3062198" y="2551000"/>
              <a:ext cx="1507665" cy="404790"/>
            </a:xfrm>
            <a:prstGeom prst="rect">
              <a:avLst/>
            </a:prstGeom>
            <a:noFill/>
          </p:spPr>
          <p:txBody>
            <a:bodyPr wrap="square" lIns="0" tIns="0" rIns="0" bIns="0" rtlCol="0">
              <a:noAutofit/>
            </a:bodyPr>
            <a:lstStyle/>
            <a:p>
              <a:pPr algn="ctr"/>
              <a:r>
                <a:rPr lang="en-AU" sz="1800">
                  <a:solidFill>
                    <a:schemeClr val="bg1"/>
                  </a:solidFill>
                </a:rPr>
                <a:t>10 </a:t>
              </a:r>
              <a:r>
                <a:rPr lang="en-AU" sz="1800" baseline="30000">
                  <a:solidFill>
                    <a:schemeClr val="bg1"/>
                  </a:solidFill>
                </a:rPr>
                <a:t>-6 </a:t>
              </a:r>
              <a:r>
                <a:rPr lang="en-AU" sz="1800">
                  <a:solidFill>
                    <a:schemeClr val="bg1"/>
                  </a:solidFill>
                </a:rPr>
                <a:t>s (microsecond)</a:t>
              </a:r>
            </a:p>
          </p:txBody>
        </p:sp>
        <p:sp>
          <p:nvSpPr>
            <p:cNvPr id="29" name="TextBox 28">
              <a:extLst>
                <a:ext uri="{FF2B5EF4-FFF2-40B4-BE49-F238E27FC236}">
                  <a16:creationId xmlns:a16="http://schemas.microsoft.com/office/drawing/2014/main" id="{D535A69E-91BE-9100-7620-3E9C8F3DBD00}"/>
                </a:ext>
              </a:extLst>
            </p:cNvPr>
            <p:cNvSpPr txBox="1"/>
            <p:nvPr/>
          </p:nvSpPr>
          <p:spPr>
            <a:xfrm>
              <a:off x="7572690" y="2667799"/>
              <a:ext cx="1706762" cy="575981"/>
            </a:xfrm>
            <a:prstGeom prst="rect">
              <a:avLst/>
            </a:prstGeom>
            <a:noFill/>
          </p:spPr>
          <p:txBody>
            <a:bodyPr wrap="square" lIns="0" tIns="0" rIns="0" bIns="0" rtlCol="0">
              <a:noAutofit/>
            </a:bodyPr>
            <a:lstStyle/>
            <a:p>
              <a:pPr algn="ctr"/>
              <a:r>
                <a:rPr lang="en-AU" sz="1800">
                  <a:solidFill>
                    <a:schemeClr val="bg1"/>
                  </a:solidFill>
                </a:rPr>
                <a:t>10s to 20 mins</a:t>
              </a:r>
            </a:p>
          </p:txBody>
        </p:sp>
        <p:sp>
          <p:nvSpPr>
            <p:cNvPr id="30" name="TextBox 29">
              <a:extLst>
                <a:ext uri="{FF2B5EF4-FFF2-40B4-BE49-F238E27FC236}">
                  <a16:creationId xmlns:a16="http://schemas.microsoft.com/office/drawing/2014/main" id="{1D6CC368-FD07-F124-6E37-FD3842E1EF91}"/>
                </a:ext>
              </a:extLst>
            </p:cNvPr>
            <p:cNvSpPr txBox="1"/>
            <p:nvPr/>
          </p:nvSpPr>
          <p:spPr>
            <a:xfrm>
              <a:off x="10036111" y="2667799"/>
              <a:ext cx="1558918" cy="404790"/>
            </a:xfrm>
            <a:prstGeom prst="rect">
              <a:avLst/>
            </a:prstGeom>
            <a:noFill/>
          </p:spPr>
          <p:txBody>
            <a:bodyPr wrap="square" lIns="0" tIns="0" rIns="0" bIns="0" rtlCol="0">
              <a:noAutofit/>
            </a:bodyPr>
            <a:lstStyle/>
            <a:p>
              <a:pPr algn="l"/>
              <a:r>
                <a:rPr lang="en-AU" sz="1800">
                  <a:solidFill>
                    <a:schemeClr val="bg1"/>
                  </a:solidFill>
                </a:rPr>
                <a:t>380000 years</a:t>
              </a:r>
            </a:p>
          </p:txBody>
        </p:sp>
      </p:grpSp>
      <p:sp>
        <p:nvSpPr>
          <p:cNvPr id="2" name="Slide Number Placeholder 1">
            <a:extLst>
              <a:ext uri="{FF2B5EF4-FFF2-40B4-BE49-F238E27FC236}">
                <a16:creationId xmlns:a16="http://schemas.microsoft.com/office/drawing/2014/main" id="{7957FBD5-AB29-34E6-AFEB-C9D4AE8799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244</a:t>
            </a:fld>
            <a:endParaRPr lang="en-AU"/>
          </a:p>
        </p:txBody>
      </p:sp>
    </p:spTree>
    <p:extLst>
      <p:ext uri="{BB962C8B-B14F-4D97-AF65-F5344CB8AC3E}">
        <p14:creationId xmlns:p14="http://schemas.microsoft.com/office/powerpoint/2010/main" val="30880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B9B1B-A515-2A67-51AC-0BF98F1A605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3129ADC-9A93-3364-751D-1F0DCCDA4E81}"/>
              </a:ext>
            </a:extLst>
          </p:cNvPr>
          <p:cNvSpPr>
            <a:spLocks noGrp="1"/>
          </p:cNvSpPr>
          <p:nvPr>
            <p:ph type="title"/>
          </p:nvPr>
        </p:nvSpPr>
        <p:spPr/>
        <p:txBody>
          <a:bodyPr/>
          <a:lstStyle/>
          <a:p>
            <a:r>
              <a:rPr lang="en-AU" dirty="0"/>
              <a:t>3.5 Formation of helium</a:t>
            </a:r>
          </a:p>
        </p:txBody>
      </p:sp>
      <p:grpSp>
        <p:nvGrpSpPr>
          <p:cNvPr id="15" name="Group 14" descr="A diagram representing the fusion of protions to form helium. &#10;The key steps:&#10;Two protons collide to form deuterium (one proton and one neutron)&#10;The deuterium nuclei fused with another proton to form helium-3&#10;Two helium-3 nuclei collide and fuse, resulting in a stable helium-4 and the release of two protons (which continue to the fusion process).">
            <a:extLst>
              <a:ext uri="{FF2B5EF4-FFF2-40B4-BE49-F238E27FC236}">
                <a16:creationId xmlns:a16="http://schemas.microsoft.com/office/drawing/2014/main" id="{AE80F099-8072-2F84-B975-D2991CFA0832}"/>
              </a:ext>
            </a:extLst>
          </p:cNvPr>
          <p:cNvGrpSpPr/>
          <p:nvPr/>
        </p:nvGrpSpPr>
        <p:grpSpPr>
          <a:xfrm>
            <a:off x="1781579" y="1282906"/>
            <a:ext cx="8025157" cy="5360237"/>
            <a:chOff x="1781579" y="1282906"/>
            <a:chExt cx="8025157" cy="5360237"/>
          </a:xfrm>
        </p:grpSpPr>
        <p:grpSp>
          <p:nvGrpSpPr>
            <p:cNvPr id="14" name="Group 13">
              <a:extLst>
                <a:ext uri="{FF2B5EF4-FFF2-40B4-BE49-F238E27FC236}">
                  <a16:creationId xmlns:a16="http://schemas.microsoft.com/office/drawing/2014/main" id="{CDDDE391-6063-E10D-B558-CECF562A9F30}"/>
                </a:ext>
              </a:extLst>
            </p:cNvPr>
            <p:cNvGrpSpPr/>
            <p:nvPr/>
          </p:nvGrpSpPr>
          <p:grpSpPr>
            <a:xfrm>
              <a:off x="1781579" y="1282906"/>
              <a:ext cx="7772759" cy="5181490"/>
              <a:chOff x="1781579" y="1282906"/>
              <a:chExt cx="7772759" cy="5181490"/>
            </a:xfrm>
          </p:grpSpPr>
          <p:pic>
            <p:nvPicPr>
              <p:cNvPr id="10" name="Picture 9" descr="sequence of fusion reaction the lead to the formation of helium">
                <a:extLst>
                  <a:ext uri="{FF2B5EF4-FFF2-40B4-BE49-F238E27FC236}">
                    <a16:creationId xmlns:a16="http://schemas.microsoft.com/office/drawing/2014/main" id="{41E62A17-7276-FA04-346B-E1FCB57C4783}"/>
                  </a:ext>
                </a:extLst>
              </p:cNvPr>
              <p:cNvPicPr>
                <a:picLocks noChangeAspect="1"/>
              </p:cNvPicPr>
              <p:nvPr/>
            </p:nvPicPr>
            <p:blipFill>
              <a:blip r:embed="rId3"/>
              <a:stretch>
                <a:fillRect/>
              </a:stretch>
            </p:blipFill>
            <p:spPr>
              <a:xfrm>
                <a:off x="1781579" y="1549745"/>
                <a:ext cx="7772759" cy="4914651"/>
              </a:xfrm>
              <a:prstGeom prst="rect">
                <a:avLst/>
              </a:prstGeom>
            </p:spPr>
          </p:pic>
          <p:grpSp>
            <p:nvGrpSpPr>
              <p:cNvPr id="3" name="Group 2">
                <a:extLst>
                  <a:ext uri="{FF2B5EF4-FFF2-40B4-BE49-F238E27FC236}">
                    <a16:creationId xmlns:a16="http://schemas.microsoft.com/office/drawing/2014/main" id="{02FFEAD8-0543-D7C6-54B5-B46ACB8FE535}"/>
                  </a:ext>
                </a:extLst>
              </p:cNvPr>
              <p:cNvGrpSpPr/>
              <p:nvPr/>
            </p:nvGrpSpPr>
            <p:grpSpPr>
              <a:xfrm>
                <a:off x="3066428" y="1282906"/>
                <a:ext cx="3029572" cy="4292188"/>
                <a:chOff x="2975021" y="1235619"/>
                <a:chExt cx="3029572" cy="4292188"/>
              </a:xfrm>
            </p:grpSpPr>
            <p:sp>
              <p:nvSpPr>
                <p:cNvPr id="4" name="Rectangle 3" descr="blank white box">
                  <a:extLst>
                    <a:ext uri="{FF2B5EF4-FFF2-40B4-BE49-F238E27FC236}">
                      <a16:creationId xmlns:a16="http://schemas.microsoft.com/office/drawing/2014/main" id="{383E80F1-0833-CFDC-A6E0-A5DB1BF721B2}"/>
                    </a:ext>
                  </a:extLst>
                </p:cNvPr>
                <p:cNvSpPr/>
                <p:nvPr/>
              </p:nvSpPr>
              <p:spPr>
                <a:xfrm>
                  <a:off x="3103806" y="1418340"/>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629746B-0807-40EB-02EF-5CF4C5B70877}"/>
                    </a:ext>
                    <a:ext uri="{C183D7F6-B498-43B3-948B-1728B52AA6E4}">
                      <adec:decorative xmlns:adec="http://schemas.microsoft.com/office/drawing/2017/decorative" val="1"/>
                    </a:ext>
                  </a:extLst>
                </p:cNvPr>
                <p:cNvSpPr/>
                <p:nvPr/>
              </p:nvSpPr>
              <p:spPr>
                <a:xfrm>
                  <a:off x="3103807" y="2415952"/>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descr="blank white box">
                  <a:extLst>
                    <a:ext uri="{FF2B5EF4-FFF2-40B4-BE49-F238E27FC236}">
                      <a16:creationId xmlns:a16="http://schemas.microsoft.com/office/drawing/2014/main" id="{586C0F52-3BCA-BBFC-646A-CE161D0B4FDB}"/>
                    </a:ext>
                  </a:extLst>
                </p:cNvPr>
                <p:cNvSpPr/>
                <p:nvPr/>
              </p:nvSpPr>
              <p:spPr>
                <a:xfrm>
                  <a:off x="5241702" y="1235619"/>
                  <a:ext cx="669701" cy="8507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descr="blank white box">
                  <a:extLst>
                    <a:ext uri="{FF2B5EF4-FFF2-40B4-BE49-F238E27FC236}">
                      <a16:creationId xmlns:a16="http://schemas.microsoft.com/office/drawing/2014/main" id="{2EE320A6-8E1D-2D0A-0C24-8CD13634F1EA}"/>
                    </a:ext>
                  </a:extLst>
                </p:cNvPr>
                <p:cNvSpPr/>
                <p:nvPr/>
              </p:nvSpPr>
              <p:spPr>
                <a:xfrm>
                  <a:off x="2975021" y="3789159"/>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descr="blank white box">
                  <a:extLst>
                    <a:ext uri="{FF2B5EF4-FFF2-40B4-BE49-F238E27FC236}">
                      <a16:creationId xmlns:a16="http://schemas.microsoft.com/office/drawing/2014/main" id="{1100A32E-839F-9BE8-4A78-0231F8B9A0F0}"/>
                    </a:ext>
                  </a:extLst>
                </p:cNvPr>
                <p:cNvSpPr/>
                <p:nvPr/>
              </p:nvSpPr>
              <p:spPr>
                <a:xfrm>
                  <a:off x="2975021" y="4832348"/>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descr="blank white box">
                  <a:extLst>
                    <a:ext uri="{FF2B5EF4-FFF2-40B4-BE49-F238E27FC236}">
                      <a16:creationId xmlns:a16="http://schemas.microsoft.com/office/drawing/2014/main" id="{CA48F085-95C6-CA5E-252E-72827171815F}"/>
                    </a:ext>
                  </a:extLst>
                </p:cNvPr>
                <p:cNvSpPr/>
                <p:nvPr/>
              </p:nvSpPr>
              <p:spPr>
                <a:xfrm>
                  <a:off x="5334892" y="3789158"/>
                  <a:ext cx="669701" cy="695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3" name="Rectangle 12" descr="blank white box">
              <a:extLst>
                <a:ext uri="{FF2B5EF4-FFF2-40B4-BE49-F238E27FC236}">
                  <a16:creationId xmlns:a16="http://schemas.microsoft.com/office/drawing/2014/main" id="{8D91A1D8-1941-5FF5-96CE-A05B7DC7967C}"/>
                </a:ext>
              </a:extLst>
            </p:cNvPr>
            <p:cNvSpPr/>
            <p:nvPr/>
          </p:nvSpPr>
          <p:spPr>
            <a:xfrm>
              <a:off x="6947626" y="5227364"/>
              <a:ext cx="2859110" cy="141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 name="TextBox 4">
            <a:extLst>
              <a:ext uri="{FF2B5EF4-FFF2-40B4-BE49-F238E27FC236}">
                <a16:creationId xmlns:a16="http://schemas.microsoft.com/office/drawing/2014/main" id="{E868D78F-9FEF-67E5-C47C-75A659C0EBE7}"/>
              </a:ext>
              <a:ext uri="{C183D7F6-B498-43B3-948B-1728B52AA6E4}">
                <adec:decorative xmlns:adec="http://schemas.microsoft.com/office/drawing/2017/decorative" val="1"/>
              </a:ext>
            </a:extLst>
          </p:cNvPr>
          <p:cNvSpPr txBox="1"/>
          <p:nvPr/>
        </p:nvSpPr>
        <p:spPr>
          <a:xfrm>
            <a:off x="1429942" y="6187397"/>
            <a:ext cx="6098240"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File:Proton-proton reaction </a:t>
            </a:r>
            <a:r>
              <a:rPr lang="en-US" sz="1200" b="0" i="0" err="1">
                <a:solidFill>
                  <a:srgbClr val="AD1F85"/>
                </a:solidFill>
                <a:effectLst/>
                <a:latin typeface="Arial" panose="020B0604020202020204" pitchFamily="34" charset="0"/>
                <a:hlinkClick r:id="rId4"/>
              </a:rPr>
              <a:t>chain.svg</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Doctor C</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BY-SA 4.0</a:t>
            </a:r>
            <a:r>
              <a:rPr lang="en-US" sz="1200" b="0" i="0">
                <a:solidFill>
                  <a:srgbClr val="232323"/>
                </a:solidFill>
                <a:effectLst/>
                <a:latin typeface="Arial" panose="020B0604020202020204" pitchFamily="34" charset="0"/>
              </a:rPr>
              <a:t>.</a:t>
            </a:r>
            <a:endParaRPr lang="en-AU" sz="1200"/>
          </a:p>
        </p:txBody>
      </p:sp>
      <p:sp>
        <p:nvSpPr>
          <p:cNvPr id="2" name="Slide Number Placeholder 1">
            <a:extLst>
              <a:ext uri="{FF2B5EF4-FFF2-40B4-BE49-F238E27FC236}">
                <a16:creationId xmlns:a16="http://schemas.microsoft.com/office/drawing/2014/main" id="{9C479FB0-6576-2A04-049D-B3001B7E6D4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245</a:t>
            </a:fld>
            <a:endParaRPr lang="en-AU"/>
          </a:p>
        </p:txBody>
      </p:sp>
    </p:spTree>
    <p:extLst>
      <p:ext uri="{BB962C8B-B14F-4D97-AF65-F5344CB8AC3E}">
        <p14:creationId xmlns:p14="http://schemas.microsoft.com/office/powerpoint/2010/main" val="3086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9000"/>
            <a:ext cx="11484000" cy="3103196"/>
          </a:xfrm>
        </p:spPr>
        <p:txBody>
          <a:bodyPr/>
          <a:lstStyle/>
          <a:p>
            <a:r>
              <a:rPr lang="en-AU">
                <a:hlinkClick r:id="rId3"/>
              </a:rPr>
              <a:t>Science 7–10 (2023) </a:t>
            </a:r>
            <a:r>
              <a:rPr lang="en-AU">
                <a:latin typeface="Public Sans Light" pitchFamily="2" charset="0"/>
              </a:rPr>
              <a:t>© </a:t>
            </a:r>
            <a:r>
              <a:rPr lang="en-AU"/>
              <a:t>Syllabus NSW Education Standards Authority (NESA) for and on behalf of the Crown in right of the State of New South Wales, 2023.</a:t>
            </a:r>
          </a:p>
          <a:p>
            <a:r>
              <a:rPr lang="en-AU"/>
              <a:t>AITSL (Australian Institute for Teaching and School Leadership Limited) (n.d.) </a:t>
            </a:r>
            <a:r>
              <a:rPr lang="en-AU" i="1">
                <a:hlinkClick r:id="rId4"/>
              </a:rPr>
              <a:t>Learning intentions and success criteria [PDF 251 KB]</a:t>
            </a:r>
            <a:r>
              <a:rPr lang="en-AU"/>
              <a:t>, AITSL, accessed 31 July 2024.</a:t>
            </a:r>
          </a:p>
          <a:p>
            <a:r>
              <a:rPr lang="en-AU" err="1"/>
              <a:t>FuseSchool</a:t>
            </a:r>
            <a:r>
              <a:rPr lang="en-AU"/>
              <a:t> - Global Education (31 May 2013) </a:t>
            </a:r>
            <a:r>
              <a:rPr lang="en-AU" u="sng">
                <a:hlinkClick r:id="rId5"/>
              </a:rPr>
              <a:t>‘Collision Theory &amp; Reactions Part 1’ [video]</a:t>
            </a:r>
            <a:r>
              <a:rPr lang="en-AU"/>
              <a:t>, </a:t>
            </a:r>
            <a:r>
              <a:rPr lang="en-AU" i="1" err="1"/>
              <a:t>FuseSchool</a:t>
            </a:r>
            <a:r>
              <a:rPr lang="en-AU" i="1"/>
              <a:t> - Global Education</a:t>
            </a:r>
            <a:r>
              <a:rPr lang="en-AU"/>
              <a:t>, YouTube, accessed October 2025.</a:t>
            </a:r>
          </a:p>
          <a:p>
            <a:r>
              <a:rPr lang="en-AU" err="1"/>
              <a:t>FuseSchool</a:t>
            </a:r>
            <a:r>
              <a:rPr lang="en-AU"/>
              <a:t> - Global Education (08 Nov 2018) ‘Stable and Unstable Nuclei | Radioactivity | Physics | </a:t>
            </a:r>
            <a:r>
              <a:rPr lang="en-AU" err="1"/>
              <a:t>FuseSchool</a:t>
            </a:r>
            <a:r>
              <a:rPr lang="en-AU"/>
              <a:t> [video], </a:t>
            </a:r>
            <a:r>
              <a:rPr lang="en-AU" i="1" err="1"/>
              <a:t>FuseSchool</a:t>
            </a:r>
            <a:r>
              <a:rPr lang="en-AU" i="1"/>
              <a:t> - Global Education</a:t>
            </a:r>
            <a:r>
              <a:rPr lang="en-AU"/>
              <a:t>, YouTube, accessed 07 April 2026.</a:t>
            </a:r>
          </a:p>
          <a:p>
            <a:r>
              <a:rPr lang="en-AU" err="1"/>
              <a:t>IAEAvideo</a:t>
            </a:r>
            <a:r>
              <a:rPr lang="en-AU"/>
              <a:t> (2017) </a:t>
            </a:r>
            <a:r>
              <a:rPr lang="en-AU" u="sng">
                <a:hlinkClick r:id="rId6"/>
              </a:rPr>
              <a:t>Nuclear fuel cycle [video]</a:t>
            </a:r>
            <a:r>
              <a:rPr lang="en-AU"/>
              <a:t>, </a:t>
            </a:r>
            <a:r>
              <a:rPr lang="en-AU" i="1" err="1"/>
              <a:t>IAEAvideo</a:t>
            </a:r>
            <a:r>
              <a:rPr lang="en-AU" i="1"/>
              <a:t>,</a:t>
            </a:r>
            <a:r>
              <a:rPr lang="en-AU"/>
              <a:t> YouTube, accessed 11 December 2025.</a:t>
            </a:r>
          </a:p>
          <a:p>
            <a:r>
              <a:rPr lang="en-AU" err="1"/>
              <a:t>MooMooMath</a:t>
            </a:r>
            <a:r>
              <a:rPr lang="en-AU"/>
              <a:t> and Science (12 November 2021) </a:t>
            </a:r>
            <a:r>
              <a:rPr lang="en-AU" u="sng">
                <a:hlinkClick r:id="rId7"/>
              </a:rPr>
              <a:t>‘Factors that affect Rate of Reaction’ [video]</a:t>
            </a:r>
            <a:r>
              <a:rPr lang="en-AU"/>
              <a:t>, </a:t>
            </a:r>
            <a:r>
              <a:rPr lang="en-AU" i="1" err="1"/>
              <a:t>MooMooMath</a:t>
            </a:r>
            <a:r>
              <a:rPr lang="en-AU" i="1"/>
              <a:t> and Science</a:t>
            </a:r>
            <a:r>
              <a:rPr lang="en-AU"/>
              <a:t>,</a:t>
            </a:r>
            <a:r>
              <a:rPr lang="en-AU" i="1"/>
              <a:t> </a:t>
            </a:r>
            <a:r>
              <a:rPr lang="en-AU"/>
              <a:t>YouTube, accessed October 2025.</a:t>
            </a:r>
          </a:p>
          <a:p>
            <a:r>
              <a:rPr lang="en-AU"/>
              <a:t>NOVA (</a:t>
            </a:r>
            <a:r>
              <a:rPr lang="en-AU" err="1"/>
              <a:t>n.d</a:t>
            </a:r>
            <a:r>
              <a:rPr lang="en-AU"/>
              <a:t>) </a:t>
            </a:r>
            <a:r>
              <a:rPr lang="en-AU" u="sng">
                <a:hlinkClick r:id="rId8"/>
              </a:rPr>
              <a:t>The Elements: Forged in Stars [video]</a:t>
            </a:r>
            <a:r>
              <a:rPr lang="en-AU"/>
              <a:t>, </a:t>
            </a:r>
            <a:r>
              <a:rPr lang="en-AU" i="1"/>
              <a:t>PBS Learning Media – NOVA collection</a:t>
            </a:r>
            <a:r>
              <a:rPr lang="en-AU"/>
              <a:t>, accessed 1 April 2026.</a:t>
            </a:r>
          </a:p>
          <a:p>
            <a:endParaRPr lang="en-AU"/>
          </a:p>
          <a:p>
            <a:endParaRPr lang="en-AU"/>
          </a:p>
          <a:p>
            <a:endParaRPr lang="en-AU"/>
          </a:p>
          <a:p>
            <a:endParaRPr lang="en-AU"/>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9">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10">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11">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246</a:t>
            </a:fld>
            <a:endParaRPr lang="en-AU"/>
          </a:p>
        </p:txBody>
      </p:sp>
    </p:spTree>
    <p:extLst>
      <p:ext uri="{BB962C8B-B14F-4D97-AF65-F5344CB8AC3E}">
        <p14:creationId xmlns:p14="http://schemas.microsoft.com/office/powerpoint/2010/main" val="9590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7FB4E-842A-7800-CE76-6EE632D905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C89E4-ADFB-2397-685B-E42C75162BA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247</a:t>
            </a:fld>
            <a:endParaRPr lang="en-AU"/>
          </a:p>
        </p:txBody>
      </p:sp>
      <p:sp>
        <p:nvSpPr>
          <p:cNvPr id="3" name="Title 2">
            <a:extLst>
              <a:ext uri="{FF2B5EF4-FFF2-40B4-BE49-F238E27FC236}">
                <a16:creationId xmlns:a16="http://schemas.microsoft.com/office/drawing/2014/main" id="{FB98B22B-939D-EA7D-E4AD-323FF9EF9CB4}"/>
              </a:ext>
            </a:extLst>
          </p:cNvPr>
          <p:cNvSpPr>
            <a:spLocks noGrp="1"/>
          </p:cNvSpPr>
          <p:nvPr>
            <p:ph type="title"/>
          </p:nvPr>
        </p:nvSpPr>
        <p:spPr/>
        <p:txBody>
          <a:bodyPr/>
          <a:lstStyle/>
          <a:p>
            <a:r>
              <a:rPr lang="en-AU"/>
              <a:t>References (2)</a:t>
            </a:r>
          </a:p>
        </p:txBody>
      </p:sp>
      <p:sp>
        <p:nvSpPr>
          <p:cNvPr id="4" name="Content Placeholder 3">
            <a:extLst>
              <a:ext uri="{FF2B5EF4-FFF2-40B4-BE49-F238E27FC236}">
                <a16:creationId xmlns:a16="http://schemas.microsoft.com/office/drawing/2014/main" id="{6EDDE573-9D39-7CE8-A65C-BCEDF4091F44}"/>
              </a:ext>
            </a:extLst>
          </p:cNvPr>
          <p:cNvSpPr>
            <a:spLocks noGrp="1"/>
          </p:cNvSpPr>
          <p:nvPr>
            <p:ph idx="1"/>
          </p:nvPr>
        </p:nvSpPr>
        <p:spPr>
          <a:xfrm>
            <a:off x="360000" y="3394803"/>
            <a:ext cx="11484000" cy="3103196"/>
          </a:xfrm>
        </p:spPr>
        <p:txBody>
          <a:bodyPr/>
          <a:lstStyle/>
          <a:p>
            <a:r>
              <a:rPr lang="en-AU" err="1"/>
              <a:t>PhET</a:t>
            </a:r>
            <a:r>
              <a:rPr lang="en-AU"/>
              <a:t> Interactive Simulations (n.d.). </a:t>
            </a:r>
            <a:r>
              <a:rPr lang="en-AU" u="sng">
                <a:hlinkClick r:id="rId3"/>
              </a:rPr>
              <a:t>Nuclear fission</a:t>
            </a:r>
            <a:r>
              <a:rPr lang="en-AU"/>
              <a:t>, University of Colorado website, accessed September 2025. </a:t>
            </a:r>
          </a:p>
          <a:p>
            <a:r>
              <a:rPr lang="en-AU"/>
              <a:t>U.S. Department of Energy (2024), </a:t>
            </a:r>
            <a:r>
              <a:rPr lang="en-AU" u="sng">
                <a:hlinkClick r:id="rId4"/>
              </a:rPr>
              <a:t>What is Nuclear Energy? [video]</a:t>
            </a:r>
            <a:r>
              <a:rPr lang="en-AU" u="sng"/>
              <a:t>,</a:t>
            </a:r>
            <a:r>
              <a:rPr lang="en-AU"/>
              <a:t> </a:t>
            </a:r>
            <a:r>
              <a:rPr lang="en-AU" i="1"/>
              <a:t>U.S. Department of Energy</a:t>
            </a:r>
            <a:r>
              <a:rPr lang="en-AU"/>
              <a:t>, YouTube, accessed 11 December 2025.</a:t>
            </a:r>
          </a:p>
          <a:p>
            <a:r>
              <a:rPr lang="en-AU"/>
              <a:t>SaskPower (2014), </a:t>
            </a:r>
            <a:r>
              <a:rPr lang="en-AU" u="sng">
                <a:hlinkClick r:id="rId5"/>
              </a:rPr>
              <a:t>Using Coal to Generate Electricity [video]</a:t>
            </a:r>
            <a:r>
              <a:rPr lang="en-AU"/>
              <a:t>, </a:t>
            </a:r>
            <a:r>
              <a:rPr lang="en-AU" i="1"/>
              <a:t>SaskPower</a:t>
            </a:r>
            <a:r>
              <a:rPr lang="en-AU"/>
              <a:t>, YouTube, accessed 11 December 2025.</a:t>
            </a:r>
          </a:p>
          <a:p>
            <a:endParaRPr lang="en-AU"/>
          </a:p>
          <a:p>
            <a:endParaRPr lang="en-AU"/>
          </a:p>
          <a:p>
            <a:endParaRPr lang="en-AU"/>
          </a:p>
          <a:p>
            <a:endParaRPr lang="en-AU"/>
          </a:p>
        </p:txBody>
      </p:sp>
      <p:sp>
        <p:nvSpPr>
          <p:cNvPr id="6" name="TextBox 5">
            <a:extLst>
              <a:ext uri="{FF2B5EF4-FFF2-40B4-BE49-F238E27FC236}">
                <a16:creationId xmlns:a16="http://schemas.microsoft.com/office/drawing/2014/main" id="{9F0C7B6D-ECE2-6644-DEEB-480B2FBC94E1}"/>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6">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7">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8">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Tree>
    <p:extLst>
      <p:ext uri="{BB962C8B-B14F-4D97-AF65-F5344CB8AC3E}">
        <p14:creationId xmlns:p14="http://schemas.microsoft.com/office/powerpoint/2010/main" val="47896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2026.</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a:solidFill>
                  <a:schemeClr val="bg1"/>
                </a:solidFill>
              </a:rPr>
              <a:t>(</a:t>
            </a:r>
            <a:r>
              <a:rPr lang="en-AU" sz="1200" err="1">
                <a:solidFill>
                  <a:schemeClr val="bg1"/>
                </a:solidFill>
              </a:rPr>
              <a:t>Cth</a:t>
            </a:r>
            <a:r>
              <a:rPr lang="en-AU" sz="120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AFE6-FB75-8CE1-D108-D1B316C7F63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8E5D64-3340-C97C-00B2-917F249E26D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
        <p:nvSpPr>
          <p:cNvPr id="6" name="Title 5">
            <a:extLst>
              <a:ext uri="{FF2B5EF4-FFF2-40B4-BE49-F238E27FC236}">
                <a16:creationId xmlns:a16="http://schemas.microsoft.com/office/drawing/2014/main" id="{6E404256-EF88-3C04-2EC8-0941ABAD8E40}"/>
              </a:ext>
            </a:extLst>
          </p:cNvPr>
          <p:cNvSpPr>
            <a:spLocks noGrp="1"/>
          </p:cNvSpPr>
          <p:nvPr>
            <p:ph type="title"/>
          </p:nvPr>
        </p:nvSpPr>
        <p:spPr/>
        <p:txBody>
          <a:bodyPr/>
          <a:lstStyle/>
          <a:p>
            <a:r>
              <a:rPr lang="en-AU"/>
              <a:t>1.2 Checkpoint 3</a:t>
            </a:r>
          </a:p>
        </p:txBody>
      </p:sp>
      <p:sp>
        <p:nvSpPr>
          <p:cNvPr id="3" name="Text Placeholder 7">
            <a:extLst>
              <a:ext uri="{FF2B5EF4-FFF2-40B4-BE49-F238E27FC236}">
                <a16:creationId xmlns:a16="http://schemas.microsoft.com/office/drawing/2014/main" id="{B07C313C-803B-1943-8900-C2F575105F12}"/>
              </a:ext>
            </a:extLst>
          </p:cNvPr>
          <p:cNvSpPr>
            <a:spLocks noGrp="1"/>
          </p:cNvSpPr>
          <p:nvPr>
            <p:ph type="body" sz="quarter" idx="18"/>
          </p:nvPr>
        </p:nvSpPr>
        <p:spPr/>
        <p:txBody>
          <a:bodyPr/>
          <a:lstStyle/>
          <a:p>
            <a:r>
              <a:rPr lang="en-AU"/>
              <a:t>Naming compounds with polyatomic ions</a:t>
            </a:r>
          </a:p>
        </p:txBody>
      </p:sp>
      <p:sp>
        <p:nvSpPr>
          <p:cNvPr id="9" name="TextBox 8">
            <a:extLst>
              <a:ext uri="{FF2B5EF4-FFF2-40B4-BE49-F238E27FC236}">
                <a16:creationId xmlns:a16="http://schemas.microsoft.com/office/drawing/2014/main" id="{3F612776-F422-9AB3-CB34-281797ACD07B}"/>
              </a:ext>
            </a:extLst>
          </p:cNvPr>
          <p:cNvSpPr txBox="1"/>
          <p:nvPr/>
        </p:nvSpPr>
        <p:spPr>
          <a:xfrm>
            <a:off x="615142" y="1978429"/>
            <a:ext cx="5649632" cy="4519571"/>
          </a:xfrm>
          <a:prstGeom prst="rect">
            <a:avLst/>
          </a:prstGeom>
          <a:noFill/>
        </p:spPr>
        <p:txBody>
          <a:bodyPr wrap="square" lIns="0" tIns="0" rIns="0" bIns="0" rtlCol="0">
            <a:noAutofit/>
          </a:bodyPr>
          <a:lstStyle/>
          <a:p>
            <a:pPr marL="342900" indent="-342900" algn="l">
              <a:buAutoNum type="arabicPeriod"/>
            </a:pPr>
            <a:endParaRPr lang="en-AU" sz="2000"/>
          </a:p>
          <a:p>
            <a:pPr marL="342900" indent="-342900" algn="l">
              <a:buAutoNum type="arabicPeriod"/>
            </a:pPr>
            <a:r>
              <a:rPr lang="en-AU" sz="2000"/>
              <a:t>Ca(NO</a:t>
            </a:r>
            <a:r>
              <a:rPr lang="en-AU" sz="2000" baseline="-25000"/>
              <a:t>3</a:t>
            </a:r>
            <a:r>
              <a:rPr lang="en-AU" sz="2000"/>
              <a:t>)</a:t>
            </a:r>
            <a:r>
              <a:rPr lang="en-AU" sz="2000" baseline="-25000"/>
              <a:t>2 </a:t>
            </a:r>
            <a:r>
              <a:rPr lang="en-AU" sz="2000"/>
              <a:t>	calcium nitrate</a:t>
            </a:r>
            <a:endParaRPr lang="en-AU" sz="2000" baseline="-25000"/>
          </a:p>
          <a:p>
            <a:pPr marL="342900" indent="-342900" algn="l">
              <a:buAutoNum type="arabicPeriod"/>
            </a:pPr>
            <a:endParaRPr lang="en-AU" sz="2000"/>
          </a:p>
          <a:p>
            <a:pPr marL="342900" indent="-342900" algn="l">
              <a:buAutoNum type="arabicPeriod"/>
            </a:pPr>
            <a:endParaRPr lang="en-AU" sz="2000"/>
          </a:p>
          <a:p>
            <a:pPr marL="342900" indent="-342900" algn="l">
              <a:buAutoNum type="arabicPeriod"/>
            </a:pPr>
            <a:r>
              <a:rPr lang="en-AU" sz="2000"/>
              <a:t>Mg(OH)</a:t>
            </a:r>
            <a:r>
              <a:rPr lang="en-AU" sz="2000" baseline="-25000"/>
              <a:t>2	</a:t>
            </a:r>
            <a:r>
              <a:rPr lang="en-AU" sz="2000"/>
              <a:t>magnesium hydroxide</a:t>
            </a:r>
            <a:endParaRPr lang="en-AU" sz="2000" baseline="-25000"/>
          </a:p>
          <a:p>
            <a:pPr marL="342900" indent="-342900" algn="l">
              <a:buAutoNum type="arabicPeriod"/>
            </a:pPr>
            <a:endParaRPr lang="en-AU" sz="2000"/>
          </a:p>
          <a:p>
            <a:pPr algn="l"/>
            <a:endParaRPr lang="en-AU" sz="1800"/>
          </a:p>
          <a:p>
            <a:pPr marL="342900" indent="-342900" algn="l">
              <a:buAutoNum type="arabicPeriod"/>
            </a:pPr>
            <a:endParaRPr lang="en-AU" sz="1800"/>
          </a:p>
        </p:txBody>
      </p:sp>
      <p:sp>
        <p:nvSpPr>
          <p:cNvPr id="4" name="Rectangle: Rounded Corners 3">
            <a:extLst>
              <a:ext uri="{FF2B5EF4-FFF2-40B4-BE49-F238E27FC236}">
                <a16:creationId xmlns:a16="http://schemas.microsoft.com/office/drawing/2014/main" id="{25904F6B-E829-421B-A252-121D55A40CA3}"/>
              </a:ext>
              <a:ext uri="{C183D7F6-B498-43B3-948B-1728B52AA6E4}">
                <adec:decorative xmlns:adec="http://schemas.microsoft.com/office/drawing/2017/decorative" val="1"/>
              </a:ext>
            </a:extLst>
          </p:cNvPr>
          <p:cNvSpPr/>
          <p:nvPr/>
        </p:nvSpPr>
        <p:spPr>
          <a:xfrm>
            <a:off x="2354516" y="2251993"/>
            <a:ext cx="2089015"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1FF0B52F-24D2-E259-862A-CCE8DCAB4093}"/>
              </a:ext>
              <a:ext uri="{C183D7F6-B498-43B3-948B-1728B52AA6E4}">
                <adec:decorative xmlns:adec="http://schemas.microsoft.com/office/drawing/2017/decorative" val="1"/>
              </a:ext>
            </a:extLst>
          </p:cNvPr>
          <p:cNvSpPr/>
          <p:nvPr/>
        </p:nvSpPr>
        <p:spPr>
          <a:xfrm>
            <a:off x="2295319" y="3062106"/>
            <a:ext cx="2730102"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5816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4BC0-6210-D6C1-8AFD-6E192E099E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B8D3A1-505F-05A7-95BA-664D2CB199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
        <p:nvSpPr>
          <p:cNvPr id="11" name="Title 10">
            <a:extLst>
              <a:ext uri="{FF2B5EF4-FFF2-40B4-BE49-F238E27FC236}">
                <a16:creationId xmlns:a16="http://schemas.microsoft.com/office/drawing/2014/main" id="{41F479D0-2D79-276B-AC4B-AA8A99920515}"/>
              </a:ext>
            </a:extLst>
          </p:cNvPr>
          <p:cNvSpPr>
            <a:spLocks noGrp="1"/>
          </p:cNvSpPr>
          <p:nvPr>
            <p:ph type="title"/>
          </p:nvPr>
        </p:nvSpPr>
        <p:spPr/>
        <p:txBody>
          <a:bodyPr/>
          <a:lstStyle/>
          <a:p>
            <a:r>
              <a:rPr lang="en-AU"/>
              <a:t>1.2 Naming covalent compounds (1 of 2)</a:t>
            </a:r>
          </a:p>
        </p:txBody>
      </p:sp>
      <p:sp>
        <p:nvSpPr>
          <p:cNvPr id="6" name="TextBox 5">
            <a:extLst>
              <a:ext uri="{FF2B5EF4-FFF2-40B4-BE49-F238E27FC236}">
                <a16:creationId xmlns:a16="http://schemas.microsoft.com/office/drawing/2014/main" id="{2ADDF162-D373-58DD-573D-086B9E2C5055}"/>
              </a:ext>
            </a:extLst>
          </p:cNvPr>
          <p:cNvSpPr txBox="1"/>
          <p:nvPr/>
        </p:nvSpPr>
        <p:spPr>
          <a:xfrm>
            <a:off x="419760" y="1097280"/>
            <a:ext cx="11064240" cy="5760720"/>
          </a:xfrm>
          <a:prstGeom prst="rect">
            <a:avLst/>
          </a:prstGeom>
          <a:noFill/>
        </p:spPr>
        <p:txBody>
          <a:bodyPr wrap="square" lIns="0" tIns="0" rIns="0" bIns="0" rtlCol="0">
            <a:noAutofit/>
          </a:bodyPr>
          <a:lstStyle/>
          <a:p>
            <a:pPr algn="l">
              <a:lnSpc>
                <a:spcPct val="150000"/>
              </a:lnSpc>
            </a:pPr>
            <a:r>
              <a:rPr lang="en-AU" sz="2000"/>
              <a:t>The charge of the ions in ionic compounds means that they can only combine in one possible ratio.</a:t>
            </a:r>
          </a:p>
          <a:p>
            <a:pPr algn="l">
              <a:lnSpc>
                <a:spcPct val="150000"/>
              </a:lnSpc>
            </a:pPr>
            <a:r>
              <a:rPr lang="en-AU" sz="2000" b="1"/>
              <a:t>Rule:</a:t>
            </a:r>
            <a:r>
              <a:rPr lang="en-AU" sz="2000"/>
              <a:t> Non-metals in covalent compounds can combine in a variety of ratios, therefore prefixes such as mono, di, tri etc are used to denote the number of each atom in the compound.</a:t>
            </a:r>
          </a:p>
          <a:p>
            <a:pPr algn="l">
              <a:lnSpc>
                <a:spcPct val="150000"/>
              </a:lnSpc>
            </a:pPr>
            <a:endParaRPr lang="en-AU" sz="2000"/>
          </a:p>
          <a:p>
            <a:pPr algn="l">
              <a:lnSpc>
                <a:spcPct val="150000"/>
              </a:lnSpc>
            </a:pPr>
            <a:r>
              <a:rPr lang="en-AU" sz="2000" b="1"/>
              <a:t>Example:</a:t>
            </a:r>
            <a:r>
              <a:rPr lang="en-AU" sz="2000"/>
              <a:t> nitrogen and oxygen can combine in the following ratios:</a:t>
            </a:r>
          </a:p>
          <a:p>
            <a:pPr algn="l">
              <a:lnSpc>
                <a:spcPct val="150000"/>
              </a:lnSpc>
            </a:pPr>
            <a:r>
              <a:rPr lang="en-AU" sz="2000"/>
              <a:t>	NO 		nitrogen </a:t>
            </a:r>
            <a:r>
              <a:rPr lang="en-AU" sz="2000">
                <a:solidFill>
                  <a:schemeClr val="tx2"/>
                </a:solidFill>
              </a:rPr>
              <a:t>mono</a:t>
            </a:r>
            <a:r>
              <a:rPr lang="en-AU" sz="2000"/>
              <a:t>xide</a:t>
            </a:r>
          </a:p>
          <a:p>
            <a:pPr algn="l">
              <a:lnSpc>
                <a:spcPct val="150000"/>
              </a:lnSpc>
            </a:pPr>
            <a:r>
              <a:rPr lang="en-AU" sz="2000"/>
              <a:t>	NO</a:t>
            </a:r>
            <a:r>
              <a:rPr lang="en-AU" sz="2000" baseline="-25000">
                <a:solidFill>
                  <a:schemeClr val="tx2"/>
                </a:solidFill>
              </a:rPr>
              <a:t>2</a:t>
            </a:r>
            <a:r>
              <a:rPr lang="en-AU" sz="2000" baseline="-25000"/>
              <a:t>		</a:t>
            </a:r>
            <a:r>
              <a:rPr lang="en-AU" sz="2000"/>
              <a:t>nitrogen </a:t>
            </a:r>
            <a:r>
              <a:rPr lang="en-AU" sz="2000">
                <a:solidFill>
                  <a:schemeClr val="tx2"/>
                </a:solidFill>
              </a:rPr>
              <a:t>di</a:t>
            </a:r>
            <a:r>
              <a:rPr lang="en-AU" sz="2000"/>
              <a:t>oxide</a:t>
            </a:r>
          </a:p>
          <a:p>
            <a:pPr algn="l">
              <a:lnSpc>
                <a:spcPct val="150000"/>
              </a:lnSpc>
            </a:pPr>
            <a:r>
              <a:rPr lang="en-AU" sz="2000"/>
              <a:t>	N</a:t>
            </a:r>
            <a:r>
              <a:rPr lang="en-AU" sz="2000" baseline="-25000">
                <a:solidFill>
                  <a:schemeClr val="tx2"/>
                </a:solidFill>
              </a:rPr>
              <a:t>2</a:t>
            </a:r>
            <a:r>
              <a:rPr lang="en-AU" sz="2000"/>
              <a:t>O		</a:t>
            </a:r>
            <a:r>
              <a:rPr lang="en-AU" sz="2000">
                <a:solidFill>
                  <a:schemeClr val="tx2"/>
                </a:solidFill>
              </a:rPr>
              <a:t>di</a:t>
            </a:r>
            <a:r>
              <a:rPr lang="en-AU" sz="2000"/>
              <a:t>nitrogen </a:t>
            </a:r>
            <a:r>
              <a:rPr lang="en-AU" sz="2000">
                <a:solidFill>
                  <a:schemeClr val="tx2"/>
                </a:solidFill>
              </a:rPr>
              <a:t>mono</a:t>
            </a:r>
            <a:r>
              <a:rPr lang="en-AU" sz="2000"/>
              <a:t>xide</a:t>
            </a:r>
          </a:p>
          <a:p>
            <a:pPr algn="l">
              <a:lnSpc>
                <a:spcPct val="150000"/>
              </a:lnSpc>
            </a:pPr>
            <a:r>
              <a:rPr lang="en-AU" sz="2000"/>
              <a:t>	N</a:t>
            </a:r>
            <a:r>
              <a:rPr lang="en-AU" sz="2000" baseline="-25000">
                <a:solidFill>
                  <a:schemeClr val="tx2"/>
                </a:solidFill>
              </a:rPr>
              <a:t>2</a:t>
            </a:r>
            <a:r>
              <a:rPr lang="en-AU" sz="2000"/>
              <a:t>O</a:t>
            </a:r>
            <a:r>
              <a:rPr lang="en-AU" sz="2000" baseline="-25000">
                <a:solidFill>
                  <a:schemeClr val="tx2"/>
                </a:solidFill>
              </a:rPr>
              <a:t>4</a:t>
            </a:r>
            <a:r>
              <a:rPr lang="en-AU" sz="2000" baseline="-25000"/>
              <a:t>		</a:t>
            </a:r>
            <a:r>
              <a:rPr lang="en-AU" sz="2000">
                <a:solidFill>
                  <a:schemeClr val="tx2"/>
                </a:solidFill>
              </a:rPr>
              <a:t>di</a:t>
            </a:r>
            <a:r>
              <a:rPr lang="en-AU" sz="2000"/>
              <a:t>nitrogen </a:t>
            </a:r>
            <a:r>
              <a:rPr lang="en-AU" sz="2000">
                <a:solidFill>
                  <a:schemeClr val="tx2"/>
                </a:solidFill>
              </a:rPr>
              <a:t>tetr</a:t>
            </a:r>
            <a:r>
              <a:rPr lang="en-AU" sz="2000"/>
              <a:t>oxide</a:t>
            </a:r>
            <a:endParaRPr lang="en-AU" sz="2000" baseline="-25000"/>
          </a:p>
          <a:p>
            <a:pPr algn="l">
              <a:lnSpc>
                <a:spcPct val="150000"/>
              </a:lnSpc>
            </a:pPr>
            <a:endParaRPr lang="en-AU" sz="2000" baseline="-25000"/>
          </a:p>
          <a:p>
            <a:pPr>
              <a:lnSpc>
                <a:spcPct val="150000"/>
              </a:lnSpc>
            </a:pPr>
            <a:r>
              <a:rPr lang="en-AU" sz="2000" b="1"/>
              <a:t>									Note: </a:t>
            </a:r>
            <a:r>
              <a:rPr lang="en-AU" sz="2000"/>
              <a:t>mono is not used for the first element </a:t>
            </a:r>
          </a:p>
          <a:p>
            <a:pPr algn="l"/>
            <a:endParaRPr lang="en-AU" sz="1800"/>
          </a:p>
          <a:p>
            <a:pPr algn="l"/>
            <a:endParaRPr lang="en-AU" sz="1800"/>
          </a:p>
        </p:txBody>
      </p:sp>
    </p:spTree>
    <p:extLst>
      <p:ext uri="{BB962C8B-B14F-4D97-AF65-F5344CB8AC3E}">
        <p14:creationId xmlns:p14="http://schemas.microsoft.com/office/powerpoint/2010/main" val="34952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76602-D85C-CFC2-A8A8-29A095730A9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FB4E702-D8B3-F3A0-E86E-DE5B8FF220FB}"/>
              </a:ext>
            </a:extLst>
          </p:cNvPr>
          <p:cNvSpPr>
            <a:spLocks noGrp="1"/>
          </p:cNvSpPr>
          <p:nvPr>
            <p:ph type="title"/>
          </p:nvPr>
        </p:nvSpPr>
        <p:spPr/>
        <p:txBody>
          <a:bodyPr/>
          <a:lstStyle/>
          <a:p>
            <a:r>
              <a:rPr lang="en-AU"/>
              <a:t>1.2 Naming covalent compounds (2 of 2)</a:t>
            </a:r>
          </a:p>
        </p:txBody>
      </p:sp>
      <p:graphicFrame>
        <p:nvGraphicFramePr>
          <p:cNvPr id="2" name="Table 1" descr="A table with 2 columns">
            <a:extLst>
              <a:ext uri="{FF2B5EF4-FFF2-40B4-BE49-F238E27FC236}">
                <a16:creationId xmlns:a16="http://schemas.microsoft.com/office/drawing/2014/main" id="{0B27A230-E179-20DC-3427-7AE9650E7D95}"/>
              </a:ext>
            </a:extLst>
          </p:cNvPr>
          <p:cNvGraphicFramePr>
            <a:graphicFrameLocks noGrp="1"/>
          </p:cNvGraphicFramePr>
          <p:nvPr>
            <p:extLst>
              <p:ext uri="{D42A27DB-BD31-4B8C-83A1-F6EECF244321}">
                <p14:modId xmlns:p14="http://schemas.microsoft.com/office/powerpoint/2010/main" val="4169763391"/>
              </p:ext>
            </p:extLst>
          </p:nvPr>
        </p:nvGraphicFramePr>
        <p:xfrm>
          <a:off x="653774" y="2058774"/>
          <a:ext cx="4680226" cy="2952750"/>
        </p:xfrm>
        <a:graphic>
          <a:graphicData uri="http://schemas.openxmlformats.org/drawingml/2006/table">
            <a:tbl>
              <a:tblPr firstRow="1" bandRow="1">
                <a:tableStyleId>{616DA210-FB5B-4158-B5E0-FEB733F419BA}</a:tableStyleId>
              </a:tblPr>
              <a:tblGrid>
                <a:gridCol w="2235200">
                  <a:extLst>
                    <a:ext uri="{9D8B030D-6E8A-4147-A177-3AD203B41FA5}">
                      <a16:colId xmlns:a16="http://schemas.microsoft.com/office/drawing/2014/main" val="3867500390"/>
                    </a:ext>
                  </a:extLst>
                </a:gridCol>
                <a:gridCol w="2445026">
                  <a:extLst>
                    <a:ext uri="{9D8B030D-6E8A-4147-A177-3AD203B41FA5}">
                      <a16:colId xmlns:a16="http://schemas.microsoft.com/office/drawing/2014/main" val="3616198983"/>
                    </a:ext>
                  </a:extLst>
                </a:gridCol>
              </a:tblGrid>
              <a:tr h="371491">
                <a:tc>
                  <a:txBody>
                    <a:bodyPr/>
                    <a:lstStyle/>
                    <a:p>
                      <a:pPr>
                        <a:lnSpc>
                          <a:spcPct val="150000"/>
                        </a:lnSpc>
                      </a:pPr>
                      <a:r>
                        <a:rPr lang="en-AU" sz="2000"/>
                        <a:t>Prefix</a:t>
                      </a:r>
                    </a:p>
                  </a:txBody>
                  <a:tcPr>
                    <a:solidFill>
                      <a:schemeClr val="accent1">
                        <a:lumMod val="10000"/>
                        <a:lumOff val="90000"/>
                      </a:schemeClr>
                    </a:solidFill>
                  </a:tcPr>
                </a:tc>
                <a:tc>
                  <a:txBody>
                    <a:bodyPr/>
                    <a:lstStyle/>
                    <a:p>
                      <a:pPr>
                        <a:lnSpc>
                          <a:spcPct val="150000"/>
                        </a:lnSpc>
                      </a:pPr>
                      <a:r>
                        <a:rPr lang="en-AU" sz="2000"/>
                        <a:t>Number of atoms</a:t>
                      </a:r>
                    </a:p>
                  </a:txBody>
                  <a:tcPr>
                    <a:solidFill>
                      <a:schemeClr val="accent1">
                        <a:lumMod val="10000"/>
                        <a:lumOff val="90000"/>
                      </a:schemeClr>
                    </a:solidFill>
                  </a:tcPr>
                </a:tc>
                <a:extLst>
                  <a:ext uri="{0D108BD9-81ED-4DB2-BD59-A6C34878D82A}">
                    <a16:rowId xmlns:a16="http://schemas.microsoft.com/office/drawing/2014/main" val="2753812324"/>
                  </a:ext>
                </a:extLst>
              </a:tr>
              <a:tr h="371491">
                <a:tc>
                  <a:txBody>
                    <a:bodyPr/>
                    <a:lstStyle/>
                    <a:p>
                      <a:pPr>
                        <a:lnSpc>
                          <a:spcPct val="150000"/>
                        </a:lnSpc>
                      </a:pPr>
                      <a:r>
                        <a:rPr lang="en-AU" sz="2000"/>
                        <a:t>mono</a:t>
                      </a:r>
                    </a:p>
                  </a:txBody>
                  <a:tcPr/>
                </a:tc>
                <a:tc>
                  <a:txBody>
                    <a:bodyPr/>
                    <a:lstStyle/>
                    <a:p>
                      <a:pPr>
                        <a:lnSpc>
                          <a:spcPct val="150000"/>
                        </a:lnSpc>
                      </a:pPr>
                      <a:r>
                        <a:rPr lang="en-AU" sz="2000"/>
                        <a:t>1</a:t>
                      </a:r>
                    </a:p>
                  </a:txBody>
                  <a:tcPr/>
                </a:tc>
                <a:extLst>
                  <a:ext uri="{0D108BD9-81ED-4DB2-BD59-A6C34878D82A}">
                    <a16:rowId xmlns:a16="http://schemas.microsoft.com/office/drawing/2014/main" val="3401554564"/>
                  </a:ext>
                </a:extLst>
              </a:tr>
              <a:tr h="371491">
                <a:tc>
                  <a:txBody>
                    <a:bodyPr/>
                    <a:lstStyle/>
                    <a:p>
                      <a:pPr>
                        <a:lnSpc>
                          <a:spcPct val="150000"/>
                        </a:lnSpc>
                      </a:pPr>
                      <a:r>
                        <a:rPr lang="en-AU" sz="2000"/>
                        <a:t>di</a:t>
                      </a:r>
                    </a:p>
                  </a:txBody>
                  <a:tcPr/>
                </a:tc>
                <a:tc>
                  <a:txBody>
                    <a:bodyPr/>
                    <a:lstStyle/>
                    <a:p>
                      <a:pPr>
                        <a:lnSpc>
                          <a:spcPct val="150000"/>
                        </a:lnSpc>
                      </a:pPr>
                      <a:r>
                        <a:rPr lang="en-AU" sz="2000"/>
                        <a:t>2</a:t>
                      </a:r>
                    </a:p>
                  </a:txBody>
                  <a:tcPr/>
                </a:tc>
                <a:extLst>
                  <a:ext uri="{0D108BD9-81ED-4DB2-BD59-A6C34878D82A}">
                    <a16:rowId xmlns:a16="http://schemas.microsoft.com/office/drawing/2014/main" val="414790563"/>
                  </a:ext>
                </a:extLst>
              </a:tr>
              <a:tr h="371491">
                <a:tc>
                  <a:txBody>
                    <a:bodyPr/>
                    <a:lstStyle/>
                    <a:p>
                      <a:pPr>
                        <a:lnSpc>
                          <a:spcPct val="150000"/>
                        </a:lnSpc>
                      </a:pPr>
                      <a:r>
                        <a:rPr lang="en-AU" sz="2000"/>
                        <a:t>tri</a:t>
                      </a:r>
                    </a:p>
                  </a:txBody>
                  <a:tcPr/>
                </a:tc>
                <a:tc>
                  <a:txBody>
                    <a:bodyPr/>
                    <a:lstStyle/>
                    <a:p>
                      <a:pPr>
                        <a:lnSpc>
                          <a:spcPct val="150000"/>
                        </a:lnSpc>
                      </a:pPr>
                      <a:r>
                        <a:rPr lang="en-AU" sz="2000"/>
                        <a:t>3</a:t>
                      </a:r>
                    </a:p>
                  </a:txBody>
                  <a:tcPr/>
                </a:tc>
                <a:extLst>
                  <a:ext uri="{0D108BD9-81ED-4DB2-BD59-A6C34878D82A}">
                    <a16:rowId xmlns:a16="http://schemas.microsoft.com/office/drawing/2014/main" val="3102646423"/>
                  </a:ext>
                </a:extLst>
              </a:tr>
              <a:tr h="0">
                <a:tc>
                  <a:txBody>
                    <a:bodyPr/>
                    <a:lstStyle/>
                    <a:p>
                      <a:pPr>
                        <a:lnSpc>
                          <a:spcPct val="150000"/>
                        </a:lnSpc>
                      </a:pPr>
                      <a:r>
                        <a:rPr lang="en-AU" sz="2000"/>
                        <a:t>tetra</a:t>
                      </a:r>
                    </a:p>
                  </a:txBody>
                  <a:tcPr/>
                </a:tc>
                <a:tc>
                  <a:txBody>
                    <a:bodyPr/>
                    <a:lstStyle/>
                    <a:p>
                      <a:pPr>
                        <a:lnSpc>
                          <a:spcPct val="150000"/>
                        </a:lnSpc>
                      </a:pPr>
                      <a:r>
                        <a:rPr lang="en-AU" sz="2000"/>
                        <a:t>4</a:t>
                      </a:r>
                    </a:p>
                  </a:txBody>
                  <a:tcPr/>
                </a:tc>
                <a:extLst>
                  <a:ext uri="{0D108BD9-81ED-4DB2-BD59-A6C34878D82A}">
                    <a16:rowId xmlns:a16="http://schemas.microsoft.com/office/drawing/2014/main" val="3616309132"/>
                  </a:ext>
                </a:extLst>
              </a:tr>
              <a:tr h="371491">
                <a:tc>
                  <a:txBody>
                    <a:bodyPr/>
                    <a:lstStyle/>
                    <a:p>
                      <a:pPr>
                        <a:lnSpc>
                          <a:spcPct val="150000"/>
                        </a:lnSpc>
                      </a:pPr>
                      <a:r>
                        <a:rPr lang="en-AU" sz="2000"/>
                        <a:t>pent</a:t>
                      </a:r>
                    </a:p>
                  </a:txBody>
                  <a:tcPr/>
                </a:tc>
                <a:tc>
                  <a:txBody>
                    <a:bodyPr/>
                    <a:lstStyle/>
                    <a:p>
                      <a:pPr>
                        <a:lnSpc>
                          <a:spcPct val="150000"/>
                        </a:lnSpc>
                      </a:pPr>
                      <a:r>
                        <a:rPr lang="en-AU" sz="2000"/>
                        <a:t>5</a:t>
                      </a:r>
                    </a:p>
                  </a:txBody>
                  <a:tcPr/>
                </a:tc>
                <a:extLst>
                  <a:ext uri="{0D108BD9-81ED-4DB2-BD59-A6C34878D82A}">
                    <a16:rowId xmlns:a16="http://schemas.microsoft.com/office/drawing/2014/main" val="526903990"/>
                  </a:ext>
                </a:extLst>
              </a:tr>
            </a:tbl>
          </a:graphicData>
        </a:graphic>
      </p:graphicFrame>
      <p:sp>
        <p:nvSpPr>
          <p:cNvPr id="4" name="TextBox 3">
            <a:extLst>
              <a:ext uri="{FF2B5EF4-FFF2-40B4-BE49-F238E27FC236}">
                <a16:creationId xmlns:a16="http://schemas.microsoft.com/office/drawing/2014/main" id="{9532A4A0-5CE4-CDD3-3156-05FA7622DBF3}"/>
              </a:ext>
            </a:extLst>
          </p:cNvPr>
          <p:cNvSpPr txBox="1"/>
          <p:nvPr/>
        </p:nvSpPr>
        <p:spPr>
          <a:xfrm>
            <a:off x="5777764" y="1570076"/>
            <a:ext cx="6192855" cy="4097500"/>
          </a:xfrm>
          <a:prstGeom prst="rect">
            <a:avLst/>
          </a:prstGeom>
          <a:noFill/>
        </p:spPr>
        <p:txBody>
          <a:bodyPr wrap="square" lIns="0" tIns="0" rIns="0" bIns="0" rtlCol="0">
            <a:noAutofit/>
          </a:bodyPr>
          <a:lstStyle/>
          <a:p>
            <a:pPr algn="l"/>
            <a:r>
              <a:rPr lang="en-AU" sz="2000" b="1"/>
              <a:t>Rules:</a:t>
            </a:r>
          </a:p>
          <a:p>
            <a:pPr algn="l"/>
            <a:endParaRPr lang="en-AU" sz="2000" b="1"/>
          </a:p>
          <a:p>
            <a:pPr algn="l"/>
            <a:r>
              <a:rPr lang="en-AU" sz="2000"/>
              <a:t>Mono is not used on the first element.</a:t>
            </a:r>
          </a:p>
          <a:p>
            <a:pPr algn="l"/>
            <a:endParaRPr lang="en-AU" sz="2000"/>
          </a:p>
          <a:p>
            <a:pPr algn="l"/>
            <a:r>
              <a:rPr lang="en-AU" sz="2000" b="1"/>
              <a:t>CO</a:t>
            </a:r>
            <a:r>
              <a:rPr lang="en-AU" sz="2000" b="1" baseline="-25000"/>
              <a:t>2</a:t>
            </a:r>
            <a:r>
              <a:rPr lang="en-AU" sz="2000" baseline="-25000"/>
              <a:t> </a:t>
            </a:r>
            <a:r>
              <a:rPr lang="en-AU" sz="2000"/>
              <a:t>is carbon dioxide, </a:t>
            </a:r>
            <a:r>
              <a:rPr lang="en-AU" sz="2000" b="1"/>
              <a:t>not </a:t>
            </a:r>
            <a:r>
              <a:rPr lang="en-AU" sz="2000" err="1"/>
              <a:t>monocarbon</a:t>
            </a:r>
            <a:r>
              <a:rPr lang="en-AU" sz="2000"/>
              <a:t> dioxide</a:t>
            </a:r>
          </a:p>
          <a:p>
            <a:pPr algn="l"/>
            <a:endParaRPr lang="en-AU" sz="2000"/>
          </a:p>
          <a:p>
            <a:pPr algn="l"/>
            <a:endParaRPr lang="en-AU" sz="2000"/>
          </a:p>
          <a:p>
            <a:pPr algn="l"/>
            <a:r>
              <a:rPr lang="en-AU" sz="2000"/>
              <a:t>The O is omitted from mono when it precedes oxygen</a:t>
            </a:r>
          </a:p>
          <a:p>
            <a:pPr algn="l"/>
            <a:endParaRPr lang="en-AU" sz="2000"/>
          </a:p>
          <a:p>
            <a:pPr algn="l"/>
            <a:r>
              <a:rPr lang="en-AU" sz="2000" b="1"/>
              <a:t>CO</a:t>
            </a:r>
            <a:r>
              <a:rPr lang="en-AU" sz="2000"/>
              <a:t> is carbon monoxide, </a:t>
            </a:r>
            <a:r>
              <a:rPr lang="en-AU" sz="2000" b="1"/>
              <a:t>not </a:t>
            </a:r>
            <a:r>
              <a:rPr lang="en-AU" sz="2000"/>
              <a:t>carbon </a:t>
            </a:r>
            <a:r>
              <a:rPr lang="en-AU" sz="2000" err="1"/>
              <a:t>monooxide</a:t>
            </a:r>
            <a:endParaRPr lang="en-AU" sz="2000"/>
          </a:p>
        </p:txBody>
      </p:sp>
      <p:sp>
        <p:nvSpPr>
          <p:cNvPr id="3" name="Slide Number Placeholder 2">
            <a:extLst>
              <a:ext uri="{FF2B5EF4-FFF2-40B4-BE49-F238E27FC236}">
                <a16:creationId xmlns:a16="http://schemas.microsoft.com/office/drawing/2014/main" id="{8657064A-1C9B-7105-8294-E03C4EC96E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404449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7F3F-B356-D0CD-D1A6-934894408C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B0E60A-913F-87C3-1E06-67BB0E47B3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
        <p:nvSpPr>
          <p:cNvPr id="6" name="Title 5">
            <a:extLst>
              <a:ext uri="{FF2B5EF4-FFF2-40B4-BE49-F238E27FC236}">
                <a16:creationId xmlns:a16="http://schemas.microsoft.com/office/drawing/2014/main" id="{26688E0C-6F84-047F-E1F4-96AC0BD6D693}"/>
              </a:ext>
            </a:extLst>
          </p:cNvPr>
          <p:cNvSpPr>
            <a:spLocks noGrp="1"/>
          </p:cNvSpPr>
          <p:nvPr>
            <p:ph type="title"/>
          </p:nvPr>
        </p:nvSpPr>
        <p:spPr/>
        <p:txBody>
          <a:bodyPr/>
          <a:lstStyle/>
          <a:p>
            <a:r>
              <a:rPr lang="en-AU"/>
              <a:t>1.2 Checkpoint 4</a:t>
            </a:r>
          </a:p>
        </p:txBody>
      </p:sp>
      <p:sp>
        <p:nvSpPr>
          <p:cNvPr id="8" name="Text Placeholder 7">
            <a:extLst>
              <a:ext uri="{FF2B5EF4-FFF2-40B4-BE49-F238E27FC236}">
                <a16:creationId xmlns:a16="http://schemas.microsoft.com/office/drawing/2014/main" id="{64236B20-DB59-54F4-48BA-70A23CD639D8}"/>
              </a:ext>
            </a:extLst>
          </p:cNvPr>
          <p:cNvSpPr>
            <a:spLocks noGrp="1"/>
          </p:cNvSpPr>
          <p:nvPr>
            <p:ph type="body" sz="quarter" idx="18"/>
          </p:nvPr>
        </p:nvSpPr>
        <p:spPr/>
        <p:txBody>
          <a:bodyPr/>
          <a:lstStyle/>
          <a:p>
            <a:r>
              <a:rPr lang="en-AU"/>
              <a:t>Identify the type of compound and then name the compound</a:t>
            </a:r>
          </a:p>
        </p:txBody>
      </p:sp>
      <p:graphicFrame>
        <p:nvGraphicFramePr>
          <p:cNvPr id="3" name="Table 2">
            <a:extLst>
              <a:ext uri="{FF2B5EF4-FFF2-40B4-BE49-F238E27FC236}">
                <a16:creationId xmlns:a16="http://schemas.microsoft.com/office/drawing/2014/main" id="{D721C671-71CD-9E6B-4C43-0892155FE62F}"/>
              </a:ext>
            </a:extLst>
          </p:cNvPr>
          <p:cNvGraphicFramePr>
            <a:graphicFrameLocks noGrp="1"/>
          </p:cNvGraphicFramePr>
          <p:nvPr>
            <p:extLst>
              <p:ext uri="{D42A27DB-BD31-4B8C-83A1-F6EECF244321}">
                <p14:modId xmlns:p14="http://schemas.microsoft.com/office/powerpoint/2010/main" val="2781746834"/>
              </p:ext>
            </p:extLst>
          </p:nvPr>
        </p:nvGraphicFramePr>
        <p:xfrm>
          <a:off x="665061" y="1936470"/>
          <a:ext cx="10861878" cy="3169920"/>
        </p:xfrm>
        <a:graphic>
          <a:graphicData uri="http://schemas.openxmlformats.org/drawingml/2006/table">
            <a:tbl>
              <a:tblPr firstRow="1" bandRow="1">
                <a:tableStyleId>{5A111915-BE36-4E01-A7E5-04B1672EAD32}</a:tableStyleId>
              </a:tblPr>
              <a:tblGrid>
                <a:gridCol w="3620626">
                  <a:extLst>
                    <a:ext uri="{9D8B030D-6E8A-4147-A177-3AD203B41FA5}">
                      <a16:colId xmlns:a16="http://schemas.microsoft.com/office/drawing/2014/main" val="390058041"/>
                    </a:ext>
                  </a:extLst>
                </a:gridCol>
                <a:gridCol w="3620626">
                  <a:extLst>
                    <a:ext uri="{9D8B030D-6E8A-4147-A177-3AD203B41FA5}">
                      <a16:colId xmlns:a16="http://schemas.microsoft.com/office/drawing/2014/main" val="708605215"/>
                    </a:ext>
                  </a:extLst>
                </a:gridCol>
                <a:gridCol w="3620626">
                  <a:extLst>
                    <a:ext uri="{9D8B030D-6E8A-4147-A177-3AD203B41FA5}">
                      <a16:colId xmlns:a16="http://schemas.microsoft.com/office/drawing/2014/main" val="4026281298"/>
                    </a:ext>
                  </a:extLst>
                </a:gridCol>
              </a:tblGrid>
              <a:tr h="370840">
                <a:tc>
                  <a:txBody>
                    <a:bodyPr/>
                    <a:lstStyle/>
                    <a:p>
                      <a:r>
                        <a:rPr lang="en-AU" sz="2000"/>
                        <a:t>Compound formula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2000"/>
                        <a:t>Type of compound</a:t>
                      </a:r>
                    </a:p>
                  </a:txBody>
                  <a:tcPr>
                    <a:lnL w="12700" cap="flat" cmpd="sng" algn="ctr">
                      <a:solidFill>
                        <a:schemeClr val="tx1"/>
                      </a:solidFill>
                      <a:prstDash val="solid"/>
                      <a:round/>
                      <a:headEnd type="none" w="med" len="med"/>
                      <a:tailEnd type="none" w="med" len="med"/>
                    </a:lnL>
                  </a:tcPr>
                </a:tc>
                <a:tc>
                  <a:txBody>
                    <a:bodyPr/>
                    <a:lstStyle/>
                    <a:p>
                      <a:r>
                        <a:rPr lang="en-AU" sz="2000"/>
                        <a:t>IUPAC name</a:t>
                      </a:r>
                    </a:p>
                  </a:txBody>
                  <a:tcPr/>
                </a:tc>
                <a:extLst>
                  <a:ext uri="{0D108BD9-81ED-4DB2-BD59-A6C34878D82A}">
                    <a16:rowId xmlns:a16="http://schemas.microsoft.com/office/drawing/2014/main" val="3944152179"/>
                  </a:ext>
                </a:extLst>
              </a:tr>
              <a:tr h="370840">
                <a:tc>
                  <a:txBody>
                    <a:bodyPr/>
                    <a:lstStyle/>
                    <a:p>
                      <a:r>
                        <a:rPr lang="en-AU" sz="2000"/>
                        <a:t>KCl</a:t>
                      </a:r>
                    </a:p>
                  </a:txBody>
                  <a:tcPr>
                    <a:lnT w="12700" cap="flat" cmpd="sng" algn="ctr">
                      <a:solidFill>
                        <a:schemeClr val="tx1"/>
                      </a:solidFill>
                      <a:prstDash val="solid"/>
                      <a:round/>
                      <a:headEnd type="none" w="med" len="med"/>
                      <a:tailEnd type="none" w="med" len="med"/>
                    </a:lnT>
                  </a:tcPr>
                </a:tc>
                <a:tc>
                  <a:txBody>
                    <a:bodyPr/>
                    <a:lstStyle/>
                    <a:p>
                      <a:r>
                        <a:rPr lang="en-AU" sz="2000"/>
                        <a:t>Ionic</a:t>
                      </a:r>
                    </a:p>
                  </a:txBody>
                  <a:tcPr/>
                </a:tc>
                <a:tc>
                  <a:txBody>
                    <a:bodyPr/>
                    <a:lstStyle/>
                    <a:p>
                      <a:r>
                        <a:rPr lang="en-AU" sz="2000"/>
                        <a:t>potassium chloride</a:t>
                      </a:r>
                    </a:p>
                  </a:txBody>
                  <a:tcPr/>
                </a:tc>
                <a:extLst>
                  <a:ext uri="{0D108BD9-81ED-4DB2-BD59-A6C34878D82A}">
                    <a16:rowId xmlns:a16="http://schemas.microsoft.com/office/drawing/2014/main" val="215262643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Ca(NO</a:t>
                      </a:r>
                      <a:r>
                        <a:rPr lang="en-AU" sz="2000" baseline="-25000"/>
                        <a:t>3</a:t>
                      </a:r>
                      <a:r>
                        <a:rPr lang="en-AU" sz="2000"/>
                        <a:t>)</a:t>
                      </a:r>
                      <a:r>
                        <a:rPr lang="en-AU" sz="2000" baseline="-25000"/>
                        <a:t>2</a:t>
                      </a:r>
                    </a:p>
                  </a:txBody>
                  <a:tcPr/>
                </a:tc>
                <a:tc>
                  <a:txBody>
                    <a:bodyPr/>
                    <a:lstStyle/>
                    <a:p>
                      <a:r>
                        <a:rPr lang="en-AU" sz="2000"/>
                        <a:t>Ionic</a:t>
                      </a:r>
                    </a:p>
                  </a:txBody>
                  <a:tcPr/>
                </a:tc>
                <a:tc>
                  <a:txBody>
                    <a:bodyPr/>
                    <a:lstStyle/>
                    <a:p>
                      <a:r>
                        <a:rPr lang="en-AU" sz="2000"/>
                        <a:t>calcium nitrate</a:t>
                      </a:r>
                    </a:p>
                  </a:txBody>
                  <a:tcPr/>
                </a:tc>
                <a:extLst>
                  <a:ext uri="{0D108BD9-81ED-4DB2-BD59-A6C34878D82A}">
                    <a16:rowId xmlns:a16="http://schemas.microsoft.com/office/drawing/2014/main" val="742576284"/>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N</a:t>
                      </a:r>
                      <a:r>
                        <a:rPr lang="en-AU" sz="2000" baseline="-25000"/>
                        <a:t>2</a:t>
                      </a:r>
                      <a:r>
                        <a:rPr lang="en-AU" sz="2000"/>
                        <a:t>O</a:t>
                      </a:r>
                    </a:p>
                  </a:txBody>
                  <a:tcPr/>
                </a:tc>
                <a:tc>
                  <a:txBody>
                    <a:bodyPr/>
                    <a:lstStyle/>
                    <a:p>
                      <a:r>
                        <a:rPr lang="en-AU" sz="2000"/>
                        <a:t>Covalent</a:t>
                      </a:r>
                    </a:p>
                  </a:txBody>
                  <a:tcPr/>
                </a:tc>
                <a:tc>
                  <a:txBody>
                    <a:bodyPr/>
                    <a:lstStyle/>
                    <a:p>
                      <a:r>
                        <a:rPr lang="en-AU" sz="2000"/>
                        <a:t>dinitrogen monoxide</a:t>
                      </a:r>
                    </a:p>
                  </a:txBody>
                  <a:tcPr/>
                </a:tc>
                <a:extLst>
                  <a:ext uri="{0D108BD9-81ED-4DB2-BD59-A6C34878D82A}">
                    <a16:rowId xmlns:a16="http://schemas.microsoft.com/office/drawing/2014/main" val="3176899000"/>
                  </a:ext>
                </a:extLst>
              </a:tr>
              <a:tr h="370840">
                <a:tc>
                  <a:txBody>
                    <a:bodyPr/>
                    <a:lstStyle/>
                    <a:p>
                      <a:pPr marL="0" indent="0" algn="l">
                        <a:buNone/>
                      </a:pPr>
                      <a:r>
                        <a:rPr lang="en-AU" sz="2000"/>
                        <a:t>Na</a:t>
                      </a:r>
                      <a:r>
                        <a:rPr lang="en-AU" sz="2000" baseline="-25000"/>
                        <a:t>2</a:t>
                      </a:r>
                      <a:r>
                        <a:rPr lang="en-AU" sz="2000"/>
                        <a:t>O</a:t>
                      </a:r>
                    </a:p>
                  </a:txBody>
                  <a:tcPr/>
                </a:tc>
                <a:tc>
                  <a:txBody>
                    <a:bodyPr/>
                    <a:lstStyle/>
                    <a:p>
                      <a:r>
                        <a:rPr lang="en-AU" sz="2000"/>
                        <a:t>Ionic</a:t>
                      </a:r>
                    </a:p>
                  </a:txBody>
                  <a:tcPr/>
                </a:tc>
                <a:tc>
                  <a:txBody>
                    <a:bodyPr/>
                    <a:lstStyle/>
                    <a:p>
                      <a:r>
                        <a:rPr lang="en-AU" sz="2000"/>
                        <a:t>sodium oxide</a:t>
                      </a:r>
                    </a:p>
                  </a:txBody>
                  <a:tcPr/>
                </a:tc>
                <a:extLst>
                  <a:ext uri="{0D108BD9-81ED-4DB2-BD59-A6C34878D82A}">
                    <a16:rowId xmlns:a16="http://schemas.microsoft.com/office/drawing/2014/main" val="2977405292"/>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PCl</a:t>
                      </a:r>
                      <a:r>
                        <a:rPr lang="en-AU" sz="2000" baseline="-25000"/>
                        <a:t>3</a:t>
                      </a:r>
                    </a:p>
                  </a:txBody>
                  <a:tcPr/>
                </a:tc>
                <a:tc>
                  <a:txBody>
                    <a:bodyPr/>
                    <a:lstStyle/>
                    <a:p>
                      <a:r>
                        <a:rPr lang="en-AU" sz="2000"/>
                        <a:t>Covalent</a:t>
                      </a:r>
                    </a:p>
                  </a:txBody>
                  <a:tcPr/>
                </a:tc>
                <a:tc>
                  <a:txBody>
                    <a:bodyPr/>
                    <a:lstStyle/>
                    <a:p>
                      <a:r>
                        <a:rPr lang="en-AU" sz="2000"/>
                        <a:t>phosphorous trichloride</a:t>
                      </a:r>
                    </a:p>
                  </a:txBody>
                  <a:tcPr/>
                </a:tc>
                <a:extLst>
                  <a:ext uri="{0D108BD9-81ED-4DB2-BD59-A6C34878D82A}">
                    <a16:rowId xmlns:a16="http://schemas.microsoft.com/office/drawing/2014/main" val="131541515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MgI</a:t>
                      </a:r>
                      <a:r>
                        <a:rPr lang="en-AU" sz="2000" baseline="-25000"/>
                        <a:t>2</a:t>
                      </a:r>
                    </a:p>
                  </a:txBody>
                  <a:tcPr/>
                </a:tc>
                <a:tc>
                  <a:txBody>
                    <a:bodyPr/>
                    <a:lstStyle/>
                    <a:p>
                      <a:r>
                        <a:rPr lang="en-AU" sz="2000"/>
                        <a:t>Ionic</a:t>
                      </a:r>
                    </a:p>
                  </a:txBody>
                  <a:tcPr/>
                </a:tc>
                <a:tc>
                  <a:txBody>
                    <a:bodyPr/>
                    <a:lstStyle/>
                    <a:p>
                      <a:r>
                        <a:rPr lang="en-AU" sz="2000"/>
                        <a:t>magnesium iodide</a:t>
                      </a:r>
                    </a:p>
                  </a:txBody>
                  <a:tcPr/>
                </a:tc>
                <a:extLst>
                  <a:ext uri="{0D108BD9-81ED-4DB2-BD59-A6C34878D82A}">
                    <a16:rowId xmlns:a16="http://schemas.microsoft.com/office/drawing/2014/main" val="410566222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Ba(OH)</a:t>
                      </a:r>
                      <a:r>
                        <a:rPr lang="en-AU" sz="2000" baseline="-25000"/>
                        <a:t>2</a:t>
                      </a:r>
                    </a:p>
                  </a:txBody>
                  <a:tcPr/>
                </a:tc>
                <a:tc>
                  <a:txBody>
                    <a:bodyPr/>
                    <a:lstStyle/>
                    <a:p>
                      <a:r>
                        <a:rPr lang="en-AU" sz="2000"/>
                        <a:t>Ionic</a:t>
                      </a:r>
                    </a:p>
                  </a:txBody>
                  <a:tcPr/>
                </a:tc>
                <a:tc>
                  <a:txBody>
                    <a:bodyPr/>
                    <a:lstStyle/>
                    <a:p>
                      <a:r>
                        <a:rPr lang="en-AU" sz="2000"/>
                        <a:t>barium hydroxide</a:t>
                      </a:r>
                    </a:p>
                  </a:txBody>
                  <a:tcPr/>
                </a:tc>
                <a:extLst>
                  <a:ext uri="{0D108BD9-81ED-4DB2-BD59-A6C34878D82A}">
                    <a16:rowId xmlns:a16="http://schemas.microsoft.com/office/drawing/2014/main" val="1226777475"/>
                  </a:ext>
                </a:extLst>
              </a:tr>
            </a:tbl>
          </a:graphicData>
        </a:graphic>
      </p:graphicFrame>
      <p:sp>
        <p:nvSpPr>
          <p:cNvPr id="5" name="Rectangle 4">
            <a:extLst>
              <a:ext uri="{FF2B5EF4-FFF2-40B4-BE49-F238E27FC236}">
                <a16:creationId xmlns:a16="http://schemas.microsoft.com/office/drawing/2014/main" id="{B80F53FE-7ECB-96DB-F0C5-708D1D6FD6A7}"/>
              </a:ext>
              <a:ext uri="{C183D7F6-B498-43B3-948B-1728B52AA6E4}">
                <adec:decorative xmlns:adec="http://schemas.microsoft.com/office/drawing/2017/decorative" val="1"/>
              </a:ext>
            </a:extLst>
          </p:cNvPr>
          <p:cNvSpPr/>
          <p:nvPr/>
        </p:nvSpPr>
        <p:spPr>
          <a:xfrm>
            <a:off x="4320540" y="2381189"/>
            <a:ext cx="588264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874C6D97-3740-3945-E603-72E2B5C35CEC}"/>
              </a:ext>
              <a:ext uri="{C183D7F6-B498-43B3-948B-1728B52AA6E4}">
                <adec:decorative xmlns:adec="http://schemas.microsoft.com/office/drawing/2017/decorative" val="1"/>
              </a:ext>
            </a:extLst>
          </p:cNvPr>
          <p:cNvSpPr/>
          <p:nvPr/>
        </p:nvSpPr>
        <p:spPr>
          <a:xfrm>
            <a:off x="4378960" y="2762279"/>
            <a:ext cx="588264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20859A9-2DF4-82F3-53FE-3EDF0350E774}"/>
              </a:ext>
              <a:ext uri="{C183D7F6-B498-43B3-948B-1728B52AA6E4}">
                <adec:decorative xmlns:adec="http://schemas.microsoft.com/office/drawing/2017/decorative" val="1"/>
              </a:ext>
            </a:extLst>
          </p:cNvPr>
          <p:cNvSpPr/>
          <p:nvPr/>
        </p:nvSpPr>
        <p:spPr>
          <a:xfrm>
            <a:off x="4320540" y="3162390"/>
            <a:ext cx="680346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D72F34F7-BC48-AD99-918C-E32775D1A19D}"/>
              </a:ext>
              <a:ext uri="{C183D7F6-B498-43B3-948B-1728B52AA6E4}">
                <adec:decorative xmlns:adec="http://schemas.microsoft.com/office/drawing/2017/decorative" val="1"/>
              </a:ext>
            </a:extLst>
          </p:cNvPr>
          <p:cNvSpPr/>
          <p:nvPr/>
        </p:nvSpPr>
        <p:spPr>
          <a:xfrm>
            <a:off x="4320540" y="3591869"/>
            <a:ext cx="680346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0CB6189B-39E7-630B-ED96-CBA94AEE3CC3}"/>
              </a:ext>
              <a:ext uri="{C183D7F6-B498-43B3-948B-1728B52AA6E4}">
                <adec:decorative xmlns:adec="http://schemas.microsoft.com/office/drawing/2017/decorative" val="1"/>
              </a:ext>
            </a:extLst>
          </p:cNvPr>
          <p:cNvSpPr/>
          <p:nvPr/>
        </p:nvSpPr>
        <p:spPr>
          <a:xfrm>
            <a:off x="4320540" y="3972959"/>
            <a:ext cx="680346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C34A3C5-40D8-6289-1700-06D1B4D3EDD7}"/>
              </a:ext>
              <a:ext uri="{C183D7F6-B498-43B3-948B-1728B52AA6E4}">
                <adec:decorative xmlns:adec="http://schemas.microsoft.com/office/drawing/2017/decorative" val="1"/>
              </a:ext>
            </a:extLst>
          </p:cNvPr>
          <p:cNvSpPr/>
          <p:nvPr/>
        </p:nvSpPr>
        <p:spPr>
          <a:xfrm>
            <a:off x="4320540" y="4347419"/>
            <a:ext cx="680346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4C4F5564-44A8-022E-BFFB-A5E232D7703A}"/>
              </a:ext>
              <a:ext uri="{C183D7F6-B498-43B3-948B-1728B52AA6E4}">
                <adec:decorative xmlns:adec="http://schemas.microsoft.com/office/drawing/2017/decorative" val="1"/>
              </a:ext>
            </a:extLst>
          </p:cNvPr>
          <p:cNvSpPr/>
          <p:nvPr/>
        </p:nvSpPr>
        <p:spPr>
          <a:xfrm>
            <a:off x="4320540" y="4751240"/>
            <a:ext cx="6803460" cy="3124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3083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995F-A1A3-2721-9B75-16E2B761BAE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16FC1-FB4F-1B24-5AAF-B31CDA0EB9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
        <p:nvSpPr>
          <p:cNvPr id="5" name="Title 4">
            <a:extLst>
              <a:ext uri="{FF2B5EF4-FFF2-40B4-BE49-F238E27FC236}">
                <a16:creationId xmlns:a16="http://schemas.microsoft.com/office/drawing/2014/main" id="{ACD5799E-3874-C8AF-B961-645EABBC1798}"/>
              </a:ext>
            </a:extLst>
          </p:cNvPr>
          <p:cNvSpPr>
            <a:spLocks noGrp="1"/>
          </p:cNvSpPr>
          <p:nvPr>
            <p:ph type="title"/>
          </p:nvPr>
        </p:nvSpPr>
        <p:spPr/>
        <p:txBody>
          <a:bodyPr/>
          <a:lstStyle/>
          <a:p>
            <a:r>
              <a:rPr lang="en-AU" dirty="0">
                <a:cs typeface="Arial"/>
              </a:rPr>
              <a:t>1.3 Writing chemical formulas</a:t>
            </a:r>
          </a:p>
        </p:txBody>
      </p:sp>
      <p:sp>
        <p:nvSpPr>
          <p:cNvPr id="6" name="Text Placeholder 5">
            <a:extLst>
              <a:ext uri="{FF2B5EF4-FFF2-40B4-BE49-F238E27FC236}">
                <a16:creationId xmlns:a16="http://schemas.microsoft.com/office/drawing/2014/main" id="{FD59B749-D09D-A9F6-2600-23F7CFFE8BBA}"/>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FA84A13A-2DF8-B262-D60C-014176F00376}"/>
              </a:ext>
            </a:extLst>
          </p:cNvPr>
          <p:cNvGraphicFramePr>
            <a:graphicFrameLocks noGrp="1"/>
          </p:cNvGraphicFramePr>
          <p:nvPr>
            <p:extLst>
              <p:ext uri="{D42A27DB-BD31-4B8C-83A1-F6EECF244321}">
                <p14:modId xmlns:p14="http://schemas.microsoft.com/office/powerpoint/2010/main" val="2831173879"/>
              </p:ext>
            </p:extLst>
          </p:nvPr>
        </p:nvGraphicFramePr>
        <p:xfrm>
          <a:off x="359998" y="1916173"/>
          <a:ext cx="11591210" cy="4341497"/>
        </p:xfrm>
        <a:graphic>
          <a:graphicData uri="http://schemas.openxmlformats.org/drawingml/2006/table">
            <a:tbl>
              <a:tblPr firstRow="1">
                <a:tableStyleId>{B301B821-A1FF-4177-AEE7-76D212191A09}</a:tableStyleId>
              </a:tblPr>
              <a:tblGrid>
                <a:gridCol w="3346946">
                  <a:extLst>
                    <a:ext uri="{9D8B030D-6E8A-4147-A177-3AD203B41FA5}">
                      <a16:colId xmlns:a16="http://schemas.microsoft.com/office/drawing/2014/main" val="3623447875"/>
                    </a:ext>
                  </a:extLst>
                </a:gridCol>
                <a:gridCol w="8244264">
                  <a:extLst>
                    <a:ext uri="{9D8B030D-6E8A-4147-A177-3AD203B41FA5}">
                      <a16:colId xmlns:a16="http://schemas.microsoft.com/office/drawing/2014/main" val="3573327086"/>
                    </a:ext>
                  </a:extLst>
                </a:gridCol>
              </a:tblGrid>
              <a:tr h="407500">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957628">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to describe chemical compounds</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distinguish between ionic and molecular formulas</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construct the formula for named covalent compounds using IUPAC conventions</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construct the formula for ionic compounds using IUPAC conventions</a:t>
                      </a:r>
                    </a:p>
                    <a:p>
                      <a:pPr marL="285750" indent="-285750">
                        <a:lnSpc>
                          <a:spcPct val="150000"/>
                        </a:lnSpc>
                        <a:buFont typeface="Arial" panose="020B0604020202020204" pitchFamily="34" charset="0"/>
                        <a:buChar char="•"/>
                      </a:pPr>
                      <a:r>
                        <a:rPr lang="en-AU" sz="1800">
                          <a:latin typeface="Arial" panose="020B0604020202020204" pitchFamily="34" charset="0"/>
                          <a:cs typeface="Arial" panose="020B0604020202020204" pitchFamily="34" charset="0"/>
                        </a:rPr>
                        <a:t>construct the formula and name compounds containing elements with variable valency, such as lead, copper and iron using IUPAC conventions.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76369">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information and data.</a:t>
                      </a:r>
                      <a:endParaRPr lang="en-AU" sz="20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latin typeface="Arial" panose="020B0604020202020204" pitchFamily="34" charset="0"/>
                          <a:cs typeface="Arial" panose="020B0604020202020204" pitchFamily="34" charset="0"/>
                        </a:rPr>
                        <a:t>determine valency from the periodic table to construct a chemical formula.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323912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Contents1</a:t>
            </a:r>
            <a:endParaRPr lang="en-GB"/>
          </a:p>
        </p:txBody>
      </p:sp>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05768" y="127476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TRB 1</a:t>
            </a:r>
            <a:endParaRPr lang="en-AU" sz="1600" b="1">
              <a:solidFill>
                <a:schemeClr val="bg1"/>
              </a:solidFill>
              <a:latin typeface="Arial" panose="020B0604020202020204" pitchFamily="34" charset="0"/>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1.1</a:t>
            </a:r>
          </a:p>
        </p:txBody>
      </p:sp>
      <p:sp>
        <p:nvSpPr>
          <p:cNvPr id="7" name="TextBox 25">
            <a:hlinkClick r:id="rId4" action="ppaction://hlinksldjump"/>
            <a:extLst>
              <a:ext uri="{FF2B5EF4-FFF2-40B4-BE49-F238E27FC236}">
                <a16:creationId xmlns:a16="http://schemas.microsoft.com/office/drawing/2014/main" id="{B8766759-8445-A95E-E4CE-416F8EB15D94}"/>
              </a:ext>
            </a:extLst>
          </p:cNvPr>
          <p:cNvSpPr txBox="1"/>
          <p:nvPr/>
        </p:nvSpPr>
        <p:spPr>
          <a:xfrm>
            <a:off x="2247294" y="1520071"/>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b="1">
                <a:latin typeface="Arial" panose="020B0604020202020204" pitchFamily="34" charset="0"/>
                <a:cs typeface="Arial" panose="020B0604020202020204" pitchFamily="34" charset="0"/>
                <a:hlinkClick r:id="rId4" action="ppaction://hlinksldjump"/>
              </a:rPr>
              <a:t>Law of conservation of mass</a:t>
            </a:r>
            <a:endParaRPr lang="en-GB" sz="18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20155" y="2268446"/>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5" action="ppaction://hlinksldjump"/>
            <a:extLst>
              <a:ext uri="{FF2B5EF4-FFF2-40B4-BE49-F238E27FC236}">
                <a16:creationId xmlns:a16="http://schemas.microsoft.com/office/drawing/2014/main" id="{D0A190BE-2B0B-2729-4549-D63712793CC2}"/>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1.2</a:t>
            </a:r>
          </a:p>
        </p:txBody>
      </p:sp>
      <p:sp>
        <p:nvSpPr>
          <p:cNvPr id="22" name="TextBox 25">
            <a:hlinkClick r:id="rId5" action="ppaction://hlinksldjump"/>
            <a:extLst>
              <a:ext uri="{FF2B5EF4-FFF2-40B4-BE49-F238E27FC236}">
                <a16:creationId xmlns:a16="http://schemas.microsoft.com/office/drawing/2014/main" id="{B4A4C41F-6099-2469-B443-6D6E65FB27C7}"/>
              </a:ext>
            </a:extLst>
          </p:cNvPr>
          <p:cNvSpPr txBox="1"/>
          <p:nvPr/>
        </p:nvSpPr>
        <p:spPr>
          <a:xfrm>
            <a:off x="2219356" y="2546265"/>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5" action="ppaction://hlinksldjump"/>
              </a:rPr>
              <a:t>Naming compounds</a:t>
            </a:r>
            <a:endParaRPr lang="en-GB" sz="18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20155" y="325654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1.3</a:t>
            </a:r>
          </a:p>
        </p:txBody>
      </p:sp>
      <p:sp>
        <p:nvSpPr>
          <p:cNvPr id="25" name="TextBox 25">
            <a:extLst>
              <a:ext uri="{FF2B5EF4-FFF2-40B4-BE49-F238E27FC236}">
                <a16:creationId xmlns:a16="http://schemas.microsoft.com/office/drawing/2014/main" id="{39581D8B-20B3-87D8-C1F2-A22C58CE7F43}"/>
              </a:ext>
            </a:extLst>
          </p:cNvPr>
          <p:cNvSpPr txBox="1"/>
          <p:nvPr/>
        </p:nvSpPr>
        <p:spPr>
          <a:xfrm>
            <a:off x="2233743" y="3499679"/>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b="1">
                <a:latin typeface="Arial" panose="020B0604020202020204" pitchFamily="34" charset="0"/>
                <a:cs typeface="Arial" panose="020B0604020202020204" pitchFamily="34" charset="0"/>
                <a:hlinkClick r:id="rId6" action="ppaction://hlinksldjump"/>
              </a:rPr>
              <a:t>Writing chemical formula</a:t>
            </a:r>
            <a:endParaRPr lang="en-GB" sz="1800" b="1">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25492" y="42452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1.4</a:t>
            </a:r>
          </a:p>
        </p:txBody>
      </p:sp>
      <p:sp>
        <p:nvSpPr>
          <p:cNvPr id="28" name="TextBox 25">
            <a:extLst>
              <a:ext uri="{FF2B5EF4-FFF2-40B4-BE49-F238E27FC236}">
                <a16:creationId xmlns:a16="http://schemas.microsoft.com/office/drawing/2014/main" id="{E28B2236-ABD7-EC9D-39C6-357B29770348}"/>
              </a:ext>
            </a:extLst>
          </p:cNvPr>
          <p:cNvSpPr txBox="1"/>
          <p:nvPr/>
        </p:nvSpPr>
        <p:spPr>
          <a:xfrm>
            <a:off x="2239080" y="4488349"/>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b="1">
                <a:latin typeface="Arial" panose="020B0604020202020204" pitchFamily="34" charset="0"/>
                <a:cs typeface="Arial" panose="020B0604020202020204" pitchFamily="34" charset="0"/>
                <a:hlinkClick r:id="rId7" action="ppaction://hlinksldjump"/>
              </a:rPr>
              <a:t>Balancing equations</a:t>
            </a:r>
            <a:endParaRPr lang="en-GB" sz="1800" b="1">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45960" y="52322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0" name="Oval 29">
            <a:extLst>
              <a:ext uri="{FF2B5EF4-FFF2-40B4-BE49-F238E27FC236}">
                <a16:creationId xmlns:a16="http://schemas.microsoft.com/office/drawing/2014/main" id="{B0E74290-D27C-AEF7-46E4-E1542A1B3C92}"/>
              </a:ext>
            </a:extLst>
          </p:cNvPr>
          <p:cNvSpPr/>
          <p:nvPr/>
        </p:nvSpPr>
        <p:spPr>
          <a:xfrm>
            <a:off x="1190428" y="531517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1.5</a:t>
            </a:r>
          </a:p>
        </p:txBody>
      </p:sp>
      <p:sp>
        <p:nvSpPr>
          <p:cNvPr id="31" name="TextBox 25">
            <a:extLst>
              <a:ext uri="{FF2B5EF4-FFF2-40B4-BE49-F238E27FC236}">
                <a16:creationId xmlns:a16="http://schemas.microsoft.com/office/drawing/2014/main" id="{25FD3220-EFBB-BC89-7FB2-2347E854CB7B}"/>
              </a:ext>
            </a:extLst>
          </p:cNvPr>
          <p:cNvSpPr txBox="1"/>
          <p:nvPr/>
        </p:nvSpPr>
        <p:spPr>
          <a:xfrm>
            <a:off x="2233743" y="5531773"/>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8" action="ppaction://hlinksldjump"/>
              </a:rPr>
              <a:t>Chemical reactions</a:t>
            </a:r>
            <a:endParaRPr lang="en-GB" sz="1800" b="1">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274761"/>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85904"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1.6</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D02490FE-53ED-8487-0BD7-E87F24833020}"/>
              </a:ext>
            </a:extLst>
          </p:cNvPr>
          <p:cNvSpPr txBox="1"/>
          <p:nvPr/>
        </p:nvSpPr>
        <p:spPr>
          <a:xfrm>
            <a:off x="8255024" y="1517893"/>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9" action="ppaction://hlinksldjump"/>
              </a:rPr>
              <a:t>The pH scale</a:t>
            </a:r>
            <a:endParaRPr lang="en-GB" sz="1800" b="1">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85904"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1.7</a:t>
            </a:r>
          </a:p>
        </p:txBody>
      </p:sp>
      <p:sp>
        <p:nvSpPr>
          <p:cNvPr id="43" name="TextBox 25">
            <a:hlinkClick r:id="rId10" action="ppaction://hlinksldjump"/>
            <a:extLst>
              <a:ext uri="{FF2B5EF4-FFF2-40B4-BE49-F238E27FC236}">
                <a16:creationId xmlns:a16="http://schemas.microsoft.com/office/drawing/2014/main" id="{01B14D85-E240-E3C6-279C-4A1257278E12}"/>
              </a:ext>
            </a:extLst>
          </p:cNvPr>
          <p:cNvSpPr txBox="1"/>
          <p:nvPr/>
        </p:nvSpPr>
        <p:spPr>
          <a:xfrm>
            <a:off x="8255024" y="2492538"/>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0" action="ppaction://hlinksldjump"/>
              </a:rPr>
              <a:t>pH changes in neutralisation</a:t>
            </a:r>
            <a:endParaRPr lang="en-GB"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48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D21C-D423-4A79-C63F-780238DDC6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3E750E-8114-1DB6-4DF0-B5A289217D5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
        <p:nvSpPr>
          <p:cNvPr id="11" name="Title 10">
            <a:extLst>
              <a:ext uri="{FF2B5EF4-FFF2-40B4-BE49-F238E27FC236}">
                <a16:creationId xmlns:a16="http://schemas.microsoft.com/office/drawing/2014/main" id="{84597250-1EE0-E1A2-BCF4-3A5C4AD1C1FB}"/>
              </a:ext>
            </a:extLst>
          </p:cNvPr>
          <p:cNvSpPr>
            <a:spLocks noGrp="1"/>
          </p:cNvSpPr>
          <p:nvPr>
            <p:ph type="title"/>
          </p:nvPr>
        </p:nvSpPr>
        <p:spPr/>
        <p:txBody>
          <a:bodyPr/>
          <a:lstStyle/>
          <a:p>
            <a:r>
              <a:rPr lang="en-AU"/>
              <a:t>1.3 Molecular formula</a:t>
            </a:r>
          </a:p>
        </p:txBody>
      </p:sp>
      <p:sp>
        <p:nvSpPr>
          <p:cNvPr id="5" name="TextBox 4">
            <a:extLst>
              <a:ext uri="{FF2B5EF4-FFF2-40B4-BE49-F238E27FC236}">
                <a16:creationId xmlns:a16="http://schemas.microsoft.com/office/drawing/2014/main" id="{B1D25616-1BDC-7865-9459-C63E59EBA645}"/>
              </a:ext>
            </a:extLst>
          </p:cNvPr>
          <p:cNvSpPr txBox="1"/>
          <p:nvPr/>
        </p:nvSpPr>
        <p:spPr>
          <a:xfrm>
            <a:off x="360000" y="797614"/>
            <a:ext cx="11472000" cy="2100586"/>
          </a:xfrm>
          <a:prstGeom prst="rect">
            <a:avLst/>
          </a:prstGeom>
          <a:noFill/>
        </p:spPr>
        <p:txBody>
          <a:bodyPr wrap="square" lIns="0" tIns="0" rIns="0" bIns="0" rtlCol="0">
            <a:noAutofit/>
          </a:bodyPr>
          <a:lstStyle/>
          <a:p>
            <a:pPr algn="l"/>
            <a:endParaRPr lang="en-AU" sz="2000"/>
          </a:p>
          <a:p>
            <a:pPr lvl="0">
              <a:lnSpc>
                <a:spcPct val="150000"/>
              </a:lnSpc>
              <a:defRPr/>
            </a:pPr>
            <a:r>
              <a:rPr lang="en-AU" sz="2000">
                <a:solidFill>
                  <a:srgbClr val="22272B"/>
                </a:solidFill>
              </a:rPr>
              <a:t>A molecule is a group of two or more atoms that are chemically bonded together and act as a single particle.</a:t>
            </a:r>
          </a:p>
          <a:p>
            <a:pPr algn="l">
              <a:lnSpc>
                <a:spcPct val="150000"/>
              </a:lnSpc>
            </a:pPr>
            <a:r>
              <a:rPr lang="en-AU" sz="2000"/>
              <a:t>A molecular formula tells you how many atoms of each element are in that molecule.</a:t>
            </a:r>
          </a:p>
        </p:txBody>
      </p:sp>
      <p:pic>
        <p:nvPicPr>
          <p:cNvPr id="12" name="Picture 11" descr="A carbon dioxide molecule">
            <a:extLst>
              <a:ext uri="{FF2B5EF4-FFF2-40B4-BE49-F238E27FC236}">
                <a16:creationId xmlns:a16="http://schemas.microsoft.com/office/drawing/2014/main" id="{7095976A-1FA3-799F-C2D6-0B8F449A8DC4}"/>
              </a:ext>
            </a:extLst>
          </p:cNvPr>
          <p:cNvPicPr>
            <a:picLocks noChangeAspect="1"/>
          </p:cNvPicPr>
          <p:nvPr/>
        </p:nvPicPr>
        <p:blipFill>
          <a:blip r:embed="rId3"/>
          <a:stretch>
            <a:fillRect/>
          </a:stretch>
        </p:blipFill>
        <p:spPr>
          <a:xfrm>
            <a:off x="1019247" y="3383057"/>
            <a:ext cx="2540131" cy="882695"/>
          </a:xfrm>
          <a:prstGeom prst="rect">
            <a:avLst/>
          </a:prstGeom>
        </p:spPr>
      </p:pic>
      <p:sp>
        <p:nvSpPr>
          <p:cNvPr id="25" name="TextBox 24">
            <a:extLst>
              <a:ext uri="{FF2B5EF4-FFF2-40B4-BE49-F238E27FC236}">
                <a16:creationId xmlns:a16="http://schemas.microsoft.com/office/drawing/2014/main" id="{9FF5B61F-DE87-53B5-4A78-87D786062956}"/>
              </a:ext>
            </a:extLst>
          </p:cNvPr>
          <p:cNvSpPr txBox="1"/>
          <p:nvPr/>
        </p:nvSpPr>
        <p:spPr>
          <a:xfrm>
            <a:off x="697501" y="4472609"/>
            <a:ext cx="4021324" cy="1587777"/>
          </a:xfrm>
          <a:prstGeom prst="rect">
            <a:avLst/>
          </a:prstGeom>
          <a:noFill/>
        </p:spPr>
        <p:txBody>
          <a:bodyPr wrap="square" lIns="0" tIns="0" rIns="0" bIns="0" rtlCol="0">
            <a:noAutofit/>
          </a:bodyPr>
          <a:lstStyle/>
          <a:p>
            <a:pPr algn="l">
              <a:lnSpc>
                <a:spcPct val="150000"/>
              </a:lnSpc>
            </a:pPr>
            <a:r>
              <a:rPr lang="en-AU" sz="2000" b="1"/>
              <a:t>Carbon dioxide   CO</a:t>
            </a:r>
            <a:r>
              <a:rPr lang="en-AU" sz="2000" b="1" baseline="-25000"/>
              <a:t>2</a:t>
            </a:r>
            <a:endParaRPr lang="en-AU" sz="2000" b="1"/>
          </a:p>
          <a:p>
            <a:pPr algn="l">
              <a:lnSpc>
                <a:spcPct val="150000"/>
              </a:lnSpc>
            </a:pPr>
            <a:r>
              <a:rPr lang="en-AU" sz="2000"/>
              <a:t>Each molecule consists of 1 carbon and 2 oxygen atoms.</a:t>
            </a:r>
          </a:p>
          <a:p>
            <a:pPr algn="l">
              <a:lnSpc>
                <a:spcPct val="150000"/>
              </a:lnSpc>
            </a:pPr>
            <a:endParaRPr lang="en-AU" sz="2000"/>
          </a:p>
        </p:txBody>
      </p:sp>
      <p:pic>
        <p:nvPicPr>
          <p:cNvPr id="24" name="Picture 23" descr="A phosphorous trichloride molecule.">
            <a:extLst>
              <a:ext uri="{FF2B5EF4-FFF2-40B4-BE49-F238E27FC236}">
                <a16:creationId xmlns:a16="http://schemas.microsoft.com/office/drawing/2014/main" id="{BA56EDB2-309F-3616-2E3D-4963646757A7}"/>
              </a:ext>
            </a:extLst>
          </p:cNvPr>
          <p:cNvPicPr>
            <a:picLocks noChangeAspect="1"/>
          </p:cNvPicPr>
          <p:nvPr/>
        </p:nvPicPr>
        <p:blipFill>
          <a:blip r:embed="rId4"/>
          <a:stretch>
            <a:fillRect/>
          </a:stretch>
        </p:blipFill>
        <p:spPr>
          <a:xfrm>
            <a:off x="7112764" y="2780778"/>
            <a:ext cx="1617297" cy="1742623"/>
          </a:xfrm>
          <a:prstGeom prst="rect">
            <a:avLst/>
          </a:prstGeom>
        </p:spPr>
      </p:pic>
      <p:sp>
        <p:nvSpPr>
          <p:cNvPr id="26" name="TextBox 25">
            <a:extLst>
              <a:ext uri="{FF2B5EF4-FFF2-40B4-BE49-F238E27FC236}">
                <a16:creationId xmlns:a16="http://schemas.microsoft.com/office/drawing/2014/main" id="{D87F63B2-2A3B-AB45-2B69-C8F545AD6D7D}"/>
              </a:ext>
            </a:extLst>
          </p:cNvPr>
          <p:cNvSpPr txBox="1"/>
          <p:nvPr/>
        </p:nvSpPr>
        <p:spPr>
          <a:xfrm>
            <a:off x="6096000" y="4472609"/>
            <a:ext cx="5028000" cy="1501471"/>
          </a:xfrm>
          <a:prstGeom prst="rect">
            <a:avLst/>
          </a:prstGeom>
          <a:noFill/>
        </p:spPr>
        <p:txBody>
          <a:bodyPr wrap="square" lIns="0" tIns="0" rIns="0" bIns="0" rtlCol="0">
            <a:noAutofit/>
          </a:bodyPr>
          <a:lstStyle/>
          <a:p>
            <a:pPr algn="l">
              <a:lnSpc>
                <a:spcPct val="150000"/>
              </a:lnSpc>
            </a:pPr>
            <a:r>
              <a:rPr lang="en-AU" sz="2000" b="1"/>
              <a:t>Phosphorous trichloride   PCl</a:t>
            </a:r>
            <a:r>
              <a:rPr lang="en-AU" sz="2000" b="1" baseline="-25000"/>
              <a:t>3</a:t>
            </a:r>
          </a:p>
          <a:p>
            <a:pPr algn="l">
              <a:lnSpc>
                <a:spcPct val="150000"/>
              </a:lnSpc>
            </a:pPr>
            <a:r>
              <a:rPr lang="en-AU" sz="2000"/>
              <a:t>Each molecule consists of 1 phosphorous and 3 chlorine atoms.</a:t>
            </a:r>
          </a:p>
        </p:txBody>
      </p:sp>
      <p:sp>
        <p:nvSpPr>
          <p:cNvPr id="2" name="TextBox 1">
            <a:extLst>
              <a:ext uri="{FF2B5EF4-FFF2-40B4-BE49-F238E27FC236}">
                <a16:creationId xmlns:a16="http://schemas.microsoft.com/office/drawing/2014/main" id="{064D1BE5-2599-C946-9699-9842F121DEA7}"/>
              </a:ext>
              <a:ext uri="{C183D7F6-B498-43B3-948B-1728B52AA6E4}">
                <adec:decorative xmlns:adec="http://schemas.microsoft.com/office/drawing/2017/decorative" val="1"/>
              </a:ext>
            </a:extLst>
          </p:cNvPr>
          <p:cNvSpPr txBox="1"/>
          <p:nvPr/>
        </p:nvSpPr>
        <p:spPr>
          <a:xfrm>
            <a:off x="348000" y="6472997"/>
            <a:ext cx="5205046" cy="180000"/>
          </a:xfrm>
          <a:prstGeom prst="rect">
            <a:avLst/>
          </a:prstGeom>
          <a:noFill/>
        </p:spPr>
        <p:txBody>
          <a:bodyPr wrap="square" lIns="0" tIns="0" rIns="0" bIns="0" rtlCol="0">
            <a:noAutofit/>
          </a:bodyPr>
          <a:lstStyle/>
          <a:p>
            <a:pPr algn="l"/>
            <a:r>
              <a:rPr lang="en-AU" sz="1200"/>
              <a:t>Images created using </a:t>
            </a:r>
            <a:r>
              <a:rPr lang="en-AU" sz="1200" err="1"/>
              <a:t>Molview</a:t>
            </a:r>
            <a:endParaRPr lang="en-AU" sz="1200"/>
          </a:p>
        </p:txBody>
      </p:sp>
    </p:spTree>
    <p:extLst>
      <p:ext uri="{BB962C8B-B14F-4D97-AF65-F5344CB8AC3E}">
        <p14:creationId xmlns:p14="http://schemas.microsoft.com/office/powerpoint/2010/main" val="403504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B2FC9-5BF3-A847-2ED7-3DAFDEA6F3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3BAF45-0757-ABC5-FD88-53C1CF2F284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
        <p:nvSpPr>
          <p:cNvPr id="11" name="Title 10">
            <a:extLst>
              <a:ext uri="{FF2B5EF4-FFF2-40B4-BE49-F238E27FC236}">
                <a16:creationId xmlns:a16="http://schemas.microsoft.com/office/drawing/2014/main" id="{1046CAA7-E300-4746-5E67-72E1AB6016E0}"/>
              </a:ext>
            </a:extLst>
          </p:cNvPr>
          <p:cNvSpPr>
            <a:spLocks noGrp="1"/>
          </p:cNvSpPr>
          <p:nvPr>
            <p:ph type="title"/>
          </p:nvPr>
        </p:nvSpPr>
        <p:spPr/>
        <p:txBody>
          <a:bodyPr/>
          <a:lstStyle/>
          <a:p>
            <a:r>
              <a:rPr lang="en-AU"/>
              <a:t>1.3 Ionic formula</a:t>
            </a:r>
          </a:p>
        </p:txBody>
      </p:sp>
      <p:sp>
        <p:nvSpPr>
          <p:cNvPr id="6" name="TextBox 5">
            <a:extLst>
              <a:ext uri="{FF2B5EF4-FFF2-40B4-BE49-F238E27FC236}">
                <a16:creationId xmlns:a16="http://schemas.microsoft.com/office/drawing/2014/main" id="{777D2E70-3336-E2BE-E199-5BAE8D40028F}"/>
              </a:ext>
            </a:extLst>
          </p:cNvPr>
          <p:cNvSpPr txBox="1"/>
          <p:nvPr/>
        </p:nvSpPr>
        <p:spPr>
          <a:xfrm>
            <a:off x="457200" y="985991"/>
            <a:ext cx="1089660" cy="545601"/>
          </a:xfrm>
          <a:prstGeom prst="rect">
            <a:avLst/>
          </a:prstGeom>
          <a:noFill/>
        </p:spPr>
        <p:txBody>
          <a:bodyPr wrap="square" lIns="0" tIns="0" rIns="0" bIns="0" rtlCol="0">
            <a:noAutofit/>
          </a:bodyPr>
          <a:lstStyle/>
          <a:p>
            <a:pPr algn="l"/>
            <a:r>
              <a:rPr lang="en-AU" sz="2000">
                <a:solidFill>
                  <a:schemeClr val="accent2"/>
                </a:solidFill>
              </a:rPr>
              <a:t>NaCl</a:t>
            </a:r>
          </a:p>
          <a:p>
            <a:pPr algn="l"/>
            <a:endParaRPr lang="en-AU" sz="2000">
              <a:solidFill>
                <a:schemeClr val="accent2"/>
              </a:solidFill>
            </a:endParaRPr>
          </a:p>
        </p:txBody>
      </p:sp>
      <p:pic>
        <p:nvPicPr>
          <p:cNvPr id="4" name="Picture 3" descr="salt crystals">
            <a:extLst>
              <a:ext uri="{FF2B5EF4-FFF2-40B4-BE49-F238E27FC236}">
                <a16:creationId xmlns:a16="http://schemas.microsoft.com/office/drawing/2014/main" id="{8506D3F3-5F4F-1CC4-6D51-DFD7C2CBEC0A}"/>
              </a:ext>
            </a:extLst>
          </p:cNvPr>
          <p:cNvPicPr>
            <a:picLocks noChangeAspect="1"/>
          </p:cNvPicPr>
          <p:nvPr/>
        </p:nvPicPr>
        <p:blipFill>
          <a:blip r:embed="rId3"/>
          <a:stretch>
            <a:fillRect/>
          </a:stretch>
        </p:blipFill>
        <p:spPr>
          <a:xfrm>
            <a:off x="743881" y="2563990"/>
            <a:ext cx="4595496" cy="3068156"/>
          </a:xfrm>
          <a:prstGeom prst="rect">
            <a:avLst/>
          </a:prstGeom>
        </p:spPr>
      </p:pic>
      <p:sp>
        <p:nvSpPr>
          <p:cNvPr id="7" name="TextBox 6">
            <a:extLst>
              <a:ext uri="{FF2B5EF4-FFF2-40B4-BE49-F238E27FC236}">
                <a16:creationId xmlns:a16="http://schemas.microsoft.com/office/drawing/2014/main" id="{CF80AFA4-4912-4F18-2BD7-5F77159CFB77}"/>
              </a:ext>
              <a:ext uri="{C183D7F6-B498-43B3-948B-1728B52AA6E4}">
                <adec:decorative xmlns:adec="http://schemas.microsoft.com/office/drawing/2017/decorative" val="1"/>
              </a:ext>
            </a:extLst>
          </p:cNvPr>
          <p:cNvSpPr txBox="1"/>
          <p:nvPr/>
        </p:nvSpPr>
        <p:spPr>
          <a:xfrm>
            <a:off x="593160" y="5909145"/>
            <a:ext cx="6098874"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4"/>
              </a:rPr>
              <a:t>Salt crystals we made</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5"/>
              </a:rPr>
              <a:t>Richard Jones</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6"/>
              </a:rPr>
              <a:t>CC BY 2.0</a:t>
            </a:r>
            <a:r>
              <a:rPr lang="en-US" sz="1200" b="0" i="0">
                <a:solidFill>
                  <a:srgbClr val="232323"/>
                </a:solidFill>
                <a:effectLst/>
                <a:latin typeface="Arial" panose="020B0604020202020204" pitchFamily="34" charset="0"/>
              </a:rPr>
              <a:t>.</a:t>
            </a:r>
            <a:endParaRPr lang="en-AU" sz="1200"/>
          </a:p>
        </p:txBody>
      </p:sp>
      <p:pic>
        <p:nvPicPr>
          <p:cNvPr id="16" name="Picture 15" descr="O,">
            <a:extLst>
              <a:ext uri="{FF2B5EF4-FFF2-40B4-BE49-F238E27FC236}">
                <a16:creationId xmlns:a16="http://schemas.microsoft.com/office/drawing/2014/main" id="{00F93FC4-19E0-4F71-97CC-C3A66E4F3651}"/>
              </a:ext>
            </a:extLst>
          </p:cNvPr>
          <p:cNvPicPr>
            <a:picLocks noChangeAspect="1"/>
          </p:cNvPicPr>
          <p:nvPr/>
        </p:nvPicPr>
        <p:blipFill>
          <a:blip r:embed="rId7"/>
          <a:stretch>
            <a:fillRect/>
          </a:stretch>
        </p:blipFill>
        <p:spPr>
          <a:xfrm>
            <a:off x="6428045" y="2086553"/>
            <a:ext cx="1171635" cy="1098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Arrow: Curved Down 17" descr="Arrow.">
            <a:extLst>
              <a:ext uri="{FF2B5EF4-FFF2-40B4-BE49-F238E27FC236}">
                <a16:creationId xmlns:a16="http://schemas.microsoft.com/office/drawing/2014/main" id="{C508F684-6ED6-BCDE-7ECB-08BC9022C7B6}"/>
              </a:ext>
            </a:extLst>
          </p:cNvPr>
          <p:cNvSpPr/>
          <p:nvPr/>
        </p:nvSpPr>
        <p:spPr>
          <a:xfrm rot="1695758">
            <a:off x="7642860" y="1619137"/>
            <a:ext cx="2153919" cy="671322"/>
          </a:xfrm>
          <a:prstGeom prst="curvedDown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8" name="Picture 7" descr="representation of a 3-d lattice of NaCl">
            <a:extLst>
              <a:ext uri="{FF2B5EF4-FFF2-40B4-BE49-F238E27FC236}">
                <a16:creationId xmlns:a16="http://schemas.microsoft.com/office/drawing/2014/main" id="{EDFDAC79-89D3-90BC-5DB4-9875C015805C}"/>
              </a:ext>
            </a:extLst>
          </p:cNvPr>
          <p:cNvPicPr>
            <a:picLocks noChangeAspect="1"/>
          </p:cNvPicPr>
          <p:nvPr/>
        </p:nvPicPr>
        <p:blipFill>
          <a:blip r:embed="rId8"/>
          <a:stretch>
            <a:fillRect/>
          </a:stretch>
        </p:blipFill>
        <p:spPr>
          <a:xfrm>
            <a:off x="7771629" y="2660311"/>
            <a:ext cx="3352371" cy="3223434"/>
          </a:xfrm>
          <a:prstGeom prst="rect">
            <a:avLst/>
          </a:prstGeom>
        </p:spPr>
      </p:pic>
      <p:sp>
        <p:nvSpPr>
          <p:cNvPr id="10" name="TextBox 9">
            <a:extLst>
              <a:ext uri="{FF2B5EF4-FFF2-40B4-BE49-F238E27FC236}">
                <a16:creationId xmlns:a16="http://schemas.microsoft.com/office/drawing/2014/main" id="{5B6EADB6-666A-1618-D53F-D661870F36C5}"/>
              </a:ext>
              <a:ext uri="{C183D7F6-B498-43B3-948B-1728B52AA6E4}">
                <adec:decorative xmlns:adec="http://schemas.microsoft.com/office/drawing/2017/decorative" val="1"/>
              </a:ext>
            </a:extLst>
          </p:cNvPr>
          <p:cNvSpPr txBox="1"/>
          <p:nvPr/>
        </p:nvSpPr>
        <p:spPr>
          <a:xfrm>
            <a:off x="8849284" y="5748923"/>
            <a:ext cx="2529916"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err="1">
                <a:solidFill>
                  <a:srgbClr val="AD1F85"/>
                </a:solidFill>
                <a:effectLst/>
                <a:latin typeface="Arial" panose="020B0604020202020204" pitchFamily="34" charset="0"/>
                <a:hlinkClick r:id="rId9"/>
              </a:rPr>
              <a:t>Ionlattice-fcc</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0"/>
              </a:rPr>
              <a:t>Prolineserver</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1"/>
              </a:rPr>
              <a:t>CC BY-SA 3.0</a:t>
            </a:r>
            <a:r>
              <a:rPr lang="en-US" sz="1200" b="0" i="0">
                <a:solidFill>
                  <a:srgbClr val="232323"/>
                </a:solidFill>
                <a:effectLst/>
                <a:latin typeface="Arial" panose="020B0604020202020204" pitchFamily="34" charset="0"/>
              </a:rPr>
              <a:t>.</a:t>
            </a:r>
            <a:endParaRPr lang="en-AU" sz="1200"/>
          </a:p>
        </p:txBody>
      </p:sp>
      <p:sp>
        <p:nvSpPr>
          <p:cNvPr id="19" name="Oval 18">
            <a:extLst>
              <a:ext uri="{FF2B5EF4-FFF2-40B4-BE49-F238E27FC236}">
                <a16:creationId xmlns:a16="http://schemas.microsoft.com/office/drawing/2014/main" id="{6DC2A388-EA72-C829-EDC5-101293591DBA}"/>
              </a:ext>
              <a:ext uri="{C183D7F6-B498-43B3-948B-1728B52AA6E4}">
                <adec:decorative xmlns:adec="http://schemas.microsoft.com/office/drawing/2017/decorative" val="1"/>
              </a:ext>
            </a:extLst>
          </p:cNvPr>
          <p:cNvSpPr/>
          <p:nvPr/>
        </p:nvSpPr>
        <p:spPr>
          <a:xfrm>
            <a:off x="6315639" y="1983708"/>
            <a:ext cx="1306057" cy="353092"/>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716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68BC5-9B80-952D-8C0C-7C213DFAE2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
        <p:nvSpPr>
          <p:cNvPr id="3" name="Title 2">
            <a:extLst>
              <a:ext uri="{FF2B5EF4-FFF2-40B4-BE49-F238E27FC236}">
                <a16:creationId xmlns:a16="http://schemas.microsoft.com/office/drawing/2014/main" id="{23914B47-DCA6-9387-DDCF-F0CE9D2172AA}"/>
              </a:ext>
            </a:extLst>
          </p:cNvPr>
          <p:cNvSpPr>
            <a:spLocks noGrp="1"/>
          </p:cNvSpPr>
          <p:nvPr>
            <p:ph type="title"/>
          </p:nvPr>
        </p:nvSpPr>
        <p:spPr/>
        <p:txBody>
          <a:bodyPr/>
          <a:lstStyle/>
          <a:p>
            <a:r>
              <a:rPr lang="en-AU"/>
              <a:t>1.3 Checkpoint 1</a:t>
            </a:r>
          </a:p>
        </p:txBody>
      </p:sp>
      <p:sp>
        <p:nvSpPr>
          <p:cNvPr id="4" name="Text Placeholder 7">
            <a:extLst>
              <a:ext uri="{FF2B5EF4-FFF2-40B4-BE49-F238E27FC236}">
                <a16:creationId xmlns:a16="http://schemas.microsoft.com/office/drawing/2014/main" id="{5DFF7187-0BE1-34A2-6956-B78CF597FDD4}"/>
              </a:ext>
            </a:extLst>
          </p:cNvPr>
          <p:cNvSpPr>
            <a:spLocks noGrp="1"/>
          </p:cNvSpPr>
          <p:nvPr>
            <p:ph type="body" sz="quarter" idx="18"/>
          </p:nvPr>
        </p:nvSpPr>
        <p:spPr/>
        <p:txBody>
          <a:bodyPr/>
          <a:lstStyle/>
          <a:p>
            <a:r>
              <a:rPr lang="en-AU"/>
              <a:t>Write the formula for these covalent compounds</a:t>
            </a:r>
          </a:p>
        </p:txBody>
      </p:sp>
      <p:sp>
        <p:nvSpPr>
          <p:cNvPr id="8" name="TextBox 7">
            <a:extLst>
              <a:ext uri="{FF2B5EF4-FFF2-40B4-BE49-F238E27FC236}">
                <a16:creationId xmlns:a16="http://schemas.microsoft.com/office/drawing/2014/main" id="{EFADB372-1E9D-A6FD-F537-0E82E27A10FD}"/>
              </a:ext>
            </a:extLst>
          </p:cNvPr>
          <p:cNvSpPr txBox="1"/>
          <p:nvPr/>
        </p:nvSpPr>
        <p:spPr>
          <a:xfrm>
            <a:off x="1080219" y="2461846"/>
            <a:ext cx="5539735" cy="2549769"/>
          </a:xfrm>
          <a:prstGeom prst="rect">
            <a:avLst/>
          </a:prstGeom>
          <a:noFill/>
        </p:spPr>
        <p:txBody>
          <a:bodyPr wrap="square" lIns="0" tIns="0" rIns="0" bIns="0" rtlCol="0">
            <a:noAutofit/>
          </a:bodyPr>
          <a:lstStyle/>
          <a:p>
            <a:pPr algn="l"/>
            <a:endParaRPr lang="en-AU" sz="2000" dirty="0"/>
          </a:p>
          <a:p>
            <a:pPr algn="l"/>
            <a:endParaRPr lang="en-AU" sz="2000" dirty="0"/>
          </a:p>
          <a:p>
            <a:pPr algn="l"/>
            <a:endParaRPr lang="en-AU" sz="2000" dirty="0"/>
          </a:p>
          <a:p>
            <a:pPr algn="l"/>
            <a:r>
              <a:rPr lang="en-AU" sz="2000" dirty="0"/>
              <a:t>Nitrogen dioxide			NO</a:t>
            </a:r>
            <a:r>
              <a:rPr lang="en-AU" sz="2000" baseline="-25000" dirty="0"/>
              <a:t>2</a:t>
            </a:r>
          </a:p>
          <a:p>
            <a:pPr algn="l"/>
            <a:endParaRPr lang="en-AU" sz="2000" dirty="0"/>
          </a:p>
          <a:p>
            <a:pPr algn="l"/>
            <a:endParaRPr lang="en-AU" sz="2000" dirty="0"/>
          </a:p>
          <a:p>
            <a:pPr algn="l"/>
            <a:r>
              <a:rPr lang="en-AU" sz="2000" dirty="0"/>
              <a:t>Phosphorous trichloride	PCl</a:t>
            </a:r>
            <a:r>
              <a:rPr lang="en-AU" sz="2000" baseline="-25000" dirty="0"/>
              <a:t>3</a:t>
            </a:r>
          </a:p>
          <a:p>
            <a:pPr algn="l"/>
            <a:endParaRPr lang="en-AU" sz="1800" dirty="0"/>
          </a:p>
          <a:p>
            <a:pPr algn="l"/>
            <a:endParaRPr lang="en-AU" sz="1800" dirty="0"/>
          </a:p>
          <a:p>
            <a:pPr algn="l"/>
            <a:endParaRPr lang="en-AU" sz="1800" dirty="0"/>
          </a:p>
          <a:p>
            <a:pPr algn="l"/>
            <a:endParaRPr lang="en-AU" sz="1800" dirty="0"/>
          </a:p>
        </p:txBody>
      </p:sp>
      <p:sp>
        <p:nvSpPr>
          <p:cNvPr id="5" name="Rectangle: Rounded Corners 4">
            <a:extLst>
              <a:ext uri="{FF2B5EF4-FFF2-40B4-BE49-F238E27FC236}">
                <a16:creationId xmlns:a16="http://schemas.microsoft.com/office/drawing/2014/main" id="{98BBBB93-1530-8CB4-7B6C-BC3DB3AAD47A}"/>
              </a:ext>
              <a:ext uri="{C183D7F6-B498-43B3-948B-1728B52AA6E4}">
                <adec:decorative xmlns:adec="http://schemas.microsoft.com/office/drawing/2017/decorative" val="1"/>
              </a:ext>
            </a:extLst>
          </p:cNvPr>
          <p:cNvSpPr/>
          <p:nvPr/>
        </p:nvSpPr>
        <p:spPr>
          <a:xfrm>
            <a:off x="3850086" y="3381914"/>
            <a:ext cx="2089015"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497BC713-64F8-8E1D-8666-7A39E82B8689}"/>
              </a:ext>
              <a:ext uri="{C183D7F6-B498-43B3-948B-1728B52AA6E4}">
                <adec:decorative xmlns:adec="http://schemas.microsoft.com/office/drawing/2017/decorative" val="1"/>
              </a:ext>
            </a:extLst>
          </p:cNvPr>
          <p:cNvSpPr/>
          <p:nvPr/>
        </p:nvSpPr>
        <p:spPr>
          <a:xfrm>
            <a:off x="3850085" y="4213859"/>
            <a:ext cx="2089015" cy="498764"/>
          </a:xfrm>
          <a:prstGeom prst="round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8461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95B9B-A2EC-7026-60B2-D9C9C7ADC51C}"/>
              </a:ext>
            </a:extLst>
          </p:cNvPr>
          <p:cNvSpPr>
            <a:spLocks noGrp="1"/>
          </p:cNvSpPr>
          <p:nvPr>
            <p:ph type="title"/>
          </p:nvPr>
        </p:nvSpPr>
        <p:spPr/>
        <p:txBody>
          <a:bodyPr/>
          <a:lstStyle/>
          <a:p>
            <a:r>
              <a:rPr lang="en-AU"/>
              <a:t>1.3 Noble gases</a:t>
            </a:r>
          </a:p>
        </p:txBody>
      </p:sp>
      <p:sp>
        <p:nvSpPr>
          <p:cNvPr id="15" name="Text Placeholder 14">
            <a:extLst>
              <a:ext uri="{FF2B5EF4-FFF2-40B4-BE49-F238E27FC236}">
                <a16:creationId xmlns:a16="http://schemas.microsoft.com/office/drawing/2014/main" id="{7C68DCAD-E82C-4080-5E66-7A9B29F816F0}"/>
              </a:ext>
            </a:extLst>
          </p:cNvPr>
          <p:cNvSpPr>
            <a:spLocks noGrp="1"/>
          </p:cNvSpPr>
          <p:nvPr>
            <p:ph type="body" sz="quarter" idx="18"/>
          </p:nvPr>
        </p:nvSpPr>
        <p:spPr/>
        <p:txBody>
          <a:bodyPr/>
          <a:lstStyle/>
          <a:p>
            <a:r>
              <a:rPr lang="en-AU"/>
              <a:t>Noble gas electron configuration</a:t>
            </a:r>
          </a:p>
        </p:txBody>
      </p:sp>
      <p:sp>
        <p:nvSpPr>
          <p:cNvPr id="8" name="Text Placeholder 7">
            <a:extLst>
              <a:ext uri="{FF2B5EF4-FFF2-40B4-BE49-F238E27FC236}">
                <a16:creationId xmlns:a16="http://schemas.microsoft.com/office/drawing/2014/main" id="{E6C33E96-9C9E-B0F6-765A-2A809F8ED70A}"/>
              </a:ext>
            </a:extLst>
          </p:cNvPr>
          <p:cNvSpPr>
            <a:spLocks noGrp="1"/>
          </p:cNvSpPr>
          <p:nvPr>
            <p:ph type="body" sz="quarter" idx="17"/>
          </p:nvPr>
        </p:nvSpPr>
        <p:spPr>
          <a:xfrm>
            <a:off x="360000" y="1567086"/>
            <a:ext cx="4142989" cy="4807835"/>
          </a:xfrm>
        </p:spPr>
        <p:txBody>
          <a:bodyPr/>
          <a:lstStyle/>
          <a:p>
            <a:pPr marL="342900" indent="-342900">
              <a:buFont typeface="Arial" panose="020B0604020202020204" pitchFamily="34" charset="0"/>
              <a:buChar char="•"/>
            </a:pPr>
            <a:r>
              <a:rPr lang="en-AU"/>
              <a:t>Most neutral atoms are unstable and cannot exist on their own.</a:t>
            </a:r>
          </a:p>
          <a:p>
            <a:pPr marL="342900" indent="-342900">
              <a:buFont typeface="Arial" panose="020B0604020202020204" pitchFamily="34" charset="0"/>
              <a:buChar char="•"/>
            </a:pPr>
            <a:r>
              <a:rPr lang="en-AU"/>
              <a:t>The only atoms capable of existing on their own are the noble (inert) gases.</a:t>
            </a:r>
          </a:p>
          <a:p>
            <a:pPr marL="342900" indent="-342900">
              <a:buFont typeface="Arial" panose="020B0604020202020204" pitchFamily="34" charset="0"/>
              <a:buChar char="•"/>
            </a:pPr>
            <a:r>
              <a:rPr lang="en-AU"/>
              <a:t>They have a stable electron configuration.</a:t>
            </a:r>
          </a:p>
        </p:txBody>
      </p:sp>
      <p:grpSp>
        <p:nvGrpSpPr>
          <p:cNvPr id="4" name="Group 3" descr="A diagram showing Group 18 elements from the periodic table (helium, neon, argon, krypton, xenon and radon). The electron diagrams for helium, neon and argon are drawn and their electron notation is also written. &#10;Helium has 2 electrons in its only electron shell. &#10;Neon has 2 electrons in the first shell and 8 in the outer shell. &#10;Argon has 2 electrons in the first shell, 8 in the second and 8 in the third shell.">
            <a:extLst>
              <a:ext uri="{FF2B5EF4-FFF2-40B4-BE49-F238E27FC236}">
                <a16:creationId xmlns:a16="http://schemas.microsoft.com/office/drawing/2014/main" id="{E8497707-7AC9-49D3-892A-C6B9BA55113C}"/>
              </a:ext>
            </a:extLst>
          </p:cNvPr>
          <p:cNvGrpSpPr/>
          <p:nvPr/>
        </p:nvGrpSpPr>
        <p:grpSpPr>
          <a:xfrm>
            <a:off x="5863068" y="1223705"/>
            <a:ext cx="5750645" cy="4720355"/>
            <a:chOff x="5878308" y="1157156"/>
            <a:chExt cx="5750645" cy="4720355"/>
          </a:xfrm>
        </p:grpSpPr>
        <p:pic>
          <p:nvPicPr>
            <p:cNvPr id="10" name="Picture 9" descr="A snip of the periodic table showing group 18, the noble gases.">
              <a:extLst>
                <a:ext uri="{FF2B5EF4-FFF2-40B4-BE49-F238E27FC236}">
                  <a16:creationId xmlns:a16="http://schemas.microsoft.com/office/drawing/2014/main" id="{F53A4593-C883-9268-F839-726682107C28}"/>
                </a:ext>
              </a:extLst>
            </p:cNvPr>
            <p:cNvPicPr>
              <a:picLocks noChangeAspect="1"/>
            </p:cNvPicPr>
            <p:nvPr/>
          </p:nvPicPr>
          <p:blipFill>
            <a:blip r:embed="rId3"/>
            <a:stretch>
              <a:fillRect/>
            </a:stretch>
          </p:blipFill>
          <p:spPr>
            <a:xfrm>
              <a:off x="5878308" y="1157156"/>
              <a:ext cx="500090" cy="4720355"/>
            </a:xfrm>
            <a:prstGeom prst="rect">
              <a:avLst/>
            </a:prstGeom>
          </p:spPr>
        </p:pic>
        <p:pic>
          <p:nvPicPr>
            <p:cNvPr id="7" name="Picture 6" descr="Diagram showing the electron configurations of helium, neon and argon.">
              <a:extLst>
                <a:ext uri="{FF2B5EF4-FFF2-40B4-BE49-F238E27FC236}">
                  <a16:creationId xmlns:a16="http://schemas.microsoft.com/office/drawing/2014/main" id="{379FF96E-C341-90A5-98F3-E7068DF35355}"/>
                </a:ext>
              </a:extLst>
            </p:cNvPr>
            <p:cNvPicPr>
              <a:picLocks noChangeAspect="1"/>
            </p:cNvPicPr>
            <p:nvPr/>
          </p:nvPicPr>
          <p:blipFill>
            <a:blip r:embed="rId4"/>
            <a:stretch>
              <a:fillRect/>
            </a:stretch>
          </p:blipFill>
          <p:spPr>
            <a:xfrm>
              <a:off x="7008588" y="1734087"/>
              <a:ext cx="1790950" cy="3953427"/>
            </a:xfrm>
            <a:prstGeom prst="rect">
              <a:avLst/>
            </a:prstGeom>
          </p:spPr>
        </p:pic>
        <p:sp>
          <p:nvSpPr>
            <p:cNvPr id="16" name="TextBox 15">
              <a:extLst>
                <a:ext uri="{FF2B5EF4-FFF2-40B4-BE49-F238E27FC236}">
                  <a16:creationId xmlns:a16="http://schemas.microsoft.com/office/drawing/2014/main" id="{6B726D56-8D49-B3E7-6775-497E2FDC9B09}"/>
                </a:ext>
              </a:extLst>
            </p:cNvPr>
            <p:cNvSpPr txBox="1"/>
            <p:nvPr/>
          </p:nvSpPr>
          <p:spPr>
            <a:xfrm>
              <a:off x="8769058" y="1247328"/>
              <a:ext cx="2855273" cy="639515"/>
            </a:xfrm>
            <a:prstGeom prst="rect">
              <a:avLst/>
            </a:prstGeom>
            <a:noFill/>
          </p:spPr>
          <p:txBody>
            <a:bodyPr wrap="square" lIns="0" tIns="0" rIns="0" bIns="0" rtlCol="0">
              <a:noAutofit/>
            </a:bodyPr>
            <a:lstStyle/>
            <a:p>
              <a:pPr algn="l"/>
              <a:r>
                <a:rPr lang="en-AU" sz="2000" b="1"/>
                <a:t>Electron configuration</a:t>
              </a:r>
            </a:p>
          </p:txBody>
        </p:sp>
        <p:sp>
          <p:nvSpPr>
            <p:cNvPr id="17" name="TextBox 16">
              <a:extLst>
                <a:ext uri="{FF2B5EF4-FFF2-40B4-BE49-F238E27FC236}">
                  <a16:creationId xmlns:a16="http://schemas.microsoft.com/office/drawing/2014/main" id="{3E23801E-1873-F0B4-5087-3F27A690D9B3}"/>
                </a:ext>
              </a:extLst>
            </p:cNvPr>
            <p:cNvSpPr txBox="1"/>
            <p:nvPr/>
          </p:nvSpPr>
          <p:spPr>
            <a:xfrm>
              <a:off x="9269391" y="2029196"/>
              <a:ext cx="2354941" cy="639515"/>
            </a:xfrm>
            <a:prstGeom prst="rect">
              <a:avLst/>
            </a:prstGeom>
            <a:noFill/>
          </p:spPr>
          <p:txBody>
            <a:bodyPr wrap="square" lIns="0" tIns="0" rIns="0" bIns="0" rtlCol="0">
              <a:noAutofit/>
            </a:bodyPr>
            <a:lstStyle/>
            <a:p>
              <a:pPr algn="l"/>
              <a:r>
                <a:rPr lang="en-AU" sz="2000"/>
                <a:t>2</a:t>
              </a:r>
            </a:p>
          </p:txBody>
        </p:sp>
        <p:sp>
          <p:nvSpPr>
            <p:cNvPr id="18" name="TextBox 17">
              <a:extLst>
                <a:ext uri="{FF2B5EF4-FFF2-40B4-BE49-F238E27FC236}">
                  <a16:creationId xmlns:a16="http://schemas.microsoft.com/office/drawing/2014/main" id="{79280A84-9010-84E3-28B7-5447DAC4DDB3}"/>
                </a:ext>
              </a:extLst>
            </p:cNvPr>
            <p:cNvSpPr txBox="1"/>
            <p:nvPr/>
          </p:nvSpPr>
          <p:spPr>
            <a:xfrm>
              <a:off x="9274012" y="3170972"/>
              <a:ext cx="2354941" cy="639515"/>
            </a:xfrm>
            <a:prstGeom prst="rect">
              <a:avLst/>
            </a:prstGeom>
            <a:noFill/>
          </p:spPr>
          <p:txBody>
            <a:bodyPr wrap="square" lIns="0" tIns="0" rIns="0" bIns="0" rtlCol="0">
              <a:noAutofit/>
            </a:bodyPr>
            <a:lstStyle/>
            <a:p>
              <a:pPr algn="l"/>
              <a:r>
                <a:rPr lang="en-AU" sz="2000"/>
                <a:t>2, 8</a:t>
              </a:r>
            </a:p>
          </p:txBody>
        </p:sp>
        <p:sp>
          <p:nvSpPr>
            <p:cNvPr id="19" name="TextBox 18">
              <a:extLst>
                <a:ext uri="{FF2B5EF4-FFF2-40B4-BE49-F238E27FC236}">
                  <a16:creationId xmlns:a16="http://schemas.microsoft.com/office/drawing/2014/main" id="{9188923F-F403-D9A6-4208-DEC1C25F3D31}"/>
                </a:ext>
              </a:extLst>
            </p:cNvPr>
            <p:cNvSpPr txBox="1"/>
            <p:nvPr/>
          </p:nvSpPr>
          <p:spPr>
            <a:xfrm>
              <a:off x="9269391" y="4734709"/>
              <a:ext cx="2354941" cy="639515"/>
            </a:xfrm>
            <a:prstGeom prst="rect">
              <a:avLst/>
            </a:prstGeom>
            <a:noFill/>
          </p:spPr>
          <p:txBody>
            <a:bodyPr wrap="square" lIns="0" tIns="0" rIns="0" bIns="0" rtlCol="0">
              <a:noAutofit/>
            </a:bodyPr>
            <a:lstStyle/>
            <a:p>
              <a:pPr algn="l"/>
              <a:r>
                <a:rPr lang="en-AU" sz="2000"/>
                <a:t>2, 8, 8</a:t>
              </a:r>
            </a:p>
          </p:txBody>
        </p:sp>
        <p:cxnSp>
          <p:nvCxnSpPr>
            <p:cNvPr id="12" name="Straight Arrow Connector 11">
              <a:extLst>
                <a:ext uri="{FF2B5EF4-FFF2-40B4-BE49-F238E27FC236}">
                  <a16:creationId xmlns:a16="http://schemas.microsoft.com/office/drawing/2014/main" id="{E6C03133-E744-27E5-9EF9-756F92169E90}"/>
                </a:ext>
                <a:ext uri="{C183D7F6-B498-43B3-948B-1728B52AA6E4}">
                  <adec:decorative xmlns:adec="http://schemas.microsoft.com/office/drawing/2017/decorative" val="1"/>
                </a:ext>
              </a:extLst>
            </p:cNvPr>
            <p:cNvCxnSpPr/>
            <p:nvPr/>
          </p:nvCxnSpPr>
          <p:spPr>
            <a:xfrm>
              <a:off x="6378398" y="1886843"/>
              <a:ext cx="1113783" cy="27625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4D5BBB6-B4AF-4CFE-D995-186FF7024A28}"/>
                </a:ext>
                <a:ext uri="{C183D7F6-B498-43B3-948B-1728B52AA6E4}">
                  <adec:decorative xmlns:adec="http://schemas.microsoft.com/office/drawing/2017/decorative" val="1"/>
                </a:ext>
              </a:extLst>
            </p:cNvPr>
            <p:cNvCxnSpPr>
              <a:cxnSpLocks/>
            </p:cNvCxnSpPr>
            <p:nvPr/>
          </p:nvCxnSpPr>
          <p:spPr>
            <a:xfrm>
              <a:off x="6378398" y="2613340"/>
              <a:ext cx="946634" cy="44662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2310-2BE8-E06D-226B-9CD0538FBBEF}"/>
                </a:ext>
                <a:ext uri="{C183D7F6-B498-43B3-948B-1728B52AA6E4}">
                  <adec:decorative xmlns:adec="http://schemas.microsoft.com/office/drawing/2017/decorative" val="1"/>
                </a:ext>
              </a:extLst>
            </p:cNvPr>
            <p:cNvCxnSpPr>
              <a:cxnSpLocks/>
            </p:cNvCxnSpPr>
            <p:nvPr/>
          </p:nvCxnSpPr>
          <p:spPr>
            <a:xfrm>
              <a:off x="6378397" y="3517333"/>
              <a:ext cx="946635" cy="90718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A1DD8562-AC2F-9A72-1EE8-C1F23E5FB06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31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ED29-2BA8-5E23-C1D7-5C09B6F989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C43D89-80F7-03DB-FB3E-A72722611399}"/>
              </a:ext>
            </a:extLst>
          </p:cNvPr>
          <p:cNvSpPr>
            <a:spLocks noGrp="1"/>
          </p:cNvSpPr>
          <p:nvPr>
            <p:ph type="title"/>
          </p:nvPr>
        </p:nvSpPr>
        <p:spPr/>
        <p:txBody>
          <a:bodyPr/>
          <a:lstStyle/>
          <a:p>
            <a:r>
              <a:rPr lang="en-AU"/>
              <a:t>1.3 Valency</a:t>
            </a:r>
          </a:p>
        </p:txBody>
      </p:sp>
      <p:sp>
        <p:nvSpPr>
          <p:cNvPr id="15" name="Text Placeholder 14">
            <a:extLst>
              <a:ext uri="{FF2B5EF4-FFF2-40B4-BE49-F238E27FC236}">
                <a16:creationId xmlns:a16="http://schemas.microsoft.com/office/drawing/2014/main" id="{EA097213-C0A2-9A4C-4331-247805269C2C}"/>
              </a:ext>
            </a:extLst>
          </p:cNvPr>
          <p:cNvSpPr>
            <a:spLocks noGrp="1"/>
          </p:cNvSpPr>
          <p:nvPr>
            <p:ph type="body" sz="quarter" idx="18"/>
          </p:nvPr>
        </p:nvSpPr>
        <p:spPr/>
        <p:txBody>
          <a:bodyPr/>
          <a:lstStyle/>
          <a:p>
            <a:r>
              <a:rPr lang="en-US"/>
              <a:t>The number of chemical bonds an atom can make with a univalent atom such as hydrogen</a:t>
            </a:r>
            <a:endParaRPr lang="en-AU"/>
          </a:p>
        </p:txBody>
      </p:sp>
      <p:sp>
        <p:nvSpPr>
          <p:cNvPr id="25" name="Rectangle: Rounded Corners 24">
            <a:extLst>
              <a:ext uri="{FF2B5EF4-FFF2-40B4-BE49-F238E27FC236}">
                <a16:creationId xmlns:a16="http://schemas.microsoft.com/office/drawing/2014/main" id="{482E2599-0B36-044D-FDFC-0FC79417FA42}"/>
              </a:ext>
              <a:ext uri="{C183D7F6-B498-43B3-948B-1728B52AA6E4}">
                <adec:decorative xmlns:adec="http://schemas.microsoft.com/office/drawing/2017/decorative" val="1"/>
              </a:ext>
            </a:extLst>
          </p:cNvPr>
          <p:cNvSpPr/>
          <p:nvPr/>
        </p:nvSpPr>
        <p:spPr>
          <a:xfrm>
            <a:off x="938600" y="1523091"/>
            <a:ext cx="10185400" cy="4974909"/>
          </a:xfrm>
          <a:prstGeom prst="roundRect">
            <a:avLst>
              <a:gd name="adj" fmla="val 6666"/>
            </a:avLst>
          </a:prstGeom>
          <a:solidFill>
            <a:srgbClr val="98DEFD"/>
          </a:solidFill>
          <a:ln>
            <a:solidFill>
              <a:schemeClr val="accent3"/>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AU"/>
          </a:p>
        </p:txBody>
      </p:sp>
      <p:pic>
        <p:nvPicPr>
          <p:cNvPr id="5" name="Picture 4" descr="An annotated diagram of a chlorine atom showing the element name, symbol, electron configuration, number of protons, and valency.">
            <a:extLst>
              <a:ext uri="{FF2B5EF4-FFF2-40B4-BE49-F238E27FC236}">
                <a16:creationId xmlns:a16="http://schemas.microsoft.com/office/drawing/2014/main" id="{9C3279EA-7750-280F-B8EF-C02969623958}"/>
              </a:ext>
            </a:extLst>
          </p:cNvPr>
          <p:cNvPicPr>
            <a:picLocks noChangeAspect="1"/>
          </p:cNvPicPr>
          <p:nvPr/>
        </p:nvPicPr>
        <p:blipFill>
          <a:blip r:embed="rId3"/>
          <a:stretch>
            <a:fillRect/>
          </a:stretch>
        </p:blipFill>
        <p:spPr>
          <a:xfrm>
            <a:off x="2596419" y="1855399"/>
            <a:ext cx="7381298" cy="4355766"/>
          </a:xfrm>
          <a:prstGeom prst="rect">
            <a:avLst/>
          </a:prstGeom>
        </p:spPr>
      </p:pic>
      <p:pic>
        <p:nvPicPr>
          <p:cNvPr id="6" name="Picture 5" descr="Images with space for students to complete the electron configurations of sodium, magnesium, oxygen and fluorine.Images with space for students to complete the electron configurations of sodium, magnesium, oxygen and fluorine.">
            <a:extLst>
              <a:ext uri="{FF2B5EF4-FFF2-40B4-BE49-F238E27FC236}">
                <a16:creationId xmlns:a16="http://schemas.microsoft.com/office/drawing/2014/main" id="{648B22AF-653F-2808-43CE-8E2728BC21F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20115" y="2110657"/>
            <a:ext cx="9822369" cy="3703931"/>
          </a:xfrm>
          <a:prstGeom prst="rect">
            <a:avLst/>
          </a:prstGeom>
        </p:spPr>
      </p:pic>
      <p:pic>
        <p:nvPicPr>
          <p:cNvPr id="7" name="Picture 6" descr="Sample answer showing the electron configuration of sodium, magnesium, oxygen and fluorine.">
            <a:extLst>
              <a:ext uri="{FF2B5EF4-FFF2-40B4-BE49-F238E27FC236}">
                <a16:creationId xmlns:a16="http://schemas.microsoft.com/office/drawing/2014/main" id="{9B59B4A0-4E81-78F2-6AA0-2C682595F59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117580" y="2110657"/>
            <a:ext cx="9822369" cy="3703930"/>
          </a:xfrm>
          <a:prstGeom prst="rect">
            <a:avLst/>
          </a:prstGeom>
        </p:spPr>
      </p:pic>
      <p:sp>
        <p:nvSpPr>
          <p:cNvPr id="2" name="Slide Number Placeholder 1">
            <a:extLst>
              <a:ext uri="{FF2B5EF4-FFF2-40B4-BE49-F238E27FC236}">
                <a16:creationId xmlns:a16="http://schemas.microsoft.com/office/drawing/2014/main" id="{83FEBB47-ED5B-AAEB-8971-BBA06F1C0D9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30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62BDD-F73A-AA6C-3914-84708F3630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BAE888-3197-339F-C554-6120E41B94F8}"/>
              </a:ext>
            </a:extLst>
          </p:cNvPr>
          <p:cNvSpPr>
            <a:spLocks noGrp="1"/>
          </p:cNvSpPr>
          <p:nvPr>
            <p:ph type="title"/>
          </p:nvPr>
        </p:nvSpPr>
        <p:spPr/>
        <p:txBody>
          <a:bodyPr/>
          <a:lstStyle/>
          <a:p>
            <a:r>
              <a:rPr lang="en-AU"/>
              <a:t>1.3 Why atoms bond </a:t>
            </a:r>
          </a:p>
        </p:txBody>
      </p:sp>
      <p:grpSp>
        <p:nvGrpSpPr>
          <p:cNvPr id="47" name="Group 46" descr="Arrangement of electrons around a sodium atom.">
            <a:extLst>
              <a:ext uri="{FF2B5EF4-FFF2-40B4-BE49-F238E27FC236}">
                <a16:creationId xmlns:a16="http://schemas.microsoft.com/office/drawing/2014/main" id="{7AF54EC9-01CF-6BDB-D050-A363CF43D0A8}"/>
              </a:ext>
            </a:extLst>
          </p:cNvPr>
          <p:cNvGrpSpPr/>
          <p:nvPr/>
        </p:nvGrpSpPr>
        <p:grpSpPr>
          <a:xfrm>
            <a:off x="0" y="1279404"/>
            <a:ext cx="4209459" cy="4174022"/>
            <a:chOff x="912450" y="1701458"/>
            <a:chExt cx="4209459" cy="4174022"/>
          </a:xfrm>
        </p:grpSpPr>
        <p:grpSp>
          <p:nvGrpSpPr>
            <p:cNvPr id="4" name="Group 3" descr="A sodium molecule ">
              <a:extLst>
                <a:ext uri="{FF2B5EF4-FFF2-40B4-BE49-F238E27FC236}">
                  <a16:creationId xmlns:a16="http://schemas.microsoft.com/office/drawing/2014/main" id="{9C369989-C181-12EC-4514-B7EA1D51C150}"/>
                </a:ext>
              </a:extLst>
            </p:cNvPr>
            <p:cNvGrpSpPr/>
            <p:nvPr/>
          </p:nvGrpSpPr>
          <p:grpSpPr>
            <a:xfrm>
              <a:off x="912450" y="2323638"/>
              <a:ext cx="4154850" cy="3551842"/>
              <a:chOff x="360000" y="2302883"/>
              <a:chExt cx="3528496" cy="2872618"/>
            </a:xfrm>
          </p:grpSpPr>
          <p:sp>
            <p:nvSpPr>
              <p:cNvPr id="5" name="TextBox 98">
                <a:extLst>
                  <a:ext uri="{FF2B5EF4-FFF2-40B4-BE49-F238E27FC236}">
                    <a16:creationId xmlns:a16="http://schemas.microsoft.com/office/drawing/2014/main" id="{D51A05F6-5F34-E64C-D74C-47BA46137FC7}"/>
                  </a:ext>
                </a:extLst>
              </p:cNvPr>
              <p:cNvSpPr txBox="1"/>
              <p:nvPr/>
            </p:nvSpPr>
            <p:spPr>
              <a:xfrm>
                <a:off x="360000" y="3719724"/>
                <a:ext cx="390581" cy="414836"/>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 name="Freeform 3">
                <a:extLst>
                  <a:ext uri="{FF2B5EF4-FFF2-40B4-BE49-F238E27FC236}">
                    <a16:creationId xmlns:a16="http://schemas.microsoft.com/office/drawing/2014/main" id="{648AD5E2-0A20-7598-A188-8EADA7152353}"/>
                  </a:ext>
                </a:extLst>
              </p:cNvPr>
              <p:cNvSpPr/>
              <p:nvPr/>
            </p:nvSpPr>
            <p:spPr>
              <a:xfrm>
                <a:off x="1127593" y="2428529"/>
                <a:ext cx="2251225" cy="2251225"/>
              </a:xfrm>
              <a:custGeom>
                <a:avLst/>
                <a:gdLst/>
                <a:ahLst/>
                <a:cxnLst/>
                <a:rect l="l" t="t" r="r" b="b"/>
                <a:pathLst>
                  <a:path w="4491626" h="4491626">
                    <a:moveTo>
                      <a:pt x="0" y="0"/>
                    </a:moveTo>
                    <a:lnTo>
                      <a:pt x="4491627" y="0"/>
                    </a:lnTo>
                    <a:lnTo>
                      <a:pt x="4491627" y="4491626"/>
                    </a:lnTo>
                    <a:lnTo>
                      <a:pt x="0" y="44916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 name="Freeform 5">
                <a:extLst>
                  <a:ext uri="{FF2B5EF4-FFF2-40B4-BE49-F238E27FC236}">
                    <a16:creationId xmlns:a16="http://schemas.microsoft.com/office/drawing/2014/main" id="{AAC62E75-8305-4318-C7D6-59920C60397B}"/>
                  </a:ext>
                </a:extLst>
              </p:cNvPr>
              <p:cNvSpPr/>
              <p:nvPr/>
            </p:nvSpPr>
            <p:spPr>
              <a:xfrm>
                <a:off x="1561495" y="2853949"/>
                <a:ext cx="1407233" cy="1407233"/>
              </a:xfrm>
              <a:custGeom>
                <a:avLst/>
                <a:gdLst/>
                <a:ahLst/>
                <a:cxnLst/>
                <a:rect l="l" t="t" r="r" b="b"/>
                <a:pathLst>
                  <a:path w="2807700" h="2807700">
                    <a:moveTo>
                      <a:pt x="0" y="0"/>
                    </a:moveTo>
                    <a:lnTo>
                      <a:pt x="2807700" y="0"/>
                    </a:lnTo>
                    <a:lnTo>
                      <a:pt x="2807700" y="2807700"/>
                    </a:lnTo>
                    <a:lnTo>
                      <a:pt x="0" y="28077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6C7BF69E-9D5B-AB42-7791-1063D262574C}"/>
                  </a:ext>
                </a:extLst>
              </p:cNvPr>
              <p:cNvGrpSpPr/>
              <p:nvPr/>
            </p:nvGrpSpPr>
            <p:grpSpPr>
              <a:xfrm>
                <a:off x="1915858" y="3243472"/>
                <a:ext cx="698508" cy="698508"/>
                <a:chOff x="0" y="0"/>
                <a:chExt cx="812800" cy="812800"/>
              </a:xfrm>
            </p:grpSpPr>
            <p:sp>
              <p:nvSpPr>
                <p:cNvPr id="43" name="Freeform 7">
                  <a:extLst>
                    <a:ext uri="{FF2B5EF4-FFF2-40B4-BE49-F238E27FC236}">
                      <a16:creationId xmlns:a16="http://schemas.microsoft.com/office/drawing/2014/main" id="{516B4258-6EA1-AA2D-0112-54EAE600A8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274625BB-94AB-FA05-9F1B-0082604AA51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F79DEAD5-5E5B-80F7-B422-02F1266EA1FE}"/>
                  </a:ext>
                </a:extLst>
              </p:cNvPr>
              <p:cNvSpPr txBox="1"/>
              <p:nvPr/>
            </p:nvSpPr>
            <p:spPr>
              <a:xfrm>
                <a:off x="2073612" y="3410602"/>
                <a:ext cx="414674" cy="311772"/>
              </a:xfrm>
              <a:prstGeom prst="rect">
                <a:avLst/>
              </a:prstGeom>
            </p:spPr>
            <p:txBody>
              <a:bodyPr wrap="square" lIns="0" tIns="0" rIns="0" bIns="0" rtlCol="0" anchor="t">
                <a:spAutoFit/>
              </a:bodyPr>
              <a:lstStyle/>
              <a:p>
                <a:pPr marL="0" marR="0" lvl="0" indent="0" algn="ctr" defTabSz="609585" rtl="0" eaLnBrk="1" fontAlgn="auto" latinLnBrk="0" hangingPunct="1">
                  <a:lnSpc>
                    <a:spcPts val="3266"/>
                  </a:lnSpc>
                  <a:spcBef>
                    <a:spcPts val="0"/>
                  </a:spcBef>
                  <a:spcAft>
                    <a:spcPts val="0"/>
                  </a:spcAft>
                  <a:buClrTx/>
                  <a:buSzTx/>
                  <a:buFontTx/>
                  <a:buNone/>
                  <a:tabLst/>
                  <a:defRPr/>
                </a:pPr>
                <a:r>
                  <a:rPr kumimoji="0" lang="en-US" sz="2333" b="1" i="0" u="none" strike="noStrike" kern="1200" cap="none" spc="0" normalizeH="0" baseline="0" noProof="0">
                    <a:ln>
                      <a:noFill/>
                    </a:ln>
                    <a:solidFill>
                      <a:srgbClr val="FFFFFF"/>
                    </a:solidFill>
                    <a:effectLst/>
                    <a:uLnTx/>
                    <a:uFillTx/>
                    <a:ea typeface="Public Sans Semi-Bold"/>
                    <a:cs typeface="Public Sans Semi-Bold"/>
                    <a:sym typeface="Public Sans Semi-Bold"/>
                  </a:rPr>
                  <a:t>Na</a:t>
                </a:r>
              </a:p>
            </p:txBody>
          </p:sp>
          <p:grpSp>
            <p:nvGrpSpPr>
              <p:cNvPr id="10" name="Group 11">
                <a:extLst>
                  <a:ext uri="{FF2B5EF4-FFF2-40B4-BE49-F238E27FC236}">
                    <a16:creationId xmlns:a16="http://schemas.microsoft.com/office/drawing/2014/main" id="{F12F900B-827D-D574-99FC-8DA2673255F2}"/>
                  </a:ext>
                </a:extLst>
              </p:cNvPr>
              <p:cNvGrpSpPr/>
              <p:nvPr/>
            </p:nvGrpSpPr>
            <p:grpSpPr>
              <a:xfrm>
                <a:off x="1663984" y="2786249"/>
                <a:ext cx="563102" cy="455264"/>
                <a:chOff x="76200" y="-284372"/>
                <a:chExt cx="1262810" cy="1020972"/>
              </a:xfrm>
            </p:grpSpPr>
            <p:sp>
              <p:nvSpPr>
                <p:cNvPr id="41" name="Freeform 12">
                  <a:extLst>
                    <a:ext uri="{FF2B5EF4-FFF2-40B4-BE49-F238E27FC236}">
                      <a16:creationId xmlns:a16="http://schemas.microsoft.com/office/drawing/2014/main" id="{B9A13FB1-CC47-0FE6-E4CB-0466DDAAD0CC}"/>
                    </a:ext>
                  </a:extLst>
                </p:cNvPr>
                <p:cNvSpPr/>
                <p:nvPr/>
              </p:nvSpPr>
              <p:spPr>
                <a:xfrm>
                  <a:off x="526210" y="-28437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2" name="TextBox 13">
                  <a:extLst>
                    <a:ext uri="{FF2B5EF4-FFF2-40B4-BE49-F238E27FC236}">
                      <a16:creationId xmlns:a16="http://schemas.microsoft.com/office/drawing/2014/main" id="{BC9DC4DC-AA34-8635-8B94-21CE11F8F9E4}"/>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1" name="Freeform 15">
                <a:extLst>
                  <a:ext uri="{FF2B5EF4-FFF2-40B4-BE49-F238E27FC236}">
                    <a16:creationId xmlns:a16="http://schemas.microsoft.com/office/drawing/2014/main" id="{9C2581BA-0FD6-3309-B491-7888C162EBE7}"/>
                  </a:ext>
                </a:extLst>
              </p:cNvPr>
              <p:cNvSpPr/>
              <p:nvPr/>
            </p:nvSpPr>
            <p:spPr>
              <a:xfrm>
                <a:off x="2307068" y="2780877"/>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12" name="Group 17">
                <a:extLst>
                  <a:ext uri="{FF2B5EF4-FFF2-40B4-BE49-F238E27FC236}">
                    <a16:creationId xmlns:a16="http://schemas.microsoft.com/office/drawing/2014/main" id="{6064153A-DA75-B44F-2DF9-5791421D16A2}"/>
                  </a:ext>
                </a:extLst>
              </p:cNvPr>
              <p:cNvGrpSpPr/>
              <p:nvPr/>
            </p:nvGrpSpPr>
            <p:grpSpPr>
              <a:xfrm>
                <a:off x="1864648" y="2302883"/>
                <a:ext cx="628309" cy="399424"/>
                <a:chOff x="-672443" y="38100"/>
                <a:chExt cx="1409043" cy="895746"/>
              </a:xfrm>
            </p:grpSpPr>
            <p:sp>
              <p:nvSpPr>
                <p:cNvPr id="39" name="Freeform 18">
                  <a:extLst>
                    <a:ext uri="{FF2B5EF4-FFF2-40B4-BE49-F238E27FC236}">
                      <a16:creationId xmlns:a16="http://schemas.microsoft.com/office/drawing/2014/main" id="{DA93FC53-A4F3-6A96-9B8A-D33AC8DACA63}"/>
                    </a:ext>
                  </a:extLst>
                </p:cNvPr>
                <p:cNvSpPr/>
                <p:nvPr/>
              </p:nvSpPr>
              <p:spPr>
                <a:xfrm>
                  <a:off x="-672443" y="12104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0" name="TextBox 19">
                  <a:extLst>
                    <a:ext uri="{FF2B5EF4-FFF2-40B4-BE49-F238E27FC236}">
                      <a16:creationId xmlns:a16="http://schemas.microsoft.com/office/drawing/2014/main" id="{8EEF5CC0-D91A-EEA0-0B8A-606049B85504}"/>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3" name="Group 20">
                <a:extLst>
                  <a:ext uri="{FF2B5EF4-FFF2-40B4-BE49-F238E27FC236}">
                    <a16:creationId xmlns:a16="http://schemas.microsoft.com/office/drawing/2014/main" id="{CAB14663-A478-DE19-5097-4D47AB919CF4}"/>
                  </a:ext>
                </a:extLst>
              </p:cNvPr>
              <p:cNvGrpSpPr/>
              <p:nvPr/>
            </p:nvGrpSpPr>
            <p:grpSpPr>
              <a:xfrm>
                <a:off x="1009906" y="2543661"/>
                <a:ext cx="664199" cy="1034009"/>
                <a:chOff x="-752930" y="38100"/>
                <a:chExt cx="1489530" cy="2318862"/>
              </a:xfrm>
            </p:grpSpPr>
            <p:sp>
              <p:nvSpPr>
                <p:cNvPr id="37" name="Freeform 21">
                  <a:extLst>
                    <a:ext uri="{FF2B5EF4-FFF2-40B4-BE49-F238E27FC236}">
                      <a16:creationId xmlns:a16="http://schemas.microsoft.com/office/drawing/2014/main" id="{B443A4BA-D8DB-475F-CB6C-FF7FB07FCD18}"/>
                    </a:ext>
                  </a:extLst>
                </p:cNvPr>
                <p:cNvSpPr/>
                <p:nvPr/>
              </p:nvSpPr>
              <p:spPr>
                <a:xfrm>
                  <a:off x="-752930" y="1544163"/>
                  <a:ext cx="812800"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8" name="TextBox 22">
                  <a:extLst>
                    <a:ext uri="{FF2B5EF4-FFF2-40B4-BE49-F238E27FC236}">
                      <a16:creationId xmlns:a16="http://schemas.microsoft.com/office/drawing/2014/main" id="{E3FBBE79-DB33-9714-AF4C-E01E1FEC604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4" name="Freeform 24">
                <a:extLst>
                  <a:ext uri="{FF2B5EF4-FFF2-40B4-BE49-F238E27FC236}">
                    <a16:creationId xmlns:a16="http://schemas.microsoft.com/office/drawing/2014/main" id="{B5294A6C-5FE4-83C0-A695-E722A592703A}"/>
                  </a:ext>
                </a:extLst>
              </p:cNvPr>
              <p:cNvSpPr/>
              <p:nvPr/>
            </p:nvSpPr>
            <p:spPr>
              <a:xfrm>
                <a:off x="2307067" y="2333640"/>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16" name="Group 26">
                <a:extLst>
                  <a:ext uri="{FF2B5EF4-FFF2-40B4-BE49-F238E27FC236}">
                    <a16:creationId xmlns:a16="http://schemas.microsoft.com/office/drawing/2014/main" id="{949A8CC5-FB5A-57D4-28BD-F2D334A71A0F}"/>
                  </a:ext>
                </a:extLst>
              </p:cNvPr>
              <p:cNvGrpSpPr/>
              <p:nvPr/>
            </p:nvGrpSpPr>
            <p:grpSpPr>
              <a:xfrm>
                <a:off x="986465" y="3473530"/>
                <a:ext cx="419737" cy="599581"/>
                <a:chOff x="76200" y="38100"/>
                <a:chExt cx="941300" cy="1344618"/>
              </a:xfrm>
            </p:grpSpPr>
            <p:sp>
              <p:nvSpPr>
                <p:cNvPr id="35" name="Freeform 27">
                  <a:extLst>
                    <a:ext uri="{FF2B5EF4-FFF2-40B4-BE49-F238E27FC236}">
                      <a16:creationId xmlns:a16="http://schemas.microsoft.com/office/drawing/2014/main" id="{900AF51A-0C56-1794-F769-11038E50025E}"/>
                    </a:ext>
                  </a:extLst>
                </p:cNvPr>
                <p:cNvSpPr/>
                <p:nvPr/>
              </p:nvSpPr>
              <p:spPr>
                <a:xfrm>
                  <a:off x="204700" y="5699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6" name="TextBox 28">
                  <a:extLst>
                    <a:ext uri="{FF2B5EF4-FFF2-40B4-BE49-F238E27FC236}">
                      <a16:creationId xmlns:a16="http://schemas.microsoft.com/office/drawing/2014/main" id="{C2BC024A-5597-4E23-DF0A-559604FFE15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7" name="Group 29">
                <a:extLst>
                  <a:ext uri="{FF2B5EF4-FFF2-40B4-BE49-F238E27FC236}">
                    <a16:creationId xmlns:a16="http://schemas.microsoft.com/office/drawing/2014/main" id="{91AD9163-98DD-882D-C487-22FC1B3F1846}"/>
                  </a:ext>
                </a:extLst>
              </p:cNvPr>
              <p:cNvGrpSpPr/>
              <p:nvPr/>
            </p:nvGrpSpPr>
            <p:grpSpPr>
              <a:xfrm>
                <a:off x="1394584" y="4174890"/>
                <a:ext cx="832503" cy="596307"/>
                <a:chOff x="76200" y="38100"/>
                <a:chExt cx="1866967" cy="1337276"/>
              </a:xfrm>
            </p:grpSpPr>
            <p:sp>
              <p:nvSpPr>
                <p:cNvPr id="33" name="Freeform 30">
                  <a:extLst>
                    <a:ext uri="{FF2B5EF4-FFF2-40B4-BE49-F238E27FC236}">
                      <a16:creationId xmlns:a16="http://schemas.microsoft.com/office/drawing/2014/main" id="{A35596AF-4E28-A339-D490-772214A227E6}"/>
                    </a:ext>
                  </a:extLst>
                </p:cNvPr>
                <p:cNvSpPr/>
                <p:nvPr/>
              </p:nvSpPr>
              <p:spPr>
                <a:xfrm>
                  <a:off x="1130367" y="5625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4" name="TextBox 31">
                  <a:extLst>
                    <a:ext uri="{FF2B5EF4-FFF2-40B4-BE49-F238E27FC236}">
                      <a16:creationId xmlns:a16="http://schemas.microsoft.com/office/drawing/2014/main" id="{217D70DD-696E-0342-7352-90E7398A9CC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8" name="Group 32">
                <a:extLst>
                  <a:ext uri="{FF2B5EF4-FFF2-40B4-BE49-F238E27FC236}">
                    <a16:creationId xmlns:a16="http://schemas.microsoft.com/office/drawing/2014/main" id="{D446EDE0-3D8B-B14C-3CA5-77E48363BE78}"/>
                  </a:ext>
                </a:extLst>
              </p:cNvPr>
              <p:cNvGrpSpPr/>
              <p:nvPr/>
            </p:nvGrpSpPr>
            <p:grpSpPr>
              <a:xfrm>
                <a:off x="2198477" y="4422262"/>
                <a:ext cx="505794" cy="390803"/>
                <a:chOff x="76200" y="-139812"/>
                <a:chExt cx="1134291" cy="876412"/>
              </a:xfrm>
            </p:grpSpPr>
            <p:sp>
              <p:nvSpPr>
                <p:cNvPr id="31" name="Freeform 33">
                  <a:extLst>
                    <a:ext uri="{FF2B5EF4-FFF2-40B4-BE49-F238E27FC236}">
                      <a16:creationId xmlns:a16="http://schemas.microsoft.com/office/drawing/2014/main" id="{BEB0DD7A-A373-4887-1521-9A621B17E1C5}"/>
                    </a:ext>
                  </a:extLst>
                </p:cNvPr>
                <p:cNvSpPr/>
                <p:nvPr/>
              </p:nvSpPr>
              <p:spPr>
                <a:xfrm>
                  <a:off x="397691" y="-1398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2" name="TextBox 34">
                  <a:extLst>
                    <a:ext uri="{FF2B5EF4-FFF2-40B4-BE49-F238E27FC236}">
                      <a16:creationId xmlns:a16="http://schemas.microsoft.com/office/drawing/2014/main" id="{B012F0FB-8D90-A234-7E83-C0488FD4D62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9" name="Group 35">
                <a:extLst>
                  <a:ext uri="{FF2B5EF4-FFF2-40B4-BE49-F238E27FC236}">
                    <a16:creationId xmlns:a16="http://schemas.microsoft.com/office/drawing/2014/main" id="{FA879901-EB7B-E73F-D766-C978D126728B}"/>
                  </a:ext>
                </a:extLst>
              </p:cNvPr>
              <p:cNvGrpSpPr/>
              <p:nvPr/>
            </p:nvGrpSpPr>
            <p:grpSpPr>
              <a:xfrm>
                <a:off x="3139973" y="3205513"/>
                <a:ext cx="386085" cy="471149"/>
                <a:chOff x="-129231" y="-319996"/>
                <a:chExt cx="865831" cy="1056596"/>
              </a:xfrm>
            </p:grpSpPr>
            <p:sp>
              <p:nvSpPr>
                <p:cNvPr id="29" name="Freeform 36">
                  <a:extLst>
                    <a:ext uri="{FF2B5EF4-FFF2-40B4-BE49-F238E27FC236}">
                      <a16:creationId xmlns:a16="http://schemas.microsoft.com/office/drawing/2014/main" id="{CE86845F-42EE-CAEA-BE75-4F09594AC08B}"/>
                    </a:ext>
                  </a:extLst>
                </p:cNvPr>
                <p:cNvSpPr/>
                <p:nvPr/>
              </p:nvSpPr>
              <p:spPr>
                <a:xfrm>
                  <a:off x="-129231" y="-319996"/>
                  <a:ext cx="812801"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0" name="TextBox 37">
                  <a:extLst>
                    <a:ext uri="{FF2B5EF4-FFF2-40B4-BE49-F238E27FC236}">
                      <a16:creationId xmlns:a16="http://schemas.microsoft.com/office/drawing/2014/main" id="{00275111-EB03-7D8B-48EE-6E6C55C1500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20" name="Group 38">
                <a:extLst>
                  <a:ext uri="{FF2B5EF4-FFF2-40B4-BE49-F238E27FC236}">
                    <a16:creationId xmlns:a16="http://schemas.microsoft.com/office/drawing/2014/main" id="{61ED6139-5632-EA79-AA9D-821D03E14D1C}"/>
                  </a:ext>
                </a:extLst>
              </p:cNvPr>
              <p:cNvGrpSpPr/>
              <p:nvPr/>
            </p:nvGrpSpPr>
            <p:grpSpPr>
              <a:xfrm>
                <a:off x="2954793" y="3710563"/>
                <a:ext cx="496899" cy="680505"/>
                <a:chOff x="76200" y="-789497"/>
                <a:chExt cx="1114343" cy="1526097"/>
              </a:xfrm>
            </p:grpSpPr>
            <p:sp>
              <p:nvSpPr>
                <p:cNvPr id="27" name="Freeform 39">
                  <a:extLst>
                    <a:ext uri="{FF2B5EF4-FFF2-40B4-BE49-F238E27FC236}">
                      <a16:creationId xmlns:a16="http://schemas.microsoft.com/office/drawing/2014/main" id="{5CEB6DF1-086D-6BB6-3504-419D036E4D90}"/>
                    </a:ext>
                  </a:extLst>
                </p:cNvPr>
                <p:cNvSpPr/>
                <p:nvPr/>
              </p:nvSpPr>
              <p:spPr>
                <a:xfrm>
                  <a:off x="377743" y="-78949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8" name="TextBox 40">
                  <a:extLst>
                    <a:ext uri="{FF2B5EF4-FFF2-40B4-BE49-F238E27FC236}">
                      <a16:creationId xmlns:a16="http://schemas.microsoft.com/office/drawing/2014/main" id="{36829FC6-A425-23CA-37A4-ED4F3EA1A7BA}"/>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21" name="TextBox 46">
                <a:extLst>
                  <a:ext uri="{FF2B5EF4-FFF2-40B4-BE49-F238E27FC236}">
                    <a16:creationId xmlns:a16="http://schemas.microsoft.com/office/drawing/2014/main" id="{A7E15BD1-2CC0-0FEA-1346-C331F549310F}"/>
                  </a:ext>
                </a:extLst>
              </p:cNvPr>
              <p:cNvSpPr txBox="1"/>
              <p:nvPr/>
            </p:nvSpPr>
            <p:spPr>
              <a:xfrm>
                <a:off x="778686" y="2772140"/>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2" name="TextBox 52">
                <a:extLst>
                  <a:ext uri="{FF2B5EF4-FFF2-40B4-BE49-F238E27FC236}">
                    <a16:creationId xmlns:a16="http://schemas.microsoft.com/office/drawing/2014/main" id="{FB3BF690-093A-B7D1-75EA-617957612726}"/>
                  </a:ext>
                </a:extLst>
              </p:cNvPr>
              <p:cNvSpPr txBox="1"/>
              <p:nvPr/>
            </p:nvSpPr>
            <p:spPr>
              <a:xfrm>
                <a:off x="3510387" y="2853585"/>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3" name="TextBox 55">
                <a:extLst>
                  <a:ext uri="{FF2B5EF4-FFF2-40B4-BE49-F238E27FC236}">
                    <a16:creationId xmlns:a16="http://schemas.microsoft.com/office/drawing/2014/main" id="{668AA0BA-7CCA-870D-3687-2470BB281E7B}"/>
                  </a:ext>
                </a:extLst>
              </p:cNvPr>
              <p:cNvSpPr txBox="1"/>
              <p:nvPr/>
            </p:nvSpPr>
            <p:spPr>
              <a:xfrm>
                <a:off x="760447" y="4079598"/>
                <a:ext cx="294480" cy="31147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4" name="TextBox 58">
                <a:extLst>
                  <a:ext uri="{FF2B5EF4-FFF2-40B4-BE49-F238E27FC236}">
                    <a16:creationId xmlns:a16="http://schemas.microsoft.com/office/drawing/2014/main" id="{9CC7C8CA-0AA1-99E0-5129-26825D85F2FB}"/>
                  </a:ext>
                </a:extLst>
              </p:cNvPr>
              <p:cNvSpPr txBox="1"/>
              <p:nvPr/>
            </p:nvSpPr>
            <p:spPr>
              <a:xfrm>
                <a:off x="1575803" y="4864032"/>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5" name="TextBox 61">
                <a:extLst>
                  <a:ext uri="{FF2B5EF4-FFF2-40B4-BE49-F238E27FC236}">
                    <a16:creationId xmlns:a16="http://schemas.microsoft.com/office/drawing/2014/main" id="{D20A48A7-B727-28FC-80EB-7C376FF3713F}"/>
                  </a:ext>
                </a:extLst>
              </p:cNvPr>
              <p:cNvSpPr txBox="1"/>
              <p:nvPr/>
            </p:nvSpPr>
            <p:spPr>
              <a:xfrm>
                <a:off x="2954793" y="4696743"/>
                <a:ext cx="294481"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6" name="TextBox 64">
                <a:extLst>
                  <a:ext uri="{FF2B5EF4-FFF2-40B4-BE49-F238E27FC236}">
                    <a16:creationId xmlns:a16="http://schemas.microsoft.com/office/drawing/2014/main" id="{185320FF-A91B-5AE0-EEE8-4B98A3F7C3C7}"/>
                  </a:ext>
                </a:extLst>
              </p:cNvPr>
              <p:cNvSpPr txBox="1"/>
              <p:nvPr/>
            </p:nvSpPr>
            <p:spPr>
              <a:xfrm>
                <a:off x="3594016" y="3815488"/>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45" name="Freeform 4">
              <a:extLst>
                <a:ext uri="{FF2B5EF4-FFF2-40B4-BE49-F238E27FC236}">
                  <a16:creationId xmlns:a16="http://schemas.microsoft.com/office/drawing/2014/main" id="{97DC1EB1-949F-5269-331E-D3665B149C81}"/>
                </a:ext>
                <a:ext uri="{C183D7F6-B498-43B3-948B-1728B52AA6E4}">
                  <adec:decorative xmlns:adec="http://schemas.microsoft.com/office/drawing/2017/decorative" val="1"/>
                </a:ext>
              </a:extLst>
            </p:cNvPr>
            <p:cNvSpPr/>
            <p:nvPr/>
          </p:nvSpPr>
          <p:spPr>
            <a:xfrm>
              <a:off x="1189577" y="1849268"/>
              <a:ext cx="3932332" cy="3960836"/>
            </a:xfrm>
            <a:custGeom>
              <a:avLst/>
              <a:gdLst/>
              <a:ahLst/>
              <a:cxnLst/>
              <a:rect l="l" t="t" r="r" b="b"/>
              <a:pathLst>
                <a:path w="6048714" h="6048714">
                  <a:moveTo>
                    <a:pt x="0" y="0"/>
                  </a:moveTo>
                  <a:lnTo>
                    <a:pt x="6048714" y="0"/>
                  </a:lnTo>
                  <a:lnTo>
                    <a:pt x="6048714" y="6048714"/>
                  </a:lnTo>
                  <a:lnTo>
                    <a:pt x="0" y="604871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6" name="Freeform 36">
              <a:extLst>
                <a:ext uri="{FF2B5EF4-FFF2-40B4-BE49-F238E27FC236}">
                  <a16:creationId xmlns:a16="http://schemas.microsoft.com/office/drawing/2014/main" id="{50CAC583-4D2B-8F0D-F50D-CF773FD05EA6}"/>
                </a:ext>
              </a:extLst>
            </p:cNvPr>
            <p:cNvSpPr/>
            <p:nvPr/>
          </p:nvSpPr>
          <p:spPr>
            <a:xfrm>
              <a:off x="2690828" y="1701458"/>
              <a:ext cx="426776" cy="44813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48" name="TextBox 47">
            <a:extLst>
              <a:ext uri="{FF2B5EF4-FFF2-40B4-BE49-F238E27FC236}">
                <a16:creationId xmlns:a16="http://schemas.microsoft.com/office/drawing/2014/main" id="{137F6FED-30F8-BADC-DB7E-630E3EFC6DA9}"/>
              </a:ext>
            </a:extLst>
          </p:cNvPr>
          <p:cNvSpPr txBox="1"/>
          <p:nvPr/>
        </p:nvSpPr>
        <p:spPr>
          <a:xfrm>
            <a:off x="359999" y="5622278"/>
            <a:ext cx="3979502" cy="939150"/>
          </a:xfrm>
          <a:prstGeom prst="rect">
            <a:avLst/>
          </a:prstGeom>
          <a:noFill/>
        </p:spPr>
        <p:txBody>
          <a:bodyPr wrap="square" lIns="0" tIns="0" rIns="0" bIns="0" rtlCol="0">
            <a:noAutofit/>
          </a:bodyPr>
          <a:lstStyle/>
          <a:p>
            <a:pPr algn="l"/>
            <a:r>
              <a:rPr lang="en-AU" sz="2000"/>
              <a:t>11 protons, 11 electrons</a:t>
            </a:r>
          </a:p>
          <a:p>
            <a:pPr algn="l"/>
            <a:endParaRPr lang="en-AU" sz="2000"/>
          </a:p>
          <a:p>
            <a:pPr algn="l"/>
            <a:r>
              <a:rPr lang="en-AU" sz="2000"/>
              <a:t>Electron configuration  2,8,1 </a:t>
            </a:r>
          </a:p>
          <a:p>
            <a:pPr algn="l"/>
            <a:endParaRPr lang="en-AU" sz="1800"/>
          </a:p>
          <a:p>
            <a:pPr algn="l"/>
            <a:endParaRPr lang="en-AU" sz="1800"/>
          </a:p>
        </p:txBody>
      </p:sp>
      <p:grpSp>
        <p:nvGrpSpPr>
          <p:cNvPr id="50" name="Group 49" descr="A sodium molecule ">
            <a:extLst>
              <a:ext uri="{FF2B5EF4-FFF2-40B4-BE49-F238E27FC236}">
                <a16:creationId xmlns:a16="http://schemas.microsoft.com/office/drawing/2014/main" id="{E7E51C53-A806-BD0D-8DE9-C709EC9D8ED1}"/>
              </a:ext>
            </a:extLst>
          </p:cNvPr>
          <p:cNvGrpSpPr/>
          <p:nvPr/>
        </p:nvGrpSpPr>
        <p:grpSpPr>
          <a:xfrm>
            <a:off x="4124539" y="1926601"/>
            <a:ext cx="4257586" cy="3400079"/>
            <a:chOff x="360000" y="2302883"/>
            <a:chExt cx="3528496" cy="2872618"/>
          </a:xfrm>
        </p:grpSpPr>
        <p:sp>
          <p:nvSpPr>
            <p:cNvPr id="51" name="TextBox 98">
              <a:extLst>
                <a:ext uri="{FF2B5EF4-FFF2-40B4-BE49-F238E27FC236}">
                  <a16:creationId xmlns:a16="http://schemas.microsoft.com/office/drawing/2014/main" id="{A950CD0A-CB22-2E1E-6960-8F5A0CF79745}"/>
                </a:ext>
              </a:extLst>
            </p:cNvPr>
            <p:cNvSpPr txBox="1"/>
            <p:nvPr/>
          </p:nvSpPr>
          <p:spPr>
            <a:xfrm>
              <a:off x="360000" y="3719724"/>
              <a:ext cx="390581" cy="414836"/>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52" name="Freeform 3">
              <a:extLst>
                <a:ext uri="{FF2B5EF4-FFF2-40B4-BE49-F238E27FC236}">
                  <a16:creationId xmlns:a16="http://schemas.microsoft.com/office/drawing/2014/main" id="{75E3BB29-A8BF-AD38-CCBD-7D216DC7CE76}"/>
                </a:ext>
              </a:extLst>
            </p:cNvPr>
            <p:cNvSpPr/>
            <p:nvPr/>
          </p:nvSpPr>
          <p:spPr>
            <a:xfrm>
              <a:off x="1127593" y="2428529"/>
              <a:ext cx="2251225" cy="2251225"/>
            </a:xfrm>
            <a:custGeom>
              <a:avLst/>
              <a:gdLst/>
              <a:ahLst/>
              <a:cxnLst/>
              <a:rect l="l" t="t" r="r" b="b"/>
              <a:pathLst>
                <a:path w="4491626" h="4491626">
                  <a:moveTo>
                    <a:pt x="0" y="0"/>
                  </a:moveTo>
                  <a:lnTo>
                    <a:pt x="4491627" y="0"/>
                  </a:lnTo>
                  <a:lnTo>
                    <a:pt x="4491627" y="4491626"/>
                  </a:lnTo>
                  <a:lnTo>
                    <a:pt x="0" y="44916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53" name="Freeform 5">
              <a:extLst>
                <a:ext uri="{FF2B5EF4-FFF2-40B4-BE49-F238E27FC236}">
                  <a16:creationId xmlns:a16="http://schemas.microsoft.com/office/drawing/2014/main" id="{961BC441-2E26-5A2D-D2F3-82837DB5001B}"/>
                </a:ext>
              </a:extLst>
            </p:cNvPr>
            <p:cNvSpPr/>
            <p:nvPr/>
          </p:nvSpPr>
          <p:spPr>
            <a:xfrm>
              <a:off x="1561495" y="2853949"/>
              <a:ext cx="1407233" cy="1407233"/>
            </a:xfrm>
            <a:custGeom>
              <a:avLst/>
              <a:gdLst/>
              <a:ahLst/>
              <a:cxnLst/>
              <a:rect l="l" t="t" r="r" b="b"/>
              <a:pathLst>
                <a:path w="2807700" h="2807700">
                  <a:moveTo>
                    <a:pt x="0" y="0"/>
                  </a:moveTo>
                  <a:lnTo>
                    <a:pt x="2807700" y="0"/>
                  </a:lnTo>
                  <a:lnTo>
                    <a:pt x="2807700" y="2807700"/>
                  </a:lnTo>
                  <a:lnTo>
                    <a:pt x="0" y="28077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A96EA43E-3339-3E80-4DF1-CD6F6C3C1E2E}"/>
                </a:ext>
              </a:extLst>
            </p:cNvPr>
            <p:cNvGrpSpPr/>
            <p:nvPr/>
          </p:nvGrpSpPr>
          <p:grpSpPr>
            <a:xfrm>
              <a:off x="1915858" y="3243472"/>
              <a:ext cx="698508" cy="698508"/>
              <a:chOff x="0" y="0"/>
              <a:chExt cx="812800" cy="812800"/>
            </a:xfrm>
          </p:grpSpPr>
          <p:sp>
            <p:nvSpPr>
              <p:cNvPr id="88" name="Freeform 7">
                <a:extLst>
                  <a:ext uri="{FF2B5EF4-FFF2-40B4-BE49-F238E27FC236}">
                    <a16:creationId xmlns:a16="http://schemas.microsoft.com/office/drawing/2014/main" id="{A95EC7B4-2F78-D1AF-CAEE-18A06076CE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172B5EDC-1090-47CE-CE0E-0F08A8DAEDE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55" name="TextBox 54">
              <a:extLst>
                <a:ext uri="{FF2B5EF4-FFF2-40B4-BE49-F238E27FC236}">
                  <a16:creationId xmlns:a16="http://schemas.microsoft.com/office/drawing/2014/main" id="{D218727F-9463-2509-AA13-CCE02DE24A37}"/>
                </a:ext>
              </a:extLst>
            </p:cNvPr>
            <p:cNvSpPr txBox="1"/>
            <p:nvPr/>
          </p:nvSpPr>
          <p:spPr>
            <a:xfrm>
              <a:off x="1990509" y="3420440"/>
              <a:ext cx="620700" cy="325688"/>
            </a:xfrm>
            <a:prstGeom prst="rect">
              <a:avLst/>
            </a:prstGeom>
          </p:spPr>
          <p:txBody>
            <a:bodyPr wrap="square" lIns="0" tIns="0" rIns="0" bIns="0" rtlCol="0" anchor="t">
              <a:spAutoFit/>
            </a:bodyPr>
            <a:lstStyle/>
            <a:p>
              <a:pPr marL="0" marR="0" lvl="0" indent="0" algn="ctr" defTabSz="609585" rtl="0" eaLnBrk="1" fontAlgn="auto" latinLnBrk="0" hangingPunct="1">
                <a:lnSpc>
                  <a:spcPts val="3266"/>
                </a:lnSpc>
                <a:spcBef>
                  <a:spcPts val="0"/>
                </a:spcBef>
                <a:spcAft>
                  <a:spcPts val="0"/>
                </a:spcAft>
                <a:buClrTx/>
                <a:buSzTx/>
                <a:buFontTx/>
                <a:buNone/>
                <a:tabLst/>
                <a:defRPr/>
              </a:pPr>
              <a:r>
                <a:rPr kumimoji="0" lang="en-US" sz="2333" b="1" i="0" u="none" strike="noStrike" kern="1200" cap="none" spc="0" normalizeH="0" baseline="0" noProof="0">
                  <a:ln>
                    <a:noFill/>
                  </a:ln>
                  <a:solidFill>
                    <a:srgbClr val="FFFFFF"/>
                  </a:solidFill>
                  <a:effectLst/>
                  <a:uLnTx/>
                  <a:uFillTx/>
                  <a:ea typeface="Public Sans Semi-Bold"/>
                  <a:cs typeface="Public Sans Semi-Bold"/>
                  <a:sym typeface="Public Sans Semi-Bold"/>
                </a:rPr>
                <a:t>Na+</a:t>
              </a:r>
            </a:p>
          </p:txBody>
        </p:sp>
        <p:grpSp>
          <p:nvGrpSpPr>
            <p:cNvPr id="56" name="Group 11">
              <a:extLst>
                <a:ext uri="{FF2B5EF4-FFF2-40B4-BE49-F238E27FC236}">
                  <a16:creationId xmlns:a16="http://schemas.microsoft.com/office/drawing/2014/main" id="{585DBCCA-7663-6633-D630-39AFEE1B3921}"/>
                </a:ext>
              </a:extLst>
            </p:cNvPr>
            <p:cNvGrpSpPr/>
            <p:nvPr/>
          </p:nvGrpSpPr>
          <p:grpSpPr>
            <a:xfrm>
              <a:off x="1663984" y="2786249"/>
              <a:ext cx="563102" cy="455264"/>
              <a:chOff x="76200" y="-284372"/>
              <a:chExt cx="1262810" cy="1020972"/>
            </a:xfrm>
          </p:grpSpPr>
          <p:sp>
            <p:nvSpPr>
              <p:cNvPr id="86" name="Freeform 12">
                <a:extLst>
                  <a:ext uri="{FF2B5EF4-FFF2-40B4-BE49-F238E27FC236}">
                    <a16:creationId xmlns:a16="http://schemas.microsoft.com/office/drawing/2014/main" id="{637BE96B-416C-3427-EDB1-6EF65F7C62E5}"/>
                  </a:ext>
                </a:extLst>
              </p:cNvPr>
              <p:cNvSpPr/>
              <p:nvPr/>
            </p:nvSpPr>
            <p:spPr>
              <a:xfrm>
                <a:off x="526210" y="-28437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7" name="TextBox 13">
                <a:extLst>
                  <a:ext uri="{FF2B5EF4-FFF2-40B4-BE49-F238E27FC236}">
                    <a16:creationId xmlns:a16="http://schemas.microsoft.com/office/drawing/2014/main" id="{EE6F3FF2-82DA-7015-D674-0A509EC8C2E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57" name="Freeform 15">
              <a:extLst>
                <a:ext uri="{FF2B5EF4-FFF2-40B4-BE49-F238E27FC236}">
                  <a16:creationId xmlns:a16="http://schemas.microsoft.com/office/drawing/2014/main" id="{63E863EF-134B-E6C9-3566-05AD8FE84EAE}"/>
                </a:ext>
              </a:extLst>
            </p:cNvPr>
            <p:cNvSpPr/>
            <p:nvPr/>
          </p:nvSpPr>
          <p:spPr>
            <a:xfrm>
              <a:off x="2307068" y="2780877"/>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58" name="Group 17">
              <a:extLst>
                <a:ext uri="{FF2B5EF4-FFF2-40B4-BE49-F238E27FC236}">
                  <a16:creationId xmlns:a16="http://schemas.microsoft.com/office/drawing/2014/main" id="{45AB5B82-3922-FEEE-97EB-498A64A704EB}"/>
                </a:ext>
              </a:extLst>
            </p:cNvPr>
            <p:cNvGrpSpPr/>
            <p:nvPr/>
          </p:nvGrpSpPr>
          <p:grpSpPr>
            <a:xfrm>
              <a:off x="1864648" y="2302883"/>
              <a:ext cx="628309" cy="399424"/>
              <a:chOff x="-672443" y="38100"/>
              <a:chExt cx="1409043" cy="895746"/>
            </a:xfrm>
          </p:grpSpPr>
          <p:sp>
            <p:nvSpPr>
              <p:cNvPr id="84" name="Freeform 18">
                <a:extLst>
                  <a:ext uri="{FF2B5EF4-FFF2-40B4-BE49-F238E27FC236}">
                    <a16:creationId xmlns:a16="http://schemas.microsoft.com/office/drawing/2014/main" id="{9CE685DE-4BDB-11C0-54DE-4A43351B82D6}"/>
                  </a:ext>
                </a:extLst>
              </p:cNvPr>
              <p:cNvSpPr/>
              <p:nvPr/>
            </p:nvSpPr>
            <p:spPr>
              <a:xfrm>
                <a:off x="-672443" y="12104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5" name="TextBox 19">
                <a:extLst>
                  <a:ext uri="{FF2B5EF4-FFF2-40B4-BE49-F238E27FC236}">
                    <a16:creationId xmlns:a16="http://schemas.microsoft.com/office/drawing/2014/main" id="{875A6CD3-06FB-B7D6-C950-B8504C8F6CC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59" name="Group 20">
              <a:extLst>
                <a:ext uri="{FF2B5EF4-FFF2-40B4-BE49-F238E27FC236}">
                  <a16:creationId xmlns:a16="http://schemas.microsoft.com/office/drawing/2014/main" id="{FEA9C653-847F-BB90-D8C3-02FD6253D10C}"/>
                </a:ext>
              </a:extLst>
            </p:cNvPr>
            <p:cNvGrpSpPr/>
            <p:nvPr/>
          </p:nvGrpSpPr>
          <p:grpSpPr>
            <a:xfrm>
              <a:off x="1009906" y="2543661"/>
              <a:ext cx="664199" cy="1034009"/>
              <a:chOff x="-752930" y="38100"/>
              <a:chExt cx="1489530" cy="2318862"/>
            </a:xfrm>
          </p:grpSpPr>
          <p:sp>
            <p:nvSpPr>
              <p:cNvPr id="82" name="Freeform 21">
                <a:extLst>
                  <a:ext uri="{FF2B5EF4-FFF2-40B4-BE49-F238E27FC236}">
                    <a16:creationId xmlns:a16="http://schemas.microsoft.com/office/drawing/2014/main" id="{468FDE21-46DE-D24D-7B3F-D3CEF37DF35D}"/>
                  </a:ext>
                </a:extLst>
              </p:cNvPr>
              <p:cNvSpPr/>
              <p:nvPr/>
            </p:nvSpPr>
            <p:spPr>
              <a:xfrm>
                <a:off x="-752930" y="1544163"/>
                <a:ext cx="812800"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3" name="TextBox 22">
                <a:extLst>
                  <a:ext uri="{FF2B5EF4-FFF2-40B4-BE49-F238E27FC236}">
                    <a16:creationId xmlns:a16="http://schemas.microsoft.com/office/drawing/2014/main" id="{DA2E597F-794C-644E-050D-4F211790412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60" name="Freeform 24">
              <a:extLst>
                <a:ext uri="{FF2B5EF4-FFF2-40B4-BE49-F238E27FC236}">
                  <a16:creationId xmlns:a16="http://schemas.microsoft.com/office/drawing/2014/main" id="{85927AA5-5EB7-F85E-1268-B082CB84C256}"/>
                </a:ext>
              </a:extLst>
            </p:cNvPr>
            <p:cNvSpPr/>
            <p:nvPr/>
          </p:nvSpPr>
          <p:spPr>
            <a:xfrm>
              <a:off x="2307067" y="2333640"/>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61" name="Group 26">
              <a:extLst>
                <a:ext uri="{FF2B5EF4-FFF2-40B4-BE49-F238E27FC236}">
                  <a16:creationId xmlns:a16="http://schemas.microsoft.com/office/drawing/2014/main" id="{0153CD5B-CE68-CF6F-8535-38233EB86664}"/>
                </a:ext>
              </a:extLst>
            </p:cNvPr>
            <p:cNvGrpSpPr/>
            <p:nvPr/>
          </p:nvGrpSpPr>
          <p:grpSpPr>
            <a:xfrm>
              <a:off x="986465" y="3473530"/>
              <a:ext cx="419737" cy="599581"/>
              <a:chOff x="76200" y="38100"/>
              <a:chExt cx="941300" cy="1344618"/>
            </a:xfrm>
          </p:grpSpPr>
          <p:sp>
            <p:nvSpPr>
              <p:cNvPr id="80" name="Freeform 27">
                <a:extLst>
                  <a:ext uri="{FF2B5EF4-FFF2-40B4-BE49-F238E27FC236}">
                    <a16:creationId xmlns:a16="http://schemas.microsoft.com/office/drawing/2014/main" id="{D5C45893-14AA-6104-9B53-76813FB35C42}"/>
                  </a:ext>
                </a:extLst>
              </p:cNvPr>
              <p:cNvSpPr/>
              <p:nvPr/>
            </p:nvSpPr>
            <p:spPr>
              <a:xfrm>
                <a:off x="204700" y="5699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1" name="TextBox 28">
                <a:extLst>
                  <a:ext uri="{FF2B5EF4-FFF2-40B4-BE49-F238E27FC236}">
                    <a16:creationId xmlns:a16="http://schemas.microsoft.com/office/drawing/2014/main" id="{62F4D64C-241F-5F0D-A0DF-25BBAEC4154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2" name="Group 29">
              <a:extLst>
                <a:ext uri="{FF2B5EF4-FFF2-40B4-BE49-F238E27FC236}">
                  <a16:creationId xmlns:a16="http://schemas.microsoft.com/office/drawing/2014/main" id="{D9C542DF-C6D1-3B75-B2A4-8EC289EE4AA6}"/>
                </a:ext>
              </a:extLst>
            </p:cNvPr>
            <p:cNvGrpSpPr/>
            <p:nvPr/>
          </p:nvGrpSpPr>
          <p:grpSpPr>
            <a:xfrm>
              <a:off x="1394584" y="4174890"/>
              <a:ext cx="832503" cy="596307"/>
              <a:chOff x="76200" y="38100"/>
              <a:chExt cx="1866967" cy="1337276"/>
            </a:xfrm>
          </p:grpSpPr>
          <p:sp>
            <p:nvSpPr>
              <p:cNvPr id="78" name="Freeform 30">
                <a:extLst>
                  <a:ext uri="{FF2B5EF4-FFF2-40B4-BE49-F238E27FC236}">
                    <a16:creationId xmlns:a16="http://schemas.microsoft.com/office/drawing/2014/main" id="{2FCAC7B2-8EC7-40BC-751C-0FB9B21940DB}"/>
                  </a:ext>
                </a:extLst>
              </p:cNvPr>
              <p:cNvSpPr/>
              <p:nvPr/>
            </p:nvSpPr>
            <p:spPr>
              <a:xfrm>
                <a:off x="1130367" y="5625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9" name="TextBox 31">
                <a:extLst>
                  <a:ext uri="{FF2B5EF4-FFF2-40B4-BE49-F238E27FC236}">
                    <a16:creationId xmlns:a16="http://schemas.microsoft.com/office/drawing/2014/main" id="{ADBE2CF5-5EA2-F704-B16F-F6FB302B22E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3" name="Group 32">
              <a:extLst>
                <a:ext uri="{FF2B5EF4-FFF2-40B4-BE49-F238E27FC236}">
                  <a16:creationId xmlns:a16="http://schemas.microsoft.com/office/drawing/2014/main" id="{79C98DC1-536D-4944-AFDE-3258E79D6F29}"/>
                </a:ext>
              </a:extLst>
            </p:cNvPr>
            <p:cNvGrpSpPr/>
            <p:nvPr/>
          </p:nvGrpSpPr>
          <p:grpSpPr>
            <a:xfrm>
              <a:off x="2198477" y="4422262"/>
              <a:ext cx="505794" cy="390803"/>
              <a:chOff x="76200" y="-139812"/>
              <a:chExt cx="1134291" cy="876412"/>
            </a:xfrm>
          </p:grpSpPr>
          <p:sp>
            <p:nvSpPr>
              <p:cNvPr id="76" name="Freeform 33">
                <a:extLst>
                  <a:ext uri="{FF2B5EF4-FFF2-40B4-BE49-F238E27FC236}">
                    <a16:creationId xmlns:a16="http://schemas.microsoft.com/office/drawing/2014/main" id="{B0BABE94-AA6B-7373-494E-0465A2AE9351}"/>
                  </a:ext>
                </a:extLst>
              </p:cNvPr>
              <p:cNvSpPr/>
              <p:nvPr/>
            </p:nvSpPr>
            <p:spPr>
              <a:xfrm>
                <a:off x="397691" y="-1398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7" name="TextBox 34">
                <a:extLst>
                  <a:ext uri="{FF2B5EF4-FFF2-40B4-BE49-F238E27FC236}">
                    <a16:creationId xmlns:a16="http://schemas.microsoft.com/office/drawing/2014/main" id="{E762F5E1-20B1-C471-C0AA-31FE371ADCE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4" name="Group 35">
              <a:extLst>
                <a:ext uri="{FF2B5EF4-FFF2-40B4-BE49-F238E27FC236}">
                  <a16:creationId xmlns:a16="http://schemas.microsoft.com/office/drawing/2014/main" id="{E54E5ED7-9772-FB64-04F3-9C89F437F28A}"/>
                </a:ext>
              </a:extLst>
            </p:cNvPr>
            <p:cNvGrpSpPr/>
            <p:nvPr/>
          </p:nvGrpSpPr>
          <p:grpSpPr>
            <a:xfrm>
              <a:off x="3139973" y="3205513"/>
              <a:ext cx="386085" cy="471149"/>
              <a:chOff x="-129231" y="-319996"/>
              <a:chExt cx="865831" cy="1056596"/>
            </a:xfrm>
          </p:grpSpPr>
          <p:sp>
            <p:nvSpPr>
              <p:cNvPr id="74" name="Freeform 36">
                <a:extLst>
                  <a:ext uri="{FF2B5EF4-FFF2-40B4-BE49-F238E27FC236}">
                    <a16:creationId xmlns:a16="http://schemas.microsoft.com/office/drawing/2014/main" id="{06FF6C01-40D8-B0F3-297A-26E95FED5128}"/>
                  </a:ext>
                </a:extLst>
              </p:cNvPr>
              <p:cNvSpPr/>
              <p:nvPr/>
            </p:nvSpPr>
            <p:spPr>
              <a:xfrm>
                <a:off x="-129231" y="-319996"/>
                <a:ext cx="812801"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5" name="TextBox 37">
                <a:extLst>
                  <a:ext uri="{FF2B5EF4-FFF2-40B4-BE49-F238E27FC236}">
                    <a16:creationId xmlns:a16="http://schemas.microsoft.com/office/drawing/2014/main" id="{A2DA6008-8D5F-508D-BF3B-8CB8E9C9968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5" name="Group 38">
              <a:extLst>
                <a:ext uri="{FF2B5EF4-FFF2-40B4-BE49-F238E27FC236}">
                  <a16:creationId xmlns:a16="http://schemas.microsoft.com/office/drawing/2014/main" id="{9F5702FD-4250-6B67-26FA-F07EB5388A37}"/>
                </a:ext>
              </a:extLst>
            </p:cNvPr>
            <p:cNvGrpSpPr/>
            <p:nvPr/>
          </p:nvGrpSpPr>
          <p:grpSpPr>
            <a:xfrm>
              <a:off x="2954793" y="3710563"/>
              <a:ext cx="496899" cy="680505"/>
              <a:chOff x="76200" y="-789497"/>
              <a:chExt cx="1114343" cy="1526097"/>
            </a:xfrm>
          </p:grpSpPr>
          <p:sp>
            <p:nvSpPr>
              <p:cNvPr id="72" name="Freeform 39">
                <a:extLst>
                  <a:ext uri="{FF2B5EF4-FFF2-40B4-BE49-F238E27FC236}">
                    <a16:creationId xmlns:a16="http://schemas.microsoft.com/office/drawing/2014/main" id="{102A5B5A-9CD6-1B36-7C60-D4A99DFE9A48}"/>
                  </a:ext>
                </a:extLst>
              </p:cNvPr>
              <p:cNvSpPr/>
              <p:nvPr/>
            </p:nvSpPr>
            <p:spPr>
              <a:xfrm>
                <a:off x="377743" y="-78949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3" name="TextBox 40">
                <a:extLst>
                  <a:ext uri="{FF2B5EF4-FFF2-40B4-BE49-F238E27FC236}">
                    <a16:creationId xmlns:a16="http://schemas.microsoft.com/office/drawing/2014/main" id="{DDAE0CDC-022B-89E9-9004-F6D9106E230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66" name="TextBox 46">
              <a:extLst>
                <a:ext uri="{FF2B5EF4-FFF2-40B4-BE49-F238E27FC236}">
                  <a16:creationId xmlns:a16="http://schemas.microsoft.com/office/drawing/2014/main" id="{980BD620-9B7A-3376-9EEC-CADFF41C1256}"/>
                </a:ext>
              </a:extLst>
            </p:cNvPr>
            <p:cNvSpPr txBox="1"/>
            <p:nvPr/>
          </p:nvSpPr>
          <p:spPr>
            <a:xfrm>
              <a:off x="778686" y="2772140"/>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7" name="TextBox 52">
              <a:extLst>
                <a:ext uri="{FF2B5EF4-FFF2-40B4-BE49-F238E27FC236}">
                  <a16:creationId xmlns:a16="http://schemas.microsoft.com/office/drawing/2014/main" id="{2621CDAF-FEAD-BC1F-B0FA-F5F1A0655FA3}"/>
                </a:ext>
              </a:extLst>
            </p:cNvPr>
            <p:cNvSpPr txBox="1"/>
            <p:nvPr/>
          </p:nvSpPr>
          <p:spPr>
            <a:xfrm>
              <a:off x="3510387" y="2853585"/>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8" name="TextBox 55">
              <a:extLst>
                <a:ext uri="{FF2B5EF4-FFF2-40B4-BE49-F238E27FC236}">
                  <a16:creationId xmlns:a16="http://schemas.microsoft.com/office/drawing/2014/main" id="{DC3F6ACF-DB1B-6651-D4D8-79E0398C8458}"/>
                </a:ext>
              </a:extLst>
            </p:cNvPr>
            <p:cNvSpPr txBox="1"/>
            <p:nvPr/>
          </p:nvSpPr>
          <p:spPr>
            <a:xfrm>
              <a:off x="760447" y="4079598"/>
              <a:ext cx="294480" cy="31147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9" name="TextBox 58">
              <a:extLst>
                <a:ext uri="{FF2B5EF4-FFF2-40B4-BE49-F238E27FC236}">
                  <a16:creationId xmlns:a16="http://schemas.microsoft.com/office/drawing/2014/main" id="{ECEB4022-9532-55BF-B7CF-901FBA0C398A}"/>
                </a:ext>
              </a:extLst>
            </p:cNvPr>
            <p:cNvSpPr txBox="1"/>
            <p:nvPr/>
          </p:nvSpPr>
          <p:spPr>
            <a:xfrm>
              <a:off x="1575803" y="4864032"/>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0" name="TextBox 61">
              <a:extLst>
                <a:ext uri="{FF2B5EF4-FFF2-40B4-BE49-F238E27FC236}">
                  <a16:creationId xmlns:a16="http://schemas.microsoft.com/office/drawing/2014/main" id="{297B15F7-0DEC-D5F9-4871-59768E2F7A50}"/>
                </a:ext>
              </a:extLst>
            </p:cNvPr>
            <p:cNvSpPr txBox="1"/>
            <p:nvPr/>
          </p:nvSpPr>
          <p:spPr>
            <a:xfrm>
              <a:off x="2954793" y="4696743"/>
              <a:ext cx="294481"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1" name="TextBox 64">
              <a:extLst>
                <a:ext uri="{FF2B5EF4-FFF2-40B4-BE49-F238E27FC236}">
                  <a16:creationId xmlns:a16="http://schemas.microsoft.com/office/drawing/2014/main" id="{3E477239-A928-DB5E-C091-6ED97ACB0BEB}"/>
                </a:ext>
              </a:extLst>
            </p:cNvPr>
            <p:cNvSpPr txBox="1"/>
            <p:nvPr/>
          </p:nvSpPr>
          <p:spPr>
            <a:xfrm>
              <a:off x="3594016" y="3815488"/>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90" name="TextBox 89">
            <a:extLst>
              <a:ext uri="{FF2B5EF4-FFF2-40B4-BE49-F238E27FC236}">
                <a16:creationId xmlns:a16="http://schemas.microsoft.com/office/drawing/2014/main" id="{E253D594-974D-0C4F-CBA3-65FC56AF7186}"/>
              </a:ext>
            </a:extLst>
          </p:cNvPr>
          <p:cNvSpPr txBox="1"/>
          <p:nvPr/>
        </p:nvSpPr>
        <p:spPr>
          <a:xfrm>
            <a:off x="4880450" y="5646541"/>
            <a:ext cx="3979502" cy="939150"/>
          </a:xfrm>
          <a:prstGeom prst="rect">
            <a:avLst/>
          </a:prstGeom>
          <a:noFill/>
        </p:spPr>
        <p:txBody>
          <a:bodyPr wrap="square" lIns="0" tIns="0" rIns="0" bIns="0" rtlCol="0">
            <a:noAutofit/>
          </a:bodyPr>
          <a:lstStyle/>
          <a:p>
            <a:pPr algn="l"/>
            <a:r>
              <a:rPr lang="en-AU" sz="2000"/>
              <a:t>11 protons, 10 electrons</a:t>
            </a:r>
          </a:p>
          <a:p>
            <a:pPr algn="l"/>
            <a:endParaRPr lang="en-AU" sz="2000"/>
          </a:p>
          <a:p>
            <a:pPr algn="l"/>
            <a:r>
              <a:rPr lang="en-AU" sz="2000"/>
              <a:t>Electron configuration  2,8 </a:t>
            </a:r>
          </a:p>
          <a:p>
            <a:pPr algn="l"/>
            <a:endParaRPr lang="en-AU" sz="1800"/>
          </a:p>
          <a:p>
            <a:pPr algn="l"/>
            <a:endParaRPr lang="en-AU" sz="1800"/>
          </a:p>
        </p:txBody>
      </p:sp>
      <p:grpSp>
        <p:nvGrpSpPr>
          <p:cNvPr id="132" name="Group 131" descr="Arrangement of electrons around a neon atom">
            <a:extLst>
              <a:ext uri="{FF2B5EF4-FFF2-40B4-BE49-F238E27FC236}">
                <a16:creationId xmlns:a16="http://schemas.microsoft.com/office/drawing/2014/main" id="{211671FF-5155-6372-A130-DBEA9E2BC57F}"/>
              </a:ext>
            </a:extLst>
          </p:cNvPr>
          <p:cNvGrpSpPr/>
          <p:nvPr/>
        </p:nvGrpSpPr>
        <p:grpSpPr>
          <a:xfrm>
            <a:off x="7628084" y="1980818"/>
            <a:ext cx="4905702" cy="4557343"/>
            <a:chOff x="7628084" y="1980818"/>
            <a:chExt cx="4905702" cy="4557343"/>
          </a:xfrm>
        </p:grpSpPr>
        <p:grpSp>
          <p:nvGrpSpPr>
            <p:cNvPr id="91" name="Group 90" descr="A sodium molecule ">
              <a:extLst>
                <a:ext uri="{FF2B5EF4-FFF2-40B4-BE49-F238E27FC236}">
                  <a16:creationId xmlns:a16="http://schemas.microsoft.com/office/drawing/2014/main" id="{15429013-90B9-EDFF-228C-17A4BCEC2495}"/>
                </a:ext>
              </a:extLst>
            </p:cNvPr>
            <p:cNvGrpSpPr/>
            <p:nvPr/>
          </p:nvGrpSpPr>
          <p:grpSpPr>
            <a:xfrm>
              <a:off x="7628084" y="1980818"/>
              <a:ext cx="4257586" cy="3400079"/>
              <a:chOff x="360000" y="2302883"/>
              <a:chExt cx="3528496" cy="2872618"/>
            </a:xfrm>
          </p:grpSpPr>
          <p:sp>
            <p:nvSpPr>
              <p:cNvPr id="92" name="TextBox 98">
                <a:extLst>
                  <a:ext uri="{FF2B5EF4-FFF2-40B4-BE49-F238E27FC236}">
                    <a16:creationId xmlns:a16="http://schemas.microsoft.com/office/drawing/2014/main" id="{735B819A-1FE1-569E-0C20-749735971B15}"/>
                  </a:ext>
                </a:extLst>
              </p:cNvPr>
              <p:cNvSpPr txBox="1"/>
              <p:nvPr/>
            </p:nvSpPr>
            <p:spPr>
              <a:xfrm>
                <a:off x="360000" y="3719724"/>
                <a:ext cx="390581" cy="414836"/>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93" name="Freeform 3">
                <a:extLst>
                  <a:ext uri="{FF2B5EF4-FFF2-40B4-BE49-F238E27FC236}">
                    <a16:creationId xmlns:a16="http://schemas.microsoft.com/office/drawing/2014/main" id="{9F077DAE-6F3A-958A-9233-2ABD9D4082FF}"/>
                  </a:ext>
                </a:extLst>
              </p:cNvPr>
              <p:cNvSpPr/>
              <p:nvPr/>
            </p:nvSpPr>
            <p:spPr>
              <a:xfrm>
                <a:off x="1127593" y="2428529"/>
                <a:ext cx="2251225" cy="2251225"/>
              </a:xfrm>
              <a:custGeom>
                <a:avLst/>
                <a:gdLst/>
                <a:ahLst/>
                <a:cxnLst/>
                <a:rect l="l" t="t" r="r" b="b"/>
                <a:pathLst>
                  <a:path w="4491626" h="4491626">
                    <a:moveTo>
                      <a:pt x="0" y="0"/>
                    </a:moveTo>
                    <a:lnTo>
                      <a:pt x="4491627" y="0"/>
                    </a:lnTo>
                    <a:lnTo>
                      <a:pt x="4491627" y="4491626"/>
                    </a:lnTo>
                    <a:lnTo>
                      <a:pt x="0" y="44916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94" name="Freeform 5">
                <a:extLst>
                  <a:ext uri="{FF2B5EF4-FFF2-40B4-BE49-F238E27FC236}">
                    <a16:creationId xmlns:a16="http://schemas.microsoft.com/office/drawing/2014/main" id="{2D12B839-4930-D106-D639-2BA0B701613A}"/>
                  </a:ext>
                </a:extLst>
              </p:cNvPr>
              <p:cNvSpPr/>
              <p:nvPr/>
            </p:nvSpPr>
            <p:spPr>
              <a:xfrm>
                <a:off x="1561495" y="2853949"/>
                <a:ext cx="1407233" cy="1407233"/>
              </a:xfrm>
              <a:custGeom>
                <a:avLst/>
                <a:gdLst/>
                <a:ahLst/>
                <a:cxnLst/>
                <a:rect l="l" t="t" r="r" b="b"/>
                <a:pathLst>
                  <a:path w="2807700" h="2807700">
                    <a:moveTo>
                      <a:pt x="0" y="0"/>
                    </a:moveTo>
                    <a:lnTo>
                      <a:pt x="2807700" y="0"/>
                    </a:lnTo>
                    <a:lnTo>
                      <a:pt x="2807700" y="2807700"/>
                    </a:lnTo>
                    <a:lnTo>
                      <a:pt x="0" y="28077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95" name="Group 94">
                <a:extLst>
                  <a:ext uri="{FF2B5EF4-FFF2-40B4-BE49-F238E27FC236}">
                    <a16:creationId xmlns:a16="http://schemas.microsoft.com/office/drawing/2014/main" id="{971306B9-642E-0262-78A0-FAAF6D161AB4}"/>
                  </a:ext>
                </a:extLst>
              </p:cNvPr>
              <p:cNvGrpSpPr/>
              <p:nvPr/>
            </p:nvGrpSpPr>
            <p:grpSpPr>
              <a:xfrm>
                <a:off x="1915858" y="3243472"/>
                <a:ext cx="698508" cy="698508"/>
                <a:chOff x="0" y="0"/>
                <a:chExt cx="812800" cy="812800"/>
              </a:xfrm>
            </p:grpSpPr>
            <p:sp>
              <p:nvSpPr>
                <p:cNvPr id="129" name="Freeform 7">
                  <a:extLst>
                    <a:ext uri="{FF2B5EF4-FFF2-40B4-BE49-F238E27FC236}">
                      <a16:creationId xmlns:a16="http://schemas.microsoft.com/office/drawing/2014/main" id="{744A833B-9D6D-6A00-AE5D-77D002AB2C3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30" name="TextBox 129">
                  <a:extLst>
                    <a:ext uri="{FF2B5EF4-FFF2-40B4-BE49-F238E27FC236}">
                      <a16:creationId xmlns:a16="http://schemas.microsoft.com/office/drawing/2014/main" id="{4AFECDD3-7A27-FDEB-3495-D4340B017AD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96" name="TextBox 95">
                <a:extLst>
                  <a:ext uri="{FF2B5EF4-FFF2-40B4-BE49-F238E27FC236}">
                    <a16:creationId xmlns:a16="http://schemas.microsoft.com/office/drawing/2014/main" id="{223EB630-EAC1-84F8-63EF-D89A9A491950}"/>
                  </a:ext>
                </a:extLst>
              </p:cNvPr>
              <p:cNvSpPr txBox="1"/>
              <p:nvPr/>
            </p:nvSpPr>
            <p:spPr>
              <a:xfrm>
                <a:off x="1949379" y="3386692"/>
                <a:ext cx="620700" cy="334898"/>
              </a:xfrm>
              <a:prstGeom prst="rect">
                <a:avLst/>
              </a:prstGeom>
            </p:spPr>
            <p:txBody>
              <a:bodyPr wrap="square" lIns="0" tIns="0" rIns="0" bIns="0" rtlCol="0" anchor="t">
                <a:spAutoFit/>
              </a:bodyPr>
              <a:lstStyle/>
              <a:p>
                <a:pPr marL="0" marR="0" lvl="0" indent="0" algn="ctr" defTabSz="609585" rtl="0" eaLnBrk="1" fontAlgn="auto" latinLnBrk="0" hangingPunct="1">
                  <a:lnSpc>
                    <a:spcPts val="3266"/>
                  </a:lnSpc>
                  <a:spcBef>
                    <a:spcPts val="0"/>
                  </a:spcBef>
                  <a:spcAft>
                    <a:spcPts val="0"/>
                  </a:spcAft>
                  <a:buClrTx/>
                  <a:buSzTx/>
                  <a:buFontTx/>
                  <a:buNone/>
                  <a:tabLst/>
                  <a:defRPr/>
                </a:pPr>
                <a:r>
                  <a:rPr kumimoji="0" lang="en-US" sz="2333" b="1" i="0" u="none" strike="noStrike" kern="1200" cap="none" spc="0" normalizeH="0" baseline="0" noProof="0">
                    <a:ln>
                      <a:noFill/>
                    </a:ln>
                    <a:solidFill>
                      <a:srgbClr val="FFFFFF"/>
                    </a:solidFill>
                    <a:effectLst/>
                    <a:uLnTx/>
                    <a:uFillTx/>
                    <a:ea typeface="Public Sans Semi-Bold"/>
                    <a:cs typeface="Public Sans Semi-Bold"/>
                    <a:sym typeface="Public Sans Semi-Bold"/>
                  </a:rPr>
                  <a:t>Ne</a:t>
                </a:r>
              </a:p>
            </p:txBody>
          </p:sp>
          <p:grpSp>
            <p:nvGrpSpPr>
              <p:cNvPr id="97" name="Group 11">
                <a:extLst>
                  <a:ext uri="{FF2B5EF4-FFF2-40B4-BE49-F238E27FC236}">
                    <a16:creationId xmlns:a16="http://schemas.microsoft.com/office/drawing/2014/main" id="{E49BDEDF-937A-04D9-853B-1CAF2DD048E0}"/>
                  </a:ext>
                </a:extLst>
              </p:cNvPr>
              <p:cNvGrpSpPr/>
              <p:nvPr/>
            </p:nvGrpSpPr>
            <p:grpSpPr>
              <a:xfrm>
                <a:off x="1663984" y="2786249"/>
                <a:ext cx="563102" cy="455264"/>
                <a:chOff x="76200" y="-284372"/>
                <a:chExt cx="1262810" cy="1020972"/>
              </a:xfrm>
            </p:grpSpPr>
            <p:sp>
              <p:nvSpPr>
                <p:cNvPr id="127" name="Freeform 12">
                  <a:extLst>
                    <a:ext uri="{FF2B5EF4-FFF2-40B4-BE49-F238E27FC236}">
                      <a16:creationId xmlns:a16="http://schemas.microsoft.com/office/drawing/2014/main" id="{330EA46E-BA77-7ED7-89EC-44DA3CDA1CA0}"/>
                    </a:ext>
                  </a:extLst>
                </p:cNvPr>
                <p:cNvSpPr/>
                <p:nvPr/>
              </p:nvSpPr>
              <p:spPr>
                <a:xfrm>
                  <a:off x="526210" y="-28437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8" name="TextBox 13">
                  <a:extLst>
                    <a:ext uri="{FF2B5EF4-FFF2-40B4-BE49-F238E27FC236}">
                      <a16:creationId xmlns:a16="http://schemas.microsoft.com/office/drawing/2014/main" id="{7BCD0868-5546-12EB-BB10-C422B0B79053}"/>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98" name="Freeform 15">
                <a:extLst>
                  <a:ext uri="{FF2B5EF4-FFF2-40B4-BE49-F238E27FC236}">
                    <a16:creationId xmlns:a16="http://schemas.microsoft.com/office/drawing/2014/main" id="{8E104533-85A4-0B76-5708-8661433A85F6}"/>
                  </a:ext>
                </a:extLst>
              </p:cNvPr>
              <p:cNvSpPr/>
              <p:nvPr/>
            </p:nvSpPr>
            <p:spPr>
              <a:xfrm>
                <a:off x="2307068" y="2780877"/>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99" name="Group 17">
                <a:extLst>
                  <a:ext uri="{FF2B5EF4-FFF2-40B4-BE49-F238E27FC236}">
                    <a16:creationId xmlns:a16="http://schemas.microsoft.com/office/drawing/2014/main" id="{14735A98-EB54-EBCF-F195-CA77B61A7D9F}"/>
                  </a:ext>
                </a:extLst>
              </p:cNvPr>
              <p:cNvGrpSpPr/>
              <p:nvPr/>
            </p:nvGrpSpPr>
            <p:grpSpPr>
              <a:xfrm>
                <a:off x="1864648" y="2302883"/>
                <a:ext cx="628309" cy="399424"/>
                <a:chOff x="-672443" y="38100"/>
                <a:chExt cx="1409043" cy="895746"/>
              </a:xfrm>
            </p:grpSpPr>
            <p:sp>
              <p:nvSpPr>
                <p:cNvPr id="125" name="Freeform 18">
                  <a:extLst>
                    <a:ext uri="{FF2B5EF4-FFF2-40B4-BE49-F238E27FC236}">
                      <a16:creationId xmlns:a16="http://schemas.microsoft.com/office/drawing/2014/main" id="{255059AB-7BCA-91E8-A614-9F88855C2109}"/>
                    </a:ext>
                  </a:extLst>
                </p:cNvPr>
                <p:cNvSpPr/>
                <p:nvPr/>
              </p:nvSpPr>
              <p:spPr>
                <a:xfrm>
                  <a:off x="-672443" y="12104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6" name="TextBox 19">
                  <a:extLst>
                    <a:ext uri="{FF2B5EF4-FFF2-40B4-BE49-F238E27FC236}">
                      <a16:creationId xmlns:a16="http://schemas.microsoft.com/office/drawing/2014/main" id="{DDEC8E69-6EB8-71EB-3F25-F92DB8F3ED5F}"/>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00" name="Group 20">
                <a:extLst>
                  <a:ext uri="{FF2B5EF4-FFF2-40B4-BE49-F238E27FC236}">
                    <a16:creationId xmlns:a16="http://schemas.microsoft.com/office/drawing/2014/main" id="{2C108D7D-BF21-E44C-A7C2-46B1E3E0496D}"/>
                  </a:ext>
                </a:extLst>
              </p:cNvPr>
              <p:cNvGrpSpPr/>
              <p:nvPr/>
            </p:nvGrpSpPr>
            <p:grpSpPr>
              <a:xfrm>
                <a:off x="1009906" y="2543661"/>
                <a:ext cx="664199" cy="1034009"/>
                <a:chOff x="-752930" y="38100"/>
                <a:chExt cx="1489530" cy="2318862"/>
              </a:xfrm>
            </p:grpSpPr>
            <p:sp>
              <p:nvSpPr>
                <p:cNvPr id="123" name="Freeform 21">
                  <a:extLst>
                    <a:ext uri="{FF2B5EF4-FFF2-40B4-BE49-F238E27FC236}">
                      <a16:creationId xmlns:a16="http://schemas.microsoft.com/office/drawing/2014/main" id="{F3EBD6AD-C375-2779-71AE-3264C19EDE20}"/>
                    </a:ext>
                  </a:extLst>
                </p:cNvPr>
                <p:cNvSpPr/>
                <p:nvPr/>
              </p:nvSpPr>
              <p:spPr>
                <a:xfrm>
                  <a:off x="-752930" y="1544163"/>
                  <a:ext cx="812800"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4" name="TextBox 22">
                  <a:extLst>
                    <a:ext uri="{FF2B5EF4-FFF2-40B4-BE49-F238E27FC236}">
                      <a16:creationId xmlns:a16="http://schemas.microsoft.com/office/drawing/2014/main" id="{BCD78EC4-0D0D-65E0-C5FC-0D34EE473710}"/>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01" name="Freeform 24">
                <a:extLst>
                  <a:ext uri="{FF2B5EF4-FFF2-40B4-BE49-F238E27FC236}">
                    <a16:creationId xmlns:a16="http://schemas.microsoft.com/office/drawing/2014/main" id="{7DD7B760-3811-E4BA-A363-D175661EFCE3}"/>
                  </a:ext>
                </a:extLst>
              </p:cNvPr>
              <p:cNvSpPr/>
              <p:nvPr/>
            </p:nvSpPr>
            <p:spPr>
              <a:xfrm>
                <a:off x="2307067" y="2333640"/>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102" name="Group 26">
                <a:extLst>
                  <a:ext uri="{FF2B5EF4-FFF2-40B4-BE49-F238E27FC236}">
                    <a16:creationId xmlns:a16="http://schemas.microsoft.com/office/drawing/2014/main" id="{4D78F623-732D-38A7-0013-074C9DF1F23D}"/>
                  </a:ext>
                </a:extLst>
              </p:cNvPr>
              <p:cNvGrpSpPr/>
              <p:nvPr/>
            </p:nvGrpSpPr>
            <p:grpSpPr>
              <a:xfrm>
                <a:off x="986465" y="3473530"/>
                <a:ext cx="419737" cy="599581"/>
                <a:chOff x="76200" y="38100"/>
                <a:chExt cx="941300" cy="1344618"/>
              </a:xfrm>
            </p:grpSpPr>
            <p:sp>
              <p:nvSpPr>
                <p:cNvPr id="121" name="Freeform 27">
                  <a:extLst>
                    <a:ext uri="{FF2B5EF4-FFF2-40B4-BE49-F238E27FC236}">
                      <a16:creationId xmlns:a16="http://schemas.microsoft.com/office/drawing/2014/main" id="{D437E59F-876A-CAC3-36D7-EDE2C93286E4}"/>
                    </a:ext>
                  </a:extLst>
                </p:cNvPr>
                <p:cNvSpPr/>
                <p:nvPr/>
              </p:nvSpPr>
              <p:spPr>
                <a:xfrm>
                  <a:off x="204700" y="5699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2" name="TextBox 28">
                  <a:extLst>
                    <a:ext uri="{FF2B5EF4-FFF2-40B4-BE49-F238E27FC236}">
                      <a16:creationId xmlns:a16="http://schemas.microsoft.com/office/drawing/2014/main" id="{F4E23E75-4FD8-1858-BBE9-9D14DB968B9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03" name="Group 29">
                <a:extLst>
                  <a:ext uri="{FF2B5EF4-FFF2-40B4-BE49-F238E27FC236}">
                    <a16:creationId xmlns:a16="http://schemas.microsoft.com/office/drawing/2014/main" id="{47E115B5-42D6-0CEE-06C2-E90BE08714DC}"/>
                  </a:ext>
                </a:extLst>
              </p:cNvPr>
              <p:cNvGrpSpPr/>
              <p:nvPr/>
            </p:nvGrpSpPr>
            <p:grpSpPr>
              <a:xfrm>
                <a:off x="1394584" y="4174890"/>
                <a:ext cx="832503" cy="596307"/>
                <a:chOff x="76200" y="38100"/>
                <a:chExt cx="1866967" cy="1337276"/>
              </a:xfrm>
            </p:grpSpPr>
            <p:sp>
              <p:nvSpPr>
                <p:cNvPr id="119" name="Freeform 30">
                  <a:extLst>
                    <a:ext uri="{FF2B5EF4-FFF2-40B4-BE49-F238E27FC236}">
                      <a16:creationId xmlns:a16="http://schemas.microsoft.com/office/drawing/2014/main" id="{6FA8D694-5301-6F17-29FB-301DCCA7163F}"/>
                    </a:ext>
                  </a:extLst>
                </p:cNvPr>
                <p:cNvSpPr/>
                <p:nvPr/>
              </p:nvSpPr>
              <p:spPr>
                <a:xfrm>
                  <a:off x="1130367" y="5625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20" name="TextBox 31">
                  <a:extLst>
                    <a:ext uri="{FF2B5EF4-FFF2-40B4-BE49-F238E27FC236}">
                      <a16:creationId xmlns:a16="http://schemas.microsoft.com/office/drawing/2014/main" id="{837A4994-1894-35EC-19AD-6A69A02469C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04" name="Group 32">
                <a:extLst>
                  <a:ext uri="{FF2B5EF4-FFF2-40B4-BE49-F238E27FC236}">
                    <a16:creationId xmlns:a16="http://schemas.microsoft.com/office/drawing/2014/main" id="{17F55C65-5D79-9B9C-7630-B2E93B7C67C7}"/>
                  </a:ext>
                </a:extLst>
              </p:cNvPr>
              <p:cNvGrpSpPr/>
              <p:nvPr/>
            </p:nvGrpSpPr>
            <p:grpSpPr>
              <a:xfrm>
                <a:off x="2198477" y="4422262"/>
                <a:ext cx="505794" cy="390803"/>
                <a:chOff x="76200" y="-139812"/>
                <a:chExt cx="1134291" cy="876412"/>
              </a:xfrm>
            </p:grpSpPr>
            <p:sp>
              <p:nvSpPr>
                <p:cNvPr id="117" name="Freeform 33">
                  <a:extLst>
                    <a:ext uri="{FF2B5EF4-FFF2-40B4-BE49-F238E27FC236}">
                      <a16:creationId xmlns:a16="http://schemas.microsoft.com/office/drawing/2014/main" id="{33FB5AA8-7585-9B13-9B83-7834D983D09F}"/>
                    </a:ext>
                  </a:extLst>
                </p:cNvPr>
                <p:cNvSpPr/>
                <p:nvPr/>
              </p:nvSpPr>
              <p:spPr>
                <a:xfrm>
                  <a:off x="397691" y="-1398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8" name="TextBox 34">
                  <a:extLst>
                    <a:ext uri="{FF2B5EF4-FFF2-40B4-BE49-F238E27FC236}">
                      <a16:creationId xmlns:a16="http://schemas.microsoft.com/office/drawing/2014/main" id="{42E1A1CD-38ED-9FB1-C8BA-179EA973F496}"/>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05" name="Group 35">
                <a:extLst>
                  <a:ext uri="{FF2B5EF4-FFF2-40B4-BE49-F238E27FC236}">
                    <a16:creationId xmlns:a16="http://schemas.microsoft.com/office/drawing/2014/main" id="{35CE62F5-2016-C6A3-9DAB-720C42C5E126}"/>
                  </a:ext>
                </a:extLst>
              </p:cNvPr>
              <p:cNvGrpSpPr/>
              <p:nvPr/>
            </p:nvGrpSpPr>
            <p:grpSpPr>
              <a:xfrm>
                <a:off x="3139973" y="3205513"/>
                <a:ext cx="386085" cy="471149"/>
                <a:chOff x="-129231" y="-319996"/>
                <a:chExt cx="865831" cy="1056596"/>
              </a:xfrm>
            </p:grpSpPr>
            <p:sp>
              <p:nvSpPr>
                <p:cNvPr id="115" name="Freeform 36">
                  <a:extLst>
                    <a:ext uri="{FF2B5EF4-FFF2-40B4-BE49-F238E27FC236}">
                      <a16:creationId xmlns:a16="http://schemas.microsoft.com/office/drawing/2014/main" id="{EA2FA614-6B26-D2C7-EC30-1D01235D7B3F}"/>
                    </a:ext>
                  </a:extLst>
                </p:cNvPr>
                <p:cNvSpPr/>
                <p:nvPr/>
              </p:nvSpPr>
              <p:spPr>
                <a:xfrm>
                  <a:off x="-129231" y="-319996"/>
                  <a:ext cx="812801"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6" name="TextBox 37">
                  <a:extLst>
                    <a:ext uri="{FF2B5EF4-FFF2-40B4-BE49-F238E27FC236}">
                      <a16:creationId xmlns:a16="http://schemas.microsoft.com/office/drawing/2014/main" id="{FCBF04AE-BE83-3D29-636F-10BADD344FF7}"/>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106" name="Group 38">
                <a:extLst>
                  <a:ext uri="{FF2B5EF4-FFF2-40B4-BE49-F238E27FC236}">
                    <a16:creationId xmlns:a16="http://schemas.microsoft.com/office/drawing/2014/main" id="{47C655A2-7A81-DD6D-DC8A-E3558CF2D60D}"/>
                  </a:ext>
                </a:extLst>
              </p:cNvPr>
              <p:cNvGrpSpPr/>
              <p:nvPr/>
            </p:nvGrpSpPr>
            <p:grpSpPr>
              <a:xfrm>
                <a:off x="2954793" y="3710563"/>
                <a:ext cx="496899" cy="680505"/>
                <a:chOff x="76200" y="-789497"/>
                <a:chExt cx="1114343" cy="1526097"/>
              </a:xfrm>
            </p:grpSpPr>
            <p:sp>
              <p:nvSpPr>
                <p:cNvPr id="113" name="Freeform 39">
                  <a:extLst>
                    <a:ext uri="{FF2B5EF4-FFF2-40B4-BE49-F238E27FC236}">
                      <a16:creationId xmlns:a16="http://schemas.microsoft.com/office/drawing/2014/main" id="{736EB8F6-91A0-DD23-2731-30A653C48D37}"/>
                    </a:ext>
                  </a:extLst>
                </p:cNvPr>
                <p:cNvSpPr/>
                <p:nvPr/>
              </p:nvSpPr>
              <p:spPr>
                <a:xfrm>
                  <a:off x="377743" y="-78949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4" name="TextBox 40">
                  <a:extLst>
                    <a:ext uri="{FF2B5EF4-FFF2-40B4-BE49-F238E27FC236}">
                      <a16:creationId xmlns:a16="http://schemas.microsoft.com/office/drawing/2014/main" id="{EC58A2E9-0117-8D84-92FC-001DDA50151A}"/>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07" name="TextBox 46">
                <a:extLst>
                  <a:ext uri="{FF2B5EF4-FFF2-40B4-BE49-F238E27FC236}">
                    <a16:creationId xmlns:a16="http://schemas.microsoft.com/office/drawing/2014/main" id="{B18536A8-91DA-4568-7989-A9B4B15E74D0}"/>
                  </a:ext>
                </a:extLst>
              </p:cNvPr>
              <p:cNvSpPr txBox="1"/>
              <p:nvPr/>
            </p:nvSpPr>
            <p:spPr>
              <a:xfrm>
                <a:off x="778686" y="2772140"/>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08" name="TextBox 52">
                <a:extLst>
                  <a:ext uri="{FF2B5EF4-FFF2-40B4-BE49-F238E27FC236}">
                    <a16:creationId xmlns:a16="http://schemas.microsoft.com/office/drawing/2014/main" id="{AE4D48FC-4902-2D3D-437D-62F0ECBB9946}"/>
                  </a:ext>
                </a:extLst>
              </p:cNvPr>
              <p:cNvSpPr txBox="1"/>
              <p:nvPr/>
            </p:nvSpPr>
            <p:spPr>
              <a:xfrm>
                <a:off x="3510387" y="2853585"/>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09" name="TextBox 55">
                <a:extLst>
                  <a:ext uri="{FF2B5EF4-FFF2-40B4-BE49-F238E27FC236}">
                    <a16:creationId xmlns:a16="http://schemas.microsoft.com/office/drawing/2014/main" id="{843273F4-AC9E-8F95-BDEA-E799A487820D}"/>
                  </a:ext>
                </a:extLst>
              </p:cNvPr>
              <p:cNvSpPr txBox="1"/>
              <p:nvPr/>
            </p:nvSpPr>
            <p:spPr>
              <a:xfrm>
                <a:off x="760447" y="4079598"/>
                <a:ext cx="294480" cy="31147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0" name="TextBox 58">
                <a:extLst>
                  <a:ext uri="{FF2B5EF4-FFF2-40B4-BE49-F238E27FC236}">
                    <a16:creationId xmlns:a16="http://schemas.microsoft.com/office/drawing/2014/main" id="{E2527781-17B5-DD37-EA67-8780EDCEE9E0}"/>
                  </a:ext>
                </a:extLst>
              </p:cNvPr>
              <p:cNvSpPr txBox="1"/>
              <p:nvPr/>
            </p:nvSpPr>
            <p:spPr>
              <a:xfrm>
                <a:off x="1575803" y="4864032"/>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1" name="TextBox 61">
                <a:extLst>
                  <a:ext uri="{FF2B5EF4-FFF2-40B4-BE49-F238E27FC236}">
                    <a16:creationId xmlns:a16="http://schemas.microsoft.com/office/drawing/2014/main" id="{774ABA28-71A4-6DD0-5BED-50D793E73BB5}"/>
                  </a:ext>
                </a:extLst>
              </p:cNvPr>
              <p:cNvSpPr txBox="1"/>
              <p:nvPr/>
            </p:nvSpPr>
            <p:spPr>
              <a:xfrm>
                <a:off x="2954793" y="4696743"/>
                <a:ext cx="294481"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2" name="TextBox 64">
                <a:extLst>
                  <a:ext uri="{FF2B5EF4-FFF2-40B4-BE49-F238E27FC236}">
                    <a16:creationId xmlns:a16="http://schemas.microsoft.com/office/drawing/2014/main" id="{A7BE440F-C57B-16A3-6022-566F6B1AD3F4}"/>
                  </a:ext>
                </a:extLst>
              </p:cNvPr>
              <p:cNvSpPr txBox="1"/>
              <p:nvPr/>
            </p:nvSpPr>
            <p:spPr>
              <a:xfrm>
                <a:off x="3594016" y="3815488"/>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31" name="TextBox 130">
              <a:extLst>
                <a:ext uri="{FF2B5EF4-FFF2-40B4-BE49-F238E27FC236}">
                  <a16:creationId xmlns:a16="http://schemas.microsoft.com/office/drawing/2014/main" id="{0B422DEE-3C87-5FCA-EBCE-00E70E4AE429}"/>
                </a:ext>
              </a:extLst>
            </p:cNvPr>
            <p:cNvSpPr txBox="1"/>
            <p:nvPr/>
          </p:nvSpPr>
          <p:spPr>
            <a:xfrm>
              <a:off x="8554284" y="5599011"/>
              <a:ext cx="3979502" cy="939150"/>
            </a:xfrm>
            <a:prstGeom prst="rect">
              <a:avLst/>
            </a:prstGeom>
            <a:noFill/>
          </p:spPr>
          <p:txBody>
            <a:bodyPr wrap="square" lIns="0" tIns="0" rIns="0" bIns="0" rtlCol="0">
              <a:noAutofit/>
            </a:bodyPr>
            <a:lstStyle/>
            <a:p>
              <a:pPr algn="l"/>
              <a:r>
                <a:rPr lang="en-AU" sz="2000"/>
                <a:t>10 protons, 10 electrons</a:t>
              </a:r>
            </a:p>
            <a:p>
              <a:pPr algn="l"/>
              <a:endParaRPr lang="en-AU" sz="2000"/>
            </a:p>
            <a:p>
              <a:pPr algn="l"/>
              <a:r>
                <a:rPr lang="en-AU" sz="2000"/>
                <a:t>Electron configuration  2,8 </a:t>
              </a:r>
            </a:p>
            <a:p>
              <a:pPr algn="l"/>
              <a:endParaRPr lang="en-AU" sz="1800"/>
            </a:p>
            <a:p>
              <a:pPr algn="l"/>
              <a:endParaRPr lang="en-AU" sz="1800"/>
            </a:p>
          </p:txBody>
        </p:sp>
      </p:grpSp>
      <p:sp>
        <p:nvSpPr>
          <p:cNvPr id="2" name="Slide Number Placeholder 1">
            <a:extLst>
              <a:ext uri="{FF2B5EF4-FFF2-40B4-BE49-F238E27FC236}">
                <a16:creationId xmlns:a16="http://schemas.microsoft.com/office/drawing/2014/main" id="{011E4692-4E88-FC27-ED42-CDAADC47E01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9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9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53AF3-0FAF-1EE9-0CBA-7A94B0A926F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09095A17-9369-C55B-E320-E934ADDEA36C}"/>
              </a:ext>
            </a:extLst>
          </p:cNvPr>
          <p:cNvSpPr>
            <a:spLocks noGrp="1"/>
          </p:cNvSpPr>
          <p:nvPr>
            <p:ph type="title"/>
          </p:nvPr>
        </p:nvSpPr>
        <p:spPr/>
        <p:txBody>
          <a:bodyPr/>
          <a:lstStyle/>
          <a:p>
            <a:r>
              <a:rPr lang="en-AU">
                <a:latin typeface="+mj-lt"/>
              </a:rPr>
              <a:t>1.3 How atoms bond </a:t>
            </a:r>
          </a:p>
        </p:txBody>
      </p:sp>
      <p:sp>
        <p:nvSpPr>
          <p:cNvPr id="116" name="TextBox 115">
            <a:extLst>
              <a:ext uri="{FF2B5EF4-FFF2-40B4-BE49-F238E27FC236}">
                <a16:creationId xmlns:a16="http://schemas.microsoft.com/office/drawing/2014/main" id="{4348FE2B-151A-B7C0-0F68-92EBA629F3FA}"/>
              </a:ext>
            </a:extLst>
          </p:cNvPr>
          <p:cNvSpPr txBox="1"/>
          <p:nvPr/>
        </p:nvSpPr>
        <p:spPr>
          <a:xfrm>
            <a:off x="356779" y="970885"/>
            <a:ext cx="7948362" cy="872034"/>
          </a:xfrm>
          <a:prstGeom prst="rect">
            <a:avLst/>
          </a:prstGeom>
          <a:noFill/>
        </p:spPr>
        <p:txBody>
          <a:bodyPr wrap="square">
            <a:spAutoFit/>
          </a:bodyPr>
          <a:lstStyle/>
          <a:p>
            <a:pPr>
              <a:lnSpc>
                <a:spcPct val="150000"/>
              </a:lnSpc>
            </a:pPr>
            <a:r>
              <a:rPr lang="en-US" sz="1800"/>
              <a:t>Atoms bond to achieve a noble gas electron configuration which is more stable. They can achieve this by gaining or losing valence electrons.</a:t>
            </a:r>
          </a:p>
        </p:txBody>
      </p:sp>
      <p:grpSp>
        <p:nvGrpSpPr>
          <p:cNvPr id="18" name="Group 17" descr="An electron diagram of a sodium atom">
            <a:extLst>
              <a:ext uri="{FF2B5EF4-FFF2-40B4-BE49-F238E27FC236}">
                <a16:creationId xmlns:a16="http://schemas.microsoft.com/office/drawing/2014/main" id="{363DB336-DCFA-0024-46AB-5B9BF5CC9AD8}"/>
              </a:ext>
            </a:extLst>
          </p:cNvPr>
          <p:cNvGrpSpPr/>
          <p:nvPr/>
        </p:nvGrpSpPr>
        <p:grpSpPr>
          <a:xfrm>
            <a:off x="373604" y="2042422"/>
            <a:ext cx="3528496" cy="3126454"/>
            <a:chOff x="360000" y="2049047"/>
            <a:chExt cx="3528496" cy="3126454"/>
          </a:xfrm>
        </p:grpSpPr>
        <p:grpSp>
          <p:nvGrpSpPr>
            <p:cNvPr id="20" name="Group 19" descr="A sodium molecule ">
              <a:extLst>
                <a:ext uri="{FF2B5EF4-FFF2-40B4-BE49-F238E27FC236}">
                  <a16:creationId xmlns:a16="http://schemas.microsoft.com/office/drawing/2014/main" id="{BEE8D9A9-1BAC-67A0-CC9D-242FE2BD2A88}"/>
                </a:ext>
              </a:extLst>
            </p:cNvPr>
            <p:cNvGrpSpPr/>
            <p:nvPr/>
          </p:nvGrpSpPr>
          <p:grpSpPr>
            <a:xfrm>
              <a:off x="360000" y="2302883"/>
              <a:ext cx="3528496" cy="2872618"/>
              <a:chOff x="360000" y="2302883"/>
              <a:chExt cx="3528496" cy="2872618"/>
            </a:xfrm>
          </p:grpSpPr>
          <p:sp>
            <p:nvSpPr>
              <p:cNvPr id="3" name="TextBox 98">
                <a:extLst>
                  <a:ext uri="{FF2B5EF4-FFF2-40B4-BE49-F238E27FC236}">
                    <a16:creationId xmlns:a16="http://schemas.microsoft.com/office/drawing/2014/main" id="{15AF88C4-9493-F537-F412-67EDD3FDD820}"/>
                  </a:ext>
                </a:extLst>
              </p:cNvPr>
              <p:cNvSpPr txBox="1"/>
              <p:nvPr/>
            </p:nvSpPr>
            <p:spPr>
              <a:xfrm>
                <a:off x="360000" y="3719724"/>
                <a:ext cx="390581" cy="414836"/>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4" name="Freeform 3">
                <a:extLst>
                  <a:ext uri="{FF2B5EF4-FFF2-40B4-BE49-F238E27FC236}">
                    <a16:creationId xmlns:a16="http://schemas.microsoft.com/office/drawing/2014/main" id="{DDFB940F-FB74-2EA8-6CF3-53471FE3C21B}"/>
                  </a:ext>
                </a:extLst>
              </p:cNvPr>
              <p:cNvSpPr/>
              <p:nvPr/>
            </p:nvSpPr>
            <p:spPr>
              <a:xfrm>
                <a:off x="1127593" y="2428529"/>
                <a:ext cx="2251225" cy="2251225"/>
              </a:xfrm>
              <a:custGeom>
                <a:avLst/>
                <a:gdLst/>
                <a:ahLst/>
                <a:cxnLst/>
                <a:rect l="l" t="t" r="r" b="b"/>
                <a:pathLst>
                  <a:path w="4491626" h="4491626">
                    <a:moveTo>
                      <a:pt x="0" y="0"/>
                    </a:moveTo>
                    <a:lnTo>
                      <a:pt x="4491627" y="0"/>
                    </a:lnTo>
                    <a:lnTo>
                      <a:pt x="4491627" y="4491626"/>
                    </a:lnTo>
                    <a:lnTo>
                      <a:pt x="0" y="449162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 name="Freeform 5">
                <a:extLst>
                  <a:ext uri="{FF2B5EF4-FFF2-40B4-BE49-F238E27FC236}">
                    <a16:creationId xmlns:a16="http://schemas.microsoft.com/office/drawing/2014/main" id="{C8C1E486-1C10-372C-F979-64AAC776AE02}"/>
                  </a:ext>
                </a:extLst>
              </p:cNvPr>
              <p:cNvSpPr/>
              <p:nvPr/>
            </p:nvSpPr>
            <p:spPr>
              <a:xfrm>
                <a:off x="1561495" y="2853949"/>
                <a:ext cx="1407233" cy="1407233"/>
              </a:xfrm>
              <a:custGeom>
                <a:avLst/>
                <a:gdLst/>
                <a:ahLst/>
                <a:cxnLst/>
                <a:rect l="l" t="t" r="r" b="b"/>
                <a:pathLst>
                  <a:path w="2807700" h="2807700">
                    <a:moveTo>
                      <a:pt x="0" y="0"/>
                    </a:moveTo>
                    <a:lnTo>
                      <a:pt x="2807700" y="0"/>
                    </a:lnTo>
                    <a:lnTo>
                      <a:pt x="2807700" y="2807700"/>
                    </a:lnTo>
                    <a:lnTo>
                      <a:pt x="0" y="28077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B44EEB89-3C17-605E-38F7-68314A68BCD4}"/>
                  </a:ext>
                </a:extLst>
              </p:cNvPr>
              <p:cNvGrpSpPr/>
              <p:nvPr/>
            </p:nvGrpSpPr>
            <p:grpSpPr>
              <a:xfrm>
                <a:off x="1915858" y="3243472"/>
                <a:ext cx="698508" cy="698508"/>
                <a:chOff x="0" y="0"/>
                <a:chExt cx="812800" cy="812800"/>
              </a:xfrm>
            </p:grpSpPr>
            <p:sp>
              <p:nvSpPr>
                <p:cNvPr id="8" name="Freeform 7">
                  <a:extLst>
                    <a:ext uri="{FF2B5EF4-FFF2-40B4-BE49-F238E27FC236}">
                      <a16:creationId xmlns:a16="http://schemas.microsoft.com/office/drawing/2014/main" id="{E5B2ECD3-2F8B-14DA-E7D1-CF4D240AE0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AF64081-A711-8A15-68B6-536219BF595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D786D9D3-405B-0D51-7476-84097FC45A77}"/>
                  </a:ext>
                </a:extLst>
              </p:cNvPr>
              <p:cNvSpPr txBox="1"/>
              <p:nvPr/>
            </p:nvSpPr>
            <p:spPr>
              <a:xfrm>
                <a:off x="2045868" y="3361397"/>
                <a:ext cx="414674" cy="385490"/>
              </a:xfrm>
              <a:prstGeom prst="rect">
                <a:avLst/>
              </a:prstGeom>
            </p:spPr>
            <p:txBody>
              <a:bodyPr wrap="square" lIns="0" tIns="0" rIns="0" bIns="0" rtlCol="0" anchor="t">
                <a:spAutoFit/>
              </a:bodyPr>
              <a:lstStyle/>
              <a:p>
                <a:pPr marL="0" marR="0" lvl="0" indent="0" algn="ctr" defTabSz="609585" rtl="0" eaLnBrk="1" fontAlgn="auto" latinLnBrk="0" hangingPunct="1">
                  <a:lnSpc>
                    <a:spcPts val="3266"/>
                  </a:lnSpc>
                  <a:spcBef>
                    <a:spcPts val="0"/>
                  </a:spcBef>
                  <a:spcAft>
                    <a:spcPts val="0"/>
                  </a:spcAft>
                  <a:buClrTx/>
                  <a:buSzTx/>
                  <a:buFontTx/>
                  <a:buNone/>
                  <a:tabLst/>
                  <a:defRPr/>
                </a:pPr>
                <a:r>
                  <a:rPr kumimoji="0" lang="en-US" sz="2333" b="1" i="0" u="none" strike="noStrike" kern="1200" cap="none" spc="0" normalizeH="0" baseline="0" noProof="0">
                    <a:ln>
                      <a:noFill/>
                    </a:ln>
                    <a:solidFill>
                      <a:srgbClr val="FFFFFF"/>
                    </a:solidFill>
                    <a:effectLst/>
                    <a:uLnTx/>
                    <a:uFillTx/>
                    <a:ea typeface="Public Sans Semi-Bold"/>
                    <a:cs typeface="Public Sans Semi-Bold"/>
                    <a:sym typeface="Public Sans Semi-Bold"/>
                  </a:rPr>
                  <a:t>Na</a:t>
                </a:r>
              </a:p>
            </p:txBody>
          </p:sp>
          <p:grpSp>
            <p:nvGrpSpPr>
              <p:cNvPr id="11" name="Group 11">
                <a:extLst>
                  <a:ext uri="{FF2B5EF4-FFF2-40B4-BE49-F238E27FC236}">
                    <a16:creationId xmlns:a16="http://schemas.microsoft.com/office/drawing/2014/main" id="{730EF23D-A897-DD60-F471-93663F82838E}"/>
                  </a:ext>
                </a:extLst>
              </p:cNvPr>
              <p:cNvGrpSpPr/>
              <p:nvPr/>
            </p:nvGrpSpPr>
            <p:grpSpPr>
              <a:xfrm>
                <a:off x="1663984" y="2786249"/>
                <a:ext cx="563102" cy="455265"/>
                <a:chOff x="76200" y="-284372"/>
                <a:chExt cx="1262810" cy="1020972"/>
              </a:xfrm>
            </p:grpSpPr>
            <p:sp>
              <p:nvSpPr>
                <p:cNvPr id="14" name="Freeform 12">
                  <a:extLst>
                    <a:ext uri="{FF2B5EF4-FFF2-40B4-BE49-F238E27FC236}">
                      <a16:creationId xmlns:a16="http://schemas.microsoft.com/office/drawing/2014/main" id="{88F41A7B-14E5-FD9E-E3C5-DACEC5FC0FA3}"/>
                    </a:ext>
                  </a:extLst>
                </p:cNvPr>
                <p:cNvSpPr/>
                <p:nvPr/>
              </p:nvSpPr>
              <p:spPr>
                <a:xfrm>
                  <a:off x="526210" y="-28437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 name="TextBox 13">
                  <a:extLst>
                    <a:ext uri="{FF2B5EF4-FFF2-40B4-BE49-F238E27FC236}">
                      <a16:creationId xmlns:a16="http://schemas.microsoft.com/office/drawing/2014/main" id="{798680C8-950C-61E3-5C75-B2020DAF229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16" name="Freeform 15">
                <a:extLst>
                  <a:ext uri="{FF2B5EF4-FFF2-40B4-BE49-F238E27FC236}">
                    <a16:creationId xmlns:a16="http://schemas.microsoft.com/office/drawing/2014/main" id="{CE692611-94E8-3442-4351-B96106E35676}"/>
                  </a:ext>
                </a:extLst>
              </p:cNvPr>
              <p:cNvSpPr/>
              <p:nvPr/>
            </p:nvSpPr>
            <p:spPr>
              <a:xfrm>
                <a:off x="2307068" y="2780877"/>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19" name="Group 17">
                <a:extLst>
                  <a:ext uri="{FF2B5EF4-FFF2-40B4-BE49-F238E27FC236}">
                    <a16:creationId xmlns:a16="http://schemas.microsoft.com/office/drawing/2014/main" id="{0DE6F503-2592-FE1E-8869-3893CBD24106}"/>
                  </a:ext>
                </a:extLst>
              </p:cNvPr>
              <p:cNvGrpSpPr/>
              <p:nvPr/>
            </p:nvGrpSpPr>
            <p:grpSpPr>
              <a:xfrm>
                <a:off x="1864648" y="2302883"/>
                <a:ext cx="628309" cy="399424"/>
                <a:chOff x="-672443" y="38100"/>
                <a:chExt cx="1409043" cy="895746"/>
              </a:xfrm>
            </p:grpSpPr>
            <p:sp>
              <p:nvSpPr>
                <p:cNvPr id="21" name="Freeform 18">
                  <a:extLst>
                    <a:ext uri="{FF2B5EF4-FFF2-40B4-BE49-F238E27FC236}">
                      <a16:creationId xmlns:a16="http://schemas.microsoft.com/office/drawing/2014/main" id="{B6F94765-70F9-7CD4-CF8F-8ED06316A957}"/>
                    </a:ext>
                  </a:extLst>
                </p:cNvPr>
                <p:cNvSpPr/>
                <p:nvPr/>
              </p:nvSpPr>
              <p:spPr>
                <a:xfrm>
                  <a:off x="-672443" y="12104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9" name="TextBox 19">
                  <a:extLst>
                    <a:ext uri="{FF2B5EF4-FFF2-40B4-BE49-F238E27FC236}">
                      <a16:creationId xmlns:a16="http://schemas.microsoft.com/office/drawing/2014/main" id="{B95277A5-BFDF-D6B8-75BE-1F71B5DCACE0}"/>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36" name="Group 20">
                <a:extLst>
                  <a:ext uri="{FF2B5EF4-FFF2-40B4-BE49-F238E27FC236}">
                    <a16:creationId xmlns:a16="http://schemas.microsoft.com/office/drawing/2014/main" id="{7C0B58A8-4CA4-198E-B437-EFAD2CD93FEC}"/>
                  </a:ext>
                </a:extLst>
              </p:cNvPr>
              <p:cNvGrpSpPr/>
              <p:nvPr/>
            </p:nvGrpSpPr>
            <p:grpSpPr>
              <a:xfrm>
                <a:off x="1009906" y="2543661"/>
                <a:ext cx="664199" cy="1034009"/>
                <a:chOff x="-752930" y="38100"/>
                <a:chExt cx="1489530" cy="2318862"/>
              </a:xfrm>
            </p:grpSpPr>
            <p:sp>
              <p:nvSpPr>
                <p:cNvPr id="38" name="Freeform 21">
                  <a:extLst>
                    <a:ext uri="{FF2B5EF4-FFF2-40B4-BE49-F238E27FC236}">
                      <a16:creationId xmlns:a16="http://schemas.microsoft.com/office/drawing/2014/main" id="{AA7D9565-370F-B07B-6D3B-7325434780A1}"/>
                    </a:ext>
                  </a:extLst>
                </p:cNvPr>
                <p:cNvSpPr/>
                <p:nvPr/>
              </p:nvSpPr>
              <p:spPr>
                <a:xfrm>
                  <a:off x="-752930" y="1544163"/>
                  <a:ext cx="812800"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51" name="TextBox 22">
                  <a:extLst>
                    <a:ext uri="{FF2B5EF4-FFF2-40B4-BE49-F238E27FC236}">
                      <a16:creationId xmlns:a16="http://schemas.microsoft.com/office/drawing/2014/main" id="{81C94C40-E196-DD12-B816-6648D7FF7CBA}"/>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57" name="Freeform 24">
                <a:extLst>
                  <a:ext uri="{FF2B5EF4-FFF2-40B4-BE49-F238E27FC236}">
                    <a16:creationId xmlns:a16="http://schemas.microsoft.com/office/drawing/2014/main" id="{BA074537-6186-5324-88D6-9ED8D162040A}"/>
                  </a:ext>
                </a:extLst>
              </p:cNvPr>
              <p:cNvSpPr/>
              <p:nvPr/>
            </p:nvSpPr>
            <p:spPr>
              <a:xfrm>
                <a:off x="2307067" y="2333640"/>
                <a:ext cx="362437"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58" name="Group 26">
                <a:extLst>
                  <a:ext uri="{FF2B5EF4-FFF2-40B4-BE49-F238E27FC236}">
                    <a16:creationId xmlns:a16="http://schemas.microsoft.com/office/drawing/2014/main" id="{ABA71EA4-98A4-10C9-1B0A-B3C5F5F31E5F}"/>
                  </a:ext>
                </a:extLst>
              </p:cNvPr>
              <p:cNvGrpSpPr/>
              <p:nvPr/>
            </p:nvGrpSpPr>
            <p:grpSpPr>
              <a:xfrm>
                <a:off x="986465" y="3473530"/>
                <a:ext cx="419737" cy="599581"/>
                <a:chOff x="76200" y="38100"/>
                <a:chExt cx="941300" cy="1344618"/>
              </a:xfrm>
            </p:grpSpPr>
            <p:sp>
              <p:nvSpPr>
                <p:cNvPr id="59" name="Freeform 27">
                  <a:extLst>
                    <a:ext uri="{FF2B5EF4-FFF2-40B4-BE49-F238E27FC236}">
                      <a16:creationId xmlns:a16="http://schemas.microsoft.com/office/drawing/2014/main" id="{63920922-FE88-FA98-FF58-94D41C5E35FD}"/>
                    </a:ext>
                  </a:extLst>
                </p:cNvPr>
                <p:cNvSpPr/>
                <p:nvPr/>
              </p:nvSpPr>
              <p:spPr>
                <a:xfrm>
                  <a:off x="204700" y="56991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0" name="TextBox 28">
                  <a:extLst>
                    <a:ext uri="{FF2B5EF4-FFF2-40B4-BE49-F238E27FC236}">
                      <a16:creationId xmlns:a16="http://schemas.microsoft.com/office/drawing/2014/main" id="{98E8EB80-030A-B6A8-F5C3-9024BFCAA6FB}"/>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2" name="Group 29">
                <a:extLst>
                  <a:ext uri="{FF2B5EF4-FFF2-40B4-BE49-F238E27FC236}">
                    <a16:creationId xmlns:a16="http://schemas.microsoft.com/office/drawing/2014/main" id="{51CCD2EB-D2A1-090A-F7B9-C3CDC5D59A90}"/>
                  </a:ext>
                </a:extLst>
              </p:cNvPr>
              <p:cNvGrpSpPr/>
              <p:nvPr/>
            </p:nvGrpSpPr>
            <p:grpSpPr>
              <a:xfrm>
                <a:off x="1394584" y="4174890"/>
                <a:ext cx="832502" cy="596307"/>
                <a:chOff x="76200" y="38100"/>
                <a:chExt cx="1866967" cy="1337276"/>
              </a:xfrm>
            </p:grpSpPr>
            <p:sp>
              <p:nvSpPr>
                <p:cNvPr id="63" name="Freeform 30">
                  <a:extLst>
                    <a:ext uri="{FF2B5EF4-FFF2-40B4-BE49-F238E27FC236}">
                      <a16:creationId xmlns:a16="http://schemas.microsoft.com/office/drawing/2014/main" id="{38D80C2F-42EC-1594-BF6C-C6EF60BCFD39}"/>
                    </a:ext>
                  </a:extLst>
                </p:cNvPr>
                <p:cNvSpPr/>
                <p:nvPr/>
              </p:nvSpPr>
              <p:spPr>
                <a:xfrm>
                  <a:off x="1130367" y="5625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6" name="TextBox 31">
                  <a:extLst>
                    <a:ext uri="{FF2B5EF4-FFF2-40B4-BE49-F238E27FC236}">
                      <a16:creationId xmlns:a16="http://schemas.microsoft.com/office/drawing/2014/main" id="{3D543F8B-FA09-C7BD-F3A5-60CA94B167D4}"/>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67" name="Group 32">
                <a:extLst>
                  <a:ext uri="{FF2B5EF4-FFF2-40B4-BE49-F238E27FC236}">
                    <a16:creationId xmlns:a16="http://schemas.microsoft.com/office/drawing/2014/main" id="{DC7E50DB-2548-1450-ABDF-863A049FCBD6}"/>
                  </a:ext>
                </a:extLst>
              </p:cNvPr>
              <p:cNvGrpSpPr/>
              <p:nvPr/>
            </p:nvGrpSpPr>
            <p:grpSpPr>
              <a:xfrm>
                <a:off x="2198477" y="4422262"/>
                <a:ext cx="505794" cy="390803"/>
                <a:chOff x="76200" y="-139812"/>
                <a:chExt cx="1134291" cy="876412"/>
              </a:xfrm>
            </p:grpSpPr>
            <p:sp>
              <p:nvSpPr>
                <p:cNvPr id="68" name="Freeform 33">
                  <a:extLst>
                    <a:ext uri="{FF2B5EF4-FFF2-40B4-BE49-F238E27FC236}">
                      <a16:creationId xmlns:a16="http://schemas.microsoft.com/office/drawing/2014/main" id="{AE450A5F-54BF-2EE2-5ADF-8D4BDA8D9CB0}"/>
                    </a:ext>
                  </a:extLst>
                </p:cNvPr>
                <p:cNvSpPr/>
                <p:nvPr/>
              </p:nvSpPr>
              <p:spPr>
                <a:xfrm>
                  <a:off x="397691" y="-1398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69" name="TextBox 34">
                  <a:extLst>
                    <a:ext uri="{FF2B5EF4-FFF2-40B4-BE49-F238E27FC236}">
                      <a16:creationId xmlns:a16="http://schemas.microsoft.com/office/drawing/2014/main" id="{FFAF3D00-517A-BB42-13A4-473D783A7E6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70" name="Group 35">
                <a:extLst>
                  <a:ext uri="{FF2B5EF4-FFF2-40B4-BE49-F238E27FC236}">
                    <a16:creationId xmlns:a16="http://schemas.microsoft.com/office/drawing/2014/main" id="{24D842C6-7619-2223-9FDC-09D242872636}"/>
                  </a:ext>
                </a:extLst>
              </p:cNvPr>
              <p:cNvGrpSpPr/>
              <p:nvPr/>
            </p:nvGrpSpPr>
            <p:grpSpPr>
              <a:xfrm>
                <a:off x="3139973" y="3205513"/>
                <a:ext cx="386085" cy="471149"/>
                <a:chOff x="-129231" y="-319996"/>
                <a:chExt cx="865831" cy="1056596"/>
              </a:xfrm>
            </p:grpSpPr>
            <p:sp>
              <p:nvSpPr>
                <p:cNvPr id="71" name="Freeform 36">
                  <a:extLst>
                    <a:ext uri="{FF2B5EF4-FFF2-40B4-BE49-F238E27FC236}">
                      <a16:creationId xmlns:a16="http://schemas.microsoft.com/office/drawing/2014/main" id="{5D0403D8-6E0E-AD09-2D3E-05C861C32463}"/>
                    </a:ext>
                  </a:extLst>
                </p:cNvPr>
                <p:cNvSpPr/>
                <p:nvPr/>
              </p:nvSpPr>
              <p:spPr>
                <a:xfrm>
                  <a:off x="-129231" y="-319996"/>
                  <a:ext cx="812801"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2" name="TextBox 37">
                  <a:extLst>
                    <a:ext uri="{FF2B5EF4-FFF2-40B4-BE49-F238E27FC236}">
                      <a16:creationId xmlns:a16="http://schemas.microsoft.com/office/drawing/2014/main" id="{54B0F424-CFB9-D9DC-4FD5-CC64C712AF12}"/>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grpSp>
            <p:nvGrpSpPr>
              <p:cNvPr id="73" name="Group 38">
                <a:extLst>
                  <a:ext uri="{FF2B5EF4-FFF2-40B4-BE49-F238E27FC236}">
                    <a16:creationId xmlns:a16="http://schemas.microsoft.com/office/drawing/2014/main" id="{89891F31-D223-6C4A-69DB-CB9A728CB1ED}"/>
                  </a:ext>
                </a:extLst>
              </p:cNvPr>
              <p:cNvGrpSpPr/>
              <p:nvPr/>
            </p:nvGrpSpPr>
            <p:grpSpPr>
              <a:xfrm>
                <a:off x="2954793" y="3710563"/>
                <a:ext cx="496899" cy="680504"/>
                <a:chOff x="76200" y="-789497"/>
                <a:chExt cx="1114343" cy="1526097"/>
              </a:xfrm>
            </p:grpSpPr>
            <p:sp>
              <p:nvSpPr>
                <p:cNvPr id="74" name="Freeform 39">
                  <a:extLst>
                    <a:ext uri="{FF2B5EF4-FFF2-40B4-BE49-F238E27FC236}">
                      <a16:creationId xmlns:a16="http://schemas.microsoft.com/office/drawing/2014/main" id="{DDA80B97-4F32-FC33-22D1-2D72036730F7}"/>
                    </a:ext>
                  </a:extLst>
                </p:cNvPr>
                <p:cNvSpPr/>
                <p:nvPr/>
              </p:nvSpPr>
              <p:spPr>
                <a:xfrm>
                  <a:off x="377743" y="-78949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5" name="TextBox 40">
                  <a:extLst>
                    <a:ext uri="{FF2B5EF4-FFF2-40B4-BE49-F238E27FC236}">
                      <a16:creationId xmlns:a16="http://schemas.microsoft.com/office/drawing/2014/main" id="{920A2BFF-41C4-9E75-FE0B-D6768D8B003D}"/>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77" name="TextBox 46">
                <a:extLst>
                  <a:ext uri="{FF2B5EF4-FFF2-40B4-BE49-F238E27FC236}">
                    <a16:creationId xmlns:a16="http://schemas.microsoft.com/office/drawing/2014/main" id="{9308914E-5B7D-D570-1341-5EA385F9DD80}"/>
                  </a:ext>
                </a:extLst>
              </p:cNvPr>
              <p:cNvSpPr txBox="1"/>
              <p:nvPr/>
            </p:nvSpPr>
            <p:spPr>
              <a:xfrm>
                <a:off x="778686" y="2772140"/>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8" name="TextBox 52">
                <a:extLst>
                  <a:ext uri="{FF2B5EF4-FFF2-40B4-BE49-F238E27FC236}">
                    <a16:creationId xmlns:a16="http://schemas.microsoft.com/office/drawing/2014/main" id="{7D5C5757-5945-1395-5189-543C8884AE83}"/>
                  </a:ext>
                </a:extLst>
              </p:cNvPr>
              <p:cNvSpPr txBox="1"/>
              <p:nvPr/>
            </p:nvSpPr>
            <p:spPr>
              <a:xfrm>
                <a:off x="3510387" y="2853585"/>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79" name="TextBox 55">
                <a:extLst>
                  <a:ext uri="{FF2B5EF4-FFF2-40B4-BE49-F238E27FC236}">
                    <a16:creationId xmlns:a16="http://schemas.microsoft.com/office/drawing/2014/main" id="{D297CB58-313B-5E95-5B57-21C2ABCDA200}"/>
                  </a:ext>
                </a:extLst>
              </p:cNvPr>
              <p:cNvSpPr txBox="1"/>
              <p:nvPr/>
            </p:nvSpPr>
            <p:spPr>
              <a:xfrm>
                <a:off x="760447" y="4079598"/>
                <a:ext cx="294480" cy="31147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0" name="TextBox 58">
                <a:extLst>
                  <a:ext uri="{FF2B5EF4-FFF2-40B4-BE49-F238E27FC236}">
                    <a16:creationId xmlns:a16="http://schemas.microsoft.com/office/drawing/2014/main" id="{217C1BD6-0561-B783-0C49-34D27337DF41}"/>
                  </a:ext>
                </a:extLst>
              </p:cNvPr>
              <p:cNvSpPr txBox="1"/>
              <p:nvPr/>
            </p:nvSpPr>
            <p:spPr>
              <a:xfrm>
                <a:off x="1575803" y="4864032"/>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1" name="TextBox 61">
                <a:extLst>
                  <a:ext uri="{FF2B5EF4-FFF2-40B4-BE49-F238E27FC236}">
                    <a16:creationId xmlns:a16="http://schemas.microsoft.com/office/drawing/2014/main" id="{AFDA535A-2F87-5BD5-C1AB-A55E2E600E5F}"/>
                  </a:ext>
                </a:extLst>
              </p:cNvPr>
              <p:cNvSpPr txBox="1"/>
              <p:nvPr/>
            </p:nvSpPr>
            <p:spPr>
              <a:xfrm>
                <a:off x="2954793" y="4696743"/>
                <a:ext cx="294481"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82" name="TextBox 64">
                <a:extLst>
                  <a:ext uri="{FF2B5EF4-FFF2-40B4-BE49-F238E27FC236}">
                    <a16:creationId xmlns:a16="http://schemas.microsoft.com/office/drawing/2014/main" id="{19C6774A-4CC8-8ACF-E4FB-5A0342E2F096}"/>
                  </a:ext>
                </a:extLst>
              </p:cNvPr>
              <p:cNvSpPr txBox="1"/>
              <p:nvPr/>
            </p:nvSpPr>
            <p:spPr>
              <a:xfrm>
                <a:off x="3594016" y="3815488"/>
                <a:ext cx="294480" cy="31146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5" name="Freeform 4">
              <a:extLst>
                <a:ext uri="{FF2B5EF4-FFF2-40B4-BE49-F238E27FC236}">
                  <a16:creationId xmlns:a16="http://schemas.microsoft.com/office/drawing/2014/main" id="{58B12E3E-8499-8874-FEDC-238A54BBDF02}"/>
                </a:ext>
                <a:ext uri="{C183D7F6-B498-43B3-948B-1728B52AA6E4}">
                  <adec:decorative xmlns:adec="http://schemas.microsoft.com/office/drawing/2017/decorative" val="1"/>
                </a:ext>
              </a:extLst>
            </p:cNvPr>
            <p:cNvSpPr/>
            <p:nvPr/>
          </p:nvSpPr>
          <p:spPr>
            <a:xfrm>
              <a:off x="756635" y="2049047"/>
              <a:ext cx="3031645" cy="3031645"/>
            </a:xfrm>
            <a:custGeom>
              <a:avLst/>
              <a:gdLst/>
              <a:ahLst/>
              <a:cxnLst/>
              <a:rect l="l" t="t" r="r" b="b"/>
              <a:pathLst>
                <a:path w="6048714" h="6048714">
                  <a:moveTo>
                    <a:pt x="0" y="0"/>
                  </a:moveTo>
                  <a:lnTo>
                    <a:pt x="6048714" y="0"/>
                  </a:lnTo>
                  <a:lnTo>
                    <a:pt x="6048714" y="6048714"/>
                  </a:lnTo>
                  <a:lnTo>
                    <a:pt x="0" y="604871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26" name="TextBox 25">
            <a:extLst>
              <a:ext uri="{FF2B5EF4-FFF2-40B4-BE49-F238E27FC236}">
                <a16:creationId xmlns:a16="http://schemas.microsoft.com/office/drawing/2014/main" id="{8FEFDDF8-41C1-E877-4826-246BC455113F}"/>
              </a:ext>
            </a:extLst>
          </p:cNvPr>
          <p:cNvSpPr txBox="1"/>
          <p:nvPr/>
        </p:nvSpPr>
        <p:spPr>
          <a:xfrm>
            <a:off x="1384048" y="5380251"/>
            <a:ext cx="2607551" cy="984724"/>
          </a:xfrm>
          <a:prstGeom prst="rect">
            <a:avLst/>
          </a:prstGeom>
          <a:noFill/>
        </p:spPr>
        <p:txBody>
          <a:bodyPr wrap="square" lIns="0" tIns="0" rIns="0" bIns="0" rtlCol="0">
            <a:noAutofit/>
          </a:bodyPr>
          <a:lstStyle/>
          <a:p>
            <a:pPr algn="l"/>
            <a:r>
              <a:rPr lang="en-AU" sz="2000" b="1"/>
              <a:t>11 protons</a:t>
            </a:r>
          </a:p>
          <a:p>
            <a:pPr algn="l"/>
            <a:endParaRPr lang="en-AU" sz="2000" b="1"/>
          </a:p>
          <a:p>
            <a:pPr algn="l"/>
            <a:r>
              <a:rPr lang="en-AU" sz="2000" b="1"/>
              <a:t>11 electrons</a:t>
            </a:r>
          </a:p>
        </p:txBody>
      </p:sp>
      <p:grpSp>
        <p:nvGrpSpPr>
          <p:cNvPr id="103" name="Group 102" descr="An electron diagram of fluorine atom.">
            <a:extLst>
              <a:ext uri="{FF2B5EF4-FFF2-40B4-BE49-F238E27FC236}">
                <a16:creationId xmlns:a16="http://schemas.microsoft.com/office/drawing/2014/main" id="{2EB4C508-4FE7-4370-DCAE-B88348B466DC}"/>
              </a:ext>
            </a:extLst>
          </p:cNvPr>
          <p:cNvGrpSpPr/>
          <p:nvPr/>
        </p:nvGrpSpPr>
        <p:grpSpPr>
          <a:xfrm>
            <a:off x="5176103" y="2403748"/>
            <a:ext cx="2618478" cy="2641434"/>
            <a:chOff x="7906559" y="2070552"/>
            <a:chExt cx="3432653" cy="3462748"/>
          </a:xfrm>
        </p:grpSpPr>
        <p:grpSp>
          <p:nvGrpSpPr>
            <p:cNvPr id="104" name="Group 103" descr="Electron configuration diagram for fluorine. There are 2 electrons in the first shell and initially 7 electrons in the second shell.">
              <a:extLst>
                <a:ext uri="{FF2B5EF4-FFF2-40B4-BE49-F238E27FC236}">
                  <a16:creationId xmlns:a16="http://schemas.microsoft.com/office/drawing/2014/main" id="{76B2CCD3-1398-637C-5231-C3A2F2F60EE5}"/>
                </a:ext>
              </a:extLst>
            </p:cNvPr>
            <p:cNvGrpSpPr/>
            <p:nvPr/>
          </p:nvGrpSpPr>
          <p:grpSpPr>
            <a:xfrm>
              <a:off x="8009404" y="2070552"/>
              <a:ext cx="3329808" cy="3462748"/>
              <a:chOff x="7989118" y="1743984"/>
              <a:chExt cx="3329808" cy="3462748"/>
            </a:xfrm>
          </p:grpSpPr>
          <p:sp>
            <p:nvSpPr>
              <p:cNvPr id="107" name="Freeform 11">
                <a:extLst>
                  <a:ext uri="{FF2B5EF4-FFF2-40B4-BE49-F238E27FC236}">
                    <a16:creationId xmlns:a16="http://schemas.microsoft.com/office/drawing/2014/main" id="{F3BECF5E-645F-D05C-CE78-A91E93640091}"/>
                  </a:ext>
                </a:extLst>
              </p:cNvPr>
              <p:cNvSpPr/>
              <p:nvPr/>
            </p:nvSpPr>
            <p:spPr>
              <a:xfrm>
                <a:off x="8123798" y="2009307"/>
                <a:ext cx="2994417" cy="2994417"/>
              </a:xfrm>
              <a:custGeom>
                <a:avLst/>
                <a:gdLst/>
                <a:ahLst/>
                <a:cxnLst/>
                <a:rect l="l" t="t" r="r" b="b"/>
                <a:pathLst>
                  <a:path w="4491626" h="4491626">
                    <a:moveTo>
                      <a:pt x="0" y="0"/>
                    </a:moveTo>
                    <a:lnTo>
                      <a:pt x="4491627" y="0"/>
                    </a:lnTo>
                    <a:lnTo>
                      <a:pt x="4491627" y="4491627"/>
                    </a:lnTo>
                    <a:lnTo>
                      <a:pt x="0" y="4491627"/>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nvGrpSpPr>
              <p:cNvPr id="108" name="Group 12">
                <a:extLst>
                  <a:ext uri="{FF2B5EF4-FFF2-40B4-BE49-F238E27FC236}">
                    <a16:creationId xmlns:a16="http://schemas.microsoft.com/office/drawing/2014/main" id="{25827643-3412-F2A1-C8E3-16AE451354E8}"/>
                  </a:ext>
                </a:extLst>
              </p:cNvPr>
              <p:cNvGrpSpPr/>
              <p:nvPr/>
            </p:nvGrpSpPr>
            <p:grpSpPr>
              <a:xfrm>
                <a:off x="8359391" y="4316547"/>
                <a:ext cx="1261616" cy="877371"/>
                <a:chOff x="76200" y="38100"/>
                <a:chExt cx="2127084" cy="1479247"/>
              </a:xfrm>
            </p:grpSpPr>
            <p:sp>
              <p:nvSpPr>
                <p:cNvPr id="161" name="Freeform 13">
                  <a:extLst>
                    <a:ext uri="{FF2B5EF4-FFF2-40B4-BE49-F238E27FC236}">
                      <a16:creationId xmlns:a16="http://schemas.microsoft.com/office/drawing/2014/main" id="{E9AB093B-5DE0-8DE7-6D8A-03B7D341B276}"/>
                    </a:ext>
                  </a:extLst>
                </p:cNvPr>
                <p:cNvSpPr/>
                <p:nvPr/>
              </p:nvSpPr>
              <p:spPr>
                <a:xfrm>
                  <a:off x="1390484" y="70454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62" name="TextBox 14">
                  <a:extLst>
                    <a:ext uri="{FF2B5EF4-FFF2-40B4-BE49-F238E27FC236}">
                      <a16:creationId xmlns:a16="http://schemas.microsoft.com/office/drawing/2014/main" id="{9F28A49B-CD0C-2405-1E08-F3C2B5837D8E}"/>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sp>
            <p:nvSpPr>
              <p:cNvPr id="109" name="Freeform 15">
                <a:extLst>
                  <a:ext uri="{FF2B5EF4-FFF2-40B4-BE49-F238E27FC236}">
                    <a16:creationId xmlns:a16="http://schemas.microsoft.com/office/drawing/2014/main" id="{D6F239FA-CE25-8B6A-EE3A-0176383466E2}"/>
                  </a:ext>
                </a:extLst>
              </p:cNvPr>
              <p:cNvSpPr/>
              <p:nvPr/>
            </p:nvSpPr>
            <p:spPr>
              <a:xfrm>
                <a:off x="8685107" y="2523849"/>
                <a:ext cx="1871800" cy="1871800"/>
              </a:xfrm>
              <a:custGeom>
                <a:avLst/>
                <a:gdLst/>
                <a:ahLst/>
                <a:cxnLst/>
                <a:rect l="l" t="t" r="r" b="b"/>
                <a:pathLst>
                  <a:path w="2807700" h="2807700">
                    <a:moveTo>
                      <a:pt x="0" y="0"/>
                    </a:moveTo>
                    <a:lnTo>
                      <a:pt x="2807700" y="0"/>
                    </a:lnTo>
                    <a:lnTo>
                      <a:pt x="2807700" y="2807699"/>
                    </a:lnTo>
                    <a:lnTo>
                      <a:pt x="0" y="280769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nvGrpSpPr>
              <p:cNvPr id="110" name="Group 16">
                <a:extLst>
                  <a:ext uri="{FF2B5EF4-FFF2-40B4-BE49-F238E27FC236}">
                    <a16:creationId xmlns:a16="http://schemas.microsoft.com/office/drawing/2014/main" id="{444A3092-47F5-08F6-2DEC-B08CBA266062}"/>
                  </a:ext>
                </a:extLst>
              </p:cNvPr>
              <p:cNvGrpSpPr/>
              <p:nvPr/>
            </p:nvGrpSpPr>
            <p:grpSpPr>
              <a:xfrm>
                <a:off x="9156454" y="3041964"/>
                <a:ext cx="929105" cy="929105"/>
                <a:chOff x="0" y="0"/>
                <a:chExt cx="812800" cy="812800"/>
              </a:xfrm>
            </p:grpSpPr>
            <p:sp>
              <p:nvSpPr>
                <p:cNvPr id="159" name="Freeform 17">
                  <a:extLst>
                    <a:ext uri="{FF2B5EF4-FFF2-40B4-BE49-F238E27FC236}">
                      <a16:creationId xmlns:a16="http://schemas.microsoft.com/office/drawing/2014/main" id="{56E4C4F0-995D-4DBC-8BAD-2EF02D7B75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sp>
              <p:nvSpPr>
                <p:cNvPr id="160" name="TextBox 18">
                  <a:extLst>
                    <a:ext uri="{FF2B5EF4-FFF2-40B4-BE49-F238E27FC236}">
                      <a16:creationId xmlns:a16="http://schemas.microsoft.com/office/drawing/2014/main" id="{0777E2BF-3A29-73B1-B8BA-70AE401C24C1}"/>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sp>
            <p:nvSpPr>
              <p:cNvPr id="111" name="TextBox 19">
                <a:extLst>
                  <a:ext uri="{FF2B5EF4-FFF2-40B4-BE49-F238E27FC236}">
                    <a16:creationId xmlns:a16="http://schemas.microsoft.com/office/drawing/2014/main" id="{FADC47DC-7AB0-BC32-5BA6-7506A0D1A9E6}"/>
                  </a:ext>
                </a:extLst>
              </p:cNvPr>
              <p:cNvSpPr txBox="1"/>
              <p:nvPr/>
            </p:nvSpPr>
            <p:spPr>
              <a:xfrm>
                <a:off x="9561070" y="3283913"/>
                <a:ext cx="59935" cy="505352"/>
              </a:xfrm>
              <a:prstGeom prst="rect">
                <a:avLst/>
              </a:prstGeom>
            </p:spPr>
            <p:txBody>
              <a:bodyPr wrap="square" lIns="0" tIns="0" rIns="0" bIns="0" rtlCol="0" anchor="t">
                <a:spAutoFit/>
              </a:bodyPr>
              <a:lstStyle/>
              <a:p>
                <a:pPr marL="0" marR="0" lvl="0" indent="0" algn="ctr" defTabSz="609585" rtl="0" eaLnBrk="1" fontAlgn="auto" latinLnBrk="0" hangingPunct="1">
                  <a:lnSpc>
                    <a:spcPts val="3266"/>
                  </a:lnSpc>
                  <a:spcBef>
                    <a:spcPts val="0"/>
                  </a:spcBef>
                  <a:spcAft>
                    <a:spcPts val="0"/>
                  </a:spcAft>
                  <a:buClrTx/>
                  <a:buSzTx/>
                  <a:buFontTx/>
                  <a:buNone/>
                  <a:tabLst/>
                  <a:defRPr/>
                </a:pPr>
                <a:r>
                  <a:rPr kumimoji="0" lang="en-US" sz="2333" b="1" i="0" u="none" strike="noStrike" kern="1200" cap="none" spc="0" normalizeH="0" baseline="0" noProof="0">
                    <a:ln>
                      <a:noFill/>
                    </a:ln>
                    <a:solidFill>
                      <a:srgbClr val="FFFFFF"/>
                    </a:solidFill>
                    <a:effectLst/>
                    <a:uLnTx/>
                    <a:uFillTx/>
                    <a:latin typeface="Arial" panose="020B0604020202020204" pitchFamily="34" charset="0"/>
                    <a:ea typeface="Public Sans"/>
                    <a:cs typeface="Arial" panose="020B0604020202020204" pitchFamily="34" charset="0"/>
                    <a:sym typeface="Public Sans"/>
                  </a:rPr>
                  <a:t>F</a:t>
                </a:r>
              </a:p>
            </p:txBody>
          </p:sp>
          <p:sp>
            <p:nvSpPr>
              <p:cNvPr id="113" name="TextBox 22">
                <a:extLst>
                  <a:ext uri="{FF2B5EF4-FFF2-40B4-BE49-F238E27FC236}">
                    <a16:creationId xmlns:a16="http://schemas.microsoft.com/office/drawing/2014/main" id="{38F65494-FF8D-C38E-97A3-29D82414A53E}"/>
                  </a:ext>
                </a:extLst>
              </p:cNvPr>
              <p:cNvSpPr txBox="1"/>
              <p:nvPr/>
            </p:nvSpPr>
            <p:spPr>
              <a:xfrm>
                <a:off x="7989118" y="3352372"/>
                <a:ext cx="391697" cy="414294"/>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nvGrpSpPr>
              <p:cNvPr id="115" name="Group 23">
                <a:extLst>
                  <a:ext uri="{FF2B5EF4-FFF2-40B4-BE49-F238E27FC236}">
                    <a16:creationId xmlns:a16="http://schemas.microsoft.com/office/drawing/2014/main" id="{2D8FC651-3A2B-FE8B-3D49-15180DA13719}"/>
                  </a:ext>
                </a:extLst>
              </p:cNvPr>
              <p:cNvGrpSpPr/>
              <p:nvPr/>
            </p:nvGrpSpPr>
            <p:grpSpPr>
              <a:xfrm>
                <a:off x="9425159" y="4724644"/>
                <a:ext cx="765942" cy="482088"/>
                <a:chOff x="76200" y="-64131"/>
                <a:chExt cx="1291378" cy="812801"/>
              </a:xfrm>
            </p:grpSpPr>
            <p:sp>
              <p:nvSpPr>
                <p:cNvPr id="157" name="Freeform 24">
                  <a:extLst>
                    <a:ext uri="{FF2B5EF4-FFF2-40B4-BE49-F238E27FC236}">
                      <a16:creationId xmlns:a16="http://schemas.microsoft.com/office/drawing/2014/main" id="{1710AE18-6CD4-3428-9F01-B2C2B771BAE5}"/>
                    </a:ext>
                  </a:extLst>
                </p:cNvPr>
                <p:cNvSpPr/>
                <p:nvPr/>
              </p:nvSpPr>
              <p:spPr>
                <a:xfrm>
                  <a:off x="554778" y="-64131"/>
                  <a:ext cx="812800" cy="8128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8" name="TextBox 25">
                  <a:extLst>
                    <a:ext uri="{FF2B5EF4-FFF2-40B4-BE49-F238E27FC236}">
                      <a16:creationId xmlns:a16="http://schemas.microsoft.com/office/drawing/2014/main" id="{C22F0231-E583-19C4-3D30-89657A277F68}"/>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grpSp>
            <p:nvGrpSpPr>
              <p:cNvPr id="117" name="Group 26">
                <a:extLst>
                  <a:ext uri="{FF2B5EF4-FFF2-40B4-BE49-F238E27FC236}">
                    <a16:creationId xmlns:a16="http://schemas.microsoft.com/office/drawing/2014/main" id="{2C5C6D13-4E73-4012-C2CF-64AD8E6F5A45}"/>
                  </a:ext>
                </a:extLst>
              </p:cNvPr>
              <p:cNvGrpSpPr/>
              <p:nvPr/>
            </p:nvGrpSpPr>
            <p:grpSpPr>
              <a:xfrm>
                <a:off x="10602103" y="3632757"/>
                <a:ext cx="716823" cy="958740"/>
                <a:chOff x="76200" y="-879835"/>
                <a:chExt cx="1208563" cy="1616435"/>
              </a:xfrm>
            </p:grpSpPr>
            <p:sp>
              <p:nvSpPr>
                <p:cNvPr id="155" name="Freeform 27">
                  <a:extLst>
                    <a:ext uri="{FF2B5EF4-FFF2-40B4-BE49-F238E27FC236}">
                      <a16:creationId xmlns:a16="http://schemas.microsoft.com/office/drawing/2014/main" id="{42FD2707-C796-9E38-719E-FB0260449C20}"/>
                    </a:ext>
                  </a:extLst>
                </p:cNvPr>
                <p:cNvSpPr/>
                <p:nvPr/>
              </p:nvSpPr>
              <p:spPr>
                <a:xfrm>
                  <a:off x="471963" y="-87983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6" name="TextBox 28">
                  <a:extLst>
                    <a:ext uri="{FF2B5EF4-FFF2-40B4-BE49-F238E27FC236}">
                      <a16:creationId xmlns:a16="http://schemas.microsoft.com/office/drawing/2014/main" id="{5FAFD1D7-DDE1-FD36-BA8D-BD231AC7C129}"/>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grpSp>
            <p:nvGrpSpPr>
              <p:cNvPr id="119" name="Group 29">
                <a:extLst>
                  <a:ext uri="{FF2B5EF4-FFF2-40B4-BE49-F238E27FC236}">
                    <a16:creationId xmlns:a16="http://schemas.microsoft.com/office/drawing/2014/main" id="{E540E3C6-3CAF-8A6D-235D-817D8BD3533D}"/>
                  </a:ext>
                </a:extLst>
              </p:cNvPr>
              <p:cNvGrpSpPr/>
              <p:nvPr/>
            </p:nvGrpSpPr>
            <p:grpSpPr>
              <a:xfrm>
                <a:off x="10816003" y="3037867"/>
                <a:ext cx="498061" cy="586979"/>
                <a:chOff x="-103129" y="-253050"/>
                <a:chExt cx="839730" cy="989649"/>
              </a:xfrm>
            </p:grpSpPr>
            <p:sp>
              <p:nvSpPr>
                <p:cNvPr id="153" name="Freeform 30">
                  <a:extLst>
                    <a:ext uri="{FF2B5EF4-FFF2-40B4-BE49-F238E27FC236}">
                      <a16:creationId xmlns:a16="http://schemas.microsoft.com/office/drawing/2014/main" id="{6E2E90E6-8263-4368-DCE5-071EE83B34AC}"/>
                    </a:ext>
                  </a:extLst>
                </p:cNvPr>
                <p:cNvSpPr/>
                <p:nvPr/>
              </p:nvSpPr>
              <p:spPr>
                <a:xfrm>
                  <a:off x="-103129" y="-2530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4" name="TextBox 31">
                  <a:extLst>
                    <a:ext uri="{FF2B5EF4-FFF2-40B4-BE49-F238E27FC236}">
                      <a16:creationId xmlns:a16="http://schemas.microsoft.com/office/drawing/2014/main" id="{5A362BF9-6D61-97B5-0C8B-B945365BB545}"/>
                    </a:ext>
                  </a:extLst>
                </p:cNvPr>
                <p:cNvSpPr txBox="1"/>
                <p:nvPr/>
              </p:nvSpPr>
              <p:spPr>
                <a:xfrm>
                  <a:off x="76201" y="38100"/>
                  <a:ext cx="660400" cy="698499"/>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grpSp>
            <p:nvGrpSpPr>
              <p:cNvPr id="123" name="Group 122">
                <a:extLst>
                  <a:ext uri="{FF2B5EF4-FFF2-40B4-BE49-F238E27FC236}">
                    <a16:creationId xmlns:a16="http://schemas.microsoft.com/office/drawing/2014/main" id="{5FD3827B-D665-BE35-809D-8EB050CBA36F}"/>
                  </a:ext>
                </a:extLst>
              </p:cNvPr>
              <p:cNvGrpSpPr/>
              <p:nvPr/>
            </p:nvGrpSpPr>
            <p:grpSpPr>
              <a:xfrm>
                <a:off x="9681710" y="1782201"/>
                <a:ext cx="1071045" cy="791124"/>
                <a:chOff x="-1069181" y="-597235"/>
                <a:chExt cx="1805781" cy="1333835"/>
              </a:xfrm>
            </p:grpSpPr>
            <p:sp>
              <p:nvSpPr>
                <p:cNvPr id="151" name="Freeform 33">
                  <a:extLst>
                    <a:ext uri="{FF2B5EF4-FFF2-40B4-BE49-F238E27FC236}">
                      <a16:creationId xmlns:a16="http://schemas.microsoft.com/office/drawing/2014/main" id="{40AF820C-B7C1-EECD-2C05-408A9F70160C}"/>
                    </a:ext>
                  </a:extLst>
                </p:cNvPr>
                <p:cNvSpPr/>
                <p:nvPr/>
              </p:nvSpPr>
              <p:spPr>
                <a:xfrm>
                  <a:off x="-1069181" y="-59723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2" name="TextBox 34">
                  <a:extLst>
                    <a:ext uri="{FF2B5EF4-FFF2-40B4-BE49-F238E27FC236}">
                      <a16:creationId xmlns:a16="http://schemas.microsoft.com/office/drawing/2014/main" id="{F34EBADB-22CE-3672-5B9A-E05AE4B8A295}"/>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grpSp>
            <p:nvGrpSpPr>
              <p:cNvPr id="125" name="Group 35">
                <a:extLst>
                  <a:ext uri="{FF2B5EF4-FFF2-40B4-BE49-F238E27FC236}">
                    <a16:creationId xmlns:a16="http://schemas.microsoft.com/office/drawing/2014/main" id="{A53C0B57-178D-2B2A-EA95-AE66B45F0850}"/>
                  </a:ext>
                </a:extLst>
              </p:cNvPr>
              <p:cNvGrpSpPr/>
              <p:nvPr/>
            </p:nvGrpSpPr>
            <p:grpSpPr>
              <a:xfrm>
                <a:off x="9111258" y="1743984"/>
                <a:ext cx="705597" cy="546961"/>
                <a:chOff x="-453036" y="38100"/>
                <a:chExt cx="1189636" cy="922176"/>
              </a:xfrm>
            </p:grpSpPr>
            <p:sp>
              <p:nvSpPr>
                <p:cNvPr id="149" name="Freeform 36">
                  <a:extLst>
                    <a:ext uri="{FF2B5EF4-FFF2-40B4-BE49-F238E27FC236}">
                      <a16:creationId xmlns:a16="http://schemas.microsoft.com/office/drawing/2014/main" id="{F44BD497-A73A-7664-3822-BAF87BB6334F}"/>
                    </a:ext>
                  </a:extLst>
                </p:cNvPr>
                <p:cNvSpPr/>
                <p:nvPr/>
              </p:nvSpPr>
              <p:spPr>
                <a:xfrm>
                  <a:off x="-453036" y="14747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50" name="TextBox 37">
                  <a:extLst>
                    <a:ext uri="{FF2B5EF4-FFF2-40B4-BE49-F238E27FC236}">
                      <a16:creationId xmlns:a16="http://schemas.microsoft.com/office/drawing/2014/main" id="{C7F9B144-48B2-543B-6232-799BC37FC5D3}"/>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sp>
            <p:nvSpPr>
              <p:cNvPr id="148" name="TextBox 40">
                <a:extLst>
                  <a:ext uri="{FF2B5EF4-FFF2-40B4-BE49-F238E27FC236}">
                    <a16:creationId xmlns:a16="http://schemas.microsoft.com/office/drawing/2014/main" id="{E6FB4E47-FB7D-FB58-F2FC-D19B0C9208CB}"/>
                  </a:ext>
                </a:extLst>
              </p:cNvPr>
              <p:cNvSpPr txBox="1"/>
              <p:nvPr/>
            </p:nvSpPr>
            <p:spPr>
              <a:xfrm>
                <a:off x="8960606" y="2518171"/>
                <a:ext cx="391697" cy="414295"/>
              </a:xfrm>
              <a:prstGeom prst="rect">
                <a:avLst/>
              </a:prstGeom>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endParaRPr>
              </a:p>
            </p:txBody>
          </p:sp>
        </p:grpSp>
        <p:sp>
          <p:nvSpPr>
            <p:cNvPr id="106" name="Freeform 21">
              <a:extLst>
                <a:ext uri="{FF2B5EF4-FFF2-40B4-BE49-F238E27FC236}">
                  <a16:creationId xmlns:a16="http://schemas.microsoft.com/office/drawing/2014/main" id="{CF57ACB3-BF0F-A4D6-4B27-48DE2931A6E0}"/>
                </a:ext>
              </a:extLst>
            </p:cNvPr>
            <p:cNvSpPr/>
            <p:nvPr/>
          </p:nvSpPr>
          <p:spPr>
            <a:xfrm>
              <a:off x="7906559" y="3815549"/>
              <a:ext cx="482088" cy="4820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sp>
        <p:nvSpPr>
          <p:cNvPr id="27" name="TextBox 26">
            <a:extLst>
              <a:ext uri="{FF2B5EF4-FFF2-40B4-BE49-F238E27FC236}">
                <a16:creationId xmlns:a16="http://schemas.microsoft.com/office/drawing/2014/main" id="{0917FAF6-5E87-8BB2-C18D-21BE4B05BF25}"/>
              </a:ext>
            </a:extLst>
          </p:cNvPr>
          <p:cNvSpPr txBox="1"/>
          <p:nvPr/>
        </p:nvSpPr>
        <p:spPr>
          <a:xfrm>
            <a:off x="5882865" y="5506154"/>
            <a:ext cx="2607551" cy="984724"/>
          </a:xfrm>
          <a:prstGeom prst="rect">
            <a:avLst/>
          </a:prstGeom>
          <a:noFill/>
        </p:spPr>
        <p:txBody>
          <a:bodyPr wrap="square" lIns="0" tIns="0" rIns="0" bIns="0" rtlCol="0">
            <a:noAutofit/>
          </a:bodyPr>
          <a:lstStyle/>
          <a:p>
            <a:pPr algn="l"/>
            <a:r>
              <a:rPr lang="en-AU" sz="2000" b="1"/>
              <a:t>9 protons</a:t>
            </a:r>
          </a:p>
          <a:p>
            <a:pPr algn="l"/>
            <a:endParaRPr lang="en-AU" sz="2000" b="1"/>
          </a:p>
          <a:p>
            <a:pPr algn="l"/>
            <a:r>
              <a:rPr lang="en-AU" sz="2000" b="1"/>
              <a:t>9 electrons</a:t>
            </a:r>
          </a:p>
        </p:txBody>
      </p:sp>
      <p:grpSp>
        <p:nvGrpSpPr>
          <p:cNvPr id="33" name="Group 32">
            <a:extLst>
              <a:ext uri="{FF2B5EF4-FFF2-40B4-BE49-F238E27FC236}">
                <a16:creationId xmlns:a16="http://schemas.microsoft.com/office/drawing/2014/main" id="{D69A3CAB-1094-1B59-2ECB-00870F262869}"/>
              </a:ext>
              <a:ext uri="{C183D7F6-B498-43B3-948B-1728B52AA6E4}">
                <adec:decorative xmlns:adec="http://schemas.microsoft.com/office/drawing/2017/decorative" val="1"/>
              </a:ext>
            </a:extLst>
          </p:cNvPr>
          <p:cNvGrpSpPr/>
          <p:nvPr/>
        </p:nvGrpSpPr>
        <p:grpSpPr>
          <a:xfrm>
            <a:off x="1353611" y="3316007"/>
            <a:ext cx="7113006" cy="3176616"/>
            <a:chOff x="1365728" y="3286630"/>
            <a:chExt cx="7113006" cy="3176616"/>
          </a:xfrm>
        </p:grpSpPr>
        <p:sp>
          <p:nvSpPr>
            <p:cNvPr id="28" name="TextBox 27">
              <a:extLst>
                <a:ext uri="{FF2B5EF4-FFF2-40B4-BE49-F238E27FC236}">
                  <a16:creationId xmlns:a16="http://schemas.microsoft.com/office/drawing/2014/main" id="{B52357CC-C60B-822C-8781-E38A0F7A2F37}"/>
                </a:ext>
              </a:extLst>
            </p:cNvPr>
            <p:cNvSpPr txBox="1"/>
            <p:nvPr/>
          </p:nvSpPr>
          <p:spPr>
            <a:xfrm>
              <a:off x="2405599" y="3286630"/>
              <a:ext cx="634291" cy="647728"/>
            </a:xfrm>
            <a:prstGeom prst="rect">
              <a:avLst/>
            </a:prstGeom>
            <a:noFill/>
          </p:spPr>
          <p:txBody>
            <a:bodyPr wrap="square" lIns="0" tIns="0" rIns="0" bIns="0" rtlCol="0">
              <a:noAutofit/>
            </a:bodyPr>
            <a:lstStyle/>
            <a:p>
              <a:pPr algn="l"/>
              <a:r>
                <a:rPr lang="en-AU" sz="2000" b="1">
                  <a:solidFill>
                    <a:schemeClr val="bg1"/>
                  </a:solidFill>
                </a:rPr>
                <a:t>+</a:t>
              </a:r>
            </a:p>
          </p:txBody>
        </p:sp>
        <p:sp>
          <p:nvSpPr>
            <p:cNvPr id="30" name="TextBox 29">
              <a:extLst>
                <a:ext uri="{FF2B5EF4-FFF2-40B4-BE49-F238E27FC236}">
                  <a16:creationId xmlns:a16="http://schemas.microsoft.com/office/drawing/2014/main" id="{4915E167-E01B-6F57-5FD8-FE8B94F55AA0}"/>
                </a:ext>
              </a:extLst>
            </p:cNvPr>
            <p:cNvSpPr txBox="1"/>
            <p:nvPr/>
          </p:nvSpPr>
          <p:spPr>
            <a:xfrm>
              <a:off x="6591127" y="3483951"/>
              <a:ext cx="634291" cy="647728"/>
            </a:xfrm>
            <a:prstGeom prst="rect">
              <a:avLst/>
            </a:prstGeom>
            <a:noFill/>
          </p:spPr>
          <p:txBody>
            <a:bodyPr wrap="square" lIns="0" tIns="0" rIns="0" bIns="0" rtlCol="0">
              <a:noAutofit/>
            </a:bodyPr>
            <a:lstStyle/>
            <a:p>
              <a:pPr algn="l"/>
              <a:r>
                <a:rPr lang="en-AU" sz="2000" b="1">
                  <a:solidFill>
                    <a:schemeClr val="bg1"/>
                  </a:solidFill>
                </a:rPr>
                <a:t>-</a:t>
              </a:r>
            </a:p>
          </p:txBody>
        </p:sp>
        <p:sp>
          <p:nvSpPr>
            <p:cNvPr id="31" name="TextBox 30">
              <a:extLst>
                <a:ext uri="{FF2B5EF4-FFF2-40B4-BE49-F238E27FC236}">
                  <a16:creationId xmlns:a16="http://schemas.microsoft.com/office/drawing/2014/main" id="{E9745FEB-B936-9903-91BB-9DCDDF863736}"/>
                </a:ext>
              </a:extLst>
            </p:cNvPr>
            <p:cNvSpPr txBox="1"/>
            <p:nvPr/>
          </p:nvSpPr>
          <p:spPr>
            <a:xfrm>
              <a:off x="1365728" y="5397956"/>
              <a:ext cx="2607551" cy="984724"/>
            </a:xfrm>
            <a:prstGeom prst="rect">
              <a:avLst/>
            </a:prstGeom>
            <a:solidFill>
              <a:schemeClr val="bg1"/>
            </a:solidFill>
          </p:spPr>
          <p:txBody>
            <a:bodyPr wrap="square" lIns="0" tIns="0" rIns="0" bIns="0" rtlCol="0">
              <a:noAutofit/>
            </a:bodyPr>
            <a:lstStyle/>
            <a:p>
              <a:pPr algn="l"/>
              <a:r>
                <a:rPr lang="en-AU" sz="1800" b="1"/>
                <a:t>11 protons</a:t>
              </a:r>
            </a:p>
            <a:p>
              <a:pPr algn="l"/>
              <a:endParaRPr lang="en-AU" sz="1800" b="1"/>
            </a:p>
            <a:p>
              <a:pPr algn="l"/>
              <a:r>
                <a:rPr lang="en-AU" sz="1800" b="1"/>
                <a:t>10 electrons</a:t>
              </a:r>
            </a:p>
          </p:txBody>
        </p:sp>
        <p:sp>
          <p:nvSpPr>
            <p:cNvPr id="32" name="TextBox 31">
              <a:extLst>
                <a:ext uri="{FF2B5EF4-FFF2-40B4-BE49-F238E27FC236}">
                  <a16:creationId xmlns:a16="http://schemas.microsoft.com/office/drawing/2014/main" id="{842B05AE-D566-15F8-74AD-E12174C1F8F6}"/>
                </a:ext>
              </a:extLst>
            </p:cNvPr>
            <p:cNvSpPr txBox="1"/>
            <p:nvPr/>
          </p:nvSpPr>
          <p:spPr>
            <a:xfrm>
              <a:off x="5871183" y="5478522"/>
              <a:ext cx="2607551" cy="984724"/>
            </a:xfrm>
            <a:prstGeom prst="rect">
              <a:avLst/>
            </a:prstGeom>
            <a:solidFill>
              <a:schemeClr val="bg1"/>
            </a:solidFill>
          </p:spPr>
          <p:txBody>
            <a:bodyPr wrap="square" lIns="0" tIns="0" rIns="0" bIns="0" rtlCol="0">
              <a:noAutofit/>
            </a:bodyPr>
            <a:lstStyle/>
            <a:p>
              <a:pPr algn="l"/>
              <a:r>
                <a:rPr lang="en-AU" sz="1800" b="1"/>
                <a:t>9 protons</a:t>
              </a:r>
            </a:p>
            <a:p>
              <a:pPr algn="l"/>
              <a:endParaRPr lang="en-AU" sz="1800" b="1"/>
            </a:p>
            <a:p>
              <a:pPr algn="l"/>
              <a:r>
                <a:rPr lang="en-AU" sz="1800" b="1"/>
                <a:t>10 electrons</a:t>
              </a:r>
            </a:p>
          </p:txBody>
        </p:sp>
      </p:grpSp>
      <p:sp>
        <p:nvSpPr>
          <p:cNvPr id="85" name="Freeform 48">
            <a:extLst>
              <a:ext uri="{FF2B5EF4-FFF2-40B4-BE49-F238E27FC236}">
                <a16:creationId xmlns:a16="http://schemas.microsoft.com/office/drawing/2014/main" id="{56F7FA37-8FF2-DB38-BE24-34EB016582F5}"/>
              </a:ext>
              <a:ext uri="{C183D7F6-B498-43B3-948B-1728B52AA6E4}">
                <adec:decorative xmlns:adec="http://schemas.microsoft.com/office/drawing/2017/decorative" val="1"/>
              </a:ext>
            </a:extLst>
          </p:cNvPr>
          <p:cNvSpPr/>
          <p:nvPr/>
        </p:nvSpPr>
        <p:spPr>
          <a:xfrm>
            <a:off x="2311587" y="1949139"/>
            <a:ext cx="362438"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grpSp>
        <p:nvGrpSpPr>
          <p:cNvPr id="23" name="Group 22" descr="An electron diagram of helium, neon and argon which all have a full outer shell. As a result they are inert and do not react with other elements.">
            <a:extLst>
              <a:ext uri="{FF2B5EF4-FFF2-40B4-BE49-F238E27FC236}">
                <a16:creationId xmlns:a16="http://schemas.microsoft.com/office/drawing/2014/main" id="{48CA6E06-F3DE-5AAC-0056-C3A6E7F93605}"/>
              </a:ext>
            </a:extLst>
          </p:cNvPr>
          <p:cNvGrpSpPr/>
          <p:nvPr/>
        </p:nvGrpSpPr>
        <p:grpSpPr>
          <a:xfrm>
            <a:off x="8876860" y="0"/>
            <a:ext cx="3327863" cy="6858000"/>
            <a:chOff x="8876860" y="0"/>
            <a:chExt cx="3327863" cy="6858000"/>
          </a:xfrm>
        </p:grpSpPr>
        <p:sp>
          <p:nvSpPr>
            <p:cNvPr id="112" name="Rectangle 111">
              <a:extLst>
                <a:ext uri="{FF2B5EF4-FFF2-40B4-BE49-F238E27FC236}">
                  <a16:creationId xmlns:a16="http://schemas.microsoft.com/office/drawing/2014/main" id="{9B8BF86A-382F-E05E-F4EA-5547D304A776}"/>
                </a:ext>
                <a:ext uri="{C183D7F6-B498-43B3-948B-1728B52AA6E4}">
                  <adec:decorative xmlns:adec="http://schemas.microsoft.com/office/drawing/2017/decorative" val="1"/>
                </a:ext>
              </a:extLst>
            </p:cNvPr>
            <p:cNvSpPr/>
            <p:nvPr/>
          </p:nvSpPr>
          <p:spPr>
            <a:xfrm>
              <a:off x="8876860" y="0"/>
              <a:ext cx="3327863" cy="6858000"/>
            </a:xfrm>
            <a:prstGeom prst="rect">
              <a:avLst/>
            </a:prstGeom>
            <a:solidFill>
              <a:schemeClr val="accent4"/>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AU"/>
            </a:p>
          </p:txBody>
        </p:sp>
        <p:pic>
          <p:nvPicPr>
            <p:cNvPr id="12" name="Picture 11" descr="Helium atom.">
              <a:extLst>
                <a:ext uri="{FF2B5EF4-FFF2-40B4-BE49-F238E27FC236}">
                  <a16:creationId xmlns:a16="http://schemas.microsoft.com/office/drawing/2014/main" id="{7B6B8615-6E24-D6D4-3B6E-2E614F1C88AB}"/>
                </a:ext>
              </a:extLst>
            </p:cNvPr>
            <p:cNvPicPr>
              <a:picLocks noChangeAspect="1"/>
            </p:cNvPicPr>
            <p:nvPr/>
          </p:nvPicPr>
          <p:blipFill>
            <a:blip r:embed="rId5"/>
            <a:stretch>
              <a:fillRect/>
            </a:stretch>
          </p:blipFill>
          <p:spPr>
            <a:xfrm>
              <a:off x="9965528" y="269432"/>
              <a:ext cx="1158472" cy="1272338"/>
            </a:xfrm>
            <a:prstGeom prst="rect">
              <a:avLst/>
            </a:prstGeom>
          </p:spPr>
        </p:pic>
        <p:pic>
          <p:nvPicPr>
            <p:cNvPr id="13" name="Picture 12" descr="Neon atom.">
              <a:extLst>
                <a:ext uri="{FF2B5EF4-FFF2-40B4-BE49-F238E27FC236}">
                  <a16:creationId xmlns:a16="http://schemas.microsoft.com/office/drawing/2014/main" id="{9D969246-4398-4D49-AA79-8514A4426A85}"/>
                </a:ext>
              </a:extLst>
            </p:cNvPr>
            <p:cNvPicPr>
              <a:picLocks noChangeAspect="1"/>
            </p:cNvPicPr>
            <p:nvPr/>
          </p:nvPicPr>
          <p:blipFill>
            <a:blip r:embed="rId6"/>
            <a:stretch>
              <a:fillRect/>
            </a:stretch>
          </p:blipFill>
          <p:spPr>
            <a:xfrm>
              <a:off x="9535404" y="1756190"/>
              <a:ext cx="1940674" cy="1954373"/>
            </a:xfrm>
            <a:prstGeom prst="rect">
              <a:avLst/>
            </a:prstGeom>
          </p:spPr>
        </p:pic>
        <p:pic>
          <p:nvPicPr>
            <p:cNvPr id="22" name="Picture 21" descr="Argon atom.">
              <a:extLst>
                <a:ext uri="{FF2B5EF4-FFF2-40B4-BE49-F238E27FC236}">
                  <a16:creationId xmlns:a16="http://schemas.microsoft.com/office/drawing/2014/main" id="{E1552B15-02FC-FAB4-263D-95A174419F48}"/>
                </a:ext>
              </a:extLst>
            </p:cNvPr>
            <p:cNvPicPr>
              <a:picLocks noChangeAspect="1"/>
            </p:cNvPicPr>
            <p:nvPr/>
          </p:nvPicPr>
          <p:blipFill>
            <a:blip r:embed="rId7"/>
            <a:stretch>
              <a:fillRect/>
            </a:stretch>
          </p:blipFill>
          <p:spPr>
            <a:xfrm>
              <a:off x="9305228" y="3971222"/>
              <a:ext cx="2514973" cy="2551689"/>
            </a:xfrm>
            <a:prstGeom prst="rect">
              <a:avLst/>
            </a:prstGeom>
          </p:spPr>
        </p:pic>
      </p:grpSp>
      <p:sp>
        <p:nvSpPr>
          <p:cNvPr id="25" name="Freeform 36">
            <a:extLst>
              <a:ext uri="{FF2B5EF4-FFF2-40B4-BE49-F238E27FC236}">
                <a16:creationId xmlns:a16="http://schemas.microsoft.com/office/drawing/2014/main" id="{0D49D0AC-21D2-F4FC-811C-895169819896}"/>
              </a:ext>
              <a:ext uri="{C183D7F6-B498-43B3-948B-1728B52AA6E4}">
                <adec:decorative xmlns:adec="http://schemas.microsoft.com/office/drawing/2017/decorative" val="1"/>
              </a:ext>
            </a:extLst>
          </p:cNvPr>
          <p:cNvSpPr/>
          <p:nvPr/>
        </p:nvSpPr>
        <p:spPr>
          <a:xfrm>
            <a:off x="6536219" y="2905808"/>
            <a:ext cx="362438"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4" name="Freeform 36">
            <a:extLst>
              <a:ext uri="{FF2B5EF4-FFF2-40B4-BE49-F238E27FC236}">
                <a16:creationId xmlns:a16="http://schemas.microsoft.com/office/drawing/2014/main" id="{87D0FAE8-D701-C379-D753-47785D15C1EE}"/>
              </a:ext>
              <a:ext uri="{C183D7F6-B498-43B3-948B-1728B52AA6E4}">
                <adec:decorative xmlns:adec="http://schemas.microsoft.com/office/drawing/2017/decorative" val="1"/>
              </a:ext>
            </a:extLst>
          </p:cNvPr>
          <p:cNvSpPr/>
          <p:nvPr/>
        </p:nvSpPr>
        <p:spPr>
          <a:xfrm>
            <a:off x="6113162" y="2906830"/>
            <a:ext cx="362438" cy="3624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1"/>
          </a:solidFill>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FFFFFF"/>
                </a:solidFill>
                <a:effectLst/>
                <a:uLnTx/>
                <a:uFillTx/>
                <a:latin typeface="Arial" panose="020B0604020202020204"/>
                <a:ea typeface="+mn-ea"/>
                <a:cs typeface="+mn-cs"/>
              </a:rPr>
              <a:t>-</a:t>
            </a:r>
            <a:endParaRPr kumimoji="0" lang="en-AU" sz="16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5C5F20E5-5336-2442-F655-94D823175A4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9336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1.85185E-6 L 0.23502 0.19583 " pathEditMode="relative" rAng="0" ptsTypes="AA">
                                      <p:cBhvr>
                                        <p:cTn id="6" dur="2000" fill="hold"/>
                                        <p:tgtEl>
                                          <p:spTgt spid="85"/>
                                        </p:tgtEl>
                                        <p:attrNameLst>
                                          <p:attrName>ppt_x</p:attrName>
                                          <p:attrName>ppt_y</p:attrName>
                                        </p:attrNameLst>
                                      </p:cBhvr>
                                      <p:rCtr x="11745" y="97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4ABA2-E6CB-A4C1-2F66-F41350092BB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DDD3C04-BFDF-0D81-33BE-CB677D51A1F8}"/>
              </a:ext>
            </a:extLst>
          </p:cNvPr>
          <p:cNvSpPr>
            <a:spLocks noGrp="1"/>
          </p:cNvSpPr>
          <p:nvPr>
            <p:ph type="title"/>
          </p:nvPr>
        </p:nvSpPr>
        <p:spPr/>
        <p:txBody>
          <a:bodyPr/>
          <a:lstStyle/>
          <a:p>
            <a:r>
              <a:rPr lang="en-AU"/>
              <a:t>1.3 The periodic table</a:t>
            </a:r>
          </a:p>
        </p:txBody>
      </p:sp>
      <p:grpSp>
        <p:nvGrpSpPr>
          <p:cNvPr id="9" name="Group 8" descr="The periodic table">
            <a:extLst>
              <a:ext uri="{FF2B5EF4-FFF2-40B4-BE49-F238E27FC236}">
                <a16:creationId xmlns:a16="http://schemas.microsoft.com/office/drawing/2014/main" id="{57C753D7-326C-129E-5EC7-C2AAE3F469BB}"/>
              </a:ext>
            </a:extLst>
          </p:cNvPr>
          <p:cNvGrpSpPr/>
          <p:nvPr/>
        </p:nvGrpSpPr>
        <p:grpSpPr>
          <a:xfrm>
            <a:off x="229298" y="1005382"/>
            <a:ext cx="9566662" cy="5391250"/>
            <a:chOff x="1115538" y="845915"/>
            <a:chExt cx="10008462" cy="5905370"/>
          </a:xfrm>
        </p:grpSpPr>
        <p:pic>
          <p:nvPicPr>
            <p:cNvPr id="10" name="Picture 9" descr="Periodic table showing the periods labelled from 1 to 7.">
              <a:extLst>
                <a:ext uri="{FF2B5EF4-FFF2-40B4-BE49-F238E27FC236}">
                  <a16:creationId xmlns:a16="http://schemas.microsoft.com/office/drawing/2014/main" id="{08B41B0B-09D5-9F3E-25DD-2D344A52CD3A}"/>
                </a:ext>
              </a:extLst>
            </p:cNvPr>
            <p:cNvPicPr>
              <a:picLocks noChangeAspect="1"/>
            </p:cNvPicPr>
            <p:nvPr/>
          </p:nvPicPr>
          <p:blipFill>
            <a:blip r:embed="rId3">
              <a:extLst>
                <a:ext uri="{28A0092B-C50C-407E-A947-70E740481C1C}">
                  <a14:useLocalDpi xmlns:a14="http://schemas.microsoft.com/office/drawing/2010/main"/>
                </a:ext>
              </a:extLst>
            </a:blip>
            <a:srcRect l="3014"/>
            <a:stretch>
              <a:fillRect/>
            </a:stretch>
          </p:blipFill>
          <p:spPr>
            <a:xfrm>
              <a:off x="1115538" y="1243473"/>
              <a:ext cx="10008462" cy="5507812"/>
            </a:xfrm>
            <a:prstGeom prst="rect">
              <a:avLst/>
            </a:prstGeom>
          </p:spPr>
        </p:pic>
        <p:sp>
          <p:nvSpPr>
            <p:cNvPr id="12" name="TextBox 11">
              <a:extLst>
                <a:ext uri="{FF2B5EF4-FFF2-40B4-BE49-F238E27FC236}">
                  <a16:creationId xmlns:a16="http://schemas.microsoft.com/office/drawing/2014/main" id="{D29F9E09-61EA-7BF6-781E-678B76DDD473}"/>
                </a:ext>
              </a:extLst>
            </p:cNvPr>
            <p:cNvSpPr txBox="1"/>
            <p:nvPr/>
          </p:nvSpPr>
          <p:spPr>
            <a:xfrm>
              <a:off x="1402983" y="854435"/>
              <a:ext cx="258669" cy="440552"/>
            </a:xfrm>
            <a:prstGeom prst="rect">
              <a:avLst/>
            </a:prstGeom>
            <a:noFill/>
          </p:spPr>
          <p:txBody>
            <a:bodyPr wrap="none" lIns="0" tIns="0" rIns="0" bIns="0" rtlCol="0">
              <a:noAutofit/>
            </a:bodyPr>
            <a:lstStyle/>
            <a:p>
              <a:pPr algn="l"/>
              <a:r>
                <a:rPr lang="en-AU" sz="2800" b="1"/>
                <a:t>1</a:t>
              </a:r>
            </a:p>
          </p:txBody>
        </p:sp>
        <p:grpSp>
          <p:nvGrpSpPr>
            <p:cNvPr id="13" name="Group 12">
              <a:extLst>
                <a:ext uri="{FF2B5EF4-FFF2-40B4-BE49-F238E27FC236}">
                  <a16:creationId xmlns:a16="http://schemas.microsoft.com/office/drawing/2014/main" id="{7A88E708-2F37-64ED-9418-81160CD8B959}"/>
                </a:ext>
              </a:extLst>
            </p:cNvPr>
            <p:cNvGrpSpPr/>
            <p:nvPr/>
          </p:nvGrpSpPr>
          <p:grpSpPr>
            <a:xfrm>
              <a:off x="1229097" y="845915"/>
              <a:ext cx="9727032" cy="4158704"/>
              <a:chOff x="1229097" y="845915"/>
              <a:chExt cx="9727032" cy="4158704"/>
            </a:xfrm>
          </p:grpSpPr>
          <p:sp>
            <p:nvSpPr>
              <p:cNvPr id="14" name="TextBox 13">
                <a:extLst>
                  <a:ext uri="{FF2B5EF4-FFF2-40B4-BE49-F238E27FC236}">
                    <a16:creationId xmlns:a16="http://schemas.microsoft.com/office/drawing/2014/main" id="{20045E0C-1157-A86E-5EC6-334681DC3160}"/>
                  </a:ext>
                </a:extLst>
              </p:cNvPr>
              <p:cNvSpPr txBox="1"/>
              <p:nvPr/>
            </p:nvSpPr>
            <p:spPr>
              <a:xfrm>
                <a:off x="1949097" y="1391545"/>
                <a:ext cx="258669" cy="440552"/>
              </a:xfrm>
              <a:prstGeom prst="rect">
                <a:avLst/>
              </a:prstGeom>
              <a:noFill/>
            </p:spPr>
            <p:txBody>
              <a:bodyPr wrap="none" lIns="0" tIns="0" rIns="0" bIns="0" rtlCol="0">
                <a:noAutofit/>
              </a:bodyPr>
              <a:lstStyle/>
              <a:p>
                <a:pPr algn="l"/>
                <a:r>
                  <a:rPr lang="en-AU" sz="2800" b="1"/>
                  <a:t>2</a:t>
                </a:r>
              </a:p>
            </p:txBody>
          </p:sp>
          <p:sp>
            <p:nvSpPr>
              <p:cNvPr id="15" name="TextBox 14">
                <a:extLst>
                  <a:ext uri="{FF2B5EF4-FFF2-40B4-BE49-F238E27FC236}">
                    <a16:creationId xmlns:a16="http://schemas.microsoft.com/office/drawing/2014/main" id="{005BAE6C-7B1B-052F-C24E-185C4E5EF19F}"/>
                  </a:ext>
                </a:extLst>
              </p:cNvPr>
              <p:cNvSpPr txBox="1"/>
              <p:nvPr/>
            </p:nvSpPr>
            <p:spPr>
              <a:xfrm>
                <a:off x="2499063" y="2395871"/>
                <a:ext cx="258669" cy="440552"/>
              </a:xfrm>
              <a:prstGeom prst="rect">
                <a:avLst/>
              </a:prstGeom>
              <a:noFill/>
            </p:spPr>
            <p:txBody>
              <a:bodyPr wrap="none" lIns="0" tIns="0" rIns="0" bIns="0" rtlCol="0">
                <a:noAutofit/>
              </a:bodyPr>
              <a:lstStyle/>
              <a:p>
                <a:pPr algn="l"/>
                <a:r>
                  <a:rPr lang="en-AU" sz="2800" b="1"/>
                  <a:t>3</a:t>
                </a:r>
              </a:p>
            </p:txBody>
          </p:sp>
          <p:sp>
            <p:nvSpPr>
              <p:cNvPr id="16" name="TextBox 15">
                <a:extLst>
                  <a:ext uri="{FF2B5EF4-FFF2-40B4-BE49-F238E27FC236}">
                    <a16:creationId xmlns:a16="http://schemas.microsoft.com/office/drawing/2014/main" id="{7F1AC203-4DAD-5BF9-F2EF-D72269092928}"/>
                  </a:ext>
                </a:extLst>
              </p:cNvPr>
              <p:cNvSpPr txBox="1"/>
              <p:nvPr/>
            </p:nvSpPr>
            <p:spPr>
              <a:xfrm>
                <a:off x="3033833" y="2395871"/>
                <a:ext cx="258669" cy="440552"/>
              </a:xfrm>
              <a:prstGeom prst="rect">
                <a:avLst/>
              </a:prstGeom>
              <a:noFill/>
            </p:spPr>
            <p:txBody>
              <a:bodyPr wrap="none" lIns="0" tIns="0" rIns="0" bIns="0" rtlCol="0">
                <a:noAutofit/>
              </a:bodyPr>
              <a:lstStyle/>
              <a:p>
                <a:pPr algn="l"/>
                <a:r>
                  <a:rPr lang="en-AU" sz="2800" b="1"/>
                  <a:t>4</a:t>
                </a:r>
              </a:p>
            </p:txBody>
          </p:sp>
          <p:sp>
            <p:nvSpPr>
              <p:cNvPr id="17" name="TextBox 16">
                <a:extLst>
                  <a:ext uri="{FF2B5EF4-FFF2-40B4-BE49-F238E27FC236}">
                    <a16:creationId xmlns:a16="http://schemas.microsoft.com/office/drawing/2014/main" id="{B537DB9E-0098-9859-462E-5CC7B4E9EC09}"/>
                  </a:ext>
                </a:extLst>
              </p:cNvPr>
              <p:cNvSpPr txBox="1"/>
              <p:nvPr/>
            </p:nvSpPr>
            <p:spPr>
              <a:xfrm>
                <a:off x="3568603" y="2395871"/>
                <a:ext cx="258669" cy="440552"/>
              </a:xfrm>
              <a:prstGeom prst="rect">
                <a:avLst/>
              </a:prstGeom>
              <a:noFill/>
            </p:spPr>
            <p:txBody>
              <a:bodyPr wrap="none" lIns="0" tIns="0" rIns="0" bIns="0" rtlCol="0">
                <a:noAutofit/>
              </a:bodyPr>
              <a:lstStyle/>
              <a:p>
                <a:pPr algn="l"/>
                <a:r>
                  <a:rPr lang="en-AU" sz="2800" b="1"/>
                  <a:t>5</a:t>
                </a:r>
              </a:p>
            </p:txBody>
          </p:sp>
          <p:sp>
            <p:nvSpPr>
              <p:cNvPr id="18" name="TextBox 17">
                <a:extLst>
                  <a:ext uri="{FF2B5EF4-FFF2-40B4-BE49-F238E27FC236}">
                    <a16:creationId xmlns:a16="http://schemas.microsoft.com/office/drawing/2014/main" id="{8CE174DE-20AF-4DCD-A8DD-F6EADD4D1240}"/>
                  </a:ext>
                </a:extLst>
              </p:cNvPr>
              <p:cNvSpPr txBox="1"/>
              <p:nvPr/>
            </p:nvSpPr>
            <p:spPr>
              <a:xfrm>
                <a:off x="4103373" y="2395871"/>
                <a:ext cx="258669" cy="440552"/>
              </a:xfrm>
              <a:prstGeom prst="rect">
                <a:avLst/>
              </a:prstGeom>
              <a:noFill/>
            </p:spPr>
            <p:txBody>
              <a:bodyPr wrap="none" lIns="0" tIns="0" rIns="0" bIns="0" rtlCol="0">
                <a:noAutofit/>
              </a:bodyPr>
              <a:lstStyle/>
              <a:p>
                <a:pPr algn="l"/>
                <a:r>
                  <a:rPr lang="en-AU" sz="2800" b="1"/>
                  <a:t>6</a:t>
                </a:r>
              </a:p>
            </p:txBody>
          </p:sp>
          <p:sp>
            <p:nvSpPr>
              <p:cNvPr id="19" name="TextBox 18">
                <a:extLst>
                  <a:ext uri="{FF2B5EF4-FFF2-40B4-BE49-F238E27FC236}">
                    <a16:creationId xmlns:a16="http://schemas.microsoft.com/office/drawing/2014/main" id="{FE1C3399-BD10-1A63-DC5D-1FF093CA29AD}"/>
                  </a:ext>
                </a:extLst>
              </p:cNvPr>
              <p:cNvSpPr txBox="1"/>
              <p:nvPr/>
            </p:nvSpPr>
            <p:spPr>
              <a:xfrm>
                <a:off x="4672451" y="2395871"/>
                <a:ext cx="258669" cy="440552"/>
              </a:xfrm>
              <a:prstGeom prst="rect">
                <a:avLst/>
              </a:prstGeom>
              <a:noFill/>
            </p:spPr>
            <p:txBody>
              <a:bodyPr wrap="none" lIns="0" tIns="0" rIns="0" bIns="0" rtlCol="0">
                <a:noAutofit/>
              </a:bodyPr>
              <a:lstStyle/>
              <a:p>
                <a:pPr algn="l"/>
                <a:r>
                  <a:rPr lang="en-AU" sz="2800" b="1"/>
                  <a:t>7</a:t>
                </a:r>
              </a:p>
            </p:txBody>
          </p:sp>
          <p:sp>
            <p:nvSpPr>
              <p:cNvPr id="20" name="TextBox 19">
                <a:extLst>
                  <a:ext uri="{FF2B5EF4-FFF2-40B4-BE49-F238E27FC236}">
                    <a16:creationId xmlns:a16="http://schemas.microsoft.com/office/drawing/2014/main" id="{09008D11-E5F4-EFE4-A41C-1CA949F347AB}"/>
                  </a:ext>
                </a:extLst>
              </p:cNvPr>
              <p:cNvSpPr txBox="1"/>
              <p:nvPr/>
            </p:nvSpPr>
            <p:spPr>
              <a:xfrm>
                <a:off x="5207221" y="2395871"/>
                <a:ext cx="258669" cy="440552"/>
              </a:xfrm>
              <a:prstGeom prst="rect">
                <a:avLst/>
              </a:prstGeom>
              <a:noFill/>
            </p:spPr>
            <p:txBody>
              <a:bodyPr wrap="none" lIns="0" tIns="0" rIns="0" bIns="0" rtlCol="0">
                <a:noAutofit/>
              </a:bodyPr>
              <a:lstStyle/>
              <a:p>
                <a:pPr algn="l"/>
                <a:r>
                  <a:rPr lang="en-AU" sz="2800" b="1"/>
                  <a:t>8</a:t>
                </a:r>
              </a:p>
            </p:txBody>
          </p:sp>
          <p:sp>
            <p:nvSpPr>
              <p:cNvPr id="21" name="TextBox 20">
                <a:extLst>
                  <a:ext uri="{FF2B5EF4-FFF2-40B4-BE49-F238E27FC236}">
                    <a16:creationId xmlns:a16="http://schemas.microsoft.com/office/drawing/2014/main" id="{4203EA39-44E9-5680-B7DE-01405AC51F06}"/>
                  </a:ext>
                </a:extLst>
              </p:cNvPr>
              <p:cNvSpPr txBox="1"/>
              <p:nvPr/>
            </p:nvSpPr>
            <p:spPr>
              <a:xfrm>
                <a:off x="5741991" y="2395871"/>
                <a:ext cx="258669" cy="440552"/>
              </a:xfrm>
              <a:prstGeom prst="rect">
                <a:avLst/>
              </a:prstGeom>
              <a:noFill/>
            </p:spPr>
            <p:txBody>
              <a:bodyPr wrap="none" lIns="0" tIns="0" rIns="0" bIns="0" rtlCol="0">
                <a:noAutofit/>
              </a:bodyPr>
              <a:lstStyle/>
              <a:p>
                <a:pPr algn="l"/>
                <a:r>
                  <a:rPr lang="en-AU" sz="2800" b="1"/>
                  <a:t>9</a:t>
                </a:r>
              </a:p>
            </p:txBody>
          </p:sp>
          <p:sp>
            <p:nvSpPr>
              <p:cNvPr id="22" name="TextBox 21">
                <a:extLst>
                  <a:ext uri="{FF2B5EF4-FFF2-40B4-BE49-F238E27FC236}">
                    <a16:creationId xmlns:a16="http://schemas.microsoft.com/office/drawing/2014/main" id="{B66529FC-8D6B-0C0E-BBB3-DB4420306309}"/>
                  </a:ext>
                </a:extLst>
              </p:cNvPr>
              <p:cNvSpPr txBox="1"/>
              <p:nvPr/>
            </p:nvSpPr>
            <p:spPr>
              <a:xfrm>
                <a:off x="6168622" y="2395871"/>
                <a:ext cx="258669" cy="440552"/>
              </a:xfrm>
              <a:prstGeom prst="rect">
                <a:avLst/>
              </a:prstGeom>
              <a:noFill/>
            </p:spPr>
            <p:txBody>
              <a:bodyPr wrap="none" lIns="0" tIns="0" rIns="0" bIns="0" rtlCol="0">
                <a:noAutofit/>
              </a:bodyPr>
              <a:lstStyle/>
              <a:p>
                <a:pPr algn="l"/>
                <a:r>
                  <a:rPr lang="en-AU" sz="2800" b="1"/>
                  <a:t>10</a:t>
                </a:r>
              </a:p>
            </p:txBody>
          </p:sp>
          <p:sp>
            <p:nvSpPr>
              <p:cNvPr id="23" name="TextBox 22">
                <a:extLst>
                  <a:ext uri="{FF2B5EF4-FFF2-40B4-BE49-F238E27FC236}">
                    <a16:creationId xmlns:a16="http://schemas.microsoft.com/office/drawing/2014/main" id="{F970AC02-3853-E4E8-CB39-7F4FC617767E}"/>
                  </a:ext>
                </a:extLst>
              </p:cNvPr>
              <p:cNvSpPr txBox="1"/>
              <p:nvPr/>
            </p:nvSpPr>
            <p:spPr>
              <a:xfrm>
                <a:off x="6703394" y="2395871"/>
                <a:ext cx="258669" cy="440552"/>
              </a:xfrm>
              <a:prstGeom prst="rect">
                <a:avLst/>
              </a:prstGeom>
              <a:noFill/>
            </p:spPr>
            <p:txBody>
              <a:bodyPr wrap="none" lIns="0" tIns="0" rIns="0" bIns="0" rtlCol="0">
                <a:noAutofit/>
              </a:bodyPr>
              <a:lstStyle/>
              <a:p>
                <a:pPr algn="l"/>
                <a:r>
                  <a:rPr lang="en-AU" sz="2800" b="1"/>
                  <a:t>11</a:t>
                </a:r>
              </a:p>
            </p:txBody>
          </p:sp>
          <p:sp>
            <p:nvSpPr>
              <p:cNvPr id="24" name="TextBox 23">
                <a:extLst>
                  <a:ext uri="{FF2B5EF4-FFF2-40B4-BE49-F238E27FC236}">
                    <a16:creationId xmlns:a16="http://schemas.microsoft.com/office/drawing/2014/main" id="{9E5E2A56-635E-6716-478A-19C476893F7A}"/>
                  </a:ext>
                </a:extLst>
              </p:cNvPr>
              <p:cNvSpPr txBox="1"/>
              <p:nvPr/>
            </p:nvSpPr>
            <p:spPr>
              <a:xfrm>
                <a:off x="7238166" y="2395871"/>
                <a:ext cx="258669" cy="440552"/>
              </a:xfrm>
              <a:prstGeom prst="rect">
                <a:avLst/>
              </a:prstGeom>
              <a:noFill/>
            </p:spPr>
            <p:txBody>
              <a:bodyPr wrap="none" lIns="0" tIns="0" rIns="0" bIns="0" rtlCol="0">
                <a:noAutofit/>
              </a:bodyPr>
              <a:lstStyle/>
              <a:p>
                <a:pPr algn="l"/>
                <a:r>
                  <a:rPr lang="en-AU" sz="2800" b="1"/>
                  <a:t>12</a:t>
                </a:r>
              </a:p>
            </p:txBody>
          </p:sp>
          <p:sp>
            <p:nvSpPr>
              <p:cNvPr id="25" name="TextBox 24">
                <a:extLst>
                  <a:ext uri="{FF2B5EF4-FFF2-40B4-BE49-F238E27FC236}">
                    <a16:creationId xmlns:a16="http://schemas.microsoft.com/office/drawing/2014/main" id="{C2574415-9F1F-E40A-8CAF-E38F00AF25AA}"/>
                  </a:ext>
                </a:extLst>
              </p:cNvPr>
              <p:cNvSpPr txBox="1"/>
              <p:nvPr/>
            </p:nvSpPr>
            <p:spPr>
              <a:xfrm>
                <a:off x="7774975" y="1391545"/>
                <a:ext cx="258669" cy="440552"/>
              </a:xfrm>
              <a:prstGeom prst="rect">
                <a:avLst/>
              </a:prstGeom>
              <a:noFill/>
            </p:spPr>
            <p:txBody>
              <a:bodyPr wrap="none" lIns="0" tIns="0" rIns="0" bIns="0" rtlCol="0">
                <a:noAutofit/>
              </a:bodyPr>
              <a:lstStyle/>
              <a:p>
                <a:pPr algn="l"/>
                <a:r>
                  <a:rPr lang="en-AU" sz="2800" b="1"/>
                  <a:t>13</a:t>
                </a:r>
              </a:p>
            </p:txBody>
          </p:sp>
          <p:sp>
            <p:nvSpPr>
              <p:cNvPr id="26" name="TextBox 25">
                <a:extLst>
                  <a:ext uri="{FF2B5EF4-FFF2-40B4-BE49-F238E27FC236}">
                    <a16:creationId xmlns:a16="http://schemas.microsoft.com/office/drawing/2014/main" id="{9C7C17A7-36EF-4A49-7562-7D2939278399}"/>
                  </a:ext>
                </a:extLst>
              </p:cNvPr>
              <p:cNvSpPr txBox="1"/>
              <p:nvPr/>
            </p:nvSpPr>
            <p:spPr>
              <a:xfrm>
                <a:off x="8325887" y="1391545"/>
                <a:ext cx="258669" cy="440552"/>
              </a:xfrm>
              <a:prstGeom prst="rect">
                <a:avLst/>
              </a:prstGeom>
              <a:noFill/>
            </p:spPr>
            <p:txBody>
              <a:bodyPr wrap="none" lIns="0" tIns="0" rIns="0" bIns="0" rtlCol="0">
                <a:noAutofit/>
              </a:bodyPr>
              <a:lstStyle/>
              <a:p>
                <a:pPr algn="l"/>
                <a:r>
                  <a:rPr lang="en-AU" sz="2800" b="1"/>
                  <a:t>14</a:t>
                </a:r>
              </a:p>
            </p:txBody>
          </p:sp>
          <p:sp>
            <p:nvSpPr>
              <p:cNvPr id="27" name="TextBox 26">
                <a:extLst>
                  <a:ext uri="{FF2B5EF4-FFF2-40B4-BE49-F238E27FC236}">
                    <a16:creationId xmlns:a16="http://schemas.microsoft.com/office/drawing/2014/main" id="{F4CACF36-A89A-C557-69FD-F76AEDEDF19F}"/>
                  </a:ext>
                </a:extLst>
              </p:cNvPr>
              <p:cNvSpPr txBox="1"/>
              <p:nvPr/>
            </p:nvSpPr>
            <p:spPr>
              <a:xfrm>
                <a:off x="8876799" y="1391545"/>
                <a:ext cx="258669" cy="440552"/>
              </a:xfrm>
              <a:prstGeom prst="rect">
                <a:avLst/>
              </a:prstGeom>
              <a:noFill/>
            </p:spPr>
            <p:txBody>
              <a:bodyPr wrap="none" lIns="0" tIns="0" rIns="0" bIns="0" rtlCol="0">
                <a:noAutofit/>
              </a:bodyPr>
              <a:lstStyle/>
              <a:p>
                <a:pPr algn="l"/>
                <a:r>
                  <a:rPr lang="en-AU" sz="2800" b="1"/>
                  <a:t>15</a:t>
                </a:r>
              </a:p>
            </p:txBody>
          </p:sp>
          <p:sp>
            <p:nvSpPr>
              <p:cNvPr id="28" name="TextBox 27">
                <a:extLst>
                  <a:ext uri="{FF2B5EF4-FFF2-40B4-BE49-F238E27FC236}">
                    <a16:creationId xmlns:a16="http://schemas.microsoft.com/office/drawing/2014/main" id="{6AA45495-83FD-A952-64B5-BA86A4C3C66E}"/>
                  </a:ext>
                </a:extLst>
              </p:cNvPr>
              <p:cNvSpPr txBox="1"/>
              <p:nvPr/>
            </p:nvSpPr>
            <p:spPr>
              <a:xfrm>
                <a:off x="9427711" y="1391545"/>
                <a:ext cx="258669" cy="440552"/>
              </a:xfrm>
              <a:prstGeom prst="rect">
                <a:avLst/>
              </a:prstGeom>
              <a:noFill/>
            </p:spPr>
            <p:txBody>
              <a:bodyPr wrap="none" lIns="0" tIns="0" rIns="0" bIns="0" rtlCol="0">
                <a:noAutofit/>
              </a:bodyPr>
              <a:lstStyle/>
              <a:p>
                <a:pPr algn="l"/>
                <a:r>
                  <a:rPr lang="en-AU" sz="2800" b="1"/>
                  <a:t>16</a:t>
                </a:r>
              </a:p>
            </p:txBody>
          </p:sp>
          <p:sp>
            <p:nvSpPr>
              <p:cNvPr id="29" name="TextBox 28">
                <a:extLst>
                  <a:ext uri="{FF2B5EF4-FFF2-40B4-BE49-F238E27FC236}">
                    <a16:creationId xmlns:a16="http://schemas.microsoft.com/office/drawing/2014/main" id="{25E175DA-4894-C745-C341-BA690A35DBFC}"/>
                  </a:ext>
                </a:extLst>
              </p:cNvPr>
              <p:cNvSpPr txBox="1"/>
              <p:nvPr/>
            </p:nvSpPr>
            <p:spPr>
              <a:xfrm>
                <a:off x="9939765" y="1391545"/>
                <a:ext cx="258669" cy="440552"/>
              </a:xfrm>
              <a:prstGeom prst="rect">
                <a:avLst/>
              </a:prstGeom>
              <a:noFill/>
            </p:spPr>
            <p:txBody>
              <a:bodyPr wrap="none" lIns="0" tIns="0" rIns="0" bIns="0" rtlCol="0">
                <a:noAutofit/>
              </a:bodyPr>
              <a:lstStyle/>
              <a:p>
                <a:pPr algn="l"/>
                <a:r>
                  <a:rPr lang="en-AU" sz="2800" b="1"/>
                  <a:t>17</a:t>
                </a:r>
              </a:p>
            </p:txBody>
          </p:sp>
          <p:sp>
            <p:nvSpPr>
              <p:cNvPr id="30" name="TextBox 29">
                <a:extLst>
                  <a:ext uri="{FF2B5EF4-FFF2-40B4-BE49-F238E27FC236}">
                    <a16:creationId xmlns:a16="http://schemas.microsoft.com/office/drawing/2014/main" id="{68D4A9A0-0B65-6512-F231-4AF906791E58}"/>
                  </a:ext>
                </a:extLst>
              </p:cNvPr>
              <p:cNvSpPr txBox="1"/>
              <p:nvPr/>
            </p:nvSpPr>
            <p:spPr>
              <a:xfrm>
                <a:off x="10471793" y="845915"/>
                <a:ext cx="258669" cy="440552"/>
              </a:xfrm>
              <a:prstGeom prst="rect">
                <a:avLst/>
              </a:prstGeom>
              <a:noFill/>
            </p:spPr>
            <p:txBody>
              <a:bodyPr wrap="none" lIns="0" tIns="0" rIns="0" bIns="0" rtlCol="0">
                <a:noAutofit/>
              </a:bodyPr>
              <a:lstStyle/>
              <a:p>
                <a:pPr algn="l"/>
                <a:r>
                  <a:rPr lang="en-AU" sz="2800" b="1"/>
                  <a:t>18</a:t>
                </a:r>
              </a:p>
            </p:txBody>
          </p:sp>
          <p:sp>
            <p:nvSpPr>
              <p:cNvPr id="31" name="Rectangle 30">
                <a:extLst>
                  <a:ext uri="{FF2B5EF4-FFF2-40B4-BE49-F238E27FC236}">
                    <a16:creationId xmlns:a16="http://schemas.microsoft.com/office/drawing/2014/main" id="{86291DE1-574B-3551-21B9-4C5E96AF4C93}"/>
                  </a:ext>
                  <a:ext uri="{C183D7F6-B498-43B3-948B-1728B52AA6E4}">
                    <adec:decorative xmlns:adec="http://schemas.microsoft.com/office/drawing/2017/decorative" val="1"/>
                  </a:ext>
                </a:extLst>
              </p:cNvPr>
              <p:cNvSpPr/>
              <p:nvPr/>
            </p:nvSpPr>
            <p:spPr>
              <a:xfrm>
                <a:off x="1229097" y="1351577"/>
                <a:ext cx="539646" cy="3653042"/>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C288A14F-C04B-ABE9-2CF9-09CEA9B858AD}"/>
                  </a:ext>
                  <a:ext uri="{C183D7F6-B498-43B3-948B-1728B52AA6E4}">
                    <adec:decorative xmlns:adec="http://schemas.microsoft.com/office/drawing/2017/decorative" val="1"/>
                  </a:ext>
                </a:extLst>
              </p:cNvPr>
              <p:cNvSpPr/>
              <p:nvPr/>
            </p:nvSpPr>
            <p:spPr>
              <a:xfrm>
                <a:off x="1768743" y="1874447"/>
                <a:ext cx="539646" cy="3130172"/>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1688DFA5-AFC7-9A59-8758-09175B144E38}"/>
                  </a:ext>
                  <a:ext uri="{C183D7F6-B498-43B3-948B-1728B52AA6E4}">
                    <adec:decorative xmlns:adec="http://schemas.microsoft.com/office/drawing/2017/decorative" val="1"/>
                  </a:ext>
                </a:extLst>
              </p:cNvPr>
              <p:cNvSpPr/>
              <p:nvPr/>
            </p:nvSpPr>
            <p:spPr>
              <a:xfrm>
                <a:off x="2315163" y="2895758"/>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111AC101-F104-69D5-C03E-843B4CCFB683}"/>
                  </a:ext>
                  <a:ext uri="{C183D7F6-B498-43B3-948B-1728B52AA6E4}">
                    <adec:decorative xmlns:adec="http://schemas.microsoft.com/office/drawing/2017/decorative" val="1"/>
                  </a:ext>
                </a:extLst>
              </p:cNvPr>
              <p:cNvSpPr/>
              <p:nvPr/>
            </p:nvSpPr>
            <p:spPr>
              <a:xfrm>
                <a:off x="2861583" y="2895753"/>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AE21ED95-4AF9-6C45-5E45-67EA845F2BF2}"/>
                  </a:ext>
                  <a:ext uri="{C183D7F6-B498-43B3-948B-1728B52AA6E4}">
                    <adec:decorative xmlns:adec="http://schemas.microsoft.com/office/drawing/2017/decorative" val="1"/>
                  </a:ext>
                </a:extLst>
              </p:cNvPr>
              <p:cNvSpPr/>
              <p:nvPr/>
            </p:nvSpPr>
            <p:spPr>
              <a:xfrm>
                <a:off x="3408022" y="2895758"/>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E8B7261B-A9E9-733A-B4DF-8EEB78253B8D}"/>
                  </a:ext>
                  <a:ext uri="{C183D7F6-B498-43B3-948B-1728B52AA6E4}">
                    <adec:decorative xmlns:adec="http://schemas.microsoft.com/office/drawing/2017/decorative" val="1"/>
                  </a:ext>
                </a:extLst>
              </p:cNvPr>
              <p:cNvSpPr/>
              <p:nvPr/>
            </p:nvSpPr>
            <p:spPr>
              <a:xfrm>
                <a:off x="3947668" y="2895758"/>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a:extLst>
                  <a:ext uri="{FF2B5EF4-FFF2-40B4-BE49-F238E27FC236}">
                    <a16:creationId xmlns:a16="http://schemas.microsoft.com/office/drawing/2014/main" id="{D786F5F9-E3A8-9765-BF9A-BE53CF8EFF2E}"/>
                  </a:ext>
                  <a:ext uri="{C183D7F6-B498-43B3-948B-1728B52AA6E4}">
                    <adec:decorative xmlns:adec="http://schemas.microsoft.com/office/drawing/2017/decorative" val="1"/>
                  </a:ext>
                </a:extLst>
              </p:cNvPr>
              <p:cNvSpPr/>
              <p:nvPr/>
            </p:nvSpPr>
            <p:spPr>
              <a:xfrm>
                <a:off x="4487314" y="2895757"/>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a:extLst>
                  <a:ext uri="{FF2B5EF4-FFF2-40B4-BE49-F238E27FC236}">
                    <a16:creationId xmlns:a16="http://schemas.microsoft.com/office/drawing/2014/main" id="{93C0093C-DA37-5C51-ED20-87088A42692C}"/>
                  </a:ext>
                  <a:ext uri="{C183D7F6-B498-43B3-948B-1728B52AA6E4}">
                    <adec:decorative xmlns:adec="http://schemas.microsoft.com/office/drawing/2017/decorative" val="1"/>
                  </a:ext>
                </a:extLst>
              </p:cNvPr>
              <p:cNvSpPr/>
              <p:nvPr/>
            </p:nvSpPr>
            <p:spPr>
              <a:xfrm>
                <a:off x="5026960" y="2895757"/>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CDDB9323-5305-CF99-573C-4BA168E03568}"/>
                  </a:ext>
                  <a:ext uri="{C183D7F6-B498-43B3-948B-1728B52AA6E4}">
                    <adec:decorative xmlns:adec="http://schemas.microsoft.com/office/drawing/2017/decorative" val="1"/>
                  </a:ext>
                </a:extLst>
              </p:cNvPr>
              <p:cNvSpPr/>
              <p:nvPr/>
            </p:nvSpPr>
            <p:spPr>
              <a:xfrm>
                <a:off x="5556354" y="2895756"/>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Rectangle 39">
                <a:extLst>
                  <a:ext uri="{FF2B5EF4-FFF2-40B4-BE49-F238E27FC236}">
                    <a16:creationId xmlns:a16="http://schemas.microsoft.com/office/drawing/2014/main" id="{9189B42C-B753-E811-1672-CB6E6CBCEF71}"/>
                  </a:ext>
                  <a:ext uri="{C183D7F6-B498-43B3-948B-1728B52AA6E4}">
                    <adec:decorative xmlns:adec="http://schemas.microsoft.com/office/drawing/2017/decorative" val="1"/>
                  </a:ext>
                </a:extLst>
              </p:cNvPr>
              <p:cNvSpPr/>
              <p:nvPr/>
            </p:nvSpPr>
            <p:spPr>
              <a:xfrm>
                <a:off x="6102774" y="2895755"/>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a:extLst>
                  <a:ext uri="{FF2B5EF4-FFF2-40B4-BE49-F238E27FC236}">
                    <a16:creationId xmlns:a16="http://schemas.microsoft.com/office/drawing/2014/main" id="{8A3DB537-75B7-D6D2-4685-B42EC0263D7E}"/>
                  </a:ext>
                  <a:ext uri="{C183D7F6-B498-43B3-948B-1728B52AA6E4}">
                    <adec:decorative xmlns:adec="http://schemas.microsoft.com/office/drawing/2017/decorative" val="1"/>
                  </a:ext>
                </a:extLst>
              </p:cNvPr>
              <p:cNvSpPr/>
              <p:nvPr/>
            </p:nvSpPr>
            <p:spPr>
              <a:xfrm>
                <a:off x="6632168" y="2895754"/>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EDB3E68D-5923-6FB5-5951-CAF9DB725010}"/>
                  </a:ext>
                  <a:ext uri="{C183D7F6-B498-43B3-948B-1728B52AA6E4}">
                    <adec:decorative xmlns:adec="http://schemas.microsoft.com/office/drawing/2017/decorative" val="1"/>
                  </a:ext>
                </a:extLst>
              </p:cNvPr>
              <p:cNvSpPr/>
              <p:nvPr/>
            </p:nvSpPr>
            <p:spPr>
              <a:xfrm>
                <a:off x="7188859" y="2895753"/>
                <a:ext cx="539646" cy="2075869"/>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Rectangle 42">
                <a:extLst>
                  <a:ext uri="{FF2B5EF4-FFF2-40B4-BE49-F238E27FC236}">
                    <a16:creationId xmlns:a16="http://schemas.microsoft.com/office/drawing/2014/main" id="{8EAADF5B-C637-516E-44F8-6907A22A2012}"/>
                  </a:ext>
                  <a:ext uri="{C183D7F6-B498-43B3-948B-1728B52AA6E4}">
                    <adec:decorative xmlns:adec="http://schemas.microsoft.com/office/drawing/2017/decorative" val="1"/>
                  </a:ext>
                </a:extLst>
              </p:cNvPr>
              <p:cNvSpPr/>
              <p:nvPr/>
            </p:nvSpPr>
            <p:spPr>
              <a:xfrm>
                <a:off x="7728505" y="1841450"/>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D0BD7FA3-4417-E76A-E017-53C45AF8E52F}"/>
                  </a:ext>
                  <a:ext uri="{C183D7F6-B498-43B3-948B-1728B52AA6E4}">
                    <adec:decorative xmlns:adec="http://schemas.microsoft.com/office/drawing/2017/decorative" val="1"/>
                  </a:ext>
                </a:extLst>
              </p:cNvPr>
              <p:cNvSpPr/>
              <p:nvPr/>
            </p:nvSpPr>
            <p:spPr>
              <a:xfrm>
                <a:off x="8268623" y="1841450"/>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50C71A4D-84A2-A3C1-C77C-3CEA4E45C52B}"/>
                  </a:ext>
                  <a:ext uri="{C183D7F6-B498-43B3-948B-1728B52AA6E4}">
                    <adec:decorative xmlns:adec="http://schemas.microsoft.com/office/drawing/2017/decorative" val="1"/>
                  </a:ext>
                </a:extLst>
              </p:cNvPr>
              <p:cNvSpPr/>
              <p:nvPr/>
            </p:nvSpPr>
            <p:spPr>
              <a:xfrm>
                <a:off x="8793708" y="1832097"/>
                <a:ext cx="539646" cy="313017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a:extLst>
                  <a:ext uri="{FF2B5EF4-FFF2-40B4-BE49-F238E27FC236}">
                    <a16:creationId xmlns:a16="http://schemas.microsoft.com/office/drawing/2014/main" id="{60C1B683-F9E3-C858-3F66-38383C9938D0}"/>
                  </a:ext>
                  <a:ext uri="{C183D7F6-B498-43B3-948B-1728B52AA6E4}">
                    <adec:decorative xmlns:adec="http://schemas.microsoft.com/office/drawing/2017/decorative" val="1"/>
                  </a:ext>
                </a:extLst>
              </p:cNvPr>
              <p:cNvSpPr/>
              <p:nvPr/>
            </p:nvSpPr>
            <p:spPr>
              <a:xfrm>
                <a:off x="9338002" y="1841450"/>
                <a:ext cx="539646" cy="3130170"/>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60474DED-D4F1-9BFC-E456-12C8EB779E4B}"/>
                  </a:ext>
                  <a:ext uri="{C183D7F6-B498-43B3-948B-1728B52AA6E4}">
                    <adec:decorative xmlns:adec="http://schemas.microsoft.com/office/drawing/2017/decorative" val="1"/>
                  </a:ext>
                </a:extLst>
              </p:cNvPr>
              <p:cNvSpPr/>
              <p:nvPr/>
            </p:nvSpPr>
            <p:spPr>
              <a:xfrm>
                <a:off x="9876837" y="1832097"/>
                <a:ext cx="539646" cy="313952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E496F35E-DA5C-9D42-084D-9C5CC065DE2F}"/>
                  </a:ext>
                  <a:ext uri="{C183D7F6-B498-43B3-948B-1728B52AA6E4}">
                    <adec:decorative xmlns:adec="http://schemas.microsoft.com/office/drawing/2017/decorative" val="1"/>
                  </a:ext>
                </a:extLst>
              </p:cNvPr>
              <p:cNvSpPr/>
              <p:nvPr/>
            </p:nvSpPr>
            <p:spPr>
              <a:xfrm>
                <a:off x="10416483" y="1318577"/>
                <a:ext cx="539646" cy="3653041"/>
              </a:xfrm>
              <a:prstGeom prst="rect">
                <a:avLst/>
              </a:prstGeom>
              <a:solidFill>
                <a:srgbClr val="29C5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graphicFrame>
        <p:nvGraphicFramePr>
          <p:cNvPr id="4" name="Table 3">
            <a:extLst>
              <a:ext uri="{FF2B5EF4-FFF2-40B4-BE49-F238E27FC236}">
                <a16:creationId xmlns:a16="http://schemas.microsoft.com/office/drawing/2014/main" id="{CB68B9FC-B291-420F-5502-304E1285CD48}"/>
              </a:ext>
            </a:extLst>
          </p:cNvPr>
          <p:cNvGraphicFramePr>
            <a:graphicFrameLocks noGrp="1"/>
          </p:cNvGraphicFramePr>
          <p:nvPr>
            <p:extLst>
              <p:ext uri="{D42A27DB-BD31-4B8C-83A1-F6EECF244321}">
                <p14:modId xmlns:p14="http://schemas.microsoft.com/office/powerpoint/2010/main" val="1074466186"/>
              </p:ext>
            </p:extLst>
          </p:nvPr>
        </p:nvGraphicFramePr>
        <p:xfrm>
          <a:off x="9812251" y="1371600"/>
          <a:ext cx="2279991" cy="4355962"/>
        </p:xfrm>
        <a:graphic>
          <a:graphicData uri="http://schemas.openxmlformats.org/drawingml/2006/table">
            <a:tbl>
              <a:tblPr firstRow="1" bandRow="1">
                <a:tableStyleId>{5940675A-B579-460E-94D1-54222C63F5DA}</a:tableStyleId>
              </a:tblPr>
              <a:tblGrid>
                <a:gridCol w="830351">
                  <a:extLst>
                    <a:ext uri="{9D8B030D-6E8A-4147-A177-3AD203B41FA5}">
                      <a16:colId xmlns:a16="http://schemas.microsoft.com/office/drawing/2014/main" val="4262917556"/>
                    </a:ext>
                  </a:extLst>
                </a:gridCol>
                <a:gridCol w="1449640">
                  <a:extLst>
                    <a:ext uri="{9D8B030D-6E8A-4147-A177-3AD203B41FA5}">
                      <a16:colId xmlns:a16="http://schemas.microsoft.com/office/drawing/2014/main" val="1960997664"/>
                    </a:ext>
                  </a:extLst>
                </a:gridCol>
              </a:tblGrid>
              <a:tr h="663472">
                <a:tc>
                  <a:txBody>
                    <a:bodyPr/>
                    <a:lstStyle/>
                    <a:p>
                      <a:r>
                        <a:rPr lang="en-AU" sz="1600" b="1"/>
                        <a:t>Group</a:t>
                      </a:r>
                    </a:p>
                  </a:txBody>
                  <a:tcPr anchor="ctr">
                    <a:solidFill>
                      <a:schemeClr val="accent1">
                        <a:lumMod val="10000"/>
                        <a:lumOff val="90000"/>
                      </a:schemeClr>
                    </a:solidFill>
                  </a:tcPr>
                </a:tc>
                <a:tc>
                  <a:txBody>
                    <a:bodyPr/>
                    <a:lstStyle/>
                    <a:p>
                      <a:r>
                        <a:rPr lang="en-AU" sz="1600" b="1"/>
                        <a:t>Gain or lose</a:t>
                      </a:r>
                    </a:p>
                  </a:txBody>
                  <a:tcPr anchor="ctr">
                    <a:solidFill>
                      <a:schemeClr val="accent1">
                        <a:lumMod val="10000"/>
                        <a:lumOff val="90000"/>
                      </a:schemeClr>
                    </a:solidFill>
                  </a:tcPr>
                </a:tc>
                <a:extLst>
                  <a:ext uri="{0D108BD9-81ED-4DB2-BD59-A6C34878D82A}">
                    <a16:rowId xmlns:a16="http://schemas.microsoft.com/office/drawing/2014/main" val="215717405"/>
                  </a:ext>
                </a:extLst>
              </a:tr>
              <a:tr h="615415">
                <a:tc>
                  <a:txBody>
                    <a:bodyPr/>
                    <a:lstStyle/>
                    <a:p>
                      <a:r>
                        <a:rPr lang="en-AU" sz="1600"/>
                        <a:t>1 </a:t>
                      </a:r>
                    </a:p>
                  </a:txBody>
                  <a:tcPr anchor="ctr"/>
                </a:tc>
                <a:tc>
                  <a:txBody>
                    <a:bodyPr/>
                    <a:lstStyle/>
                    <a:p>
                      <a:r>
                        <a:rPr lang="en-AU" sz="1600"/>
                        <a:t>Lose 1</a:t>
                      </a:r>
                    </a:p>
                  </a:txBody>
                  <a:tcPr anchor="ctr"/>
                </a:tc>
                <a:extLst>
                  <a:ext uri="{0D108BD9-81ED-4DB2-BD59-A6C34878D82A}">
                    <a16:rowId xmlns:a16="http://schemas.microsoft.com/office/drawing/2014/main" val="2263890243"/>
                  </a:ext>
                </a:extLst>
              </a:tr>
              <a:tr h="615415">
                <a:tc>
                  <a:txBody>
                    <a:bodyPr/>
                    <a:lstStyle/>
                    <a:p>
                      <a:r>
                        <a:rPr lang="en-AU" sz="1600"/>
                        <a:t>2</a:t>
                      </a:r>
                    </a:p>
                  </a:txBody>
                  <a:tcPr anchor="ctr"/>
                </a:tc>
                <a:tc>
                  <a:txBody>
                    <a:bodyPr/>
                    <a:lstStyle/>
                    <a:p>
                      <a:r>
                        <a:rPr lang="en-AU" sz="1600"/>
                        <a:t>Lose 2</a:t>
                      </a:r>
                    </a:p>
                  </a:txBody>
                  <a:tcPr anchor="ctr"/>
                </a:tc>
                <a:extLst>
                  <a:ext uri="{0D108BD9-81ED-4DB2-BD59-A6C34878D82A}">
                    <a16:rowId xmlns:a16="http://schemas.microsoft.com/office/drawing/2014/main" val="1194707293"/>
                  </a:ext>
                </a:extLst>
              </a:tr>
              <a:tr h="615415">
                <a:tc>
                  <a:txBody>
                    <a:bodyPr/>
                    <a:lstStyle/>
                    <a:p>
                      <a:r>
                        <a:rPr lang="en-AU" sz="1600"/>
                        <a:t>15</a:t>
                      </a:r>
                    </a:p>
                  </a:txBody>
                  <a:tcPr anchor="ctr"/>
                </a:tc>
                <a:tc>
                  <a:txBody>
                    <a:bodyPr/>
                    <a:lstStyle/>
                    <a:p>
                      <a:r>
                        <a:rPr lang="en-AU" sz="1600"/>
                        <a:t>Gain 3</a:t>
                      </a:r>
                    </a:p>
                  </a:txBody>
                  <a:tcPr anchor="ctr"/>
                </a:tc>
                <a:extLst>
                  <a:ext uri="{0D108BD9-81ED-4DB2-BD59-A6C34878D82A}">
                    <a16:rowId xmlns:a16="http://schemas.microsoft.com/office/drawing/2014/main" val="1136629111"/>
                  </a:ext>
                </a:extLst>
              </a:tr>
              <a:tr h="615415">
                <a:tc>
                  <a:txBody>
                    <a:bodyPr/>
                    <a:lstStyle/>
                    <a:p>
                      <a:r>
                        <a:rPr lang="en-AU" sz="1600"/>
                        <a:t>16</a:t>
                      </a:r>
                    </a:p>
                  </a:txBody>
                  <a:tcPr anchor="ctr"/>
                </a:tc>
                <a:tc>
                  <a:txBody>
                    <a:bodyPr/>
                    <a:lstStyle/>
                    <a:p>
                      <a:r>
                        <a:rPr lang="en-AU" sz="1600"/>
                        <a:t>Gain 2</a:t>
                      </a:r>
                    </a:p>
                  </a:txBody>
                  <a:tcPr anchor="ctr"/>
                </a:tc>
                <a:extLst>
                  <a:ext uri="{0D108BD9-81ED-4DB2-BD59-A6C34878D82A}">
                    <a16:rowId xmlns:a16="http://schemas.microsoft.com/office/drawing/2014/main" val="2333771294"/>
                  </a:ext>
                </a:extLst>
              </a:tr>
              <a:tr h="615415">
                <a:tc>
                  <a:txBody>
                    <a:bodyPr/>
                    <a:lstStyle/>
                    <a:p>
                      <a:r>
                        <a:rPr lang="en-AU" sz="1600"/>
                        <a:t>17</a:t>
                      </a:r>
                    </a:p>
                  </a:txBody>
                  <a:tcPr anchor="ctr"/>
                </a:tc>
                <a:tc>
                  <a:txBody>
                    <a:bodyPr/>
                    <a:lstStyle/>
                    <a:p>
                      <a:r>
                        <a:rPr lang="en-AU" sz="1600"/>
                        <a:t>Gain 1</a:t>
                      </a:r>
                    </a:p>
                  </a:txBody>
                  <a:tcPr anchor="ctr"/>
                </a:tc>
                <a:extLst>
                  <a:ext uri="{0D108BD9-81ED-4DB2-BD59-A6C34878D82A}">
                    <a16:rowId xmlns:a16="http://schemas.microsoft.com/office/drawing/2014/main" val="2351251899"/>
                  </a:ext>
                </a:extLst>
              </a:tr>
              <a:tr h="615415">
                <a:tc>
                  <a:txBody>
                    <a:bodyPr/>
                    <a:lstStyle/>
                    <a:p>
                      <a:r>
                        <a:rPr lang="en-AU" sz="1600"/>
                        <a:t>18</a:t>
                      </a:r>
                    </a:p>
                  </a:txBody>
                  <a:tcPr anchor="ctr"/>
                </a:tc>
                <a:tc>
                  <a:txBody>
                    <a:bodyPr/>
                    <a:lstStyle/>
                    <a:p>
                      <a:r>
                        <a:rPr lang="en-AU" sz="1600"/>
                        <a:t>Stable</a:t>
                      </a:r>
                    </a:p>
                    <a:p>
                      <a:endParaRPr lang="en-AU" sz="1600"/>
                    </a:p>
                  </a:txBody>
                  <a:tcPr anchor="ctr"/>
                </a:tc>
                <a:extLst>
                  <a:ext uri="{0D108BD9-81ED-4DB2-BD59-A6C34878D82A}">
                    <a16:rowId xmlns:a16="http://schemas.microsoft.com/office/drawing/2014/main" val="743386172"/>
                  </a:ext>
                </a:extLst>
              </a:tr>
            </a:tbl>
          </a:graphicData>
        </a:graphic>
      </p:graphicFrame>
      <p:sp>
        <p:nvSpPr>
          <p:cNvPr id="5" name="Rectangle 4">
            <a:extLst>
              <a:ext uri="{FF2B5EF4-FFF2-40B4-BE49-F238E27FC236}">
                <a16:creationId xmlns:a16="http://schemas.microsoft.com/office/drawing/2014/main" id="{30E4692C-2C46-667B-44D1-495B64C84D94}"/>
              </a:ext>
              <a:ext uri="{C183D7F6-B498-43B3-948B-1728B52AA6E4}">
                <adec:decorative xmlns:adec="http://schemas.microsoft.com/office/drawing/2017/decorative" val="1"/>
              </a:ext>
            </a:extLst>
          </p:cNvPr>
          <p:cNvSpPr/>
          <p:nvPr/>
        </p:nvSpPr>
        <p:spPr>
          <a:xfrm>
            <a:off x="366876" y="1446417"/>
            <a:ext cx="490021" cy="3365137"/>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EDFF344A-9E5E-843C-B13C-4A23A6C5015D}"/>
              </a:ext>
              <a:ext uri="{C183D7F6-B498-43B3-948B-1728B52AA6E4}">
                <adec:decorative xmlns:adec="http://schemas.microsoft.com/office/drawing/2017/decorative" val="1"/>
              </a:ext>
            </a:extLst>
          </p:cNvPr>
          <p:cNvSpPr/>
          <p:nvPr/>
        </p:nvSpPr>
        <p:spPr>
          <a:xfrm>
            <a:off x="900806" y="1941010"/>
            <a:ext cx="462115" cy="2870544"/>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543FB395-65B3-EDC3-ACDC-B18502C7D294}"/>
              </a:ext>
              <a:ext uri="{C183D7F6-B498-43B3-948B-1728B52AA6E4}">
                <adec:decorative xmlns:adec="http://schemas.microsoft.com/office/drawing/2017/decorative" val="1"/>
              </a:ext>
            </a:extLst>
          </p:cNvPr>
          <p:cNvSpPr/>
          <p:nvPr/>
        </p:nvSpPr>
        <p:spPr>
          <a:xfrm>
            <a:off x="8606561" y="1915997"/>
            <a:ext cx="490021" cy="2886033"/>
          </a:xfrm>
          <a:prstGeom prst="rect">
            <a:avLst/>
          </a:prstGeom>
          <a:noFill/>
          <a:ln w="57150">
            <a:solidFill>
              <a:srgbClr val="0151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DD89559-D200-E308-0E8D-8CC53D33EA1E}"/>
              </a:ext>
              <a:ext uri="{C183D7F6-B498-43B3-948B-1728B52AA6E4}">
                <adec:decorative xmlns:adec="http://schemas.microsoft.com/office/drawing/2017/decorative" val="1"/>
              </a:ext>
            </a:extLst>
          </p:cNvPr>
          <p:cNvSpPr/>
          <p:nvPr/>
        </p:nvSpPr>
        <p:spPr>
          <a:xfrm>
            <a:off x="1423506" y="2876761"/>
            <a:ext cx="5095925" cy="1934793"/>
          </a:xfrm>
          <a:prstGeom prst="rect">
            <a:avLst/>
          </a:prstGeom>
          <a:noFill/>
          <a:ln w="57150">
            <a:solidFill>
              <a:srgbClr val="0868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w="57150">
                <a:solidFill>
                  <a:schemeClr val="tx1"/>
                </a:solidFill>
              </a:ln>
            </a:endParaRPr>
          </a:p>
        </p:txBody>
      </p:sp>
      <p:sp>
        <p:nvSpPr>
          <p:cNvPr id="49" name="TextBox 48">
            <a:extLst>
              <a:ext uri="{FF2B5EF4-FFF2-40B4-BE49-F238E27FC236}">
                <a16:creationId xmlns:a16="http://schemas.microsoft.com/office/drawing/2014/main" id="{018F644E-7331-11CA-59ED-7862C6853B44}"/>
              </a:ext>
              <a:ext uri="{C183D7F6-B498-43B3-948B-1728B52AA6E4}">
                <adec:decorative xmlns:adec="http://schemas.microsoft.com/office/drawing/2017/decorative" val="1"/>
              </a:ext>
            </a:extLst>
          </p:cNvPr>
          <p:cNvSpPr txBox="1"/>
          <p:nvPr/>
        </p:nvSpPr>
        <p:spPr>
          <a:xfrm>
            <a:off x="36324" y="6532140"/>
            <a:ext cx="6097836" cy="261610"/>
          </a:xfrm>
          <a:prstGeom prst="rect">
            <a:avLst/>
          </a:prstGeom>
          <a:noFill/>
        </p:spPr>
        <p:txBody>
          <a:bodyPr wrap="square">
            <a:spAutoFit/>
          </a:bodyPr>
          <a:lstStyle/>
          <a:p>
            <a:r>
              <a:rPr lang="en-AU" sz="1100">
                <a:effectLst/>
              </a:rPr>
              <a:t>Periodic table of the elements adapted from the </a:t>
            </a:r>
            <a:r>
              <a:rPr lang="en-AU" sz="1100">
                <a:effectLst/>
                <a:hlinkClick r:id="rId4"/>
              </a:rPr>
              <a:t>Science 7-10 Data book</a:t>
            </a:r>
            <a:r>
              <a:rPr lang="en-AU" sz="1100">
                <a:effectLst/>
              </a:rPr>
              <a:t>..</a:t>
            </a:r>
            <a:endParaRPr lang="en-AU" sz="1100"/>
          </a:p>
        </p:txBody>
      </p:sp>
      <p:sp>
        <p:nvSpPr>
          <p:cNvPr id="3" name="Slide Number Placeholder 2">
            <a:extLst>
              <a:ext uri="{FF2B5EF4-FFF2-40B4-BE49-F238E27FC236}">
                <a16:creationId xmlns:a16="http://schemas.microsoft.com/office/drawing/2014/main" id="{AB924E83-7699-FC1E-2C17-6D2DCA532C3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9588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B3E51-C8D6-02B3-08F3-E1F6146363B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F7F77B-5CAC-2FA2-5E44-182E39C636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11" name="Title 10">
            <a:extLst>
              <a:ext uri="{FF2B5EF4-FFF2-40B4-BE49-F238E27FC236}">
                <a16:creationId xmlns:a16="http://schemas.microsoft.com/office/drawing/2014/main" id="{E098D320-6974-20CA-36BE-957321CC739F}"/>
              </a:ext>
            </a:extLst>
          </p:cNvPr>
          <p:cNvSpPr>
            <a:spLocks noGrp="1"/>
          </p:cNvSpPr>
          <p:nvPr>
            <p:ph type="title"/>
          </p:nvPr>
        </p:nvSpPr>
        <p:spPr/>
        <p:txBody>
          <a:bodyPr/>
          <a:lstStyle/>
          <a:p>
            <a:r>
              <a:rPr lang="en-AU"/>
              <a:t>1.3 Checkpoint 2</a:t>
            </a:r>
          </a:p>
        </p:txBody>
      </p:sp>
      <p:sp>
        <p:nvSpPr>
          <p:cNvPr id="9" name="Text Placeholder 8">
            <a:extLst>
              <a:ext uri="{FF2B5EF4-FFF2-40B4-BE49-F238E27FC236}">
                <a16:creationId xmlns:a16="http://schemas.microsoft.com/office/drawing/2014/main" id="{75C6E77F-4BAE-D489-E242-A0ED5B1C7F2A}"/>
              </a:ext>
            </a:extLst>
          </p:cNvPr>
          <p:cNvSpPr>
            <a:spLocks noGrp="1"/>
          </p:cNvSpPr>
          <p:nvPr>
            <p:ph type="body" sz="quarter" idx="18"/>
          </p:nvPr>
        </p:nvSpPr>
        <p:spPr>
          <a:xfrm>
            <a:off x="360000" y="1264039"/>
            <a:ext cx="10080000" cy="310015"/>
          </a:xfrm>
        </p:spPr>
        <p:txBody>
          <a:bodyPr/>
          <a:lstStyle/>
          <a:p>
            <a:r>
              <a:rPr lang="en-AU" sz="1800" dirty="0"/>
              <a:t>Use your periodic table to determine how many electrons each of the following atoms need to gain or lose to achieve a stable electron configuration.</a:t>
            </a:r>
          </a:p>
        </p:txBody>
      </p:sp>
      <p:graphicFrame>
        <p:nvGraphicFramePr>
          <p:cNvPr id="2" name="Table 1">
            <a:extLst>
              <a:ext uri="{FF2B5EF4-FFF2-40B4-BE49-F238E27FC236}">
                <a16:creationId xmlns:a16="http://schemas.microsoft.com/office/drawing/2014/main" id="{1607B68A-C9EF-B59F-F141-C4E07526980F}"/>
              </a:ext>
            </a:extLst>
          </p:cNvPr>
          <p:cNvGraphicFramePr>
            <a:graphicFrameLocks noGrp="1"/>
          </p:cNvGraphicFramePr>
          <p:nvPr/>
        </p:nvGraphicFramePr>
        <p:xfrm>
          <a:off x="3189644" y="2733838"/>
          <a:ext cx="4850937" cy="2194560"/>
        </p:xfrm>
        <a:graphic>
          <a:graphicData uri="http://schemas.openxmlformats.org/drawingml/2006/table">
            <a:tbl>
              <a:tblPr firstRow="1" bandRow="1">
                <a:tableStyleId>{5940675A-B579-460E-94D1-54222C63F5DA}</a:tableStyleId>
              </a:tblPr>
              <a:tblGrid>
                <a:gridCol w="1616979">
                  <a:extLst>
                    <a:ext uri="{9D8B030D-6E8A-4147-A177-3AD203B41FA5}">
                      <a16:colId xmlns:a16="http://schemas.microsoft.com/office/drawing/2014/main" val="4262917556"/>
                    </a:ext>
                  </a:extLst>
                </a:gridCol>
                <a:gridCol w="1616979">
                  <a:extLst>
                    <a:ext uri="{9D8B030D-6E8A-4147-A177-3AD203B41FA5}">
                      <a16:colId xmlns:a16="http://schemas.microsoft.com/office/drawing/2014/main" val="1960997664"/>
                    </a:ext>
                  </a:extLst>
                </a:gridCol>
                <a:gridCol w="1616979">
                  <a:extLst>
                    <a:ext uri="{9D8B030D-6E8A-4147-A177-3AD203B41FA5}">
                      <a16:colId xmlns:a16="http://schemas.microsoft.com/office/drawing/2014/main" val="1563029912"/>
                    </a:ext>
                  </a:extLst>
                </a:gridCol>
              </a:tblGrid>
              <a:tr h="340027">
                <a:tc>
                  <a:txBody>
                    <a:bodyPr/>
                    <a:lstStyle/>
                    <a:p>
                      <a:pPr algn="ctr"/>
                      <a:r>
                        <a:rPr lang="en-AU" b="1"/>
                        <a:t>Element</a:t>
                      </a:r>
                    </a:p>
                  </a:txBody>
                  <a:tcPr>
                    <a:solidFill>
                      <a:schemeClr val="accent1">
                        <a:lumMod val="10000"/>
                        <a:lumOff val="90000"/>
                      </a:schemeClr>
                    </a:solidFill>
                  </a:tcPr>
                </a:tc>
                <a:tc>
                  <a:txBody>
                    <a:bodyPr/>
                    <a:lstStyle/>
                    <a:p>
                      <a:pPr algn="ctr"/>
                      <a:r>
                        <a:rPr lang="en-AU" b="1"/>
                        <a:t>Gain</a:t>
                      </a:r>
                    </a:p>
                  </a:txBody>
                  <a:tcPr>
                    <a:solidFill>
                      <a:schemeClr val="accent1">
                        <a:lumMod val="10000"/>
                        <a:lumOff val="90000"/>
                      </a:schemeClr>
                    </a:solidFill>
                  </a:tcPr>
                </a:tc>
                <a:tc>
                  <a:txBody>
                    <a:bodyPr/>
                    <a:lstStyle/>
                    <a:p>
                      <a:pPr algn="ctr"/>
                      <a:r>
                        <a:rPr lang="en-AU" b="1"/>
                        <a:t>Lose</a:t>
                      </a:r>
                    </a:p>
                  </a:txBody>
                  <a:tcPr>
                    <a:solidFill>
                      <a:schemeClr val="accent1">
                        <a:lumMod val="10000"/>
                        <a:lumOff val="90000"/>
                      </a:schemeClr>
                    </a:solidFill>
                  </a:tcPr>
                </a:tc>
                <a:extLst>
                  <a:ext uri="{0D108BD9-81ED-4DB2-BD59-A6C34878D82A}">
                    <a16:rowId xmlns:a16="http://schemas.microsoft.com/office/drawing/2014/main" val="215717405"/>
                  </a:ext>
                </a:extLst>
              </a:tr>
              <a:tr h="340027">
                <a:tc>
                  <a:txBody>
                    <a:bodyPr/>
                    <a:lstStyle/>
                    <a:p>
                      <a:pPr algn="ctr"/>
                      <a:r>
                        <a:rPr lang="en-AU"/>
                        <a:t>Na </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2263890243"/>
                  </a:ext>
                </a:extLst>
              </a:tr>
              <a:tr h="340027">
                <a:tc>
                  <a:txBody>
                    <a:bodyPr/>
                    <a:lstStyle/>
                    <a:p>
                      <a:pPr algn="ctr"/>
                      <a:r>
                        <a:rPr lang="en-AU"/>
                        <a:t>Cl</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194707293"/>
                  </a:ext>
                </a:extLst>
              </a:tr>
              <a:tr h="340027">
                <a:tc>
                  <a:txBody>
                    <a:bodyPr/>
                    <a:lstStyle/>
                    <a:p>
                      <a:pPr algn="ctr"/>
                      <a:r>
                        <a:rPr lang="en-AU"/>
                        <a:t>O</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1136629111"/>
                  </a:ext>
                </a:extLst>
              </a:tr>
              <a:tr h="340027">
                <a:tc>
                  <a:txBody>
                    <a:bodyPr/>
                    <a:lstStyle/>
                    <a:p>
                      <a:pPr algn="ctr"/>
                      <a:r>
                        <a:rPr lang="en-AU"/>
                        <a:t>Mg</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2333771294"/>
                  </a:ext>
                </a:extLst>
              </a:tr>
              <a:tr h="340027">
                <a:tc>
                  <a:txBody>
                    <a:bodyPr/>
                    <a:lstStyle/>
                    <a:p>
                      <a:pPr algn="ctr"/>
                      <a:r>
                        <a:rPr lang="en-AU"/>
                        <a:t>N</a:t>
                      </a:r>
                    </a:p>
                  </a:txBody>
                  <a:tcPr/>
                </a:tc>
                <a:tc>
                  <a:txBody>
                    <a:bodyPr/>
                    <a:lstStyle/>
                    <a:p>
                      <a:endParaRPr lang="en-AU"/>
                    </a:p>
                  </a:txBody>
                  <a:tcPr/>
                </a:tc>
                <a:tc>
                  <a:txBody>
                    <a:bodyPr/>
                    <a:lstStyle/>
                    <a:p>
                      <a:endParaRPr lang="en-AU"/>
                    </a:p>
                  </a:txBody>
                  <a:tcPr/>
                </a:tc>
                <a:extLst>
                  <a:ext uri="{0D108BD9-81ED-4DB2-BD59-A6C34878D82A}">
                    <a16:rowId xmlns:a16="http://schemas.microsoft.com/office/drawing/2014/main" val="2351251899"/>
                  </a:ext>
                </a:extLst>
              </a:tr>
            </a:tbl>
          </a:graphicData>
        </a:graphic>
      </p:graphicFrame>
      <p:graphicFrame>
        <p:nvGraphicFramePr>
          <p:cNvPr id="4" name="Table 3">
            <a:extLst>
              <a:ext uri="{FF2B5EF4-FFF2-40B4-BE49-F238E27FC236}">
                <a16:creationId xmlns:a16="http://schemas.microsoft.com/office/drawing/2014/main" id="{C6FB1D5F-6E2F-3921-3A70-8515E5E41DE5}"/>
              </a:ext>
            </a:extLst>
          </p:cNvPr>
          <p:cNvGraphicFramePr>
            <a:graphicFrameLocks noGrp="1"/>
          </p:cNvGraphicFramePr>
          <p:nvPr>
            <p:extLst>
              <p:ext uri="{D42A27DB-BD31-4B8C-83A1-F6EECF244321}">
                <p14:modId xmlns:p14="http://schemas.microsoft.com/office/powerpoint/2010/main" val="723851714"/>
              </p:ext>
            </p:extLst>
          </p:nvPr>
        </p:nvGraphicFramePr>
        <p:xfrm>
          <a:off x="3189643" y="2733838"/>
          <a:ext cx="4850937" cy="2194560"/>
        </p:xfrm>
        <a:graphic>
          <a:graphicData uri="http://schemas.openxmlformats.org/drawingml/2006/table">
            <a:tbl>
              <a:tblPr firstRow="1" bandRow="1">
                <a:tableStyleId>{5940675A-B579-460E-94D1-54222C63F5DA}</a:tableStyleId>
              </a:tblPr>
              <a:tblGrid>
                <a:gridCol w="1616979">
                  <a:extLst>
                    <a:ext uri="{9D8B030D-6E8A-4147-A177-3AD203B41FA5}">
                      <a16:colId xmlns:a16="http://schemas.microsoft.com/office/drawing/2014/main" val="4262917556"/>
                    </a:ext>
                  </a:extLst>
                </a:gridCol>
                <a:gridCol w="1616979">
                  <a:extLst>
                    <a:ext uri="{9D8B030D-6E8A-4147-A177-3AD203B41FA5}">
                      <a16:colId xmlns:a16="http://schemas.microsoft.com/office/drawing/2014/main" val="1960997664"/>
                    </a:ext>
                  </a:extLst>
                </a:gridCol>
                <a:gridCol w="1616979">
                  <a:extLst>
                    <a:ext uri="{9D8B030D-6E8A-4147-A177-3AD203B41FA5}">
                      <a16:colId xmlns:a16="http://schemas.microsoft.com/office/drawing/2014/main" val="1563029912"/>
                    </a:ext>
                  </a:extLst>
                </a:gridCol>
              </a:tblGrid>
              <a:tr h="340027">
                <a:tc>
                  <a:txBody>
                    <a:bodyPr/>
                    <a:lstStyle/>
                    <a:p>
                      <a:pPr algn="ctr"/>
                      <a:r>
                        <a:rPr lang="en-AU" b="1" dirty="0"/>
                        <a:t>Element</a:t>
                      </a:r>
                    </a:p>
                  </a:txBody>
                  <a:tcPr>
                    <a:solidFill>
                      <a:schemeClr val="accent1">
                        <a:lumMod val="10000"/>
                        <a:lumOff val="90000"/>
                      </a:schemeClr>
                    </a:solidFill>
                  </a:tcPr>
                </a:tc>
                <a:tc>
                  <a:txBody>
                    <a:bodyPr/>
                    <a:lstStyle/>
                    <a:p>
                      <a:pPr algn="ctr"/>
                      <a:r>
                        <a:rPr lang="en-AU" b="1"/>
                        <a:t>Gain</a:t>
                      </a:r>
                    </a:p>
                  </a:txBody>
                  <a:tcPr>
                    <a:solidFill>
                      <a:schemeClr val="accent1">
                        <a:lumMod val="10000"/>
                        <a:lumOff val="90000"/>
                      </a:schemeClr>
                    </a:solidFill>
                  </a:tcPr>
                </a:tc>
                <a:tc>
                  <a:txBody>
                    <a:bodyPr/>
                    <a:lstStyle/>
                    <a:p>
                      <a:pPr algn="ctr"/>
                      <a:r>
                        <a:rPr lang="en-AU" b="1"/>
                        <a:t>Lose</a:t>
                      </a:r>
                    </a:p>
                  </a:txBody>
                  <a:tcPr>
                    <a:solidFill>
                      <a:schemeClr val="accent1">
                        <a:lumMod val="10000"/>
                        <a:lumOff val="90000"/>
                      </a:schemeClr>
                    </a:solidFill>
                  </a:tcPr>
                </a:tc>
                <a:extLst>
                  <a:ext uri="{0D108BD9-81ED-4DB2-BD59-A6C34878D82A}">
                    <a16:rowId xmlns:a16="http://schemas.microsoft.com/office/drawing/2014/main" val="215717405"/>
                  </a:ext>
                </a:extLst>
              </a:tr>
              <a:tr h="340027">
                <a:tc>
                  <a:txBody>
                    <a:bodyPr/>
                    <a:lstStyle/>
                    <a:p>
                      <a:pPr algn="ctr"/>
                      <a:r>
                        <a:rPr lang="en-AU"/>
                        <a:t>Na </a:t>
                      </a:r>
                    </a:p>
                  </a:txBody>
                  <a:tcPr/>
                </a:tc>
                <a:tc>
                  <a:txBody>
                    <a:bodyPr/>
                    <a:lstStyle/>
                    <a:p>
                      <a:pPr algn="ctr"/>
                      <a:endParaRPr lang="en-AU" dirty="0"/>
                    </a:p>
                  </a:txBody>
                  <a:tcPr/>
                </a:tc>
                <a:tc>
                  <a:txBody>
                    <a:bodyPr/>
                    <a:lstStyle/>
                    <a:p>
                      <a:pPr algn="ctr"/>
                      <a:r>
                        <a:rPr lang="en-AU"/>
                        <a:t>1</a:t>
                      </a:r>
                    </a:p>
                  </a:txBody>
                  <a:tcPr/>
                </a:tc>
                <a:extLst>
                  <a:ext uri="{0D108BD9-81ED-4DB2-BD59-A6C34878D82A}">
                    <a16:rowId xmlns:a16="http://schemas.microsoft.com/office/drawing/2014/main" val="2263890243"/>
                  </a:ext>
                </a:extLst>
              </a:tr>
              <a:tr h="340027">
                <a:tc>
                  <a:txBody>
                    <a:bodyPr/>
                    <a:lstStyle/>
                    <a:p>
                      <a:pPr algn="ctr"/>
                      <a:r>
                        <a:rPr lang="en-AU"/>
                        <a:t>Cl</a:t>
                      </a:r>
                    </a:p>
                  </a:txBody>
                  <a:tcPr/>
                </a:tc>
                <a:tc>
                  <a:txBody>
                    <a:bodyPr/>
                    <a:lstStyle/>
                    <a:p>
                      <a:pPr algn="ctr"/>
                      <a:r>
                        <a:rPr lang="en-AU"/>
                        <a:t>1</a:t>
                      </a:r>
                    </a:p>
                  </a:txBody>
                  <a:tcPr/>
                </a:tc>
                <a:tc>
                  <a:txBody>
                    <a:bodyPr/>
                    <a:lstStyle/>
                    <a:p>
                      <a:pPr algn="ctr"/>
                      <a:endParaRPr lang="en-AU"/>
                    </a:p>
                  </a:txBody>
                  <a:tcPr/>
                </a:tc>
                <a:extLst>
                  <a:ext uri="{0D108BD9-81ED-4DB2-BD59-A6C34878D82A}">
                    <a16:rowId xmlns:a16="http://schemas.microsoft.com/office/drawing/2014/main" val="1194707293"/>
                  </a:ext>
                </a:extLst>
              </a:tr>
              <a:tr h="340027">
                <a:tc>
                  <a:txBody>
                    <a:bodyPr/>
                    <a:lstStyle/>
                    <a:p>
                      <a:pPr algn="ctr"/>
                      <a:r>
                        <a:rPr lang="en-AU"/>
                        <a:t>O</a:t>
                      </a:r>
                    </a:p>
                  </a:txBody>
                  <a:tcPr/>
                </a:tc>
                <a:tc>
                  <a:txBody>
                    <a:bodyPr/>
                    <a:lstStyle/>
                    <a:p>
                      <a:pPr algn="ctr"/>
                      <a:r>
                        <a:rPr lang="en-AU"/>
                        <a:t>2</a:t>
                      </a:r>
                    </a:p>
                  </a:txBody>
                  <a:tcPr/>
                </a:tc>
                <a:tc>
                  <a:txBody>
                    <a:bodyPr/>
                    <a:lstStyle/>
                    <a:p>
                      <a:pPr algn="ctr"/>
                      <a:endParaRPr lang="en-AU"/>
                    </a:p>
                  </a:txBody>
                  <a:tcPr/>
                </a:tc>
                <a:extLst>
                  <a:ext uri="{0D108BD9-81ED-4DB2-BD59-A6C34878D82A}">
                    <a16:rowId xmlns:a16="http://schemas.microsoft.com/office/drawing/2014/main" val="1136629111"/>
                  </a:ext>
                </a:extLst>
              </a:tr>
              <a:tr h="340027">
                <a:tc>
                  <a:txBody>
                    <a:bodyPr/>
                    <a:lstStyle/>
                    <a:p>
                      <a:pPr algn="ctr"/>
                      <a:r>
                        <a:rPr lang="en-AU"/>
                        <a:t>Mg</a:t>
                      </a:r>
                    </a:p>
                  </a:txBody>
                  <a:tcPr/>
                </a:tc>
                <a:tc>
                  <a:txBody>
                    <a:bodyPr/>
                    <a:lstStyle/>
                    <a:p>
                      <a:pPr algn="ctr"/>
                      <a:endParaRPr lang="en-AU"/>
                    </a:p>
                  </a:txBody>
                  <a:tcPr/>
                </a:tc>
                <a:tc>
                  <a:txBody>
                    <a:bodyPr/>
                    <a:lstStyle/>
                    <a:p>
                      <a:pPr algn="ctr"/>
                      <a:r>
                        <a:rPr lang="en-AU"/>
                        <a:t>2</a:t>
                      </a:r>
                    </a:p>
                  </a:txBody>
                  <a:tcPr/>
                </a:tc>
                <a:extLst>
                  <a:ext uri="{0D108BD9-81ED-4DB2-BD59-A6C34878D82A}">
                    <a16:rowId xmlns:a16="http://schemas.microsoft.com/office/drawing/2014/main" val="2333771294"/>
                  </a:ext>
                </a:extLst>
              </a:tr>
              <a:tr h="340027">
                <a:tc>
                  <a:txBody>
                    <a:bodyPr/>
                    <a:lstStyle/>
                    <a:p>
                      <a:pPr algn="ctr"/>
                      <a:r>
                        <a:rPr lang="en-AU"/>
                        <a:t>N</a:t>
                      </a:r>
                    </a:p>
                  </a:txBody>
                  <a:tcPr/>
                </a:tc>
                <a:tc>
                  <a:txBody>
                    <a:bodyPr/>
                    <a:lstStyle/>
                    <a:p>
                      <a:pPr algn="ctr"/>
                      <a:r>
                        <a:rPr lang="en-AU"/>
                        <a:t>3</a:t>
                      </a:r>
                    </a:p>
                  </a:txBody>
                  <a:tcPr/>
                </a:tc>
                <a:tc>
                  <a:txBody>
                    <a:bodyPr/>
                    <a:lstStyle/>
                    <a:p>
                      <a:pPr algn="ctr"/>
                      <a:endParaRPr lang="en-AU" dirty="0"/>
                    </a:p>
                  </a:txBody>
                  <a:tcPr/>
                </a:tc>
                <a:extLst>
                  <a:ext uri="{0D108BD9-81ED-4DB2-BD59-A6C34878D82A}">
                    <a16:rowId xmlns:a16="http://schemas.microsoft.com/office/drawing/2014/main" val="2351251899"/>
                  </a:ext>
                </a:extLst>
              </a:tr>
            </a:tbl>
          </a:graphicData>
        </a:graphic>
      </p:graphicFrame>
    </p:spTree>
    <p:extLst>
      <p:ext uri="{BB962C8B-B14F-4D97-AF65-F5344CB8AC3E}">
        <p14:creationId xmlns:p14="http://schemas.microsoft.com/office/powerpoint/2010/main" val="210407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7243-AA12-A772-9E0E-ECA6F50C23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686A3-0F91-823A-EBB7-0421A109BB2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5516CD6A-6AAD-366A-78AF-E07B634EF6FB}"/>
              </a:ext>
            </a:extLst>
          </p:cNvPr>
          <p:cNvSpPr>
            <a:spLocks noGrp="1"/>
          </p:cNvSpPr>
          <p:nvPr>
            <p:ph type="title"/>
          </p:nvPr>
        </p:nvSpPr>
        <p:spPr/>
        <p:txBody>
          <a:bodyPr/>
          <a:lstStyle/>
          <a:p>
            <a:r>
              <a:rPr lang="en-AU"/>
              <a:t>1.3 Determining the ionic formula (1 of 5)</a:t>
            </a:r>
          </a:p>
        </p:txBody>
      </p:sp>
      <p:sp>
        <p:nvSpPr>
          <p:cNvPr id="7" name="Text Placeholder 6">
            <a:extLst>
              <a:ext uri="{FF2B5EF4-FFF2-40B4-BE49-F238E27FC236}">
                <a16:creationId xmlns:a16="http://schemas.microsoft.com/office/drawing/2014/main" id="{23D9EB0E-A93C-F950-1C02-08640E59A8C4}"/>
              </a:ext>
            </a:extLst>
          </p:cNvPr>
          <p:cNvSpPr>
            <a:spLocks noGrp="1"/>
          </p:cNvSpPr>
          <p:nvPr>
            <p:ph type="body" sz="quarter" idx="18"/>
          </p:nvPr>
        </p:nvSpPr>
        <p:spPr/>
        <p:txBody>
          <a:bodyPr/>
          <a:lstStyle/>
          <a:p>
            <a:r>
              <a:rPr lang="en-AU"/>
              <a:t>The right ratio</a:t>
            </a:r>
          </a:p>
        </p:txBody>
      </p:sp>
      <p:sp>
        <p:nvSpPr>
          <p:cNvPr id="8" name="Content Placeholder 7">
            <a:extLst>
              <a:ext uri="{FF2B5EF4-FFF2-40B4-BE49-F238E27FC236}">
                <a16:creationId xmlns:a16="http://schemas.microsoft.com/office/drawing/2014/main" id="{B94DA35E-84B1-22A2-004E-E94A21F37746}"/>
              </a:ext>
            </a:extLst>
          </p:cNvPr>
          <p:cNvSpPr>
            <a:spLocks noGrp="1"/>
          </p:cNvSpPr>
          <p:nvPr>
            <p:ph sz="quarter" idx="19"/>
          </p:nvPr>
        </p:nvSpPr>
        <p:spPr>
          <a:xfrm>
            <a:off x="360363" y="1562471"/>
            <a:ext cx="7040562" cy="4814518"/>
          </a:xfrm>
        </p:spPr>
        <p:txBody>
          <a:bodyPr/>
          <a:lstStyle/>
          <a:p>
            <a:pPr marL="342900" indent="-342900">
              <a:buFont typeface="Arial" panose="020B0604020202020204" pitchFamily="34" charset="0"/>
              <a:buChar char="•"/>
            </a:pPr>
            <a:r>
              <a:rPr lang="en-AU"/>
              <a:t>Sodium needs to lose 1 electron.</a:t>
            </a:r>
          </a:p>
          <a:p>
            <a:pPr marL="342900" indent="-342900">
              <a:buFont typeface="Arial" panose="020B0604020202020204" pitchFamily="34" charset="0"/>
              <a:buChar char="•"/>
            </a:pPr>
            <a:r>
              <a:rPr lang="en-AU"/>
              <a:t>Chlorine needs to gain 1 electron.</a:t>
            </a:r>
          </a:p>
          <a:p>
            <a:pPr marL="342900" indent="-342900">
              <a:buFont typeface="Arial" panose="020B0604020202020204" pitchFamily="34" charset="0"/>
              <a:buChar char="•"/>
            </a:pPr>
            <a:r>
              <a:rPr lang="en-AU"/>
              <a:t>So, one chlorine can accommodate one sodium atom therefore they combine in a 1:1 ratio, therefore the formula is </a:t>
            </a:r>
            <a:r>
              <a:rPr lang="en-AU" b="1"/>
              <a:t>NaCl.</a:t>
            </a:r>
          </a:p>
          <a:p>
            <a:pPr marL="342900" indent="-342900">
              <a:buFont typeface="Arial" panose="020B0604020202020204" pitchFamily="34" charset="0"/>
              <a:buChar char="•"/>
            </a:pPr>
            <a:r>
              <a:rPr lang="en-AU"/>
              <a:t>Once they have exchanged electrons the sodium becomes positively charged and the chlorine negatively charged.</a:t>
            </a:r>
          </a:p>
          <a:p>
            <a:pPr marL="342900" indent="-342900">
              <a:buFont typeface="Arial" panose="020B0604020202020204" pitchFamily="34" charset="0"/>
              <a:buChar char="•"/>
            </a:pPr>
            <a:r>
              <a:rPr lang="en-AU"/>
              <a:t>The electrostatic attraction between these 2 oppositely charged ions is the ionic bond.</a:t>
            </a:r>
          </a:p>
          <a:p>
            <a:pPr marL="342900" indent="-342900">
              <a:buFont typeface="Arial" panose="020B0604020202020204" pitchFamily="34" charset="0"/>
              <a:buChar char="•"/>
            </a:pPr>
            <a:endParaRPr lang="en-AU"/>
          </a:p>
        </p:txBody>
      </p:sp>
      <p:grpSp>
        <p:nvGrpSpPr>
          <p:cNvPr id="6" name="Group 5" descr="A model of sodium atom and a chlorine atom showing that sodium don't have complete outer shells. Sodium can donate an electron to chlorine to fill the outer shells as shown by a red arrow.">
            <a:extLst>
              <a:ext uri="{FF2B5EF4-FFF2-40B4-BE49-F238E27FC236}">
                <a16:creationId xmlns:a16="http://schemas.microsoft.com/office/drawing/2014/main" id="{74C1B707-E144-BC46-9E34-4D424E44EFF0}"/>
              </a:ext>
            </a:extLst>
          </p:cNvPr>
          <p:cNvGrpSpPr/>
          <p:nvPr/>
        </p:nvGrpSpPr>
        <p:grpSpPr>
          <a:xfrm>
            <a:off x="7605759" y="1450546"/>
            <a:ext cx="4344492" cy="1605002"/>
            <a:chOff x="6932694" y="1298623"/>
            <a:chExt cx="4344492" cy="1605002"/>
          </a:xfrm>
        </p:grpSpPr>
        <p:grpSp>
          <p:nvGrpSpPr>
            <p:cNvPr id="5" name="Group 4">
              <a:extLst>
                <a:ext uri="{FF2B5EF4-FFF2-40B4-BE49-F238E27FC236}">
                  <a16:creationId xmlns:a16="http://schemas.microsoft.com/office/drawing/2014/main" id="{AD88C260-768D-8587-E7F2-E81C7C00A0A0}"/>
                </a:ext>
              </a:extLst>
            </p:cNvPr>
            <p:cNvGrpSpPr/>
            <p:nvPr/>
          </p:nvGrpSpPr>
          <p:grpSpPr>
            <a:xfrm>
              <a:off x="6932694" y="1298623"/>
              <a:ext cx="4344492" cy="1519090"/>
              <a:chOff x="6952161" y="1296048"/>
              <a:chExt cx="4344492" cy="1519090"/>
            </a:xfrm>
          </p:grpSpPr>
          <p:sp>
            <p:nvSpPr>
              <p:cNvPr id="11" name="Oval 10">
                <a:extLst>
                  <a:ext uri="{FF2B5EF4-FFF2-40B4-BE49-F238E27FC236}">
                    <a16:creationId xmlns:a16="http://schemas.microsoft.com/office/drawing/2014/main" id="{2000341D-7A38-3994-9788-EC9AF6FEBA1C}"/>
                  </a:ext>
                </a:extLst>
              </p:cNvPr>
              <p:cNvSpPr/>
              <p:nvPr/>
            </p:nvSpPr>
            <p:spPr>
              <a:xfrm>
                <a:off x="6952161" y="1399293"/>
                <a:ext cx="1415845" cy="141584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Na</a:t>
                </a:r>
                <a:endParaRPr kumimoji="0" lang="en-AU" sz="2400" b="0" i="0" u="none" strike="noStrike" kern="1200" cap="none" spc="0" normalizeH="0" baseline="30000" noProof="0">
                  <a:ln>
                    <a:noFill/>
                  </a:ln>
                  <a:solidFill>
                    <a:srgbClr val="22272B"/>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D0EAAB64-A5E0-2639-F394-EC5121F43D4A}"/>
                  </a:ext>
                </a:extLst>
              </p:cNvPr>
              <p:cNvSpPr/>
              <p:nvPr/>
            </p:nvSpPr>
            <p:spPr>
              <a:xfrm>
                <a:off x="8268317" y="2161725"/>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33" name="Oval 32">
                <a:extLst>
                  <a:ext uri="{FF2B5EF4-FFF2-40B4-BE49-F238E27FC236}">
                    <a16:creationId xmlns:a16="http://schemas.microsoft.com/office/drawing/2014/main" id="{34A717F3-ACAF-1692-79F4-C9E23EDDCAC0}"/>
                  </a:ext>
                </a:extLst>
              </p:cNvPr>
              <p:cNvSpPr/>
              <p:nvPr/>
            </p:nvSpPr>
            <p:spPr>
              <a:xfrm>
                <a:off x="9782485" y="1391914"/>
                <a:ext cx="1415845" cy="141584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Cl</a:t>
                </a:r>
                <a:endParaRPr kumimoji="0" lang="en-AU" sz="2400" b="0" i="0" u="none" strike="noStrike" kern="1200" cap="none" spc="0" normalizeH="0" baseline="30000" noProof="0">
                  <a:ln>
                    <a:noFill/>
                  </a:ln>
                  <a:solidFill>
                    <a:srgbClr val="22272B"/>
                  </a:solidFill>
                  <a:effectLst/>
                  <a:uLnTx/>
                  <a:uFillTx/>
                  <a:latin typeface="Arial" panose="020B0604020202020204"/>
                  <a:ea typeface="+mn-ea"/>
                  <a:cs typeface="+mn-cs"/>
                </a:endParaRPr>
              </a:p>
            </p:txBody>
          </p:sp>
          <p:sp>
            <p:nvSpPr>
              <p:cNvPr id="36" name="Oval 35" descr="electron&#10;">
                <a:extLst>
                  <a:ext uri="{FF2B5EF4-FFF2-40B4-BE49-F238E27FC236}">
                    <a16:creationId xmlns:a16="http://schemas.microsoft.com/office/drawing/2014/main" id="{FDE98A63-BBF3-83FC-E109-D17F45319BBC}"/>
                  </a:ext>
                </a:extLst>
              </p:cNvPr>
              <p:cNvSpPr/>
              <p:nvPr/>
            </p:nvSpPr>
            <p:spPr>
              <a:xfrm>
                <a:off x="10293760" y="1296048"/>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37" name="Oval 36" descr="electron&#10;">
                <a:extLst>
                  <a:ext uri="{FF2B5EF4-FFF2-40B4-BE49-F238E27FC236}">
                    <a16:creationId xmlns:a16="http://schemas.microsoft.com/office/drawing/2014/main" id="{B249B9AD-B72C-94B6-C7C0-141D1315B99B}"/>
                  </a:ext>
                </a:extLst>
              </p:cNvPr>
              <p:cNvSpPr/>
              <p:nvPr/>
            </p:nvSpPr>
            <p:spPr>
              <a:xfrm>
                <a:off x="10569062" y="1303420"/>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40" name="Oval 39" descr="electron&#10;">
                <a:extLst>
                  <a:ext uri="{FF2B5EF4-FFF2-40B4-BE49-F238E27FC236}">
                    <a16:creationId xmlns:a16="http://schemas.microsoft.com/office/drawing/2014/main" id="{70D01CF1-81C7-07E3-C343-3FC67894A448}"/>
                  </a:ext>
                </a:extLst>
              </p:cNvPr>
              <p:cNvSpPr/>
              <p:nvPr/>
            </p:nvSpPr>
            <p:spPr>
              <a:xfrm>
                <a:off x="11100007" y="1895813"/>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48" name="Oval 47" descr="electron&#10;">
                <a:extLst>
                  <a:ext uri="{FF2B5EF4-FFF2-40B4-BE49-F238E27FC236}">
                    <a16:creationId xmlns:a16="http://schemas.microsoft.com/office/drawing/2014/main" id="{ECB6733C-5558-91A4-D729-B5C2B4FFDE87}"/>
                  </a:ext>
                </a:extLst>
              </p:cNvPr>
              <p:cNvSpPr/>
              <p:nvPr/>
            </p:nvSpPr>
            <p:spPr>
              <a:xfrm>
                <a:off x="11080540" y="2198150"/>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52" name="Oval 51" descr="electron&#10;">
                <a:extLst>
                  <a:ext uri="{FF2B5EF4-FFF2-40B4-BE49-F238E27FC236}">
                    <a16:creationId xmlns:a16="http://schemas.microsoft.com/office/drawing/2014/main" id="{EEA0EE99-A710-86A0-6D66-182B8EE91317}"/>
                  </a:ext>
                </a:extLst>
              </p:cNvPr>
              <p:cNvSpPr/>
              <p:nvPr/>
            </p:nvSpPr>
            <p:spPr>
              <a:xfrm>
                <a:off x="9667648" y="1895813"/>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pic>
            <p:nvPicPr>
              <p:cNvPr id="58" name="Graphic 57" descr="Arrow: Slight curve with solid fill">
                <a:extLst>
                  <a:ext uri="{FF2B5EF4-FFF2-40B4-BE49-F238E27FC236}">
                    <a16:creationId xmlns:a16="http://schemas.microsoft.com/office/drawing/2014/main" id="{39B216C7-2900-0831-012E-7216BFE348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443212">
                <a:off x="8522517" y="1874773"/>
                <a:ext cx="1307048" cy="914400"/>
              </a:xfrm>
              <a:prstGeom prst="rect">
                <a:avLst/>
              </a:prstGeom>
            </p:spPr>
          </p:pic>
        </p:grpSp>
        <p:sp>
          <p:nvSpPr>
            <p:cNvPr id="41" name="Oval 40">
              <a:extLst>
                <a:ext uri="{FF2B5EF4-FFF2-40B4-BE49-F238E27FC236}">
                  <a16:creationId xmlns:a16="http://schemas.microsoft.com/office/drawing/2014/main" id="{85C4600B-6F52-E523-7106-8AFD31A23335}"/>
                </a:ext>
              </a:extLst>
            </p:cNvPr>
            <p:cNvSpPr/>
            <p:nvPr/>
          </p:nvSpPr>
          <p:spPr>
            <a:xfrm>
              <a:off x="10569062" y="2706979"/>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49" name="Oval 48">
              <a:extLst>
                <a:ext uri="{FF2B5EF4-FFF2-40B4-BE49-F238E27FC236}">
                  <a16:creationId xmlns:a16="http://schemas.microsoft.com/office/drawing/2014/main" id="{F95A98DC-52B6-44A5-5733-AF7DFD01FD27}"/>
                </a:ext>
              </a:extLst>
            </p:cNvPr>
            <p:cNvSpPr/>
            <p:nvPr/>
          </p:nvSpPr>
          <p:spPr>
            <a:xfrm>
              <a:off x="10215718" y="2699607"/>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000000"/>
                  </a:solidFill>
                  <a:effectLst/>
                  <a:uLnTx/>
                  <a:uFillTx/>
                  <a:latin typeface="Arial" panose="020B0604020202020204"/>
                  <a:ea typeface="+mn-ea"/>
                  <a:cs typeface="+mn-cs"/>
                </a:rPr>
                <a:t>–</a:t>
              </a:r>
            </a:p>
          </p:txBody>
        </p:sp>
      </p:grpSp>
      <p:grpSp>
        <p:nvGrpSpPr>
          <p:cNvPr id="13" name="Group 12" descr="A positive sodium ion and a negative chloride ion forming sodium chloride. Both have a full outer shell because sodium donated an electron to chlorine.">
            <a:extLst>
              <a:ext uri="{FF2B5EF4-FFF2-40B4-BE49-F238E27FC236}">
                <a16:creationId xmlns:a16="http://schemas.microsoft.com/office/drawing/2014/main" id="{0E468AEC-72CB-D424-F6C4-F7BC2287FC37}"/>
              </a:ext>
            </a:extLst>
          </p:cNvPr>
          <p:cNvGrpSpPr/>
          <p:nvPr/>
        </p:nvGrpSpPr>
        <p:grpSpPr>
          <a:xfrm>
            <a:off x="8654311" y="3510233"/>
            <a:ext cx="3261467" cy="1607577"/>
            <a:chOff x="8654311" y="3510233"/>
            <a:chExt cx="3261467" cy="1607577"/>
          </a:xfrm>
        </p:grpSpPr>
        <p:grpSp>
          <p:nvGrpSpPr>
            <p:cNvPr id="10" name="Group 9" descr="A positively charged sodium ion.">
              <a:extLst>
                <a:ext uri="{FF2B5EF4-FFF2-40B4-BE49-F238E27FC236}">
                  <a16:creationId xmlns:a16="http://schemas.microsoft.com/office/drawing/2014/main" id="{F19F7667-BA91-0FD5-BB25-C64F6D439407}"/>
                </a:ext>
              </a:extLst>
            </p:cNvPr>
            <p:cNvGrpSpPr/>
            <p:nvPr/>
          </p:nvGrpSpPr>
          <p:grpSpPr>
            <a:xfrm>
              <a:off x="8654311" y="3667987"/>
              <a:ext cx="1415845" cy="1415845"/>
              <a:chOff x="7571286" y="3613478"/>
              <a:chExt cx="1415845" cy="1415845"/>
            </a:xfrm>
          </p:grpSpPr>
          <p:sp>
            <p:nvSpPr>
              <p:cNvPr id="59" name="Oval 58">
                <a:extLst>
                  <a:ext uri="{FF2B5EF4-FFF2-40B4-BE49-F238E27FC236}">
                    <a16:creationId xmlns:a16="http://schemas.microsoft.com/office/drawing/2014/main" id="{510902E1-99DC-150E-0256-21438DD92F4F}"/>
                  </a:ext>
                  <a:ext uri="{C183D7F6-B498-43B3-948B-1728B52AA6E4}">
                    <adec:decorative xmlns:adec="http://schemas.microsoft.com/office/drawing/2017/decorative" val="1"/>
                  </a:ext>
                </a:extLst>
              </p:cNvPr>
              <p:cNvSpPr/>
              <p:nvPr/>
            </p:nvSpPr>
            <p:spPr>
              <a:xfrm>
                <a:off x="7571286" y="3613478"/>
                <a:ext cx="1415845" cy="141584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Na</a:t>
                </a:r>
                <a:endParaRPr kumimoji="0" lang="en-AU" sz="2400" b="0" i="0" u="none" strike="noStrike" kern="1200" cap="none" spc="0" normalizeH="0" baseline="30000" noProof="0">
                  <a:ln>
                    <a:noFill/>
                  </a:ln>
                  <a:solidFill>
                    <a:srgbClr val="22272B"/>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C88CA25-2962-F114-155C-A52795C0292C}"/>
                  </a:ext>
                </a:extLst>
              </p:cNvPr>
              <p:cNvSpPr txBox="1"/>
              <p:nvPr/>
            </p:nvSpPr>
            <p:spPr>
              <a:xfrm>
                <a:off x="8480416" y="4078404"/>
                <a:ext cx="214564" cy="297506"/>
              </a:xfrm>
              <a:prstGeom prst="rect">
                <a:avLst/>
              </a:prstGeom>
              <a:noFill/>
            </p:spPr>
            <p:txBody>
              <a:bodyPr wrap="square" lIns="0" tIns="0" rIns="0" bIns="0" rtlCol="0">
                <a:noAutofit/>
              </a:bodyPr>
              <a:lstStyle/>
              <a:p>
                <a:pPr algn="l"/>
                <a:r>
                  <a:rPr lang="en-AU" sz="1800"/>
                  <a:t>+  </a:t>
                </a:r>
              </a:p>
            </p:txBody>
          </p:sp>
        </p:grpSp>
        <p:grpSp>
          <p:nvGrpSpPr>
            <p:cNvPr id="12" name="Group 11" descr="A negatively charged chloride ion.">
              <a:extLst>
                <a:ext uri="{FF2B5EF4-FFF2-40B4-BE49-F238E27FC236}">
                  <a16:creationId xmlns:a16="http://schemas.microsoft.com/office/drawing/2014/main" id="{C20B9B7D-CB98-D44F-6881-76CA04593C90}"/>
                </a:ext>
              </a:extLst>
            </p:cNvPr>
            <p:cNvGrpSpPr/>
            <p:nvPr/>
          </p:nvGrpSpPr>
          <p:grpSpPr>
            <a:xfrm>
              <a:off x="10286773" y="3510233"/>
              <a:ext cx="1629005" cy="1607577"/>
              <a:chOff x="10286773" y="3510233"/>
              <a:chExt cx="1629005" cy="1607577"/>
            </a:xfrm>
          </p:grpSpPr>
          <p:sp>
            <p:nvSpPr>
              <p:cNvPr id="61" name="Oval 60">
                <a:extLst>
                  <a:ext uri="{FF2B5EF4-FFF2-40B4-BE49-F238E27FC236}">
                    <a16:creationId xmlns:a16="http://schemas.microsoft.com/office/drawing/2014/main" id="{AD2B7C50-F760-2559-756B-BCA01751EFA5}"/>
                  </a:ext>
                  <a:ext uri="{C183D7F6-B498-43B3-948B-1728B52AA6E4}">
                    <adec:decorative xmlns:adec="http://schemas.microsoft.com/office/drawing/2017/decorative" val="1"/>
                  </a:ext>
                </a:extLst>
              </p:cNvPr>
              <p:cNvSpPr/>
              <p:nvPr/>
            </p:nvSpPr>
            <p:spPr>
              <a:xfrm>
                <a:off x="10401610" y="3606099"/>
                <a:ext cx="1415845" cy="1415845"/>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Cl</a:t>
                </a:r>
                <a:endParaRPr kumimoji="0" lang="en-AU" sz="2400" b="0" i="0" u="none" strike="noStrike" kern="1200" cap="none" spc="0" normalizeH="0" baseline="30000" noProof="0">
                  <a:ln>
                    <a:noFill/>
                  </a:ln>
                  <a:solidFill>
                    <a:srgbClr val="22272B"/>
                  </a:solidFill>
                  <a:effectLst/>
                  <a:uLnTx/>
                  <a:uFillTx/>
                  <a:latin typeface="Arial" panose="020B0604020202020204"/>
                  <a:ea typeface="+mn-ea"/>
                  <a:cs typeface="+mn-cs"/>
                </a:endParaRPr>
              </a:p>
            </p:txBody>
          </p:sp>
          <p:sp>
            <p:nvSpPr>
              <p:cNvPr id="60" name="Oval 59">
                <a:extLst>
                  <a:ext uri="{FF2B5EF4-FFF2-40B4-BE49-F238E27FC236}">
                    <a16:creationId xmlns:a16="http://schemas.microsoft.com/office/drawing/2014/main" id="{E3D53487-378A-93D4-2043-B83BA91D72B8}"/>
                  </a:ext>
                  <a:ext uri="{C183D7F6-B498-43B3-948B-1728B52AA6E4}">
                    <adec:decorative xmlns:adec="http://schemas.microsoft.com/office/drawing/2017/decorative" val="1"/>
                  </a:ext>
                </a:extLst>
              </p:cNvPr>
              <p:cNvSpPr/>
              <p:nvPr/>
            </p:nvSpPr>
            <p:spPr>
              <a:xfrm>
                <a:off x="10303287" y="4375910"/>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2" name="Oval 61">
                <a:extLst>
                  <a:ext uri="{FF2B5EF4-FFF2-40B4-BE49-F238E27FC236}">
                    <a16:creationId xmlns:a16="http://schemas.microsoft.com/office/drawing/2014/main" id="{24980C38-308A-DF63-0826-C42874E207A1}"/>
                  </a:ext>
                  <a:ext uri="{C183D7F6-B498-43B3-948B-1728B52AA6E4}">
                    <adec:decorative xmlns:adec="http://schemas.microsoft.com/office/drawing/2017/decorative" val="1"/>
                  </a:ext>
                </a:extLst>
              </p:cNvPr>
              <p:cNvSpPr/>
              <p:nvPr/>
            </p:nvSpPr>
            <p:spPr>
              <a:xfrm>
                <a:off x="10912885" y="3510233"/>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3" name="Oval 62">
                <a:extLst>
                  <a:ext uri="{FF2B5EF4-FFF2-40B4-BE49-F238E27FC236}">
                    <a16:creationId xmlns:a16="http://schemas.microsoft.com/office/drawing/2014/main" id="{8D3BA8F9-CAFB-DC8E-DF9F-B8F9B860049A}"/>
                  </a:ext>
                  <a:ext uri="{C183D7F6-B498-43B3-948B-1728B52AA6E4}">
                    <adec:decorative xmlns:adec="http://schemas.microsoft.com/office/drawing/2017/decorative" val="1"/>
                  </a:ext>
                </a:extLst>
              </p:cNvPr>
              <p:cNvSpPr/>
              <p:nvPr/>
            </p:nvSpPr>
            <p:spPr>
              <a:xfrm>
                <a:off x="11188187" y="3517605"/>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4" name="Oval 63">
                <a:extLst>
                  <a:ext uri="{FF2B5EF4-FFF2-40B4-BE49-F238E27FC236}">
                    <a16:creationId xmlns:a16="http://schemas.microsoft.com/office/drawing/2014/main" id="{A5493588-B418-DABD-CFBD-C98F89F32271}"/>
                  </a:ext>
                  <a:ext uri="{C183D7F6-B498-43B3-948B-1728B52AA6E4}">
                    <adec:decorative xmlns:adec="http://schemas.microsoft.com/office/drawing/2017/decorative" val="1"/>
                  </a:ext>
                </a:extLst>
              </p:cNvPr>
              <p:cNvSpPr/>
              <p:nvPr/>
            </p:nvSpPr>
            <p:spPr>
              <a:xfrm>
                <a:off x="11719132" y="4109998"/>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5" name="Oval 64">
                <a:extLst>
                  <a:ext uri="{FF2B5EF4-FFF2-40B4-BE49-F238E27FC236}">
                    <a16:creationId xmlns:a16="http://schemas.microsoft.com/office/drawing/2014/main" id="{7A0441AC-8390-D6C7-1048-3C67662ED114}"/>
                  </a:ext>
                  <a:ext uri="{C183D7F6-B498-43B3-948B-1728B52AA6E4}">
                    <adec:decorative xmlns:adec="http://schemas.microsoft.com/office/drawing/2017/decorative" val="1"/>
                  </a:ext>
                </a:extLst>
              </p:cNvPr>
              <p:cNvSpPr/>
              <p:nvPr/>
            </p:nvSpPr>
            <p:spPr>
              <a:xfrm>
                <a:off x="11188187" y="4921164"/>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6" name="Oval 65">
                <a:extLst>
                  <a:ext uri="{FF2B5EF4-FFF2-40B4-BE49-F238E27FC236}">
                    <a16:creationId xmlns:a16="http://schemas.microsoft.com/office/drawing/2014/main" id="{1C7DDEE3-6D18-8406-85C2-CE3204DEADEF}"/>
                  </a:ext>
                  <a:ext uri="{C183D7F6-B498-43B3-948B-1728B52AA6E4}">
                    <adec:decorative xmlns:adec="http://schemas.microsoft.com/office/drawing/2017/decorative" val="1"/>
                  </a:ext>
                </a:extLst>
              </p:cNvPr>
              <p:cNvSpPr/>
              <p:nvPr/>
            </p:nvSpPr>
            <p:spPr>
              <a:xfrm>
                <a:off x="11699665" y="4412335"/>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7" name="Oval 66">
                <a:extLst>
                  <a:ext uri="{FF2B5EF4-FFF2-40B4-BE49-F238E27FC236}">
                    <a16:creationId xmlns:a16="http://schemas.microsoft.com/office/drawing/2014/main" id="{5980FF37-44E3-03FC-B38C-11BA233223A8}"/>
                  </a:ext>
                  <a:ext uri="{C183D7F6-B498-43B3-948B-1728B52AA6E4}">
                    <adec:decorative xmlns:adec="http://schemas.microsoft.com/office/drawing/2017/decorative" val="1"/>
                  </a:ext>
                </a:extLst>
              </p:cNvPr>
              <p:cNvSpPr/>
              <p:nvPr/>
            </p:nvSpPr>
            <p:spPr>
              <a:xfrm>
                <a:off x="10834843" y="4913792"/>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68" name="Oval 67">
                <a:extLst>
                  <a:ext uri="{FF2B5EF4-FFF2-40B4-BE49-F238E27FC236}">
                    <a16:creationId xmlns:a16="http://schemas.microsoft.com/office/drawing/2014/main" id="{CB503F93-3C3B-2FD3-E04E-E3AACD0F9E11}"/>
                  </a:ext>
                  <a:ext uri="{C183D7F6-B498-43B3-948B-1728B52AA6E4}">
                    <adec:decorative xmlns:adec="http://schemas.microsoft.com/office/drawing/2017/decorative" val="1"/>
                  </a:ext>
                </a:extLst>
              </p:cNvPr>
              <p:cNvSpPr/>
              <p:nvPr/>
            </p:nvSpPr>
            <p:spPr>
              <a:xfrm>
                <a:off x="10286773" y="4109998"/>
                <a:ext cx="196646" cy="196646"/>
              </a:xfrm>
              <a:prstGeom prst="ellips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 name="TextBox 8">
                <a:extLst>
                  <a:ext uri="{FF2B5EF4-FFF2-40B4-BE49-F238E27FC236}">
                    <a16:creationId xmlns:a16="http://schemas.microsoft.com/office/drawing/2014/main" id="{CA4141FF-2C0C-D7B2-FEAC-CA9579C1A12A}"/>
                  </a:ext>
                </a:extLst>
              </p:cNvPr>
              <p:cNvSpPr txBox="1"/>
              <p:nvPr/>
            </p:nvSpPr>
            <p:spPr>
              <a:xfrm>
                <a:off x="11277551" y="4033535"/>
                <a:ext cx="214564" cy="297506"/>
              </a:xfrm>
              <a:prstGeom prst="rect">
                <a:avLst/>
              </a:prstGeom>
              <a:noFill/>
            </p:spPr>
            <p:txBody>
              <a:bodyPr wrap="square" lIns="0" tIns="0" rIns="0" bIns="0" rtlCol="0">
                <a:noAutofit/>
              </a:bodyPr>
              <a:lstStyle/>
              <a:p>
                <a:pPr algn="l"/>
                <a:r>
                  <a:rPr lang="en-AU" sz="1800"/>
                  <a:t>-  </a:t>
                </a:r>
              </a:p>
            </p:txBody>
          </p:sp>
        </p:grpSp>
      </p:grpSp>
    </p:spTree>
    <p:extLst>
      <p:ext uri="{BB962C8B-B14F-4D97-AF65-F5344CB8AC3E}">
        <p14:creationId xmlns:p14="http://schemas.microsoft.com/office/powerpoint/2010/main" val="154047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C960A-C78E-83B8-3722-42284F706C9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479230-7842-F482-526E-06C7236718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4" name="Title 3">
            <a:extLst>
              <a:ext uri="{FF2B5EF4-FFF2-40B4-BE49-F238E27FC236}">
                <a16:creationId xmlns:a16="http://schemas.microsoft.com/office/drawing/2014/main" id="{E04994A4-3C61-6DDC-2EAA-529656CB8EF1}"/>
              </a:ext>
            </a:extLst>
          </p:cNvPr>
          <p:cNvSpPr>
            <a:spLocks noGrp="1"/>
          </p:cNvSpPr>
          <p:nvPr>
            <p:ph type="title"/>
          </p:nvPr>
        </p:nvSpPr>
        <p:spPr/>
        <p:txBody>
          <a:bodyPr/>
          <a:lstStyle/>
          <a:p>
            <a:r>
              <a:rPr lang="en-GB">
                <a:latin typeface="Arial"/>
                <a:cs typeface="Arial"/>
              </a:rPr>
              <a:t>Contents 2</a:t>
            </a:r>
            <a:endParaRPr lang="en-GB"/>
          </a:p>
        </p:txBody>
      </p:sp>
      <p:sp>
        <p:nvSpPr>
          <p:cNvPr id="2" name="Rectangle: Rounded Corners 1">
            <a:extLst>
              <a:ext uri="{FF2B5EF4-FFF2-40B4-BE49-F238E27FC236}">
                <a16:creationId xmlns:a16="http://schemas.microsoft.com/office/drawing/2014/main" id="{64121823-C87E-82F9-1974-58FD5FDC5D87}"/>
              </a:ext>
              <a:ext uri="{C183D7F6-B498-43B3-948B-1728B52AA6E4}">
                <adec:decorative xmlns:adec="http://schemas.microsoft.com/office/drawing/2017/decorative" val="1"/>
              </a:ext>
            </a:extLst>
          </p:cNvPr>
          <p:cNvSpPr/>
          <p:nvPr/>
        </p:nvSpPr>
        <p:spPr>
          <a:xfrm>
            <a:off x="1705768" y="1274762"/>
            <a:ext cx="423297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6" name="Oval 5">
            <a:hlinkClick r:id="rId3" action="ppaction://hlinksldjump"/>
            <a:extLst>
              <a:ext uri="{FF2B5EF4-FFF2-40B4-BE49-F238E27FC236}">
                <a16:creationId xmlns:a16="http://schemas.microsoft.com/office/drawing/2014/main" id="{5E61A520-4F43-A371-B776-1D86A06D458B}"/>
              </a:ext>
            </a:extLst>
          </p:cNvPr>
          <p:cNvSpPr/>
          <p:nvPr/>
        </p:nvSpPr>
        <p:spPr>
          <a:xfrm>
            <a:off x="187709" y="13276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TRB 2 </a:t>
            </a:r>
            <a:endParaRPr lang="en-AU" sz="1600" b="1">
              <a:solidFill>
                <a:schemeClr val="bg1"/>
              </a:solidFill>
              <a:latin typeface="Arial" panose="020B0604020202020204" pitchFamily="34" charset="0"/>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70BCAC2-BE79-A453-F956-769998E1F849}"/>
              </a:ext>
            </a:extLst>
          </p:cNvPr>
          <p:cNvSpPr/>
          <p:nvPr/>
        </p:nvSpPr>
        <p:spPr>
          <a:xfrm>
            <a:off x="1150236"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2.1</a:t>
            </a:r>
          </a:p>
        </p:txBody>
      </p:sp>
      <p:sp>
        <p:nvSpPr>
          <p:cNvPr id="7" name="TextBox 25">
            <a:hlinkClick r:id="rId5" action="ppaction://hlinksldjump"/>
            <a:extLst>
              <a:ext uri="{FF2B5EF4-FFF2-40B4-BE49-F238E27FC236}">
                <a16:creationId xmlns:a16="http://schemas.microsoft.com/office/drawing/2014/main" id="{FB053D01-E0C5-FEC0-6AB1-A876BAFCAB4E}"/>
              </a:ext>
            </a:extLst>
          </p:cNvPr>
          <p:cNvSpPr txBox="1"/>
          <p:nvPr/>
        </p:nvSpPr>
        <p:spPr>
          <a:xfrm>
            <a:off x="2219356" y="1517893"/>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4" action="ppaction://hlinksldjump"/>
              </a:rPr>
              <a:t>Rate of reaction</a:t>
            </a:r>
            <a:endParaRPr lang="en-GB" sz="18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76644D2E-BDA2-7F26-35F7-248AA127198C}"/>
              </a:ext>
              <a:ext uri="{C183D7F6-B498-43B3-948B-1728B52AA6E4}">
                <adec:decorative xmlns:adec="http://schemas.microsoft.com/office/drawing/2017/decorative" val="1"/>
              </a:ext>
            </a:extLst>
          </p:cNvPr>
          <p:cNvSpPr/>
          <p:nvPr/>
        </p:nvSpPr>
        <p:spPr>
          <a:xfrm>
            <a:off x="1720155" y="2268446"/>
            <a:ext cx="423297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1" name="Oval 20">
            <a:hlinkClick r:id="rId6" action="ppaction://hlinksldjump"/>
            <a:extLst>
              <a:ext uri="{FF2B5EF4-FFF2-40B4-BE49-F238E27FC236}">
                <a16:creationId xmlns:a16="http://schemas.microsoft.com/office/drawing/2014/main" id="{CC3975E8-C727-9382-9812-015B69A254FB}"/>
              </a:ext>
            </a:extLst>
          </p:cNvPr>
          <p:cNvSpPr/>
          <p:nvPr/>
        </p:nvSpPr>
        <p:spPr>
          <a:xfrm>
            <a:off x="1164623" y="2351363"/>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2.2</a:t>
            </a:r>
          </a:p>
        </p:txBody>
      </p:sp>
      <p:sp>
        <p:nvSpPr>
          <p:cNvPr id="22" name="TextBox 25">
            <a:hlinkClick r:id="rId6" action="ppaction://hlinksldjump"/>
            <a:extLst>
              <a:ext uri="{FF2B5EF4-FFF2-40B4-BE49-F238E27FC236}">
                <a16:creationId xmlns:a16="http://schemas.microsoft.com/office/drawing/2014/main" id="{8EC39731-BF7A-F19E-CFF7-AD7BC2DA54AB}"/>
              </a:ext>
            </a:extLst>
          </p:cNvPr>
          <p:cNvSpPr txBox="1"/>
          <p:nvPr/>
        </p:nvSpPr>
        <p:spPr>
          <a:xfrm>
            <a:off x="2196682" y="2484509"/>
            <a:ext cx="360694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7" action="ppaction://hlinksldjump"/>
              </a:rPr>
              <a:t>Investigating the rate of reaction</a:t>
            </a:r>
            <a:endParaRPr lang="en-GB" sz="1800" b="1">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C17E23EE-7780-017D-AA5F-7D0B28934BD1}"/>
              </a:ext>
              <a:ext uri="{C183D7F6-B498-43B3-948B-1728B52AA6E4}">
                <adec:decorative xmlns:adec="http://schemas.microsoft.com/office/drawing/2017/decorative" val="1"/>
              </a:ext>
            </a:extLst>
          </p:cNvPr>
          <p:cNvSpPr/>
          <p:nvPr/>
        </p:nvSpPr>
        <p:spPr>
          <a:xfrm>
            <a:off x="1720155" y="3256548"/>
            <a:ext cx="423297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4" name="Oval 23">
            <a:hlinkClick r:id="rId3" action="ppaction://hlinksldjump"/>
            <a:extLst>
              <a:ext uri="{FF2B5EF4-FFF2-40B4-BE49-F238E27FC236}">
                <a16:creationId xmlns:a16="http://schemas.microsoft.com/office/drawing/2014/main" id="{44FFB504-9F1A-B6DA-104E-C1941A61D65C}"/>
              </a:ext>
            </a:extLst>
          </p:cNvPr>
          <p:cNvSpPr/>
          <p:nvPr/>
        </p:nvSpPr>
        <p:spPr>
          <a:xfrm>
            <a:off x="1164623" y="333946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2.3</a:t>
            </a:r>
          </a:p>
        </p:txBody>
      </p:sp>
      <p:sp>
        <p:nvSpPr>
          <p:cNvPr id="25" name="TextBox 25">
            <a:extLst>
              <a:ext uri="{FF2B5EF4-FFF2-40B4-BE49-F238E27FC236}">
                <a16:creationId xmlns:a16="http://schemas.microsoft.com/office/drawing/2014/main" id="{A0C53152-0FAA-6F14-D77A-C893ED220E23}"/>
              </a:ext>
            </a:extLst>
          </p:cNvPr>
          <p:cNvSpPr txBox="1"/>
          <p:nvPr/>
        </p:nvSpPr>
        <p:spPr>
          <a:xfrm>
            <a:off x="2239080" y="3285099"/>
            <a:ext cx="3323272" cy="779637"/>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8" action="ppaction://hlinksldjump"/>
              </a:rPr>
              <a:t>Investigating factors affecting the rate of reaction</a:t>
            </a:r>
            <a:endParaRPr lang="en-GB" sz="1800" b="1">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52B6B142-CC89-2FB3-007A-9311F87AB7B3}"/>
              </a:ext>
              <a:ext uri="{C183D7F6-B498-43B3-948B-1728B52AA6E4}">
                <adec:decorative xmlns:adec="http://schemas.microsoft.com/office/drawing/2017/decorative" val="1"/>
              </a:ext>
            </a:extLst>
          </p:cNvPr>
          <p:cNvSpPr/>
          <p:nvPr/>
        </p:nvSpPr>
        <p:spPr>
          <a:xfrm>
            <a:off x="1725492" y="4245218"/>
            <a:ext cx="4232970"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27" name="Oval 26">
            <a:hlinkClick r:id="rId3" action="ppaction://hlinksldjump"/>
            <a:extLst>
              <a:ext uri="{FF2B5EF4-FFF2-40B4-BE49-F238E27FC236}">
                <a16:creationId xmlns:a16="http://schemas.microsoft.com/office/drawing/2014/main" id="{F5E926E3-1D32-9C24-A220-7709779BEE97}"/>
              </a:ext>
            </a:extLst>
          </p:cNvPr>
          <p:cNvSpPr/>
          <p:nvPr/>
        </p:nvSpPr>
        <p:spPr>
          <a:xfrm>
            <a:off x="1169960" y="43281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2.4</a:t>
            </a:r>
          </a:p>
        </p:txBody>
      </p:sp>
      <p:sp>
        <p:nvSpPr>
          <p:cNvPr id="28" name="TextBox 25">
            <a:extLst>
              <a:ext uri="{FF2B5EF4-FFF2-40B4-BE49-F238E27FC236}">
                <a16:creationId xmlns:a16="http://schemas.microsoft.com/office/drawing/2014/main" id="{E7F58998-2366-0A86-1FC5-7319BF558D24}"/>
              </a:ext>
            </a:extLst>
          </p:cNvPr>
          <p:cNvSpPr txBox="1"/>
          <p:nvPr/>
        </p:nvSpPr>
        <p:spPr>
          <a:xfrm>
            <a:off x="2239080" y="4285410"/>
            <a:ext cx="3323272" cy="779637"/>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AU" sz="1800" b="1">
                <a:latin typeface="Arial" panose="020B0604020202020204" pitchFamily="34" charset="0"/>
                <a:cs typeface="Arial" panose="020B0604020202020204" pitchFamily="34" charset="0"/>
                <a:hlinkClick r:id="rId9" action="ppaction://hlinksldjump"/>
              </a:rPr>
              <a:t>Reaction rate: temperature and concentration</a:t>
            </a:r>
            <a:endParaRPr lang="en-GB" sz="1800" b="1">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57770C83-2CD7-E8B8-A0C7-A3875A877030}"/>
              </a:ext>
              <a:ext uri="{C183D7F6-B498-43B3-948B-1728B52AA6E4}">
                <adec:decorative xmlns:adec="http://schemas.microsoft.com/office/drawing/2017/decorative" val="1"/>
              </a:ext>
            </a:extLst>
          </p:cNvPr>
          <p:cNvSpPr/>
          <p:nvPr/>
        </p:nvSpPr>
        <p:spPr>
          <a:xfrm>
            <a:off x="7647706" y="1274761"/>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9" name="Oval 8">
            <a:hlinkClick r:id="rId3" action="ppaction://hlinksldjump"/>
            <a:extLst>
              <a:ext uri="{FF2B5EF4-FFF2-40B4-BE49-F238E27FC236}">
                <a16:creationId xmlns:a16="http://schemas.microsoft.com/office/drawing/2014/main" id="{0C17B0BC-EE01-B118-CABE-A6207897E449}"/>
              </a:ext>
            </a:extLst>
          </p:cNvPr>
          <p:cNvSpPr/>
          <p:nvPr/>
        </p:nvSpPr>
        <p:spPr>
          <a:xfrm>
            <a:off x="6275967" y="1301459"/>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TRB 3</a:t>
            </a:r>
            <a:endParaRPr lang="en-AU" sz="1600" b="1">
              <a:solidFill>
                <a:schemeClr val="bg1"/>
              </a:solidFill>
              <a:latin typeface="Arial" panose="020B0604020202020204" pitchFamily="34" charset="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FB24CFAA-8417-BDC7-E9A8-AA1488FABEB4}"/>
              </a:ext>
            </a:extLst>
          </p:cNvPr>
          <p:cNvSpPr/>
          <p:nvPr/>
        </p:nvSpPr>
        <p:spPr>
          <a:xfrm>
            <a:off x="7185904" y="135767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3.1</a:t>
            </a:r>
            <a:endParaRPr lang="en-AU" sz="1600" b="1">
              <a:solidFill>
                <a:schemeClr val="bg1"/>
              </a:solidFill>
              <a:latin typeface="Arial" panose="020B0604020202020204" pitchFamily="34" charset="0"/>
              <a:cs typeface="Arial" panose="020B0604020202020204" pitchFamily="34" charset="0"/>
            </a:endParaRPr>
          </a:p>
        </p:txBody>
      </p:sp>
      <p:sp>
        <p:nvSpPr>
          <p:cNvPr id="46" name="TextBox 25">
            <a:extLst>
              <a:ext uri="{FF2B5EF4-FFF2-40B4-BE49-F238E27FC236}">
                <a16:creationId xmlns:a16="http://schemas.microsoft.com/office/drawing/2014/main" id="{417DFE37-F96D-10CF-8069-FA5C23A8F16A}"/>
              </a:ext>
            </a:extLst>
          </p:cNvPr>
          <p:cNvSpPr txBox="1"/>
          <p:nvPr/>
        </p:nvSpPr>
        <p:spPr>
          <a:xfrm>
            <a:off x="8255024" y="1517893"/>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0" action="ppaction://hlinksldjump"/>
              </a:rPr>
              <a:t>Nuclear decay reactions</a:t>
            </a:r>
            <a:endParaRPr lang="en-GB" sz="1800" b="1">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7FE491E9-A19B-CAC7-6C75-A942D2589632}"/>
              </a:ext>
              <a:ext uri="{C183D7F6-B498-43B3-948B-1728B52AA6E4}">
                <adec:decorative xmlns:adec="http://schemas.microsoft.com/office/drawing/2017/decorative" val="1"/>
              </a:ext>
            </a:extLst>
          </p:cNvPr>
          <p:cNvSpPr/>
          <p:nvPr/>
        </p:nvSpPr>
        <p:spPr>
          <a:xfrm>
            <a:off x="7647706" y="22494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42" name="Oval 41">
            <a:hlinkClick r:id="rId3" action="ppaction://hlinksldjump"/>
            <a:extLst>
              <a:ext uri="{FF2B5EF4-FFF2-40B4-BE49-F238E27FC236}">
                <a16:creationId xmlns:a16="http://schemas.microsoft.com/office/drawing/2014/main" id="{904B4F71-099F-DC39-6CE4-06D85ECEA9DE}"/>
              </a:ext>
            </a:extLst>
          </p:cNvPr>
          <p:cNvSpPr/>
          <p:nvPr/>
        </p:nvSpPr>
        <p:spPr>
          <a:xfrm>
            <a:off x="7185904" y="2332324"/>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3.2</a:t>
            </a:r>
          </a:p>
        </p:txBody>
      </p:sp>
      <p:sp>
        <p:nvSpPr>
          <p:cNvPr id="43" name="TextBox 25">
            <a:hlinkClick r:id="rId11" action="ppaction://hlinksldjump"/>
            <a:extLst>
              <a:ext uri="{FF2B5EF4-FFF2-40B4-BE49-F238E27FC236}">
                <a16:creationId xmlns:a16="http://schemas.microsoft.com/office/drawing/2014/main" id="{D72C05F6-4407-CB30-1635-ABE2DF898EAE}"/>
              </a:ext>
            </a:extLst>
          </p:cNvPr>
          <p:cNvSpPr txBox="1"/>
          <p:nvPr/>
        </p:nvSpPr>
        <p:spPr>
          <a:xfrm>
            <a:off x="8255024" y="2492538"/>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2" action="ppaction://hlinksldjump"/>
              </a:rPr>
              <a:t>Half life</a:t>
            </a:r>
            <a:endParaRPr lang="en-GB" sz="1800" b="1">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BC6B7F78-C722-BA52-588F-C8A9903CF6FB}"/>
              </a:ext>
              <a:ext uri="{C183D7F6-B498-43B3-948B-1728B52AA6E4}">
                <adec:decorative xmlns:adec="http://schemas.microsoft.com/office/drawing/2017/decorative" val="1"/>
              </a:ext>
            </a:extLst>
          </p:cNvPr>
          <p:cNvSpPr/>
          <p:nvPr/>
        </p:nvSpPr>
        <p:spPr>
          <a:xfrm>
            <a:off x="7647706" y="32497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9" name="Oval 38">
            <a:hlinkClick r:id="rId3" action="ppaction://hlinksldjump"/>
            <a:extLst>
              <a:ext uri="{FF2B5EF4-FFF2-40B4-BE49-F238E27FC236}">
                <a16:creationId xmlns:a16="http://schemas.microsoft.com/office/drawing/2014/main" id="{016092FB-2115-5AAA-E399-216D26E2D5E4}"/>
              </a:ext>
            </a:extLst>
          </p:cNvPr>
          <p:cNvSpPr/>
          <p:nvPr/>
        </p:nvSpPr>
        <p:spPr>
          <a:xfrm>
            <a:off x="7185904" y="3332635"/>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3.3</a:t>
            </a:r>
          </a:p>
        </p:txBody>
      </p:sp>
      <p:sp>
        <p:nvSpPr>
          <p:cNvPr id="40" name="TextBox 25">
            <a:extLst>
              <a:ext uri="{FF2B5EF4-FFF2-40B4-BE49-F238E27FC236}">
                <a16:creationId xmlns:a16="http://schemas.microsoft.com/office/drawing/2014/main" id="{5E8F8006-19D0-BA0C-1CB5-F5E17E563A4C}"/>
              </a:ext>
            </a:extLst>
          </p:cNvPr>
          <p:cNvSpPr txBox="1"/>
          <p:nvPr/>
        </p:nvSpPr>
        <p:spPr>
          <a:xfrm>
            <a:off x="8255024" y="3492849"/>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3" action="ppaction://hlinksldjump"/>
              </a:rPr>
              <a:t>Use of radioisotopes</a:t>
            </a:r>
            <a:endParaRPr lang="en-GB" sz="1800" b="1">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F7F8515F-048B-AF08-24FA-3CB95E64D6E1}"/>
              </a:ext>
              <a:ext uri="{C183D7F6-B498-43B3-948B-1728B52AA6E4}">
                <adec:decorative xmlns:adec="http://schemas.microsoft.com/office/drawing/2017/decorative" val="1"/>
              </a:ext>
            </a:extLst>
          </p:cNvPr>
          <p:cNvSpPr/>
          <p:nvPr/>
        </p:nvSpPr>
        <p:spPr>
          <a:xfrm>
            <a:off x="7647706" y="425002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6" name="Oval 35">
            <a:hlinkClick r:id="rId3" action="ppaction://hlinksldjump"/>
            <a:extLst>
              <a:ext uri="{FF2B5EF4-FFF2-40B4-BE49-F238E27FC236}">
                <a16:creationId xmlns:a16="http://schemas.microsoft.com/office/drawing/2014/main" id="{4BC69C50-8A01-763C-C9C0-0F010069D767}"/>
              </a:ext>
            </a:extLst>
          </p:cNvPr>
          <p:cNvSpPr/>
          <p:nvPr/>
        </p:nvSpPr>
        <p:spPr>
          <a:xfrm>
            <a:off x="7185904" y="4332946"/>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3.4</a:t>
            </a:r>
          </a:p>
        </p:txBody>
      </p:sp>
      <p:sp>
        <p:nvSpPr>
          <p:cNvPr id="37" name="TextBox 25">
            <a:extLst>
              <a:ext uri="{FF2B5EF4-FFF2-40B4-BE49-F238E27FC236}">
                <a16:creationId xmlns:a16="http://schemas.microsoft.com/office/drawing/2014/main" id="{8FB3CC80-67AF-455A-AFEB-A3393A2DBB39}"/>
              </a:ext>
            </a:extLst>
          </p:cNvPr>
          <p:cNvSpPr txBox="1"/>
          <p:nvPr/>
        </p:nvSpPr>
        <p:spPr>
          <a:xfrm>
            <a:off x="8255024" y="4493160"/>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4" action="ppaction://hlinksldjump"/>
              </a:rPr>
              <a:t>Fission in context</a:t>
            </a:r>
            <a:endParaRPr lang="en-GB" sz="1800" b="1">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92218276-3503-02F9-50E4-9986EBE15124}"/>
              </a:ext>
              <a:ext uri="{C183D7F6-B498-43B3-948B-1728B52AA6E4}">
                <adec:decorative xmlns:adec="http://schemas.microsoft.com/office/drawing/2017/decorative" val="1"/>
              </a:ext>
            </a:extLst>
          </p:cNvPr>
          <p:cNvSpPr/>
          <p:nvPr/>
        </p:nvSpPr>
        <p:spPr>
          <a:xfrm>
            <a:off x="7647706" y="52687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solidFill>
                <a:schemeClr val="accent4"/>
              </a:solidFill>
            </a:endParaRPr>
          </a:p>
        </p:txBody>
      </p:sp>
      <p:sp>
        <p:nvSpPr>
          <p:cNvPr id="33" name="Oval 32">
            <a:hlinkClick r:id="rId3" action="ppaction://hlinksldjump"/>
            <a:extLst>
              <a:ext uri="{FF2B5EF4-FFF2-40B4-BE49-F238E27FC236}">
                <a16:creationId xmlns:a16="http://schemas.microsoft.com/office/drawing/2014/main" id="{3BE94D3E-51D7-E63F-30D7-5F02E6AD3BFF}"/>
              </a:ext>
            </a:extLst>
          </p:cNvPr>
          <p:cNvSpPr/>
          <p:nvPr/>
        </p:nvSpPr>
        <p:spPr>
          <a:xfrm>
            <a:off x="7185905" y="5322149"/>
            <a:ext cx="864000" cy="8640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Arial"/>
                <a:cs typeface="Arial"/>
              </a:rPr>
              <a:t>3.5</a:t>
            </a:r>
            <a:endParaRPr lang="en-AU" sz="1600" b="1">
              <a:solidFill>
                <a:schemeClr val="bg1"/>
              </a:solidFill>
              <a:latin typeface="Arial" panose="020B0604020202020204" pitchFamily="34" charset="0"/>
              <a:cs typeface="Arial" panose="020B0604020202020204" pitchFamily="34" charset="0"/>
            </a:endParaRPr>
          </a:p>
        </p:txBody>
      </p:sp>
      <p:sp>
        <p:nvSpPr>
          <p:cNvPr id="34" name="TextBox 25">
            <a:extLst>
              <a:ext uri="{FF2B5EF4-FFF2-40B4-BE49-F238E27FC236}">
                <a16:creationId xmlns:a16="http://schemas.microsoft.com/office/drawing/2014/main" id="{8FC06163-0137-2F1C-9774-08BA54A73083}"/>
              </a:ext>
            </a:extLst>
          </p:cNvPr>
          <p:cNvSpPr txBox="1"/>
          <p:nvPr/>
        </p:nvSpPr>
        <p:spPr>
          <a:xfrm>
            <a:off x="8255024" y="5482364"/>
            <a:ext cx="3323272" cy="364139"/>
          </a:xfrm>
          <a:prstGeom prst="rect">
            <a:avLst/>
          </a:prstGeom>
          <a:solidFill>
            <a:schemeClr val="accent4"/>
          </a:solidFill>
          <a:ln>
            <a:noFill/>
          </a:ln>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50000"/>
              </a:lnSpc>
            </a:pPr>
            <a:r>
              <a:rPr lang="en-GB" sz="1800" b="1">
                <a:latin typeface="Arial" panose="020B0604020202020204" pitchFamily="34" charset="0"/>
                <a:cs typeface="Arial" panose="020B0604020202020204" pitchFamily="34" charset="0"/>
                <a:hlinkClick r:id="rId15" action="ppaction://hlinksldjump"/>
              </a:rPr>
              <a:t>The first elements</a:t>
            </a:r>
            <a:endParaRPr lang="en-GB" sz="1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3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20D72-7A8A-3484-DA6C-8EEF5A44C118}"/>
            </a:ext>
          </a:extLst>
        </p:cNvPr>
        <p:cNvGrpSpPr/>
        <p:nvPr/>
      </p:nvGrpSpPr>
      <p:grpSpPr>
        <a:xfrm>
          <a:off x="0" y="0"/>
          <a:ext cx="0" cy="0"/>
          <a:chOff x="0" y="0"/>
          <a:chExt cx="0" cy="0"/>
        </a:xfrm>
      </p:grpSpPr>
      <p:sp>
        <p:nvSpPr>
          <p:cNvPr id="78" name="Title 77">
            <a:extLst>
              <a:ext uri="{FF2B5EF4-FFF2-40B4-BE49-F238E27FC236}">
                <a16:creationId xmlns:a16="http://schemas.microsoft.com/office/drawing/2014/main" id="{9F488370-12DC-73E3-9A4F-7221028BC8A9}"/>
              </a:ext>
            </a:extLst>
          </p:cNvPr>
          <p:cNvSpPr>
            <a:spLocks noGrp="1"/>
          </p:cNvSpPr>
          <p:nvPr>
            <p:ph type="title"/>
          </p:nvPr>
        </p:nvSpPr>
        <p:spPr/>
        <p:txBody>
          <a:bodyPr/>
          <a:lstStyle/>
          <a:p>
            <a:r>
              <a:rPr lang="en-AU"/>
              <a:t>1.3 </a:t>
            </a:r>
            <a:r>
              <a:rPr lang="en-US"/>
              <a:t> Determining the ionic formula (2 of 5)</a:t>
            </a:r>
            <a:endParaRPr lang="en-AU"/>
          </a:p>
        </p:txBody>
      </p:sp>
      <p:grpSp>
        <p:nvGrpSpPr>
          <p:cNvPr id="6" name="Group 5" descr="An electron diagram of a magnesium atom.">
            <a:extLst>
              <a:ext uri="{FF2B5EF4-FFF2-40B4-BE49-F238E27FC236}">
                <a16:creationId xmlns:a16="http://schemas.microsoft.com/office/drawing/2014/main" id="{8137759A-53E3-5BC2-3433-F7192E13D9EB}"/>
              </a:ext>
            </a:extLst>
          </p:cNvPr>
          <p:cNvGrpSpPr/>
          <p:nvPr/>
        </p:nvGrpSpPr>
        <p:grpSpPr>
          <a:xfrm>
            <a:off x="1374678" y="2254091"/>
            <a:ext cx="3385533" cy="3350939"/>
            <a:chOff x="1374678" y="2254091"/>
            <a:chExt cx="3385533" cy="3350939"/>
          </a:xfrm>
        </p:grpSpPr>
        <p:grpSp>
          <p:nvGrpSpPr>
            <p:cNvPr id="124" name="Group 123">
              <a:extLst>
                <a:ext uri="{FF2B5EF4-FFF2-40B4-BE49-F238E27FC236}">
                  <a16:creationId xmlns:a16="http://schemas.microsoft.com/office/drawing/2014/main" id="{7A1291A5-27B2-F491-B4A7-E5793DD85A57}"/>
                </a:ext>
              </a:extLst>
            </p:cNvPr>
            <p:cNvGrpSpPr/>
            <p:nvPr/>
          </p:nvGrpSpPr>
          <p:grpSpPr>
            <a:xfrm>
              <a:off x="1374678" y="2425529"/>
              <a:ext cx="3385533" cy="3179501"/>
              <a:chOff x="1380820" y="2481474"/>
              <a:chExt cx="3385533" cy="3179501"/>
            </a:xfrm>
          </p:grpSpPr>
          <p:grpSp>
            <p:nvGrpSpPr>
              <p:cNvPr id="79" name="Group 78">
                <a:extLst>
                  <a:ext uri="{FF2B5EF4-FFF2-40B4-BE49-F238E27FC236}">
                    <a16:creationId xmlns:a16="http://schemas.microsoft.com/office/drawing/2014/main" id="{511FD520-8E74-8AC5-1B61-25CC152848F8}"/>
                  </a:ext>
                </a:extLst>
              </p:cNvPr>
              <p:cNvGrpSpPr/>
              <p:nvPr/>
            </p:nvGrpSpPr>
            <p:grpSpPr>
              <a:xfrm>
                <a:off x="1562971" y="2481474"/>
                <a:ext cx="3021233" cy="3016222"/>
                <a:chOff x="4561303" y="1643176"/>
                <a:chExt cx="4181420" cy="4227416"/>
              </a:xfrm>
            </p:grpSpPr>
            <p:sp>
              <p:nvSpPr>
                <p:cNvPr id="99" name="Oval 98">
                  <a:extLst>
                    <a:ext uri="{FF2B5EF4-FFF2-40B4-BE49-F238E27FC236}">
                      <a16:creationId xmlns:a16="http://schemas.microsoft.com/office/drawing/2014/main" id="{42B992F9-9160-EA4A-D36A-FC8D7AFDA326}"/>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2EF21BAB-4B8A-E7CF-F916-6DA2291DE676}"/>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2F28923F-549C-A239-4594-191F70D44884}"/>
                    </a:ext>
                  </a:extLst>
                </p:cNvPr>
                <p:cNvSpPr/>
                <p:nvPr/>
              </p:nvSpPr>
              <p:spPr>
                <a:xfrm>
                  <a:off x="6123306" y="3215459"/>
                  <a:ext cx="1057412" cy="1082848"/>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Mg</a:t>
                  </a:r>
                </a:p>
              </p:txBody>
            </p:sp>
          </p:grpSp>
          <p:sp>
            <p:nvSpPr>
              <p:cNvPr id="88" name="Oval 87">
                <a:extLst>
                  <a:ext uri="{FF2B5EF4-FFF2-40B4-BE49-F238E27FC236}">
                    <a16:creationId xmlns:a16="http://schemas.microsoft.com/office/drawing/2014/main" id="{FFF1C98E-7EE6-9725-86F2-E70E7C7A9234}"/>
                  </a:ext>
                </a:extLst>
              </p:cNvPr>
              <p:cNvSpPr/>
              <p:nvPr/>
            </p:nvSpPr>
            <p:spPr>
              <a:xfrm>
                <a:off x="3092522" y="52889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9" name="Oval 88">
                <a:extLst>
                  <a:ext uri="{FF2B5EF4-FFF2-40B4-BE49-F238E27FC236}">
                    <a16:creationId xmlns:a16="http://schemas.microsoft.com/office/drawing/2014/main" id="{BE27A0C6-B21A-CDA4-39DE-45A2E29B7293}"/>
                  </a:ext>
                </a:extLst>
              </p:cNvPr>
              <p:cNvSpPr/>
              <p:nvPr/>
            </p:nvSpPr>
            <p:spPr>
              <a:xfrm>
                <a:off x="4389331" y="3987295"/>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0" name="Oval 89">
                <a:extLst>
                  <a:ext uri="{FF2B5EF4-FFF2-40B4-BE49-F238E27FC236}">
                    <a16:creationId xmlns:a16="http://schemas.microsoft.com/office/drawing/2014/main" id="{2EC9CFF5-5442-44FD-177A-4DBB4A0046DE}"/>
                  </a:ext>
                </a:extLst>
              </p:cNvPr>
              <p:cNvSpPr/>
              <p:nvPr/>
            </p:nvSpPr>
            <p:spPr>
              <a:xfrm>
                <a:off x="4373125" y="3561663"/>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3" name="Oval 92">
                <a:extLst>
                  <a:ext uri="{FF2B5EF4-FFF2-40B4-BE49-F238E27FC236}">
                    <a16:creationId xmlns:a16="http://schemas.microsoft.com/office/drawing/2014/main" id="{A67B8D18-C425-AC1F-451C-2A1FEF3FC58E}"/>
                  </a:ext>
                </a:extLst>
              </p:cNvPr>
              <p:cNvSpPr/>
              <p:nvPr/>
            </p:nvSpPr>
            <p:spPr>
              <a:xfrm>
                <a:off x="3177686" y="285009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4" name="Oval 93">
                <a:extLst>
                  <a:ext uri="{FF2B5EF4-FFF2-40B4-BE49-F238E27FC236}">
                    <a16:creationId xmlns:a16="http://schemas.microsoft.com/office/drawing/2014/main" id="{F5E495E4-AE4C-0937-D5FB-90BD9D828D1A}"/>
                  </a:ext>
                </a:extLst>
              </p:cNvPr>
              <p:cNvSpPr/>
              <p:nvPr/>
            </p:nvSpPr>
            <p:spPr>
              <a:xfrm>
                <a:off x="2652766" y="28275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5" name="Oval 94">
                <a:extLst>
                  <a:ext uri="{FF2B5EF4-FFF2-40B4-BE49-F238E27FC236}">
                    <a16:creationId xmlns:a16="http://schemas.microsoft.com/office/drawing/2014/main" id="{EED6486C-F033-E8FE-88E0-1EA6111800A1}"/>
                  </a:ext>
                </a:extLst>
              </p:cNvPr>
              <p:cNvSpPr/>
              <p:nvPr/>
            </p:nvSpPr>
            <p:spPr>
              <a:xfrm>
                <a:off x="2681547" y="5276896"/>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6" name="Oval 95">
                <a:extLst>
                  <a:ext uri="{FF2B5EF4-FFF2-40B4-BE49-F238E27FC236}">
                    <a16:creationId xmlns:a16="http://schemas.microsoft.com/office/drawing/2014/main" id="{61C20CC2-09D5-DE49-84B6-5DEE4D59E8F0}"/>
                  </a:ext>
                </a:extLst>
              </p:cNvPr>
              <p:cNvSpPr/>
              <p:nvPr/>
            </p:nvSpPr>
            <p:spPr>
              <a:xfrm>
                <a:off x="1392257" y="398128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7" name="Oval 96">
                <a:extLst>
                  <a:ext uri="{FF2B5EF4-FFF2-40B4-BE49-F238E27FC236}">
                    <a16:creationId xmlns:a16="http://schemas.microsoft.com/office/drawing/2014/main" id="{34376D9C-1537-24CC-6B17-E99E454C1D3E}"/>
                  </a:ext>
                </a:extLst>
              </p:cNvPr>
              <p:cNvSpPr/>
              <p:nvPr/>
            </p:nvSpPr>
            <p:spPr>
              <a:xfrm>
                <a:off x="1380820" y="357625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91" name="Oval 90">
              <a:extLst>
                <a:ext uri="{FF2B5EF4-FFF2-40B4-BE49-F238E27FC236}">
                  <a16:creationId xmlns:a16="http://schemas.microsoft.com/office/drawing/2014/main" id="{452F2EC2-5050-2937-BF01-15614C252AFB}"/>
                </a:ext>
              </a:extLst>
            </p:cNvPr>
            <p:cNvSpPr/>
            <p:nvPr/>
          </p:nvSpPr>
          <p:spPr>
            <a:xfrm>
              <a:off x="2646624" y="225836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2" name="Oval 91">
              <a:extLst>
                <a:ext uri="{FF2B5EF4-FFF2-40B4-BE49-F238E27FC236}">
                  <a16:creationId xmlns:a16="http://schemas.microsoft.com/office/drawing/2014/main" id="{2A236631-DD8B-C299-C2AD-EAD38D11247B}"/>
                </a:ext>
              </a:extLst>
            </p:cNvPr>
            <p:cNvSpPr/>
            <p:nvPr/>
          </p:nvSpPr>
          <p:spPr>
            <a:xfrm>
              <a:off x="3171544" y="225409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46" name="TextBox 46">
            <a:extLst>
              <a:ext uri="{FF2B5EF4-FFF2-40B4-BE49-F238E27FC236}">
                <a16:creationId xmlns:a16="http://schemas.microsoft.com/office/drawing/2014/main" id="{8EB54262-FB59-2EB1-C635-9621C3B4824A}"/>
              </a:ext>
            </a:extLst>
          </p:cNvPr>
          <p:cNvSpPr txBox="1"/>
          <p:nvPr/>
        </p:nvSpPr>
        <p:spPr>
          <a:xfrm>
            <a:off x="1991797" y="6334141"/>
            <a:ext cx="2406218" cy="327718"/>
          </a:xfrm>
          <a:prstGeom prst="rect">
            <a:avLst/>
          </a:prstGeom>
        </p:spPr>
        <p:txBody>
          <a:bodyPr lIns="0" tIns="0" rIns="0" bIns="0" rtlCol="0" anchor="t">
            <a:spAutoFit/>
          </a:bodyPr>
          <a:lstStyle/>
          <a:p>
            <a:pPr marL="0" marR="0" lvl="0" indent="0" algn="ctr" defTabSz="609585" rtl="0" eaLnBrk="1" fontAlgn="auto" latinLnBrk="0" hangingPunct="1">
              <a:lnSpc>
                <a:spcPts val="279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Public Sans Semi-Bold"/>
                <a:cs typeface="Public Sans Semi-Bold"/>
                <a:sym typeface="Public Sans Semi-Bold"/>
              </a:rPr>
              <a:t>Magnesium </a:t>
            </a:r>
            <a:r>
              <a:rPr kumimoji="0" lang="en-US" sz="2000" b="1" i="0" u="none" strike="noStrike" kern="1200" cap="none" spc="0" normalizeH="0" baseline="0" noProof="0">
                <a:ln>
                  <a:noFill/>
                </a:ln>
                <a:solidFill>
                  <a:srgbClr val="FFFFFF"/>
                </a:solidFill>
                <a:effectLst/>
                <a:uLnTx/>
                <a:uFillTx/>
                <a:latin typeface="Arial" panose="020B0604020202020204"/>
                <a:ea typeface="Public Sans Semi-Bold"/>
                <a:cs typeface="Public Sans Semi-Bold"/>
                <a:sym typeface="Public Sans Semi-Bold"/>
              </a:rPr>
              <a:t>2+</a:t>
            </a:r>
          </a:p>
        </p:txBody>
      </p:sp>
      <p:sp>
        <p:nvSpPr>
          <p:cNvPr id="84" name="Oval 83">
            <a:extLst>
              <a:ext uri="{FF2B5EF4-FFF2-40B4-BE49-F238E27FC236}">
                <a16:creationId xmlns:a16="http://schemas.microsoft.com/office/drawing/2014/main" id="{8CD96859-4D32-0161-C0DA-E190662D8B26}"/>
              </a:ext>
              <a:ext uri="{C183D7F6-B498-43B3-948B-1728B52AA6E4}">
                <adec:decorative xmlns:adec="http://schemas.microsoft.com/office/drawing/2017/decorative" val="1"/>
              </a:ext>
            </a:extLst>
          </p:cNvPr>
          <p:cNvSpPr/>
          <p:nvPr/>
        </p:nvSpPr>
        <p:spPr>
          <a:xfrm>
            <a:off x="1187760" y="2051460"/>
            <a:ext cx="3759372" cy="37643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 name="Group 101" descr="A model showing the electron shell configuration for oxygen.">
            <a:extLst>
              <a:ext uri="{FF2B5EF4-FFF2-40B4-BE49-F238E27FC236}">
                <a16:creationId xmlns:a16="http://schemas.microsoft.com/office/drawing/2014/main" id="{812B03B2-387E-98E9-A802-421CA962444B}"/>
              </a:ext>
              <a:ext uri="{C183D7F6-B498-43B3-948B-1728B52AA6E4}">
                <adec:decorative xmlns:adec="http://schemas.microsoft.com/office/drawing/2017/decorative" val="0"/>
              </a:ext>
            </a:extLst>
          </p:cNvPr>
          <p:cNvGrpSpPr/>
          <p:nvPr/>
        </p:nvGrpSpPr>
        <p:grpSpPr>
          <a:xfrm>
            <a:off x="7630144" y="2310037"/>
            <a:ext cx="3374096" cy="3350939"/>
            <a:chOff x="4328335" y="1414096"/>
            <a:chExt cx="4669786" cy="4696542"/>
          </a:xfrm>
        </p:grpSpPr>
        <p:grpSp>
          <p:nvGrpSpPr>
            <p:cNvPr id="103" name="Group 102">
              <a:extLst>
                <a:ext uri="{FF2B5EF4-FFF2-40B4-BE49-F238E27FC236}">
                  <a16:creationId xmlns:a16="http://schemas.microsoft.com/office/drawing/2014/main" id="{0588B6CE-B96E-6201-E292-015A3661FD9E}"/>
                </a:ext>
              </a:extLst>
            </p:cNvPr>
            <p:cNvGrpSpPr/>
            <p:nvPr/>
          </p:nvGrpSpPr>
          <p:grpSpPr>
            <a:xfrm>
              <a:off x="4561303" y="1643176"/>
              <a:ext cx="4181420" cy="4227416"/>
              <a:chOff x="4561303" y="1643176"/>
              <a:chExt cx="4181420" cy="4227416"/>
            </a:xfrm>
          </p:grpSpPr>
          <p:sp>
            <p:nvSpPr>
              <p:cNvPr id="120" name="Oval 119" descr="An oxygen atom">
                <a:extLst>
                  <a:ext uri="{FF2B5EF4-FFF2-40B4-BE49-F238E27FC236}">
                    <a16:creationId xmlns:a16="http://schemas.microsoft.com/office/drawing/2014/main" id="{762F0990-C462-6A06-FB7A-8831FE4FEBB0}"/>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id="{BBC071AC-D16D-53F8-0099-46D879CE2561}"/>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Oval 121" descr="oxygen nucleus">
                <a:extLst>
                  <a:ext uri="{FF2B5EF4-FFF2-40B4-BE49-F238E27FC236}">
                    <a16:creationId xmlns:a16="http://schemas.microsoft.com/office/drawing/2014/main" id="{B1867C90-35A4-36E9-F246-3A9406306B3B}"/>
                  </a:ext>
                </a:extLst>
              </p:cNvPr>
              <p:cNvSpPr/>
              <p:nvPr/>
            </p:nvSpPr>
            <p:spPr>
              <a:xfrm>
                <a:off x="6049415" y="3215459"/>
                <a:ext cx="1057412" cy="1082848"/>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O</a:t>
                </a:r>
              </a:p>
            </p:txBody>
          </p:sp>
        </p:grpSp>
        <p:grpSp>
          <p:nvGrpSpPr>
            <p:cNvPr id="106" name="Group 105">
              <a:extLst>
                <a:ext uri="{FF2B5EF4-FFF2-40B4-BE49-F238E27FC236}">
                  <a16:creationId xmlns:a16="http://schemas.microsoft.com/office/drawing/2014/main" id="{6885A6DE-64EA-76B0-0F41-63C26DC9CFC7}"/>
                </a:ext>
              </a:extLst>
            </p:cNvPr>
            <p:cNvGrpSpPr/>
            <p:nvPr/>
          </p:nvGrpSpPr>
          <p:grpSpPr>
            <a:xfrm>
              <a:off x="4328335" y="1414096"/>
              <a:ext cx="4669786" cy="4696542"/>
              <a:chOff x="4328335" y="1414096"/>
              <a:chExt cx="4669786" cy="4696542"/>
            </a:xfrm>
          </p:grpSpPr>
          <p:sp>
            <p:nvSpPr>
              <p:cNvPr id="109" name="Oval 108" descr="electron">
                <a:extLst>
                  <a:ext uri="{FF2B5EF4-FFF2-40B4-BE49-F238E27FC236}">
                    <a16:creationId xmlns:a16="http://schemas.microsoft.com/office/drawing/2014/main" id="{450261C6-C0D2-BD1A-19C3-85C1278F6835}"/>
                  </a:ext>
                </a:extLst>
              </p:cNvPr>
              <p:cNvSpPr/>
              <p:nvPr/>
            </p:nvSpPr>
            <p:spPr>
              <a:xfrm>
                <a:off x="6681520" y="5589291"/>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0" name="Oval 109" descr="electron">
                <a:extLst>
                  <a:ext uri="{FF2B5EF4-FFF2-40B4-BE49-F238E27FC236}">
                    <a16:creationId xmlns:a16="http://schemas.microsoft.com/office/drawing/2014/main" id="{6EE86574-950A-CF8F-BA82-9CDCE4BE2933}"/>
                  </a:ext>
                </a:extLst>
              </p:cNvPr>
              <p:cNvSpPr/>
              <p:nvPr/>
            </p:nvSpPr>
            <p:spPr>
              <a:xfrm>
                <a:off x="8476319" y="3764875"/>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1" name="Oval 110" descr="electron">
                <a:extLst>
                  <a:ext uri="{FF2B5EF4-FFF2-40B4-BE49-F238E27FC236}">
                    <a16:creationId xmlns:a16="http://schemas.microsoft.com/office/drawing/2014/main" id="{33A7741B-4D95-10A5-7B7E-44D6968DF87C}"/>
                  </a:ext>
                </a:extLst>
              </p:cNvPr>
              <p:cNvSpPr/>
              <p:nvPr/>
            </p:nvSpPr>
            <p:spPr>
              <a:xfrm>
                <a:off x="8453889" y="316832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2" name="Oval 111" descr="electron">
                <a:extLst>
                  <a:ext uri="{FF2B5EF4-FFF2-40B4-BE49-F238E27FC236}">
                    <a16:creationId xmlns:a16="http://schemas.microsoft.com/office/drawing/2014/main" id="{A1A68D39-6EE2-AF15-F4F3-F371EA79476E}"/>
                  </a:ext>
                </a:extLst>
              </p:cNvPr>
              <p:cNvSpPr/>
              <p:nvPr/>
            </p:nvSpPr>
            <p:spPr>
              <a:xfrm>
                <a:off x="6072893" y="1420091"/>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3" name="Oval 112" descr="electron">
                <a:extLst>
                  <a:ext uri="{FF2B5EF4-FFF2-40B4-BE49-F238E27FC236}">
                    <a16:creationId xmlns:a16="http://schemas.microsoft.com/office/drawing/2014/main" id="{3647E6E3-EC66-B782-D60F-8C0ABA6465D1}"/>
                  </a:ext>
                </a:extLst>
              </p:cNvPr>
              <p:cNvSpPr/>
              <p:nvPr/>
            </p:nvSpPr>
            <p:spPr>
              <a:xfrm>
                <a:off x="6799389" y="141409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4" name="Oval 113" descr="electron">
                <a:extLst>
                  <a:ext uri="{FF2B5EF4-FFF2-40B4-BE49-F238E27FC236}">
                    <a16:creationId xmlns:a16="http://schemas.microsoft.com/office/drawing/2014/main" id="{647D2B22-76B4-587E-78C2-307665FB0EE4}"/>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5" name="Oval 114" descr="electron">
                <a:extLst>
                  <a:ext uri="{FF2B5EF4-FFF2-40B4-BE49-F238E27FC236}">
                    <a16:creationId xmlns:a16="http://schemas.microsoft.com/office/drawing/2014/main" id="{DA0322AD-0B59-50D5-EE7A-E6B73B727C3C}"/>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7" name="Oval 116" descr="electron">
                <a:extLst>
                  <a:ext uri="{FF2B5EF4-FFF2-40B4-BE49-F238E27FC236}">
                    <a16:creationId xmlns:a16="http://schemas.microsoft.com/office/drawing/2014/main" id="{8176638F-C8E1-23DE-B496-F1C0CA80273A}"/>
                  </a:ext>
                </a:extLst>
              </p:cNvPr>
              <p:cNvSpPr/>
              <p:nvPr/>
            </p:nvSpPr>
            <p:spPr>
              <a:xfrm>
                <a:off x="4328335" y="375644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grpSp>
        <p:nvGrpSpPr>
          <p:cNvPr id="11" name="Group 10">
            <a:extLst>
              <a:ext uri="{FF2B5EF4-FFF2-40B4-BE49-F238E27FC236}">
                <a16:creationId xmlns:a16="http://schemas.microsoft.com/office/drawing/2014/main" id="{7B1242E0-7323-C6E0-DFC2-5FC1289CBD7F}"/>
              </a:ext>
              <a:ext uri="{C183D7F6-B498-43B3-948B-1728B52AA6E4}">
                <adec:decorative xmlns:adec="http://schemas.microsoft.com/office/drawing/2017/decorative" val="1"/>
              </a:ext>
            </a:extLst>
          </p:cNvPr>
          <p:cNvGrpSpPr/>
          <p:nvPr/>
        </p:nvGrpSpPr>
        <p:grpSpPr>
          <a:xfrm>
            <a:off x="2909879" y="2064154"/>
            <a:ext cx="6136624" cy="3425551"/>
            <a:chOff x="2909879" y="2064154"/>
            <a:chExt cx="6136624" cy="3425551"/>
          </a:xfrm>
        </p:grpSpPr>
        <p:cxnSp>
          <p:nvCxnSpPr>
            <p:cNvPr id="7" name="Straight Arrow Connector 6">
              <a:extLst>
                <a:ext uri="{FF2B5EF4-FFF2-40B4-BE49-F238E27FC236}">
                  <a16:creationId xmlns:a16="http://schemas.microsoft.com/office/drawing/2014/main" id="{C1FC102A-BFEC-4E97-05C9-D1660C2D82DA}"/>
                </a:ext>
              </a:extLst>
            </p:cNvPr>
            <p:cNvCxnSpPr>
              <a:cxnSpLocks/>
            </p:cNvCxnSpPr>
            <p:nvPr/>
          </p:nvCxnSpPr>
          <p:spPr>
            <a:xfrm>
              <a:off x="2909879" y="2134817"/>
              <a:ext cx="6136624" cy="335488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91AF2C0-4EC7-7293-7EC7-CF5721751542}"/>
                </a:ext>
              </a:extLst>
            </p:cNvPr>
            <p:cNvCxnSpPr>
              <a:cxnSpLocks/>
            </p:cNvCxnSpPr>
            <p:nvPr/>
          </p:nvCxnSpPr>
          <p:spPr>
            <a:xfrm>
              <a:off x="3392716" y="2064154"/>
              <a:ext cx="4425939" cy="172413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TextBox 77">
            <a:extLst>
              <a:ext uri="{FF2B5EF4-FFF2-40B4-BE49-F238E27FC236}">
                <a16:creationId xmlns:a16="http://schemas.microsoft.com/office/drawing/2014/main" id="{29FD0476-F7D7-3836-E1BE-1EC7A16EA1B6}"/>
              </a:ext>
              <a:ext uri="{C183D7F6-B498-43B3-948B-1728B52AA6E4}">
                <adec:decorative xmlns:adec="http://schemas.microsoft.com/office/drawing/2017/decorative" val="0"/>
              </a:ext>
            </a:extLst>
          </p:cNvPr>
          <p:cNvSpPr txBox="1"/>
          <p:nvPr/>
        </p:nvSpPr>
        <p:spPr>
          <a:xfrm>
            <a:off x="8105979" y="6334141"/>
            <a:ext cx="2406218" cy="327718"/>
          </a:xfrm>
          <a:prstGeom prst="rect">
            <a:avLst/>
          </a:prstGeom>
        </p:spPr>
        <p:txBody>
          <a:bodyPr lIns="0" tIns="0" rIns="0" bIns="0" rtlCol="0" anchor="t">
            <a:spAutoFit/>
          </a:bodyPr>
          <a:lstStyle/>
          <a:p>
            <a:pPr marL="0" marR="0" lvl="0" indent="0" algn="ctr" defTabSz="609585" rtl="0" eaLnBrk="1" fontAlgn="auto" latinLnBrk="0" hangingPunct="1">
              <a:lnSpc>
                <a:spcPts val="279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Public Sans Semi-Bold"/>
                <a:cs typeface="Public Sans Semi-Bold"/>
                <a:sym typeface="Public Sans Semi-Bold"/>
              </a:rPr>
              <a:t>Oxygen </a:t>
            </a:r>
            <a:r>
              <a:rPr kumimoji="0" lang="en-US" sz="2000" b="1" i="0" u="none" strike="noStrike" kern="1200" cap="none" spc="0" normalizeH="0" baseline="0" noProof="0">
                <a:ln>
                  <a:noFill/>
                </a:ln>
                <a:solidFill>
                  <a:srgbClr val="FFFFFF"/>
                </a:solidFill>
                <a:effectLst/>
                <a:uLnTx/>
                <a:uFillTx/>
                <a:latin typeface="Arial" panose="020B0604020202020204"/>
                <a:ea typeface="Public Sans Semi-Bold"/>
                <a:cs typeface="Public Sans Semi-Bold"/>
                <a:sym typeface="Public Sans Semi-Bold"/>
              </a:rPr>
              <a:t>2-</a:t>
            </a:r>
          </a:p>
        </p:txBody>
      </p:sp>
      <p:sp>
        <p:nvSpPr>
          <p:cNvPr id="86" name="Oval 85">
            <a:extLst>
              <a:ext uri="{FF2B5EF4-FFF2-40B4-BE49-F238E27FC236}">
                <a16:creationId xmlns:a16="http://schemas.microsoft.com/office/drawing/2014/main" id="{EFF93F9D-6A2E-DF4F-C591-1CA2ABB68CC9}"/>
              </a:ext>
              <a:ext uri="{C183D7F6-B498-43B3-948B-1728B52AA6E4}">
                <adec:decorative xmlns:adec="http://schemas.microsoft.com/office/drawing/2017/decorative" val="1"/>
              </a:ext>
            </a:extLst>
          </p:cNvPr>
          <p:cNvSpPr/>
          <p:nvPr/>
        </p:nvSpPr>
        <p:spPr>
          <a:xfrm>
            <a:off x="2652766" y="1886422"/>
            <a:ext cx="377022" cy="3719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8" name="Oval 97">
            <a:extLst>
              <a:ext uri="{FF2B5EF4-FFF2-40B4-BE49-F238E27FC236}">
                <a16:creationId xmlns:a16="http://schemas.microsoft.com/office/drawing/2014/main" id="{0257535D-428F-936E-B977-ECE69174CF57}"/>
              </a:ext>
              <a:ext uri="{C183D7F6-B498-43B3-948B-1728B52AA6E4}">
                <adec:decorative xmlns:adec="http://schemas.microsoft.com/office/drawing/2017/decorative" val="1"/>
              </a:ext>
            </a:extLst>
          </p:cNvPr>
          <p:cNvSpPr/>
          <p:nvPr/>
        </p:nvSpPr>
        <p:spPr>
          <a:xfrm>
            <a:off x="3166321" y="1885057"/>
            <a:ext cx="377022" cy="3719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 name="Slide Number Placeholder 1">
            <a:extLst>
              <a:ext uri="{FF2B5EF4-FFF2-40B4-BE49-F238E27FC236}">
                <a16:creationId xmlns:a16="http://schemas.microsoft.com/office/drawing/2014/main" id="{038A3266-D700-2954-D5C6-94FA1ACD40F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0121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84DC5-E613-74F0-F8BE-D77D8EEA3338}"/>
            </a:ext>
          </a:extLst>
        </p:cNvPr>
        <p:cNvGrpSpPr/>
        <p:nvPr/>
      </p:nvGrpSpPr>
      <p:grpSpPr>
        <a:xfrm>
          <a:off x="0" y="0"/>
          <a:ext cx="0" cy="0"/>
          <a:chOff x="0" y="0"/>
          <a:chExt cx="0" cy="0"/>
        </a:xfrm>
      </p:grpSpPr>
      <p:sp>
        <p:nvSpPr>
          <p:cNvPr id="78" name="Title 77">
            <a:extLst>
              <a:ext uri="{FF2B5EF4-FFF2-40B4-BE49-F238E27FC236}">
                <a16:creationId xmlns:a16="http://schemas.microsoft.com/office/drawing/2014/main" id="{FF012C61-A95E-62AE-5206-D938375CE935}"/>
              </a:ext>
            </a:extLst>
          </p:cNvPr>
          <p:cNvSpPr>
            <a:spLocks noGrp="1"/>
          </p:cNvSpPr>
          <p:nvPr>
            <p:ph type="title"/>
          </p:nvPr>
        </p:nvSpPr>
        <p:spPr/>
        <p:txBody>
          <a:bodyPr/>
          <a:lstStyle/>
          <a:p>
            <a:r>
              <a:rPr lang="en-AU"/>
              <a:t>1.3 </a:t>
            </a:r>
            <a:r>
              <a:rPr lang="en-US"/>
              <a:t> Determining the ionic formula (3 of 5)</a:t>
            </a:r>
            <a:endParaRPr lang="en-AU"/>
          </a:p>
        </p:txBody>
      </p:sp>
      <p:sp>
        <p:nvSpPr>
          <p:cNvPr id="4" name="TextBox 3">
            <a:extLst>
              <a:ext uri="{FF2B5EF4-FFF2-40B4-BE49-F238E27FC236}">
                <a16:creationId xmlns:a16="http://schemas.microsoft.com/office/drawing/2014/main" id="{C1EC1AE8-D2AA-B167-EA59-A60147C77F28}"/>
              </a:ext>
            </a:extLst>
          </p:cNvPr>
          <p:cNvSpPr txBox="1"/>
          <p:nvPr/>
        </p:nvSpPr>
        <p:spPr>
          <a:xfrm>
            <a:off x="5712110" y="1733069"/>
            <a:ext cx="5301761" cy="55013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22272B"/>
                </a:solidFill>
                <a:effectLst/>
                <a:uLnTx/>
                <a:uFillTx/>
                <a:latin typeface="Arial" panose="020B0604020202020204"/>
                <a:ea typeface="+mn-ea"/>
                <a:cs typeface="+mn-cs"/>
              </a:rPr>
              <a:t>Chemical formula = MgO</a:t>
            </a:r>
          </a:p>
        </p:txBody>
      </p:sp>
      <p:grpSp>
        <p:nvGrpSpPr>
          <p:cNvPr id="5" name="Group 4" descr="An electron diagram showing a magnesium ion and an oxygen ion forming magnesium oxide. The movement of two electrons from magnesium to oxygen has given them both full valence shells.">
            <a:extLst>
              <a:ext uri="{FF2B5EF4-FFF2-40B4-BE49-F238E27FC236}">
                <a16:creationId xmlns:a16="http://schemas.microsoft.com/office/drawing/2014/main" id="{F85529C0-7521-25B4-3FDC-04F30CA762F9}"/>
              </a:ext>
            </a:extLst>
          </p:cNvPr>
          <p:cNvGrpSpPr/>
          <p:nvPr/>
        </p:nvGrpSpPr>
        <p:grpSpPr>
          <a:xfrm>
            <a:off x="3949798" y="2283208"/>
            <a:ext cx="7102873" cy="3372114"/>
            <a:chOff x="3901367" y="2310037"/>
            <a:chExt cx="7102873" cy="3372114"/>
          </a:xfrm>
        </p:grpSpPr>
        <p:grpSp>
          <p:nvGrpSpPr>
            <p:cNvPr id="6" name="Group 5" descr="A model of magnesium">
              <a:extLst>
                <a:ext uri="{FF2B5EF4-FFF2-40B4-BE49-F238E27FC236}">
                  <a16:creationId xmlns:a16="http://schemas.microsoft.com/office/drawing/2014/main" id="{65751CB3-A766-1577-1F78-4FE5480B18AC}"/>
                </a:ext>
              </a:extLst>
            </p:cNvPr>
            <p:cNvGrpSpPr/>
            <p:nvPr/>
          </p:nvGrpSpPr>
          <p:grpSpPr>
            <a:xfrm>
              <a:off x="3901367" y="2331212"/>
              <a:ext cx="3385533" cy="3350939"/>
              <a:chOff x="1374678" y="2254091"/>
              <a:chExt cx="3385533" cy="3350939"/>
            </a:xfrm>
          </p:grpSpPr>
          <p:grpSp>
            <p:nvGrpSpPr>
              <p:cNvPr id="124" name="Group 123">
                <a:extLst>
                  <a:ext uri="{FF2B5EF4-FFF2-40B4-BE49-F238E27FC236}">
                    <a16:creationId xmlns:a16="http://schemas.microsoft.com/office/drawing/2014/main" id="{F12F5251-86F6-F125-B60E-E4A2659B027E}"/>
                  </a:ext>
                </a:extLst>
              </p:cNvPr>
              <p:cNvGrpSpPr/>
              <p:nvPr/>
            </p:nvGrpSpPr>
            <p:grpSpPr>
              <a:xfrm>
                <a:off x="1374678" y="2425529"/>
                <a:ext cx="3385533" cy="3179501"/>
                <a:chOff x="1380820" y="2481474"/>
                <a:chExt cx="3385533" cy="3179501"/>
              </a:xfrm>
            </p:grpSpPr>
            <p:grpSp>
              <p:nvGrpSpPr>
                <p:cNvPr id="79" name="Group 78">
                  <a:extLst>
                    <a:ext uri="{FF2B5EF4-FFF2-40B4-BE49-F238E27FC236}">
                      <a16:creationId xmlns:a16="http://schemas.microsoft.com/office/drawing/2014/main" id="{A94DED0F-BE64-0AEE-4D40-B81CA32F1AC8}"/>
                    </a:ext>
                  </a:extLst>
                </p:cNvPr>
                <p:cNvGrpSpPr/>
                <p:nvPr/>
              </p:nvGrpSpPr>
              <p:grpSpPr>
                <a:xfrm>
                  <a:off x="1562971" y="2481474"/>
                  <a:ext cx="3021233" cy="3016222"/>
                  <a:chOff x="4561303" y="1643176"/>
                  <a:chExt cx="4181420" cy="4227416"/>
                </a:xfrm>
              </p:grpSpPr>
              <p:sp>
                <p:nvSpPr>
                  <p:cNvPr id="99" name="Oval 98">
                    <a:extLst>
                      <a:ext uri="{FF2B5EF4-FFF2-40B4-BE49-F238E27FC236}">
                        <a16:creationId xmlns:a16="http://schemas.microsoft.com/office/drawing/2014/main" id="{FD53C65C-B27E-4D2F-AE6E-B5B2F3D8A75B}"/>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47014024-60F6-F215-B60A-3E40357EEE23}"/>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7DD1C2F5-5B19-1B2A-D305-941A6AE7BDD9}"/>
                      </a:ext>
                    </a:extLst>
                  </p:cNvPr>
                  <p:cNvSpPr/>
                  <p:nvPr/>
                </p:nvSpPr>
                <p:spPr>
                  <a:xfrm>
                    <a:off x="6123306" y="3215459"/>
                    <a:ext cx="1057412" cy="1082848"/>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Mg</a:t>
                    </a:r>
                  </a:p>
                </p:txBody>
              </p:sp>
            </p:grpSp>
            <p:sp>
              <p:nvSpPr>
                <p:cNvPr id="88" name="Oval 87">
                  <a:extLst>
                    <a:ext uri="{FF2B5EF4-FFF2-40B4-BE49-F238E27FC236}">
                      <a16:creationId xmlns:a16="http://schemas.microsoft.com/office/drawing/2014/main" id="{715A0D0D-3DD1-AFDC-70AD-5C137AF29963}"/>
                    </a:ext>
                  </a:extLst>
                </p:cNvPr>
                <p:cNvSpPr/>
                <p:nvPr/>
              </p:nvSpPr>
              <p:spPr>
                <a:xfrm>
                  <a:off x="3092522" y="52889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9" name="Oval 88">
                  <a:extLst>
                    <a:ext uri="{FF2B5EF4-FFF2-40B4-BE49-F238E27FC236}">
                      <a16:creationId xmlns:a16="http://schemas.microsoft.com/office/drawing/2014/main" id="{B18B2500-FD69-4E5F-0022-A40DD4DE37F0}"/>
                    </a:ext>
                  </a:extLst>
                </p:cNvPr>
                <p:cNvSpPr/>
                <p:nvPr/>
              </p:nvSpPr>
              <p:spPr>
                <a:xfrm>
                  <a:off x="4389331" y="3987295"/>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0" name="Oval 89">
                  <a:extLst>
                    <a:ext uri="{FF2B5EF4-FFF2-40B4-BE49-F238E27FC236}">
                      <a16:creationId xmlns:a16="http://schemas.microsoft.com/office/drawing/2014/main" id="{F4FB6CB2-4FE2-CECF-A716-543093DF121A}"/>
                    </a:ext>
                  </a:extLst>
                </p:cNvPr>
                <p:cNvSpPr/>
                <p:nvPr/>
              </p:nvSpPr>
              <p:spPr>
                <a:xfrm>
                  <a:off x="4373125" y="3561663"/>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3" name="Oval 92">
                  <a:extLst>
                    <a:ext uri="{FF2B5EF4-FFF2-40B4-BE49-F238E27FC236}">
                      <a16:creationId xmlns:a16="http://schemas.microsoft.com/office/drawing/2014/main" id="{77493AA4-E527-BDFD-4D83-CA563253BADD}"/>
                    </a:ext>
                  </a:extLst>
                </p:cNvPr>
                <p:cNvSpPr/>
                <p:nvPr/>
              </p:nvSpPr>
              <p:spPr>
                <a:xfrm>
                  <a:off x="3177686" y="285009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4" name="Oval 93">
                  <a:extLst>
                    <a:ext uri="{FF2B5EF4-FFF2-40B4-BE49-F238E27FC236}">
                      <a16:creationId xmlns:a16="http://schemas.microsoft.com/office/drawing/2014/main" id="{DB419F4C-D013-32FC-276C-E1E9800972FC}"/>
                    </a:ext>
                  </a:extLst>
                </p:cNvPr>
                <p:cNvSpPr/>
                <p:nvPr/>
              </p:nvSpPr>
              <p:spPr>
                <a:xfrm>
                  <a:off x="2652766" y="28275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5" name="Oval 94">
                  <a:extLst>
                    <a:ext uri="{FF2B5EF4-FFF2-40B4-BE49-F238E27FC236}">
                      <a16:creationId xmlns:a16="http://schemas.microsoft.com/office/drawing/2014/main" id="{538E158B-561F-9EC4-12CF-33A808FE47B8}"/>
                    </a:ext>
                  </a:extLst>
                </p:cNvPr>
                <p:cNvSpPr/>
                <p:nvPr/>
              </p:nvSpPr>
              <p:spPr>
                <a:xfrm>
                  <a:off x="2681547" y="5276896"/>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6" name="Oval 95">
                  <a:extLst>
                    <a:ext uri="{FF2B5EF4-FFF2-40B4-BE49-F238E27FC236}">
                      <a16:creationId xmlns:a16="http://schemas.microsoft.com/office/drawing/2014/main" id="{20DB2D4B-FBC1-FA6F-3561-4EED0E95DDE1}"/>
                    </a:ext>
                  </a:extLst>
                </p:cNvPr>
                <p:cNvSpPr/>
                <p:nvPr/>
              </p:nvSpPr>
              <p:spPr>
                <a:xfrm>
                  <a:off x="1392257" y="398128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7" name="Oval 96">
                  <a:extLst>
                    <a:ext uri="{FF2B5EF4-FFF2-40B4-BE49-F238E27FC236}">
                      <a16:creationId xmlns:a16="http://schemas.microsoft.com/office/drawing/2014/main" id="{E5AAA289-DCBC-2E5A-4E92-8DC9F614DB70}"/>
                    </a:ext>
                  </a:extLst>
                </p:cNvPr>
                <p:cNvSpPr/>
                <p:nvPr/>
              </p:nvSpPr>
              <p:spPr>
                <a:xfrm>
                  <a:off x="1380820" y="357625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91" name="Oval 90">
                <a:extLst>
                  <a:ext uri="{FF2B5EF4-FFF2-40B4-BE49-F238E27FC236}">
                    <a16:creationId xmlns:a16="http://schemas.microsoft.com/office/drawing/2014/main" id="{25FCBD35-8671-10E7-2F57-E01D97BB7F87}"/>
                  </a:ext>
                </a:extLst>
              </p:cNvPr>
              <p:cNvSpPr/>
              <p:nvPr/>
            </p:nvSpPr>
            <p:spPr>
              <a:xfrm>
                <a:off x="2646624" y="225836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2" name="Oval 91">
                <a:extLst>
                  <a:ext uri="{FF2B5EF4-FFF2-40B4-BE49-F238E27FC236}">
                    <a16:creationId xmlns:a16="http://schemas.microsoft.com/office/drawing/2014/main" id="{8DBE393C-3A39-08D6-B9C9-80781E8D7BE2}"/>
                  </a:ext>
                </a:extLst>
              </p:cNvPr>
              <p:cNvSpPr/>
              <p:nvPr/>
            </p:nvSpPr>
            <p:spPr>
              <a:xfrm>
                <a:off x="3171544" y="225409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nvGrpSpPr>
            <p:cNvPr id="102" name="Group 101" descr="A model showing the electron shell configuration for oxygen">
              <a:extLst>
                <a:ext uri="{FF2B5EF4-FFF2-40B4-BE49-F238E27FC236}">
                  <a16:creationId xmlns:a16="http://schemas.microsoft.com/office/drawing/2014/main" id="{F90EEC10-F881-CDE4-B2F2-2DCA54529097}"/>
                </a:ext>
                <a:ext uri="{C183D7F6-B498-43B3-948B-1728B52AA6E4}">
                  <adec:decorative xmlns:adec="http://schemas.microsoft.com/office/drawing/2017/decorative" val="0"/>
                </a:ext>
              </a:extLst>
            </p:cNvPr>
            <p:cNvGrpSpPr/>
            <p:nvPr/>
          </p:nvGrpSpPr>
          <p:grpSpPr>
            <a:xfrm>
              <a:off x="7630144" y="2310037"/>
              <a:ext cx="3374096" cy="3350939"/>
              <a:chOff x="4328335" y="1414096"/>
              <a:chExt cx="4669786" cy="4696542"/>
            </a:xfrm>
          </p:grpSpPr>
          <p:grpSp>
            <p:nvGrpSpPr>
              <p:cNvPr id="103" name="Group 102">
                <a:extLst>
                  <a:ext uri="{FF2B5EF4-FFF2-40B4-BE49-F238E27FC236}">
                    <a16:creationId xmlns:a16="http://schemas.microsoft.com/office/drawing/2014/main" id="{45AF12A3-F328-1DCF-C620-88FB31AF6E44}"/>
                  </a:ext>
                </a:extLst>
              </p:cNvPr>
              <p:cNvGrpSpPr/>
              <p:nvPr/>
            </p:nvGrpSpPr>
            <p:grpSpPr>
              <a:xfrm>
                <a:off x="4561303" y="1643176"/>
                <a:ext cx="4181420" cy="4227416"/>
                <a:chOff x="4561303" y="1643176"/>
                <a:chExt cx="4181420" cy="4227416"/>
              </a:xfrm>
            </p:grpSpPr>
            <p:sp>
              <p:nvSpPr>
                <p:cNvPr id="120" name="Oval 119" descr="An oxygen atom">
                  <a:extLst>
                    <a:ext uri="{FF2B5EF4-FFF2-40B4-BE49-F238E27FC236}">
                      <a16:creationId xmlns:a16="http://schemas.microsoft.com/office/drawing/2014/main" id="{0C134AA3-D438-B0EB-E7FE-7E93BE40FE52}"/>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id="{B293CBC6-E541-A896-BD1B-731434EA0A21}"/>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Oval 121" descr="oxygen nucleus">
                  <a:extLst>
                    <a:ext uri="{FF2B5EF4-FFF2-40B4-BE49-F238E27FC236}">
                      <a16:creationId xmlns:a16="http://schemas.microsoft.com/office/drawing/2014/main" id="{A6BCE4E7-3692-2AC0-C4CA-0964F476CD69}"/>
                    </a:ext>
                  </a:extLst>
                </p:cNvPr>
                <p:cNvSpPr/>
                <p:nvPr/>
              </p:nvSpPr>
              <p:spPr>
                <a:xfrm>
                  <a:off x="6049415" y="3215459"/>
                  <a:ext cx="1057412" cy="1082848"/>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FFFFFF"/>
                      </a:solidFill>
                      <a:effectLst/>
                      <a:uLnTx/>
                      <a:uFillTx/>
                      <a:latin typeface="Arial" panose="020B0604020202020204"/>
                      <a:ea typeface="+mn-ea"/>
                      <a:cs typeface="+mn-cs"/>
                    </a:rPr>
                    <a:t>O</a:t>
                  </a:r>
                </a:p>
              </p:txBody>
            </p:sp>
          </p:grpSp>
          <p:grpSp>
            <p:nvGrpSpPr>
              <p:cNvPr id="106" name="Group 105">
                <a:extLst>
                  <a:ext uri="{FF2B5EF4-FFF2-40B4-BE49-F238E27FC236}">
                    <a16:creationId xmlns:a16="http://schemas.microsoft.com/office/drawing/2014/main" id="{A9AC1BB9-F3F5-CC65-DD6C-15CB56DF78E7}"/>
                  </a:ext>
                </a:extLst>
              </p:cNvPr>
              <p:cNvGrpSpPr/>
              <p:nvPr/>
            </p:nvGrpSpPr>
            <p:grpSpPr>
              <a:xfrm>
                <a:off x="4328335" y="1414096"/>
                <a:ext cx="4669786" cy="4696542"/>
                <a:chOff x="4328335" y="1414096"/>
                <a:chExt cx="4669786" cy="4696542"/>
              </a:xfrm>
            </p:grpSpPr>
            <p:sp>
              <p:nvSpPr>
                <p:cNvPr id="109" name="Oval 108" descr="electron">
                  <a:extLst>
                    <a:ext uri="{FF2B5EF4-FFF2-40B4-BE49-F238E27FC236}">
                      <a16:creationId xmlns:a16="http://schemas.microsoft.com/office/drawing/2014/main" id="{B468B08B-57E7-7629-1E61-00D070D20911}"/>
                    </a:ext>
                  </a:extLst>
                </p:cNvPr>
                <p:cNvSpPr/>
                <p:nvPr/>
              </p:nvSpPr>
              <p:spPr>
                <a:xfrm>
                  <a:off x="6681520" y="5589291"/>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0" name="Oval 109" descr="electron">
                  <a:extLst>
                    <a:ext uri="{FF2B5EF4-FFF2-40B4-BE49-F238E27FC236}">
                      <a16:creationId xmlns:a16="http://schemas.microsoft.com/office/drawing/2014/main" id="{620E11C2-8703-1B0F-D51D-BAF5AE90938B}"/>
                    </a:ext>
                  </a:extLst>
                </p:cNvPr>
                <p:cNvSpPr/>
                <p:nvPr/>
              </p:nvSpPr>
              <p:spPr>
                <a:xfrm>
                  <a:off x="8476319" y="3764875"/>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1" name="Oval 110" descr="electron">
                  <a:extLst>
                    <a:ext uri="{FF2B5EF4-FFF2-40B4-BE49-F238E27FC236}">
                      <a16:creationId xmlns:a16="http://schemas.microsoft.com/office/drawing/2014/main" id="{1F4597BB-CEC8-0172-5B9F-07FD46FD4EC7}"/>
                    </a:ext>
                  </a:extLst>
                </p:cNvPr>
                <p:cNvSpPr/>
                <p:nvPr/>
              </p:nvSpPr>
              <p:spPr>
                <a:xfrm>
                  <a:off x="8453889" y="316832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2" name="Oval 111" descr="electron">
                  <a:extLst>
                    <a:ext uri="{FF2B5EF4-FFF2-40B4-BE49-F238E27FC236}">
                      <a16:creationId xmlns:a16="http://schemas.microsoft.com/office/drawing/2014/main" id="{57CCF94C-D378-CA41-5EE5-21697759FB2A}"/>
                    </a:ext>
                  </a:extLst>
                </p:cNvPr>
                <p:cNvSpPr/>
                <p:nvPr/>
              </p:nvSpPr>
              <p:spPr>
                <a:xfrm>
                  <a:off x="6072893" y="1420091"/>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3" name="Oval 112" descr="electron">
                  <a:extLst>
                    <a:ext uri="{FF2B5EF4-FFF2-40B4-BE49-F238E27FC236}">
                      <a16:creationId xmlns:a16="http://schemas.microsoft.com/office/drawing/2014/main" id="{009D5B83-5C76-0804-BCE5-28DAC05B4A53}"/>
                    </a:ext>
                  </a:extLst>
                </p:cNvPr>
                <p:cNvSpPr/>
                <p:nvPr/>
              </p:nvSpPr>
              <p:spPr>
                <a:xfrm>
                  <a:off x="6799389" y="141409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4" name="Oval 113" descr="electron">
                  <a:extLst>
                    <a:ext uri="{FF2B5EF4-FFF2-40B4-BE49-F238E27FC236}">
                      <a16:creationId xmlns:a16="http://schemas.microsoft.com/office/drawing/2014/main" id="{B510FE65-FE4F-F53C-B861-F9C96E2B28F0}"/>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5" name="Oval 114" descr="electron">
                  <a:extLst>
                    <a:ext uri="{FF2B5EF4-FFF2-40B4-BE49-F238E27FC236}">
                      <a16:creationId xmlns:a16="http://schemas.microsoft.com/office/drawing/2014/main" id="{8DF099AA-5C28-9F6A-35A2-C9CBD0A79414}"/>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7" name="Oval 116" descr="electron">
                  <a:extLst>
                    <a:ext uri="{FF2B5EF4-FFF2-40B4-BE49-F238E27FC236}">
                      <a16:creationId xmlns:a16="http://schemas.microsoft.com/office/drawing/2014/main" id="{C5E1C151-9726-4EDC-AD94-4E23D7AAF04D}"/>
                    </a:ext>
                  </a:extLst>
                </p:cNvPr>
                <p:cNvSpPr/>
                <p:nvPr/>
              </p:nvSpPr>
              <p:spPr>
                <a:xfrm>
                  <a:off x="4328335" y="3756446"/>
                  <a:ext cx="521802" cy="52134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sp>
          <p:nvSpPr>
            <p:cNvPr id="86" name="Oval 85">
              <a:extLst>
                <a:ext uri="{FF2B5EF4-FFF2-40B4-BE49-F238E27FC236}">
                  <a16:creationId xmlns:a16="http://schemas.microsoft.com/office/drawing/2014/main" id="{F39ADCDB-A24E-8B0B-ACBA-DC5CDD7A16CB}"/>
                </a:ext>
                <a:ext uri="{C183D7F6-B498-43B3-948B-1728B52AA6E4}">
                  <adec:decorative xmlns:adec="http://schemas.microsoft.com/office/drawing/2017/decorative" val="1"/>
                </a:ext>
              </a:extLst>
            </p:cNvPr>
            <p:cNvSpPr/>
            <p:nvPr/>
          </p:nvSpPr>
          <p:spPr>
            <a:xfrm>
              <a:off x="8864821" y="5289000"/>
              <a:ext cx="377022" cy="3719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8" name="Oval 97">
              <a:extLst>
                <a:ext uri="{FF2B5EF4-FFF2-40B4-BE49-F238E27FC236}">
                  <a16:creationId xmlns:a16="http://schemas.microsoft.com/office/drawing/2014/main" id="{0258F18E-D5B3-1E2C-66C9-18D2D628092E}"/>
                </a:ext>
                <a:ext uri="{C183D7F6-B498-43B3-948B-1728B52AA6E4}">
                  <adec:decorative xmlns:adec="http://schemas.microsoft.com/office/drawing/2017/decorative" val="1"/>
                </a:ext>
              </a:extLst>
            </p:cNvPr>
            <p:cNvSpPr/>
            <p:nvPr/>
          </p:nvSpPr>
          <p:spPr>
            <a:xfrm>
              <a:off x="7621339" y="3538672"/>
              <a:ext cx="377022" cy="3719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 name="TextBox 1">
              <a:extLst>
                <a:ext uri="{FF2B5EF4-FFF2-40B4-BE49-F238E27FC236}">
                  <a16:creationId xmlns:a16="http://schemas.microsoft.com/office/drawing/2014/main" id="{ACA829A3-65AC-F4AB-6B60-CDA07BC15F2F}"/>
                </a:ext>
                <a:ext uri="{C183D7F6-B498-43B3-948B-1728B52AA6E4}">
                  <adec:decorative xmlns:adec="http://schemas.microsoft.com/office/drawing/2017/decorative" val="1"/>
                </a:ext>
              </a:extLst>
            </p:cNvPr>
            <p:cNvSpPr txBox="1"/>
            <p:nvPr/>
          </p:nvSpPr>
          <p:spPr>
            <a:xfrm>
              <a:off x="5687723" y="3740801"/>
              <a:ext cx="840713" cy="59667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chemeClr val="bg1"/>
                  </a:solidFill>
                  <a:effectLst/>
                  <a:uLnTx/>
                  <a:uFillTx/>
                  <a:latin typeface="Arial" panose="020B0604020202020204"/>
                  <a:ea typeface="+mn-ea"/>
                  <a:cs typeface="+mn-cs"/>
                </a:rPr>
                <a:t>2+</a:t>
              </a:r>
            </a:p>
          </p:txBody>
        </p:sp>
        <p:sp>
          <p:nvSpPr>
            <p:cNvPr id="3" name="TextBox 2">
              <a:extLst>
                <a:ext uri="{FF2B5EF4-FFF2-40B4-BE49-F238E27FC236}">
                  <a16:creationId xmlns:a16="http://schemas.microsoft.com/office/drawing/2014/main" id="{C4638E46-8C15-E71E-174C-D2BFB89DB2DC}"/>
                </a:ext>
                <a:ext uri="{C183D7F6-B498-43B3-948B-1728B52AA6E4}">
                  <adec:decorative xmlns:adec="http://schemas.microsoft.com/office/drawing/2017/decorative" val="1"/>
                </a:ext>
              </a:extLst>
            </p:cNvPr>
            <p:cNvSpPr txBox="1"/>
            <p:nvPr/>
          </p:nvSpPr>
          <p:spPr>
            <a:xfrm>
              <a:off x="9328609" y="3691245"/>
              <a:ext cx="840713" cy="59667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chemeClr val="bg1"/>
                  </a:solidFill>
                  <a:effectLst/>
                  <a:uLnTx/>
                  <a:uFillTx/>
                  <a:latin typeface="Arial" panose="020B0604020202020204"/>
                  <a:ea typeface="+mn-ea"/>
                  <a:cs typeface="+mn-cs"/>
                </a:rPr>
                <a:t>2-</a:t>
              </a:r>
            </a:p>
          </p:txBody>
        </p:sp>
      </p:grpSp>
      <p:sp>
        <p:nvSpPr>
          <p:cNvPr id="7" name="Slide Number Placeholder 1">
            <a:extLst>
              <a:ext uri="{FF2B5EF4-FFF2-40B4-BE49-F238E27FC236}">
                <a16:creationId xmlns:a16="http://schemas.microsoft.com/office/drawing/2014/main" id="{F87E1A85-D59B-A223-816A-076A42E748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0008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7447-8AB8-F905-CD4A-3D84BCFDE49D}"/>
            </a:ext>
          </a:extLst>
        </p:cNvPr>
        <p:cNvGrpSpPr/>
        <p:nvPr/>
      </p:nvGrpSpPr>
      <p:grpSpPr>
        <a:xfrm>
          <a:off x="0" y="0"/>
          <a:ext cx="0" cy="0"/>
          <a:chOff x="0" y="0"/>
          <a:chExt cx="0" cy="0"/>
        </a:xfrm>
      </p:grpSpPr>
      <p:sp>
        <p:nvSpPr>
          <p:cNvPr id="78" name="Title 77">
            <a:extLst>
              <a:ext uri="{FF2B5EF4-FFF2-40B4-BE49-F238E27FC236}">
                <a16:creationId xmlns:a16="http://schemas.microsoft.com/office/drawing/2014/main" id="{E1F546AB-7C9F-A71B-BBC6-8C64CBC6AB72}"/>
              </a:ext>
            </a:extLst>
          </p:cNvPr>
          <p:cNvSpPr>
            <a:spLocks noGrp="1"/>
          </p:cNvSpPr>
          <p:nvPr>
            <p:ph type="title"/>
          </p:nvPr>
        </p:nvSpPr>
        <p:spPr>
          <a:xfrm>
            <a:off x="360000" y="360000"/>
            <a:ext cx="7170928" cy="545601"/>
          </a:xfrm>
        </p:spPr>
        <p:txBody>
          <a:bodyPr/>
          <a:lstStyle/>
          <a:p>
            <a:r>
              <a:rPr lang="en-AU"/>
              <a:t>1.3 </a:t>
            </a:r>
            <a:r>
              <a:rPr lang="en-US"/>
              <a:t> Determining the ionic formula (4 of 5)</a:t>
            </a:r>
            <a:endParaRPr lang="en-AU"/>
          </a:p>
        </p:txBody>
      </p:sp>
      <p:grpSp>
        <p:nvGrpSpPr>
          <p:cNvPr id="51" name="Group 50" descr="The image shows electron diagrams for magnesium and chlorine. There is one magnesium atom with two valence electrons. There are two chlorine atoms with 7 valence electrons.">
            <a:extLst>
              <a:ext uri="{FF2B5EF4-FFF2-40B4-BE49-F238E27FC236}">
                <a16:creationId xmlns:a16="http://schemas.microsoft.com/office/drawing/2014/main" id="{A9EF949F-D1DC-E63E-52FB-BF547D6AA53E}"/>
              </a:ext>
            </a:extLst>
          </p:cNvPr>
          <p:cNvGrpSpPr/>
          <p:nvPr/>
        </p:nvGrpSpPr>
        <p:grpSpPr>
          <a:xfrm>
            <a:off x="1187760" y="189250"/>
            <a:ext cx="10067284" cy="6479499"/>
            <a:chOff x="1187760" y="182360"/>
            <a:chExt cx="10067284" cy="6479499"/>
          </a:xfrm>
        </p:grpSpPr>
        <p:sp>
          <p:nvSpPr>
            <p:cNvPr id="46" name="TextBox 46">
              <a:extLst>
                <a:ext uri="{FF2B5EF4-FFF2-40B4-BE49-F238E27FC236}">
                  <a16:creationId xmlns:a16="http://schemas.microsoft.com/office/drawing/2014/main" id="{3AFEF7FA-3313-9D08-2442-7994DC3EF989}"/>
                </a:ext>
              </a:extLst>
            </p:cNvPr>
            <p:cNvSpPr txBox="1"/>
            <p:nvPr/>
          </p:nvSpPr>
          <p:spPr>
            <a:xfrm>
              <a:off x="1991797" y="6334141"/>
              <a:ext cx="2406218" cy="327718"/>
            </a:xfrm>
            <a:prstGeom prst="rect">
              <a:avLst/>
            </a:prstGeom>
          </p:spPr>
          <p:txBody>
            <a:bodyPr lIns="0" tIns="0" rIns="0" bIns="0" rtlCol="0" anchor="t">
              <a:spAutoFit/>
            </a:bodyPr>
            <a:lstStyle/>
            <a:p>
              <a:pPr marL="0" marR="0" lvl="0" indent="0" algn="ctr" defTabSz="609585" rtl="0" eaLnBrk="1" fontAlgn="auto" latinLnBrk="0" hangingPunct="1">
                <a:lnSpc>
                  <a:spcPts val="279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Public Sans Semi-Bold"/>
                  <a:cs typeface="Public Sans Semi-Bold"/>
                  <a:sym typeface="Public Sans Semi-Bold"/>
                </a:rPr>
                <a:t>Magnesium </a:t>
              </a:r>
              <a:r>
                <a:rPr kumimoji="0" lang="en-US" sz="2000" b="1" i="0" u="none" strike="noStrike" kern="1200" cap="none" spc="0" normalizeH="0" baseline="0" noProof="0">
                  <a:ln>
                    <a:noFill/>
                  </a:ln>
                  <a:solidFill>
                    <a:srgbClr val="FFFFFF"/>
                  </a:solidFill>
                  <a:effectLst/>
                  <a:uLnTx/>
                  <a:uFillTx/>
                  <a:latin typeface="Arial" panose="020B0604020202020204"/>
                  <a:ea typeface="Public Sans Semi-Bold"/>
                  <a:cs typeface="Public Sans Semi-Bold"/>
                  <a:sym typeface="Public Sans Semi-Bold"/>
                </a:rPr>
                <a:t>2+</a:t>
              </a:r>
            </a:p>
          </p:txBody>
        </p:sp>
        <p:sp>
          <p:nvSpPr>
            <p:cNvPr id="84" name="Oval 83">
              <a:extLst>
                <a:ext uri="{FF2B5EF4-FFF2-40B4-BE49-F238E27FC236}">
                  <a16:creationId xmlns:a16="http://schemas.microsoft.com/office/drawing/2014/main" id="{10D3A421-21B2-E966-80DE-7674178832BC}"/>
                </a:ext>
                <a:ext uri="{C183D7F6-B498-43B3-948B-1728B52AA6E4}">
                  <adec:decorative xmlns:adec="http://schemas.microsoft.com/office/drawing/2017/decorative" val="1"/>
                </a:ext>
              </a:extLst>
            </p:cNvPr>
            <p:cNvSpPr/>
            <p:nvPr/>
          </p:nvSpPr>
          <p:spPr>
            <a:xfrm>
              <a:off x="1187760" y="2081207"/>
              <a:ext cx="3171728" cy="31911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 name="Group 5" descr="A magnesium atom">
              <a:extLst>
                <a:ext uri="{FF2B5EF4-FFF2-40B4-BE49-F238E27FC236}">
                  <a16:creationId xmlns:a16="http://schemas.microsoft.com/office/drawing/2014/main" id="{506F0A1C-D98E-1317-1A8A-1BBFE00A0BD9}"/>
                </a:ext>
              </a:extLst>
            </p:cNvPr>
            <p:cNvGrpSpPr/>
            <p:nvPr/>
          </p:nvGrpSpPr>
          <p:grpSpPr>
            <a:xfrm>
              <a:off x="1378576" y="2329956"/>
              <a:ext cx="2793818" cy="2765327"/>
              <a:chOff x="1378576" y="2329956"/>
              <a:chExt cx="2793818" cy="2765327"/>
            </a:xfrm>
          </p:grpSpPr>
          <p:grpSp>
            <p:nvGrpSpPr>
              <p:cNvPr id="124" name="Group 123" descr="A model of magnesium">
                <a:extLst>
                  <a:ext uri="{FF2B5EF4-FFF2-40B4-BE49-F238E27FC236}">
                    <a16:creationId xmlns:a16="http://schemas.microsoft.com/office/drawing/2014/main" id="{D037D9A3-B7F1-98CA-874E-A99980E993C2}"/>
                  </a:ext>
                </a:extLst>
              </p:cNvPr>
              <p:cNvGrpSpPr/>
              <p:nvPr/>
            </p:nvGrpSpPr>
            <p:grpSpPr>
              <a:xfrm>
                <a:off x="1378576" y="2471487"/>
                <a:ext cx="2793818" cy="2623796"/>
                <a:chOff x="1380820" y="2481474"/>
                <a:chExt cx="3385533" cy="3179501"/>
              </a:xfrm>
            </p:grpSpPr>
            <p:grpSp>
              <p:nvGrpSpPr>
                <p:cNvPr id="79" name="Group 78">
                  <a:extLst>
                    <a:ext uri="{FF2B5EF4-FFF2-40B4-BE49-F238E27FC236}">
                      <a16:creationId xmlns:a16="http://schemas.microsoft.com/office/drawing/2014/main" id="{28381383-2EE2-60E2-D9EB-99CBA6679382}"/>
                    </a:ext>
                  </a:extLst>
                </p:cNvPr>
                <p:cNvGrpSpPr/>
                <p:nvPr/>
              </p:nvGrpSpPr>
              <p:grpSpPr>
                <a:xfrm>
                  <a:off x="1530793" y="2481474"/>
                  <a:ext cx="3021233" cy="3016222"/>
                  <a:chOff x="4516768" y="1643176"/>
                  <a:chExt cx="4181420" cy="4227416"/>
                </a:xfrm>
              </p:grpSpPr>
              <p:sp>
                <p:nvSpPr>
                  <p:cNvPr id="99" name="Oval 98">
                    <a:extLst>
                      <a:ext uri="{FF2B5EF4-FFF2-40B4-BE49-F238E27FC236}">
                        <a16:creationId xmlns:a16="http://schemas.microsoft.com/office/drawing/2014/main" id="{F0AC5345-344D-96AC-9D27-574CB548AAF1}"/>
                      </a:ext>
                    </a:extLst>
                  </p:cNvPr>
                  <p:cNvSpPr/>
                  <p:nvPr/>
                </p:nvSpPr>
                <p:spPr>
                  <a:xfrm>
                    <a:off x="4516768"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7E10A16F-8B9A-8120-0896-7CA5D81CBF26}"/>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928F1111-20E7-A1EC-27CF-5F6A629CCAE3}"/>
                      </a:ext>
                    </a:extLst>
                  </p:cNvPr>
                  <p:cNvSpPr/>
                  <p:nvPr/>
                </p:nvSpPr>
                <p:spPr>
                  <a:xfrm>
                    <a:off x="5908019" y="3064420"/>
                    <a:ext cx="1292003" cy="1384923"/>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Mg</a:t>
                    </a:r>
                  </a:p>
                </p:txBody>
              </p:sp>
            </p:grpSp>
            <p:sp>
              <p:nvSpPr>
                <p:cNvPr id="88" name="Oval 87" descr="electron">
                  <a:extLst>
                    <a:ext uri="{FF2B5EF4-FFF2-40B4-BE49-F238E27FC236}">
                      <a16:creationId xmlns:a16="http://schemas.microsoft.com/office/drawing/2014/main" id="{B626E131-7442-4935-ED9B-C71D6377D13A}"/>
                    </a:ext>
                  </a:extLst>
                </p:cNvPr>
                <p:cNvSpPr/>
                <p:nvPr/>
              </p:nvSpPr>
              <p:spPr>
                <a:xfrm>
                  <a:off x="3092522" y="52889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9" name="Oval 88" descr="electron">
                  <a:extLst>
                    <a:ext uri="{FF2B5EF4-FFF2-40B4-BE49-F238E27FC236}">
                      <a16:creationId xmlns:a16="http://schemas.microsoft.com/office/drawing/2014/main" id="{9BB38B65-3F52-C7C5-22DF-E52EC1A63C79}"/>
                    </a:ext>
                  </a:extLst>
                </p:cNvPr>
                <p:cNvSpPr/>
                <p:nvPr/>
              </p:nvSpPr>
              <p:spPr>
                <a:xfrm>
                  <a:off x="4389331" y="3987295"/>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0" name="Oval 89" descr="electron">
                  <a:extLst>
                    <a:ext uri="{FF2B5EF4-FFF2-40B4-BE49-F238E27FC236}">
                      <a16:creationId xmlns:a16="http://schemas.microsoft.com/office/drawing/2014/main" id="{B98262A8-59D9-C148-3584-E0FE4BDCB0F9}"/>
                    </a:ext>
                  </a:extLst>
                </p:cNvPr>
                <p:cNvSpPr/>
                <p:nvPr/>
              </p:nvSpPr>
              <p:spPr>
                <a:xfrm>
                  <a:off x="4373125" y="3561663"/>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3" name="Oval 92">
                  <a:extLst>
                    <a:ext uri="{FF2B5EF4-FFF2-40B4-BE49-F238E27FC236}">
                      <a16:creationId xmlns:a16="http://schemas.microsoft.com/office/drawing/2014/main" id="{3D8BAEF0-1EF0-0DBE-BC10-BE139100BB5C}"/>
                    </a:ext>
                  </a:extLst>
                </p:cNvPr>
                <p:cNvSpPr/>
                <p:nvPr/>
              </p:nvSpPr>
              <p:spPr>
                <a:xfrm>
                  <a:off x="3177686" y="285009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4" name="Oval 93">
                  <a:extLst>
                    <a:ext uri="{FF2B5EF4-FFF2-40B4-BE49-F238E27FC236}">
                      <a16:creationId xmlns:a16="http://schemas.microsoft.com/office/drawing/2014/main" id="{CBCFA061-F08B-819D-43FC-73F5C2AF2CDB}"/>
                    </a:ext>
                  </a:extLst>
                </p:cNvPr>
                <p:cNvSpPr/>
                <p:nvPr/>
              </p:nvSpPr>
              <p:spPr>
                <a:xfrm>
                  <a:off x="2652766" y="28275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5" name="Oval 94" descr="electron">
                  <a:extLst>
                    <a:ext uri="{FF2B5EF4-FFF2-40B4-BE49-F238E27FC236}">
                      <a16:creationId xmlns:a16="http://schemas.microsoft.com/office/drawing/2014/main" id="{EC35BB2F-D3E9-AFE3-9D55-E11CAB78BF19}"/>
                    </a:ext>
                  </a:extLst>
                </p:cNvPr>
                <p:cNvSpPr/>
                <p:nvPr/>
              </p:nvSpPr>
              <p:spPr>
                <a:xfrm>
                  <a:off x="2681547" y="5276896"/>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6" name="Oval 95" descr="electron">
                  <a:extLst>
                    <a:ext uri="{FF2B5EF4-FFF2-40B4-BE49-F238E27FC236}">
                      <a16:creationId xmlns:a16="http://schemas.microsoft.com/office/drawing/2014/main" id="{4859ADA4-05E7-3BD3-9750-4370C1906AAA}"/>
                    </a:ext>
                  </a:extLst>
                </p:cNvPr>
                <p:cNvSpPr/>
                <p:nvPr/>
              </p:nvSpPr>
              <p:spPr>
                <a:xfrm>
                  <a:off x="1392257" y="398128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7" name="Oval 96" descr="electron">
                  <a:extLst>
                    <a:ext uri="{FF2B5EF4-FFF2-40B4-BE49-F238E27FC236}">
                      <a16:creationId xmlns:a16="http://schemas.microsoft.com/office/drawing/2014/main" id="{4D7C678D-9A22-54F3-BBCB-A87C4E0653EC}"/>
                    </a:ext>
                  </a:extLst>
                </p:cNvPr>
                <p:cNvSpPr/>
                <p:nvPr/>
              </p:nvSpPr>
              <p:spPr>
                <a:xfrm>
                  <a:off x="1380820" y="357625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91" name="Oval 90">
                <a:extLst>
                  <a:ext uri="{FF2B5EF4-FFF2-40B4-BE49-F238E27FC236}">
                    <a16:creationId xmlns:a16="http://schemas.microsoft.com/office/drawing/2014/main" id="{E22299EC-1F34-B3B2-7723-3616D311A1B6}"/>
                  </a:ext>
                </a:extLst>
              </p:cNvPr>
              <p:cNvSpPr/>
              <p:nvPr/>
            </p:nvSpPr>
            <p:spPr>
              <a:xfrm>
                <a:off x="2423371" y="2329956"/>
                <a:ext cx="311127" cy="3069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2" name="Oval 91">
                <a:extLst>
                  <a:ext uri="{FF2B5EF4-FFF2-40B4-BE49-F238E27FC236}">
                    <a16:creationId xmlns:a16="http://schemas.microsoft.com/office/drawing/2014/main" id="{569E43AC-B233-B688-51D7-9C3ED9D6606E}"/>
                  </a:ext>
                </a:extLst>
              </p:cNvPr>
              <p:cNvSpPr/>
              <p:nvPr/>
            </p:nvSpPr>
            <p:spPr>
              <a:xfrm>
                <a:off x="2850741" y="2343362"/>
                <a:ext cx="311127" cy="3069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77" name="TextBox 77">
              <a:extLst>
                <a:ext uri="{FF2B5EF4-FFF2-40B4-BE49-F238E27FC236}">
                  <a16:creationId xmlns:a16="http://schemas.microsoft.com/office/drawing/2014/main" id="{54387F81-9232-CFDD-5865-67E95909CE56}"/>
                </a:ext>
              </a:extLst>
            </p:cNvPr>
            <p:cNvSpPr txBox="1"/>
            <p:nvPr/>
          </p:nvSpPr>
          <p:spPr>
            <a:xfrm>
              <a:off x="7557604" y="6334141"/>
              <a:ext cx="2406218" cy="327718"/>
            </a:xfrm>
            <a:prstGeom prst="rect">
              <a:avLst/>
            </a:prstGeom>
          </p:spPr>
          <p:txBody>
            <a:bodyPr lIns="0" tIns="0" rIns="0" bIns="0" rtlCol="0" anchor="t">
              <a:spAutoFit/>
            </a:bodyPr>
            <a:lstStyle/>
            <a:p>
              <a:pPr marL="0" marR="0" lvl="0" indent="0" algn="ctr" defTabSz="609585" rtl="0" eaLnBrk="1" fontAlgn="auto" latinLnBrk="0" hangingPunct="1">
                <a:lnSpc>
                  <a:spcPts val="279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Public Sans Semi-Bold"/>
                  <a:cs typeface="Public Sans Semi-Bold"/>
                  <a:sym typeface="Public Sans Semi-Bold"/>
                </a:rPr>
                <a:t>Chlorine </a:t>
              </a:r>
              <a:r>
                <a:rPr kumimoji="0" lang="en-US" sz="2000" b="1" i="0" u="none" strike="noStrike" kern="1200" cap="none" spc="0" normalizeH="0" baseline="0" noProof="0">
                  <a:ln>
                    <a:noFill/>
                  </a:ln>
                  <a:solidFill>
                    <a:srgbClr val="FFFFFF"/>
                  </a:solidFill>
                  <a:effectLst/>
                  <a:uLnTx/>
                  <a:uFillTx/>
                  <a:latin typeface="Arial" panose="020B0604020202020204"/>
                  <a:ea typeface="Public Sans Semi-Bold"/>
                  <a:cs typeface="Public Sans Semi-Bold"/>
                  <a:sym typeface="Public Sans Semi-Bold"/>
                </a:rPr>
                <a:t>1-</a:t>
              </a:r>
            </a:p>
          </p:txBody>
        </p:sp>
        <p:grpSp>
          <p:nvGrpSpPr>
            <p:cNvPr id="102" name="Group 101" descr="A model showing the electron shell configuration for Chlorine">
              <a:extLst>
                <a:ext uri="{FF2B5EF4-FFF2-40B4-BE49-F238E27FC236}">
                  <a16:creationId xmlns:a16="http://schemas.microsoft.com/office/drawing/2014/main" id="{5C923733-37ED-08F7-0DCF-EA50206D19EA}"/>
                </a:ext>
                <a:ext uri="{C183D7F6-B498-43B3-948B-1728B52AA6E4}">
                  <adec:decorative xmlns:adec="http://schemas.microsoft.com/office/drawing/2017/decorative" val="0"/>
                </a:ext>
              </a:extLst>
            </p:cNvPr>
            <p:cNvGrpSpPr/>
            <p:nvPr/>
          </p:nvGrpSpPr>
          <p:grpSpPr>
            <a:xfrm>
              <a:off x="7318850" y="543340"/>
              <a:ext cx="2426459" cy="2409294"/>
              <a:chOff x="4328335" y="1415094"/>
              <a:chExt cx="4669786" cy="4695544"/>
            </a:xfrm>
          </p:grpSpPr>
          <p:grpSp>
            <p:nvGrpSpPr>
              <p:cNvPr id="103" name="Group 102">
                <a:extLst>
                  <a:ext uri="{FF2B5EF4-FFF2-40B4-BE49-F238E27FC236}">
                    <a16:creationId xmlns:a16="http://schemas.microsoft.com/office/drawing/2014/main" id="{FADA3269-F951-99E7-D9DB-13BB13E4769B}"/>
                  </a:ext>
                </a:extLst>
              </p:cNvPr>
              <p:cNvGrpSpPr/>
              <p:nvPr/>
            </p:nvGrpSpPr>
            <p:grpSpPr>
              <a:xfrm>
                <a:off x="4561303" y="1643176"/>
                <a:ext cx="4181420" cy="4227416"/>
                <a:chOff x="4561303" y="1643176"/>
                <a:chExt cx="4181420" cy="4227416"/>
              </a:xfrm>
            </p:grpSpPr>
            <p:sp>
              <p:nvSpPr>
                <p:cNvPr id="120" name="Oval 119" descr="An oxygen atom">
                  <a:extLst>
                    <a:ext uri="{FF2B5EF4-FFF2-40B4-BE49-F238E27FC236}">
                      <a16:creationId xmlns:a16="http://schemas.microsoft.com/office/drawing/2014/main" id="{21D6BB1D-C4C1-F18A-9DE8-4FB7E3398600}"/>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id="{15D6D7F5-72E9-B0EC-8E81-4F81FAB3CAC3}"/>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Oval 121">
                  <a:extLst>
                    <a:ext uri="{FF2B5EF4-FFF2-40B4-BE49-F238E27FC236}">
                      <a16:creationId xmlns:a16="http://schemas.microsoft.com/office/drawing/2014/main" id="{38E03654-41E7-2F2D-27B4-4EBA52F73A6C}"/>
                    </a:ext>
                  </a:extLst>
                </p:cNvPr>
                <p:cNvSpPr/>
                <p:nvPr/>
              </p:nvSpPr>
              <p:spPr>
                <a:xfrm>
                  <a:off x="6045835" y="3088029"/>
                  <a:ext cx="1228247" cy="1337710"/>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Cl</a:t>
                  </a:r>
                </a:p>
              </p:txBody>
            </p:sp>
          </p:grpSp>
          <p:grpSp>
            <p:nvGrpSpPr>
              <p:cNvPr id="106" name="Group 105">
                <a:extLst>
                  <a:ext uri="{FF2B5EF4-FFF2-40B4-BE49-F238E27FC236}">
                    <a16:creationId xmlns:a16="http://schemas.microsoft.com/office/drawing/2014/main" id="{17620450-7EDB-71AF-B814-B9B39F463C89}"/>
                  </a:ext>
                </a:extLst>
              </p:cNvPr>
              <p:cNvGrpSpPr/>
              <p:nvPr/>
            </p:nvGrpSpPr>
            <p:grpSpPr>
              <a:xfrm>
                <a:off x="4328335" y="1415094"/>
                <a:ext cx="4669786" cy="4695544"/>
                <a:chOff x="4328335" y="1415094"/>
                <a:chExt cx="4669786" cy="4695544"/>
              </a:xfrm>
            </p:grpSpPr>
            <p:sp>
              <p:nvSpPr>
                <p:cNvPr id="109" name="Oval 108">
                  <a:extLst>
                    <a:ext uri="{FF2B5EF4-FFF2-40B4-BE49-F238E27FC236}">
                      <a16:creationId xmlns:a16="http://schemas.microsoft.com/office/drawing/2014/main" id="{9E9F02DD-82BC-5BEC-8FE2-2793A2810A0D}"/>
                    </a:ext>
                  </a:extLst>
                </p:cNvPr>
                <p:cNvSpPr/>
                <p:nvPr/>
              </p:nvSpPr>
              <p:spPr>
                <a:xfrm>
                  <a:off x="6681520" y="55892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0" name="Oval 109">
                  <a:extLst>
                    <a:ext uri="{FF2B5EF4-FFF2-40B4-BE49-F238E27FC236}">
                      <a16:creationId xmlns:a16="http://schemas.microsoft.com/office/drawing/2014/main" id="{5E407333-C803-7112-C621-E85E185D20EA}"/>
                    </a:ext>
                  </a:extLst>
                </p:cNvPr>
                <p:cNvSpPr/>
                <p:nvPr/>
              </p:nvSpPr>
              <p:spPr>
                <a:xfrm>
                  <a:off x="8476319" y="3764875"/>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1" name="Oval 110">
                  <a:extLst>
                    <a:ext uri="{FF2B5EF4-FFF2-40B4-BE49-F238E27FC236}">
                      <a16:creationId xmlns:a16="http://schemas.microsoft.com/office/drawing/2014/main" id="{734AED42-1D9F-67EA-1DA0-D04688003124}"/>
                    </a:ext>
                  </a:extLst>
                </p:cNvPr>
                <p:cNvSpPr/>
                <p:nvPr/>
              </p:nvSpPr>
              <p:spPr>
                <a:xfrm>
                  <a:off x="8453889" y="316832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2" name="Oval 111">
                  <a:extLst>
                    <a:ext uri="{FF2B5EF4-FFF2-40B4-BE49-F238E27FC236}">
                      <a16:creationId xmlns:a16="http://schemas.microsoft.com/office/drawing/2014/main" id="{581DCBFF-B112-DF36-3FB4-204E7459A8A6}"/>
                    </a:ext>
                  </a:extLst>
                </p:cNvPr>
                <p:cNvSpPr/>
                <p:nvPr/>
              </p:nvSpPr>
              <p:spPr>
                <a:xfrm>
                  <a:off x="6072893" y="14200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3" name="Oval 112">
                  <a:extLst>
                    <a:ext uri="{FF2B5EF4-FFF2-40B4-BE49-F238E27FC236}">
                      <a16:creationId xmlns:a16="http://schemas.microsoft.com/office/drawing/2014/main" id="{166E4D74-86A1-CC3E-2F03-2CC09C4DBB31}"/>
                    </a:ext>
                  </a:extLst>
                </p:cNvPr>
                <p:cNvSpPr/>
                <p:nvPr/>
              </p:nvSpPr>
              <p:spPr>
                <a:xfrm>
                  <a:off x="6799389" y="1415094"/>
                  <a:ext cx="521803" cy="521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4" name="Oval 113">
                  <a:extLst>
                    <a:ext uri="{FF2B5EF4-FFF2-40B4-BE49-F238E27FC236}">
                      <a16:creationId xmlns:a16="http://schemas.microsoft.com/office/drawing/2014/main" id="{E8610852-3B29-4AE8-D11D-0AB3B36400A5}"/>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5" name="Oval 114">
                  <a:extLst>
                    <a:ext uri="{FF2B5EF4-FFF2-40B4-BE49-F238E27FC236}">
                      <a16:creationId xmlns:a16="http://schemas.microsoft.com/office/drawing/2014/main" id="{A0FA0D9A-5D96-74A4-A232-5453FBD82483}"/>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7" name="Oval 116">
                  <a:extLst>
                    <a:ext uri="{FF2B5EF4-FFF2-40B4-BE49-F238E27FC236}">
                      <a16:creationId xmlns:a16="http://schemas.microsoft.com/office/drawing/2014/main" id="{0D660F9C-63B2-F3CB-382C-7D845073EB50}"/>
                    </a:ext>
                  </a:extLst>
                </p:cNvPr>
                <p:cNvSpPr/>
                <p:nvPr/>
              </p:nvSpPr>
              <p:spPr>
                <a:xfrm>
                  <a:off x="4328335" y="375644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sp>
          <p:nvSpPr>
            <p:cNvPr id="5" name="Oval 4">
              <a:extLst>
                <a:ext uri="{FF2B5EF4-FFF2-40B4-BE49-F238E27FC236}">
                  <a16:creationId xmlns:a16="http://schemas.microsoft.com/office/drawing/2014/main" id="{A1B3B0C1-DFDF-84C8-5074-1F502112276B}"/>
                </a:ext>
                <a:ext uri="{C183D7F6-B498-43B3-948B-1728B52AA6E4}">
                  <adec:decorative xmlns:adec="http://schemas.microsoft.com/office/drawing/2017/decorative" val="1"/>
                </a:ext>
              </a:extLst>
            </p:cNvPr>
            <p:cNvSpPr/>
            <p:nvPr/>
          </p:nvSpPr>
          <p:spPr>
            <a:xfrm>
              <a:off x="7137629" y="313996"/>
              <a:ext cx="2808236" cy="2807317"/>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 name="Group 15" descr="A model showing the electron shell configuration for chlorine">
              <a:extLst>
                <a:ext uri="{FF2B5EF4-FFF2-40B4-BE49-F238E27FC236}">
                  <a16:creationId xmlns:a16="http://schemas.microsoft.com/office/drawing/2014/main" id="{36836C1A-35BF-446C-4478-06D2CFD71A68}"/>
                </a:ext>
                <a:ext uri="{C183D7F6-B498-43B3-948B-1728B52AA6E4}">
                  <adec:decorative xmlns:adec="http://schemas.microsoft.com/office/drawing/2017/decorative" val="0"/>
                </a:ext>
              </a:extLst>
            </p:cNvPr>
            <p:cNvGrpSpPr/>
            <p:nvPr/>
          </p:nvGrpSpPr>
          <p:grpSpPr>
            <a:xfrm>
              <a:off x="8474505" y="3659941"/>
              <a:ext cx="2426459" cy="2409294"/>
              <a:chOff x="4328335" y="1415094"/>
              <a:chExt cx="4669786" cy="4695544"/>
            </a:xfrm>
          </p:grpSpPr>
          <p:grpSp>
            <p:nvGrpSpPr>
              <p:cNvPr id="17" name="Group 16">
                <a:extLst>
                  <a:ext uri="{FF2B5EF4-FFF2-40B4-BE49-F238E27FC236}">
                    <a16:creationId xmlns:a16="http://schemas.microsoft.com/office/drawing/2014/main" id="{2006DF19-334C-0CBE-92E6-0797F9C1EAF7}"/>
                  </a:ext>
                </a:extLst>
              </p:cNvPr>
              <p:cNvGrpSpPr/>
              <p:nvPr/>
            </p:nvGrpSpPr>
            <p:grpSpPr>
              <a:xfrm>
                <a:off x="4561303" y="1643176"/>
                <a:ext cx="4181420" cy="4227416"/>
                <a:chOff x="4561303" y="1643176"/>
                <a:chExt cx="4181420" cy="4227416"/>
              </a:xfrm>
            </p:grpSpPr>
            <p:sp>
              <p:nvSpPr>
                <p:cNvPr id="27" name="Oval 26" descr="An oxygen atom">
                  <a:extLst>
                    <a:ext uri="{FF2B5EF4-FFF2-40B4-BE49-F238E27FC236}">
                      <a16:creationId xmlns:a16="http://schemas.microsoft.com/office/drawing/2014/main" id="{ECB8DA54-ED48-D31C-485C-EFA5449932C0}"/>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5557DC8C-3CEE-9E91-AD33-0A956A40134B}"/>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558153DD-4E6A-68F4-A195-9BE92020AB28}"/>
                    </a:ext>
                  </a:extLst>
                </p:cNvPr>
                <p:cNvSpPr/>
                <p:nvPr/>
              </p:nvSpPr>
              <p:spPr>
                <a:xfrm>
                  <a:off x="6045835" y="3088029"/>
                  <a:ext cx="1228247" cy="1337710"/>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Cl</a:t>
                  </a:r>
                </a:p>
              </p:txBody>
            </p:sp>
          </p:grpSp>
          <p:grpSp>
            <p:nvGrpSpPr>
              <p:cNvPr id="18" name="Group 17">
                <a:extLst>
                  <a:ext uri="{FF2B5EF4-FFF2-40B4-BE49-F238E27FC236}">
                    <a16:creationId xmlns:a16="http://schemas.microsoft.com/office/drawing/2014/main" id="{7A13F74A-0D33-B690-ED5E-2CBF09C1C311}"/>
                  </a:ext>
                </a:extLst>
              </p:cNvPr>
              <p:cNvGrpSpPr/>
              <p:nvPr/>
            </p:nvGrpSpPr>
            <p:grpSpPr>
              <a:xfrm>
                <a:off x="4328335" y="1415094"/>
                <a:ext cx="4669786" cy="4695544"/>
                <a:chOff x="4328335" y="1415094"/>
                <a:chExt cx="4669786" cy="4695544"/>
              </a:xfrm>
            </p:grpSpPr>
            <p:sp>
              <p:nvSpPr>
                <p:cNvPr id="19" name="Oval 18">
                  <a:extLst>
                    <a:ext uri="{FF2B5EF4-FFF2-40B4-BE49-F238E27FC236}">
                      <a16:creationId xmlns:a16="http://schemas.microsoft.com/office/drawing/2014/main" id="{8791168A-9C94-B3B9-C48B-0F539AC5034F}"/>
                    </a:ext>
                  </a:extLst>
                </p:cNvPr>
                <p:cNvSpPr/>
                <p:nvPr/>
              </p:nvSpPr>
              <p:spPr>
                <a:xfrm>
                  <a:off x="6681520" y="55892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0" name="Oval 19">
                  <a:extLst>
                    <a:ext uri="{FF2B5EF4-FFF2-40B4-BE49-F238E27FC236}">
                      <a16:creationId xmlns:a16="http://schemas.microsoft.com/office/drawing/2014/main" id="{9DA1F339-7710-1B23-BFEE-1ACCAEED0216}"/>
                    </a:ext>
                  </a:extLst>
                </p:cNvPr>
                <p:cNvSpPr/>
                <p:nvPr/>
              </p:nvSpPr>
              <p:spPr>
                <a:xfrm>
                  <a:off x="8476319" y="3764875"/>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1" name="Oval 20">
                  <a:extLst>
                    <a:ext uri="{FF2B5EF4-FFF2-40B4-BE49-F238E27FC236}">
                      <a16:creationId xmlns:a16="http://schemas.microsoft.com/office/drawing/2014/main" id="{52198762-0EE4-7B6B-AC6E-98CCAEDE93E5}"/>
                    </a:ext>
                  </a:extLst>
                </p:cNvPr>
                <p:cNvSpPr/>
                <p:nvPr/>
              </p:nvSpPr>
              <p:spPr>
                <a:xfrm>
                  <a:off x="8453889" y="316832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2" name="Oval 21">
                  <a:extLst>
                    <a:ext uri="{FF2B5EF4-FFF2-40B4-BE49-F238E27FC236}">
                      <a16:creationId xmlns:a16="http://schemas.microsoft.com/office/drawing/2014/main" id="{41F4C657-D541-BF7E-9A87-9EEADC5E4AF8}"/>
                    </a:ext>
                  </a:extLst>
                </p:cNvPr>
                <p:cNvSpPr/>
                <p:nvPr/>
              </p:nvSpPr>
              <p:spPr>
                <a:xfrm>
                  <a:off x="6072893" y="14200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3" name="Oval 22">
                  <a:extLst>
                    <a:ext uri="{FF2B5EF4-FFF2-40B4-BE49-F238E27FC236}">
                      <a16:creationId xmlns:a16="http://schemas.microsoft.com/office/drawing/2014/main" id="{61BBF381-EB3D-68D0-00E4-B2B33CC0CAB7}"/>
                    </a:ext>
                  </a:extLst>
                </p:cNvPr>
                <p:cNvSpPr/>
                <p:nvPr/>
              </p:nvSpPr>
              <p:spPr>
                <a:xfrm>
                  <a:off x="6799389" y="1415094"/>
                  <a:ext cx="521803" cy="521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4" name="Oval 23">
                  <a:extLst>
                    <a:ext uri="{FF2B5EF4-FFF2-40B4-BE49-F238E27FC236}">
                      <a16:creationId xmlns:a16="http://schemas.microsoft.com/office/drawing/2014/main" id="{7AC0AFDC-6BD6-4AA8-EAA6-75064E4025D6}"/>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5" name="Oval 24">
                  <a:extLst>
                    <a:ext uri="{FF2B5EF4-FFF2-40B4-BE49-F238E27FC236}">
                      <a16:creationId xmlns:a16="http://schemas.microsoft.com/office/drawing/2014/main" id="{C47691A8-7862-3513-58B5-69B1C8F49E1C}"/>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6" name="Oval 25">
                  <a:extLst>
                    <a:ext uri="{FF2B5EF4-FFF2-40B4-BE49-F238E27FC236}">
                      <a16:creationId xmlns:a16="http://schemas.microsoft.com/office/drawing/2014/main" id="{7A7C8086-AD55-3CA1-B9A0-CB93A6733C3B}"/>
                    </a:ext>
                  </a:extLst>
                </p:cNvPr>
                <p:cNvSpPr/>
                <p:nvPr/>
              </p:nvSpPr>
              <p:spPr>
                <a:xfrm>
                  <a:off x="4328335" y="375644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sp>
          <p:nvSpPr>
            <p:cNvPr id="31" name="Oval 30">
              <a:extLst>
                <a:ext uri="{FF2B5EF4-FFF2-40B4-BE49-F238E27FC236}">
                  <a16:creationId xmlns:a16="http://schemas.microsoft.com/office/drawing/2014/main" id="{3E49B82A-0235-5B61-E6F5-CD701AE38C3F}"/>
                </a:ext>
                <a:ext uri="{C183D7F6-B498-43B3-948B-1728B52AA6E4}">
                  <adec:decorative xmlns:adec="http://schemas.microsoft.com/office/drawing/2017/decorative" val="1"/>
                </a:ext>
              </a:extLst>
            </p:cNvPr>
            <p:cNvSpPr/>
            <p:nvPr/>
          </p:nvSpPr>
          <p:spPr>
            <a:xfrm>
              <a:off x="8293284" y="3430597"/>
              <a:ext cx="2808236" cy="2807317"/>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0197E0E1-8767-C258-E942-D8B1BC59F08F}"/>
                </a:ext>
                <a:ext uri="{C183D7F6-B498-43B3-948B-1728B52AA6E4}">
                  <adec:decorative xmlns:adec="http://schemas.microsoft.com/office/drawing/2017/decorative" val="1"/>
                </a:ext>
              </a:extLst>
            </p:cNvPr>
            <p:cNvSpPr/>
            <p:nvPr/>
          </p:nvSpPr>
          <p:spPr>
            <a:xfrm>
              <a:off x="2405930" y="1949569"/>
              <a:ext cx="311127" cy="306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8" name="Oval 97">
              <a:extLst>
                <a:ext uri="{FF2B5EF4-FFF2-40B4-BE49-F238E27FC236}">
                  <a16:creationId xmlns:a16="http://schemas.microsoft.com/office/drawing/2014/main" id="{2A2FBBB4-D326-707A-1163-EC194F76275A}"/>
                </a:ext>
                <a:ext uri="{C183D7F6-B498-43B3-948B-1728B52AA6E4}">
                  <adec:decorative xmlns:adec="http://schemas.microsoft.com/office/drawing/2017/decorative" val="1"/>
                </a:ext>
              </a:extLst>
            </p:cNvPr>
            <p:cNvSpPr/>
            <p:nvPr/>
          </p:nvSpPr>
          <p:spPr>
            <a:xfrm>
              <a:off x="2861389" y="1967419"/>
              <a:ext cx="311127" cy="3069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7" name="Oval 6">
              <a:extLst>
                <a:ext uri="{FF2B5EF4-FFF2-40B4-BE49-F238E27FC236}">
                  <a16:creationId xmlns:a16="http://schemas.microsoft.com/office/drawing/2014/main" id="{1608772E-B602-1A33-12FD-7BE5A34A61D0}"/>
                </a:ext>
                <a:ext uri="{C183D7F6-B498-43B3-948B-1728B52AA6E4}">
                  <adec:decorative xmlns:adec="http://schemas.microsoft.com/office/drawing/2017/decorative" val="1"/>
                </a:ext>
              </a:extLst>
            </p:cNvPr>
            <p:cNvSpPr/>
            <p:nvPr/>
          </p:nvSpPr>
          <p:spPr>
            <a:xfrm>
              <a:off x="8225337" y="2680788"/>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 name="Oval 7">
              <a:extLst>
                <a:ext uri="{FF2B5EF4-FFF2-40B4-BE49-F238E27FC236}">
                  <a16:creationId xmlns:a16="http://schemas.microsoft.com/office/drawing/2014/main" id="{BD34BE25-136A-023F-CA0C-F9FFFE926EBC}"/>
                </a:ext>
                <a:ext uri="{C183D7F6-B498-43B3-948B-1728B52AA6E4}">
                  <adec:decorative xmlns:adec="http://schemas.microsoft.com/office/drawing/2017/decorative" val="1"/>
                </a:ext>
              </a:extLst>
            </p:cNvPr>
            <p:cNvSpPr/>
            <p:nvPr/>
          </p:nvSpPr>
          <p:spPr>
            <a:xfrm>
              <a:off x="7320126" y="1434693"/>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 name="Oval 8">
              <a:extLst>
                <a:ext uri="{FF2B5EF4-FFF2-40B4-BE49-F238E27FC236}">
                  <a16:creationId xmlns:a16="http://schemas.microsoft.com/office/drawing/2014/main" id="{CD1D9474-3ABD-4955-A4A7-43E628BF3D8E}"/>
                </a:ext>
                <a:ext uri="{C183D7F6-B498-43B3-948B-1728B52AA6E4}">
                  <adec:decorative xmlns:adec="http://schemas.microsoft.com/office/drawing/2017/decorative" val="1"/>
                </a:ext>
              </a:extLst>
            </p:cNvPr>
            <p:cNvSpPr/>
            <p:nvPr/>
          </p:nvSpPr>
          <p:spPr>
            <a:xfrm>
              <a:off x="8185343" y="182360"/>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0" name="Oval 9">
              <a:extLst>
                <a:ext uri="{FF2B5EF4-FFF2-40B4-BE49-F238E27FC236}">
                  <a16:creationId xmlns:a16="http://schemas.microsoft.com/office/drawing/2014/main" id="{AFB575F5-03D7-6988-3AEE-A4C4EF6062E9}"/>
                </a:ext>
                <a:ext uri="{C183D7F6-B498-43B3-948B-1728B52AA6E4}">
                  <adec:decorative xmlns:adec="http://schemas.microsoft.com/office/drawing/2017/decorative" val="1"/>
                </a:ext>
              </a:extLst>
            </p:cNvPr>
            <p:cNvSpPr/>
            <p:nvPr/>
          </p:nvSpPr>
          <p:spPr>
            <a:xfrm>
              <a:off x="8575902" y="182360"/>
              <a:ext cx="271133" cy="2695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 name="Oval 10">
              <a:extLst>
                <a:ext uri="{FF2B5EF4-FFF2-40B4-BE49-F238E27FC236}">
                  <a16:creationId xmlns:a16="http://schemas.microsoft.com/office/drawing/2014/main" id="{C75C8678-0A00-D0B6-F4E7-A4F73478B85A}"/>
                </a:ext>
                <a:ext uri="{C183D7F6-B498-43B3-948B-1728B52AA6E4}">
                  <adec:decorative xmlns:adec="http://schemas.microsoft.com/office/drawing/2017/decorative" val="1"/>
                </a:ext>
              </a:extLst>
            </p:cNvPr>
            <p:cNvSpPr/>
            <p:nvPr/>
          </p:nvSpPr>
          <p:spPr>
            <a:xfrm>
              <a:off x="9804658" y="1434694"/>
              <a:ext cx="271133" cy="2675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2" name="Oval 11">
              <a:extLst>
                <a:ext uri="{FF2B5EF4-FFF2-40B4-BE49-F238E27FC236}">
                  <a16:creationId xmlns:a16="http://schemas.microsoft.com/office/drawing/2014/main" id="{3E680531-C415-073A-8288-E396B36A70D4}"/>
                </a:ext>
                <a:ext uri="{C183D7F6-B498-43B3-948B-1728B52AA6E4}">
                  <adec:decorative xmlns:adec="http://schemas.microsoft.com/office/drawing/2017/decorative" val="1"/>
                </a:ext>
              </a:extLst>
            </p:cNvPr>
            <p:cNvSpPr/>
            <p:nvPr/>
          </p:nvSpPr>
          <p:spPr>
            <a:xfrm>
              <a:off x="9828256" y="1740997"/>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3" name="Oval 12">
              <a:extLst>
                <a:ext uri="{FF2B5EF4-FFF2-40B4-BE49-F238E27FC236}">
                  <a16:creationId xmlns:a16="http://schemas.microsoft.com/office/drawing/2014/main" id="{50250FCF-FF96-FA0C-BB79-D413D742857B}"/>
                </a:ext>
                <a:ext uri="{C183D7F6-B498-43B3-948B-1728B52AA6E4}">
                  <adec:decorative xmlns:adec="http://schemas.microsoft.com/office/drawing/2017/decorative" val="1"/>
                </a:ext>
              </a:extLst>
            </p:cNvPr>
            <p:cNvSpPr/>
            <p:nvPr/>
          </p:nvSpPr>
          <p:spPr>
            <a:xfrm>
              <a:off x="8541584" y="3014224"/>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4" name="Oval 13">
              <a:extLst>
                <a:ext uri="{FF2B5EF4-FFF2-40B4-BE49-F238E27FC236}">
                  <a16:creationId xmlns:a16="http://schemas.microsoft.com/office/drawing/2014/main" id="{9A051C36-89C9-3E19-4F6D-EC430FA4AF5B}"/>
                </a:ext>
                <a:ext uri="{C183D7F6-B498-43B3-948B-1728B52AA6E4}">
                  <adec:decorative xmlns:adec="http://schemas.microsoft.com/office/drawing/2017/decorative" val="1"/>
                </a:ext>
              </a:extLst>
            </p:cNvPr>
            <p:cNvSpPr/>
            <p:nvPr/>
          </p:nvSpPr>
          <p:spPr>
            <a:xfrm>
              <a:off x="8217228" y="3011123"/>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5" name="Oval 14">
              <a:extLst>
                <a:ext uri="{FF2B5EF4-FFF2-40B4-BE49-F238E27FC236}">
                  <a16:creationId xmlns:a16="http://schemas.microsoft.com/office/drawing/2014/main" id="{62FCDC3A-EFA1-137E-502A-1E79839C67C6}"/>
                </a:ext>
                <a:ext uri="{C183D7F6-B498-43B3-948B-1728B52AA6E4}">
                  <adec:decorative xmlns:adec="http://schemas.microsoft.com/office/drawing/2017/decorative" val="1"/>
                </a:ext>
              </a:extLst>
            </p:cNvPr>
            <p:cNvSpPr/>
            <p:nvPr/>
          </p:nvSpPr>
          <p:spPr>
            <a:xfrm>
              <a:off x="6982041" y="1442927"/>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2" name="Oval 31">
              <a:extLst>
                <a:ext uri="{FF2B5EF4-FFF2-40B4-BE49-F238E27FC236}">
                  <a16:creationId xmlns:a16="http://schemas.microsoft.com/office/drawing/2014/main" id="{DAB5DB4B-6A5C-E290-FC07-C0D80EDCB7B0}"/>
                </a:ext>
                <a:ext uri="{C183D7F6-B498-43B3-948B-1728B52AA6E4}">
                  <adec:decorative xmlns:adec="http://schemas.microsoft.com/office/drawing/2017/decorative" val="1"/>
                </a:ext>
              </a:extLst>
            </p:cNvPr>
            <p:cNvSpPr/>
            <p:nvPr/>
          </p:nvSpPr>
          <p:spPr>
            <a:xfrm>
              <a:off x="9380992" y="5797389"/>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3" name="Oval 32">
              <a:extLst>
                <a:ext uri="{FF2B5EF4-FFF2-40B4-BE49-F238E27FC236}">
                  <a16:creationId xmlns:a16="http://schemas.microsoft.com/office/drawing/2014/main" id="{ECE44140-C6C0-57DE-A46B-B274C2023FF5}"/>
                </a:ext>
                <a:ext uri="{C183D7F6-B498-43B3-948B-1728B52AA6E4}">
                  <adec:decorative xmlns:adec="http://schemas.microsoft.com/office/drawing/2017/decorative" val="1"/>
                </a:ext>
              </a:extLst>
            </p:cNvPr>
            <p:cNvSpPr/>
            <p:nvPr/>
          </p:nvSpPr>
          <p:spPr>
            <a:xfrm>
              <a:off x="8475781" y="4551294"/>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4" name="Oval 33">
              <a:extLst>
                <a:ext uri="{FF2B5EF4-FFF2-40B4-BE49-F238E27FC236}">
                  <a16:creationId xmlns:a16="http://schemas.microsoft.com/office/drawing/2014/main" id="{DC3965A9-E8DC-C4E1-99C3-21CFB567692B}"/>
                </a:ext>
                <a:ext uri="{C183D7F6-B498-43B3-948B-1728B52AA6E4}">
                  <adec:decorative xmlns:adec="http://schemas.microsoft.com/office/drawing/2017/decorative" val="1"/>
                </a:ext>
              </a:extLst>
            </p:cNvPr>
            <p:cNvSpPr/>
            <p:nvPr/>
          </p:nvSpPr>
          <p:spPr>
            <a:xfrm>
              <a:off x="9340998" y="3298961"/>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5" name="Oval 34">
              <a:extLst>
                <a:ext uri="{FF2B5EF4-FFF2-40B4-BE49-F238E27FC236}">
                  <a16:creationId xmlns:a16="http://schemas.microsoft.com/office/drawing/2014/main" id="{889EC888-5B67-BAC0-8328-4E7977C7678B}"/>
                </a:ext>
                <a:ext uri="{C183D7F6-B498-43B3-948B-1728B52AA6E4}">
                  <adec:decorative xmlns:adec="http://schemas.microsoft.com/office/drawing/2017/decorative" val="1"/>
                </a:ext>
              </a:extLst>
            </p:cNvPr>
            <p:cNvSpPr/>
            <p:nvPr/>
          </p:nvSpPr>
          <p:spPr>
            <a:xfrm>
              <a:off x="9731557" y="3298961"/>
              <a:ext cx="271133" cy="2695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6" name="Oval 35">
              <a:extLst>
                <a:ext uri="{FF2B5EF4-FFF2-40B4-BE49-F238E27FC236}">
                  <a16:creationId xmlns:a16="http://schemas.microsoft.com/office/drawing/2014/main" id="{ADC949DC-BC22-A71A-4142-A16D5DA2E370}"/>
                </a:ext>
                <a:ext uri="{C183D7F6-B498-43B3-948B-1728B52AA6E4}">
                  <adec:decorative xmlns:adec="http://schemas.microsoft.com/office/drawing/2017/decorative" val="1"/>
                </a:ext>
              </a:extLst>
            </p:cNvPr>
            <p:cNvSpPr/>
            <p:nvPr/>
          </p:nvSpPr>
          <p:spPr>
            <a:xfrm>
              <a:off x="10960313" y="4551295"/>
              <a:ext cx="271133" cy="2675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7" name="Oval 36">
              <a:extLst>
                <a:ext uri="{FF2B5EF4-FFF2-40B4-BE49-F238E27FC236}">
                  <a16:creationId xmlns:a16="http://schemas.microsoft.com/office/drawing/2014/main" id="{9D78A327-DD63-2CA2-D16D-8E782D85EF12}"/>
                </a:ext>
                <a:ext uri="{C183D7F6-B498-43B3-948B-1728B52AA6E4}">
                  <adec:decorative xmlns:adec="http://schemas.microsoft.com/office/drawing/2017/decorative" val="1"/>
                </a:ext>
              </a:extLst>
            </p:cNvPr>
            <p:cNvSpPr/>
            <p:nvPr/>
          </p:nvSpPr>
          <p:spPr>
            <a:xfrm>
              <a:off x="10983911" y="4857598"/>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8" name="Oval 37">
              <a:extLst>
                <a:ext uri="{FF2B5EF4-FFF2-40B4-BE49-F238E27FC236}">
                  <a16:creationId xmlns:a16="http://schemas.microsoft.com/office/drawing/2014/main" id="{DA2F09F3-AD93-7CAD-CAF4-D3A0E462AFC8}"/>
                </a:ext>
                <a:ext uri="{C183D7F6-B498-43B3-948B-1728B52AA6E4}">
                  <adec:decorative xmlns:adec="http://schemas.microsoft.com/office/drawing/2017/decorative" val="1"/>
                </a:ext>
              </a:extLst>
            </p:cNvPr>
            <p:cNvSpPr/>
            <p:nvPr/>
          </p:nvSpPr>
          <p:spPr>
            <a:xfrm>
              <a:off x="9731557" y="6145446"/>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9" name="Oval 38">
              <a:extLst>
                <a:ext uri="{FF2B5EF4-FFF2-40B4-BE49-F238E27FC236}">
                  <a16:creationId xmlns:a16="http://schemas.microsoft.com/office/drawing/2014/main" id="{52207FD1-BB31-FB05-7090-04395235CEC4}"/>
                </a:ext>
                <a:ext uri="{C183D7F6-B498-43B3-948B-1728B52AA6E4}">
                  <adec:decorative xmlns:adec="http://schemas.microsoft.com/office/drawing/2017/decorative" val="1"/>
                </a:ext>
              </a:extLst>
            </p:cNvPr>
            <p:cNvSpPr/>
            <p:nvPr/>
          </p:nvSpPr>
          <p:spPr>
            <a:xfrm>
              <a:off x="9423400" y="6118994"/>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40" name="Oval 39">
              <a:extLst>
                <a:ext uri="{FF2B5EF4-FFF2-40B4-BE49-F238E27FC236}">
                  <a16:creationId xmlns:a16="http://schemas.microsoft.com/office/drawing/2014/main" id="{BE1037A6-D967-B6BD-EFC4-17F92673ACEE}"/>
                </a:ext>
                <a:ext uri="{C183D7F6-B498-43B3-948B-1728B52AA6E4}">
                  <adec:decorative xmlns:adec="http://schemas.microsoft.com/office/drawing/2017/decorative" val="1"/>
                </a:ext>
              </a:extLst>
            </p:cNvPr>
            <p:cNvSpPr/>
            <p:nvPr/>
          </p:nvSpPr>
          <p:spPr>
            <a:xfrm>
              <a:off x="8137696" y="4559528"/>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nvGrpSpPr>
          <p:cNvPr id="41" name="Group 40" descr="Arrows showing the movement of valence electrons from magnesium to oxygen to form the ionic compound magnesium oxide. This will result in all the atoms having full outer shells.">
            <a:extLst>
              <a:ext uri="{FF2B5EF4-FFF2-40B4-BE49-F238E27FC236}">
                <a16:creationId xmlns:a16="http://schemas.microsoft.com/office/drawing/2014/main" id="{D8D7960A-9B97-BCDF-06DD-B5C82AED8888}"/>
              </a:ext>
            </a:extLst>
          </p:cNvPr>
          <p:cNvGrpSpPr/>
          <p:nvPr/>
        </p:nvGrpSpPr>
        <p:grpSpPr>
          <a:xfrm>
            <a:off x="2579398" y="1869575"/>
            <a:ext cx="5745203" cy="3270439"/>
            <a:chOff x="2935707" y="2437794"/>
            <a:chExt cx="5745203" cy="2611881"/>
          </a:xfrm>
        </p:grpSpPr>
        <p:cxnSp>
          <p:nvCxnSpPr>
            <p:cNvPr id="42" name="Straight Arrow Connector 41">
              <a:extLst>
                <a:ext uri="{FF2B5EF4-FFF2-40B4-BE49-F238E27FC236}">
                  <a16:creationId xmlns:a16="http://schemas.microsoft.com/office/drawing/2014/main" id="{88BA8B4D-AE6A-5CD8-CB05-9581EB02A668}"/>
                </a:ext>
              </a:extLst>
            </p:cNvPr>
            <p:cNvCxnSpPr>
              <a:cxnSpLocks/>
            </p:cNvCxnSpPr>
            <p:nvPr/>
          </p:nvCxnSpPr>
          <p:spPr>
            <a:xfrm>
              <a:off x="2935707" y="2651066"/>
              <a:ext cx="5745203" cy="239860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954CB87-E5BD-0C99-F36C-5667C7E4539E}"/>
                </a:ext>
              </a:extLst>
            </p:cNvPr>
            <p:cNvCxnSpPr>
              <a:cxnSpLocks/>
              <a:stCxn id="98" idx="6"/>
            </p:cNvCxnSpPr>
            <p:nvPr/>
          </p:nvCxnSpPr>
          <p:spPr>
            <a:xfrm flipV="1">
              <a:off x="3528825" y="2437794"/>
              <a:ext cx="3965113" cy="20622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BED64D03-58E8-AD03-A88D-F66C439829AD}"/>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505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BF05-527C-3D4B-6AB0-A8E492B9621F}"/>
            </a:ext>
          </a:extLst>
        </p:cNvPr>
        <p:cNvGrpSpPr/>
        <p:nvPr/>
      </p:nvGrpSpPr>
      <p:grpSpPr>
        <a:xfrm>
          <a:off x="0" y="0"/>
          <a:ext cx="0" cy="0"/>
          <a:chOff x="0" y="0"/>
          <a:chExt cx="0" cy="0"/>
        </a:xfrm>
      </p:grpSpPr>
      <p:sp>
        <p:nvSpPr>
          <p:cNvPr id="78" name="Title 77">
            <a:extLst>
              <a:ext uri="{FF2B5EF4-FFF2-40B4-BE49-F238E27FC236}">
                <a16:creationId xmlns:a16="http://schemas.microsoft.com/office/drawing/2014/main" id="{C8FDE0D5-EF7E-4A1F-9F96-CCD33DD3603E}"/>
              </a:ext>
            </a:extLst>
          </p:cNvPr>
          <p:cNvSpPr>
            <a:spLocks noGrp="1"/>
          </p:cNvSpPr>
          <p:nvPr>
            <p:ph type="title"/>
          </p:nvPr>
        </p:nvSpPr>
        <p:spPr>
          <a:xfrm>
            <a:off x="360000" y="360000"/>
            <a:ext cx="7170928" cy="545601"/>
          </a:xfrm>
        </p:spPr>
        <p:txBody>
          <a:bodyPr/>
          <a:lstStyle/>
          <a:p>
            <a:r>
              <a:rPr lang="en-AU"/>
              <a:t>1.3 </a:t>
            </a:r>
            <a:r>
              <a:rPr lang="en-US"/>
              <a:t> Determining the ionic formula (5 of 5)</a:t>
            </a:r>
            <a:endParaRPr lang="en-AU"/>
          </a:p>
        </p:txBody>
      </p:sp>
      <p:grpSp>
        <p:nvGrpSpPr>
          <p:cNvPr id="43" name="Group 42" descr="The image shows the electron diagrams for magnesium 2+ and chlorine 1- ions. All have full valence shells because magnesium donated an electron to each of the chlorines. These ions form magnesium chloride.">
            <a:extLst>
              <a:ext uri="{FF2B5EF4-FFF2-40B4-BE49-F238E27FC236}">
                <a16:creationId xmlns:a16="http://schemas.microsoft.com/office/drawing/2014/main" id="{E3470945-47FF-1637-BCEB-F90AE1852AE8}"/>
              </a:ext>
            </a:extLst>
          </p:cNvPr>
          <p:cNvGrpSpPr/>
          <p:nvPr/>
        </p:nvGrpSpPr>
        <p:grpSpPr>
          <a:xfrm>
            <a:off x="4602293" y="182360"/>
            <a:ext cx="6652751" cy="6370590"/>
            <a:chOff x="4602293" y="182360"/>
            <a:chExt cx="6652751" cy="6370590"/>
          </a:xfrm>
        </p:grpSpPr>
        <p:grpSp>
          <p:nvGrpSpPr>
            <p:cNvPr id="6" name="Group 5" descr="A magnesium atom">
              <a:extLst>
                <a:ext uri="{FF2B5EF4-FFF2-40B4-BE49-F238E27FC236}">
                  <a16:creationId xmlns:a16="http://schemas.microsoft.com/office/drawing/2014/main" id="{110B38FF-5CA8-29E6-F5DE-4153544B7E4A}"/>
                </a:ext>
              </a:extLst>
            </p:cNvPr>
            <p:cNvGrpSpPr/>
            <p:nvPr/>
          </p:nvGrpSpPr>
          <p:grpSpPr>
            <a:xfrm>
              <a:off x="5086509" y="2749075"/>
              <a:ext cx="2793818" cy="2765327"/>
              <a:chOff x="1378576" y="2329956"/>
              <a:chExt cx="2793818" cy="2765327"/>
            </a:xfrm>
          </p:grpSpPr>
          <p:grpSp>
            <p:nvGrpSpPr>
              <p:cNvPr id="124" name="Group 123" descr="A model of magnesium">
                <a:extLst>
                  <a:ext uri="{FF2B5EF4-FFF2-40B4-BE49-F238E27FC236}">
                    <a16:creationId xmlns:a16="http://schemas.microsoft.com/office/drawing/2014/main" id="{7CB0FAD7-567F-7F7F-6CCC-4A2D96E28E57}"/>
                  </a:ext>
                </a:extLst>
              </p:cNvPr>
              <p:cNvGrpSpPr/>
              <p:nvPr/>
            </p:nvGrpSpPr>
            <p:grpSpPr>
              <a:xfrm>
                <a:off x="1378576" y="2471487"/>
                <a:ext cx="2793818" cy="2623796"/>
                <a:chOff x="1380820" y="2481474"/>
                <a:chExt cx="3385533" cy="3179501"/>
              </a:xfrm>
            </p:grpSpPr>
            <p:grpSp>
              <p:nvGrpSpPr>
                <p:cNvPr id="79" name="Group 78">
                  <a:extLst>
                    <a:ext uri="{FF2B5EF4-FFF2-40B4-BE49-F238E27FC236}">
                      <a16:creationId xmlns:a16="http://schemas.microsoft.com/office/drawing/2014/main" id="{B2ABB410-3796-6CB7-B9F0-7F96EFFF76C6}"/>
                    </a:ext>
                  </a:extLst>
                </p:cNvPr>
                <p:cNvGrpSpPr/>
                <p:nvPr/>
              </p:nvGrpSpPr>
              <p:grpSpPr>
                <a:xfrm>
                  <a:off x="1530793" y="2481474"/>
                  <a:ext cx="3021233" cy="3016222"/>
                  <a:chOff x="4516768" y="1643176"/>
                  <a:chExt cx="4181420" cy="4227416"/>
                </a:xfrm>
              </p:grpSpPr>
              <p:sp>
                <p:nvSpPr>
                  <p:cNvPr id="99" name="Oval 98">
                    <a:extLst>
                      <a:ext uri="{FF2B5EF4-FFF2-40B4-BE49-F238E27FC236}">
                        <a16:creationId xmlns:a16="http://schemas.microsoft.com/office/drawing/2014/main" id="{3AC7E3E0-8E5D-639E-FB69-EB5E31B65113}"/>
                      </a:ext>
                    </a:extLst>
                  </p:cNvPr>
                  <p:cNvSpPr/>
                  <p:nvPr/>
                </p:nvSpPr>
                <p:spPr>
                  <a:xfrm>
                    <a:off x="4516768"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BD919A6D-217C-DD48-4916-BE53D803B528}"/>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CBF94CFE-8AD3-85FB-4C48-B7843128ED39}"/>
                      </a:ext>
                    </a:extLst>
                  </p:cNvPr>
                  <p:cNvSpPr/>
                  <p:nvPr/>
                </p:nvSpPr>
                <p:spPr>
                  <a:xfrm>
                    <a:off x="5908019" y="3064420"/>
                    <a:ext cx="1292003" cy="1384923"/>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Mg</a:t>
                    </a:r>
                  </a:p>
                </p:txBody>
              </p:sp>
            </p:grpSp>
            <p:sp>
              <p:nvSpPr>
                <p:cNvPr id="88" name="Oval 87" descr="electron">
                  <a:extLst>
                    <a:ext uri="{FF2B5EF4-FFF2-40B4-BE49-F238E27FC236}">
                      <a16:creationId xmlns:a16="http://schemas.microsoft.com/office/drawing/2014/main" id="{00C3B1FF-B42E-9E3F-9235-CFE658BD3AE9}"/>
                    </a:ext>
                  </a:extLst>
                </p:cNvPr>
                <p:cNvSpPr/>
                <p:nvPr/>
              </p:nvSpPr>
              <p:spPr>
                <a:xfrm>
                  <a:off x="3092522" y="52889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9" name="Oval 88" descr="electron">
                  <a:extLst>
                    <a:ext uri="{FF2B5EF4-FFF2-40B4-BE49-F238E27FC236}">
                      <a16:creationId xmlns:a16="http://schemas.microsoft.com/office/drawing/2014/main" id="{B5728008-E460-DDEE-D729-4274418B4DFD}"/>
                    </a:ext>
                  </a:extLst>
                </p:cNvPr>
                <p:cNvSpPr/>
                <p:nvPr/>
              </p:nvSpPr>
              <p:spPr>
                <a:xfrm>
                  <a:off x="4389331" y="3987295"/>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0" name="Oval 89" descr="electron">
                  <a:extLst>
                    <a:ext uri="{FF2B5EF4-FFF2-40B4-BE49-F238E27FC236}">
                      <a16:creationId xmlns:a16="http://schemas.microsoft.com/office/drawing/2014/main" id="{CCE4E272-062A-AF32-4715-3E2620B18FF9}"/>
                    </a:ext>
                  </a:extLst>
                </p:cNvPr>
                <p:cNvSpPr/>
                <p:nvPr/>
              </p:nvSpPr>
              <p:spPr>
                <a:xfrm>
                  <a:off x="4373125" y="3561663"/>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3" name="Oval 92">
                  <a:extLst>
                    <a:ext uri="{FF2B5EF4-FFF2-40B4-BE49-F238E27FC236}">
                      <a16:creationId xmlns:a16="http://schemas.microsoft.com/office/drawing/2014/main" id="{B9D72BE4-D30F-68FC-A039-1390351BCD83}"/>
                    </a:ext>
                  </a:extLst>
                </p:cNvPr>
                <p:cNvSpPr/>
                <p:nvPr/>
              </p:nvSpPr>
              <p:spPr>
                <a:xfrm>
                  <a:off x="3177686" y="285009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4" name="Oval 93">
                  <a:extLst>
                    <a:ext uri="{FF2B5EF4-FFF2-40B4-BE49-F238E27FC236}">
                      <a16:creationId xmlns:a16="http://schemas.microsoft.com/office/drawing/2014/main" id="{DC1DE874-3666-2C73-F4D2-F801121A257F}"/>
                    </a:ext>
                  </a:extLst>
                </p:cNvPr>
                <p:cNvSpPr/>
                <p:nvPr/>
              </p:nvSpPr>
              <p:spPr>
                <a:xfrm>
                  <a:off x="2652766" y="2827599"/>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5" name="Oval 94" descr="electron">
                  <a:extLst>
                    <a:ext uri="{FF2B5EF4-FFF2-40B4-BE49-F238E27FC236}">
                      <a16:creationId xmlns:a16="http://schemas.microsoft.com/office/drawing/2014/main" id="{3ADED81E-B5EF-2FDE-E954-6FA11813CF0E}"/>
                    </a:ext>
                  </a:extLst>
                </p:cNvPr>
                <p:cNvSpPr/>
                <p:nvPr/>
              </p:nvSpPr>
              <p:spPr>
                <a:xfrm>
                  <a:off x="2681547" y="5276896"/>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6" name="Oval 95" descr="electron">
                  <a:extLst>
                    <a:ext uri="{FF2B5EF4-FFF2-40B4-BE49-F238E27FC236}">
                      <a16:creationId xmlns:a16="http://schemas.microsoft.com/office/drawing/2014/main" id="{502D2988-1AE6-1CE6-0733-04D5E3AABA66}"/>
                    </a:ext>
                  </a:extLst>
                </p:cNvPr>
                <p:cNvSpPr/>
                <p:nvPr/>
              </p:nvSpPr>
              <p:spPr>
                <a:xfrm>
                  <a:off x="1392257" y="3981281"/>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7" name="Oval 96" descr="electron">
                  <a:extLst>
                    <a:ext uri="{FF2B5EF4-FFF2-40B4-BE49-F238E27FC236}">
                      <a16:creationId xmlns:a16="http://schemas.microsoft.com/office/drawing/2014/main" id="{FD7DF9A1-6035-8364-1053-69EA88890E4F}"/>
                    </a:ext>
                  </a:extLst>
                </p:cNvPr>
                <p:cNvSpPr/>
                <p:nvPr/>
              </p:nvSpPr>
              <p:spPr>
                <a:xfrm>
                  <a:off x="1380820" y="3576252"/>
                  <a:ext cx="377022" cy="3719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91" name="Oval 90">
                <a:extLst>
                  <a:ext uri="{FF2B5EF4-FFF2-40B4-BE49-F238E27FC236}">
                    <a16:creationId xmlns:a16="http://schemas.microsoft.com/office/drawing/2014/main" id="{B6AA158D-5A6E-21AA-B1B6-91B65A5687EF}"/>
                  </a:ext>
                </a:extLst>
              </p:cNvPr>
              <p:cNvSpPr/>
              <p:nvPr/>
            </p:nvSpPr>
            <p:spPr>
              <a:xfrm>
                <a:off x="2423371" y="2329956"/>
                <a:ext cx="311127" cy="3069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2" name="Oval 91">
                <a:extLst>
                  <a:ext uri="{FF2B5EF4-FFF2-40B4-BE49-F238E27FC236}">
                    <a16:creationId xmlns:a16="http://schemas.microsoft.com/office/drawing/2014/main" id="{E8D42E14-EA64-18E0-E079-CB9CFCC24F3F}"/>
                  </a:ext>
                </a:extLst>
              </p:cNvPr>
              <p:cNvSpPr/>
              <p:nvPr/>
            </p:nvSpPr>
            <p:spPr>
              <a:xfrm>
                <a:off x="2850741" y="2343362"/>
                <a:ext cx="311127" cy="3069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nvGrpSpPr>
            <p:cNvPr id="102" name="Group 101" descr="A model showing the electron shell configuration for Chlorine">
              <a:extLst>
                <a:ext uri="{FF2B5EF4-FFF2-40B4-BE49-F238E27FC236}">
                  <a16:creationId xmlns:a16="http://schemas.microsoft.com/office/drawing/2014/main" id="{819E3548-E53C-48ED-78C3-7C26E13B0F7A}"/>
                </a:ext>
                <a:ext uri="{C183D7F6-B498-43B3-948B-1728B52AA6E4}">
                  <adec:decorative xmlns:adec="http://schemas.microsoft.com/office/drawing/2017/decorative" val="0"/>
                </a:ext>
              </a:extLst>
            </p:cNvPr>
            <p:cNvGrpSpPr/>
            <p:nvPr/>
          </p:nvGrpSpPr>
          <p:grpSpPr>
            <a:xfrm>
              <a:off x="7318850" y="543340"/>
              <a:ext cx="2426459" cy="2409294"/>
              <a:chOff x="4328335" y="1415094"/>
              <a:chExt cx="4669786" cy="4695544"/>
            </a:xfrm>
          </p:grpSpPr>
          <p:grpSp>
            <p:nvGrpSpPr>
              <p:cNvPr id="103" name="Group 102">
                <a:extLst>
                  <a:ext uri="{FF2B5EF4-FFF2-40B4-BE49-F238E27FC236}">
                    <a16:creationId xmlns:a16="http://schemas.microsoft.com/office/drawing/2014/main" id="{E2B21808-3D05-816B-D21B-AAB6EEE51964}"/>
                  </a:ext>
                </a:extLst>
              </p:cNvPr>
              <p:cNvGrpSpPr/>
              <p:nvPr/>
            </p:nvGrpSpPr>
            <p:grpSpPr>
              <a:xfrm>
                <a:off x="4561303" y="1643176"/>
                <a:ext cx="4181420" cy="4227416"/>
                <a:chOff x="4561303" y="1643176"/>
                <a:chExt cx="4181420" cy="4227416"/>
              </a:xfrm>
            </p:grpSpPr>
            <p:sp>
              <p:nvSpPr>
                <p:cNvPr id="120" name="Oval 119" descr="An oxygen atom">
                  <a:extLst>
                    <a:ext uri="{FF2B5EF4-FFF2-40B4-BE49-F238E27FC236}">
                      <a16:creationId xmlns:a16="http://schemas.microsoft.com/office/drawing/2014/main" id="{1546F150-E984-53F1-F6F5-04C93831CFF6}"/>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Oval 120">
                  <a:extLst>
                    <a:ext uri="{FF2B5EF4-FFF2-40B4-BE49-F238E27FC236}">
                      <a16:creationId xmlns:a16="http://schemas.microsoft.com/office/drawing/2014/main" id="{55F2AFFF-3DF8-5599-968C-C26A47F3B80F}"/>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2" name="Oval 121">
                  <a:extLst>
                    <a:ext uri="{FF2B5EF4-FFF2-40B4-BE49-F238E27FC236}">
                      <a16:creationId xmlns:a16="http://schemas.microsoft.com/office/drawing/2014/main" id="{3E84E50B-EB28-3383-2A18-CF291E5C5ABE}"/>
                    </a:ext>
                  </a:extLst>
                </p:cNvPr>
                <p:cNvSpPr/>
                <p:nvPr/>
              </p:nvSpPr>
              <p:spPr>
                <a:xfrm>
                  <a:off x="6045835" y="3088029"/>
                  <a:ext cx="1228247" cy="1337710"/>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Cl</a:t>
                  </a:r>
                </a:p>
              </p:txBody>
            </p:sp>
          </p:grpSp>
          <p:grpSp>
            <p:nvGrpSpPr>
              <p:cNvPr id="106" name="Group 105">
                <a:extLst>
                  <a:ext uri="{FF2B5EF4-FFF2-40B4-BE49-F238E27FC236}">
                    <a16:creationId xmlns:a16="http://schemas.microsoft.com/office/drawing/2014/main" id="{32DBE71C-C88B-A741-4FDA-2C027D62D099}"/>
                  </a:ext>
                </a:extLst>
              </p:cNvPr>
              <p:cNvGrpSpPr/>
              <p:nvPr/>
            </p:nvGrpSpPr>
            <p:grpSpPr>
              <a:xfrm>
                <a:off x="4328335" y="1415094"/>
                <a:ext cx="4669786" cy="4695544"/>
                <a:chOff x="4328335" y="1415094"/>
                <a:chExt cx="4669786" cy="4695544"/>
              </a:xfrm>
            </p:grpSpPr>
            <p:sp>
              <p:nvSpPr>
                <p:cNvPr id="109" name="Oval 108">
                  <a:extLst>
                    <a:ext uri="{FF2B5EF4-FFF2-40B4-BE49-F238E27FC236}">
                      <a16:creationId xmlns:a16="http://schemas.microsoft.com/office/drawing/2014/main" id="{F943BCE5-0A38-D543-9FFC-05ACFEE9830F}"/>
                    </a:ext>
                  </a:extLst>
                </p:cNvPr>
                <p:cNvSpPr/>
                <p:nvPr/>
              </p:nvSpPr>
              <p:spPr>
                <a:xfrm>
                  <a:off x="6681520" y="55892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0" name="Oval 109">
                  <a:extLst>
                    <a:ext uri="{FF2B5EF4-FFF2-40B4-BE49-F238E27FC236}">
                      <a16:creationId xmlns:a16="http://schemas.microsoft.com/office/drawing/2014/main" id="{A0FD199D-DB05-27A0-BF0B-61E4660C2F89}"/>
                    </a:ext>
                  </a:extLst>
                </p:cNvPr>
                <p:cNvSpPr/>
                <p:nvPr/>
              </p:nvSpPr>
              <p:spPr>
                <a:xfrm>
                  <a:off x="8476319" y="3764875"/>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1" name="Oval 110">
                  <a:extLst>
                    <a:ext uri="{FF2B5EF4-FFF2-40B4-BE49-F238E27FC236}">
                      <a16:creationId xmlns:a16="http://schemas.microsoft.com/office/drawing/2014/main" id="{222BD4DC-E2F5-AB16-B796-65449031D34C}"/>
                    </a:ext>
                  </a:extLst>
                </p:cNvPr>
                <p:cNvSpPr/>
                <p:nvPr/>
              </p:nvSpPr>
              <p:spPr>
                <a:xfrm>
                  <a:off x="8453889" y="316832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2" name="Oval 111">
                  <a:extLst>
                    <a:ext uri="{FF2B5EF4-FFF2-40B4-BE49-F238E27FC236}">
                      <a16:creationId xmlns:a16="http://schemas.microsoft.com/office/drawing/2014/main" id="{13652370-695B-D8AC-56C2-E657E46E164E}"/>
                    </a:ext>
                  </a:extLst>
                </p:cNvPr>
                <p:cNvSpPr/>
                <p:nvPr/>
              </p:nvSpPr>
              <p:spPr>
                <a:xfrm>
                  <a:off x="6072893" y="14200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3" name="Oval 112">
                  <a:extLst>
                    <a:ext uri="{FF2B5EF4-FFF2-40B4-BE49-F238E27FC236}">
                      <a16:creationId xmlns:a16="http://schemas.microsoft.com/office/drawing/2014/main" id="{AD44A8CC-36CA-2923-D6AB-92E1545B6622}"/>
                    </a:ext>
                  </a:extLst>
                </p:cNvPr>
                <p:cNvSpPr/>
                <p:nvPr/>
              </p:nvSpPr>
              <p:spPr>
                <a:xfrm>
                  <a:off x="6799389" y="1415094"/>
                  <a:ext cx="521803" cy="521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4" name="Oval 113">
                  <a:extLst>
                    <a:ext uri="{FF2B5EF4-FFF2-40B4-BE49-F238E27FC236}">
                      <a16:creationId xmlns:a16="http://schemas.microsoft.com/office/drawing/2014/main" id="{2A87D104-5791-8951-1F4F-A1DEB5CA58BF}"/>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5" name="Oval 114">
                  <a:extLst>
                    <a:ext uri="{FF2B5EF4-FFF2-40B4-BE49-F238E27FC236}">
                      <a16:creationId xmlns:a16="http://schemas.microsoft.com/office/drawing/2014/main" id="{95B99368-6BBD-5A40-4C9D-BBFA162A34B2}"/>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7" name="Oval 116">
                  <a:extLst>
                    <a:ext uri="{FF2B5EF4-FFF2-40B4-BE49-F238E27FC236}">
                      <a16:creationId xmlns:a16="http://schemas.microsoft.com/office/drawing/2014/main" id="{8F59A6FB-2A48-BEDB-9493-FD4200544F59}"/>
                    </a:ext>
                  </a:extLst>
                </p:cNvPr>
                <p:cNvSpPr/>
                <p:nvPr/>
              </p:nvSpPr>
              <p:spPr>
                <a:xfrm>
                  <a:off x="4328335" y="375644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sp>
          <p:nvSpPr>
            <p:cNvPr id="5" name="Oval 4">
              <a:extLst>
                <a:ext uri="{FF2B5EF4-FFF2-40B4-BE49-F238E27FC236}">
                  <a16:creationId xmlns:a16="http://schemas.microsoft.com/office/drawing/2014/main" id="{C9231E50-8917-2AAF-90A0-DDF3F3AD42E4}"/>
                </a:ext>
                <a:ext uri="{C183D7F6-B498-43B3-948B-1728B52AA6E4}">
                  <adec:decorative xmlns:adec="http://schemas.microsoft.com/office/drawing/2017/decorative" val="1"/>
                </a:ext>
              </a:extLst>
            </p:cNvPr>
            <p:cNvSpPr/>
            <p:nvPr/>
          </p:nvSpPr>
          <p:spPr>
            <a:xfrm>
              <a:off x="7137629" y="313996"/>
              <a:ext cx="2808236" cy="2807317"/>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 name="Group 15" descr="A model showing the electron shell configuration for chlorine">
              <a:extLst>
                <a:ext uri="{FF2B5EF4-FFF2-40B4-BE49-F238E27FC236}">
                  <a16:creationId xmlns:a16="http://schemas.microsoft.com/office/drawing/2014/main" id="{1A9CD517-0A02-69B9-8691-A5B03926CBE0}"/>
                </a:ext>
                <a:ext uri="{C183D7F6-B498-43B3-948B-1728B52AA6E4}">
                  <adec:decorative xmlns:adec="http://schemas.microsoft.com/office/drawing/2017/decorative" val="0"/>
                </a:ext>
              </a:extLst>
            </p:cNvPr>
            <p:cNvGrpSpPr/>
            <p:nvPr/>
          </p:nvGrpSpPr>
          <p:grpSpPr>
            <a:xfrm>
              <a:off x="8474505" y="3659941"/>
              <a:ext cx="2426459" cy="2409294"/>
              <a:chOff x="4328335" y="1415094"/>
              <a:chExt cx="4669786" cy="4695544"/>
            </a:xfrm>
          </p:grpSpPr>
          <p:grpSp>
            <p:nvGrpSpPr>
              <p:cNvPr id="17" name="Group 16">
                <a:extLst>
                  <a:ext uri="{FF2B5EF4-FFF2-40B4-BE49-F238E27FC236}">
                    <a16:creationId xmlns:a16="http://schemas.microsoft.com/office/drawing/2014/main" id="{AEF6C9AE-4A8E-2226-945B-87D0D6C68673}"/>
                  </a:ext>
                </a:extLst>
              </p:cNvPr>
              <p:cNvGrpSpPr/>
              <p:nvPr/>
            </p:nvGrpSpPr>
            <p:grpSpPr>
              <a:xfrm>
                <a:off x="4561303" y="1643176"/>
                <a:ext cx="4181420" cy="4227416"/>
                <a:chOff x="4561303" y="1643176"/>
                <a:chExt cx="4181420" cy="4227416"/>
              </a:xfrm>
            </p:grpSpPr>
            <p:sp>
              <p:nvSpPr>
                <p:cNvPr id="27" name="Oval 26" descr="An oxygen atom">
                  <a:extLst>
                    <a:ext uri="{FF2B5EF4-FFF2-40B4-BE49-F238E27FC236}">
                      <a16:creationId xmlns:a16="http://schemas.microsoft.com/office/drawing/2014/main" id="{4B1D3F91-D37F-E970-EE4E-E63FA08D9303}"/>
                    </a:ext>
                  </a:extLst>
                </p:cNvPr>
                <p:cNvSpPr/>
                <p:nvPr/>
              </p:nvSpPr>
              <p:spPr>
                <a:xfrm>
                  <a:off x="4561303" y="1643176"/>
                  <a:ext cx="4181420" cy="4227416"/>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B20508A4-62E1-8F5D-1B3B-D7508DFC9C64}"/>
                    </a:ext>
                  </a:extLst>
                </p:cNvPr>
                <p:cNvSpPr/>
                <p:nvPr/>
              </p:nvSpPr>
              <p:spPr>
                <a:xfrm>
                  <a:off x="5215337" y="2337104"/>
                  <a:ext cx="2808662" cy="2839558"/>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67ACB5B5-E92E-3CAD-277D-68F0AA26DCFA}"/>
                    </a:ext>
                  </a:extLst>
                </p:cNvPr>
                <p:cNvSpPr/>
                <p:nvPr/>
              </p:nvSpPr>
              <p:spPr>
                <a:xfrm>
                  <a:off x="6045835" y="3088029"/>
                  <a:ext cx="1228247" cy="1337710"/>
                </a:xfrm>
                <a:prstGeom prst="ellipse">
                  <a:avLst/>
                </a:prstGeom>
                <a:solidFill>
                  <a:schemeClr val="accent2"/>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Arial" panose="020B0604020202020204"/>
                      <a:ea typeface="+mn-ea"/>
                      <a:cs typeface="+mn-cs"/>
                    </a:rPr>
                    <a:t>Cl</a:t>
                  </a:r>
                </a:p>
              </p:txBody>
            </p:sp>
          </p:grpSp>
          <p:grpSp>
            <p:nvGrpSpPr>
              <p:cNvPr id="18" name="Group 17">
                <a:extLst>
                  <a:ext uri="{FF2B5EF4-FFF2-40B4-BE49-F238E27FC236}">
                    <a16:creationId xmlns:a16="http://schemas.microsoft.com/office/drawing/2014/main" id="{29B9969E-3475-25E1-FDE7-2E6FDCF9FE3F}"/>
                  </a:ext>
                </a:extLst>
              </p:cNvPr>
              <p:cNvGrpSpPr/>
              <p:nvPr/>
            </p:nvGrpSpPr>
            <p:grpSpPr>
              <a:xfrm>
                <a:off x="4328335" y="1415094"/>
                <a:ext cx="4669786" cy="4695544"/>
                <a:chOff x="4328335" y="1415094"/>
                <a:chExt cx="4669786" cy="4695544"/>
              </a:xfrm>
            </p:grpSpPr>
            <p:sp>
              <p:nvSpPr>
                <p:cNvPr id="19" name="Oval 18">
                  <a:extLst>
                    <a:ext uri="{FF2B5EF4-FFF2-40B4-BE49-F238E27FC236}">
                      <a16:creationId xmlns:a16="http://schemas.microsoft.com/office/drawing/2014/main" id="{AFDE964F-BC6C-471A-0A50-411855DC48BF}"/>
                    </a:ext>
                  </a:extLst>
                </p:cNvPr>
                <p:cNvSpPr/>
                <p:nvPr/>
              </p:nvSpPr>
              <p:spPr>
                <a:xfrm>
                  <a:off x="6681520" y="55892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0" name="Oval 19">
                  <a:extLst>
                    <a:ext uri="{FF2B5EF4-FFF2-40B4-BE49-F238E27FC236}">
                      <a16:creationId xmlns:a16="http://schemas.microsoft.com/office/drawing/2014/main" id="{989630AA-8AAC-75FE-58FE-A1D6030AA107}"/>
                    </a:ext>
                  </a:extLst>
                </p:cNvPr>
                <p:cNvSpPr/>
                <p:nvPr/>
              </p:nvSpPr>
              <p:spPr>
                <a:xfrm>
                  <a:off x="8476319" y="3764875"/>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1" name="Oval 20">
                  <a:extLst>
                    <a:ext uri="{FF2B5EF4-FFF2-40B4-BE49-F238E27FC236}">
                      <a16:creationId xmlns:a16="http://schemas.microsoft.com/office/drawing/2014/main" id="{5D2A8B52-5DC4-53CB-51EE-C9B6328953EE}"/>
                    </a:ext>
                  </a:extLst>
                </p:cNvPr>
                <p:cNvSpPr/>
                <p:nvPr/>
              </p:nvSpPr>
              <p:spPr>
                <a:xfrm>
                  <a:off x="8453889" y="316832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2" name="Oval 21">
                  <a:extLst>
                    <a:ext uri="{FF2B5EF4-FFF2-40B4-BE49-F238E27FC236}">
                      <a16:creationId xmlns:a16="http://schemas.microsoft.com/office/drawing/2014/main" id="{3D30C820-8C30-7670-0D54-6A7EF35204CF}"/>
                    </a:ext>
                  </a:extLst>
                </p:cNvPr>
                <p:cNvSpPr/>
                <p:nvPr/>
              </p:nvSpPr>
              <p:spPr>
                <a:xfrm>
                  <a:off x="6072893" y="1420091"/>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3" name="Oval 22">
                  <a:extLst>
                    <a:ext uri="{FF2B5EF4-FFF2-40B4-BE49-F238E27FC236}">
                      <a16:creationId xmlns:a16="http://schemas.microsoft.com/office/drawing/2014/main" id="{5638BF64-A78B-7EED-A060-5CFC7FD3BE99}"/>
                    </a:ext>
                  </a:extLst>
                </p:cNvPr>
                <p:cNvSpPr/>
                <p:nvPr/>
              </p:nvSpPr>
              <p:spPr>
                <a:xfrm>
                  <a:off x="6799389" y="1415094"/>
                  <a:ext cx="521803" cy="5213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4" name="Oval 23">
                  <a:extLst>
                    <a:ext uri="{FF2B5EF4-FFF2-40B4-BE49-F238E27FC236}">
                      <a16:creationId xmlns:a16="http://schemas.microsoft.com/office/drawing/2014/main" id="{ACB2D52F-30D5-8AA9-4918-43CF5DA72382}"/>
                    </a:ext>
                  </a:extLst>
                </p:cNvPr>
                <p:cNvSpPr/>
                <p:nvPr/>
              </p:nvSpPr>
              <p:spPr>
                <a:xfrm>
                  <a:off x="6799389" y="2171016"/>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5" name="Oval 24">
                  <a:extLst>
                    <a:ext uri="{FF2B5EF4-FFF2-40B4-BE49-F238E27FC236}">
                      <a16:creationId xmlns:a16="http://schemas.microsoft.com/office/drawing/2014/main" id="{FEBD6265-C5D8-72C4-A4EA-47640FC426F4}"/>
                    </a:ext>
                  </a:extLst>
                </p:cNvPr>
                <p:cNvSpPr/>
                <p:nvPr/>
              </p:nvSpPr>
              <p:spPr>
                <a:xfrm>
                  <a:off x="6072893" y="2139491"/>
                  <a:ext cx="521802" cy="52134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26" name="Oval 25">
                  <a:extLst>
                    <a:ext uri="{FF2B5EF4-FFF2-40B4-BE49-F238E27FC236}">
                      <a16:creationId xmlns:a16="http://schemas.microsoft.com/office/drawing/2014/main" id="{B6DC266C-FF2B-FB2A-FEEF-70EAE0771972}"/>
                    </a:ext>
                  </a:extLst>
                </p:cNvPr>
                <p:cNvSpPr/>
                <p:nvPr/>
              </p:nvSpPr>
              <p:spPr>
                <a:xfrm>
                  <a:off x="4328335" y="3756446"/>
                  <a:ext cx="521802" cy="5213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grpSp>
        <p:sp>
          <p:nvSpPr>
            <p:cNvPr id="31" name="Oval 30">
              <a:extLst>
                <a:ext uri="{FF2B5EF4-FFF2-40B4-BE49-F238E27FC236}">
                  <a16:creationId xmlns:a16="http://schemas.microsoft.com/office/drawing/2014/main" id="{CB1BF8D2-9839-DBD1-0224-15B8EA971B25}"/>
                </a:ext>
                <a:ext uri="{C183D7F6-B498-43B3-948B-1728B52AA6E4}">
                  <adec:decorative xmlns:adec="http://schemas.microsoft.com/office/drawing/2017/decorative" val="1"/>
                </a:ext>
              </a:extLst>
            </p:cNvPr>
            <p:cNvSpPr/>
            <p:nvPr/>
          </p:nvSpPr>
          <p:spPr>
            <a:xfrm>
              <a:off x="8293284" y="3430597"/>
              <a:ext cx="2808236" cy="2807317"/>
            </a:xfrm>
            <a:prstGeom prst="ellipse">
              <a:avLst/>
            </a:prstGeom>
            <a:no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EDDE9D9-4442-B75C-2AC2-995268A07982}"/>
                </a:ext>
                <a:ext uri="{C183D7F6-B498-43B3-948B-1728B52AA6E4}">
                  <adec:decorative xmlns:adec="http://schemas.microsoft.com/office/drawing/2017/decorative" val="1"/>
                </a:ext>
              </a:extLst>
            </p:cNvPr>
            <p:cNvSpPr txBox="1"/>
            <p:nvPr/>
          </p:nvSpPr>
          <p:spPr>
            <a:xfrm>
              <a:off x="6577606" y="3936873"/>
              <a:ext cx="693775" cy="492392"/>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latin typeface="Arial" panose="020B0604020202020204"/>
                  <a:ea typeface="+mn-ea"/>
                  <a:cs typeface="+mn-cs"/>
                </a:rPr>
                <a:t>2+</a:t>
              </a:r>
            </a:p>
          </p:txBody>
        </p:sp>
        <p:sp>
          <p:nvSpPr>
            <p:cNvPr id="3" name="TextBox 2">
              <a:extLst>
                <a:ext uri="{FF2B5EF4-FFF2-40B4-BE49-F238E27FC236}">
                  <a16:creationId xmlns:a16="http://schemas.microsoft.com/office/drawing/2014/main" id="{564AFAA1-2269-06F7-E858-C9D768DEDF70}"/>
                </a:ext>
                <a:ext uri="{C183D7F6-B498-43B3-948B-1728B52AA6E4}">
                  <adec:decorative xmlns:adec="http://schemas.microsoft.com/office/drawing/2017/decorative" val="1"/>
                </a:ext>
              </a:extLst>
            </p:cNvPr>
            <p:cNvSpPr txBox="1"/>
            <p:nvPr/>
          </p:nvSpPr>
          <p:spPr>
            <a:xfrm>
              <a:off x="8614887" y="1494460"/>
              <a:ext cx="604593" cy="429097"/>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latin typeface="Arial" panose="020B0604020202020204"/>
                  <a:ea typeface="+mn-ea"/>
                  <a:cs typeface="+mn-cs"/>
                </a:rPr>
                <a:t>1-</a:t>
              </a:r>
            </a:p>
          </p:txBody>
        </p:sp>
        <p:sp>
          <p:nvSpPr>
            <p:cNvPr id="4" name="TextBox 3">
              <a:extLst>
                <a:ext uri="{FF2B5EF4-FFF2-40B4-BE49-F238E27FC236}">
                  <a16:creationId xmlns:a16="http://schemas.microsoft.com/office/drawing/2014/main" id="{C3D772CB-E7F0-E5F8-0A43-0A65B0EF881E}"/>
                </a:ext>
              </a:extLst>
            </p:cNvPr>
            <p:cNvSpPr txBox="1"/>
            <p:nvPr/>
          </p:nvSpPr>
          <p:spPr>
            <a:xfrm>
              <a:off x="4602293" y="6002811"/>
              <a:ext cx="5301761" cy="55013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22272B"/>
                  </a:solidFill>
                  <a:effectLst/>
                  <a:uLnTx/>
                  <a:uFillTx/>
                  <a:latin typeface="Arial" panose="020B0604020202020204"/>
                  <a:ea typeface="+mn-ea"/>
                  <a:cs typeface="+mn-cs"/>
                </a:rPr>
                <a:t>Chemical formula = MgCl</a:t>
              </a:r>
              <a:r>
                <a:rPr kumimoji="0" lang="en-AU" sz="2000" b="1" i="0" u="none" strike="noStrike" kern="1200" cap="none" spc="0" normalizeH="0" baseline="-25000" noProof="0">
                  <a:ln>
                    <a:noFill/>
                  </a:ln>
                  <a:solidFill>
                    <a:srgbClr val="22272B"/>
                  </a:solidFill>
                  <a:effectLst/>
                  <a:uLnTx/>
                  <a:uFillTx/>
                  <a:latin typeface="Arial" panose="020B0604020202020204"/>
                  <a:ea typeface="+mn-ea"/>
                  <a:cs typeface="+mn-cs"/>
                </a:rPr>
                <a:t>2</a:t>
              </a:r>
            </a:p>
          </p:txBody>
        </p:sp>
        <p:sp>
          <p:nvSpPr>
            <p:cNvPr id="7" name="Oval 6">
              <a:extLst>
                <a:ext uri="{FF2B5EF4-FFF2-40B4-BE49-F238E27FC236}">
                  <a16:creationId xmlns:a16="http://schemas.microsoft.com/office/drawing/2014/main" id="{A3F7FF4D-58D9-7197-D6EF-4EDB7A96E34E}"/>
                </a:ext>
                <a:ext uri="{C183D7F6-B498-43B3-948B-1728B52AA6E4}">
                  <adec:decorative xmlns:adec="http://schemas.microsoft.com/office/drawing/2017/decorative" val="1"/>
                </a:ext>
              </a:extLst>
            </p:cNvPr>
            <p:cNvSpPr/>
            <p:nvPr/>
          </p:nvSpPr>
          <p:spPr>
            <a:xfrm>
              <a:off x="8225337" y="2680788"/>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8" name="Oval 7">
              <a:extLst>
                <a:ext uri="{FF2B5EF4-FFF2-40B4-BE49-F238E27FC236}">
                  <a16:creationId xmlns:a16="http://schemas.microsoft.com/office/drawing/2014/main" id="{1E24BB8F-DD27-9DFC-F42A-ABCAA98BE676}"/>
                </a:ext>
                <a:ext uri="{C183D7F6-B498-43B3-948B-1728B52AA6E4}">
                  <adec:decorative xmlns:adec="http://schemas.microsoft.com/office/drawing/2017/decorative" val="1"/>
                </a:ext>
              </a:extLst>
            </p:cNvPr>
            <p:cNvSpPr/>
            <p:nvPr/>
          </p:nvSpPr>
          <p:spPr>
            <a:xfrm>
              <a:off x="7320126" y="1434693"/>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9" name="Oval 8">
              <a:extLst>
                <a:ext uri="{FF2B5EF4-FFF2-40B4-BE49-F238E27FC236}">
                  <a16:creationId xmlns:a16="http://schemas.microsoft.com/office/drawing/2014/main" id="{D10EE924-A1DC-C5E5-230B-528A35380A42}"/>
                </a:ext>
                <a:ext uri="{C183D7F6-B498-43B3-948B-1728B52AA6E4}">
                  <adec:decorative xmlns:adec="http://schemas.microsoft.com/office/drawing/2017/decorative" val="1"/>
                </a:ext>
              </a:extLst>
            </p:cNvPr>
            <p:cNvSpPr/>
            <p:nvPr/>
          </p:nvSpPr>
          <p:spPr>
            <a:xfrm>
              <a:off x="8185343" y="182360"/>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0" name="Oval 9">
              <a:extLst>
                <a:ext uri="{FF2B5EF4-FFF2-40B4-BE49-F238E27FC236}">
                  <a16:creationId xmlns:a16="http://schemas.microsoft.com/office/drawing/2014/main" id="{9F28CC3E-2D5C-456E-903A-5E6DB7979CE1}"/>
                </a:ext>
                <a:ext uri="{C183D7F6-B498-43B3-948B-1728B52AA6E4}">
                  <adec:decorative xmlns:adec="http://schemas.microsoft.com/office/drawing/2017/decorative" val="1"/>
                </a:ext>
              </a:extLst>
            </p:cNvPr>
            <p:cNvSpPr/>
            <p:nvPr/>
          </p:nvSpPr>
          <p:spPr>
            <a:xfrm>
              <a:off x="8575902" y="182360"/>
              <a:ext cx="271133" cy="2695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1" name="Oval 10">
              <a:extLst>
                <a:ext uri="{FF2B5EF4-FFF2-40B4-BE49-F238E27FC236}">
                  <a16:creationId xmlns:a16="http://schemas.microsoft.com/office/drawing/2014/main" id="{FAB59F87-465C-251C-A699-6B54F3A736B0}"/>
                </a:ext>
                <a:ext uri="{C183D7F6-B498-43B3-948B-1728B52AA6E4}">
                  <adec:decorative xmlns:adec="http://schemas.microsoft.com/office/drawing/2017/decorative" val="1"/>
                </a:ext>
              </a:extLst>
            </p:cNvPr>
            <p:cNvSpPr/>
            <p:nvPr/>
          </p:nvSpPr>
          <p:spPr>
            <a:xfrm>
              <a:off x="9804658" y="1434694"/>
              <a:ext cx="271133" cy="2675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2" name="Oval 11">
              <a:extLst>
                <a:ext uri="{FF2B5EF4-FFF2-40B4-BE49-F238E27FC236}">
                  <a16:creationId xmlns:a16="http://schemas.microsoft.com/office/drawing/2014/main" id="{2F85D4B4-E26C-0E21-4089-5834A092AA2D}"/>
                </a:ext>
                <a:ext uri="{C183D7F6-B498-43B3-948B-1728B52AA6E4}">
                  <adec:decorative xmlns:adec="http://schemas.microsoft.com/office/drawing/2017/decorative" val="1"/>
                </a:ext>
              </a:extLst>
            </p:cNvPr>
            <p:cNvSpPr/>
            <p:nvPr/>
          </p:nvSpPr>
          <p:spPr>
            <a:xfrm>
              <a:off x="9828256" y="1740997"/>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3" name="Oval 12">
              <a:extLst>
                <a:ext uri="{FF2B5EF4-FFF2-40B4-BE49-F238E27FC236}">
                  <a16:creationId xmlns:a16="http://schemas.microsoft.com/office/drawing/2014/main" id="{E08A50D5-AE7F-C6EF-CDC9-21C282D09870}"/>
                </a:ext>
                <a:ext uri="{C183D7F6-B498-43B3-948B-1728B52AA6E4}">
                  <adec:decorative xmlns:adec="http://schemas.microsoft.com/office/drawing/2017/decorative" val="1"/>
                </a:ext>
              </a:extLst>
            </p:cNvPr>
            <p:cNvSpPr/>
            <p:nvPr/>
          </p:nvSpPr>
          <p:spPr>
            <a:xfrm>
              <a:off x="8541584" y="3014224"/>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4" name="Oval 13">
              <a:extLst>
                <a:ext uri="{FF2B5EF4-FFF2-40B4-BE49-F238E27FC236}">
                  <a16:creationId xmlns:a16="http://schemas.microsoft.com/office/drawing/2014/main" id="{A0941E01-FFAC-21CE-1F33-322584590A77}"/>
                </a:ext>
                <a:ext uri="{C183D7F6-B498-43B3-948B-1728B52AA6E4}">
                  <adec:decorative xmlns:adec="http://schemas.microsoft.com/office/drawing/2017/decorative" val="1"/>
                </a:ext>
              </a:extLst>
            </p:cNvPr>
            <p:cNvSpPr/>
            <p:nvPr/>
          </p:nvSpPr>
          <p:spPr>
            <a:xfrm>
              <a:off x="8217228" y="3011123"/>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15" name="Oval 14">
              <a:extLst>
                <a:ext uri="{FF2B5EF4-FFF2-40B4-BE49-F238E27FC236}">
                  <a16:creationId xmlns:a16="http://schemas.microsoft.com/office/drawing/2014/main" id="{B3446731-0EB1-C22F-2687-1485C3A25258}"/>
                </a:ext>
                <a:ext uri="{C183D7F6-B498-43B3-948B-1728B52AA6E4}">
                  <adec:decorative xmlns:adec="http://schemas.microsoft.com/office/drawing/2017/decorative" val="1"/>
                </a:ext>
              </a:extLst>
            </p:cNvPr>
            <p:cNvSpPr/>
            <p:nvPr/>
          </p:nvSpPr>
          <p:spPr>
            <a:xfrm>
              <a:off x="6982041" y="1442927"/>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0" name="TextBox 29">
              <a:extLst>
                <a:ext uri="{FF2B5EF4-FFF2-40B4-BE49-F238E27FC236}">
                  <a16:creationId xmlns:a16="http://schemas.microsoft.com/office/drawing/2014/main" id="{E788EA3E-AFF0-E001-CAA3-12872071A4A3}"/>
                </a:ext>
                <a:ext uri="{C183D7F6-B498-43B3-948B-1728B52AA6E4}">
                  <adec:decorative xmlns:adec="http://schemas.microsoft.com/office/drawing/2017/decorative" val="1"/>
                </a:ext>
              </a:extLst>
            </p:cNvPr>
            <p:cNvSpPr txBox="1"/>
            <p:nvPr/>
          </p:nvSpPr>
          <p:spPr>
            <a:xfrm>
              <a:off x="9770542" y="4611061"/>
              <a:ext cx="604593" cy="429097"/>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latin typeface="Arial" panose="020B0604020202020204"/>
                  <a:ea typeface="+mn-ea"/>
                  <a:cs typeface="+mn-cs"/>
                </a:rPr>
                <a:t>1-</a:t>
              </a:r>
            </a:p>
          </p:txBody>
        </p:sp>
        <p:sp>
          <p:nvSpPr>
            <p:cNvPr id="32" name="Oval 31">
              <a:extLst>
                <a:ext uri="{FF2B5EF4-FFF2-40B4-BE49-F238E27FC236}">
                  <a16:creationId xmlns:a16="http://schemas.microsoft.com/office/drawing/2014/main" id="{29519F5E-097E-D562-D5CD-2FFC2EC4A465}"/>
                </a:ext>
                <a:ext uri="{C183D7F6-B498-43B3-948B-1728B52AA6E4}">
                  <adec:decorative xmlns:adec="http://schemas.microsoft.com/office/drawing/2017/decorative" val="1"/>
                </a:ext>
              </a:extLst>
            </p:cNvPr>
            <p:cNvSpPr/>
            <p:nvPr/>
          </p:nvSpPr>
          <p:spPr>
            <a:xfrm>
              <a:off x="9380992" y="5797389"/>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3" name="Oval 32">
              <a:extLst>
                <a:ext uri="{FF2B5EF4-FFF2-40B4-BE49-F238E27FC236}">
                  <a16:creationId xmlns:a16="http://schemas.microsoft.com/office/drawing/2014/main" id="{2A0419DF-8F1C-D078-31FC-5D59D089BDBD}"/>
                </a:ext>
                <a:ext uri="{C183D7F6-B498-43B3-948B-1728B52AA6E4}">
                  <adec:decorative xmlns:adec="http://schemas.microsoft.com/office/drawing/2017/decorative" val="1"/>
                </a:ext>
              </a:extLst>
            </p:cNvPr>
            <p:cNvSpPr/>
            <p:nvPr/>
          </p:nvSpPr>
          <p:spPr>
            <a:xfrm>
              <a:off x="8475781" y="4551294"/>
              <a:ext cx="271133" cy="267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4" name="Oval 33">
              <a:extLst>
                <a:ext uri="{FF2B5EF4-FFF2-40B4-BE49-F238E27FC236}">
                  <a16:creationId xmlns:a16="http://schemas.microsoft.com/office/drawing/2014/main" id="{24FA0D3C-9DD6-992F-CD3C-ECD38F8EAED0}"/>
                </a:ext>
                <a:ext uri="{C183D7F6-B498-43B3-948B-1728B52AA6E4}">
                  <adec:decorative xmlns:adec="http://schemas.microsoft.com/office/drawing/2017/decorative" val="1"/>
                </a:ext>
              </a:extLst>
            </p:cNvPr>
            <p:cNvSpPr/>
            <p:nvPr/>
          </p:nvSpPr>
          <p:spPr>
            <a:xfrm>
              <a:off x="9340998" y="3298961"/>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5" name="Oval 34">
              <a:extLst>
                <a:ext uri="{FF2B5EF4-FFF2-40B4-BE49-F238E27FC236}">
                  <a16:creationId xmlns:a16="http://schemas.microsoft.com/office/drawing/2014/main" id="{279D2067-BE4A-7CE8-66F4-A4D5D3C704BB}"/>
                </a:ext>
                <a:ext uri="{C183D7F6-B498-43B3-948B-1728B52AA6E4}">
                  <adec:decorative xmlns:adec="http://schemas.microsoft.com/office/drawing/2017/decorative" val="1"/>
                </a:ext>
              </a:extLst>
            </p:cNvPr>
            <p:cNvSpPr/>
            <p:nvPr/>
          </p:nvSpPr>
          <p:spPr>
            <a:xfrm>
              <a:off x="9731557" y="3298961"/>
              <a:ext cx="271133" cy="2695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6" name="Oval 35">
              <a:extLst>
                <a:ext uri="{FF2B5EF4-FFF2-40B4-BE49-F238E27FC236}">
                  <a16:creationId xmlns:a16="http://schemas.microsoft.com/office/drawing/2014/main" id="{F030A131-3CFF-8FFB-4305-850535E66972}"/>
                </a:ext>
                <a:ext uri="{C183D7F6-B498-43B3-948B-1728B52AA6E4}">
                  <adec:decorative xmlns:adec="http://schemas.microsoft.com/office/drawing/2017/decorative" val="1"/>
                </a:ext>
              </a:extLst>
            </p:cNvPr>
            <p:cNvSpPr/>
            <p:nvPr/>
          </p:nvSpPr>
          <p:spPr>
            <a:xfrm>
              <a:off x="10960313" y="4551295"/>
              <a:ext cx="271133" cy="2675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7" name="Oval 36">
              <a:extLst>
                <a:ext uri="{FF2B5EF4-FFF2-40B4-BE49-F238E27FC236}">
                  <a16:creationId xmlns:a16="http://schemas.microsoft.com/office/drawing/2014/main" id="{21EEA09A-91BF-8DC8-FDC1-B053ACFC469E}"/>
                </a:ext>
                <a:ext uri="{C183D7F6-B498-43B3-948B-1728B52AA6E4}">
                  <adec:decorative xmlns:adec="http://schemas.microsoft.com/office/drawing/2017/decorative" val="1"/>
                </a:ext>
              </a:extLst>
            </p:cNvPr>
            <p:cNvSpPr/>
            <p:nvPr/>
          </p:nvSpPr>
          <p:spPr>
            <a:xfrm>
              <a:off x="10983911" y="4857598"/>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8" name="Oval 37">
              <a:extLst>
                <a:ext uri="{FF2B5EF4-FFF2-40B4-BE49-F238E27FC236}">
                  <a16:creationId xmlns:a16="http://schemas.microsoft.com/office/drawing/2014/main" id="{EED4D252-ACC9-C23E-A396-2F66B87452E6}"/>
                </a:ext>
                <a:ext uri="{C183D7F6-B498-43B3-948B-1728B52AA6E4}">
                  <adec:decorative xmlns:adec="http://schemas.microsoft.com/office/drawing/2017/decorative" val="1"/>
                </a:ext>
              </a:extLst>
            </p:cNvPr>
            <p:cNvSpPr/>
            <p:nvPr/>
          </p:nvSpPr>
          <p:spPr>
            <a:xfrm>
              <a:off x="9710916" y="6108813"/>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39" name="Oval 38">
              <a:extLst>
                <a:ext uri="{FF2B5EF4-FFF2-40B4-BE49-F238E27FC236}">
                  <a16:creationId xmlns:a16="http://schemas.microsoft.com/office/drawing/2014/main" id="{29582347-DDF8-8DDD-9213-89FA27BEF395}"/>
                </a:ext>
                <a:ext uri="{C183D7F6-B498-43B3-948B-1728B52AA6E4}">
                  <adec:decorative xmlns:adec="http://schemas.microsoft.com/office/drawing/2017/decorative" val="1"/>
                </a:ext>
              </a:extLst>
            </p:cNvPr>
            <p:cNvSpPr/>
            <p:nvPr/>
          </p:nvSpPr>
          <p:spPr>
            <a:xfrm>
              <a:off x="9374143" y="6105898"/>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40" name="Oval 39">
              <a:extLst>
                <a:ext uri="{FF2B5EF4-FFF2-40B4-BE49-F238E27FC236}">
                  <a16:creationId xmlns:a16="http://schemas.microsoft.com/office/drawing/2014/main" id="{B7AAAD80-D104-727B-B8AD-1B23B54AF273}"/>
                </a:ext>
                <a:ext uri="{C183D7F6-B498-43B3-948B-1728B52AA6E4}">
                  <adec:decorative xmlns:adec="http://schemas.microsoft.com/office/drawing/2017/decorative" val="1"/>
                </a:ext>
              </a:extLst>
            </p:cNvPr>
            <p:cNvSpPr/>
            <p:nvPr/>
          </p:nvSpPr>
          <p:spPr>
            <a:xfrm>
              <a:off x="8137696" y="4559528"/>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41" name="Oval 40">
              <a:extLst>
                <a:ext uri="{FF2B5EF4-FFF2-40B4-BE49-F238E27FC236}">
                  <a16:creationId xmlns:a16="http://schemas.microsoft.com/office/drawing/2014/main" id="{16A13D4E-59E1-AF02-D31C-9E2624DB1A6E}"/>
                </a:ext>
                <a:ext uri="{C183D7F6-B498-43B3-948B-1728B52AA6E4}">
                  <adec:decorative xmlns:adec="http://schemas.microsoft.com/office/drawing/2017/decorative" val="1"/>
                </a:ext>
              </a:extLst>
            </p:cNvPr>
            <p:cNvSpPr/>
            <p:nvPr/>
          </p:nvSpPr>
          <p:spPr>
            <a:xfrm>
              <a:off x="8161898" y="4868812"/>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sp>
          <p:nvSpPr>
            <p:cNvPr id="42" name="Oval 41">
              <a:extLst>
                <a:ext uri="{FF2B5EF4-FFF2-40B4-BE49-F238E27FC236}">
                  <a16:creationId xmlns:a16="http://schemas.microsoft.com/office/drawing/2014/main" id="{007C1C42-EF22-C877-2E10-D83FC1E2D8E8}"/>
                </a:ext>
                <a:ext uri="{C183D7F6-B498-43B3-948B-1728B52AA6E4}">
                  <adec:decorative xmlns:adec="http://schemas.microsoft.com/office/drawing/2017/decorative" val="1"/>
                </a:ext>
              </a:extLst>
            </p:cNvPr>
            <p:cNvSpPr/>
            <p:nvPr/>
          </p:nvSpPr>
          <p:spPr>
            <a:xfrm>
              <a:off x="6991729" y="1789929"/>
              <a:ext cx="271133" cy="28511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FFFFFF"/>
                  </a:solidFill>
                  <a:effectLst/>
                  <a:uLnTx/>
                  <a:uFillTx/>
                  <a:latin typeface="Arial" panose="020B0604020202020204"/>
                  <a:ea typeface="+mn-ea"/>
                  <a:cs typeface="+mn-cs"/>
                </a:rPr>
                <a:t>–</a:t>
              </a:r>
            </a:p>
          </p:txBody>
        </p:sp>
      </p:grpSp>
      <p:sp>
        <p:nvSpPr>
          <p:cNvPr id="44" name="Slide Number Placeholder 1">
            <a:extLst>
              <a:ext uri="{FF2B5EF4-FFF2-40B4-BE49-F238E27FC236}">
                <a16:creationId xmlns:a16="http://schemas.microsoft.com/office/drawing/2014/main" id="{A0C81A26-8894-32CF-A048-4766B8A594A5}"/>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58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A286F-C35A-7FDC-3919-3DFD54F0562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44</a:t>
            </a:fld>
            <a:endParaRPr lang="en-AU"/>
          </a:p>
        </p:txBody>
      </p:sp>
      <p:sp>
        <p:nvSpPr>
          <p:cNvPr id="6" name="Title 5">
            <a:extLst>
              <a:ext uri="{FF2B5EF4-FFF2-40B4-BE49-F238E27FC236}">
                <a16:creationId xmlns:a16="http://schemas.microsoft.com/office/drawing/2014/main" id="{BC980D13-21C0-7111-056E-49B88EEAAAD5}"/>
              </a:ext>
            </a:extLst>
          </p:cNvPr>
          <p:cNvSpPr>
            <a:spLocks noGrp="1"/>
          </p:cNvSpPr>
          <p:nvPr>
            <p:ph type="title"/>
          </p:nvPr>
        </p:nvSpPr>
        <p:spPr/>
        <p:txBody>
          <a:bodyPr/>
          <a:lstStyle/>
          <a:p>
            <a:r>
              <a:rPr lang="en-AU" dirty="0"/>
              <a:t>1.3 Checkpoint 3 </a:t>
            </a:r>
          </a:p>
        </p:txBody>
      </p:sp>
      <p:sp>
        <p:nvSpPr>
          <p:cNvPr id="8" name="Text Placeholder 7">
            <a:extLst>
              <a:ext uri="{FF2B5EF4-FFF2-40B4-BE49-F238E27FC236}">
                <a16:creationId xmlns:a16="http://schemas.microsoft.com/office/drawing/2014/main" id="{5BEA2FAA-9ED7-4648-7FFB-302F763DF5F1}"/>
              </a:ext>
            </a:extLst>
          </p:cNvPr>
          <p:cNvSpPr>
            <a:spLocks noGrp="1"/>
          </p:cNvSpPr>
          <p:nvPr>
            <p:ph type="body" sz="quarter" idx="18"/>
          </p:nvPr>
        </p:nvSpPr>
        <p:spPr/>
        <p:txBody>
          <a:bodyPr/>
          <a:lstStyle/>
          <a:p>
            <a:r>
              <a:rPr lang="en-AU"/>
              <a:t>Write the formula for these ionic compounds</a:t>
            </a:r>
          </a:p>
        </p:txBody>
      </p:sp>
      <p:sp>
        <p:nvSpPr>
          <p:cNvPr id="9" name="TextBox 8">
            <a:extLst>
              <a:ext uri="{FF2B5EF4-FFF2-40B4-BE49-F238E27FC236}">
                <a16:creationId xmlns:a16="http://schemas.microsoft.com/office/drawing/2014/main" id="{2C66E422-6C71-6661-120B-5C1873B1F375}"/>
              </a:ext>
            </a:extLst>
          </p:cNvPr>
          <p:cNvSpPr txBox="1"/>
          <p:nvPr/>
        </p:nvSpPr>
        <p:spPr>
          <a:xfrm>
            <a:off x="1104900" y="2724150"/>
            <a:ext cx="4570426" cy="1364200"/>
          </a:xfrm>
          <a:prstGeom prst="rect">
            <a:avLst/>
          </a:prstGeom>
          <a:noFill/>
        </p:spPr>
        <p:txBody>
          <a:bodyPr wrap="square" lIns="0" tIns="0" rIns="0" bIns="0" rtlCol="0">
            <a:noAutofit/>
          </a:bodyPr>
          <a:lstStyle/>
          <a:p>
            <a:r>
              <a:rPr lang="en-AU" sz="2000"/>
              <a:t>magnesium fluoride		MgF</a:t>
            </a:r>
            <a:r>
              <a:rPr lang="en-AU" sz="2000" baseline="-25000"/>
              <a:t>2</a:t>
            </a:r>
          </a:p>
          <a:p>
            <a:pPr algn="l"/>
            <a:endParaRPr lang="en-AU" sz="2000"/>
          </a:p>
          <a:p>
            <a:pPr algn="l"/>
            <a:endParaRPr lang="en-AU" sz="2000"/>
          </a:p>
          <a:p>
            <a:r>
              <a:rPr lang="en-AU" sz="2000"/>
              <a:t>potassium oxide		K</a:t>
            </a:r>
            <a:r>
              <a:rPr lang="en-AU" sz="2000" baseline="-25000"/>
              <a:t>2</a:t>
            </a:r>
            <a:r>
              <a:rPr lang="en-AU" sz="2000"/>
              <a:t>O</a:t>
            </a:r>
          </a:p>
          <a:p>
            <a:pPr algn="l"/>
            <a:endParaRPr lang="en-AU" sz="2000"/>
          </a:p>
          <a:p>
            <a:pPr algn="l"/>
            <a:endParaRPr lang="en-AU" sz="2000"/>
          </a:p>
          <a:p>
            <a:pPr algn="l"/>
            <a:endParaRPr lang="en-AU" sz="2000"/>
          </a:p>
          <a:p>
            <a:pPr algn="l"/>
            <a:endParaRPr lang="en-AU" sz="2000"/>
          </a:p>
          <a:p>
            <a:pPr algn="l"/>
            <a:endParaRPr lang="en-AU" sz="1800"/>
          </a:p>
          <a:p>
            <a:pPr algn="l"/>
            <a:endParaRPr lang="en-AU" sz="1800"/>
          </a:p>
        </p:txBody>
      </p:sp>
      <p:sp>
        <p:nvSpPr>
          <p:cNvPr id="3" name="Rectangle 2">
            <a:extLst>
              <a:ext uri="{FF2B5EF4-FFF2-40B4-BE49-F238E27FC236}">
                <a16:creationId xmlns:a16="http://schemas.microsoft.com/office/drawing/2014/main" id="{F5F266A4-8179-5C8F-AA49-19B6E8EE3102}"/>
              </a:ext>
              <a:ext uri="{C183D7F6-B498-43B3-948B-1728B52AA6E4}">
                <adec:decorative xmlns:adec="http://schemas.microsoft.com/office/drawing/2017/decorative" val="1"/>
              </a:ext>
            </a:extLst>
          </p:cNvPr>
          <p:cNvSpPr/>
          <p:nvPr/>
        </p:nvSpPr>
        <p:spPr>
          <a:xfrm>
            <a:off x="3846526" y="2637402"/>
            <a:ext cx="1428277" cy="476092"/>
          </a:xfrm>
          <a:prstGeom prst="rect">
            <a:avLst/>
          </a:prstGeom>
          <a:solidFill>
            <a:schemeClr val="accent6"/>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82F80C66-2DA2-4CAD-F757-8454F5ED218C}"/>
              </a:ext>
              <a:ext uri="{C183D7F6-B498-43B3-948B-1728B52AA6E4}">
                <adec:decorative xmlns:adec="http://schemas.microsoft.com/office/drawing/2017/decorative" val="1"/>
              </a:ext>
            </a:extLst>
          </p:cNvPr>
          <p:cNvSpPr/>
          <p:nvPr/>
        </p:nvSpPr>
        <p:spPr>
          <a:xfrm>
            <a:off x="3846525" y="3658222"/>
            <a:ext cx="1428277" cy="476092"/>
          </a:xfrm>
          <a:prstGeom prst="rect">
            <a:avLst/>
          </a:prstGeom>
          <a:solidFill>
            <a:schemeClr val="accent6"/>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4332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B3324-090F-FCBB-5EC9-2083E8CD17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
        <p:nvSpPr>
          <p:cNvPr id="3" name="Title 2">
            <a:extLst>
              <a:ext uri="{FF2B5EF4-FFF2-40B4-BE49-F238E27FC236}">
                <a16:creationId xmlns:a16="http://schemas.microsoft.com/office/drawing/2014/main" id="{AC494798-6E42-9AA1-DA37-8FDF3712B1E6}"/>
              </a:ext>
            </a:extLst>
          </p:cNvPr>
          <p:cNvSpPr>
            <a:spLocks noGrp="1"/>
          </p:cNvSpPr>
          <p:nvPr>
            <p:ph type="title"/>
          </p:nvPr>
        </p:nvSpPr>
        <p:spPr/>
        <p:txBody>
          <a:bodyPr/>
          <a:lstStyle/>
          <a:p>
            <a:r>
              <a:rPr lang="en-AU"/>
              <a:t>1.3 Strategies for writing ionic formula (1 of 3)</a:t>
            </a:r>
          </a:p>
        </p:txBody>
      </p:sp>
      <p:sp>
        <p:nvSpPr>
          <p:cNvPr id="8" name="Text Placeholder 7">
            <a:extLst>
              <a:ext uri="{FF2B5EF4-FFF2-40B4-BE49-F238E27FC236}">
                <a16:creationId xmlns:a16="http://schemas.microsoft.com/office/drawing/2014/main" id="{3F565A71-6F67-B0B3-0762-DF288296C511}"/>
              </a:ext>
            </a:extLst>
          </p:cNvPr>
          <p:cNvSpPr>
            <a:spLocks noGrp="1"/>
          </p:cNvSpPr>
          <p:nvPr>
            <p:ph type="body" sz="quarter" idx="18"/>
          </p:nvPr>
        </p:nvSpPr>
        <p:spPr/>
        <p:txBody>
          <a:bodyPr/>
          <a:lstStyle/>
          <a:p>
            <a:r>
              <a:rPr lang="en-AU"/>
              <a:t>Balancing charges</a:t>
            </a:r>
          </a:p>
        </p:txBody>
      </p:sp>
      <p:sp>
        <p:nvSpPr>
          <p:cNvPr id="5" name="Text Placeholder 4">
            <a:extLst>
              <a:ext uri="{FF2B5EF4-FFF2-40B4-BE49-F238E27FC236}">
                <a16:creationId xmlns:a16="http://schemas.microsoft.com/office/drawing/2014/main" id="{86F9CA88-A2E0-14C6-1484-B3D6319F75F3}"/>
              </a:ext>
            </a:extLst>
          </p:cNvPr>
          <p:cNvSpPr>
            <a:spLocks noGrp="1"/>
          </p:cNvSpPr>
          <p:nvPr>
            <p:ph type="body" sz="quarter" idx="17"/>
          </p:nvPr>
        </p:nvSpPr>
        <p:spPr>
          <a:xfrm>
            <a:off x="359999" y="1424148"/>
            <a:ext cx="11484000" cy="1309463"/>
          </a:xfrm>
        </p:spPr>
        <p:txBody>
          <a:bodyPr/>
          <a:lstStyle/>
          <a:p>
            <a:r>
              <a:rPr lang="en-AU" sz="1800"/>
              <a:t>Determine the charge of ion that each atom forms then determine what combination of charges adds to zero.</a:t>
            </a:r>
          </a:p>
          <a:p>
            <a:r>
              <a:rPr lang="en-AU" sz="1800" b="1"/>
              <a:t>Magnesium chloride</a:t>
            </a:r>
          </a:p>
          <a:p>
            <a:r>
              <a:rPr lang="en-AU" sz="1800"/>
              <a:t>						</a:t>
            </a:r>
            <a:endParaRPr kumimoji="0" lang="en-AU" sz="1800" b="0" i="0" u="none" strike="noStrike" kern="1200" cap="none" spc="0" normalizeH="0" baseline="30000" noProof="0">
              <a:ln>
                <a:noFill/>
              </a:ln>
              <a:solidFill>
                <a:srgbClr val="22272B"/>
              </a:solidFill>
              <a:effectLst/>
              <a:uLnTx/>
              <a:uFillTx/>
              <a:latin typeface="Arial" panose="020B0604020202020204"/>
              <a:ea typeface="+mn-ea"/>
              <a:cs typeface="Arial" panose="020B0604020202020204" pitchFamily="34" charset="0"/>
            </a:endParaRPr>
          </a:p>
          <a:p>
            <a:endParaRPr lang="en-AU" sz="1800" baseline="30000">
              <a:solidFill>
                <a:schemeClr val="tx2"/>
              </a:solidFill>
            </a:endParaRPr>
          </a:p>
          <a:p>
            <a:endParaRPr lang="en-AU" sz="1800"/>
          </a:p>
        </p:txBody>
      </p:sp>
      <p:grpSp>
        <p:nvGrpSpPr>
          <p:cNvPr id="16" name="Group 15">
            <a:extLst>
              <a:ext uri="{FF2B5EF4-FFF2-40B4-BE49-F238E27FC236}">
                <a16:creationId xmlns:a16="http://schemas.microsoft.com/office/drawing/2014/main" id="{B388DA4D-43B8-1361-20D3-FB43E4472DC9}"/>
              </a:ext>
              <a:ext uri="{C183D7F6-B498-43B3-948B-1728B52AA6E4}">
                <adec:decorative xmlns:adec="http://schemas.microsoft.com/office/drawing/2017/decorative" val="1"/>
              </a:ext>
            </a:extLst>
          </p:cNvPr>
          <p:cNvGrpSpPr/>
          <p:nvPr/>
        </p:nvGrpSpPr>
        <p:grpSpPr>
          <a:xfrm>
            <a:off x="383381" y="4685061"/>
            <a:ext cx="8805963" cy="545264"/>
            <a:chOff x="1905000" y="5207038"/>
            <a:chExt cx="8805963" cy="545264"/>
          </a:xfrm>
        </p:grpSpPr>
        <p:sp>
          <p:nvSpPr>
            <p:cNvPr id="12" name="TextBox 11">
              <a:extLst>
                <a:ext uri="{FF2B5EF4-FFF2-40B4-BE49-F238E27FC236}">
                  <a16:creationId xmlns:a16="http://schemas.microsoft.com/office/drawing/2014/main" id="{F62FD1D6-FD99-36BA-CF89-B619F7A093C7}"/>
                </a:ext>
              </a:extLst>
            </p:cNvPr>
            <p:cNvSpPr txBox="1"/>
            <p:nvPr/>
          </p:nvSpPr>
          <p:spPr>
            <a:xfrm>
              <a:off x="1905000" y="5207038"/>
              <a:ext cx="8805963" cy="545264"/>
            </a:xfrm>
            <a:prstGeom prst="rect">
              <a:avLst/>
            </a:prstGeom>
            <a:noFill/>
          </p:spPr>
          <p:txBody>
            <a:bodyPr wrap="square"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Check to see if the charges equal zero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2 +   (-1) + (-1) = 0</a:t>
              </a:r>
            </a:p>
            <a:p>
              <a:pPr marL="0" marR="0" lvl="0" indent="0" algn="l" defTabSz="609585" rtl="0" eaLnBrk="1" fontAlgn="auto" latinLnBrk="0" hangingPunct="1">
                <a:lnSpc>
                  <a:spcPct val="20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p:txBody>
        </p:sp>
        <p:pic>
          <p:nvPicPr>
            <p:cNvPr id="7" name="Graphic 6" descr="Checkmark with solid fill">
              <a:extLst>
                <a:ext uri="{FF2B5EF4-FFF2-40B4-BE49-F238E27FC236}">
                  <a16:creationId xmlns:a16="http://schemas.microsoft.com/office/drawing/2014/main" id="{CBC215EC-1B30-0CAE-B319-2594A15FFB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04800" y="5234709"/>
              <a:ext cx="457200" cy="457200"/>
            </a:xfrm>
            <a:prstGeom prst="rect">
              <a:avLst/>
            </a:prstGeom>
          </p:spPr>
        </p:pic>
      </p:grpSp>
      <p:sp>
        <p:nvSpPr>
          <p:cNvPr id="10" name="TextBox 9">
            <a:extLst>
              <a:ext uri="{FF2B5EF4-FFF2-40B4-BE49-F238E27FC236}">
                <a16:creationId xmlns:a16="http://schemas.microsoft.com/office/drawing/2014/main" id="{8BBE24D4-CD2E-C9EE-51D5-F43281AB1F20}"/>
              </a:ext>
            </a:extLst>
          </p:cNvPr>
          <p:cNvSpPr txBox="1"/>
          <p:nvPr/>
        </p:nvSpPr>
        <p:spPr>
          <a:xfrm>
            <a:off x="411957" y="2772026"/>
            <a:ext cx="7029450" cy="413885"/>
          </a:xfrm>
          <a:prstGeom prst="rect">
            <a:avLst/>
          </a:prstGeom>
          <a:noFill/>
        </p:spPr>
        <p:txBody>
          <a:bodyPr wrap="square" lIns="0" tIns="0" rIns="0" bIns="0" rtlCol="0">
            <a:noAutofit/>
          </a:bodyPr>
          <a:lstStyle/>
          <a:p>
            <a:r>
              <a:rPr lang="en-US" sz="2000"/>
              <a:t>Determine the charge of each ion                     	   </a:t>
            </a:r>
            <a:r>
              <a:rPr lang="en-AU" sz="2000"/>
              <a:t>Mg</a:t>
            </a:r>
            <a:r>
              <a:rPr lang="en-AU" sz="2000" baseline="30000"/>
              <a:t>2+    </a:t>
            </a:r>
            <a:r>
              <a:rPr lang="en-AU" sz="2000"/>
              <a:t>+  Cl</a:t>
            </a:r>
            <a:r>
              <a:rPr lang="en-AU" sz="2000" baseline="30000"/>
              <a:t>-</a:t>
            </a:r>
          </a:p>
          <a:p>
            <a:pPr algn="l"/>
            <a:r>
              <a:rPr lang="en-US" sz="1800"/>
              <a:t>       </a:t>
            </a:r>
          </a:p>
        </p:txBody>
      </p:sp>
      <p:sp>
        <p:nvSpPr>
          <p:cNvPr id="11" name="TextBox 10">
            <a:extLst>
              <a:ext uri="{FF2B5EF4-FFF2-40B4-BE49-F238E27FC236}">
                <a16:creationId xmlns:a16="http://schemas.microsoft.com/office/drawing/2014/main" id="{9D085727-47D2-C1FF-0150-A1031C704836}"/>
              </a:ext>
            </a:extLst>
          </p:cNvPr>
          <p:cNvSpPr txBox="1"/>
          <p:nvPr/>
        </p:nvSpPr>
        <p:spPr>
          <a:xfrm>
            <a:off x="411957" y="3143751"/>
            <a:ext cx="8296275" cy="570498"/>
          </a:xfrm>
          <a:prstGeom prst="rect">
            <a:avLst/>
          </a:prstGeom>
          <a:noFill/>
        </p:spPr>
        <p:txBody>
          <a:bodyPr wrap="square" lIns="0" tIns="0" rIns="0" bIns="0" rtlCol="0">
            <a:noAutofit/>
          </a:bodyPr>
          <a:lstStyle/>
          <a:p>
            <a:pPr>
              <a:lnSpc>
                <a:spcPct val="200000"/>
              </a:lnSpc>
            </a:pPr>
            <a:r>
              <a:rPr lang="en-AU" sz="2000"/>
              <a:t>Add the charges to see if they equal zero         	   2   +   (-1)  = +1 </a:t>
            </a:r>
            <a:r>
              <a:rPr lang="en-AU" sz="2000">
                <a:solidFill>
                  <a:schemeClr val="tx2"/>
                </a:solidFill>
              </a:rPr>
              <a:t>X</a:t>
            </a:r>
          </a:p>
          <a:p>
            <a:pPr>
              <a:lnSpc>
                <a:spcPct val="200000"/>
              </a:lnSpc>
            </a:pPr>
            <a:r>
              <a:rPr lang="en-AU" sz="1800"/>
              <a:t>  </a:t>
            </a:r>
          </a:p>
        </p:txBody>
      </p:sp>
      <p:sp>
        <p:nvSpPr>
          <p:cNvPr id="13" name="TextBox 12">
            <a:extLst>
              <a:ext uri="{FF2B5EF4-FFF2-40B4-BE49-F238E27FC236}">
                <a16:creationId xmlns:a16="http://schemas.microsoft.com/office/drawing/2014/main" id="{32955DEE-A2D1-FBCF-BAD3-A5FF4AEF8C4A}"/>
              </a:ext>
            </a:extLst>
          </p:cNvPr>
          <p:cNvSpPr txBox="1"/>
          <p:nvPr/>
        </p:nvSpPr>
        <p:spPr>
          <a:xfrm>
            <a:off x="383381" y="3977055"/>
            <a:ext cx="8296274" cy="413885"/>
          </a:xfrm>
          <a:prstGeom prst="rect">
            <a:avLst/>
          </a:prstGeom>
          <a:noFill/>
        </p:spPr>
        <p:txBody>
          <a:bodyPr wrap="square"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lang="en-AU" sz="2000"/>
              <a:t>Adjust number of ions to reach zero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Mg</a:t>
            </a:r>
            <a:r>
              <a:rPr kumimoji="0" lang="en-AU" sz="2000" b="0" i="0" u="none" strike="noStrike" kern="1200" cap="none" spc="0" normalizeH="0" baseline="30000" noProof="0">
                <a:ln>
                  <a:noFill/>
                </a:ln>
                <a:solidFill>
                  <a:srgbClr val="22272B"/>
                </a:solidFill>
                <a:effectLst/>
                <a:uLnTx/>
                <a:uFillTx/>
                <a:latin typeface="Arial" panose="020B0604020202020204"/>
                <a:ea typeface="+mn-ea"/>
                <a:cs typeface="Arial" panose="020B0604020202020204" pitchFamily="34" charset="0"/>
              </a:rPr>
              <a:t>2+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Cl</a:t>
            </a:r>
            <a:r>
              <a:rPr kumimoji="0" lang="en-AU" sz="2000" b="0" i="0" u="none" strike="noStrike" kern="1200" cap="none" spc="0" normalizeH="0" baseline="30000" noProof="0">
                <a:ln>
                  <a:noFill/>
                </a:ln>
                <a:solidFill>
                  <a:srgbClr val="22272B"/>
                </a:solidFill>
                <a:effectLst/>
                <a:uLnTx/>
                <a:uFillTx/>
                <a:latin typeface="Arial" panose="020B0604020202020204"/>
                <a:ea typeface="+mn-ea"/>
                <a:cs typeface="Arial" panose="020B0604020202020204" pitchFamily="34" charset="0"/>
              </a:rPr>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Cl</a:t>
            </a:r>
            <a:r>
              <a:rPr kumimoji="0" lang="en-AU" sz="2000" b="0" i="0" u="none" strike="noStrike" kern="1200" cap="none" spc="0" normalizeH="0" baseline="30000" noProof="0">
                <a:ln>
                  <a:noFill/>
                </a:ln>
                <a:solidFill>
                  <a:srgbClr val="22272B"/>
                </a:solidFill>
                <a:effectLst/>
                <a:uLnTx/>
                <a:uFillTx/>
                <a:latin typeface="Arial" panose="020B0604020202020204"/>
                <a:ea typeface="+mn-ea"/>
                <a:cs typeface="Arial" panose="020B0604020202020204" pitchFamily="34" charset="0"/>
              </a:rPr>
              <a:t>-</a:t>
            </a:r>
          </a:p>
        </p:txBody>
      </p:sp>
      <p:sp>
        <p:nvSpPr>
          <p:cNvPr id="14" name="TextBox 13">
            <a:extLst>
              <a:ext uri="{FF2B5EF4-FFF2-40B4-BE49-F238E27FC236}">
                <a16:creationId xmlns:a16="http://schemas.microsoft.com/office/drawing/2014/main" id="{E722805F-F2F2-13A9-95CC-4B692F21A7E7}"/>
              </a:ext>
            </a:extLst>
          </p:cNvPr>
          <p:cNvSpPr txBox="1"/>
          <p:nvPr/>
        </p:nvSpPr>
        <p:spPr>
          <a:xfrm>
            <a:off x="359999" y="5181427"/>
            <a:ext cx="8296275" cy="827772"/>
          </a:xfrm>
          <a:prstGeom prst="rect">
            <a:avLst/>
          </a:prstGeom>
          <a:noFill/>
        </p:spPr>
        <p:txBody>
          <a:bodyPr wrap="square" lIns="0" tIns="0" rIns="0" bIns="0" rtlCol="0">
            <a:noAutofit/>
          </a:bodyPr>
          <a:lstStyle/>
          <a:p>
            <a:pPr marL="0" marR="0" lvl="0" indent="0" algn="l" defTabSz="609585" rtl="0" eaLnBrk="1" fontAlgn="auto" latinLnBrk="0" hangingPunct="1">
              <a:lnSpc>
                <a:spcPct val="200000"/>
              </a:lnSpc>
              <a:spcBef>
                <a:spcPts val="0"/>
              </a:spcBef>
              <a:spcAft>
                <a:spcPts val="0"/>
              </a:spcAft>
              <a:buClrTx/>
              <a:buSzTx/>
              <a:buFontTx/>
              <a:buNone/>
              <a:tabLst/>
              <a:defRPr/>
            </a:pPr>
            <a:r>
              <a:rPr lang="en-AU" sz="2000">
                <a:solidFill>
                  <a:srgbClr val="22272B"/>
                </a:solidFill>
                <a:latin typeface="Arial" panose="020B0604020202020204"/>
              </a:rPr>
              <a:t>1 x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and 2 x Cl therefore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                 	</a:t>
            </a:r>
            <a:r>
              <a:rPr kumimoji="0" lang="en-AU" sz="2000" b="0" i="0" u="none" strike="noStrike" kern="1200" cap="none" spc="0" normalizeH="0" noProof="0">
                <a:ln>
                  <a:noFill/>
                </a:ln>
                <a:solidFill>
                  <a:srgbClr val="22272B"/>
                </a:solidFill>
                <a:effectLst/>
                <a:uLnTx/>
                <a:uFillTx/>
                <a:latin typeface="Arial" panose="020B0604020202020204"/>
                <a:ea typeface="+mn-ea"/>
                <a:cs typeface="Arial" panose="020B0604020202020204" pitchFamily="34" charset="0"/>
              </a:rPr>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panose="020B0604020202020204" pitchFamily="34" charset="0"/>
              </a:rPr>
              <a:t>formula is MgCl</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Arial" panose="020B0604020202020204" pitchFamily="34" charset="0"/>
              </a:rPr>
              <a:t>2</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397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3DD41-959C-CA24-3BA4-1CE9AEF4BF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4EC67-3834-7757-A45D-3EB98CA6177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
        <p:nvSpPr>
          <p:cNvPr id="3" name="Title 2">
            <a:extLst>
              <a:ext uri="{FF2B5EF4-FFF2-40B4-BE49-F238E27FC236}">
                <a16:creationId xmlns:a16="http://schemas.microsoft.com/office/drawing/2014/main" id="{1E72A575-F98A-B413-C29A-F41086FEBB6E}"/>
              </a:ext>
            </a:extLst>
          </p:cNvPr>
          <p:cNvSpPr>
            <a:spLocks noGrp="1"/>
          </p:cNvSpPr>
          <p:nvPr>
            <p:ph type="title"/>
          </p:nvPr>
        </p:nvSpPr>
        <p:spPr/>
        <p:txBody>
          <a:bodyPr/>
          <a:lstStyle/>
          <a:p>
            <a:r>
              <a:rPr lang="en-AU"/>
              <a:t>1.3 </a:t>
            </a:r>
            <a:r>
              <a:rPr lang="en-US"/>
              <a:t>Strategies for writing ionic formula (2 of 3)</a:t>
            </a:r>
            <a:endParaRPr lang="en-AU"/>
          </a:p>
        </p:txBody>
      </p:sp>
      <p:sp>
        <p:nvSpPr>
          <p:cNvPr id="4" name="Text Placeholder 3">
            <a:extLst>
              <a:ext uri="{FF2B5EF4-FFF2-40B4-BE49-F238E27FC236}">
                <a16:creationId xmlns:a16="http://schemas.microsoft.com/office/drawing/2014/main" id="{6080EB9C-22B7-672D-E5CA-3BFA8F3C1708}"/>
              </a:ext>
            </a:extLst>
          </p:cNvPr>
          <p:cNvSpPr>
            <a:spLocks noGrp="1"/>
          </p:cNvSpPr>
          <p:nvPr>
            <p:ph type="body" sz="quarter" idx="18"/>
          </p:nvPr>
        </p:nvSpPr>
        <p:spPr/>
        <p:txBody>
          <a:bodyPr/>
          <a:lstStyle/>
          <a:p>
            <a:r>
              <a:rPr lang="en-AU"/>
              <a:t>Down and across method</a:t>
            </a:r>
          </a:p>
        </p:txBody>
      </p:sp>
      <p:sp>
        <p:nvSpPr>
          <p:cNvPr id="5" name="Text Placeholder 4">
            <a:extLst>
              <a:ext uri="{FF2B5EF4-FFF2-40B4-BE49-F238E27FC236}">
                <a16:creationId xmlns:a16="http://schemas.microsoft.com/office/drawing/2014/main" id="{502369D2-EFFC-0FA9-BE81-FD6B862A8400}"/>
              </a:ext>
            </a:extLst>
          </p:cNvPr>
          <p:cNvSpPr>
            <a:spLocks noGrp="1"/>
          </p:cNvSpPr>
          <p:nvPr>
            <p:ph type="body" sz="quarter" idx="17"/>
          </p:nvPr>
        </p:nvSpPr>
        <p:spPr>
          <a:xfrm>
            <a:off x="360000" y="1567086"/>
            <a:ext cx="5736000" cy="4807835"/>
          </a:xfrm>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Write down the symbols of each atom          	</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a:latin typeface="Arial" panose="020B0604020202020204"/>
              </a:rPr>
              <a:t>Use the periodic table to determine the valency of each and write above the symbol.</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Bring the valencies down and acro</a:t>
            </a:r>
            <a:r>
              <a:rPr lang="en-AU">
                <a:latin typeface="Arial" panose="020B0604020202020204"/>
              </a:rPr>
              <a:t>ss.</a:t>
            </a:r>
          </a:p>
          <a:p>
            <a:pPr marR="0" lvl="0" algn="l" defTabSz="914377" rtl="0" eaLnBrk="1" fontAlgn="auto" latinLnBrk="0" hangingPunct="1">
              <a:lnSpc>
                <a:spcPct val="150000"/>
              </a:lnSpc>
              <a:spcBef>
                <a:spcPts val="0"/>
              </a:spcBef>
              <a:spcAft>
                <a:spcPts val="1200"/>
              </a:spcAft>
              <a:buClrTx/>
              <a:buSzTx/>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Reduce to the simplest ratio and omit ones.		</a:t>
            </a:r>
          </a:p>
        </p:txBody>
      </p:sp>
      <p:sp>
        <p:nvSpPr>
          <p:cNvPr id="6" name="TextBox 5">
            <a:extLst>
              <a:ext uri="{FF2B5EF4-FFF2-40B4-BE49-F238E27FC236}">
                <a16:creationId xmlns:a16="http://schemas.microsoft.com/office/drawing/2014/main" id="{A8CD4079-083F-8310-C958-54896BA99FF0}"/>
              </a:ext>
            </a:extLst>
          </p:cNvPr>
          <p:cNvSpPr txBox="1"/>
          <p:nvPr/>
        </p:nvSpPr>
        <p:spPr>
          <a:xfrm>
            <a:off x="7234580" y="1567086"/>
            <a:ext cx="3889420" cy="426739"/>
          </a:xfrm>
          <a:prstGeom prst="rect">
            <a:avLst/>
          </a:prstGeom>
          <a:noFill/>
        </p:spPr>
        <p:txBody>
          <a:bodyPr wrap="square" lIns="0" tIns="0" rIns="0" bIns="0" rtlCol="0">
            <a:noAutofit/>
          </a:bodyPr>
          <a:lstStyle/>
          <a:p>
            <a:pPr algn="l"/>
            <a:r>
              <a:rPr lang="en-AU" sz="2000"/>
              <a:t>Magnesium chloride</a:t>
            </a:r>
          </a:p>
          <a:p>
            <a:pPr algn="l"/>
            <a:endParaRPr lang="en-AU" sz="2000"/>
          </a:p>
          <a:p>
            <a:pPr algn="l"/>
            <a:endParaRPr lang="en-AU" sz="2000" baseline="-25000"/>
          </a:p>
          <a:p>
            <a:r>
              <a:rPr lang="en-AU" sz="2000" baseline="-25000"/>
              <a:t>	</a:t>
            </a:r>
            <a:r>
              <a:rPr lang="en-AU" sz="2000"/>
              <a:t> </a:t>
            </a:r>
          </a:p>
        </p:txBody>
      </p:sp>
      <p:sp>
        <p:nvSpPr>
          <p:cNvPr id="12" name="TextBox 11">
            <a:extLst>
              <a:ext uri="{FF2B5EF4-FFF2-40B4-BE49-F238E27FC236}">
                <a16:creationId xmlns:a16="http://schemas.microsoft.com/office/drawing/2014/main" id="{ECE7972C-D770-727F-A000-153AC52923BC}"/>
              </a:ext>
            </a:extLst>
          </p:cNvPr>
          <p:cNvSpPr txBox="1"/>
          <p:nvPr/>
        </p:nvSpPr>
        <p:spPr>
          <a:xfrm>
            <a:off x="7791719" y="2272529"/>
            <a:ext cx="1841678" cy="422586"/>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Cl</a:t>
            </a:r>
          </a:p>
          <a:p>
            <a:pPr algn="l"/>
            <a:endParaRPr lang="en-AU" sz="1800"/>
          </a:p>
        </p:txBody>
      </p:sp>
      <p:sp>
        <p:nvSpPr>
          <p:cNvPr id="13" name="TextBox 12">
            <a:extLst>
              <a:ext uri="{FF2B5EF4-FFF2-40B4-BE49-F238E27FC236}">
                <a16:creationId xmlns:a16="http://schemas.microsoft.com/office/drawing/2014/main" id="{9BA7F492-81F3-7CE7-90A4-6319265D3E38}"/>
              </a:ext>
            </a:extLst>
          </p:cNvPr>
          <p:cNvSpPr txBox="1"/>
          <p:nvPr/>
        </p:nvSpPr>
        <p:spPr>
          <a:xfrm>
            <a:off x="7997780" y="2871143"/>
            <a:ext cx="1841678" cy="61747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2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Cl</a:t>
            </a:r>
          </a:p>
        </p:txBody>
      </p:sp>
      <p:sp>
        <p:nvSpPr>
          <p:cNvPr id="14" name="TextBox 13">
            <a:extLst>
              <a:ext uri="{FF2B5EF4-FFF2-40B4-BE49-F238E27FC236}">
                <a16:creationId xmlns:a16="http://schemas.microsoft.com/office/drawing/2014/main" id="{EFF6BF0A-465B-2957-33FE-18A0E74DE17D}"/>
              </a:ext>
            </a:extLst>
          </p:cNvPr>
          <p:cNvSpPr txBox="1"/>
          <p:nvPr/>
        </p:nvSpPr>
        <p:spPr>
          <a:xfrm>
            <a:off x="7997780" y="3897219"/>
            <a:ext cx="2756079"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 2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Cl           Mg</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1</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Cl</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2</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015015E1-9A8D-6CDF-D7D2-4AA7A642BDCE}"/>
              </a:ext>
            </a:extLst>
          </p:cNvPr>
          <p:cNvSpPr txBox="1"/>
          <p:nvPr/>
        </p:nvSpPr>
        <p:spPr>
          <a:xfrm>
            <a:off x="7997780" y="5160094"/>
            <a:ext cx="1635617"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MgCl</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2</a:t>
            </a:r>
          </a:p>
        </p:txBody>
      </p:sp>
      <p:cxnSp>
        <p:nvCxnSpPr>
          <p:cNvPr id="17" name="Straight Arrow Connector 16">
            <a:extLst>
              <a:ext uri="{FF2B5EF4-FFF2-40B4-BE49-F238E27FC236}">
                <a16:creationId xmlns:a16="http://schemas.microsoft.com/office/drawing/2014/main" id="{444766E2-E9C5-C199-5201-2F8791475427}"/>
              </a:ext>
              <a:ext uri="{C183D7F6-B498-43B3-948B-1728B52AA6E4}">
                <adec:decorative xmlns:adec="http://schemas.microsoft.com/office/drawing/2017/decorative" val="1"/>
              </a:ext>
            </a:extLst>
          </p:cNvPr>
          <p:cNvCxnSpPr>
            <a:cxnSpLocks/>
          </p:cNvCxnSpPr>
          <p:nvPr/>
        </p:nvCxnSpPr>
        <p:spPr>
          <a:xfrm>
            <a:off x="8229600" y="4121239"/>
            <a:ext cx="714166" cy="3573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9C9A443-99C4-C568-12A9-6C77466A4582}"/>
              </a:ext>
              <a:ext uri="{C183D7F6-B498-43B3-948B-1728B52AA6E4}">
                <adec:decorative xmlns:adec="http://schemas.microsoft.com/office/drawing/2017/decorative" val="1"/>
              </a:ext>
            </a:extLst>
          </p:cNvPr>
          <p:cNvCxnSpPr>
            <a:cxnSpLocks/>
          </p:cNvCxnSpPr>
          <p:nvPr/>
        </p:nvCxnSpPr>
        <p:spPr>
          <a:xfrm flipH="1">
            <a:off x="8369764" y="4146997"/>
            <a:ext cx="342794" cy="3315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78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8411E-8275-D6D2-29AE-8365BEBD64B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EB734-4F3D-53DF-C542-4AA30213EA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47</a:t>
            </a:fld>
            <a:endParaRPr lang="en-AU"/>
          </a:p>
        </p:txBody>
      </p:sp>
      <p:sp>
        <p:nvSpPr>
          <p:cNvPr id="3" name="Title 2">
            <a:extLst>
              <a:ext uri="{FF2B5EF4-FFF2-40B4-BE49-F238E27FC236}">
                <a16:creationId xmlns:a16="http://schemas.microsoft.com/office/drawing/2014/main" id="{5606B8B5-DC3B-601B-C21F-48C2E98C7FE3}"/>
              </a:ext>
            </a:extLst>
          </p:cNvPr>
          <p:cNvSpPr>
            <a:spLocks noGrp="1"/>
          </p:cNvSpPr>
          <p:nvPr>
            <p:ph type="title"/>
          </p:nvPr>
        </p:nvSpPr>
        <p:spPr/>
        <p:txBody>
          <a:bodyPr/>
          <a:lstStyle/>
          <a:p>
            <a:r>
              <a:rPr lang="en-AU"/>
              <a:t>1.3 </a:t>
            </a:r>
            <a:r>
              <a:rPr lang="en-US"/>
              <a:t>Strategies for writing ionic formula (3 of 3)</a:t>
            </a:r>
            <a:endParaRPr lang="en-AU"/>
          </a:p>
        </p:txBody>
      </p:sp>
      <p:sp>
        <p:nvSpPr>
          <p:cNvPr id="4" name="Text Placeholder 3">
            <a:extLst>
              <a:ext uri="{FF2B5EF4-FFF2-40B4-BE49-F238E27FC236}">
                <a16:creationId xmlns:a16="http://schemas.microsoft.com/office/drawing/2014/main" id="{79597665-8859-7908-9C1A-45C50088F4F3}"/>
              </a:ext>
            </a:extLst>
          </p:cNvPr>
          <p:cNvSpPr>
            <a:spLocks noGrp="1"/>
          </p:cNvSpPr>
          <p:nvPr>
            <p:ph type="body" sz="quarter" idx="18"/>
          </p:nvPr>
        </p:nvSpPr>
        <p:spPr/>
        <p:txBody>
          <a:bodyPr/>
          <a:lstStyle/>
          <a:p>
            <a:r>
              <a:rPr lang="en-AU"/>
              <a:t>Down and across method</a:t>
            </a:r>
          </a:p>
        </p:txBody>
      </p:sp>
      <p:sp>
        <p:nvSpPr>
          <p:cNvPr id="5" name="Text Placeholder 4">
            <a:extLst>
              <a:ext uri="{FF2B5EF4-FFF2-40B4-BE49-F238E27FC236}">
                <a16:creationId xmlns:a16="http://schemas.microsoft.com/office/drawing/2014/main" id="{D251C5D1-9201-4363-8C94-9EFF2109B6D8}"/>
              </a:ext>
            </a:extLst>
          </p:cNvPr>
          <p:cNvSpPr>
            <a:spLocks noGrp="1"/>
          </p:cNvSpPr>
          <p:nvPr>
            <p:ph type="body" sz="quarter" idx="17"/>
          </p:nvPr>
        </p:nvSpPr>
        <p:spPr>
          <a:xfrm>
            <a:off x="360000" y="1567086"/>
            <a:ext cx="5736000" cy="4807835"/>
          </a:xfrm>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Write down the symbols of each atom          	</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a:latin typeface="Arial" panose="020B0604020202020204"/>
              </a:rPr>
              <a:t>Use the periodic table to determine the valency of each and write above the symbol.</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Bring the valencies down and acro</a:t>
            </a:r>
            <a:r>
              <a:rPr lang="en-AU">
                <a:latin typeface="Arial" panose="020B0604020202020204"/>
              </a:rPr>
              <a:t>ss.</a:t>
            </a:r>
          </a:p>
          <a:p>
            <a:pPr marR="0" lvl="0" algn="l" defTabSz="914377" rtl="0" eaLnBrk="1" fontAlgn="auto" latinLnBrk="0" hangingPunct="1">
              <a:lnSpc>
                <a:spcPct val="150000"/>
              </a:lnSpc>
              <a:spcBef>
                <a:spcPts val="0"/>
              </a:spcBef>
              <a:spcAft>
                <a:spcPts val="1200"/>
              </a:spcAft>
              <a:buClrTx/>
              <a:buSzTx/>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Reduce to the simplest ratio and omit ones.		</a:t>
            </a:r>
          </a:p>
        </p:txBody>
      </p:sp>
      <p:sp>
        <p:nvSpPr>
          <p:cNvPr id="6" name="TextBox 5">
            <a:extLst>
              <a:ext uri="{FF2B5EF4-FFF2-40B4-BE49-F238E27FC236}">
                <a16:creationId xmlns:a16="http://schemas.microsoft.com/office/drawing/2014/main" id="{3F8F8396-B01F-7E32-A591-6A60A3A79AAE}"/>
              </a:ext>
            </a:extLst>
          </p:cNvPr>
          <p:cNvSpPr txBox="1"/>
          <p:nvPr/>
        </p:nvSpPr>
        <p:spPr>
          <a:xfrm>
            <a:off x="7594580" y="1572045"/>
            <a:ext cx="3889420" cy="426739"/>
          </a:xfrm>
          <a:prstGeom prst="rect">
            <a:avLst/>
          </a:prstGeom>
          <a:noFill/>
        </p:spPr>
        <p:txBody>
          <a:bodyPr wrap="square" lIns="0" tIns="0" rIns="0" bIns="0" rtlCol="0">
            <a:noAutofit/>
          </a:bodyPr>
          <a:lstStyle/>
          <a:p>
            <a:pPr algn="l"/>
            <a:r>
              <a:rPr lang="en-AU" sz="2000"/>
              <a:t>Magnesium oxide</a:t>
            </a:r>
          </a:p>
          <a:p>
            <a:pPr algn="l"/>
            <a:endParaRPr lang="en-AU" sz="2000"/>
          </a:p>
          <a:p>
            <a:pPr algn="l"/>
            <a:endParaRPr lang="en-AU" sz="2000" baseline="-25000"/>
          </a:p>
          <a:p>
            <a:r>
              <a:rPr lang="en-AU" sz="2000" baseline="-25000"/>
              <a:t>	</a:t>
            </a:r>
            <a:r>
              <a:rPr lang="en-AU" sz="2000"/>
              <a:t> </a:t>
            </a:r>
          </a:p>
        </p:txBody>
      </p:sp>
      <p:sp>
        <p:nvSpPr>
          <p:cNvPr id="12" name="TextBox 11">
            <a:extLst>
              <a:ext uri="{FF2B5EF4-FFF2-40B4-BE49-F238E27FC236}">
                <a16:creationId xmlns:a16="http://schemas.microsoft.com/office/drawing/2014/main" id="{095CA082-1466-9E8C-6C38-36D2428C6EB1}"/>
              </a:ext>
            </a:extLst>
          </p:cNvPr>
          <p:cNvSpPr txBox="1"/>
          <p:nvPr/>
        </p:nvSpPr>
        <p:spPr>
          <a:xfrm>
            <a:off x="7791719" y="2272529"/>
            <a:ext cx="1841678" cy="422586"/>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   O</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a:p>
            <a:pPr algn="l"/>
            <a:endParaRPr lang="en-AU" sz="1800"/>
          </a:p>
        </p:txBody>
      </p:sp>
      <p:sp>
        <p:nvSpPr>
          <p:cNvPr id="13" name="TextBox 12">
            <a:extLst>
              <a:ext uri="{FF2B5EF4-FFF2-40B4-BE49-F238E27FC236}">
                <a16:creationId xmlns:a16="http://schemas.microsoft.com/office/drawing/2014/main" id="{6046D068-B3A9-53EC-9DB1-1BF6C841AA3C}"/>
              </a:ext>
            </a:extLst>
          </p:cNvPr>
          <p:cNvSpPr txBox="1"/>
          <p:nvPr/>
        </p:nvSpPr>
        <p:spPr>
          <a:xfrm>
            <a:off x="7997780" y="2871143"/>
            <a:ext cx="1841678" cy="61747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2	 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O</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13689E9-22FA-2F56-18D2-E6B8A2FF0945}"/>
              </a:ext>
            </a:extLst>
          </p:cNvPr>
          <p:cNvSpPr txBox="1"/>
          <p:nvPr/>
        </p:nvSpPr>
        <p:spPr>
          <a:xfrm>
            <a:off x="7997780" y="3897219"/>
            <a:ext cx="2756079"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 2	  2</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 O</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           Mg</a:t>
            </a:r>
            <a:r>
              <a:rPr lang="en-AU" sz="2000" baseline="-25000">
                <a:solidFill>
                  <a:srgbClr val="22272B"/>
                </a:solidFill>
                <a:latin typeface="Arial" panose="020B0604020202020204"/>
              </a:rPr>
              <a:t>2</a:t>
            </a:r>
            <a:r>
              <a:rPr lang="en-AU" sz="2000">
                <a:solidFill>
                  <a:srgbClr val="22272B"/>
                </a:solidFill>
                <a:latin typeface="Arial" panose="020B0604020202020204"/>
              </a:rPr>
              <a:t>O</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2</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F82A7CD-B7EE-0338-AFCC-F55826AD7D11}"/>
              </a:ext>
            </a:extLst>
          </p:cNvPr>
          <p:cNvSpPr txBox="1"/>
          <p:nvPr/>
        </p:nvSpPr>
        <p:spPr>
          <a:xfrm>
            <a:off x="7997780" y="5160094"/>
            <a:ext cx="1635617"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MgO</a:t>
            </a: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p:txBody>
      </p:sp>
      <p:cxnSp>
        <p:nvCxnSpPr>
          <p:cNvPr id="17" name="Straight Arrow Connector 16">
            <a:extLst>
              <a:ext uri="{FF2B5EF4-FFF2-40B4-BE49-F238E27FC236}">
                <a16:creationId xmlns:a16="http://schemas.microsoft.com/office/drawing/2014/main" id="{CA809CB6-BA7E-B8B6-D540-3F54160482B4}"/>
              </a:ext>
              <a:ext uri="{C183D7F6-B498-43B3-948B-1728B52AA6E4}">
                <adec:decorative xmlns:adec="http://schemas.microsoft.com/office/drawing/2017/decorative" val="1"/>
              </a:ext>
            </a:extLst>
          </p:cNvPr>
          <p:cNvCxnSpPr>
            <a:cxnSpLocks/>
          </p:cNvCxnSpPr>
          <p:nvPr/>
        </p:nvCxnSpPr>
        <p:spPr>
          <a:xfrm>
            <a:off x="8229600" y="4121239"/>
            <a:ext cx="700818" cy="3840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3FD8166-A563-40BF-A209-FA80A829653C}"/>
              </a:ext>
              <a:ext uri="{C183D7F6-B498-43B3-948B-1728B52AA6E4}">
                <adec:decorative xmlns:adec="http://schemas.microsoft.com/office/drawing/2017/decorative" val="1"/>
              </a:ext>
            </a:extLst>
          </p:cNvPr>
          <p:cNvCxnSpPr>
            <a:cxnSpLocks/>
          </p:cNvCxnSpPr>
          <p:nvPr/>
        </p:nvCxnSpPr>
        <p:spPr>
          <a:xfrm flipH="1">
            <a:off x="8388927" y="4146997"/>
            <a:ext cx="323631" cy="2656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46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A3CC3-77DA-10D2-D511-CCE23E22496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9488F2B-530A-AB33-AECA-35E69735F585}"/>
              </a:ext>
            </a:extLst>
          </p:cNvPr>
          <p:cNvSpPr>
            <a:spLocks noGrp="1"/>
          </p:cNvSpPr>
          <p:nvPr>
            <p:ph type="title"/>
          </p:nvPr>
        </p:nvSpPr>
        <p:spPr/>
        <p:txBody>
          <a:bodyPr/>
          <a:lstStyle/>
          <a:p>
            <a:r>
              <a:rPr lang="en-AU"/>
              <a:t>1.3 Writing formula with polyatomic ions (1 of 3)</a:t>
            </a:r>
          </a:p>
        </p:txBody>
      </p:sp>
      <p:graphicFrame>
        <p:nvGraphicFramePr>
          <p:cNvPr id="14" name="Table 13">
            <a:extLst>
              <a:ext uri="{FF2B5EF4-FFF2-40B4-BE49-F238E27FC236}">
                <a16:creationId xmlns:a16="http://schemas.microsoft.com/office/drawing/2014/main" id="{DFE3A39B-26A7-B4D1-1BC3-3A1735674D80}"/>
              </a:ext>
            </a:extLst>
          </p:cNvPr>
          <p:cNvGraphicFramePr>
            <a:graphicFrameLocks noGrp="1"/>
          </p:cNvGraphicFramePr>
          <p:nvPr/>
        </p:nvGraphicFramePr>
        <p:xfrm>
          <a:off x="944217" y="1639957"/>
          <a:ext cx="7149447" cy="3944139"/>
        </p:xfrm>
        <a:graphic>
          <a:graphicData uri="http://schemas.openxmlformats.org/drawingml/2006/table">
            <a:tbl>
              <a:tblPr firstRow="1"/>
              <a:tblGrid>
                <a:gridCol w="2383633">
                  <a:extLst>
                    <a:ext uri="{9D8B030D-6E8A-4147-A177-3AD203B41FA5}">
                      <a16:colId xmlns:a16="http://schemas.microsoft.com/office/drawing/2014/main" val="3692510432"/>
                    </a:ext>
                  </a:extLst>
                </a:gridCol>
                <a:gridCol w="2382907">
                  <a:extLst>
                    <a:ext uri="{9D8B030D-6E8A-4147-A177-3AD203B41FA5}">
                      <a16:colId xmlns:a16="http://schemas.microsoft.com/office/drawing/2014/main" val="2296299857"/>
                    </a:ext>
                  </a:extLst>
                </a:gridCol>
                <a:gridCol w="2382907">
                  <a:extLst>
                    <a:ext uri="{9D8B030D-6E8A-4147-A177-3AD203B41FA5}">
                      <a16:colId xmlns:a16="http://schemas.microsoft.com/office/drawing/2014/main" val="2746017044"/>
                    </a:ext>
                  </a:extLst>
                </a:gridCol>
              </a:tblGrid>
              <a:tr h="713011">
                <a:tc>
                  <a:txBody>
                    <a:bodyPr/>
                    <a:lstStyle/>
                    <a:p>
                      <a:pPr>
                        <a:lnSpc>
                          <a:spcPct val="150000"/>
                        </a:lnSpc>
                        <a:spcBef>
                          <a:spcPts val="1200"/>
                        </a:spcBef>
                        <a:spcAft>
                          <a:spcPts val="600"/>
                        </a:spcAft>
                        <a:buNone/>
                      </a:pPr>
                      <a:r>
                        <a:rPr lang="en-AU" sz="2000" b="1">
                          <a:solidFill>
                            <a:srgbClr val="FFFFFF"/>
                          </a:solidFill>
                          <a:effectLst/>
                          <a:latin typeface="Arial" panose="020B0604020202020204" pitchFamily="34" charset="0"/>
                          <a:ea typeface="Calibri" panose="020F0502020204030204" pitchFamily="34" charset="0"/>
                          <a:cs typeface="Arial" panose="020B0604020202020204" pitchFamily="34" charset="0"/>
                        </a:rPr>
                        <a:t>Name</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2000" b="1">
                          <a:solidFill>
                            <a:srgbClr val="FFFFFF"/>
                          </a:solidFill>
                          <a:effectLst/>
                          <a:latin typeface="Arial" panose="020B0604020202020204" pitchFamily="34" charset="0"/>
                          <a:ea typeface="Calibri" panose="020F0502020204030204" pitchFamily="34" charset="0"/>
                          <a:cs typeface="Arial" panose="020B0604020202020204" pitchFamily="34" charset="0"/>
                        </a:rPr>
                        <a:t>Formula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2000" b="1">
                          <a:solidFill>
                            <a:schemeClr val="bg1"/>
                          </a:solidFill>
                          <a:effectLst/>
                          <a:latin typeface="Arial" panose="020B0604020202020204" pitchFamily="34" charset="0"/>
                          <a:ea typeface="Calibri" panose="020F0502020204030204" pitchFamily="34" charset="0"/>
                          <a:cs typeface="Arial" panose="020B0604020202020204" pitchFamily="34" charset="0"/>
                        </a:rPr>
                        <a:t>Valency</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40417970"/>
                  </a:ext>
                </a:extLst>
              </a:tr>
              <a:tr h="982370">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sulfate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SO</a:t>
                      </a:r>
                      <a:r>
                        <a:rPr lang="en-AU" sz="2000" baseline="-25000">
                          <a:effectLst/>
                          <a:latin typeface="Arial" panose="020B0604020202020204" pitchFamily="34" charset="0"/>
                          <a:ea typeface="Calibri" panose="020F0502020204030204" pitchFamily="34" charset="0"/>
                          <a:cs typeface="Arial" panose="020B0604020202020204" pitchFamily="34" charset="0"/>
                        </a:rPr>
                        <a:t>4</a:t>
                      </a:r>
                      <a:r>
                        <a:rPr lang="en-AU" sz="2000" baseline="30000">
                          <a:effectLst/>
                          <a:latin typeface="Arial" panose="020B0604020202020204" pitchFamily="34" charset="0"/>
                          <a:ea typeface="Calibri" panose="020F0502020204030204" pitchFamily="34" charset="0"/>
                          <a:cs typeface="Arial" panose="020B0604020202020204" pitchFamily="34" charset="0"/>
                        </a:rPr>
                        <a:t>2-</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844897"/>
                  </a:ext>
                </a:extLst>
              </a:tr>
              <a:tr h="74958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carbonate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CO</a:t>
                      </a:r>
                      <a:r>
                        <a:rPr lang="en-AU" sz="2000" baseline="-25000">
                          <a:effectLst/>
                          <a:latin typeface="Arial" panose="020B0604020202020204" pitchFamily="34" charset="0"/>
                          <a:ea typeface="Calibri" panose="020F0502020204030204" pitchFamily="34" charset="0"/>
                          <a:cs typeface="Arial" panose="020B0604020202020204" pitchFamily="34" charset="0"/>
                        </a:rPr>
                        <a:t>3</a:t>
                      </a:r>
                      <a:r>
                        <a:rPr lang="en-AU" sz="2000" baseline="30000">
                          <a:effectLst/>
                          <a:latin typeface="Arial" panose="020B0604020202020204" pitchFamily="34" charset="0"/>
                          <a:ea typeface="Calibri" panose="020F0502020204030204" pitchFamily="34" charset="0"/>
                          <a:cs typeface="Arial" panose="020B0604020202020204" pitchFamily="34" charset="0"/>
                        </a:rPr>
                        <a:t>2-</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061068"/>
                  </a:ext>
                </a:extLst>
              </a:tr>
              <a:tr h="74958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nitrate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NO</a:t>
                      </a:r>
                      <a:r>
                        <a:rPr lang="en-AU" sz="2000" baseline="-25000">
                          <a:effectLst/>
                          <a:latin typeface="Arial" panose="020B0604020202020204" pitchFamily="34" charset="0"/>
                          <a:ea typeface="Calibri" panose="020F0502020204030204" pitchFamily="34" charset="0"/>
                          <a:cs typeface="Arial" panose="020B0604020202020204" pitchFamily="34" charset="0"/>
                        </a:rPr>
                        <a:t>3</a:t>
                      </a:r>
                      <a:r>
                        <a:rPr lang="en-AU" sz="2000" baseline="30000">
                          <a:effectLst/>
                          <a:latin typeface="Arial" panose="020B0604020202020204" pitchFamily="34" charset="0"/>
                          <a:ea typeface="Calibri" panose="020F0502020204030204" pitchFamily="34" charset="0"/>
                          <a:cs typeface="Arial" panose="020B0604020202020204" pitchFamily="34" charset="0"/>
                        </a:rPr>
                        <a: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851314"/>
                  </a:ext>
                </a:extLst>
              </a:tr>
              <a:tr h="749586">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hydroxide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OH</a:t>
                      </a:r>
                      <a:r>
                        <a:rPr lang="en-AU" sz="2000" baseline="30000">
                          <a:effectLst/>
                          <a:latin typeface="Arial" panose="020B0604020202020204" pitchFamily="34" charset="0"/>
                          <a:ea typeface="Calibri" panose="020F0502020204030204" pitchFamily="34" charset="0"/>
                          <a:cs typeface="Arial" panose="020B0604020202020204" pitchFamily="34" charset="0"/>
                        </a:rPr>
                        <a:t>-</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2000">
                          <a:effectLst/>
                          <a:latin typeface="Arial" panose="020B0604020202020204" pitchFamily="34" charset="0"/>
                          <a:ea typeface="Calibri" panose="020F0502020204030204" pitchFamily="34" charset="0"/>
                          <a:cs typeface="Arial" panose="020B060402020202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319811"/>
                  </a:ext>
                </a:extLst>
              </a:tr>
            </a:tbl>
          </a:graphicData>
        </a:graphic>
      </p:graphicFrame>
      <p:sp>
        <p:nvSpPr>
          <p:cNvPr id="3" name="Slide Number Placeholder 2">
            <a:extLst>
              <a:ext uri="{FF2B5EF4-FFF2-40B4-BE49-F238E27FC236}">
                <a16:creationId xmlns:a16="http://schemas.microsoft.com/office/drawing/2014/main" id="{D187A709-4D5C-9984-C5A4-CB8A57F75F0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240786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7727E-529E-BB08-52C7-E6D77E41CD5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3D06A4-BF66-4FA2-9FFD-D9342FAF38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11" name="Title 10">
            <a:extLst>
              <a:ext uri="{FF2B5EF4-FFF2-40B4-BE49-F238E27FC236}">
                <a16:creationId xmlns:a16="http://schemas.microsoft.com/office/drawing/2014/main" id="{D01EA7BC-CDE0-FC9C-43F9-55AE9998DF2C}"/>
              </a:ext>
            </a:extLst>
          </p:cNvPr>
          <p:cNvSpPr>
            <a:spLocks noGrp="1"/>
          </p:cNvSpPr>
          <p:nvPr>
            <p:ph type="title"/>
          </p:nvPr>
        </p:nvSpPr>
        <p:spPr/>
        <p:txBody>
          <a:bodyPr/>
          <a:lstStyle/>
          <a:p>
            <a:r>
              <a:rPr lang="en-AU"/>
              <a:t>1.3 Writing formula with polyatomic ions (2 of 3)</a:t>
            </a:r>
          </a:p>
        </p:txBody>
      </p:sp>
      <p:sp>
        <p:nvSpPr>
          <p:cNvPr id="5" name="TextBox 4">
            <a:extLst>
              <a:ext uri="{FF2B5EF4-FFF2-40B4-BE49-F238E27FC236}">
                <a16:creationId xmlns:a16="http://schemas.microsoft.com/office/drawing/2014/main" id="{55BFA4D4-C514-E14E-F2CA-63BF0B7706D5}"/>
              </a:ext>
            </a:extLst>
          </p:cNvPr>
          <p:cNvSpPr txBox="1"/>
          <p:nvPr/>
        </p:nvSpPr>
        <p:spPr>
          <a:xfrm>
            <a:off x="1701520" y="1845360"/>
            <a:ext cx="3611216" cy="1180599"/>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lang="en-AU" sz="2000" b="1" baseline="30000"/>
              <a:t>2+      </a:t>
            </a:r>
            <a:r>
              <a:rPr lang="en-AU" sz="2000" b="1"/>
              <a:t>+ </a:t>
            </a:r>
            <a:r>
              <a:rPr lang="en-AU" sz="2000" b="1" baseline="30000"/>
              <a:t>     </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SO</a:t>
            </a:r>
            <a:r>
              <a:rPr kumimoji="0" lang="en-AU" sz="2000" b="1"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4</a:t>
            </a:r>
            <a:r>
              <a:rPr kumimoji="0" lang="en-AU" sz="2000" b="1"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r>
              <a:rPr lang="en-AU" sz="2000" b="1" baseline="30000"/>
              <a:t>   </a:t>
            </a:r>
          </a:p>
        </p:txBody>
      </p:sp>
      <p:sp>
        <p:nvSpPr>
          <p:cNvPr id="6" name="TextBox 5">
            <a:extLst>
              <a:ext uri="{FF2B5EF4-FFF2-40B4-BE49-F238E27FC236}">
                <a16:creationId xmlns:a16="http://schemas.microsoft.com/office/drawing/2014/main" id="{728EA2FB-A30E-1B1B-8BD7-6EC102DF23FC}"/>
              </a:ext>
            </a:extLst>
          </p:cNvPr>
          <p:cNvSpPr txBox="1"/>
          <p:nvPr/>
        </p:nvSpPr>
        <p:spPr>
          <a:xfrm>
            <a:off x="1574250" y="1406892"/>
            <a:ext cx="2279372" cy="690581"/>
          </a:xfrm>
          <a:prstGeom prst="rect">
            <a:avLst/>
          </a:prstGeom>
          <a:noFill/>
        </p:spPr>
        <p:txBody>
          <a:bodyPr wrap="square" lIns="0" tIns="0" rIns="0" bIns="0" rtlCol="0">
            <a:noAutofit/>
          </a:bodyPr>
          <a:lstStyle/>
          <a:p>
            <a:pPr algn="l"/>
            <a:r>
              <a:rPr lang="en-AU" sz="1800"/>
              <a:t>magnesium </a:t>
            </a:r>
            <a:r>
              <a:rPr lang="en-AU" sz="1800" err="1"/>
              <a:t>sulfate</a:t>
            </a:r>
            <a:endParaRPr lang="en-AU" sz="1800"/>
          </a:p>
        </p:txBody>
      </p:sp>
      <p:sp>
        <p:nvSpPr>
          <p:cNvPr id="7" name="TextBox 6">
            <a:extLst>
              <a:ext uri="{FF2B5EF4-FFF2-40B4-BE49-F238E27FC236}">
                <a16:creationId xmlns:a16="http://schemas.microsoft.com/office/drawing/2014/main" id="{504B914F-A196-F330-821F-B16D05F0CC99}"/>
              </a:ext>
            </a:extLst>
          </p:cNvPr>
          <p:cNvSpPr txBox="1"/>
          <p:nvPr/>
        </p:nvSpPr>
        <p:spPr>
          <a:xfrm>
            <a:off x="2191485" y="3305268"/>
            <a:ext cx="1429672" cy="430573"/>
          </a:xfrm>
          <a:prstGeom prst="rect">
            <a:avLst/>
          </a:prstGeom>
          <a:noFill/>
        </p:spPr>
        <p:txBody>
          <a:bodyPr wrap="square" lIns="0" tIns="0" rIns="0" bIns="0" rtlCol="0">
            <a:noAutofit/>
          </a:bodyPr>
          <a:lstStyle/>
          <a:p>
            <a:pPr algn="l"/>
            <a:r>
              <a:rPr lang="en-AU" sz="2000"/>
              <a:t>2 + (-2) = 0</a:t>
            </a:r>
          </a:p>
        </p:txBody>
      </p:sp>
      <p:sp>
        <p:nvSpPr>
          <p:cNvPr id="8" name="TextBox 7">
            <a:extLst>
              <a:ext uri="{FF2B5EF4-FFF2-40B4-BE49-F238E27FC236}">
                <a16:creationId xmlns:a16="http://schemas.microsoft.com/office/drawing/2014/main" id="{2F0C1D41-D257-C1A9-AB7B-C1437854F0DF}"/>
              </a:ext>
            </a:extLst>
          </p:cNvPr>
          <p:cNvSpPr txBox="1"/>
          <p:nvPr/>
        </p:nvSpPr>
        <p:spPr>
          <a:xfrm>
            <a:off x="2340937" y="4088113"/>
            <a:ext cx="3279914" cy="1180599"/>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SO</a:t>
            </a:r>
            <a:r>
              <a:rPr kumimoji="0" lang="en-AU" sz="2000" b="1"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r>
              <a:rPr lang="en-AU" sz="2000" b="1" baseline="30000"/>
              <a:t>   </a:t>
            </a:r>
          </a:p>
        </p:txBody>
      </p:sp>
      <p:sp>
        <p:nvSpPr>
          <p:cNvPr id="9" name="TextBox 8">
            <a:extLst>
              <a:ext uri="{FF2B5EF4-FFF2-40B4-BE49-F238E27FC236}">
                <a16:creationId xmlns:a16="http://schemas.microsoft.com/office/drawing/2014/main" id="{9ABB514C-0188-D43F-A12E-27893DB88C68}"/>
              </a:ext>
            </a:extLst>
          </p:cNvPr>
          <p:cNvSpPr txBox="1"/>
          <p:nvPr/>
        </p:nvSpPr>
        <p:spPr>
          <a:xfrm>
            <a:off x="6840056" y="1682856"/>
            <a:ext cx="1910979" cy="630402"/>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lang="en-AU" sz="2000" b="1" baseline="30000"/>
              <a:t>2+     </a:t>
            </a:r>
            <a:r>
              <a:rPr lang="en-AU" sz="2000" b="1"/>
              <a:t>+ </a:t>
            </a:r>
            <a:r>
              <a:rPr lang="en-AU" sz="2000" b="1" baseline="30000"/>
              <a:t>      </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kumimoji="0" lang="en-AU" sz="2000" b="1"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r>
              <a:rPr lang="en-AU" sz="2000" b="1" baseline="30000"/>
              <a:t>   </a:t>
            </a:r>
          </a:p>
        </p:txBody>
      </p:sp>
      <p:sp>
        <p:nvSpPr>
          <p:cNvPr id="10" name="TextBox 9">
            <a:extLst>
              <a:ext uri="{FF2B5EF4-FFF2-40B4-BE49-F238E27FC236}">
                <a16:creationId xmlns:a16="http://schemas.microsoft.com/office/drawing/2014/main" id="{402714D2-D021-EEEB-FCDD-0EDCC635BC03}"/>
              </a:ext>
            </a:extLst>
          </p:cNvPr>
          <p:cNvSpPr txBox="1"/>
          <p:nvPr/>
        </p:nvSpPr>
        <p:spPr>
          <a:xfrm>
            <a:off x="6985455" y="2700203"/>
            <a:ext cx="4164495" cy="1053547"/>
          </a:xfrm>
          <a:prstGeom prst="rect">
            <a:avLst/>
          </a:prstGeom>
          <a:noFill/>
        </p:spPr>
        <p:txBody>
          <a:bodyPr wrap="square" lIns="0" tIns="0" rIns="0" bIns="0" rtlCol="0">
            <a:noAutofit/>
          </a:bodyPr>
          <a:lstStyle/>
          <a:p>
            <a:pPr algn="l"/>
            <a:r>
              <a:rPr lang="en-AU" sz="2000"/>
              <a:t>2 + (-1) = 1</a:t>
            </a:r>
          </a:p>
        </p:txBody>
      </p:sp>
      <p:pic>
        <p:nvPicPr>
          <p:cNvPr id="15" name="Graphic 14">
            <a:extLst>
              <a:ext uri="{FF2B5EF4-FFF2-40B4-BE49-F238E27FC236}">
                <a16:creationId xmlns:a16="http://schemas.microsoft.com/office/drawing/2014/main" id="{4676D929-0C7B-2B7F-B6C1-C6845B85C76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621156" y="3151279"/>
            <a:ext cx="584562" cy="584562"/>
          </a:xfrm>
          <a:prstGeom prst="rect">
            <a:avLst/>
          </a:prstGeom>
        </p:spPr>
      </p:pic>
      <p:pic>
        <p:nvPicPr>
          <p:cNvPr id="17" name="Graphic 16" descr="Close with solid fill">
            <a:extLst>
              <a:ext uri="{FF2B5EF4-FFF2-40B4-BE49-F238E27FC236}">
                <a16:creationId xmlns:a16="http://schemas.microsoft.com/office/drawing/2014/main" id="{E0075C7D-247A-A994-E5F9-D404688169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97294" y="2552136"/>
            <a:ext cx="559301" cy="559301"/>
          </a:xfrm>
          <a:prstGeom prst="rect">
            <a:avLst/>
          </a:prstGeom>
        </p:spPr>
      </p:pic>
      <p:sp>
        <p:nvSpPr>
          <p:cNvPr id="18" name="TextBox 17">
            <a:extLst>
              <a:ext uri="{FF2B5EF4-FFF2-40B4-BE49-F238E27FC236}">
                <a16:creationId xmlns:a16="http://schemas.microsoft.com/office/drawing/2014/main" id="{6E5EFBA3-A30D-CC3C-5F69-5F95E83F130E}"/>
              </a:ext>
            </a:extLst>
          </p:cNvPr>
          <p:cNvSpPr txBox="1"/>
          <p:nvPr/>
        </p:nvSpPr>
        <p:spPr>
          <a:xfrm>
            <a:off x="6655437" y="3735841"/>
            <a:ext cx="2260427" cy="559301"/>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lang="en-AU" sz="2000" b="1" baseline="30000"/>
              <a:t>2+  </a:t>
            </a:r>
            <a:r>
              <a:rPr lang="en-AU" sz="2000" b="1"/>
              <a:t>+</a:t>
            </a:r>
            <a:r>
              <a:rPr lang="en-AU" sz="2000" b="1" baseline="30000"/>
              <a:t>  </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kumimoji="0" lang="en-AU" sz="2000" b="1"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t>
            </a:r>
            <a:r>
              <a:rPr lang="en-AU" sz="2000" b="1">
                <a:solidFill>
                  <a:srgbClr val="22272B"/>
                </a:solidFill>
                <a:latin typeface="Arial" panose="020B0604020202020204" pitchFamily="34" charset="0"/>
                <a:ea typeface="Calibri" panose="020F0502020204030204" pitchFamily="34" charset="0"/>
                <a:cs typeface="Arial" panose="020B0604020202020204" pitchFamily="34" charset="0"/>
              </a:rPr>
              <a:t>  + </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kumimoji="0" lang="en-AU" sz="2000" b="1" i="0" u="none" strike="noStrike" kern="1200" cap="none" spc="0" normalizeH="0" baseline="30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r>
              <a:rPr lang="en-AU" sz="2000" b="1" baseline="30000"/>
              <a:t>   </a:t>
            </a:r>
          </a:p>
        </p:txBody>
      </p:sp>
      <p:sp>
        <p:nvSpPr>
          <p:cNvPr id="19" name="TextBox 18">
            <a:extLst>
              <a:ext uri="{FF2B5EF4-FFF2-40B4-BE49-F238E27FC236}">
                <a16:creationId xmlns:a16="http://schemas.microsoft.com/office/drawing/2014/main" id="{BB9B3BEE-D824-DA5A-4FBA-F8CF87D60ADA}"/>
              </a:ext>
            </a:extLst>
          </p:cNvPr>
          <p:cNvSpPr txBox="1"/>
          <p:nvPr/>
        </p:nvSpPr>
        <p:spPr>
          <a:xfrm>
            <a:off x="6732562" y="4790887"/>
            <a:ext cx="2309190" cy="641751"/>
          </a:xfrm>
          <a:prstGeom prst="rect">
            <a:avLst/>
          </a:prstGeom>
          <a:noFill/>
        </p:spPr>
        <p:txBody>
          <a:bodyPr wrap="square" lIns="0" tIns="0" rIns="0" bIns="0" rtlCol="0">
            <a:noAutofit/>
          </a:bodyPr>
          <a:lstStyle/>
          <a:p>
            <a:pPr algn="l"/>
            <a:r>
              <a:rPr lang="en-AU" sz="2000"/>
              <a:t>2 + (-1) + (-1) = 0</a:t>
            </a:r>
          </a:p>
        </p:txBody>
      </p:sp>
      <p:pic>
        <p:nvPicPr>
          <p:cNvPr id="20" name="Graphic 19" descr="Checkmark with solid fill">
            <a:extLst>
              <a:ext uri="{FF2B5EF4-FFF2-40B4-BE49-F238E27FC236}">
                <a16:creationId xmlns:a16="http://schemas.microsoft.com/office/drawing/2014/main" id="{476ADE3E-1A5E-0E8B-FF5E-EC945B29D6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53341" y="4570969"/>
            <a:ext cx="641752" cy="641752"/>
          </a:xfrm>
          <a:prstGeom prst="rect">
            <a:avLst/>
          </a:prstGeom>
        </p:spPr>
      </p:pic>
      <p:sp>
        <p:nvSpPr>
          <p:cNvPr id="21" name="TextBox 20">
            <a:extLst>
              <a:ext uri="{FF2B5EF4-FFF2-40B4-BE49-F238E27FC236}">
                <a16:creationId xmlns:a16="http://schemas.microsoft.com/office/drawing/2014/main" id="{2C2E9EF4-5A0B-7715-B0C7-41CE37C32C06}"/>
              </a:ext>
              <a:ext uri="{C183D7F6-B498-43B3-948B-1728B52AA6E4}">
                <adec:decorative xmlns:adec="http://schemas.microsoft.com/office/drawing/2017/decorative" val="1"/>
              </a:ext>
            </a:extLst>
          </p:cNvPr>
          <p:cNvSpPr txBox="1"/>
          <p:nvPr/>
        </p:nvSpPr>
        <p:spPr>
          <a:xfrm>
            <a:off x="6096000" y="5801185"/>
            <a:ext cx="3574774" cy="685800"/>
          </a:xfrm>
          <a:prstGeom prst="rect">
            <a:avLst/>
          </a:prstGeom>
          <a:noFill/>
        </p:spPr>
        <p:txBody>
          <a:bodyPr wrap="square" lIns="0" tIns="0" rIns="0" bIns="0" rtlCol="0">
            <a:noAutofit/>
          </a:bodyPr>
          <a:lstStyle/>
          <a:p>
            <a:pPr algn="l"/>
            <a:endParaRPr lang="en-AU" sz="1800"/>
          </a:p>
        </p:txBody>
      </p:sp>
      <p:sp>
        <p:nvSpPr>
          <p:cNvPr id="22" name="TextBox 21">
            <a:extLst>
              <a:ext uri="{FF2B5EF4-FFF2-40B4-BE49-F238E27FC236}">
                <a16:creationId xmlns:a16="http://schemas.microsoft.com/office/drawing/2014/main" id="{74EE9554-C9B7-8B1D-CE29-88FE40A111A2}"/>
              </a:ext>
            </a:extLst>
          </p:cNvPr>
          <p:cNvSpPr txBox="1"/>
          <p:nvPr/>
        </p:nvSpPr>
        <p:spPr>
          <a:xfrm>
            <a:off x="7147619" y="5335401"/>
            <a:ext cx="3279914" cy="1180599"/>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lang="en-AU" sz="2000" b="1">
                <a:solidFill>
                  <a:srgbClr val="22272B"/>
                </a:solidFill>
                <a:latin typeface="Arial" panose="020B0604020202020204" pitchFamily="34" charset="0"/>
                <a:ea typeface="Calibri" panose="020F0502020204030204" pitchFamily="34" charset="0"/>
                <a:cs typeface="Arial" panose="020B0604020202020204" pitchFamily="34" charset="0"/>
              </a:rPr>
              <a:t>)</a:t>
            </a:r>
            <a:r>
              <a:rPr lang="en-AU" sz="2000" b="1" baseline="-25000">
                <a:solidFill>
                  <a:srgbClr val="22272B"/>
                </a:solidFill>
                <a:latin typeface="Arial" panose="020B0604020202020204" pitchFamily="34" charset="0"/>
                <a:ea typeface="Calibri" panose="020F0502020204030204" pitchFamily="34" charset="0"/>
                <a:cs typeface="Arial" panose="020B0604020202020204" pitchFamily="34" charset="0"/>
              </a:rPr>
              <a:t>2</a:t>
            </a:r>
            <a:endParaRPr kumimoji="0" lang="en-AU" sz="2000" b="1"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r>
              <a:rPr lang="en-AU" sz="2000" b="1" baseline="30000"/>
              <a:t>   </a:t>
            </a:r>
          </a:p>
        </p:txBody>
      </p:sp>
      <p:sp>
        <p:nvSpPr>
          <p:cNvPr id="2" name="TextBox 1">
            <a:extLst>
              <a:ext uri="{FF2B5EF4-FFF2-40B4-BE49-F238E27FC236}">
                <a16:creationId xmlns:a16="http://schemas.microsoft.com/office/drawing/2014/main" id="{CB1AE050-A48D-3CEC-53FE-A065D50C03B5}"/>
              </a:ext>
            </a:extLst>
          </p:cNvPr>
          <p:cNvSpPr txBox="1"/>
          <p:nvPr/>
        </p:nvSpPr>
        <p:spPr>
          <a:xfrm>
            <a:off x="6580537" y="1192403"/>
            <a:ext cx="2733258" cy="690581"/>
          </a:xfrm>
          <a:prstGeom prst="rect">
            <a:avLst/>
          </a:prstGeom>
          <a:noFill/>
        </p:spPr>
        <p:txBody>
          <a:bodyPr wrap="square" lIns="0" tIns="0" rIns="0" bIns="0" rtlCol="0">
            <a:noAutofit/>
          </a:bodyPr>
          <a:lstStyle/>
          <a:p>
            <a:pPr algn="l"/>
            <a:r>
              <a:rPr lang="en-AU" sz="1800"/>
              <a:t>magnesium hydroxide</a:t>
            </a:r>
          </a:p>
        </p:txBody>
      </p:sp>
    </p:spTree>
    <p:extLst>
      <p:ext uri="{BB962C8B-B14F-4D97-AF65-F5344CB8AC3E}">
        <p14:creationId xmlns:p14="http://schemas.microsoft.com/office/powerpoint/2010/main" val="38261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8" grpId="0"/>
      <p:bldP spid="19" grpId="0"/>
      <p:bldP spid="2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39639" y="3692100"/>
            <a:ext cx="11291998" cy="800681"/>
          </a:xfrm>
        </p:spPr>
        <p:txBody>
          <a:bodyPr/>
          <a:lstStyle/>
          <a:p>
            <a:r>
              <a:rPr lang="en-AU">
                <a:latin typeface="Arial"/>
                <a:cs typeface="Arial"/>
              </a:rPr>
              <a:t>Essential question 1</a:t>
            </a:r>
            <a:br>
              <a:rPr lang="en-AU">
                <a:latin typeface="Arial"/>
                <a:cs typeface="Arial"/>
              </a:rPr>
            </a:br>
            <a:br>
              <a:rPr lang="en-AU">
                <a:latin typeface="Arial"/>
                <a:cs typeface="Arial"/>
              </a:rPr>
            </a:br>
            <a:r>
              <a:rPr lang="en-AU" sz="2000">
                <a:latin typeface="Arial"/>
                <a:cs typeface="Arial"/>
              </a:rPr>
              <a:t>Content in this section aligns with essential question ‘How do substances combine to make new substances?’ in the program of learning and Teacher resource book 1 </a:t>
            </a:r>
            <a:endParaRPr lang="en-AU" sz="2800"/>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4294967295"/>
          </p:nvPr>
        </p:nvSpPr>
        <p:spPr>
          <a:xfrm>
            <a:off x="11471275" y="6549739"/>
            <a:ext cx="720725" cy="179387"/>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58449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BB4D2-FBBF-9773-E3B9-54A09F813FF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5CFA1A-B0A6-F661-562B-429B8C5AFD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
        <p:nvSpPr>
          <p:cNvPr id="11" name="Title 10">
            <a:extLst>
              <a:ext uri="{FF2B5EF4-FFF2-40B4-BE49-F238E27FC236}">
                <a16:creationId xmlns:a16="http://schemas.microsoft.com/office/drawing/2014/main" id="{B9539775-C277-8478-4021-635ACB4F6110}"/>
              </a:ext>
            </a:extLst>
          </p:cNvPr>
          <p:cNvSpPr>
            <a:spLocks noGrp="1"/>
          </p:cNvSpPr>
          <p:nvPr>
            <p:ph type="title"/>
          </p:nvPr>
        </p:nvSpPr>
        <p:spPr/>
        <p:txBody>
          <a:bodyPr/>
          <a:lstStyle/>
          <a:p>
            <a:r>
              <a:rPr lang="en-AU"/>
              <a:t>1.3 Writing formula with polyatomic ions (3 of 3)</a:t>
            </a:r>
          </a:p>
        </p:txBody>
      </p:sp>
      <p:sp>
        <p:nvSpPr>
          <p:cNvPr id="14" name="TextBox 13">
            <a:extLst>
              <a:ext uri="{FF2B5EF4-FFF2-40B4-BE49-F238E27FC236}">
                <a16:creationId xmlns:a16="http://schemas.microsoft.com/office/drawing/2014/main" id="{C4808F43-8094-1450-D629-C088EE3C1740}"/>
              </a:ext>
            </a:extLst>
          </p:cNvPr>
          <p:cNvSpPr txBox="1"/>
          <p:nvPr/>
        </p:nvSpPr>
        <p:spPr>
          <a:xfrm>
            <a:off x="2486991" y="1870880"/>
            <a:ext cx="3279914" cy="1180599"/>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lang="en-AU" sz="2000" b="1">
                <a:solidFill>
                  <a:srgbClr val="22272B"/>
                </a:solidFill>
                <a:latin typeface="Arial" panose="020B0604020202020204" pitchFamily="34" charset="0"/>
                <a:ea typeface="Calibri" panose="020F0502020204030204" pitchFamily="34" charset="0"/>
                <a:cs typeface="Arial" panose="020B0604020202020204" pitchFamily="34" charset="0"/>
              </a:rPr>
              <a:t>)</a:t>
            </a:r>
            <a:r>
              <a:rPr lang="en-AU" sz="2000" b="1" baseline="-25000">
                <a:solidFill>
                  <a:srgbClr val="22272B"/>
                </a:solidFill>
                <a:latin typeface="Arial" panose="020B0604020202020204" pitchFamily="34" charset="0"/>
                <a:ea typeface="Calibri" panose="020F0502020204030204" pitchFamily="34" charset="0"/>
                <a:cs typeface="Arial" panose="020B0604020202020204" pitchFamily="34" charset="0"/>
              </a:rPr>
              <a:t>2</a:t>
            </a:r>
            <a:endParaRPr kumimoji="0" lang="en-AU" sz="2000" b="1"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lnSpc>
                <a:spcPct val="200000"/>
              </a:lnSpc>
            </a:pPr>
            <a:r>
              <a:rPr lang="en-AU" sz="2000" b="1" baseline="30000"/>
              <a:t>   </a:t>
            </a:r>
          </a:p>
        </p:txBody>
      </p:sp>
      <p:sp>
        <p:nvSpPr>
          <p:cNvPr id="19" name="TextBox 18">
            <a:extLst>
              <a:ext uri="{FF2B5EF4-FFF2-40B4-BE49-F238E27FC236}">
                <a16:creationId xmlns:a16="http://schemas.microsoft.com/office/drawing/2014/main" id="{E13159F1-6CF5-B33C-6663-5A335B8B598A}"/>
              </a:ext>
            </a:extLst>
          </p:cNvPr>
          <p:cNvSpPr txBox="1"/>
          <p:nvPr/>
        </p:nvSpPr>
        <p:spPr>
          <a:xfrm>
            <a:off x="2985191" y="3797300"/>
            <a:ext cx="1828800" cy="1321904"/>
          </a:xfrm>
          <a:prstGeom prst="rect">
            <a:avLst/>
          </a:prstGeom>
          <a:noFill/>
        </p:spPr>
        <p:txBody>
          <a:bodyPr wrap="square" lIns="0" tIns="0" rIns="0" bIns="0" rtlCol="0">
            <a:noAutofit/>
          </a:bodyPr>
          <a:lstStyle/>
          <a:p>
            <a:pPr algn="l">
              <a:lnSpc>
                <a:spcPct val="200000"/>
              </a:lnSpc>
            </a:pPr>
            <a:r>
              <a:rPr lang="en-AU" sz="2000"/>
              <a:t>1 x Mg </a:t>
            </a:r>
          </a:p>
          <a:p>
            <a:pPr algn="l">
              <a:lnSpc>
                <a:spcPct val="200000"/>
              </a:lnSpc>
            </a:pPr>
            <a:r>
              <a:rPr lang="en-AU" sz="2000"/>
              <a:t>2 x O</a:t>
            </a:r>
          </a:p>
          <a:p>
            <a:pPr algn="l">
              <a:lnSpc>
                <a:spcPct val="200000"/>
              </a:lnSpc>
            </a:pPr>
            <a:r>
              <a:rPr lang="en-AU" sz="2000"/>
              <a:t>2 x  H</a:t>
            </a:r>
          </a:p>
          <a:p>
            <a:pPr algn="l">
              <a:lnSpc>
                <a:spcPct val="200000"/>
              </a:lnSpc>
            </a:pPr>
            <a:endParaRPr lang="en-AU" sz="2000"/>
          </a:p>
        </p:txBody>
      </p:sp>
      <p:sp>
        <p:nvSpPr>
          <p:cNvPr id="15" name="TextBox 14">
            <a:extLst>
              <a:ext uri="{FF2B5EF4-FFF2-40B4-BE49-F238E27FC236}">
                <a16:creationId xmlns:a16="http://schemas.microsoft.com/office/drawing/2014/main" id="{DC63BE58-0AA0-66DD-64D5-9B0552830CCA}"/>
              </a:ext>
            </a:extLst>
          </p:cNvPr>
          <p:cNvSpPr txBox="1"/>
          <p:nvPr/>
        </p:nvSpPr>
        <p:spPr>
          <a:xfrm>
            <a:off x="6664740" y="1870880"/>
            <a:ext cx="3279914" cy="1180599"/>
          </a:xfrm>
          <a:prstGeom prst="rect">
            <a:avLst/>
          </a:prstGeom>
          <a:noFill/>
        </p:spPr>
        <p:txBody>
          <a:bodyPr wrap="square" lIns="0" tIns="0" rIns="0" bIns="0" rtlCol="0">
            <a:noAutofit/>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2000" b="1"/>
              <a:t>Mg</a:t>
            </a:r>
            <a:r>
              <a:rPr kumimoji="0" lang="en-AU" sz="2000" b="1" i="0" u="none" strike="noStrike" kern="1200" cap="none" spc="0" normalizeH="0" baseline="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rPr>
              <a:t>OH</a:t>
            </a:r>
            <a:r>
              <a:rPr lang="en-AU" sz="2000" b="1" baseline="-25000">
                <a:solidFill>
                  <a:srgbClr val="22272B"/>
                </a:solidFill>
                <a:latin typeface="Arial" panose="020B0604020202020204" pitchFamily="34" charset="0"/>
                <a:ea typeface="Calibri" panose="020F0502020204030204" pitchFamily="34" charset="0"/>
                <a:cs typeface="Arial" panose="020B0604020202020204" pitchFamily="34" charset="0"/>
              </a:rPr>
              <a:t>2</a:t>
            </a:r>
            <a:endParaRPr kumimoji="0" lang="en-AU" sz="2000" b="1" i="0" u="none" strike="noStrike" kern="1200" cap="none" spc="0" normalizeH="0" baseline="-25000" noProof="0">
              <a:ln>
                <a:noFill/>
              </a:ln>
              <a:solidFill>
                <a:srgbClr val="22272B"/>
              </a:solidFill>
              <a:effectLst/>
              <a:uLnTx/>
              <a:uFillTx/>
              <a:latin typeface="Arial" panose="020B0604020202020204" pitchFamily="34" charset="0"/>
              <a:ea typeface="Calibri" panose="020F0502020204030204" pitchFamily="34" charset="0"/>
              <a:cs typeface="Arial" panose="020B0604020202020204" pitchFamily="34" charset="0"/>
            </a:endParaRPr>
          </a:p>
          <a:p>
            <a:pPr algn="l">
              <a:lnSpc>
                <a:spcPct val="200000"/>
              </a:lnSpc>
            </a:pPr>
            <a:r>
              <a:rPr lang="en-AU" sz="2000" b="1" baseline="30000"/>
              <a:t>   </a:t>
            </a:r>
          </a:p>
        </p:txBody>
      </p:sp>
      <p:sp>
        <p:nvSpPr>
          <p:cNvPr id="18" name="TextBox 17">
            <a:extLst>
              <a:ext uri="{FF2B5EF4-FFF2-40B4-BE49-F238E27FC236}">
                <a16:creationId xmlns:a16="http://schemas.microsoft.com/office/drawing/2014/main" id="{D61FAC2E-1AE2-D876-2D1D-D58AF98EE5A4}"/>
              </a:ext>
            </a:extLst>
          </p:cNvPr>
          <p:cNvSpPr txBox="1"/>
          <p:nvPr/>
        </p:nvSpPr>
        <p:spPr>
          <a:xfrm>
            <a:off x="6828323" y="3754837"/>
            <a:ext cx="1828800" cy="1321904"/>
          </a:xfrm>
          <a:prstGeom prst="rect">
            <a:avLst/>
          </a:prstGeom>
          <a:noFill/>
        </p:spPr>
        <p:txBody>
          <a:bodyPr wrap="square" lIns="0" tIns="0" rIns="0" bIns="0" rtlCol="0">
            <a:noAutofit/>
          </a:bodyPr>
          <a:lstStyle/>
          <a:p>
            <a:pPr algn="l">
              <a:lnSpc>
                <a:spcPct val="200000"/>
              </a:lnSpc>
            </a:pPr>
            <a:r>
              <a:rPr lang="en-AU" sz="2000"/>
              <a:t>1 x Mg </a:t>
            </a:r>
          </a:p>
          <a:p>
            <a:pPr algn="l">
              <a:lnSpc>
                <a:spcPct val="200000"/>
              </a:lnSpc>
            </a:pPr>
            <a:r>
              <a:rPr lang="en-AU" sz="2000"/>
              <a:t>1 x O</a:t>
            </a:r>
          </a:p>
          <a:p>
            <a:pPr algn="l">
              <a:lnSpc>
                <a:spcPct val="200000"/>
              </a:lnSpc>
            </a:pPr>
            <a:r>
              <a:rPr lang="en-AU" sz="2000"/>
              <a:t>2 x  H</a:t>
            </a:r>
          </a:p>
          <a:p>
            <a:pPr algn="l">
              <a:lnSpc>
                <a:spcPct val="200000"/>
              </a:lnSpc>
            </a:pPr>
            <a:endParaRPr lang="en-AU" sz="2000"/>
          </a:p>
        </p:txBody>
      </p:sp>
      <p:pic>
        <p:nvPicPr>
          <p:cNvPr id="16" name="Graphic 15">
            <a:extLst>
              <a:ext uri="{FF2B5EF4-FFF2-40B4-BE49-F238E27FC236}">
                <a16:creationId xmlns:a16="http://schemas.microsoft.com/office/drawing/2014/main" id="{F53D2844-4368-7B63-A138-E0DEA941529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32363" y="1728636"/>
            <a:ext cx="914400" cy="914400"/>
          </a:xfrm>
          <a:prstGeom prst="rect">
            <a:avLst/>
          </a:prstGeom>
        </p:spPr>
      </p:pic>
      <p:pic>
        <p:nvPicPr>
          <p:cNvPr id="17" name="Graphic 16">
            <a:extLst>
              <a:ext uri="{FF2B5EF4-FFF2-40B4-BE49-F238E27FC236}">
                <a16:creationId xmlns:a16="http://schemas.microsoft.com/office/drawing/2014/main" id="{AA7803EC-C571-7661-3757-98687D2BD6E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02438" y="1728636"/>
            <a:ext cx="914400" cy="914400"/>
          </a:xfrm>
          <a:prstGeom prst="rect">
            <a:avLst/>
          </a:prstGeom>
        </p:spPr>
      </p:pic>
    </p:spTree>
    <p:extLst>
      <p:ext uri="{BB962C8B-B14F-4D97-AF65-F5344CB8AC3E}">
        <p14:creationId xmlns:p14="http://schemas.microsoft.com/office/powerpoint/2010/main" val="38865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8BF2-E36A-DCEA-6047-7882D6D52D3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5A0909-B63F-C7CD-7F1A-C46B045D355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51</a:t>
            </a:fld>
            <a:endParaRPr lang="en-AU"/>
          </a:p>
        </p:txBody>
      </p:sp>
      <p:sp>
        <p:nvSpPr>
          <p:cNvPr id="3" name="Title 2">
            <a:extLst>
              <a:ext uri="{FF2B5EF4-FFF2-40B4-BE49-F238E27FC236}">
                <a16:creationId xmlns:a16="http://schemas.microsoft.com/office/drawing/2014/main" id="{434876E8-1DA0-BDED-25E3-D90D3F7C518A}"/>
              </a:ext>
            </a:extLst>
          </p:cNvPr>
          <p:cNvSpPr>
            <a:spLocks noGrp="1"/>
          </p:cNvSpPr>
          <p:nvPr>
            <p:ph type="title"/>
          </p:nvPr>
        </p:nvSpPr>
        <p:spPr>
          <a:xfrm>
            <a:off x="360000" y="360000"/>
            <a:ext cx="11622734" cy="545601"/>
          </a:xfrm>
        </p:spPr>
        <p:txBody>
          <a:bodyPr/>
          <a:lstStyle/>
          <a:p>
            <a:r>
              <a:rPr lang="en-AU"/>
              <a:t>1.3 Writing formula with polyatomic ions (alternate) </a:t>
            </a:r>
          </a:p>
        </p:txBody>
      </p:sp>
      <p:sp>
        <p:nvSpPr>
          <p:cNvPr id="4" name="Text Placeholder 3">
            <a:extLst>
              <a:ext uri="{FF2B5EF4-FFF2-40B4-BE49-F238E27FC236}">
                <a16:creationId xmlns:a16="http://schemas.microsoft.com/office/drawing/2014/main" id="{55DC9ECB-3030-FF11-CBE0-9AAFE198FC25}"/>
              </a:ext>
            </a:extLst>
          </p:cNvPr>
          <p:cNvSpPr>
            <a:spLocks noGrp="1"/>
          </p:cNvSpPr>
          <p:nvPr>
            <p:ph type="body" sz="quarter" idx="18"/>
          </p:nvPr>
        </p:nvSpPr>
        <p:spPr>
          <a:xfrm>
            <a:off x="354000" y="1078857"/>
            <a:ext cx="11483999" cy="310015"/>
          </a:xfrm>
        </p:spPr>
        <p:txBody>
          <a:bodyPr/>
          <a:lstStyle/>
          <a:p>
            <a:r>
              <a:rPr lang="en-AU"/>
              <a:t>Down and across method</a:t>
            </a:r>
          </a:p>
        </p:txBody>
      </p:sp>
      <p:sp>
        <p:nvSpPr>
          <p:cNvPr id="5" name="Text Placeholder 4">
            <a:extLst>
              <a:ext uri="{FF2B5EF4-FFF2-40B4-BE49-F238E27FC236}">
                <a16:creationId xmlns:a16="http://schemas.microsoft.com/office/drawing/2014/main" id="{34AFC0B1-0DCD-6D8C-5768-0464025E2CDB}"/>
              </a:ext>
            </a:extLst>
          </p:cNvPr>
          <p:cNvSpPr>
            <a:spLocks noGrp="1"/>
          </p:cNvSpPr>
          <p:nvPr>
            <p:ph type="body" sz="quarter" idx="17"/>
          </p:nvPr>
        </p:nvSpPr>
        <p:spPr>
          <a:xfrm>
            <a:off x="360000" y="1567086"/>
            <a:ext cx="5736000" cy="4807835"/>
          </a:xfrm>
        </p:spPr>
        <p:txBody>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Write down the symbols of each </a:t>
            </a:r>
            <a:r>
              <a:rPr lang="en-AU">
                <a:latin typeface="Arial" panose="020B0604020202020204"/>
              </a:rPr>
              <a:t>ion</a:t>
            </a: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 (brackets around polyatomic ion)         	</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a:latin typeface="Arial" panose="020B0604020202020204"/>
              </a:rPr>
              <a:t>Write the valency (or magnitude of charge) above the symbol</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Bring the valencies down and acro</a:t>
            </a:r>
            <a:r>
              <a:rPr lang="en-AU">
                <a:latin typeface="Arial" panose="020B0604020202020204"/>
              </a:rPr>
              <a:t>ss.</a:t>
            </a: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endParaRPr kumimoji="0" lang="en-AU" sz="2000" b="0" i="0" u="none" strike="noStrike" kern="1200" cap="none" spc="0" normalizeH="0" noProof="0">
              <a:ln>
                <a:noFill/>
              </a:ln>
              <a:effectLst/>
              <a:uLnTx/>
              <a:uFillTx/>
              <a:latin typeface="Arial" panose="020B0604020202020204"/>
              <a:ea typeface="+mn-ea"/>
              <a:cs typeface="Arial" panose="020B0604020202020204" pitchFamily="34" charset="0"/>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noProof="0">
                <a:ln>
                  <a:noFill/>
                </a:ln>
                <a:effectLst/>
                <a:uLnTx/>
                <a:uFillTx/>
                <a:latin typeface="Arial" panose="020B0604020202020204"/>
                <a:ea typeface="+mn-ea"/>
                <a:cs typeface="Arial" panose="020B0604020202020204" pitchFamily="34" charset="0"/>
              </a:rPr>
              <a:t>Reduce to simplest ratio and omit ones. Remove brackets if only 1 polyatomic ion.		</a:t>
            </a:r>
          </a:p>
        </p:txBody>
      </p:sp>
      <p:sp>
        <p:nvSpPr>
          <p:cNvPr id="6" name="TextBox 5">
            <a:extLst>
              <a:ext uri="{FF2B5EF4-FFF2-40B4-BE49-F238E27FC236}">
                <a16:creationId xmlns:a16="http://schemas.microsoft.com/office/drawing/2014/main" id="{13680F98-33BD-F9B8-5235-C2F388807CEA}"/>
              </a:ext>
            </a:extLst>
          </p:cNvPr>
          <p:cNvSpPr txBox="1"/>
          <p:nvPr/>
        </p:nvSpPr>
        <p:spPr>
          <a:xfrm>
            <a:off x="7594580" y="1572045"/>
            <a:ext cx="3889420" cy="426739"/>
          </a:xfrm>
          <a:prstGeom prst="rect">
            <a:avLst/>
          </a:prstGeom>
          <a:noFill/>
        </p:spPr>
        <p:txBody>
          <a:bodyPr wrap="square" lIns="0" tIns="0" rIns="0" bIns="0" rtlCol="0">
            <a:noAutofit/>
          </a:bodyPr>
          <a:lstStyle/>
          <a:p>
            <a:pPr algn="l"/>
            <a:r>
              <a:rPr lang="en-AU" sz="2000"/>
              <a:t>Magnesium hydroxide</a:t>
            </a:r>
          </a:p>
          <a:p>
            <a:pPr algn="l"/>
            <a:endParaRPr lang="en-AU" sz="2000"/>
          </a:p>
          <a:p>
            <a:pPr algn="l"/>
            <a:endParaRPr lang="en-AU" sz="2000" baseline="-25000"/>
          </a:p>
          <a:p>
            <a:r>
              <a:rPr lang="en-AU" sz="2000" baseline="-25000"/>
              <a:t>	</a:t>
            </a:r>
            <a:r>
              <a:rPr lang="en-AU" sz="2000"/>
              <a:t> </a:t>
            </a:r>
          </a:p>
        </p:txBody>
      </p:sp>
      <p:sp>
        <p:nvSpPr>
          <p:cNvPr id="12" name="TextBox 11">
            <a:extLst>
              <a:ext uri="{FF2B5EF4-FFF2-40B4-BE49-F238E27FC236}">
                <a16:creationId xmlns:a16="http://schemas.microsoft.com/office/drawing/2014/main" id="{E1C9D39B-0225-E161-1E17-838C9B83A37A}"/>
              </a:ext>
            </a:extLst>
          </p:cNvPr>
          <p:cNvSpPr txBox="1"/>
          <p:nvPr/>
        </p:nvSpPr>
        <p:spPr>
          <a:xfrm>
            <a:off x="7791719" y="2272529"/>
            <a:ext cx="1841678" cy="422586"/>
          </a:xfrm>
          <a:prstGeom prst="rect">
            <a:avLst/>
          </a:prstGeom>
          <a:noFill/>
        </p:spPr>
        <p:txBody>
          <a:bodyPr wrap="non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   (OH)</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a:p>
            <a:pPr algn="l"/>
            <a:endParaRPr lang="en-AU" sz="1800"/>
          </a:p>
        </p:txBody>
      </p:sp>
      <p:sp>
        <p:nvSpPr>
          <p:cNvPr id="13" name="TextBox 12">
            <a:extLst>
              <a:ext uri="{FF2B5EF4-FFF2-40B4-BE49-F238E27FC236}">
                <a16:creationId xmlns:a16="http://schemas.microsoft.com/office/drawing/2014/main" id="{187866DA-4D9D-8DB2-B4F4-656973FA3C8A}"/>
              </a:ext>
            </a:extLst>
          </p:cNvPr>
          <p:cNvSpPr txBox="1"/>
          <p:nvPr/>
        </p:nvSpPr>
        <p:spPr>
          <a:xfrm>
            <a:off x="7997780" y="2871143"/>
            <a:ext cx="1841678" cy="61747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2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OH)</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990DF0EC-BB00-8A8C-FB4F-236D38E2E7C2}"/>
              </a:ext>
            </a:extLst>
          </p:cNvPr>
          <p:cNvSpPr txBox="1"/>
          <p:nvPr/>
        </p:nvSpPr>
        <p:spPr>
          <a:xfrm>
            <a:off x="7976180" y="4349810"/>
            <a:ext cx="3126220"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 2	   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    (</a:t>
            </a:r>
            <a:r>
              <a:rPr lang="en-AU" sz="2000">
                <a:solidFill>
                  <a:srgbClr val="22272B"/>
                </a:solidFill>
                <a:latin typeface="Arial" panose="020B0604020202020204"/>
              </a:rPr>
              <a:t>OH)</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           Mg</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1</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a:t>
            </a:r>
            <a:r>
              <a:rPr lang="en-AU" sz="2000">
                <a:solidFill>
                  <a:srgbClr val="22272B"/>
                </a:solidFill>
                <a:latin typeface="Arial" panose="020B0604020202020204"/>
              </a:rPr>
              <a:t>OH)</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2</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E615BCD-614A-A5C0-511B-30F811CA6A62}"/>
              </a:ext>
            </a:extLst>
          </p:cNvPr>
          <p:cNvSpPr txBox="1"/>
          <p:nvPr/>
        </p:nvSpPr>
        <p:spPr>
          <a:xfrm>
            <a:off x="7997780" y="5517787"/>
            <a:ext cx="1635617" cy="71538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Mg(OH)</a:t>
            </a:r>
            <a:r>
              <a:rPr kumimoji="0" lang="en-AU" sz="2000" b="0" i="0" u="none" strike="noStrike" kern="1200" cap="none" spc="0" normalizeH="0" baseline="-25000" noProof="0">
                <a:ln>
                  <a:noFill/>
                </a:ln>
                <a:solidFill>
                  <a:srgbClr val="22272B"/>
                </a:solidFill>
                <a:effectLst/>
                <a:uLnTx/>
                <a:uFillTx/>
                <a:latin typeface="Arial" panose="020B0604020202020204"/>
                <a:ea typeface="+mn-ea"/>
                <a:cs typeface="+mn-cs"/>
              </a:rPr>
              <a:t>2</a:t>
            </a:r>
          </a:p>
        </p:txBody>
      </p:sp>
      <p:cxnSp>
        <p:nvCxnSpPr>
          <p:cNvPr id="17" name="Straight Arrow Connector 16">
            <a:extLst>
              <a:ext uri="{FF2B5EF4-FFF2-40B4-BE49-F238E27FC236}">
                <a16:creationId xmlns:a16="http://schemas.microsoft.com/office/drawing/2014/main" id="{E56ABF0D-516B-760C-6782-1BD9BED70C1F}"/>
              </a:ext>
              <a:ext uri="{C183D7F6-B498-43B3-948B-1728B52AA6E4}">
                <adec:decorative xmlns:adec="http://schemas.microsoft.com/office/drawing/2017/decorative" val="1"/>
              </a:ext>
            </a:extLst>
          </p:cNvPr>
          <p:cNvCxnSpPr>
            <a:cxnSpLocks/>
          </p:cNvCxnSpPr>
          <p:nvPr/>
        </p:nvCxnSpPr>
        <p:spPr>
          <a:xfrm>
            <a:off x="8229600" y="4497207"/>
            <a:ext cx="981145" cy="4886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84D5A3-3B41-E345-43DB-363C387609C4}"/>
              </a:ext>
              <a:ext uri="{C183D7F6-B498-43B3-948B-1728B52AA6E4}">
                <adec:decorative xmlns:adec="http://schemas.microsoft.com/office/drawing/2017/decorative" val="1"/>
              </a:ext>
            </a:extLst>
          </p:cNvPr>
          <p:cNvCxnSpPr>
            <a:cxnSpLocks/>
          </p:cNvCxnSpPr>
          <p:nvPr/>
        </p:nvCxnSpPr>
        <p:spPr>
          <a:xfrm flipH="1">
            <a:off x="8356415" y="4610637"/>
            <a:ext cx="459173" cy="3217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93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A9028-53C1-B40A-8EA2-BC871E623F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BFCE8D-99F6-20CA-AAF9-E56BDE79EC2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
        <p:nvSpPr>
          <p:cNvPr id="6" name="Title 5">
            <a:extLst>
              <a:ext uri="{FF2B5EF4-FFF2-40B4-BE49-F238E27FC236}">
                <a16:creationId xmlns:a16="http://schemas.microsoft.com/office/drawing/2014/main" id="{FED02D59-B5E4-94BC-2645-77607346E5DF}"/>
              </a:ext>
            </a:extLst>
          </p:cNvPr>
          <p:cNvSpPr>
            <a:spLocks noGrp="1"/>
          </p:cNvSpPr>
          <p:nvPr>
            <p:ph type="title"/>
          </p:nvPr>
        </p:nvSpPr>
        <p:spPr/>
        <p:txBody>
          <a:bodyPr/>
          <a:lstStyle/>
          <a:p>
            <a:r>
              <a:rPr lang="en-AU" dirty="0"/>
              <a:t>1.3 </a:t>
            </a:r>
            <a:r>
              <a:rPr lang="en-AU"/>
              <a:t>Checkpoint 4 </a:t>
            </a:r>
            <a:endParaRPr lang="en-AU" dirty="0"/>
          </a:p>
        </p:txBody>
      </p:sp>
      <p:sp>
        <p:nvSpPr>
          <p:cNvPr id="8" name="Text Placeholder 7">
            <a:extLst>
              <a:ext uri="{FF2B5EF4-FFF2-40B4-BE49-F238E27FC236}">
                <a16:creationId xmlns:a16="http://schemas.microsoft.com/office/drawing/2014/main" id="{22DA870E-DF1D-E4AB-0E58-A856977D2D32}"/>
              </a:ext>
            </a:extLst>
          </p:cNvPr>
          <p:cNvSpPr>
            <a:spLocks noGrp="1"/>
          </p:cNvSpPr>
          <p:nvPr>
            <p:ph type="body" sz="quarter" idx="18"/>
          </p:nvPr>
        </p:nvSpPr>
        <p:spPr/>
        <p:txBody>
          <a:bodyPr/>
          <a:lstStyle/>
          <a:p>
            <a:r>
              <a:rPr lang="en-AU"/>
              <a:t>Write the formula for these compounds</a:t>
            </a:r>
          </a:p>
        </p:txBody>
      </p:sp>
      <p:sp>
        <p:nvSpPr>
          <p:cNvPr id="3" name="TextBox 2">
            <a:extLst>
              <a:ext uri="{FF2B5EF4-FFF2-40B4-BE49-F238E27FC236}">
                <a16:creationId xmlns:a16="http://schemas.microsoft.com/office/drawing/2014/main" id="{447CC3CC-19B7-EC18-49F7-6CF3B04919B1}"/>
              </a:ext>
            </a:extLst>
          </p:cNvPr>
          <p:cNvSpPr txBox="1"/>
          <p:nvPr/>
        </p:nvSpPr>
        <p:spPr>
          <a:xfrm>
            <a:off x="754443" y="1742464"/>
            <a:ext cx="5230721" cy="5021073"/>
          </a:xfrm>
          <a:prstGeom prst="rect">
            <a:avLst/>
          </a:prstGeom>
          <a:noFill/>
        </p:spPr>
        <p:txBody>
          <a:bodyPr wrap="square" lIns="0" tIns="0" rIns="0" bIns="0" rtlCol="0" anchor="ctr">
            <a:noAutofit/>
          </a:bodyPr>
          <a:lstStyle/>
          <a:p>
            <a:r>
              <a:rPr lang="en-AU" sz="2000"/>
              <a:t>1   calcium chloride		CaCl</a:t>
            </a:r>
            <a:r>
              <a:rPr lang="en-AU" sz="2000" baseline="-25000"/>
              <a:t>2</a:t>
            </a:r>
            <a:endParaRPr lang="en-AU" sz="2000"/>
          </a:p>
          <a:p>
            <a:pPr algn="l"/>
            <a:endParaRPr lang="en-AU" sz="2000"/>
          </a:p>
          <a:p>
            <a:r>
              <a:rPr lang="en-AU" sz="2000"/>
              <a:t>2.  magnesium nitrate	Mg(NO</a:t>
            </a:r>
            <a:r>
              <a:rPr lang="en-AU" sz="2000" baseline="-25000"/>
              <a:t>3</a:t>
            </a:r>
            <a:r>
              <a:rPr lang="en-AU" sz="2000"/>
              <a:t>)</a:t>
            </a:r>
            <a:r>
              <a:rPr lang="en-AU" sz="2000" baseline="-25000"/>
              <a:t>2</a:t>
            </a:r>
          </a:p>
          <a:p>
            <a:pPr algn="l"/>
            <a:endParaRPr lang="en-AU" sz="2000"/>
          </a:p>
          <a:p>
            <a:r>
              <a:rPr lang="en-AU" sz="2000"/>
              <a:t>3.  carbon disulfide		CS</a:t>
            </a:r>
            <a:r>
              <a:rPr lang="en-AU" sz="2000" baseline="-25000"/>
              <a:t>2</a:t>
            </a:r>
            <a:endParaRPr lang="en-AU" sz="2000"/>
          </a:p>
          <a:p>
            <a:pPr algn="l"/>
            <a:endParaRPr lang="en-AU" sz="2000"/>
          </a:p>
          <a:p>
            <a:r>
              <a:rPr lang="en-AU" sz="2000"/>
              <a:t>4.  potassium hydroxide	KOH</a:t>
            </a:r>
          </a:p>
          <a:p>
            <a:pPr algn="l"/>
            <a:endParaRPr lang="en-AU" sz="2000"/>
          </a:p>
          <a:p>
            <a:r>
              <a:rPr lang="en-AU" sz="2000"/>
              <a:t>5.  </a:t>
            </a:r>
            <a:r>
              <a:rPr lang="en-AU" sz="2000" err="1"/>
              <a:t>sulfur</a:t>
            </a:r>
            <a:r>
              <a:rPr lang="en-AU" sz="2000"/>
              <a:t> dioxide		SO</a:t>
            </a:r>
            <a:r>
              <a:rPr lang="en-AU" sz="2000" baseline="-25000"/>
              <a:t>2</a:t>
            </a:r>
          </a:p>
          <a:p>
            <a:pPr algn="l"/>
            <a:endParaRPr lang="en-AU" sz="2000"/>
          </a:p>
          <a:p>
            <a:r>
              <a:rPr lang="en-AU" sz="2000"/>
              <a:t>6.  aluminium oxide		Al</a:t>
            </a:r>
            <a:r>
              <a:rPr lang="en-AU" sz="2000" baseline="-25000"/>
              <a:t>2</a:t>
            </a:r>
            <a:r>
              <a:rPr lang="en-AU" sz="2000"/>
              <a:t>O</a:t>
            </a:r>
            <a:r>
              <a:rPr lang="en-AU" sz="2000" baseline="-25000"/>
              <a:t>3</a:t>
            </a:r>
            <a:endParaRPr lang="en-AU" sz="2000"/>
          </a:p>
          <a:p>
            <a:pPr algn="l"/>
            <a:endParaRPr lang="en-AU" sz="2000"/>
          </a:p>
          <a:p>
            <a:pPr marL="342900" indent="-342900">
              <a:buFontTx/>
              <a:buAutoNum type="arabicPeriod" startAt="7"/>
            </a:pPr>
            <a:r>
              <a:rPr lang="en-AU" sz="2000"/>
              <a:t>sodium nitride		Na</a:t>
            </a:r>
            <a:r>
              <a:rPr lang="en-AU" sz="2000" baseline="-25000"/>
              <a:t>3</a:t>
            </a:r>
            <a:r>
              <a:rPr lang="en-AU" sz="2000"/>
              <a:t>N</a:t>
            </a:r>
          </a:p>
          <a:p>
            <a:pPr marL="342900" indent="-342900" algn="l">
              <a:buAutoNum type="arabicPeriod" startAt="7"/>
            </a:pPr>
            <a:endParaRPr lang="en-AU" sz="2000"/>
          </a:p>
          <a:p>
            <a:pPr marL="342900" indent="-342900">
              <a:buFontTx/>
              <a:buAutoNum type="arabicPeriod" startAt="7"/>
            </a:pPr>
            <a:r>
              <a:rPr lang="en-AU" sz="2000"/>
              <a:t>barium chloride		BaCl</a:t>
            </a:r>
            <a:r>
              <a:rPr lang="en-AU" sz="2000" baseline="-25000"/>
              <a:t>2</a:t>
            </a:r>
            <a:endParaRPr lang="en-AU" sz="2000"/>
          </a:p>
          <a:p>
            <a:pPr algn="l"/>
            <a:endParaRPr lang="en-AU" sz="1800"/>
          </a:p>
        </p:txBody>
      </p:sp>
      <p:sp>
        <p:nvSpPr>
          <p:cNvPr id="4" name="Rectangle 3">
            <a:extLst>
              <a:ext uri="{FF2B5EF4-FFF2-40B4-BE49-F238E27FC236}">
                <a16:creationId xmlns:a16="http://schemas.microsoft.com/office/drawing/2014/main" id="{73B2A5C0-7292-BC90-BABC-65894B80B81F}"/>
              </a:ext>
              <a:ext uri="{C183D7F6-B498-43B3-948B-1728B52AA6E4}">
                <adec:decorative xmlns:adec="http://schemas.microsoft.com/office/drawing/2017/decorative" val="1"/>
              </a:ext>
            </a:extLst>
          </p:cNvPr>
          <p:cNvSpPr/>
          <p:nvPr/>
        </p:nvSpPr>
        <p:spPr>
          <a:xfrm>
            <a:off x="3695385" y="1742464"/>
            <a:ext cx="1594532" cy="4755536"/>
          </a:xfrm>
          <a:prstGeom prst="rect">
            <a:avLst/>
          </a:prstGeom>
          <a:solidFill>
            <a:schemeClr val="accent6"/>
          </a:solidFill>
          <a:ln>
            <a:solidFill>
              <a:schemeClr val="accent6">
                <a:lumMod val="25000"/>
              </a:scheme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4348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1.4 Balancing equations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4"/>
          <a:ext cx="11126369" cy="449665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40627">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197372">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describe a range of chemical reactions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identify the number of atoms of elements in the reactants and products</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recognise when to use a coefficient or subscript in a chemical equation</a:t>
                      </a:r>
                    </a:p>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balance chemical equations given the reactants and products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858658">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to process data and information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use molecular model kits to represent simple chemical reactions.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20462300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4DAB0-7EE6-232E-6A13-0947AA8E26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ACCC86E-6921-574D-B169-053808B27EC7}"/>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B47A0BC9-88F8-0E03-19BA-E3A2A71629B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
        <p:nvSpPr>
          <p:cNvPr id="11" name="Title 10">
            <a:extLst>
              <a:ext uri="{FF2B5EF4-FFF2-40B4-BE49-F238E27FC236}">
                <a16:creationId xmlns:a16="http://schemas.microsoft.com/office/drawing/2014/main" id="{54FD4DD8-25D3-4146-50C3-4DC1495995DA}"/>
              </a:ext>
            </a:extLst>
          </p:cNvPr>
          <p:cNvSpPr>
            <a:spLocks noGrp="1"/>
          </p:cNvSpPr>
          <p:nvPr>
            <p:ph type="title"/>
          </p:nvPr>
        </p:nvSpPr>
        <p:spPr/>
        <p:txBody>
          <a:bodyPr/>
          <a:lstStyle/>
          <a:p>
            <a:r>
              <a:rPr lang="en-AU" dirty="0"/>
              <a:t>1.4  Checkpoint 1 (1 of 4)</a:t>
            </a:r>
          </a:p>
        </p:txBody>
      </p:sp>
      <p:sp>
        <p:nvSpPr>
          <p:cNvPr id="5" name="Text Placeholder 4">
            <a:extLst>
              <a:ext uri="{FF2B5EF4-FFF2-40B4-BE49-F238E27FC236}">
                <a16:creationId xmlns:a16="http://schemas.microsoft.com/office/drawing/2014/main" id="{71FC5B58-3402-F746-81D8-5CEEA8DA7D31}"/>
              </a:ext>
            </a:extLst>
          </p:cNvPr>
          <p:cNvSpPr>
            <a:spLocks noGrp="1"/>
          </p:cNvSpPr>
          <p:nvPr>
            <p:ph type="body" sz="quarter" idx="18"/>
          </p:nvPr>
        </p:nvSpPr>
        <p:spPr/>
        <p:txBody>
          <a:bodyPr/>
          <a:lstStyle/>
          <a:p>
            <a:r>
              <a:rPr lang="en-AU" dirty="0"/>
              <a:t>Chemical formula</a:t>
            </a:r>
          </a:p>
        </p:txBody>
      </p:sp>
      <p:sp>
        <p:nvSpPr>
          <p:cNvPr id="2" name="Text Placeholder 4">
            <a:extLst>
              <a:ext uri="{FF2B5EF4-FFF2-40B4-BE49-F238E27FC236}">
                <a16:creationId xmlns:a16="http://schemas.microsoft.com/office/drawing/2014/main" id="{6D4E096E-76BC-B78F-789B-1795DB8B6C4D}"/>
              </a:ext>
            </a:extLst>
          </p:cNvPr>
          <p:cNvSpPr>
            <a:spLocks noGrp="1"/>
          </p:cNvSpPr>
          <p:nvPr>
            <p:ph type="body" sz="quarter" idx="17"/>
          </p:nvPr>
        </p:nvSpPr>
        <p:spPr/>
        <p:txBody>
          <a:bodyPr/>
          <a:lstStyle/>
          <a:p>
            <a:r>
              <a:rPr lang="en-AU" dirty="0"/>
              <a:t>Chemical formula</a:t>
            </a:r>
          </a:p>
        </p:txBody>
      </p:sp>
      <p:sp>
        <p:nvSpPr>
          <p:cNvPr id="4" name="Picture Placeholder 3">
            <a:extLst>
              <a:ext uri="{FF2B5EF4-FFF2-40B4-BE49-F238E27FC236}">
                <a16:creationId xmlns:a16="http://schemas.microsoft.com/office/drawing/2014/main" id="{DF1EC270-F64D-63BB-1135-E71FC64C71BD}"/>
              </a:ext>
            </a:extLst>
          </p:cNvPr>
          <p:cNvSpPr>
            <a:spLocks noGrp="1"/>
          </p:cNvSpPr>
          <p:nvPr>
            <p:ph type="pic" sz="quarter" idx="4294967295"/>
          </p:nvPr>
        </p:nvSpPr>
        <p:spPr>
          <a:xfrm>
            <a:off x="708025" y="1909763"/>
            <a:ext cx="11483975" cy="4210050"/>
          </a:xfrm>
        </p:spPr>
        <p:txBody>
          <a:bodyPr/>
          <a:lstStyle/>
          <a:p>
            <a:r>
              <a:rPr lang="en-AU" dirty="0"/>
              <a:t>How many of each type of atom are in Mg(OH)</a:t>
            </a:r>
            <a:r>
              <a:rPr lang="en-AU" baseline="-25000" dirty="0"/>
              <a:t>2</a:t>
            </a:r>
          </a:p>
          <a:p>
            <a:r>
              <a:rPr lang="en-AU" dirty="0"/>
              <a:t>Mg = 1</a:t>
            </a:r>
          </a:p>
          <a:p>
            <a:r>
              <a:rPr lang="en-AU" dirty="0"/>
              <a:t>H   = 2</a:t>
            </a:r>
          </a:p>
          <a:p>
            <a:r>
              <a:rPr lang="en-AU" dirty="0"/>
              <a:t>O   = 2</a:t>
            </a:r>
          </a:p>
          <a:p>
            <a:endParaRPr lang="en-AU" dirty="0"/>
          </a:p>
        </p:txBody>
      </p:sp>
    </p:spTree>
    <p:extLst>
      <p:ext uri="{BB962C8B-B14F-4D97-AF65-F5344CB8AC3E}">
        <p14:creationId xmlns:p14="http://schemas.microsoft.com/office/powerpoint/2010/main" val="20449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32F2-D196-F366-864A-7B47036A211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9F6C0A-F802-1F09-E9B6-66B8DF00F7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
        <p:nvSpPr>
          <p:cNvPr id="11" name="Title 10">
            <a:extLst>
              <a:ext uri="{FF2B5EF4-FFF2-40B4-BE49-F238E27FC236}">
                <a16:creationId xmlns:a16="http://schemas.microsoft.com/office/drawing/2014/main" id="{0CC7B83D-F2E0-3B4B-EEF9-D4F432D8F669}"/>
              </a:ext>
            </a:extLst>
          </p:cNvPr>
          <p:cNvSpPr>
            <a:spLocks noGrp="1"/>
          </p:cNvSpPr>
          <p:nvPr>
            <p:ph type="title"/>
          </p:nvPr>
        </p:nvSpPr>
        <p:spPr/>
        <p:txBody>
          <a:bodyPr/>
          <a:lstStyle/>
          <a:p>
            <a:r>
              <a:rPr lang="en-AU"/>
              <a:t>1.4  </a:t>
            </a:r>
            <a:r>
              <a:rPr lang="en-US"/>
              <a:t>Checkpoint 1 (2 of 4)</a:t>
            </a:r>
            <a:endParaRPr lang="en-AU"/>
          </a:p>
        </p:txBody>
      </p:sp>
      <p:sp>
        <p:nvSpPr>
          <p:cNvPr id="4" name="Text Placeholder 4">
            <a:extLst>
              <a:ext uri="{FF2B5EF4-FFF2-40B4-BE49-F238E27FC236}">
                <a16:creationId xmlns:a16="http://schemas.microsoft.com/office/drawing/2014/main" id="{B94D718C-E4A8-D2EB-C826-12E8E72156F7}"/>
              </a:ext>
            </a:extLst>
          </p:cNvPr>
          <p:cNvSpPr>
            <a:spLocks noGrp="1"/>
          </p:cNvSpPr>
          <p:nvPr>
            <p:ph type="body" sz="quarter" idx="18"/>
          </p:nvPr>
        </p:nvSpPr>
        <p:spPr/>
        <p:txBody>
          <a:bodyPr/>
          <a:lstStyle/>
          <a:p>
            <a:r>
              <a:rPr lang="en-AU"/>
              <a:t>Chemical formula</a:t>
            </a:r>
          </a:p>
        </p:txBody>
      </p:sp>
      <p:sp>
        <p:nvSpPr>
          <p:cNvPr id="2" name="TextBox 1">
            <a:extLst>
              <a:ext uri="{FF2B5EF4-FFF2-40B4-BE49-F238E27FC236}">
                <a16:creationId xmlns:a16="http://schemas.microsoft.com/office/drawing/2014/main" id="{1D22818A-78FA-BC1E-AC0C-969C024F0552}"/>
              </a:ext>
            </a:extLst>
          </p:cNvPr>
          <p:cNvSpPr txBox="1"/>
          <p:nvPr/>
        </p:nvSpPr>
        <p:spPr>
          <a:xfrm>
            <a:off x="479494" y="2010394"/>
            <a:ext cx="8432731" cy="3051313"/>
          </a:xfrm>
          <a:prstGeom prst="rect">
            <a:avLst/>
          </a:prstGeom>
          <a:noFill/>
        </p:spPr>
        <p:txBody>
          <a:bodyPr wrap="square" lIns="0" tIns="0" rIns="0" bIns="0" rtlCol="0">
            <a:noAutofit/>
          </a:bodyPr>
          <a:lstStyle/>
          <a:p>
            <a:pPr algn="l"/>
            <a:r>
              <a:rPr lang="en-AU" sz="2000"/>
              <a:t>What if we add the coefficient 2 out the front</a:t>
            </a:r>
          </a:p>
          <a:p>
            <a:pPr algn="l"/>
            <a:endParaRPr lang="en-AU" sz="2000"/>
          </a:p>
          <a:p>
            <a:pPr algn="l"/>
            <a:r>
              <a:rPr lang="en-AU" sz="2000"/>
              <a:t>2Mg(OH)</a:t>
            </a:r>
            <a:r>
              <a:rPr lang="en-AU" sz="2000" baseline="-25000"/>
              <a:t>2</a:t>
            </a:r>
          </a:p>
          <a:p>
            <a:pPr algn="l"/>
            <a:endParaRPr lang="en-AU" sz="3600" baseline="-25000"/>
          </a:p>
          <a:p>
            <a:pPr algn="l"/>
            <a:endParaRPr lang="en-AU" sz="3600" baseline="-25000"/>
          </a:p>
          <a:p>
            <a:pPr algn="l">
              <a:lnSpc>
                <a:spcPct val="150000"/>
              </a:lnSpc>
            </a:pPr>
            <a:r>
              <a:rPr lang="en-AU" sz="2000"/>
              <a:t>Mg = 2</a:t>
            </a:r>
          </a:p>
          <a:p>
            <a:pPr algn="l">
              <a:lnSpc>
                <a:spcPct val="150000"/>
              </a:lnSpc>
            </a:pPr>
            <a:r>
              <a:rPr lang="en-AU" sz="2000"/>
              <a:t>H   = 4</a:t>
            </a:r>
          </a:p>
          <a:p>
            <a:pPr algn="l">
              <a:lnSpc>
                <a:spcPct val="150000"/>
              </a:lnSpc>
            </a:pPr>
            <a:r>
              <a:rPr lang="en-AU" sz="2000"/>
              <a:t>O   = 4 </a:t>
            </a:r>
          </a:p>
        </p:txBody>
      </p:sp>
    </p:spTree>
    <p:extLst>
      <p:ext uri="{BB962C8B-B14F-4D97-AF65-F5344CB8AC3E}">
        <p14:creationId xmlns:p14="http://schemas.microsoft.com/office/powerpoint/2010/main" val="243734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F9D48-78CA-9B95-99D3-ED573AAF10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908C32-9CA9-591E-12BC-BED6CD3212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
        <p:nvSpPr>
          <p:cNvPr id="11" name="Title 10">
            <a:extLst>
              <a:ext uri="{FF2B5EF4-FFF2-40B4-BE49-F238E27FC236}">
                <a16:creationId xmlns:a16="http://schemas.microsoft.com/office/drawing/2014/main" id="{7D58C95B-18E3-6202-A18D-10E11780018E}"/>
              </a:ext>
            </a:extLst>
          </p:cNvPr>
          <p:cNvSpPr>
            <a:spLocks noGrp="1"/>
          </p:cNvSpPr>
          <p:nvPr>
            <p:ph type="title"/>
          </p:nvPr>
        </p:nvSpPr>
        <p:spPr/>
        <p:txBody>
          <a:bodyPr/>
          <a:lstStyle/>
          <a:p>
            <a:r>
              <a:rPr lang="en-AU"/>
              <a:t>1.4  </a:t>
            </a:r>
            <a:r>
              <a:rPr lang="en-US"/>
              <a:t>Checkpoint 1 (3 of 4)</a:t>
            </a:r>
            <a:endParaRPr lang="en-AU"/>
          </a:p>
        </p:txBody>
      </p:sp>
      <p:sp>
        <p:nvSpPr>
          <p:cNvPr id="4" name="Text Placeholder 4">
            <a:extLst>
              <a:ext uri="{FF2B5EF4-FFF2-40B4-BE49-F238E27FC236}">
                <a16:creationId xmlns:a16="http://schemas.microsoft.com/office/drawing/2014/main" id="{C61F81EC-1248-CC72-0783-551838F97CBF}"/>
              </a:ext>
            </a:extLst>
          </p:cNvPr>
          <p:cNvSpPr>
            <a:spLocks noGrp="1"/>
          </p:cNvSpPr>
          <p:nvPr>
            <p:ph type="body" sz="quarter" idx="18"/>
          </p:nvPr>
        </p:nvSpPr>
        <p:spPr/>
        <p:txBody>
          <a:bodyPr/>
          <a:lstStyle/>
          <a:p>
            <a:r>
              <a:rPr lang="en-AU"/>
              <a:t>Chemical formula</a:t>
            </a:r>
          </a:p>
        </p:txBody>
      </p:sp>
      <p:sp>
        <p:nvSpPr>
          <p:cNvPr id="2" name="TextBox 1">
            <a:extLst>
              <a:ext uri="{FF2B5EF4-FFF2-40B4-BE49-F238E27FC236}">
                <a16:creationId xmlns:a16="http://schemas.microsoft.com/office/drawing/2014/main" id="{41756C63-2A87-0219-7986-EB5A3B74F118}"/>
              </a:ext>
            </a:extLst>
          </p:cNvPr>
          <p:cNvSpPr txBox="1"/>
          <p:nvPr/>
        </p:nvSpPr>
        <p:spPr>
          <a:xfrm>
            <a:off x="359998" y="2211223"/>
            <a:ext cx="7199696" cy="3051313"/>
          </a:xfrm>
          <a:prstGeom prst="rect">
            <a:avLst/>
          </a:prstGeom>
          <a:noFill/>
        </p:spPr>
        <p:txBody>
          <a:bodyPr wrap="square" lIns="0" tIns="0" rIns="0" bIns="0" rtlCol="0">
            <a:noAutofit/>
          </a:bodyPr>
          <a:lstStyle/>
          <a:p>
            <a:pPr algn="l"/>
            <a:r>
              <a:rPr lang="en-AU" sz="2000"/>
              <a:t>How many of each type of atom are in </a:t>
            </a:r>
          </a:p>
          <a:p>
            <a:pPr algn="l"/>
            <a:endParaRPr lang="en-AU" sz="2000"/>
          </a:p>
          <a:p>
            <a:pPr algn="l"/>
            <a:r>
              <a:rPr lang="en-AU" sz="2000"/>
              <a:t>Al</a:t>
            </a:r>
            <a:r>
              <a:rPr lang="en-AU" sz="2000" baseline="-25000"/>
              <a:t>2</a:t>
            </a:r>
            <a:r>
              <a:rPr lang="en-AU" sz="2000"/>
              <a:t>(SO</a:t>
            </a:r>
            <a:r>
              <a:rPr lang="en-AU" sz="2000" baseline="-25000"/>
              <a:t>4</a:t>
            </a:r>
            <a:r>
              <a:rPr lang="en-AU" sz="2000"/>
              <a:t>)</a:t>
            </a:r>
            <a:r>
              <a:rPr lang="en-AU" sz="2000" baseline="-25000"/>
              <a:t>3</a:t>
            </a:r>
          </a:p>
          <a:p>
            <a:pPr algn="l"/>
            <a:endParaRPr lang="en-AU" sz="2000" baseline="-25000"/>
          </a:p>
          <a:p>
            <a:pPr algn="l"/>
            <a:endParaRPr lang="en-AU" sz="2000" baseline="-25000"/>
          </a:p>
          <a:p>
            <a:pPr algn="l">
              <a:lnSpc>
                <a:spcPct val="150000"/>
              </a:lnSpc>
            </a:pPr>
            <a:r>
              <a:rPr lang="en-AU" sz="2000"/>
              <a:t>Al = 2</a:t>
            </a:r>
          </a:p>
          <a:p>
            <a:pPr algn="l">
              <a:lnSpc>
                <a:spcPct val="150000"/>
              </a:lnSpc>
            </a:pPr>
            <a:r>
              <a:rPr lang="en-AU" sz="2000"/>
              <a:t>S  = 3</a:t>
            </a:r>
          </a:p>
          <a:p>
            <a:pPr algn="l">
              <a:lnSpc>
                <a:spcPct val="150000"/>
              </a:lnSpc>
            </a:pPr>
            <a:r>
              <a:rPr lang="en-AU" sz="2000"/>
              <a:t>O =  2</a:t>
            </a:r>
          </a:p>
        </p:txBody>
      </p:sp>
    </p:spTree>
    <p:extLst>
      <p:ext uri="{BB962C8B-B14F-4D97-AF65-F5344CB8AC3E}">
        <p14:creationId xmlns:p14="http://schemas.microsoft.com/office/powerpoint/2010/main" val="386935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91A5-CC5E-BEF2-E090-1338E787F1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2B1D13-1BE2-D346-256B-5D5CEFC964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
        <p:nvSpPr>
          <p:cNvPr id="11" name="Title 10">
            <a:extLst>
              <a:ext uri="{FF2B5EF4-FFF2-40B4-BE49-F238E27FC236}">
                <a16:creationId xmlns:a16="http://schemas.microsoft.com/office/drawing/2014/main" id="{E0796183-52AE-D6DC-B492-D60CA9FA0FC9}"/>
              </a:ext>
            </a:extLst>
          </p:cNvPr>
          <p:cNvSpPr>
            <a:spLocks noGrp="1"/>
          </p:cNvSpPr>
          <p:nvPr>
            <p:ph type="title"/>
          </p:nvPr>
        </p:nvSpPr>
        <p:spPr/>
        <p:txBody>
          <a:bodyPr/>
          <a:lstStyle/>
          <a:p>
            <a:r>
              <a:rPr lang="en-AU"/>
              <a:t>1.4  </a:t>
            </a:r>
            <a:r>
              <a:rPr lang="en-US"/>
              <a:t>Checkpoint 1 (4 of 4)</a:t>
            </a:r>
            <a:endParaRPr lang="en-AU"/>
          </a:p>
        </p:txBody>
      </p:sp>
      <p:sp>
        <p:nvSpPr>
          <p:cNvPr id="5" name="Text Placeholder 4">
            <a:extLst>
              <a:ext uri="{FF2B5EF4-FFF2-40B4-BE49-F238E27FC236}">
                <a16:creationId xmlns:a16="http://schemas.microsoft.com/office/drawing/2014/main" id="{489E749C-5941-533A-7A78-22A9A7BD92DB}"/>
              </a:ext>
            </a:extLst>
          </p:cNvPr>
          <p:cNvSpPr>
            <a:spLocks noGrp="1"/>
          </p:cNvSpPr>
          <p:nvPr>
            <p:ph type="body" sz="quarter" idx="18"/>
          </p:nvPr>
        </p:nvSpPr>
        <p:spPr/>
        <p:txBody>
          <a:bodyPr/>
          <a:lstStyle/>
          <a:p>
            <a:r>
              <a:rPr lang="en-AU"/>
              <a:t>Chemical formula</a:t>
            </a:r>
          </a:p>
        </p:txBody>
      </p:sp>
      <p:sp>
        <p:nvSpPr>
          <p:cNvPr id="2" name="TextBox 1">
            <a:extLst>
              <a:ext uri="{FF2B5EF4-FFF2-40B4-BE49-F238E27FC236}">
                <a16:creationId xmlns:a16="http://schemas.microsoft.com/office/drawing/2014/main" id="{5D97BD22-04E6-1533-96C5-6E1C6A3EE377}"/>
              </a:ext>
            </a:extLst>
          </p:cNvPr>
          <p:cNvSpPr txBox="1"/>
          <p:nvPr/>
        </p:nvSpPr>
        <p:spPr>
          <a:xfrm>
            <a:off x="359998" y="2033180"/>
            <a:ext cx="7663069" cy="3051313"/>
          </a:xfrm>
          <a:prstGeom prst="rect">
            <a:avLst/>
          </a:prstGeom>
          <a:noFill/>
        </p:spPr>
        <p:txBody>
          <a:bodyPr wrap="square" lIns="0" tIns="0" rIns="0" bIns="0" rtlCol="0">
            <a:noAutofit/>
          </a:bodyPr>
          <a:lstStyle/>
          <a:p>
            <a:pPr algn="l"/>
            <a:r>
              <a:rPr lang="en-AU" sz="2000"/>
              <a:t>How many now</a:t>
            </a:r>
          </a:p>
          <a:p>
            <a:pPr algn="l"/>
            <a:endParaRPr lang="en-AU" sz="2000"/>
          </a:p>
          <a:p>
            <a:pPr algn="l"/>
            <a:r>
              <a:rPr lang="en-AU" sz="2000"/>
              <a:t>2Al</a:t>
            </a:r>
            <a:r>
              <a:rPr lang="en-AU" sz="2000" baseline="-25000"/>
              <a:t>2</a:t>
            </a:r>
            <a:r>
              <a:rPr lang="en-AU" sz="2000"/>
              <a:t>(SO</a:t>
            </a:r>
            <a:r>
              <a:rPr lang="en-AU" sz="2000" baseline="-25000"/>
              <a:t>4</a:t>
            </a:r>
            <a:r>
              <a:rPr lang="en-AU" sz="2000"/>
              <a:t>)</a:t>
            </a:r>
            <a:r>
              <a:rPr lang="en-AU" sz="2000" baseline="-25000"/>
              <a:t>3</a:t>
            </a:r>
          </a:p>
          <a:p>
            <a:pPr algn="l"/>
            <a:endParaRPr lang="en-AU" sz="2000" baseline="-25000"/>
          </a:p>
          <a:p>
            <a:pPr algn="l"/>
            <a:endParaRPr lang="en-AU" sz="2000" baseline="-25000"/>
          </a:p>
          <a:p>
            <a:pPr algn="l">
              <a:lnSpc>
                <a:spcPct val="150000"/>
              </a:lnSpc>
            </a:pPr>
            <a:r>
              <a:rPr lang="en-AU" sz="2000"/>
              <a:t>Al = 4</a:t>
            </a:r>
          </a:p>
          <a:p>
            <a:pPr algn="l">
              <a:lnSpc>
                <a:spcPct val="150000"/>
              </a:lnSpc>
            </a:pPr>
            <a:r>
              <a:rPr lang="en-AU" sz="2000"/>
              <a:t>S  = 6</a:t>
            </a:r>
          </a:p>
          <a:p>
            <a:pPr algn="l">
              <a:lnSpc>
                <a:spcPct val="150000"/>
              </a:lnSpc>
            </a:pPr>
            <a:r>
              <a:rPr lang="en-AU" sz="2000"/>
              <a:t>O = 24 </a:t>
            </a:r>
          </a:p>
        </p:txBody>
      </p:sp>
    </p:spTree>
    <p:extLst>
      <p:ext uri="{BB962C8B-B14F-4D97-AF65-F5344CB8AC3E}">
        <p14:creationId xmlns:p14="http://schemas.microsoft.com/office/powerpoint/2010/main" val="3147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74F2F-6A5A-627E-EB3E-493E0D8B2B0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5566CA2A-2703-B9BA-4F13-DFC24B9AE4B3}"/>
              </a:ext>
            </a:extLst>
          </p:cNvPr>
          <p:cNvSpPr>
            <a:spLocks noGrp="1"/>
          </p:cNvSpPr>
          <p:nvPr>
            <p:ph type="title"/>
          </p:nvPr>
        </p:nvSpPr>
        <p:spPr/>
        <p:txBody>
          <a:bodyPr/>
          <a:lstStyle/>
          <a:p>
            <a:r>
              <a:rPr lang="en-AU"/>
              <a:t>1.4  The need to balance (1 of 4)</a:t>
            </a:r>
          </a:p>
        </p:txBody>
      </p:sp>
      <p:grpSp>
        <p:nvGrpSpPr>
          <p:cNvPr id="10" name="Group 9" descr="Molecular models representing an unbalanced equation for the synthesis of water. One hydrogen molecule (two white balls with one bond) and one oxygen molecule (two red balls joined with a double bond)  forming one water molecule (1 red ball and 2 white balls joined with a single bonds). The products and reactants are unbalanced.">
            <a:extLst>
              <a:ext uri="{FF2B5EF4-FFF2-40B4-BE49-F238E27FC236}">
                <a16:creationId xmlns:a16="http://schemas.microsoft.com/office/drawing/2014/main" id="{1CEE3E5A-F36C-1C65-D107-A44A842F090E}"/>
              </a:ext>
            </a:extLst>
          </p:cNvPr>
          <p:cNvGrpSpPr/>
          <p:nvPr/>
        </p:nvGrpSpPr>
        <p:grpSpPr>
          <a:xfrm>
            <a:off x="821811" y="1401418"/>
            <a:ext cx="9873618" cy="2527964"/>
            <a:chOff x="821811" y="1401418"/>
            <a:chExt cx="9873618" cy="2527964"/>
          </a:xfrm>
        </p:grpSpPr>
        <p:pic>
          <p:nvPicPr>
            <p:cNvPr id="7" name="Picture 6" descr="Molecular models representing an unbalanced equation for the synthesis of water. one hydrogen molecule and one oxygen molecule forming one water molecule.">
              <a:extLst>
                <a:ext uri="{FF2B5EF4-FFF2-40B4-BE49-F238E27FC236}">
                  <a16:creationId xmlns:a16="http://schemas.microsoft.com/office/drawing/2014/main" id="{855BF906-43C4-1D36-9108-056F01C9B969}"/>
                </a:ext>
              </a:extLst>
            </p:cNvPr>
            <p:cNvPicPr>
              <a:picLocks noChangeAspect="1"/>
            </p:cNvPicPr>
            <p:nvPr/>
          </p:nvPicPr>
          <p:blipFill>
            <a:blip r:embed="rId3"/>
            <a:stretch>
              <a:fillRect/>
            </a:stretch>
          </p:blipFill>
          <p:spPr>
            <a:xfrm>
              <a:off x="821811" y="1401418"/>
              <a:ext cx="9873618" cy="2527964"/>
            </a:xfrm>
            <a:prstGeom prst="rect">
              <a:avLst/>
            </a:prstGeom>
          </p:spPr>
        </p:pic>
        <p:pic>
          <p:nvPicPr>
            <p:cNvPr id="12" name="Graphic 11">
              <a:extLst>
                <a:ext uri="{FF2B5EF4-FFF2-40B4-BE49-F238E27FC236}">
                  <a16:creationId xmlns:a16="http://schemas.microsoft.com/office/drawing/2014/main" id="{F9EE3DD8-7353-D427-0117-A1F24D471D2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09197" y="2443158"/>
              <a:ext cx="457200" cy="457200"/>
            </a:xfrm>
            <a:prstGeom prst="rect">
              <a:avLst/>
            </a:prstGeom>
          </p:spPr>
        </p:pic>
        <p:pic>
          <p:nvPicPr>
            <p:cNvPr id="14" name="Graphic 13">
              <a:extLst>
                <a:ext uri="{FF2B5EF4-FFF2-40B4-BE49-F238E27FC236}">
                  <a16:creationId xmlns:a16="http://schemas.microsoft.com/office/drawing/2014/main" id="{86DC81C5-2C5C-7EF1-5E65-954178BF89E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10983" y="2172279"/>
              <a:ext cx="914400" cy="914400"/>
            </a:xfrm>
            <a:prstGeom prst="rect">
              <a:avLst/>
            </a:prstGeom>
          </p:spPr>
        </p:pic>
      </p:grpSp>
      <p:sp>
        <p:nvSpPr>
          <p:cNvPr id="17" name="TextBox 16">
            <a:extLst>
              <a:ext uri="{FF2B5EF4-FFF2-40B4-BE49-F238E27FC236}">
                <a16:creationId xmlns:a16="http://schemas.microsoft.com/office/drawing/2014/main" id="{8CCB0CDB-AE91-4E69-5FEB-76291B75005F}"/>
              </a:ext>
            </a:extLst>
          </p:cNvPr>
          <p:cNvSpPr txBox="1"/>
          <p:nvPr/>
        </p:nvSpPr>
        <p:spPr>
          <a:xfrm>
            <a:off x="3331403" y="4425199"/>
            <a:ext cx="3972646" cy="671091"/>
          </a:xfrm>
          <a:prstGeom prst="rect">
            <a:avLst/>
          </a:prstGeom>
          <a:noFill/>
        </p:spPr>
        <p:txBody>
          <a:bodyPr wrap="square" lIns="0" tIns="0" rIns="0" bIns="0" rtlCol="0">
            <a:noAutofit/>
          </a:bodyPr>
          <a:lstStyle/>
          <a:p>
            <a:pPr algn="l"/>
            <a:r>
              <a:rPr lang="en-AU" sz="2000"/>
              <a:t>H</a:t>
            </a:r>
            <a:r>
              <a:rPr lang="en-AU" sz="2000" baseline="-25000"/>
              <a:t>2    </a:t>
            </a:r>
            <a:r>
              <a:rPr lang="en-AU" sz="2000"/>
              <a:t>+    O</a:t>
            </a:r>
            <a:r>
              <a:rPr lang="en-AU" sz="2000" baseline="-25000"/>
              <a:t>2   </a:t>
            </a:r>
            <a:r>
              <a:rPr lang="en-AU" sz="2000">
                <a:sym typeface="Wingdings" panose="05000000000000000000" pitchFamily="2" charset="2"/>
              </a:rPr>
              <a:t>    H</a:t>
            </a:r>
            <a:r>
              <a:rPr lang="en-AU" sz="2000" baseline="-25000">
                <a:sym typeface="Wingdings" panose="05000000000000000000" pitchFamily="2" charset="2"/>
              </a:rPr>
              <a:t>2</a:t>
            </a:r>
            <a:r>
              <a:rPr lang="en-AU" sz="2000">
                <a:sym typeface="Wingdings" panose="05000000000000000000" pitchFamily="2" charset="2"/>
              </a:rPr>
              <a:t>0 </a:t>
            </a:r>
          </a:p>
        </p:txBody>
      </p:sp>
      <p:sp>
        <p:nvSpPr>
          <p:cNvPr id="15" name="TextBox 14">
            <a:extLst>
              <a:ext uri="{FF2B5EF4-FFF2-40B4-BE49-F238E27FC236}">
                <a16:creationId xmlns:a16="http://schemas.microsoft.com/office/drawing/2014/main" id="{1A968F40-5593-323C-7ACB-554F507978F9}"/>
              </a:ext>
            </a:extLst>
          </p:cNvPr>
          <p:cNvSpPr txBox="1"/>
          <p:nvPr/>
        </p:nvSpPr>
        <p:spPr>
          <a:xfrm>
            <a:off x="2714406" y="5199720"/>
            <a:ext cx="7448200" cy="999461"/>
          </a:xfrm>
          <a:prstGeom prst="rect">
            <a:avLst/>
          </a:prstGeom>
          <a:noFill/>
        </p:spPr>
        <p:txBody>
          <a:bodyPr wrap="square" lIns="0" tIns="0" rIns="0" bIns="0" rtlCol="0">
            <a:noAutofit/>
          </a:bodyPr>
          <a:lstStyle/>
          <a:p>
            <a:pPr algn="l"/>
            <a:r>
              <a:rPr lang="en-AU" sz="2000"/>
              <a:t> 2 x H     2 x O    ≠    2 x H	  1 x O</a:t>
            </a:r>
          </a:p>
        </p:txBody>
      </p:sp>
      <p:sp>
        <p:nvSpPr>
          <p:cNvPr id="16" name="TextBox 15">
            <a:extLst>
              <a:ext uri="{FF2B5EF4-FFF2-40B4-BE49-F238E27FC236}">
                <a16:creationId xmlns:a16="http://schemas.microsoft.com/office/drawing/2014/main" id="{98B19EE5-F345-BCF6-7448-65CF4C76ECF2}"/>
              </a:ext>
            </a:extLst>
          </p:cNvPr>
          <p:cNvSpPr txBox="1"/>
          <p:nvPr/>
        </p:nvSpPr>
        <p:spPr>
          <a:xfrm>
            <a:off x="2714406" y="5998269"/>
            <a:ext cx="4589643" cy="999461"/>
          </a:xfrm>
          <a:prstGeom prst="rect">
            <a:avLst/>
          </a:prstGeom>
          <a:noFill/>
        </p:spPr>
        <p:txBody>
          <a:bodyPr wrap="square" lIns="0" tIns="0" rIns="0" bIns="0" rtlCol="0">
            <a:noAutofit/>
          </a:bodyPr>
          <a:lstStyle/>
          <a:p>
            <a:pPr algn="l"/>
            <a:r>
              <a:rPr lang="en-AU" sz="2000"/>
              <a:t>What happened to the oxygen atom?</a:t>
            </a:r>
          </a:p>
        </p:txBody>
      </p:sp>
      <p:grpSp>
        <p:nvGrpSpPr>
          <p:cNvPr id="9" name="Group 8">
            <a:extLst>
              <a:ext uri="{FF2B5EF4-FFF2-40B4-BE49-F238E27FC236}">
                <a16:creationId xmlns:a16="http://schemas.microsoft.com/office/drawing/2014/main" id="{6BA38590-1964-FBEC-1DA7-A48DE23CDA3F}"/>
              </a:ext>
              <a:ext uri="{C183D7F6-B498-43B3-948B-1728B52AA6E4}">
                <adec:decorative xmlns:adec="http://schemas.microsoft.com/office/drawing/2017/decorative" val="1"/>
              </a:ext>
            </a:extLst>
          </p:cNvPr>
          <p:cNvGrpSpPr/>
          <p:nvPr/>
        </p:nvGrpSpPr>
        <p:grpSpPr>
          <a:xfrm>
            <a:off x="9479940" y="4100735"/>
            <a:ext cx="2004060" cy="2197969"/>
            <a:chOff x="9273540" y="4300031"/>
            <a:chExt cx="2004060" cy="2197969"/>
          </a:xfrm>
        </p:grpSpPr>
        <p:sp>
          <p:nvSpPr>
            <p:cNvPr id="4" name="Rectangle: Rounded Corners 3">
              <a:extLst>
                <a:ext uri="{FF2B5EF4-FFF2-40B4-BE49-F238E27FC236}">
                  <a16:creationId xmlns:a16="http://schemas.microsoft.com/office/drawing/2014/main" id="{DAFB5D30-295E-85C7-2364-47965CB8B7EF}"/>
                </a:ext>
                <a:ext uri="{C183D7F6-B498-43B3-948B-1728B52AA6E4}">
                  <adec:decorative xmlns:adec="http://schemas.microsoft.com/office/drawing/2017/decorative" val="1"/>
                </a:ext>
              </a:extLst>
            </p:cNvPr>
            <p:cNvSpPr/>
            <p:nvPr/>
          </p:nvSpPr>
          <p:spPr>
            <a:xfrm>
              <a:off x="9273540" y="4300031"/>
              <a:ext cx="2004060" cy="2197969"/>
            </a:xfrm>
            <a:prstGeom prst="roundRect">
              <a:avLst>
                <a:gd name="adj" fmla="val 9286"/>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5" name="Oval 4">
              <a:extLst>
                <a:ext uri="{FF2B5EF4-FFF2-40B4-BE49-F238E27FC236}">
                  <a16:creationId xmlns:a16="http://schemas.microsoft.com/office/drawing/2014/main" id="{4C8136D3-E1E7-A790-97F5-8B4A42AD77CF}"/>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1CADF67E-379A-15C1-82AE-DC512C10B5E5}"/>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D452FCA3-C49E-41BE-F37C-1120AFD83E0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7949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37FC-A89B-3731-F88B-DA36F91D80C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92CBA90F-9361-22DC-4B63-697E3A776DB7}"/>
              </a:ext>
            </a:extLst>
          </p:cNvPr>
          <p:cNvSpPr>
            <a:spLocks noGrp="1"/>
          </p:cNvSpPr>
          <p:nvPr>
            <p:ph type="title"/>
          </p:nvPr>
        </p:nvSpPr>
        <p:spPr/>
        <p:txBody>
          <a:bodyPr/>
          <a:lstStyle/>
          <a:p>
            <a:r>
              <a:rPr lang="en-AU"/>
              <a:t>1.4  The need to balance (2 of 4)</a:t>
            </a:r>
          </a:p>
        </p:txBody>
      </p:sp>
      <p:grpSp>
        <p:nvGrpSpPr>
          <p:cNvPr id="21" name="Group 20" descr="Molecular models representing an unbalanced equation for the synthesis of water. One hydrogen molecule (two white balls with one bond) and one oxygen molecule (two red balls joined with a double bond)  forming one water molecule (1 red ball and 2 white balls joined with a single bonds). The products and reactants are unbalanced.">
            <a:extLst>
              <a:ext uri="{FF2B5EF4-FFF2-40B4-BE49-F238E27FC236}">
                <a16:creationId xmlns:a16="http://schemas.microsoft.com/office/drawing/2014/main" id="{5C632F3E-3515-F9C4-CC64-42E04997D3BA}"/>
              </a:ext>
            </a:extLst>
          </p:cNvPr>
          <p:cNvGrpSpPr/>
          <p:nvPr/>
        </p:nvGrpSpPr>
        <p:grpSpPr>
          <a:xfrm>
            <a:off x="821811" y="1401418"/>
            <a:ext cx="9873618" cy="2527964"/>
            <a:chOff x="821811" y="1401418"/>
            <a:chExt cx="9873618" cy="2527964"/>
          </a:xfrm>
        </p:grpSpPr>
        <p:pic>
          <p:nvPicPr>
            <p:cNvPr id="10" name="Picture 9" descr="Molecular models representing an unbalanced equation for the synthesis of water. one hydrogen molecule and one oxygen molecule forming one water molecule.">
              <a:extLst>
                <a:ext uri="{FF2B5EF4-FFF2-40B4-BE49-F238E27FC236}">
                  <a16:creationId xmlns:a16="http://schemas.microsoft.com/office/drawing/2014/main" id="{9E1FDB8F-C0A5-FCC7-60D4-8C6D60620017}"/>
                </a:ext>
              </a:extLst>
            </p:cNvPr>
            <p:cNvPicPr>
              <a:picLocks noChangeAspect="1"/>
            </p:cNvPicPr>
            <p:nvPr/>
          </p:nvPicPr>
          <p:blipFill>
            <a:blip r:embed="rId3"/>
            <a:stretch>
              <a:fillRect/>
            </a:stretch>
          </p:blipFill>
          <p:spPr>
            <a:xfrm>
              <a:off x="821811" y="1401418"/>
              <a:ext cx="9873618" cy="2527964"/>
            </a:xfrm>
            <a:prstGeom prst="rect">
              <a:avLst/>
            </a:prstGeom>
          </p:spPr>
        </p:pic>
        <p:pic>
          <p:nvPicPr>
            <p:cNvPr id="12" name="Graphic 11">
              <a:extLst>
                <a:ext uri="{FF2B5EF4-FFF2-40B4-BE49-F238E27FC236}">
                  <a16:creationId xmlns:a16="http://schemas.microsoft.com/office/drawing/2014/main" id="{67625E50-FB2A-856A-69CD-1D0AF23460F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09197" y="2443158"/>
              <a:ext cx="457200" cy="457200"/>
            </a:xfrm>
            <a:prstGeom prst="rect">
              <a:avLst/>
            </a:prstGeom>
          </p:spPr>
        </p:pic>
        <p:pic>
          <p:nvPicPr>
            <p:cNvPr id="14" name="Graphic 13">
              <a:extLst>
                <a:ext uri="{FF2B5EF4-FFF2-40B4-BE49-F238E27FC236}">
                  <a16:creationId xmlns:a16="http://schemas.microsoft.com/office/drawing/2014/main" id="{42A9C51C-7932-59EA-E8BD-17BB5C67AF5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10983" y="2172279"/>
              <a:ext cx="914400" cy="914400"/>
            </a:xfrm>
            <a:prstGeom prst="rect">
              <a:avLst/>
            </a:prstGeom>
          </p:spPr>
        </p:pic>
      </p:grpSp>
      <p:sp>
        <p:nvSpPr>
          <p:cNvPr id="17" name="TextBox 16">
            <a:extLst>
              <a:ext uri="{FF2B5EF4-FFF2-40B4-BE49-F238E27FC236}">
                <a16:creationId xmlns:a16="http://schemas.microsoft.com/office/drawing/2014/main" id="{BBDA5C3B-1306-5C65-34D2-33D9F7D2C2E0}"/>
              </a:ext>
            </a:extLst>
          </p:cNvPr>
          <p:cNvSpPr txBox="1"/>
          <p:nvPr/>
        </p:nvSpPr>
        <p:spPr>
          <a:xfrm>
            <a:off x="4109677" y="4956851"/>
            <a:ext cx="3972646" cy="999461"/>
          </a:xfrm>
          <a:prstGeom prst="rect">
            <a:avLst/>
          </a:prstGeom>
          <a:noFill/>
        </p:spPr>
        <p:txBody>
          <a:bodyPr wrap="square" lIns="0" tIns="0" rIns="0" bIns="0" rtlCol="0">
            <a:noAutofit/>
          </a:bodyPr>
          <a:lstStyle/>
          <a:p>
            <a:pPr algn="l"/>
            <a:r>
              <a:rPr lang="en-AU" sz="2000"/>
              <a:t>H</a:t>
            </a:r>
            <a:r>
              <a:rPr lang="en-AU" sz="2000" baseline="-25000"/>
              <a:t>2    </a:t>
            </a:r>
            <a:r>
              <a:rPr lang="en-AU" sz="2000"/>
              <a:t>+    O</a:t>
            </a:r>
            <a:r>
              <a:rPr lang="en-AU" sz="2000" baseline="-25000"/>
              <a:t>2   </a:t>
            </a:r>
            <a:r>
              <a:rPr lang="en-AU" sz="2000">
                <a:sym typeface="Wingdings" panose="05000000000000000000" pitchFamily="2" charset="2"/>
              </a:rPr>
              <a:t>    H</a:t>
            </a:r>
            <a:r>
              <a:rPr lang="en-AU" sz="2000" baseline="-25000">
                <a:sym typeface="Wingdings" panose="05000000000000000000" pitchFamily="2" charset="2"/>
              </a:rPr>
              <a:t>2</a:t>
            </a:r>
            <a:r>
              <a:rPr lang="en-AU" sz="2000">
                <a:sym typeface="Wingdings" panose="05000000000000000000" pitchFamily="2" charset="2"/>
              </a:rPr>
              <a:t>O </a:t>
            </a:r>
          </a:p>
        </p:txBody>
      </p:sp>
      <p:sp>
        <p:nvSpPr>
          <p:cNvPr id="4" name="TextBox 3">
            <a:extLst>
              <a:ext uri="{FF2B5EF4-FFF2-40B4-BE49-F238E27FC236}">
                <a16:creationId xmlns:a16="http://schemas.microsoft.com/office/drawing/2014/main" id="{B1A36D55-59DE-9442-BFD7-8FE0B9DA24AB}"/>
              </a:ext>
            </a:extLst>
          </p:cNvPr>
          <p:cNvSpPr txBox="1"/>
          <p:nvPr/>
        </p:nvSpPr>
        <p:spPr>
          <a:xfrm>
            <a:off x="6458449" y="5034463"/>
            <a:ext cx="315646" cy="303867"/>
          </a:xfrm>
          <a:prstGeom prst="rect">
            <a:avLst/>
          </a:prstGeom>
          <a:noFill/>
        </p:spPr>
        <p:txBody>
          <a:bodyPr wrap="square" lIns="0" tIns="0" rIns="0" bIns="0" rtlCol="0">
            <a:noAutofit/>
          </a:bodyPr>
          <a:lstStyle/>
          <a:p>
            <a:pPr algn="l"/>
            <a:r>
              <a:rPr lang="en-AU" sz="2000" baseline="-25000">
                <a:solidFill>
                  <a:schemeClr val="tx2"/>
                </a:solidFill>
              </a:rPr>
              <a:t>2</a:t>
            </a:r>
          </a:p>
        </p:txBody>
      </p:sp>
      <p:pic>
        <p:nvPicPr>
          <p:cNvPr id="8" name="Graphic 7" descr="Close with solid fill">
            <a:extLst>
              <a:ext uri="{FF2B5EF4-FFF2-40B4-BE49-F238E27FC236}">
                <a16:creationId xmlns:a16="http://schemas.microsoft.com/office/drawing/2014/main" id="{A830A313-B4EB-A500-EF4D-88343FF944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57727" y="4865388"/>
            <a:ext cx="591194" cy="591194"/>
          </a:xfrm>
          <a:prstGeom prst="rect">
            <a:avLst/>
          </a:prstGeom>
        </p:spPr>
      </p:pic>
      <p:grpSp>
        <p:nvGrpSpPr>
          <p:cNvPr id="16" name="Group 15">
            <a:extLst>
              <a:ext uri="{FF2B5EF4-FFF2-40B4-BE49-F238E27FC236}">
                <a16:creationId xmlns:a16="http://schemas.microsoft.com/office/drawing/2014/main" id="{D1A3A609-2D59-28C2-111E-A2A1A9CEE6D0}"/>
              </a:ext>
              <a:ext uri="{C183D7F6-B498-43B3-948B-1728B52AA6E4}">
                <adec:decorative xmlns:adec="http://schemas.microsoft.com/office/drawing/2017/decorative" val="1"/>
              </a:ext>
            </a:extLst>
          </p:cNvPr>
          <p:cNvGrpSpPr/>
          <p:nvPr/>
        </p:nvGrpSpPr>
        <p:grpSpPr>
          <a:xfrm>
            <a:off x="9273540" y="4300031"/>
            <a:ext cx="2004060" cy="2197969"/>
            <a:chOff x="9273540" y="4300031"/>
            <a:chExt cx="2004060" cy="2197969"/>
          </a:xfrm>
        </p:grpSpPr>
        <p:sp>
          <p:nvSpPr>
            <p:cNvPr id="18" name="Rectangle: Rounded Corners 3">
              <a:extLst>
                <a:ext uri="{FF2B5EF4-FFF2-40B4-BE49-F238E27FC236}">
                  <a16:creationId xmlns:a16="http://schemas.microsoft.com/office/drawing/2014/main" id="{41C8CBFE-18B0-FDDA-A78C-1C20750CCC8A}"/>
                </a:ext>
                <a:ext uri="{C183D7F6-B498-43B3-948B-1728B52AA6E4}">
                  <adec:decorative xmlns:adec="http://schemas.microsoft.com/office/drawing/2017/decorative" val="1"/>
                </a:ext>
              </a:extLst>
            </p:cNvPr>
            <p:cNvSpPr/>
            <p:nvPr/>
          </p:nvSpPr>
          <p:spPr>
            <a:xfrm>
              <a:off x="9273540" y="4300031"/>
              <a:ext cx="2004060" cy="2197969"/>
            </a:xfrm>
            <a:prstGeom prst="roundRect">
              <a:avLst>
                <a:gd name="adj" fmla="val 9286"/>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19" name="Oval 18">
              <a:extLst>
                <a:ext uri="{FF2B5EF4-FFF2-40B4-BE49-F238E27FC236}">
                  <a16:creationId xmlns:a16="http://schemas.microsoft.com/office/drawing/2014/main" id="{9E4765BC-6AD2-3655-1F9F-FF3D1727EF94}"/>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019145EE-2EBB-F75F-7AD1-B76D64CF2B7B}"/>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12356FAC-7486-84F9-C586-DC28DADA75E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344593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1.1 Law of conservation of mass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nvGraphicFramePr>
        <p:xfrm>
          <a:off x="359998" y="1916173"/>
          <a:ext cx="11126369" cy="4412147"/>
        </p:xfrm>
        <a:graphic>
          <a:graphicData uri="http://schemas.openxmlformats.org/drawingml/2006/table">
            <a:tbl>
              <a:tblPr firstRow="1">
                <a:tableStyleId>{B301B821-A1FF-4177-AEE7-76D212191A09}</a:tableStyleId>
              </a:tblPr>
              <a:tblGrid>
                <a:gridCol w="4763795">
                  <a:extLst>
                    <a:ext uri="{9D8B030D-6E8A-4147-A177-3AD203B41FA5}">
                      <a16:colId xmlns:a16="http://schemas.microsoft.com/office/drawing/2014/main" val="3623447875"/>
                    </a:ext>
                  </a:extLst>
                </a:gridCol>
                <a:gridCol w="6362574">
                  <a:extLst>
                    <a:ext uri="{9D8B030D-6E8A-4147-A177-3AD203B41FA5}">
                      <a16:colId xmlns:a16="http://schemas.microsoft.com/office/drawing/2014/main" val="3573327086"/>
                    </a:ext>
                  </a:extLst>
                </a:gridCol>
              </a:tblGrid>
              <a:tr h="43608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41372">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to describe the law of conservation of mass in chemical reactions.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define the law of conservation of mass</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account for mass changes in chemical reactions</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distinguish between open and closed systems.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284889">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to make accurate observations and measurements.</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use an electronic balance to accurately measure mass</a:t>
                      </a:r>
                    </a:p>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calculate mass changes that occur in a chemical reaction.</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r h="849803">
                <a:tc>
                  <a:txBody>
                    <a:bodyPr/>
                    <a:lstStyle/>
                    <a:p>
                      <a:pPr marL="342900" lvl="0" indent="-342900">
                        <a:lnSpc>
                          <a:spcPct val="150000"/>
                        </a:lnSpc>
                        <a:spcBef>
                          <a:spcPts val="1200"/>
                        </a:spcBef>
                        <a:spcAft>
                          <a:spcPts val="600"/>
                        </a:spcAft>
                        <a:buFont typeface="Symbol" panose="05050102010706020507" pitchFamily="18" charset="2"/>
                        <a:buChar char=""/>
                      </a:pPr>
                      <a:r>
                        <a:rPr lang="en-AU" sz="1800" b="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to predict the outcome of a scientific investigation</a:t>
                      </a: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lvl="0" indent="-342900">
                        <a:lnSpc>
                          <a:spcPct val="150000"/>
                        </a:lnSpc>
                        <a:spcBef>
                          <a:spcPts val="600"/>
                        </a:spcBef>
                        <a:spcAft>
                          <a:spcPts val="600"/>
                        </a:spcAft>
                        <a:buFont typeface="Symbol" panose="05050102010706020507" pitchFamily="18" charset="2"/>
                        <a:buChar char=""/>
                      </a:pPr>
                      <a:r>
                        <a:rPr lang="en-AU" sz="1800" b="0">
                          <a:solidFill>
                            <a:schemeClr val="tx1"/>
                          </a:solidFill>
                          <a:effectLst/>
                          <a:latin typeface="Arial" panose="020B0604020202020204" pitchFamily="34" charset="0"/>
                          <a:ea typeface="Calibri" panose="020F0502020204030204" pitchFamily="34" charset="0"/>
                          <a:cs typeface="Arial" panose="020B0604020202020204" pitchFamily="34" charset="0"/>
                        </a:rPr>
                        <a:t>predict mass changes in open and closed systems based on knowledge and observations.</a:t>
                      </a: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55544"/>
                  </a:ext>
                </a:extLst>
              </a:tr>
            </a:tbl>
          </a:graphicData>
        </a:graphic>
      </p:graphicFrame>
    </p:spTree>
    <p:extLst>
      <p:ext uri="{BB962C8B-B14F-4D97-AF65-F5344CB8AC3E}">
        <p14:creationId xmlns:p14="http://schemas.microsoft.com/office/powerpoint/2010/main" val="2780107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B382E-D124-9CC6-D22D-44412F9E468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D8A0CC64-D724-E64B-3EBB-679B4EDCC315}"/>
              </a:ext>
            </a:extLst>
          </p:cNvPr>
          <p:cNvSpPr>
            <a:spLocks noGrp="1"/>
          </p:cNvSpPr>
          <p:nvPr>
            <p:ph type="title"/>
          </p:nvPr>
        </p:nvSpPr>
        <p:spPr/>
        <p:txBody>
          <a:bodyPr/>
          <a:lstStyle/>
          <a:p>
            <a:r>
              <a:rPr lang="en-AU"/>
              <a:t>1.4  The need to balance (3 of 4)</a:t>
            </a:r>
          </a:p>
        </p:txBody>
      </p:sp>
      <p:grpSp>
        <p:nvGrpSpPr>
          <p:cNvPr id="16" name="Group 15" descr="Molecular models representing an unbalanced equation for the synthesis of water. One hydrogen molecule (two white balls with one bond) and one oxygen molecule (two red balls joined with a double bond)  forming two water molecules (1 red ball and 2 white balls joined with a single bonds).&#10;The products and reactants are unbalanced.">
            <a:extLst>
              <a:ext uri="{FF2B5EF4-FFF2-40B4-BE49-F238E27FC236}">
                <a16:creationId xmlns:a16="http://schemas.microsoft.com/office/drawing/2014/main" id="{6601E5A5-04EE-B934-0E06-A29932521CED}"/>
              </a:ext>
            </a:extLst>
          </p:cNvPr>
          <p:cNvGrpSpPr/>
          <p:nvPr/>
        </p:nvGrpSpPr>
        <p:grpSpPr>
          <a:xfrm>
            <a:off x="592724" y="1208403"/>
            <a:ext cx="8887451" cy="3504399"/>
            <a:chOff x="592724" y="1208403"/>
            <a:chExt cx="8887451" cy="3504399"/>
          </a:xfrm>
        </p:grpSpPr>
        <p:pic>
          <p:nvPicPr>
            <p:cNvPr id="6" name="Picture 5" descr="Molecular models representing an unbalanced equation for the synthesis of water. one hydrogen molecule and one oxygen molecule forming two water molecules.">
              <a:extLst>
                <a:ext uri="{FF2B5EF4-FFF2-40B4-BE49-F238E27FC236}">
                  <a16:creationId xmlns:a16="http://schemas.microsoft.com/office/drawing/2014/main" id="{969B74A7-076B-B2CE-50A9-F0C75A08DC32}"/>
                </a:ext>
              </a:extLst>
            </p:cNvPr>
            <p:cNvPicPr>
              <a:picLocks noChangeAspect="1"/>
            </p:cNvPicPr>
            <p:nvPr/>
          </p:nvPicPr>
          <p:blipFill>
            <a:blip r:embed="rId3"/>
            <a:stretch>
              <a:fillRect/>
            </a:stretch>
          </p:blipFill>
          <p:spPr>
            <a:xfrm>
              <a:off x="592724" y="1208403"/>
              <a:ext cx="8887451" cy="3504399"/>
            </a:xfrm>
            <a:prstGeom prst="rect">
              <a:avLst/>
            </a:prstGeom>
          </p:spPr>
        </p:pic>
        <p:pic>
          <p:nvPicPr>
            <p:cNvPr id="18" name="Graphic 17">
              <a:extLst>
                <a:ext uri="{FF2B5EF4-FFF2-40B4-BE49-F238E27FC236}">
                  <a16:creationId xmlns:a16="http://schemas.microsoft.com/office/drawing/2014/main" id="{134363B8-4870-4809-B0C5-66C461941A0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413527" y="2726207"/>
              <a:ext cx="457200" cy="457200"/>
            </a:xfrm>
            <a:prstGeom prst="rect">
              <a:avLst/>
            </a:prstGeom>
          </p:spPr>
        </p:pic>
        <p:pic>
          <p:nvPicPr>
            <p:cNvPr id="19" name="Graphic 18">
              <a:extLst>
                <a:ext uri="{FF2B5EF4-FFF2-40B4-BE49-F238E27FC236}">
                  <a16:creationId xmlns:a16="http://schemas.microsoft.com/office/drawing/2014/main" id="{761F6576-2F8E-C925-6650-AEA6D53FAAB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81600" y="2541478"/>
              <a:ext cx="914400" cy="914400"/>
            </a:xfrm>
            <a:prstGeom prst="rect">
              <a:avLst/>
            </a:prstGeom>
          </p:spPr>
        </p:pic>
      </p:grpSp>
      <p:sp>
        <p:nvSpPr>
          <p:cNvPr id="8" name="TextBox 7">
            <a:extLst>
              <a:ext uri="{FF2B5EF4-FFF2-40B4-BE49-F238E27FC236}">
                <a16:creationId xmlns:a16="http://schemas.microsoft.com/office/drawing/2014/main" id="{93E2851F-B966-5FD6-087A-8F4B498E35A0}"/>
              </a:ext>
            </a:extLst>
          </p:cNvPr>
          <p:cNvSpPr txBox="1"/>
          <p:nvPr/>
        </p:nvSpPr>
        <p:spPr>
          <a:xfrm>
            <a:off x="3542729" y="5149866"/>
            <a:ext cx="4873371" cy="999461"/>
          </a:xfrm>
          <a:prstGeom prst="rect">
            <a:avLst/>
          </a:prstGeom>
          <a:noFill/>
        </p:spPr>
        <p:txBody>
          <a:bodyPr wrap="square" lIns="0" tIns="0" rIns="0" bIns="0" rtlCol="0">
            <a:noAutofit/>
          </a:bodyPr>
          <a:lstStyle/>
          <a:p>
            <a:pPr algn="l"/>
            <a:r>
              <a:rPr lang="en-AU" sz="2000"/>
              <a:t>H</a:t>
            </a:r>
            <a:r>
              <a:rPr lang="en-AU" sz="2000" baseline="-25000"/>
              <a:t>2   </a:t>
            </a:r>
            <a:r>
              <a:rPr lang="en-AU" sz="2000"/>
              <a:t>+   O</a:t>
            </a:r>
            <a:r>
              <a:rPr lang="en-AU" sz="2000" baseline="-25000"/>
              <a:t>2   </a:t>
            </a:r>
            <a:r>
              <a:rPr lang="en-AU" sz="2000">
                <a:sym typeface="Wingdings" panose="05000000000000000000" pitchFamily="2" charset="2"/>
              </a:rPr>
              <a:t>   2H</a:t>
            </a:r>
            <a:r>
              <a:rPr lang="en-AU" sz="2000" baseline="-25000">
                <a:sym typeface="Wingdings" panose="05000000000000000000" pitchFamily="2" charset="2"/>
              </a:rPr>
              <a:t>2</a:t>
            </a:r>
            <a:r>
              <a:rPr lang="en-AU" sz="2000">
                <a:sym typeface="Wingdings" panose="05000000000000000000" pitchFamily="2" charset="2"/>
              </a:rPr>
              <a:t>O </a:t>
            </a:r>
          </a:p>
        </p:txBody>
      </p:sp>
      <p:sp>
        <p:nvSpPr>
          <p:cNvPr id="15" name="TextBox 14">
            <a:extLst>
              <a:ext uri="{FF2B5EF4-FFF2-40B4-BE49-F238E27FC236}">
                <a16:creationId xmlns:a16="http://schemas.microsoft.com/office/drawing/2014/main" id="{392EC6ED-E105-B1DB-95A5-C1FA22EBC168}"/>
              </a:ext>
            </a:extLst>
          </p:cNvPr>
          <p:cNvSpPr txBox="1"/>
          <p:nvPr/>
        </p:nvSpPr>
        <p:spPr>
          <a:xfrm>
            <a:off x="2281042" y="5918414"/>
            <a:ext cx="10334846" cy="999461"/>
          </a:xfrm>
          <a:prstGeom prst="rect">
            <a:avLst/>
          </a:prstGeom>
          <a:noFill/>
        </p:spPr>
        <p:txBody>
          <a:bodyPr wrap="square" lIns="0" tIns="0" rIns="0" bIns="0" rtlCol="0">
            <a:noAutofit/>
          </a:bodyPr>
          <a:lstStyle/>
          <a:p>
            <a:r>
              <a:rPr lang="en-AU" sz="2000"/>
              <a:t> 2 x H	2 x O 	 ≠ 	  4 x H 	2 x O</a:t>
            </a:r>
          </a:p>
        </p:txBody>
      </p:sp>
      <p:grpSp>
        <p:nvGrpSpPr>
          <p:cNvPr id="10" name="Group 9">
            <a:extLst>
              <a:ext uri="{FF2B5EF4-FFF2-40B4-BE49-F238E27FC236}">
                <a16:creationId xmlns:a16="http://schemas.microsoft.com/office/drawing/2014/main" id="{38AE66EA-A8A6-4032-7B82-C15885EFA588}"/>
              </a:ext>
              <a:ext uri="{C183D7F6-B498-43B3-948B-1728B52AA6E4}">
                <adec:decorative xmlns:adec="http://schemas.microsoft.com/office/drawing/2017/decorative" val="1"/>
              </a:ext>
            </a:extLst>
          </p:cNvPr>
          <p:cNvGrpSpPr/>
          <p:nvPr/>
        </p:nvGrpSpPr>
        <p:grpSpPr>
          <a:xfrm>
            <a:off x="9273540" y="4300031"/>
            <a:ext cx="2004060" cy="2197969"/>
            <a:chOff x="9273540" y="4300031"/>
            <a:chExt cx="2004060" cy="2197969"/>
          </a:xfrm>
        </p:grpSpPr>
        <p:sp>
          <p:nvSpPr>
            <p:cNvPr id="12" name="Rectangle: Rounded Corners 3">
              <a:extLst>
                <a:ext uri="{FF2B5EF4-FFF2-40B4-BE49-F238E27FC236}">
                  <a16:creationId xmlns:a16="http://schemas.microsoft.com/office/drawing/2014/main" id="{57755339-F7A0-5555-A0A0-27F6D4594646}"/>
                </a:ext>
              </a:extLst>
            </p:cNvPr>
            <p:cNvSpPr/>
            <p:nvPr/>
          </p:nvSpPr>
          <p:spPr>
            <a:xfrm>
              <a:off x="9273540" y="4300031"/>
              <a:ext cx="2004060" cy="2197969"/>
            </a:xfrm>
            <a:prstGeom prst="roundRect">
              <a:avLst>
                <a:gd name="adj" fmla="val 9286"/>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tx1"/>
                  </a:solidFill>
                </a:rPr>
                <a:t>Key</a:t>
              </a:r>
            </a:p>
            <a:p>
              <a:pPr algn="ctr"/>
              <a:endParaRPr lang="en-AU" sz="1600">
                <a:solidFill>
                  <a:schemeClr val="tx1"/>
                </a:solidFill>
              </a:endParaRPr>
            </a:p>
            <a:p>
              <a:pPr algn="ctr"/>
              <a:r>
                <a:rPr lang="en-AU" sz="1600">
                  <a:solidFill>
                    <a:schemeClr val="tx1"/>
                  </a:solidFill>
                </a:rPr>
                <a:t>Oxygen atom</a:t>
              </a:r>
            </a:p>
            <a:p>
              <a:pPr algn="ctr"/>
              <a:endParaRPr lang="en-AU" sz="1600">
                <a:solidFill>
                  <a:schemeClr val="tx1"/>
                </a:solidFill>
              </a:endParaRPr>
            </a:p>
            <a:p>
              <a:pPr algn="ctr"/>
              <a:endParaRPr lang="en-AU" sz="1600">
                <a:solidFill>
                  <a:schemeClr val="tx1"/>
                </a:solidFill>
              </a:endParaRPr>
            </a:p>
            <a:p>
              <a:pPr algn="ctr"/>
              <a:r>
                <a:rPr lang="en-AU" sz="1600">
                  <a:solidFill>
                    <a:schemeClr val="tx1"/>
                  </a:solidFill>
                </a:rPr>
                <a:t>Hydrogen atom</a:t>
              </a:r>
            </a:p>
            <a:p>
              <a:pPr algn="ctr"/>
              <a:endParaRPr lang="en-AU"/>
            </a:p>
          </p:txBody>
        </p:sp>
        <p:sp>
          <p:nvSpPr>
            <p:cNvPr id="13" name="Oval 12">
              <a:extLst>
                <a:ext uri="{FF2B5EF4-FFF2-40B4-BE49-F238E27FC236}">
                  <a16:creationId xmlns:a16="http://schemas.microsoft.com/office/drawing/2014/main" id="{FCBB72C1-EF8A-5266-DCDF-D4DAE35E741A}"/>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F8E61B83-C9AD-B663-C39D-B2D4DDFD4762}"/>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DB34053D-BDC3-2033-E2E9-2F8F3F697E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33904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B6A9-6B2A-A93C-0CD7-8A87F26DE04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437CDA7-6FDB-F162-CE15-1BAAD31D0234}"/>
              </a:ext>
            </a:extLst>
          </p:cNvPr>
          <p:cNvSpPr>
            <a:spLocks noGrp="1"/>
          </p:cNvSpPr>
          <p:nvPr>
            <p:ph type="title"/>
          </p:nvPr>
        </p:nvSpPr>
        <p:spPr/>
        <p:txBody>
          <a:bodyPr/>
          <a:lstStyle/>
          <a:p>
            <a:r>
              <a:rPr lang="en-AU"/>
              <a:t>1.4  The need to balance (4 of 4)</a:t>
            </a:r>
          </a:p>
        </p:txBody>
      </p:sp>
      <p:grpSp>
        <p:nvGrpSpPr>
          <p:cNvPr id="16" name="Group 15" descr="Molecular models representing a balanced equation for the synthesis of water. Two hydrogen molecules (each made from 2 white balls with a single bond) and one oxygen molecule (2 red balls with a double bond). forming two water molecules (each containing 1 red ball and 2 white balls joined by single bonds). The products and reactants are balanced.">
            <a:extLst>
              <a:ext uri="{FF2B5EF4-FFF2-40B4-BE49-F238E27FC236}">
                <a16:creationId xmlns:a16="http://schemas.microsoft.com/office/drawing/2014/main" id="{5B4B5046-3BDC-CC5C-67D7-0C8F4606FF49}"/>
              </a:ext>
            </a:extLst>
          </p:cNvPr>
          <p:cNvGrpSpPr/>
          <p:nvPr/>
        </p:nvGrpSpPr>
        <p:grpSpPr>
          <a:xfrm>
            <a:off x="1282181" y="1073399"/>
            <a:ext cx="8250866" cy="2925124"/>
            <a:chOff x="1282181" y="1073399"/>
            <a:chExt cx="8250866" cy="2925124"/>
          </a:xfrm>
        </p:grpSpPr>
        <p:grpSp>
          <p:nvGrpSpPr>
            <p:cNvPr id="13" name="Group 12" descr="Molecular models representing a balanced equation for the synthesis of water. Two hydrogen molecules and one oxygen molecule forming two water molecules.">
              <a:extLst>
                <a:ext uri="{FF2B5EF4-FFF2-40B4-BE49-F238E27FC236}">
                  <a16:creationId xmlns:a16="http://schemas.microsoft.com/office/drawing/2014/main" id="{90823ABF-554D-FBF3-907B-776FEE6FFD08}"/>
                </a:ext>
              </a:extLst>
            </p:cNvPr>
            <p:cNvGrpSpPr/>
            <p:nvPr/>
          </p:nvGrpSpPr>
          <p:grpSpPr>
            <a:xfrm>
              <a:off x="1282181" y="1073399"/>
              <a:ext cx="8250866" cy="2925124"/>
              <a:chOff x="1282181" y="1073399"/>
              <a:chExt cx="8250866" cy="2925124"/>
            </a:xfrm>
          </p:grpSpPr>
          <p:pic>
            <p:nvPicPr>
              <p:cNvPr id="6" name="Picture 5" descr="Molecular models representing a balanced equation for the synthesis of water. Two hydrogen molecules and one oxygen molecule forming two water molecules.">
                <a:extLst>
                  <a:ext uri="{FF2B5EF4-FFF2-40B4-BE49-F238E27FC236}">
                    <a16:creationId xmlns:a16="http://schemas.microsoft.com/office/drawing/2014/main" id="{AF948A41-F20D-E17F-8081-D490B675C48B}"/>
                  </a:ext>
                </a:extLst>
              </p:cNvPr>
              <p:cNvPicPr>
                <a:picLocks noChangeAspect="1"/>
              </p:cNvPicPr>
              <p:nvPr/>
            </p:nvPicPr>
            <p:blipFill>
              <a:blip r:embed="rId3"/>
              <a:stretch>
                <a:fillRect/>
              </a:stretch>
            </p:blipFill>
            <p:spPr>
              <a:xfrm>
                <a:off x="1282181" y="1073399"/>
                <a:ext cx="8250866" cy="2925124"/>
              </a:xfrm>
              <a:prstGeom prst="rect">
                <a:avLst/>
              </a:prstGeom>
            </p:spPr>
          </p:pic>
          <p:pic>
            <p:nvPicPr>
              <p:cNvPr id="12" name="Graphic 11">
                <a:extLst>
                  <a:ext uri="{FF2B5EF4-FFF2-40B4-BE49-F238E27FC236}">
                    <a16:creationId xmlns:a16="http://schemas.microsoft.com/office/drawing/2014/main" id="{7DD53EB3-BBEE-DADD-2343-B4F6BFDCFF4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21666" y="2335768"/>
                <a:ext cx="457200" cy="457200"/>
              </a:xfrm>
              <a:prstGeom prst="rect">
                <a:avLst/>
              </a:prstGeom>
            </p:spPr>
          </p:pic>
        </p:grpSp>
        <p:pic>
          <p:nvPicPr>
            <p:cNvPr id="14" name="Graphic 13">
              <a:extLst>
                <a:ext uri="{FF2B5EF4-FFF2-40B4-BE49-F238E27FC236}">
                  <a16:creationId xmlns:a16="http://schemas.microsoft.com/office/drawing/2014/main" id="{09864562-95D0-D039-DEA7-E97D5F3EE27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23860" y="2072702"/>
              <a:ext cx="914400" cy="914400"/>
            </a:xfrm>
            <a:prstGeom prst="rect">
              <a:avLst/>
            </a:prstGeom>
          </p:spPr>
        </p:pic>
      </p:grpSp>
      <p:sp>
        <p:nvSpPr>
          <p:cNvPr id="8" name="TextBox 7">
            <a:extLst>
              <a:ext uri="{FF2B5EF4-FFF2-40B4-BE49-F238E27FC236}">
                <a16:creationId xmlns:a16="http://schemas.microsoft.com/office/drawing/2014/main" id="{9F9C801A-026A-9969-3BF1-83BB86205ED0}"/>
              </a:ext>
            </a:extLst>
          </p:cNvPr>
          <p:cNvSpPr txBox="1"/>
          <p:nvPr/>
        </p:nvSpPr>
        <p:spPr>
          <a:xfrm>
            <a:off x="3450266" y="4917045"/>
            <a:ext cx="2277434" cy="387137"/>
          </a:xfrm>
          <a:prstGeom prst="rect">
            <a:avLst/>
          </a:prstGeom>
          <a:noFill/>
        </p:spPr>
        <p:txBody>
          <a:bodyPr wrap="square" lIns="0" tIns="0" rIns="0" bIns="0" rtlCol="0">
            <a:noAutofit/>
          </a:bodyPr>
          <a:lstStyle/>
          <a:p>
            <a:pPr algn="l"/>
            <a:r>
              <a:rPr lang="en-AU" sz="2000"/>
              <a:t>2H</a:t>
            </a:r>
            <a:r>
              <a:rPr lang="en-AU" sz="2000" baseline="-25000"/>
              <a:t>2 </a:t>
            </a:r>
            <a:r>
              <a:rPr lang="en-AU" sz="2000"/>
              <a:t>+ O</a:t>
            </a:r>
            <a:r>
              <a:rPr lang="en-AU" sz="2000" baseline="-25000"/>
              <a:t>2 </a:t>
            </a:r>
            <a:r>
              <a:rPr lang="en-AU" sz="2000">
                <a:sym typeface="Wingdings" panose="05000000000000000000" pitchFamily="2" charset="2"/>
              </a:rPr>
              <a:t> 2H</a:t>
            </a:r>
            <a:r>
              <a:rPr lang="en-AU" sz="2000" baseline="-25000">
                <a:sym typeface="Wingdings" panose="05000000000000000000" pitchFamily="2" charset="2"/>
              </a:rPr>
              <a:t>2</a:t>
            </a:r>
            <a:r>
              <a:rPr lang="en-AU" sz="2000">
                <a:sym typeface="Wingdings" panose="05000000000000000000" pitchFamily="2" charset="2"/>
              </a:rPr>
              <a:t>0 </a:t>
            </a:r>
          </a:p>
        </p:txBody>
      </p:sp>
      <p:sp>
        <p:nvSpPr>
          <p:cNvPr id="15" name="TextBox 14">
            <a:extLst>
              <a:ext uri="{FF2B5EF4-FFF2-40B4-BE49-F238E27FC236}">
                <a16:creationId xmlns:a16="http://schemas.microsoft.com/office/drawing/2014/main" id="{1292FB8F-B3A9-5CA9-E18C-FB5F275885D3}"/>
              </a:ext>
            </a:extLst>
          </p:cNvPr>
          <p:cNvSpPr txBox="1"/>
          <p:nvPr/>
        </p:nvSpPr>
        <p:spPr>
          <a:xfrm>
            <a:off x="2510637" y="5578024"/>
            <a:ext cx="5558872" cy="999461"/>
          </a:xfrm>
          <a:prstGeom prst="rect">
            <a:avLst/>
          </a:prstGeom>
          <a:noFill/>
        </p:spPr>
        <p:txBody>
          <a:bodyPr wrap="square" lIns="0" tIns="0" rIns="0" bIns="0" rtlCol="0">
            <a:noAutofit/>
          </a:bodyPr>
          <a:lstStyle/>
          <a:p>
            <a:pPr algn="l"/>
            <a:r>
              <a:rPr lang="en-AU" sz="2000"/>
              <a:t> 4 x H	2 x O   =	4 x H	2 x O</a:t>
            </a:r>
          </a:p>
        </p:txBody>
      </p:sp>
      <p:grpSp>
        <p:nvGrpSpPr>
          <p:cNvPr id="5" name="Group 4">
            <a:extLst>
              <a:ext uri="{FF2B5EF4-FFF2-40B4-BE49-F238E27FC236}">
                <a16:creationId xmlns:a16="http://schemas.microsoft.com/office/drawing/2014/main" id="{922A4169-DF34-1AD6-F342-CA8409CE04C4}"/>
              </a:ext>
              <a:ext uri="{C183D7F6-B498-43B3-948B-1728B52AA6E4}">
                <adec:decorative xmlns:adec="http://schemas.microsoft.com/office/drawing/2017/decorative" val="1"/>
              </a:ext>
            </a:extLst>
          </p:cNvPr>
          <p:cNvGrpSpPr/>
          <p:nvPr/>
        </p:nvGrpSpPr>
        <p:grpSpPr>
          <a:xfrm>
            <a:off x="9273540" y="4300031"/>
            <a:ext cx="2004060" cy="2197969"/>
            <a:chOff x="9273540" y="4300031"/>
            <a:chExt cx="2004060" cy="2197969"/>
          </a:xfrm>
        </p:grpSpPr>
        <p:sp>
          <p:nvSpPr>
            <p:cNvPr id="7" name="Rectangle: Rounded Corners 6">
              <a:extLst>
                <a:ext uri="{FF2B5EF4-FFF2-40B4-BE49-F238E27FC236}">
                  <a16:creationId xmlns:a16="http://schemas.microsoft.com/office/drawing/2014/main" id="{7FA55774-59B4-DC82-6535-624FB7BA535A}"/>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tx1"/>
                  </a:solidFill>
                </a:rPr>
                <a:t>Key</a:t>
              </a:r>
            </a:p>
            <a:p>
              <a:pPr algn="ctr"/>
              <a:endParaRPr lang="en-AU" sz="1600">
                <a:solidFill>
                  <a:schemeClr val="tx1"/>
                </a:solidFill>
              </a:endParaRPr>
            </a:p>
            <a:p>
              <a:pPr algn="ctr"/>
              <a:r>
                <a:rPr lang="en-AU" sz="1600">
                  <a:solidFill>
                    <a:schemeClr val="tx1"/>
                  </a:solidFill>
                </a:rPr>
                <a:t>Oxygen atom</a:t>
              </a:r>
            </a:p>
            <a:p>
              <a:pPr algn="ctr"/>
              <a:endParaRPr lang="en-AU" sz="1600">
                <a:solidFill>
                  <a:schemeClr val="tx1"/>
                </a:solidFill>
              </a:endParaRPr>
            </a:p>
            <a:p>
              <a:pPr algn="ctr"/>
              <a:endParaRPr lang="en-AU" sz="1600">
                <a:solidFill>
                  <a:schemeClr val="tx1"/>
                </a:solidFill>
              </a:endParaRPr>
            </a:p>
            <a:p>
              <a:pPr algn="ctr"/>
              <a:r>
                <a:rPr lang="en-AU" sz="1600">
                  <a:solidFill>
                    <a:schemeClr val="tx1"/>
                  </a:solidFill>
                </a:rPr>
                <a:t>Hydrogen atom</a:t>
              </a:r>
            </a:p>
            <a:p>
              <a:pPr algn="ctr"/>
              <a:endParaRPr lang="en-AU"/>
            </a:p>
          </p:txBody>
        </p:sp>
        <p:sp>
          <p:nvSpPr>
            <p:cNvPr id="9" name="Oval 8">
              <a:extLst>
                <a:ext uri="{FF2B5EF4-FFF2-40B4-BE49-F238E27FC236}">
                  <a16:creationId xmlns:a16="http://schemas.microsoft.com/office/drawing/2014/main" id="{41AF225B-21E1-2F16-46BC-15CE8312B90D}"/>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BA364113-3A2B-713B-027A-F9B524F04682}"/>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Slide Number Placeholder 2">
            <a:extLst>
              <a:ext uri="{FF2B5EF4-FFF2-40B4-BE49-F238E27FC236}">
                <a16:creationId xmlns:a16="http://schemas.microsoft.com/office/drawing/2014/main" id="{F76C91DF-7826-7DAF-882B-A407D7CFF7C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30730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50BF2-14AD-89A2-9EE4-587C01950BCA}"/>
              </a:ext>
            </a:extLst>
          </p:cNvPr>
          <p:cNvSpPr>
            <a:spLocks noGrp="1"/>
          </p:cNvSpPr>
          <p:nvPr>
            <p:ph type="title"/>
          </p:nvPr>
        </p:nvSpPr>
        <p:spPr/>
        <p:txBody>
          <a:bodyPr/>
          <a:lstStyle/>
          <a:p>
            <a:r>
              <a:rPr lang="en-AU"/>
              <a:t>1.4 Molecular model activity (1 of 8)</a:t>
            </a:r>
          </a:p>
        </p:txBody>
      </p:sp>
      <p:sp>
        <p:nvSpPr>
          <p:cNvPr id="4" name="Text Placeholder 3">
            <a:extLst>
              <a:ext uri="{FF2B5EF4-FFF2-40B4-BE49-F238E27FC236}">
                <a16:creationId xmlns:a16="http://schemas.microsoft.com/office/drawing/2014/main" id="{B4549607-9C19-2810-E336-4A88A86E305D}"/>
              </a:ext>
            </a:extLst>
          </p:cNvPr>
          <p:cNvSpPr>
            <a:spLocks noGrp="1"/>
          </p:cNvSpPr>
          <p:nvPr>
            <p:ph type="body" sz="quarter" idx="17"/>
          </p:nvPr>
        </p:nvSpPr>
        <p:spPr>
          <a:xfrm>
            <a:off x="354000" y="1070643"/>
            <a:ext cx="11484000" cy="415163"/>
          </a:xfrm>
        </p:spPr>
        <p:txBody>
          <a:bodyPr/>
          <a:lstStyle/>
          <a:p>
            <a:r>
              <a:rPr lang="en-AU"/>
              <a:t>Synthesis of water unbalanced</a:t>
            </a:r>
          </a:p>
        </p:txBody>
      </p:sp>
      <p:pic>
        <p:nvPicPr>
          <p:cNvPr id="7" name="Picture 6" descr="Model molecules of hydrogen (2 white balls connected by a bond) and oxygen (2 red balls connected by a double bond)">
            <a:extLst>
              <a:ext uri="{FF2B5EF4-FFF2-40B4-BE49-F238E27FC236}">
                <a16:creationId xmlns:a16="http://schemas.microsoft.com/office/drawing/2014/main" id="{42BCCD68-C753-7E16-41ED-203899FCC094}"/>
              </a:ext>
            </a:extLst>
          </p:cNvPr>
          <p:cNvPicPr>
            <a:picLocks noChangeAspect="1"/>
          </p:cNvPicPr>
          <p:nvPr/>
        </p:nvPicPr>
        <p:blipFill>
          <a:blip r:embed="rId3"/>
          <a:stretch>
            <a:fillRect/>
          </a:stretch>
        </p:blipFill>
        <p:spPr>
          <a:xfrm>
            <a:off x="496177" y="1735126"/>
            <a:ext cx="4030959" cy="4308394"/>
          </a:xfrm>
          <a:prstGeom prst="rect">
            <a:avLst/>
          </a:prstGeom>
        </p:spPr>
      </p:pic>
      <p:pic>
        <p:nvPicPr>
          <p:cNvPr id="11" name="Graphic 10" descr="arrow to the right">
            <a:extLst>
              <a:ext uri="{FF2B5EF4-FFF2-40B4-BE49-F238E27FC236}">
                <a16:creationId xmlns:a16="http://schemas.microsoft.com/office/drawing/2014/main" id="{084B8441-C2F4-A14D-2ADC-8A80EF13D14C}"/>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7997750">
            <a:off x="4528928" y="2558941"/>
            <a:ext cx="1723513" cy="1723513"/>
          </a:xfrm>
          <a:prstGeom prst="rect">
            <a:avLst/>
          </a:prstGeom>
        </p:spPr>
      </p:pic>
      <p:pic>
        <p:nvPicPr>
          <p:cNvPr id="9" name="Picture 8" descr="A molecular model of water. molecule contains 1 red ball and two white balls connected by single bonds. The reactants and products are not balanced.">
            <a:extLst>
              <a:ext uri="{FF2B5EF4-FFF2-40B4-BE49-F238E27FC236}">
                <a16:creationId xmlns:a16="http://schemas.microsoft.com/office/drawing/2014/main" id="{4B3C53D6-201D-AF71-A015-9258C3B4121D}"/>
              </a:ext>
            </a:extLst>
          </p:cNvPr>
          <p:cNvPicPr>
            <a:picLocks noChangeAspect="1"/>
          </p:cNvPicPr>
          <p:nvPr/>
        </p:nvPicPr>
        <p:blipFill>
          <a:blip r:embed="rId5"/>
          <a:stretch>
            <a:fillRect/>
          </a:stretch>
        </p:blipFill>
        <p:spPr>
          <a:xfrm>
            <a:off x="6525616" y="1608605"/>
            <a:ext cx="4598384" cy="2857958"/>
          </a:xfrm>
          <a:prstGeom prst="rect">
            <a:avLst/>
          </a:prstGeom>
        </p:spPr>
      </p:pic>
      <p:grpSp>
        <p:nvGrpSpPr>
          <p:cNvPr id="5" name="Group 4">
            <a:extLst>
              <a:ext uri="{FF2B5EF4-FFF2-40B4-BE49-F238E27FC236}">
                <a16:creationId xmlns:a16="http://schemas.microsoft.com/office/drawing/2014/main" id="{EF2E8BAA-763B-F53A-20BD-D42F4AEDBAE8}"/>
              </a:ext>
              <a:ext uri="{C183D7F6-B498-43B3-948B-1728B52AA6E4}">
                <adec:decorative xmlns:adec="http://schemas.microsoft.com/office/drawing/2017/decorative" val="1"/>
              </a:ext>
            </a:extLst>
          </p:cNvPr>
          <p:cNvGrpSpPr/>
          <p:nvPr/>
        </p:nvGrpSpPr>
        <p:grpSpPr>
          <a:xfrm>
            <a:off x="9603720" y="4589362"/>
            <a:ext cx="1880280" cy="2124120"/>
            <a:chOff x="9273540" y="4300031"/>
            <a:chExt cx="2004060" cy="2197969"/>
          </a:xfrm>
        </p:grpSpPr>
        <p:sp>
          <p:nvSpPr>
            <p:cNvPr id="6" name="Rectangle: Rounded Corners 5">
              <a:extLst>
                <a:ext uri="{FF2B5EF4-FFF2-40B4-BE49-F238E27FC236}">
                  <a16:creationId xmlns:a16="http://schemas.microsoft.com/office/drawing/2014/main" id="{B68A93B1-1631-171C-2263-1618655E38D6}"/>
                </a:ext>
                <a:ext uri="{C183D7F6-B498-43B3-948B-1728B52AA6E4}">
                  <adec:decorative xmlns:adec="http://schemas.microsoft.com/office/drawing/2017/decorative" val="1"/>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8" name="Oval 7">
              <a:extLst>
                <a:ext uri="{FF2B5EF4-FFF2-40B4-BE49-F238E27FC236}">
                  <a16:creationId xmlns:a16="http://schemas.microsoft.com/office/drawing/2014/main" id="{F4B21203-ED47-32F4-EF23-6E710E544BCA}"/>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2F37613E-56CA-2412-5B6A-4E27C102484B}"/>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7AAEA2-2FAE-EFEC-C86F-E285461AB171}"/>
                  </a:ext>
                </a:extLst>
              </p:cNvPr>
              <p:cNvSpPr txBox="1"/>
              <p:nvPr/>
            </p:nvSpPr>
            <p:spPr>
              <a:xfrm>
                <a:off x="4252959" y="6181683"/>
                <a:ext cx="3269044" cy="52632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AU" sz="2000" i="1" smtClean="0">
                              <a:latin typeface="Cambria Math" panose="02040503050406030204" pitchFamily="18" charset="0"/>
                            </a:rPr>
                          </m:ctrlPr>
                        </m:sSubPr>
                        <m:e>
                          <m:r>
                            <a:rPr lang="en-AU" sz="2000" b="0" i="1" smtClean="0">
                              <a:latin typeface="Cambria Math" panose="02040503050406030204" pitchFamily="18" charset="0"/>
                            </a:rPr>
                            <m:t>𝑂</m:t>
                          </m:r>
                        </m:e>
                        <m:sub>
                          <m:r>
                            <a:rPr lang="en-AU" sz="2000" b="0" i="1" smtClean="0">
                              <a:latin typeface="Cambria Math" panose="02040503050406030204" pitchFamily="18" charset="0"/>
                            </a:rPr>
                            <m:t>2</m:t>
                          </m:r>
                        </m:sub>
                      </m:sSub>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𝐻</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𝑂</m:t>
                      </m:r>
                    </m:oMath>
                  </m:oMathPara>
                </a14:m>
                <a:endParaRPr lang="en-AU" sz="2000" dirty="0"/>
              </a:p>
            </p:txBody>
          </p:sp>
        </mc:Choice>
        <mc:Fallback xmlns="">
          <p:sp>
            <p:nvSpPr>
              <p:cNvPr id="12" name="TextBox 11">
                <a:extLst>
                  <a:ext uri="{FF2B5EF4-FFF2-40B4-BE49-F238E27FC236}">
                    <a16:creationId xmlns:a16="http://schemas.microsoft.com/office/drawing/2014/main" id="{827AAEA2-2FAE-EFEC-C86F-E285461AB171}"/>
                  </a:ext>
                </a:extLst>
              </p:cNvPr>
              <p:cNvSpPr txBox="1">
                <a:spLocks noRot="1" noChangeAspect="1" noMove="1" noResize="1" noEditPoints="1" noAdjustHandles="1" noChangeArrowheads="1" noChangeShapeType="1" noTextEdit="1"/>
              </p:cNvSpPr>
              <p:nvPr/>
            </p:nvSpPr>
            <p:spPr>
              <a:xfrm>
                <a:off x="4252959" y="6181683"/>
                <a:ext cx="3269044" cy="526320"/>
              </a:xfrm>
              <a:prstGeom prst="rect">
                <a:avLst/>
              </a:prstGeom>
              <a:blipFill>
                <a:blip r:embed="rId7"/>
                <a:stretch>
                  <a:fillRect/>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74EBE9F1-A1C3-5E45-F07E-7B7F873B96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23639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100487-5D38-B1A1-A8CB-D8DBD1199381}"/>
              </a:ext>
            </a:extLst>
          </p:cNvPr>
          <p:cNvSpPr>
            <a:spLocks noGrp="1"/>
          </p:cNvSpPr>
          <p:nvPr>
            <p:ph type="title"/>
          </p:nvPr>
        </p:nvSpPr>
        <p:spPr/>
        <p:txBody>
          <a:bodyPr/>
          <a:lstStyle/>
          <a:p>
            <a:r>
              <a:rPr lang="en-AU"/>
              <a:t>1.4 Molecular model activity (2 of 8)</a:t>
            </a:r>
          </a:p>
        </p:txBody>
      </p:sp>
      <p:sp>
        <p:nvSpPr>
          <p:cNvPr id="4" name="Text Placeholder 3" descr="molecular models showing the synthesis of water">
            <a:extLst>
              <a:ext uri="{FF2B5EF4-FFF2-40B4-BE49-F238E27FC236}">
                <a16:creationId xmlns:a16="http://schemas.microsoft.com/office/drawing/2014/main" id="{54B3222D-129D-959F-A600-5530935402F4}"/>
              </a:ext>
            </a:extLst>
          </p:cNvPr>
          <p:cNvSpPr>
            <a:spLocks noGrp="1"/>
          </p:cNvSpPr>
          <p:nvPr>
            <p:ph type="body" sz="quarter" idx="17"/>
          </p:nvPr>
        </p:nvSpPr>
        <p:spPr>
          <a:xfrm>
            <a:off x="360000" y="988074"/>
            <a:ext cx="11484000" cy="489883"/>
          </a:xfrm>
        </p:spPr>
        <p:txBody>
          <a:bodyPr/>
          <a:lstStyle/>
          <a:p>
            <a:r>
              <a:rPr lang="en-AU"/>
              <a:t>Synthesis of water balanced</a:t>
            </a:r>
          </a:p>
        </p:txBody>
      </p:sp>
      <p:grpSp>
        <p:nvGrpSpPr>
          <p:cNvPr id="11" name="Group 10" descr="A molecular model showing the balanced synthesis of water. The oxygen molecule contains two red balls joined by a double bond. The two hydrogen molecules contain 2 white balls connected by a single bond. These react to form two water molecules represented by a red ball and 2 white balls connected by single bonds.">
            <a:extLst>
              <a:ext uri="{FF2B5EF4-FFF2-40B4-BE49-F238E27FC236}">
                <a16:creationId xmlns:a16="http://schemas.microsoft.com/office/drawing/2014/main" id="{2D86AF00-36E3-9C38-4D4D-9545C0061A9F}"/>
              </a:ext>
            </a:extLst>
          </p:cNvPr>
          <p:cNvGrpSpPr/>
          <p:nvPr/>
        </p:nvGrpSpPr>
        <p:grpSpPr>
          <a:xfrm>
            <a:off x="360000" y="1688737"/>
            <a:ext cx="10921144" cy="3431715"/>
            <a:chOff x="348000" y="2402267"/>
            <a:chExt cx="11441679" cy="3595281"/>
          </a:xfrm>
        </p:grpSpPr>
        <p:pic>
          <p:nvPicPr>
            <p:cNvPr id="7" name="Picture 6" descr="molecular models showing the synthesis of water">
              <a:extLst>
                <a:ext uri="{FF2B5EF4-FFF2-40B4-BE49-F238E27FC236}">
                  <a16:creationId xmlns:a16="http://schemas.microsoft.com/office/drawing/2014/main" id="{E1404F29-73BD-B7C7-4E2F-C23012E550C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48000" y="2402267"/>
              <a:ext cx="11441679" cy="3595281"/>
            </a:xfrm>
            <a:prstGeom prst="rect">
              <a:avLst/>
            </a:prstGeom>
          </p:spPr>
        </p:pic>
        <p:pic>
          <p:nvPicPr>
            <p:cNvPr id="8" name="Picture 7">
              <a:extLst>
                <a:ext uri="{FF2B5EF4-FFF2-40B4-BE49-F238E27FC236}">
                  <a16:creationId xmlns:a16="http://schemas.microsoft.com/office/drawing/2014/main" id="{8DB687B3-478A-D5FB-3C36-A25F021413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2796" y="2748649"/>
              <a:ext cx="2444708" cy="2444708"/>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B0BB7B-4304-A14D-CE6D-1D26F175FF0D}"/>
                  </a:ext>
                </a:extLst>
              </p:cNvPr>
              <p:cNvSpPr txBox="1"/>
              <p:nvPr/>
            </p:nvSpPr>
            <p:spPr>
              <a:xfrm>
                <a:off x="4089631" y="5495954"/>
                <a:ext cx="3269044" cy="52632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AU" sz="2000" i="1" smtClean="0">
                              <a:latin typeface="Cambria Math" panose="02040503050406030204" pitchFamily="18" charset="0"/>
                            </a:rPr>
                          </m:ctrlPr>
                        </m:sSubPr>
                        <m:e>
                          <m:r>
                            <a:rPr lang="en-AU" sz="2000" b="0" i="1" smtClean="0">
                              <a:latin typeface="Cambria Math" panose="02040503050406030204" pitchFamily="18" charset="0"/>
                            </a:rPr>
                            <m:t>𝑂</m:t>
                          </m:r>
                        </m:e>
                        <m:sub>
                          <m:r>
                            <a:rPr lang="en-AU" sz="2000" b="0" i="1" smtClean="0">
                              <a:latin typeface="Cambria Math" panose="02040503050406030204" pitchFamily="18" charset="0"/>
                            </a:rPr>
                            <m:t>2</m:t>
                          </m:r>
                        </m:sub>
                      </m:sSub>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2</m:t>
                          </m:r>
                          <m:r>
                            <a:rPr lang="en-AU" sz="2000" b="0" i="1" smtClean="0">
                              <a:latin typeface="Cambria Math" panose="02040503050406030204" pitchFamily="18" charset="0"/>
                            </a:rPr>
                            <m:t>𝐻</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2</m:t>
                          </m:r>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𝑂</m:t>
                      </m:r>
                    </m:oMath>
                  </m:oMathPara>
                </a14:m>
                <a:endParaRPr lang="en-AU" sz="2000"/>
              </a:p>
            </p:txBody>
          </p:sp>
        </mc:Choice>
        <mc:Fallback xmlns="">
          <p:sp>
            <p:nvSpPr>
              <p:cNvPr id="12" name="TextBox 11">
                <a:extLst>
                  <a:ext uri="{FF2B5EF4-FFF2-40B4-BE49-F238E27FC236}">
                    <a16:creationId xmlns:a16="http://schemas.microsoft.com/office/drawing/2014/main" id="{DFB0BB7B-4304-A14D-CE6D-1D26F175FF0D}"/>
                  </a:ext>
                </a:extLst>
              </p:cNvPr>
              <p:cNvSpPr txBox="1">
                <a:spLocks noRot="1" noChangeAspect="1" noMove="1" noResize="1" noEditPoints="1" noAdjustHandles="1" noChangeArrowheads="1" noChangeShapeType="1" noTextEdit="1"/>
              </p:cNvSpPr>
              <p:nvPr/>
            </p:nvSpPr>
            <p:spPr>
              <a:xfrm>
                <a:off x="4089631" y="5495954"/>
                <a:ext cx="3269044" cy="526320"/>
              </a:xfrm>
              <a:prstGeom prst="rect">
                <a:avLst/>
              </a:prstGeom>
              <a:blipFill>
                <a:blip r:embed="rId5"/>
                <a:stretch>
                  <a:fillRect t="-232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3E7FEEE-0A82-7B23-B168-F5B2A911222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grpSp>
        <p:nvGrpSpPr>
          <p:cNvPr id="13" name="Group 12">
            <a:extLst>
              <a:ext uri="{FF2B5EF4-FFF2-40B4-BE49-F238E27FC236}">
                <a16:creationId xmlns:a16="http://schemas.microsoft.com/office/drawing/2014/main" id="{FCE55368-B8ED-4229-CAE7-9CCFE0AAB529}"/>
              </a:ext>
              <a:ext uri="{C183D7F6-B498-43B3-948B-1728B52AA6E4}">
                <adec:decorative xmlns:adec="http://schemas.microsoft.com/office/drawing/2017/decorative" val="1"/>
              </a:ext>
            </a:extLst>
          </p:cNvPr>
          <p:cNvGrpSpPr/>
          <p:nvPr/>
        </p:nvGrpSpPr>
        <p:grpSpPr>
          <a:xfrm>
            <a:off x="9603720" y="4589362"/>
            <a:ext cx="1880280" cy="2124120"/>
            <a:chOff x="9273540" y="4300031"/>
            <a:chExt cx="2004060" cy="2197969"/>
          </a:xfrm>
        </p:grpSpPr>
        <p:sp>
          <p:nvSpPr>
            <p:cNvPr id="14" name="Rectangle: Rounded Corners 5">
              <a:extLst>
                <a:ext uri="{FF2B5EF4-FFF2-40B4-BE49-F238E27FC236}">
                  <a16:creationId xmlns:a16="http://schemas.microsoft.com/office/drawing/2014/main" id="{50E52525-8F3C-2B86-0214-D0737FDE223A}"/>
                </a:ext>
                <a:ext uri="{C183D7F6-B498-43B3-948B-1728B52AA6E4}">
                  <adec:decorative xmlns:adec="http://schemas.microsoft.com/office/drawing/2017/decorative" val="1"/>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15" name="Oval 14">
              <a:extLst>
                <a:ext uri="{FF2B5EF4-FFF2-40B4-BE49-F238E27FC236}">
                  <a16:creationId xmlns:a16="http://schemas.microsoft.com/office/drawing/2014/main" id="{F8746469-1E19-4FB0-95CD-0AF2508F8ADC}"/>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754359CD-FBAC-F41F-63D3-ED63D3E3CB8C}"/>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44975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A0A07-790A-2178-60E8-30C2625A0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B1AD03-B9BE-842A-37E1-782871FEEBF3}"/>
              </a:ext>
            </a:extLst>
          </p:cNvPr>
          <p:cNvSpPr>
            <a:spLocks noGrp="1"/>
          </p:cNvSpPr>
          <p:nvPr>
            <p:ph type="title"/>
          </p:nvPr>
        </p:nvSpPr>
        <p:spPr/>
        <p:txBody>
          <a:bodyPr/>
          <a:lstStyle/>
          <a:p>
            <a:r>
              <a:rPr lang="en-AU"/>
              <a:t>1.4 Molecular model activity (3 of 8)</a:t>
            </a:r>
          </a:p>
        </p:txBody>
      </p:sp>
      <p:sp>
        <p:nvSpPr>
          <p:cNvPr id="4" name="Text Placeholder 3">
            <a:extLst>
              <a:ext uri="{FF2B5EF4-FFF2-40B4-BE49-F238E27FC236}">
                <a16:creationId xmlns:a16="http://schemas.microsoft.com/office/drawing/2014/main" id="{015E9F84-8260-55FE-9843-A05F4F2DBA38}"/>
              </a:ext>
            </a:extLst>
          </p:cNvPr>
          <p:cNvSpPr>
            <a:spLocks noGrp="1"/>
          </p:cNvSpPr>
          <p:nvPr>
            <p:ph type="body" sz="quarter" idx="17"/>
          </p:nvPr>
        </p:nvSpPr>
        <p:spPr>
          <a:xfrm>
            <a:off x="360000" y="1567087"/>
            <a:ext cx="11484000" cy="667660"/>
          </a:xfrm>
        </p:spPr>
        <p:txBody>
          <a:bodyPr/>
          <a:lstStyle/>
          <a:p>
            <a:r>
              <a:rPr lang="en-AU"/>
              <a:t>Decomposition of water unbalanced</a:t>
            </a:r>
          </a:p>
        </p:txBody>
      </p:sp>
      <p:pic>
        <p:nvPicPr>
          <p:cNvPr id="9" name="Picture 8" descr="A molecular model of water. It contains one oxygen (red ball) and two hydrogens (white balls).">
            <a:extLst>
              <a:ext uri="{FF2B5EF4-FFF2-40B4-BE49-F238E27FC236}">
                <a16:creationId xmlns:a16="http://schemas.microsoft.com/office/drawing/2014/main" id="{26C07C34-799C-6F56-16A0-8CB5A15572AA}"/>
              </a:ext>
            </a:extLst>
          </p:cNvPr>
          <p:cNvPicPr>
            <a:picLocks noChangeAspect="1"/>
          </p:cNvPicPr>
          <p:nvPr/>
        </p:nvPicPr>
        <p:blipFill>
          <a:blip r:embed="rId3"/>
          <a:stretch>
            <a:fillRect/>
          </a:stretch>
        </p:blipFill>
        <p:spPr>
          <a:xfrm>
            <a:off x="359999" y="2604320"/>
            <a:ext cx="4523941" cy="2811691"/>
          </a:xfrm>
          <a:prstGeom prst="rect">
            <a:avLst/>
          </a:prstGeom>
        </p:spPr>
      </p:pic>
      <p:pic>
        <p:nvPicPr>
          <p:cNvPr id="6" name="Picture 5" descr="An arrow pointing to the right.">
            <a:extLst>
              <a:ext uri="{FF2B5EF4-FFF2-40B4-BE49-F238E27FC236}">
                <a16:creationId xmlns:a16="http://schemas.microsoft.com/office/drawing/2014/main" id="{C9F1F729-FCFF-520F-870D-249D0BB6ACB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516584" y="2863666"/>
            <a:ext cx="2259112" cy="2259112"/>
          </a:xfrm>
          <a:prstGeom prst="rect">
            <a:avLst/>
          </a:prstGeom>
        </p:spPr>
      </p:pic>
      <p:pic>
        <p:nvPicPr>
          <p:cNvPr id="7" name="Picture 6" descr="Molecular models of hydrogen gas and and oxygen gas. Hydrogen gas contains two hydrogen atoms (white balls) with a single bond. Oxygen gas contains two oxygen atoms (red balls) and a double bond.">
            <a:extLst>
              <a:ext uri="{FF2B5EF4-FFF2-40B4-BE49-F238E27FC236}">
                <a16:creationId xmlns:a16="http://schemas.microsoft.com/office/drawing/2014/main" id="{A6FFA026-139C-857C-E4A8-068C1F8C0384}"/>
              </a:ext>
            </a:extLst>
          </p:cNvPr>
          <p:cNvPicPr>
            <a:picLocks noChangeAspect="1"/>
          </p:cNvPicPr>
          <p:nvPr/>
        </p:nvPicPr>
        <p:blipFill>
          <a:blip r:embed="rId5"/>
          <a:stretch>
            <a:fillRect/>
          </a:stretch>
        </p:blipFill>
        <p:spPr>
          <a:xfrm>
            <a:off x="6519878" y="2191273"/>
            <a:ext cx="3269044" cy="349404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D491BA6-976F-F092-6714-765542118084}"/>
                  </a:ext>
                </a:extLst>
              </p:cNvPr>
              <p:cNvSpPr txBox="1"/>
              <p:nvPr/>
            </p:nvSpPr>
            <p:spPr>
              <a:xfrm>
                <a:off x="4252959" y="6181683"/>
                <a:ext cx="3269044" cy="526320"/>
              </a:xfrm>
              <a:prstGeom prst="rect">
                <a:avLst/>
              </a:prstGeom>
              <a:noFill/>
            </p:spPr>
            <p:txBody>
              <a:bodyPr wrap="none" lIns="0" tIns="0" rIns="0" bIns="0" rtlCol="0">
                <a:noAutofit/>
              </a:bodyPr>
              <a:lstStyle/>
              <a:p>
                <a14:m>
                  <m:oMath xmlns:m="http://schemas.openxmlformats.org/officeDocument/2006/math">
                    <m:sSub>
                      <m:sSubPr>
                        <m:ctrlPr>
                          <a:rPr lang="en-AU" sz="2000" i="1" smtClean="0">
                            <a:latin typeface="Cambria Math" panose="02040503050406030204" pitchFamily="18" charset="0"/>
                            <a:ea typeface="Cambria Math" panose="02040503050406030204" pitchFamily="18" charset="0"/>
                          </a:rPr>
                        </m:ctrlPr>
                      </m:sSubPr>
                      <m:e>
                        <m:r>
                          <a:rPr lang="en-AU" sz="2000" i="1">
                            <a:latin typeface="Cambria Math" panose="02040503050406030204" pitchFamily="18" charset="0"/>
                            <a:ea typeface="Cambria Math" panose="02040503050406030204" pitchFamily="18" charset="0"/>
                          </a:rPr>
                          <m:t>𝐻</m:t>
                        </m:r>
                      </m:e>
                      <m:sub>
                        <m:r>
                          <a:rPr lang="en-AU" sz="2000" i="1">
                            <a:latin typeface="Cambria Math" panose="02040503050406030204" pitchFamily="18" charset="0"/>
                            <a:ea typeface="Cambria Math" panose="02040503050406030204" pitchFamily="18" charset="0"/>
                          </a:rPr>
                          <m:t>2</m:t>
                        </m:r>
                      </m:sub>
                    </m:sSub>
                    <m:r>
                      <a:rPr lang="en-AU" sz="2000" i="1">
                        <a:latin typeface="Cambria Math" panose="02040503050406030204" pitchFamily="18" charset="0"/>
                        <a:ea typeface="Cambria Math" panose="02040503050406030204" pitchFamily="18" charset="0"/>
                      </a:rPr>
                      <m:t>𝑂</m:t>
                    </m:r>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𝐻</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𝑂</m:t>
                        </m:r>
                      </m:e>
                      <m:sub>
                        <m:r>
                          <a:rPr lang="en-AU" sz="2000" b="0" i="1" smtClean="0">
                            <a:latin typeface="Cambria Math" panose="02040503050406030204" pitchFamily="18" charset="0"/>
                            <a:ea typeface="Cambria Math" panose="02040503050406030204" pitchFamily="18" charset="0"/>
                          </a:rPr>
                          <m:t>2</m:t>
                        </m:r>
                      </m:sub>
                    </m:sSub>
                  </m:oMath>
                </a14:m>
                <a:r>
                  <a:rPr lang="en-AU" sz="2000"/>
                  <a:t> </a:t>
                </a:r>
              </a:p>
            </p:txBody>
          </p:sp>
        </mc:Choice>
        <mc:Fallback xmlns="">
          <p:sp>
            <p:nvSpPr>
              <p:cNvPr id="12" name="TextBox 11">
                <a:extLst>
                  <a:ext uri="{FF2B5EF4-FFF2-40B4-BE49-F238E27FC236}">
                    <a16:creationId xmlns:a16="http://schemas.microsoft.com/office/drawing/2014/main" id="{9D491BA6-976F-F092-6714-765542118084}"/>
                  </a:ext>
                </a:extLst>
              </p:cNvPr>
              <p:cNvSpPr txBox="1">
                <a:spLocks noRot="1" noChangeAspect="1" noMove="1" noResize="1" noEditPoints="1" noAdjustHandles="1" noChangeArrowheads="1" noChangeShapeType="1" noTextEdit="1"/>
              </p:cNvSpPr>
              <p:nvPr/>
            </p:nvSpPr>
            <p:spPr>
              <a:xfrm>
                <a:off x="4252959" y="6181683"/>
                <a:ext cx="3269044" cy="526320"/>
              </a:xfrm>
              <a:prstGeom prst="rect">
                <a:avLst/>
              </a:prstGeom>
              <a:blipFill>
                <a:blip r:embed="rId6"/>
                <a:stretch>
                  <a:fillRect l="-2713" t="-47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8F7B052D-1C4D-0113-3994-2CF178D3CDAD}"/>
              </a:ext>
              <a:ext uri="{C183D7F6-B498-43B3-948B-1728B52AA6E4}">
                <adec:decorative xmlns:adec="http://schemas.microsoft.com/office/drawing/2017/decorative" val="1"/>
              </a:ext>
            </a:extLst>
          </p:cNvPr>
          <p:cNvGrpSpPr/>
          <p:nvPr/>
        </p:nvGrpSpPr>
        <p:grpSpPr>
          <a:xfrm>
            <a:off x="9544580" y="4481880"/>
            <a:ext cx="1880280" cy="2124120"/>
            <a:chOff x="9273540" y="4300031"/>
            <a:chExt cx="2004060" cy="2197969"/>
          </a:xfrm>
        </p:grpSpPr>
        <p:sp>
          <p:nvSpPr>
            <p:cNvPr id="8" name="Rectangle: Rounded Corners 7">
              <a:extLst>
                <a:ext uri="{FF2B5EF4-FFF2-40B4-BE49-F238E27FC236}">
                  <a16:creationId xmlns:a16="http://schemas.microsoft.com/office/drawing/2014/main" id="{3D31DC35-84D0-5512-E6D9-09741D9038E9}"/>
                </a:ext>
                <a:ext uri="{C183D7F6-B498-43B3-948B-1728B52AA6E4}">
                  <adec:decorative xmlns:adec="http://schemas.microsoft.com/office/drawing/2017/decorative" val="1"/>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10" name="Oval 9">
              <a:extLst>
                <a:ext uri="{FF2B5EF4-FFF2-40B4-BE49-F238E27FC236}">
                  <a16:creationId xmlns:a16="http://schemas.microsoft.com/office/drawing/2014/main" id="{3C30B1C3-D8AD-59A8-43E6-BAE9B4085625}"/>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A02DD7B3-28CE-2AF0-D50F-0F31CF536667}"/>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60B12AAE-CF7F-2CE2-AB21-59BC84434C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70527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8050-7A72-C550-7CA6-741B3F5A919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1F20DC-2B3F-53F9-B0A4-BBF71703A704}"/>
              </a:ext>
            </a:extLst>
          </p:cNvPr>
          <p:cNvSpPr>
            <a:spLocks noGrp="1"/>
          </p:cNvSpPr>
          <p:nvPr>
            <p:ph type="title"/>
          </p:nvPr>
        </p:nvSpPr>
        <p:spPr/>
        <p:txBody>
          <a:bodyPr/>
          <a:lstStyle/>
          <a:p>
            <a:r>
              <a:rPr lang="en-AU"/>
              <a:t>1.4 Molecular model activity (4 of 8)</a:t>
            </a:r>
          </a:p>
        </p:txBody>
      </p:sp>
      <p:sp>
        <p:nvSpPr>
          <p:cNvPr id="4" name="Text Placeholder 3">
            <a:extLst>
              <a:ext uri="{FF2B5EF4-FFF2-40B4-BE49-F238E27FC236}">
                <a16:creationId xmlns:a16="http://schemas.microsoft.com/office/drawing/2014/main" id="{D1D8211F-B92F-0ADD-FBA5-D36708563F5F}"/>
              </a:ext>
            </a:extLst>
          </p:cNvPr>
          <p:cNvSpPr>
            <a:spLocks noGrp="1"/>
          </p:cNvSpPr>
          <p:nvPr>
            <p:ph type="body" sz="quarter" idx="17"/>
          </p:nvPr>
        </p:nvSpPr>
        <p:spPr>
          <a:xfrm>
            <a:off x="360000" y="905601"/>
            <a:ext cx="11484000" cy="545600"/>
          </a:xfrm>
        </p:spPr>
        <p:txBody>
          <a:bodyPr/>
          <a:lstStyle/>
          <a:p>
            <a:r>
              <a:rPr lang="en-AU"/>
              <a:t>Decomposition of water balanced</a:t>
            </a:r>
          </a:p>
        </p:txBody>
      </p:sp>
      <p:grpSp>
        <p:nvGrpSpPr>
          <p:cNvPr id="11" name="Group 10" descr="Molecular models showing the decomposition of water. Two water molecules are on the reactants side. They are made from 1 red ball and 2 white balls connected by single bonds. On the products side is two hydrogen molecules made from two white balls connected by a single bond, and an oxygen molecule made from two red balls connected by a double bond.">
            <a:extLst>
              <a:ext uri="{FF2B5EF4-FFF2-40B4-BE49-F238E27FC236}">
                <a16:creationId xmlns:a16="http://schemas.microsoft.com/office/drawing/2014/main" id="{8C60D634-DF8B-DE49-B6FF-5E2294BEB81B}"/>
              </a:ext>
            </a:extLst>
          </p:cNvPr>
          <p:cNvGrpSpPr/>
          <p:nvPr/>
        </p:nvGrpSpPr>
        <p:grpSpPr>
          <a:xfrm>
            <a:off x="545579" y="1647571"/>
            <a:ext cx="10776479" cy="4586334"/>
            <a:chOff x="545579" y="1690433"/>
            <a:chExt cx="10776479" cy="4586334"/>
          </a:xfrm>
        </p:grpSpPr>
        <p:pic>
          <p:nvPicPr>
            <p:cNvPr id="8" name="Picture 7" descr="Molecular models showing the decomposition of water. Two water (H2O) molecules decompose into 2 hydrogen gas molecules and one oxygen gas molecule.">
              <a:extLst>
                <a:ext uri="{FF2B5EF4-FFF2-40B4-BE49-F238E27FC236}">
                  <a16:creationId xmlns:a16="http://schemas.microsoft.com/office/drawing/2014/main" id="{B82B7715-9406-CB93-8E83-93E82524859E}"/>
                </a:ext>
              </a:extLst>
            </p:cNvPr>
            <p:cNvPicPr>
              <a:picLocks noChangeAspect="1"/>
            </p:cNvPicPr>
            <p:nvPr/>
          </p:nvPicPr>
          <p:blipFill>
            <a:blip r:embed="rId3"/>
            <a:stretch>
              <a:fillRect/>
            </a:stretch>
          </p:blipFill>
          <p:spPr>
            <a:xfrm>
              <a:off x="545579" y="1690433"/>
              <a:ext cx="10776479" cy="4586334"/>
            </a:xfrm>
            <a:prstGeom prst="rect">
              <a:avLst/>
            </a:prstGeom>
          </p:spPr>
        </p:pic>
        <p:pic>
          <p:nvPicPr>
            <p:cNvPr id="10" name="Picture 9">
              <a:extLst>
                <a:ext uri="{FF2B5EF4-FFF2-40B4-BE49-F238E27FC236}">
                  <a16:creationId xmlns:a16="http://schemas.microsoft.com/office/drawing/2014/main" id="{4384C243-95D7-8D18-F2B2-EA6CBA730B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44946" y="2761246"/>
              <a:ext cx="2444708" cy="2444708"/>
            </a:xfrm>
            <a:prstGeom prst="rect">
              <a:avLst/>
            </a:prstGeom>
          </p:spPr>
        </p:pic>
      </p:grpSp>
      <p:grpSp>
        <p:nvGrpSpPr>
          <p:cNvPr id="5" name="Group 4">
            <a:extLst>
              <a:ext uri="{FF2B5EF4-FFF2-40B4-BE49-F238E27FC236}">
                <a16:creationId xmlns:a16="http://schemas.microsoft.com/office/drawing/2014/main" id="{229C6BAE-5D05-4BA7-1338-1AE20EA9FA61}"/>
              </a:ext>
              <a:ext uri="{C183D7F6-B498-43B3-948B-1728B52AA6E4}">
                <adec:decorative xmlns:adec="http://schemas.microsoft.com/office/drawing/2017/decorative" val="1"/>
              </a:ext>
            </a:extLst>
          </p:cNvPr>
          <p:cNvGrpSpPr/>
          <p:nvPr/>
        </p:nvGrpSpPr>
        <p:grpSpPr>
          <a:xfrm>
            <a:off x="9589021" y="4373880"/>
            <a:ext cx="1880280" cy="2124120"/>
            <a:chOff x="9273540" y="4300031"/>
            <a:chExt cx="2004060" cy="2197969"/>
          </a:xfrm>
        </p:grpSpPr>
        <p:sp>
          <p:nvSpPr>
            <p:cNvPr id="6" name="Rectangle: Rounded Corners 5">
              <a:extLst>
                <a:ext uri="{FF2B5EF4-FFF2-40B4-BE49-F238E27FC236}">
                  <a16:creationId xmlns:a16="http://schemas.microsoft.com/office/drawing/2014/main" id="{B86BE14D-5DBE-A319-B865-346BEEE3FBD7}"/>
                </a:ext>
                <a:ext uri="{C183D7F6-B498-43B3-948B-1728B52AA6E4}">
                  <adec:decorative xmlns:adec="http://schemas.microsoft.com/office/drawing/2017/decorative" val="1"/>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pPr algn="ctr"/>
              <a:r>
                <a:rPr lang="en-AU" sz="1600" dirty="0">
                  <a:solidFill>
                    <a:schemeClr val="tx1"/>
                  </a:solidFill>
                </a:rPr>
                <a:t>Oxygen atom</a:t>
              </a:r>
            </a:p>
            <a:p>
              <a:pPr algn="ctr"/>
              <a:endParaRPr lang="en-AU" sz="1600" dirty="0">
                <a:solidFill>
                  <a:schemeClr val="tx1"/>
                </a:solidFill>
              </a:endParaRPr>
            </a:p>
            <a:p>
              <a:pPr algn="ctr"/>
              <a:endParaRPr lang="en-AU" sz="1600" dirty="0">
                <a:solidFill>
                  <a:schemeClr val="tx1"/>
                </a:solidFill>
              </a:endParaRPr>
            </a:p>
            <a:p>
              <a:pPr algn="ctr"/>
              <a:r>
                <a:rPr lang="en-AU" sz="1600" dirty="0">
                  <a:solidFill>
                    <a:schemeClr val="tx1"/>
                  </a:solidFill>
                </a:rPr>
                <a:t>Hydrogen atom</a:t>
              </a:r>
            </a:p>
            <a:p>
              <a:pPr algn="ctr"/>
              <a:endParaRPr lang="en-AU" dirty="0"/>
            </a:p>
          </p:txBody>
        </p:sp>
        <p:sp>
          <p:nvSpPr>
            <p:cNvPr id="7" name="Oval 6">
              <a:extLst>
                <a:ext uri="{FF2B5EF4-FFF2-40B4-BE49-F238E27FC236}">
                  <a16:creationId xmlns:a16="http://schemas.microsoft.com/office/drawing/2014/main" id="{BD067DFD-AB2A-DC67-3646-61C290E6C9CD}"/>
                </a:ext>
              </a:extLst>
            </p:cNvPr>
            <p:cNvSpPr/>
            <p:nvPr/>
          </p:nvSpPr>
          <p:spPr>
            <a:xfrm>
              <a:off x="10123170" y="6049800"/>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1CEDFD74-3CE9-782B-9A02-ECB92F181786}"/>
                </a:ext>
              </a:extLst>
            </p:cNvPr>
            <p:cNvSpPr/>
            <p:nvPr/>
          </p:nvSpPr>
          <p:spPr>
            <a:xfrm>
              <a:off x="10123170" y="5304182"/>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291CED-D7A0-3B50-4C0C-49E77A93D5BB}"/>
                  </a:ext>
                </a:extLst>
              </p:cNvPr>
              <p:cNvSpPr txBox="1"/>
              <p:nvPr/>
            </p:nvSpPr>
            <p:spPr>
              <a:xfrm>
                <a:off x="4461478" y="6342840"/>
                <a:ext cx="3269044" cy="526320"/>
              </a:xfrm>
              <a:prstGeom prst="rect">
                <a:avLst/>
              </a:prstGeom>
              <a:noFill/>
            </p:spPr>
            <p:txBody>
              <a:bodyPr wrap="none" lIns="0" tIns="0" rIns="0" bIns="0" rtlCol="0">
                <a:noAutofit/>
              </a:bodyPr>
              <a:lstStyle/>
              <a:p>
                <a14:m>
                  <m:oMath xmlns:m="http://schemas.openxmlformats.org/officeDocument/2006/math">
                    <m:sSub>
                      <m:sSubPr>
                        <m:ctrlPr>
                          <a:rPr lang="en-AU"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2</m:t>
                        </m:r>
                        <m:r>
                          <a:rPr lang="en-AU" sz="2000" i="1">
                            <a:latin typeface="Cambria Math" panose="02040503050406030204" pitchFamily="18" charset="0"/>
                            <a:ea typeface="Cambria Math" panose="02040503050406030204" pitchFamily="18" charset="0"/>
                          </a:rPr>
                          <m:t>𝐻</m:t>
                        </m:r>
                      </m:e>
                      <m:sub>
                        <m:r>
                          <a:rPr lang="en-AU" sz="2000" i="1">
                            <a:latin typeface="Cambria Math" panose="02040503050406030204" pitchFamily="18" charset="0"/>
                            <a:ea typeface="Cambria Math" panose="02040503050406030204" pitchFamily="18" charset="0"/>
                          </a:rPr>
                          <m:t>2</m:t>
                        </m:r>
                      </m:sub>
                    </m:sSub>
                    <m:r>
                      <a:rPr lang="en-AU" sz="2000" i="1">
                        <a:latin typeface="Cambria Math" panose="02040503050406030204" pitchFamily="18" charset="0"/>
                        <a:ea typeface="Cambria Math" panose="02040503050406030204" pitchFamily="18" charset="0"/>
                      </a:rPr>
                      <m:t>𝑂</m:t>
                    </m:r>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2</m:t>
                        </m:r>
                        <m:r>
                          <a:rPr lang="en-AU" sz="2000" b="0" i="1" smtClean="0">
                            <a:latin typeface="Cambria Math" panose="02040503050406030204" pitchFamily="18" charset="0"/>
                          </a:rPr>
                          <m:t>𝐻</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𝑂</m:t>
                        </m:r>
                      </m:e>
                      <m:sub>
                        <m:r>
                          <a:rPr lang="en-AU" sz="2000" b="0" i="1" smtClean="0">
                            <a:latin typeface="Cambria Math" panose="02040503050406030204" pitchFamily="18" charset="0"/>
                            <a:ea typeface="Cambria Math" panose="02040503050406030204" pitchFamily="18" charset="0"/>
                          </a:rPr>
                          <m:t>2</m:t>
                        </m:r>
                      </m:sub>
                    </m:sSub>
                  </m:oMath>
                </a14:m>
                <a:r>
                  <a:rPr lang="en-AU" sz="2000"/>
                  <a:t> </a:t>
                </a:r>
              </a:p>
            </p:txBody>
          </p:sp>
        </mc:Choice>
        <mc:Fallback xmlns="">
          <p:sp>
            <p:nvSpPr>
              <p:cNvPr id="12" name="TextBox 11">
                <a:extLst>
                  <a:ext uri="{FF2B5EF4-FFF2-40B4-BE49-F238E27FC236}">
                    <a16:creationId xmlns:a16="http://schemas.microsoft.com/office/drawing/2014/main" id="{28291CED-D7A0-3B50-4C0C-49E77A93D5BB}"/>
                  </a:ext>
                </a:extLst>
              </p:cNvPr>
              <p:cNvSpPr txBox="1">
                <a:spLocks noRot="1" noChangeAspect="1" noMove="1" noResize="1" noEditPoints="1" noAdjustHandles="1" noChangeArrowheads="1" noChangeShapeType="1" noTextEdit="1"/>
              </p:cNvSpPr>
              <p:nvPr/>
            </p:nvSpPr>
            <p:spPr>
              <a:xfrm>
                <a:off x="4461478" y="6342840"/>
                <a:ext cx="3269044" cy="526320"/>
              </a:xfrm>
              <a:prstGeom prst="rect">
                <a:avLst/>
              </a:prstGeom>
              <a:blipFill>
                <a:blip r:embed="rId5"/>
                <a:stretch>
                  <a:fillRect l="-2713" t="-4762"/>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2C4FA1A-CB53-E6C4-B471-6FE56CD721A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7378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06E7-BAE7-0497-F160-29CBF9DF19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C6B2E9-B99C-9A3C-B09D-3F143956EA72}"/>
              </a:ext>
            </a:extLst>
          </p:cNvPr>
          <p:cNvSpPr>
            <a:spLocks noGrp="1"/>
          </p:cNvSpPr>
          <p:nvPr>
            <p:ph type="title"/>
          </p:nvPr>
        </p:nvSpPr>
        <p:spPr/>
        <p:txBody>
          <a:bodyPr/>
          <a:lstStyle/>
          <a:p>
            <a:r>
              <a:rPr lang="en-AU"/>
              <a:t>1.4 Molecular model activity (5 of 8)</a:t>
            </a:r>
          </a:p>
        </p:txBody>
      </p:sp>
      <p:sp>
        <p:nvSpPr>
          <p:cNvPr id="4" name="Text Placeholder 3">
            <a:extLst>
              <a:ext uri="{FF2B5EF4-FFF2-40B4-BE49-F238E27FC236}">
                <a16:creationId xmlns:a16="http://schemas.microsoft.com/office/drawing/2014/main" id="{7FFD25EB-BB61-CBC0-8511-20620AC2F502}"/>
              </a:ext>
            </a:extLst>
          </p:cNvPr>
          <p:cNvSpPr>
            <a:spLocks noGrp="1"/>
          </p:cNvSpPr>
          <p:nvPr>
            <p:ph type="body" sz="quarter" idx="17"/>
          </p:nvPr>
        </p:nvSpPr>
        <p:spPr>
          <a:xfrm>
            <a:off x="360000" y="1567087"/>
            <a:ext cx="11484000" cy="545602"/>
          </a:xfrm>
        </p:spPr>
        <p:txBody>
          <a:bodyPr/>
          <a:lstStyle/>
          <a:p>
            <a:r>
              <a:rPr lang="en-AU"/>
              <a:t>Combustion of methane unbalanced</a:t>
            </a:r>
          </a:p>
        </p:txBody>
      </p:sp>
      <p:grpSp>
        <p:nvGrpSpPr>
          <p:cNvPr id="16" name="Group 15" descr="The image shows molecular models of the unbalanced combustion of methane. Methane (1 black ball bonded to 4 white balls) is reacting with oxygen gas (2 red balls double bonded) to make carbon dioxide (1 black ball double bonded to 2 red balls) and water 1 red ball bonded to 2 white balls).">
            <a:extLst>
              <a:ext uri="{FF2B5EF4-FFF2-40B4-BE49-F238E27FC236}">
                <a16:creationId xmlns:a16="http://schemas.microsoft.com/office/drawing/2014/main" id="{51DE04BC-D597-B259-5DFD-E6F93317E16C}"/>
              </a:ext>
            </a:extLst>
          </p:cNvPr>
          <p:cNvGrpSpPr/>
          <p:nvPr/>
        </p:nvGrpSpPr>
        <p:grpSpPr>
          <a:xfrm>
            <a:off x="348000" y="1750550"/>
            <a:ext cx="9481737" cy="3723826"/>
            <a:chOff x="415518" y="1530334"/>
            <a:chExt cx="10581982" cy="4116578"/>
          </a:xfrm>
        </p:grpSpPr>
        <p:pic>
          <p:nvPicPr>
            <p:cNvPr id="7" name="Picture 6" descr="molecular models of methane and oxygen">
              <a:extLst>
                <a:ext uri="{FF2B5EF4-FFF2-40B4-BE49-F238E27FC236}">
                  <a16:creationId xmlns:a16="http://schemas.microsoft.com/office/drawing/2014/main" id="{BB4E20FD-FA02-D9DF-61F0-B8F7092246C5}"/>
                </a:ext>
              </a:extLst>
            </p:cNvPr>
            <p:cNvPicPr>
              <a:picLocks noChangeAspect="1"/>
            </p:cNvPicPr>
            <p:nvPr/>
          </p:nvPicPr>
          <p:blipFill>
            <a:blip r:embed="rId3"/>
            <a:stretch>
              <a:fillRect/>
            </a:stretch>
          </p:blipFill>
          <p:spPr>
            <a:xfrm>
              <a:off x="415518" y="2353267"/>
              <a:ext cx="4926652" cy="2463326"/>
            </a:xfrm>
            <a:prstGeom prst="rect">
              <a:avLst/>
            </a:prstGeom>
          </p:spPr>
        </p:pic>
        <p:pic>
          <p:nvPicPr>
            <p:cNvPr id="13" name="Picture 12">
              <a:extLst>
                <a:ext uri="{FF2B5EF4-FFF2-40B4-BE49-F238E27FC236}">
                  <a16:creationId xmlns:a16="http://schemas.microsoft.com/office/drawing/2014/main" id="{C1916753-C983-0FFB-85D1-E183D465E3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94861" y="2436234"/>
              <a:ext cx="2232516" cy="2232516"/>
            </a:xfrm>
            <a:prstGeom prst="rect">
              <a:avLst/>
            </a:prstGeom>
          </p:spPr>
        </p:pic>
        <p:pic>
          <p:nvPicPr>
            <p:cNvPr id="10" name="Picture 9" descr="molecular model of carbon dioxide">
              <a:extLst>
                <a:ext uri="{FF2B5EF4-FFF2-40B4-BE49-F238E27FC236}">
                  <a16:creationId xmlns:a16="http://schemas.microsoft.com/office/drawing/2014/main" id="{AF7B3372-1EE6-3A6D-4B7A-A49832E32CFD}"/>
                </a:ext>
              </a:extLst>
            </p:cNvPr>
            <p:cNvPicPr>
              <a:picLocks noChangeAspect="1"/>
            </p:cNvPicPr>
            <p:nvPr/>
          </p:nvPicPr>
          <p:blipFill>
            <a:blip r:embed="rId5"/>
            <a:stretch>
              <a:fillRect/>
            </a:stretch>
          </p:blipFill>
          <p:spPr>
            <a:xfrm>
              <a:off x="7145111" y="1530334"/>
              <a:ext cx="3852389" cy="1884502"/>
            </a:xfrm>
            <a:prstGeom prst="rect">
              <a:avLst/>
            </a:prstGeom>
          </p:spPr>
        </p:pic>
        <p:pic>
          <p:nvPicPr>
            <p:cNvPr id="12" name="Picture 11" descr="molecular model of water">
              <a:extLst>
                <a:ext uri="{FF2B5EF4-FFF2-40B4-BE49-F238E27FC236}">
                  <a16:creationId xmlns:a16="http://schemas.microsoft.com/office/drawing/2014/main" id="{EF0AD955-02E5-3C8E-638B-20362F0448B0}"/>
                </a:ext>
              </a:extLst>
            </p:cNvPr>
            <p:cNvPicPr>
              <a:picLocks noChangeAspect="1"/>
            </p:cNvPicPr>
            <p:nvPr/>
          </p:nvPicPr>
          <p:blipFill>
            <a:blip r:embed="rId6"/>
            <a:stretch>
              <a:fillRect/>
            </a:stretch>
          </p:blipFill>
          <p:spPr>
            <a:xfrm>
              <a:off x="7160051" y="3584930"/>
              <a:ext cx="3696007" cy="2061982"/>
            </a:xfrm>
            <a:prstGeom prst="rect">
              <a:avLst/>
            </a:prstGeom>
          </p:spPr>
        </p:pic>
      </p:grpSp>
      <p:sp>
        <p:nvSpPr>
          <p:cNvPr id="2" name="Slide Number Placeholder 1">
            <a:extLst>
              <a:ext uri="{FF2B5EF4-FFF2-40B4-BE49-F238E27FC236}">
                <a16:creationId xmlns:a16="http://schemas.microsoft.com/office/drawing/2014/main" id="{07A1F224-BA81-ECA4-8B07-77AFFD9343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grpSp>
        <p:nvGrpSpPr>
          <p:cNvPr id="14" name="Group 13">
            <a:extLst>
              <a:ext uri="{FF2B5EF4-FFF2-40B4-BE49-F238E27FC236}">
                <a16:creationId xmlns:a16="http://schemas.microsoft.com/office/drawing/2014/main" id="{49EBA3D2-2DC3-C91C-9D6C-A3AB5023F192}"/>
              </a:ext>
              <a:ext uri="{C183D7F6-B498-43B3-948B-1728B52AA6E4}">
                <adec:decorative xmlns:adec="http://schemas.microsoft.com/office/drawing/2017/decorative" val="1"/>
              </a:ext>
            </a:extLst>
          </p:cNvPr>
          <p:cNvGrpSpPr/>
          <p:nvPr/>
        </p:nvGrpSpPr>
        <p:grpSpPr>
          <a:xfrm>
            <a:off x="9965786" y="4228853"/>
            <a:ext cx="2058071" cy="2124120"/>
            <a:chOff x="4775956" y="4470444"/>
            <a:chExt cx="2058071" cy="2124120"/>
          </a:xfrm>
        </p:grpSpPr>
        <p:grpSp>
          <p:nvGrpSpPr>
            <p:cNvPr id="5" name="Group 4" descr="A key showing that red balls represent oxygen and white balls represent hydrogen in the molecular models.">
              <a:extLst>
                <a:ext uri="{FF2B5EF4-FFF2-40B4-BE49-F238E27FC236}">
                  <a16:creationId xmlns:a16="http://schemas.microsoft.com/office/drawing/2014/main" id="{AA985D2D-A80F-2960-1793-979D4442AF48}"/>
                </a:ext>
              </a:extLst>
            </p:cNvPr>
            <p:cNvGrpSpPr/>
            <p:nvPr/>
          </p:nvGrpSpPr>
          <p:grpSpPr>
            <a:xfrm>
              <a:off x="4775956" y="4470444"/>
              <a:ext cx="2058071" cy="2124120"/>
              <a:chOff x="9354077" y="4281116"/>
              <a:chExt cx="2004060" cy="2197969"/>
            </a:xfrm>
          </p:grpSpPr>
          <p:sp>
            <p:nvSpPr>
              <p:cNvPr id="6" name="Rectangle: Rounded Corners 5">
                <a:extLst>
                  <a:ext uri="{FF2B5EF4-FFF2-40B4-BE49-F238E27FC236}">
                    <a16:creationId xmlns:a16="http://schemas.microsoft.com/office/drawing/2014/main" id="{88A236AC-5147-F5B5-24E4-829F0F1EB4AB}"/>
                  </a:ext>
                </a:extLst>
              </p:cNvPr>
              <p:cNvSpPr/>
              <p:nvPr/>
            </p:nvSpPr>
            <p:spPr>
              <a:xfrm>
                <a:off x="9354077" y="4281116"/>
                <a:ext cx="2004060" cy="2197969"/>
              </a:xfrm>
              <a:prstGeom prst="roundRect">
                <a:avLst>
                  <a:gd name="adj" fmla="val 4906"/>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r>
                  <a:rPr lang="en-AU" sz="1600" dirty="0">
                    <a:solidFill>
                      <a:schemeClr val="tx1"/>
                    </a:solidFill>
                  </a:rPr>
                  <a:t>Oxygen atom</a:t>
                </a:r>
              </a:p>
              <a:p>
                <a:endParaRPr lang="en-AU" sz="1600" dirty="0">
                  <a:solidFill>
                    <a:schemeClr val="tx1"/>
                  </a:solidFill>
                </a:endParaRPr>
              </a:p>
              <a:p>
                <a:r>
                  <a:rPr lang="en-AU" sz="1600" dirty="0">
                    <a:solidFill>
                      <a:schemeClr val="tx1"/>
                    </a:solidFill>
                  </a:rPr>
                  <a:t>Hydrogen atom</a:t>
                </a:r>
              </a:p>
              <a:p>
                <a:endParaRPr lang="en-AU" sz="1600" dirty="0">
                  <a:solidFill>
                    <a:schemeClr val="tx1"/>
                  </a:solidFill>
                </a:endParaRPr>
              </a:p>
              <a:p>
                <a:r>
                  <a:rPr lang="en-AU" sz="1600" dirty="0">
                    <a:solidFill>
                      <a:schemeClr val="tx1"/>
                    </a:solidFill>
                  </a:rPr>
                  <a:t>Carbon atom </a:t>
                </a:r>
              </a:p>
            </p:txBody>
          </p:sp>
          <p:sp>
            <p:nvSpPr>
              <p:cNvPr id="8" name="Oval 7">
                <a:extLst>
                  <a:ext uri="{FF2B5EF4-FFF2-40B4-BE49-F238E27FC236}">
                    <a16:creationId xmlns:a16="http://schemas.microsoft.com/office/drawing/2014/main" id="{F186B471-06BE-1B6F-8850-242820FE8206}"/>
                  </a:ext>
                </a:extLst>
              </p:cNvPr>
              <p:cNvSpPr/>
              <p:nvPr/>
            </p:nvSpPr>
            <p:spPr>
              <a:xfrm>
                <a:off x="10920859" y="5569942"/>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27757C38-884B-E650-8EB7-30CE041E5482}"/>
                  </a:ext>
                </a:extLst>
              </p:cNvPr>
              <p:cNvSpPr/>
              <p:nvPr/>
            </p:nvSpPr>
            <p:spPr>
              <a:xfrm>
                <a:off x="10920858" y="5075301"/>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Oval 10">
              <a:extLst>
                <a:ext uri="{FF2B5EF4-FFF2-40B4-BE49-F238E27FC236}">
                  <a16:creationId xmlns:a16="http://schemas.microsoft.com/office/drawing/2014/main" id="{C7454791-FA2E-6563-C378-4B8EDDEC5801}"/>
                </a:ext>
              </a:extLst>
            </p:cNvPr>
            <p:cNvSpPr/>
            <p:nvPr/>
          </p:nvSpPr>
          <p:spPr>
            <a:xfrm>
              <a:off x="6384962" y="6165512"/>
              <a:ext cx="313015" cy="29455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3425AF-01B3-F1B5-27E4-17F3886C7DDE}"/>
                  </a:ext>
                </a:extLst>
              </p:cNvPr>
              <p:cNvSpPr txBox="1"/>
              <p:nvPr/>
            </p:nvSpPr>
            <p:spPr>
              <a:xfrm>
                <a:off x="1370862" y="6135078"/>
                <a:ext cx="3269044" cy="526320"/>
              </a:xfrm>
              <a:prstGeom prst="rect">
                <a:avLst/>
              </a:prstGeom>
              <a:noFill/>
            </p:spPr>
            <p:txBody>
              <a:bodyPr wrap="none" lIns="0" tIns="0" rIns="0" bIns="0" rtlCol="0">
                <a:noAutofit/>
              </a:bodyPr>
              <a:lstStyle/>
              <a:p>
                <a14:m>
                  <m:oMath xmlns:m="http://schemas.openxmlformats.org/officeDocument/2006/math">
                    <m:sSub>
                      <m:sSubPr>
                        <m:ctrlPr>
                          <a:rPr lang="en-AU"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𝐶𝐻</m:t>
                        </m:r>
                      </m:e>
                      <m:sub>
                        <m:r>
                          <a:rPr lang="en-AU" sz="2000" b="0" i="1" smtClean="0">
                            <a:latin typeface="Cambria Math" panose="02040503050406030204" pitchFamily="18" charset="0"/>
                            <a:ea typeface="Cambria Math" panose="02040503050406030204" pitchFamily="18" charset="0"/>
                          </a:rPr>
                          <m:t>4</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𝑂</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𝐶𝑂</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𝑂</m:t>
                    </m:r>
                  </m:oMath>
                </a14:m>
                <a:r>
                  <a:rPr lang="en-AU" sz="2000"/>
                  <a:t> </a:t>
                </a:r>
              </a:p>
            </p:txBody>
          </p:sp>
        </mc:Choice>
        <mc:Fallback xmlns="">
          <p:sp>
            <p:nvSpPr>
              <p:cNvPr id="15" name="TextBox 14">
                <a:extLst>
                  <a:ext uri="{FF2B5EF4-FFF2-40B4-BE49-F238E27FC236}">
                    <a16:creationId xmlns:a16="http://schemas.microsoft.com/office/drawing/2014/main" id="{DA3425AF-01B3-F1B5-27E4-17F3886C7DDE}"/>
                  </a:ext>
                </a:extLst>
              </p:cNvPr>
              <p:cNvSpPr txBox="1">
                <a:spLocks noRot="1" noChangeAspect="1" noMove="1" noResize="1" noEditPoints="1" noAdjustHandles="1" noChangeArrowheads="1" noChangeShapeType="1" noTextEdit="1"/>
              </p:cNvSpPr>
              <p:nvPr/>
            </p:nvSpPr>
            <p:spPr>
              <a:xfrm>
                <a:off x="1370862" y="6135078"/>
                <a:ext cx="3269044" cy="526320"/>
              </a:xfrm>
              <a:prstGeom prst="rect">
                <a:avLst/>
              </a:prstGeom>
              <a:blipFill>
                <a:blip r:embed="rId7"/>
                <a:stretch>
                  <a:fillRect l="-2713" t="-2326"/>
                </a:stretch>
              </a:blipFill>
            </p:spPr>
            <p:txBody>
              <a:bodyPr/>
              <a:lstStyle/>
              <a:p>
                <a:r>
                  <a:rPr lang="en-US">
                    <a:noFill/>
                  </a:rPr>
                  <a:t> </a:t>
                </a:r>
              </a:p>
            </p:txBody>
          </p:sp>
        </mc:Fallback>
      </mc:AlternateContent>
    </p:spTree>
    <p:extLst>
      <p:ext uri="{BB962C8B-B14F-4D97-AF65-F5344CB8AC3E}">
        <p14:creationId xmlns:p14="http://schemas.microsoft.com/office/powerpoint/2010/main" val="160506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CA2E-AC2D-034F-452B-D3FDAEFA22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4DB6C6-88B3-4A07-8E18-D1CDC1F808AB}"/>
              </a:ext>
            </a:extLst>
          </p:cNvPr>
          <p:cNvSpPr>
            <a:spLocks noGrp="1"/>
          </p:cNvSpPr>
          <p:nvPr>
            <p:ph type="title"/>
          </p:nvPr>
        </p:nvSpPr>
        <p:spPr/>
        <p:txBody>
          <a:bodyPr/>
          <a:lstStyle/>
          <a:p>
            <a:r>
              <a:rPr lang="en-AU"/>
              <a:t>1.4 Molecular model activity (6 of 8)</a:t>
            </a:r>
          </a:p>
        </p:txBody>
      </p:sp>
      <p:sp>
        <p:nvSpPr>
          <p:cNvPr id="4" name="Text Placeholder 3">
            <a:extLst>
              <a:ext uri="{FF2B5EF4-FFF2-40B4-BE49-F238E27FC236}">
                <a16:creationId xmlns:a16="http://schemas.microsoft.com/office/drawing/2014/main" id="{D8D295ED-4A9B-38AC-4FD8-F03D9D1304FE}"/>
              </a:ext>
            </a:extLst>
          </p:cNvPr>
          <p:cNvSpPr>
            <a:spLocks noGrp="1"/>
          </p:cNvSpPr>
          <p:nvPr>
            <p:ph type="body" sz="quarter" idx="17"/>
          </p:nvPr>
        </p:nvSpPr>
        <p:spPr>
          <a:xfrm>
            <a:off x="360000" y="1119320"/>
            <a:ext cx="11484000" cy="599226"/>
          </a:xfrm>
        </p:spPr>
        <p:txBody>
          <a:bodyPr/>
          <a:lstStyle/>
          <a:p>
            <a:r>
              <a:rPr lang="en-AU"/>
              <a:t>Combustion of methane balanced</a:t>
            </a:r>
          </a:p>
        </p:txBody>
      </p:sp>
      <p:grpSp>
        <p:nvGrpSpPr>
          <p:cNvPr id="14" name="Group 13" descr="Molecular models showing the combustion of methane. The model is balanced showing 1 methane (1 black ball bonded to 4 white balls) reacting with 2 oxygen gas molecules (2 red balls double bonded) to form 1 carbon dioxide (1 black ball double bonded to 2 red balls) and 2 water molecules (1 red ball bonded to 2 white balls.">
            <a:extLst>
              <a:ext uri="{FF2B5EF4-FFF2-40B4-BE49-F238E27FC236}">
                <a16:creationId xmlns:a16="http://schemas.microsoft.com/office/drawing/2014/main" id="{6860BCC8-BDE3-BD03-6D0C-ABF29B57DFEB}"/>
              </a:ext>
            </a:extLst>
          </p:cNvPr>
          <p:cNvGrpSpPr/>
          <p:nvPr/>
        </p:nvGrpSpPr>
        <p:grpSpPr>
          <a:xfrm>
            <a:off x="360000" y="1850234"/>
            <a:ext cx="11832001" cy="2721647"/>
            <a:chOff x="179999" y="2443251"/>
            <a:chExt cx="11832001" cy="2721647"/>
          </a:xfrm>
        </p:grpSpPr>
        <p:pic>
          <p:nvPicPr>
            <p:cNvPr id="8" name="Picture 7" descr="molecular models showing the combustion of metha">
              <a:extLst>
                <a:ext uri="{FF2B5EF4-FFF2-40B4-BE49-F238E27FC236}">
                  <a16:creationId xmlns:a16="http://schemas.microsoft.com/office/drawing/2014/main" id="{F7B12F2F-2041-D05F-6F3D-6BEA51FD25E8}"/>
                </a:ext>
              </a:extLst>
            </p:cNvPr>
            <p:cNvPicPr>
              <a:picLocks noChangeAspect="1"/>
            </p:cNvPicPr>
            <p:nvPr/>
          </p:nvPicPr>
          <p:blipFill>
            <a:blip r:embed="rId3"/>
            <a:stretch>
              <a:fillRect/>
            </a:stretch>
          </p:blipFill>
          <p:spPr>
            <a:xfrm>
              <a:off x="179999" y="2443251"/>
              <a:ext cx="11832001" cy="2721647"/>
            </a:xfrm>
            <a:prstGeom prst="rect">
              <a:avLst/>
            </a:prstGeom>
          </p:spPr>
        </p:pic>
        <p:pic>
          <p:nvPicPr>
            <p:cNvPr id="9" name="Picture 8" descr="molecular models showing the combustion of metha">
              <a:extLst>
                <a:ext uri="{FF2B5EF4-FFF2-40B4-BE49-F238E27FC236}">
                  <a16:creationId xmlns:a16="http://schemas.microsoft.com/office/drawing/2014/main" id="{E0A0FCC7-0A9E-61BC-6225-429B0AD537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68796" y="2443251"/>
              <a:ext cx="2444708" cy="2444708"/>
            </a:xfrm>
            <a:prstGeom prst="rect">
              <a:avLst/>
            </a:prstGeom>
          </p:spPr>
        </p:pic>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E2C31F-1186-3AF8-E588-873095A0BE8B}"/>
                  </a:ext>
                </a:extLst>
              </p:cNvPr>
              <p:cNvSpPr txBox="1"/>
              <p:nvPr/>
            </p:nvSpPr>
            <p:spPr>
              <a:xfrm>
                <a:off x="635540" y="5621965"/>
                <a:ext cx="3269044" cy="526320"/>
              </a:xfrm>
              <a:prstGeom prst="rect">
                <a:avLst/>
              </a:prstGeom>
              <a:noFill/>
            </p:spPr>
            <p:txBody>
              <a:bodyPr wrap="none" lIns="0" tIns="0" rIns="0" bIns="0" rtlCol="0">
                <a:noAutofit/>
              </a:bodyPr>
              <a:lstStyle/>
              <a:p>
                <a14:m>
                  <m:oMath xmlns:m="http://schemas.openxmlformats.org/officeDocument/2006/math">
                    <m:sSub>
                      <m:sSubPr>
                        <m:ctrlPr>
                          <a:rPr lang="en-AU" sz="200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𝐶𝐻</m:t>
                        </m:r>
                      </m:e>
                      <m:sub>
                        <m:r>
                          <a:rPr lang="en-AU" sz="2000" b="0" i="1" smtClean="0">
                            <a:latin typeface="Cambria Math" panose="02040503050406030204" pitchFamily="18" charset="0"/>
                            <a:ea typeface="Cambria Math" panose="02040503050406030204" pitchFamily="18" charset="0"/>
                          </a:rPr>
                          <m:t>4</m:t>
                        </m:r>
                      </m:sub>
                    </m:sSub>
                    <m:r>
                      <a:rPr lang="en-AU" sz="2000" b="0" i="1" smtClean="0">
                        <a:latin typeface="Cambria Math" panose="02040503050406030204" pitchFamily="18" charset="0"/>
                        <a:ea typeface="Cambria Math" panose="02040503050406030204" pitchFamily="18" charset="0"/>
                      </a:rPr>
                      <m:t>+ </m:t>
                    </m:r>
                    <m:sSup>
                      <m:sSupPr>
                        <m:ctrlPr>
                          <a:rPr lang="en-AU" sz="2000" b="0" i="1" smtClean="0">
                            <a:latin typeface="Cambria Math" panose="02040503050406030204" pitchFamily="18" charset="0"/>
                            <a:ea typeface="Cambria Math" panose="02040503050406030204" pitchFamily="18" charset="0"/>
                          </a:rPr>
                        </m:ctrlPr>
                      </m:sSupPr>
                      <m:e>
                        <m:r>
                          <a:rPr lang="en-AU" sz="2000" b="0" i="1" smtClean="0">
                            <a:latin typeface="Cambria Math" panose="02040503050406030204" pitchFamily="18" charset="0"/>
                            <a:ea typeface="Cambria Math" panose="02040503050406030204" pitchFamily="18" charset="0"/>
                          </a:rPr>
                          <m:t>2</m:t>
                        </m:r>
                        <m:r>
                          <a:rPr lang="en-AU" sz="2000" b="0" i="1" smtClean="0">
                            <a:latin typeface="Cambria Math" panose="02040503050406030204" pitchFamily="18" charset="0"/>
                            <a:ea typeface="Cambria Math" panose="02040503050406030204" pitchFamily="18" charset="0"/>
                          </a:rPr>
                          <m:t>𝑂</m:t>
                        </m:r>
                      </m:e>
                      <m:sup>
                        <m:r>
                          <a:rPr lang="en-AU" sz="2000" b="0" i="1" smtClean="0">
                            <a:latin typeface="Cambria Math" panose="02040503050406030204" pitchFamily="18" charset="0"/>
                            <a:ea typeface="Cambria Math" panose="02040503050406030204" pitchFamily="18" charset="0"/>
                          </a:rPr>
                          <m:t>2</m:t>
                        </m:r>
                      </m:sup>
                    </m:sSup>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𝐶𝑂</m:t>
                        </m:r>
                      </m:e>
                      <m:sub>
                        <m:r>
                          <a:rPr lang="en-AU" sz="2000" b="0" i="1" smtClean="0">
                            <a:latin typeface="Cambria Math" panose="02040503050406030204" pitchFamily="18" charset="0"/>
                          </a:rPr>
                          <m:t>2 </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2</m:t>
                        </m:r>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𝑂</m:t>
                    </m:r>
                  </m:oMath>
                </a14:m>
                <a:r>
                  <a:rPr lang="en-AU" sz="2000"/>
                  <a:t> </a:t>
                </a:r>
              </a:p>
            </p:txBody>
          </p:sp>
        </mc:Choice>
        <mc:Fallback xmlns="">
          <p:sp>
            <p:nvSpPr>
              <p:cNvPr id="13" name="TextBox 12">
                <a:extLst>
                  <a:ext uri="{FF2B5EF4-FFF2-40B4-BE49-F238E27FC236}">
                    <a16:creationId xmlns:a16="http://schemas.microsoft.com/office/drawing/2014/main" id="{C9E2C31F-1186-3AF8-E588-873095A0BE8B}"/>
                  </a:ext>
                </a:extLst>
              </p:cNvPr>
              <p:cNvSpPr txBox="1">
                <a:spLocks noRot="1" noChangeAspect="1" noMove="1" noResize="1" noEditPoints="1" noAdjustHandles="1" noChangeArrowheads="1" noChangeShapeType="1" noTextEdit="1"/>
              </p:cNvSpPr>
              <p:nvPr/>
            </p:nvSpPr>
            <p:spPr>
              <a:xfrm>
                <a:off x="635540" y="5621965"/>
                <a:ext cx="3269044" cy="526320"/>
              </a:xfrm>
              <a:prstGeom prst="rect">
                <a:avLst/>
              </a:prstGeom>
              <a:blipFill>
                <a:blip r:embed="rId5"/>
                <a:stretch>
                  <a:fillRect l="-2317" t="-4651"/>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E0DDAB11-0E8D-F68F-D457-4C5C3E9B6CE2}"/>
              </a:ext>
              <a:ext uri="{C183D7F6-B498-43B3-948B-1728B52AA6E4}">
                <adec:decorative xmlns:adec="http://schemas.microsoft.com/office/drawing/2017/decorative" val="1"/>
              </a:ext>
            </a:extLst>
          </p:cNvPr>
          <p:cNvGrpSpPr/>
          <p:nvPr/>
        </p:nvGrpSpPr>
        <p:grpSpPr>
          <a:xfrm>
            <a:off x="9498389" y="4306065"/>
            <a:ext cx="2058071" cy="2124120"/>
            <a:chOff x="4693248" y="4488723"/>
            <a:chExt cx="2058071" cy="2124120"/>
          </a:xfrm>
        </p:grpSpPr>
        <p:grpSp>
          <p:nvGrpSpPr>
            <p:cNvPr id="6" name="Group 5" descr="A key showing that red balls represent oxygen and white balls represent hydrogen in the molecular models.">
              <a:extLst>
                <a:ext uri="{FF2B5EF4-FFF2-40B4-BE49-F238E27FC236}">
                  <a16:creationId xmlns:a16="http://schemas.microsoft.com/office/drawing/2014/main" id="{E79D778A-F837-CDD0-71F1-41DF2341EA37}"/>
                </a:ext>
              </a:extLst>
            </p:cNvPr>
            <p:cNvGrpSpPr/>
            <p:nvPr/>
          </p:nvGrpSpPr>
          <p:grpSpPr>
            <a:xfrm>
              <a:off x="4693248" y="4488723"/>
              <a:ext cx="2058071" cy="2124120"/>
              <a:chOff x="9273540" y="4300031"/>
              <a:chExt cx="2004060" cy="2197969"/>
            </a:xfrm>
          </p:grpSpPr>
          <p:sp>
            <p:nvSpPr>
              <p:cNvPr id="10" name="Rectangle: Rounded Corners 9">
                <a:extLst>
                  <a:ext uri="{FF2B5EF4-FFF2-40B4-BE49-F238E27FC236}">
                    <a16:creationId xmlns:a16="http://schemas.microsoft.com/office/drawing/2014/main" id="{7EB95CB2-97D6-538E-E112-0E6CC9E809B4}"/>
                  </a:ext>
                  <a:ext uri="{C183D7F6-B498-43B3-948B-1728B52AA6E4}">
                    <adec:decorative xmlns:adec="http://schemas.microsoft.com/office/drawing/2017/decorative" val="1"/>
                  </a:ext>
                </a:extLst>
              </p:cNvPr>
              <p:cNvSpPr/>
              <p:nvPr/>
            </p:nvSpPr>
            <p:spPr>
              <a:xfrm>
                <a:off x="9273540" y="4300031"/>
                <a:ext cx="2004060" cy="2197969"/>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r>
                  <a:rPr lang="en-AU" sz="1600" dirty="0">
                    <a:solidFill>
                      <a:schemeClr val="tx1"/>
                    </a:solidFill>
                  </a:rPr>
                  <a:t>Oxygen atom</a:t>
                </a:r>
              </a:p>
              <a:p>
                <a:endParaRPr lang="en-AU" sz="1600" dirty="0">
                  <a:solidFill>
                    <a:schemeClr val="tx1"/>
                  </a:solidFill>
                </a:endParaRPr>
              </a:p>
              <a:p>
                <a:r>
                  <a:rPr lang="en-AU" sz="1600" dirty="0">
                    <a:solidFill>
                      <a:schemeClr val="tx1"/>
                    </a:solidFill>
                  </a:rPr>
                  <a:t>Hydrogen atom</a:t>
                </a:r>
              </a:p>
              <a:p>
                <a:endParaRPr lang="en-AU" sz="1600" dirty="0">
                  <a:solidFill>
                    <a:schemeClr val="tx1"/>
                  </a:solidFill>
                </a:endParaRPr>
              </a:p>
              <a:p>
                <a:r>
                  <a:rPr lang="en-AU" sz="1600" dirty="0">
                    <a:solidFill>
                      <a:schemeClr val="tx1"/>
                    </a:solidFill>
                  </a:rPr>
                  <a:t>Carbon atom </a:t>
                </a:r>
              </a:p>
            </p:txBody>
          </p:sp>
          <p:sp>
            <p:nvSpPr>
              <p:cNvPr id="11" name="Oval 10">
                <a:extLst>
                  <a:ext uri="{FF2B5EF4-FFF2-40B4-BE49-F238E27FC236}">
                    <a16:creationId xmlns:a16="http://schemas.microsoft.com/office/drawing/2014/main" id="{BD177DA4-3D35-1180-2C3C-CF19A29E89F1}"/>
                  </a:ext>
                </a:extLst>
              </p:cNvPr>
              <p:cNvSpPr/>
              <p:nvPr/>
            </p:nvSpPr>
            <p:spPr>
              <a:xfrm>
                <a:off x="10920859" y="5569942"/>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61182D75-9B9B-F64F-AFC3-AB5DB274AB09}"/>
                  </a:ext>
                </a:extLst>
              </p:cNvPr>
              <p:cNvSpPr/>
              <p:nvPr/>
            </p:nvSpPr>
            <p:spPr>
              <a:xfrm>
                <a:off x="10920858" y="5075301"/>
                <a:ext cx="304800" cy="304800"/>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Oval 6">
              <a:extLst>
                <a:ext uri="{FF2B5EF4-FFF2-40B4-BE49-F238E27FC236}">
                  <a16:creationId xmlns:a16="http://schemas.microsoft.com/office/drawing/2014/main" id="{7FF0813A-76F8-0893-B567-5A8953DFB74D}"/>
                </a:ext>
              </a:extLst>
            </p:cNvPr>
            <p:cNvSpPr/>
            <p:nvPr/>
          </p:nvSpPr>
          <p:spPr>
            <a:xfrm>
              <a:off x="6384962" y="6165512"/>
              <a:ext cx="313015" cy="294559"/>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83DA2135-C77A-7EE4-3931-FB499D009D71}"/>
              </a:ext>
              <a:ext uri="{C183D7F6-B498-43B3-948B-1728B52AA6E4}">
                <adec:decorative xmlns:adec="http://schemas.microsoft.com/office/drawing/2017/decorative" val="1"/>
              </a:ext>
            </a:extLst>
          </p:cNvPr>
          <p:cNvSpPr>
            <a:spLocks noGrp="1"/>
          </p:cNvSpPr>
          <p:nvPr>
            <p:ph type="sldNum" sz="quarter" idx="12"/>
          </p:nvPr>
        </p:nvSpPr>
        <p:spPr>
          <a:xfrm>
            <a:off x="11219697" y="6250185"/>
            <a:ext cx="720000" cy="180000"/>
          </a:xfrm>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52834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2B45-4FCF-2940-7B5C-318243D02B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799026-C455-8B24-D24D-24BC26FAFAAF}"/>
              </a:ext>
            </a:extLst>
          </p:cNvPr>
          <p:cNvSpPr>
            <a:spLocks noGrp="1"/>
          </p:cNvSpPr>
          <p:nvPr>
            <p:ph type="title"/>
          </p:nvPr>
        </p:nvSpPr>
        <p:spPr/>
        <p:txBody>
          <a:bodyPr/>
          <a:lstStyle/>
          <a:p>
            <a:r>
              <a:rPr lang="en-AU"/>
              <a:t>1.4 Molecular model activity (7 of 8)</a:t>
            </a:r>
          </a:p>
        </p:txBody>
      </p:sp>
      <p:sp>
        <p:nvSpPr>
          <p:cNvPr id="4" name="Text Placeholder 3">
            <a:extLst>
              <a:ext uri="{FF2B5EF4-FFF2-40B4-BE49-F238E27FC236}">
                <a16:creationId xmlns:a16="http://schemas.microsoft.com/office/drawing/2014/main" id="{9EEEEF92-DE1E-5B82-49BC-5BF4ED82FBB9}"/>
              </a:ext>
            </a:extLst>
          </p:cNvPr>
          <p:cNvSpPr>
            <a:spLocks noGrp="1"/>
          </p:cNvSpPr>
          <p:nvPr>
            <p:ph type="body" sz="quarter" idx="17"/>
          </p:nvPr>
        </p:nvSpPr>
        <p:spPr>
          <a:xfrm>
            <a:off x="360000" y="1567087"/>
            <a:ext cx="11484000" cy="695398"/>
          </a:xfrm>
        </p:spPr>
        <p:txBody>
          <a:bodyPr/>
          <a:lstStyle/>
          <a:p>
            <a:r>
              <a:rPr lang="en-AU"/>
              <a:t>Synthesis of ammonia unbalanced</a:t>
            </a:r>
          </a:p>
        </p:txBody>
      </p:sp>
      <p:grpSp>
        <p:nvGrpSpPr>
          <p:cNvPr id="8" name="Group 7" descr="Molecular models showing the synthesis of ammonia. The reactants and products are unbalanced. One nitrogen (2 blue balls triple bonded) is reacting with 1 hydrogen gas molecule (2 white balls with a single bond) to form 1 ammonia molecule (1 blue ball single bonded to 3 white balls). ">
            <a:extLst>
              <a:ext uri="{FF2B5EF4-FFF2-40B4-BE49-F238E27FC236}">
                <a16:creationId xmlns:a16="http://schemas.microsoft.com/office/drawing/2014/main" id="{41613B48-F012-E8FE-6807-FEC2F79B1259}"/>
              </a:ext>
            </a:extLst>
          </p:cNvPr>
          <p:cNvGrpSpPr/>
          <p:nvPr/>
        </p:nvGrpSpPr>
        <p:grpSpPr>
          <a:xfrm>
            <a:off x="348000" y="1965888"/>
            <a:ext cx="11087850" cy="2868260"/>
            <a:chOff x="359999" y="2538287"/>
            <a:chExt cx="11087850" cy="2868260"/>
          </a:xfrm>
        </p:grpSpPr>
        <p:pic>
          <p:nvPicPr>
            <p:cNvPr id="7" name="Picture 6" descr="molecular models of nitrogen and hydrogen">
              <a:extLst>
                <a:ext uri="{FF2B5EF4-FFF2-40B4-BE49-F238E27FC236}">
                  <a16:creationId xmlns:a16="http://schemas.microsoft.com/office/drawing/2014/main" id="{393098CC-41C8-0CB7-29D8-1490A9D37638}"/>
                </a:ext>
              </a:extLst>
            </p:cNvPr>
            <p:cNvPicPr>
              <a:picLocks noChangeAspect="1"/>
            </p:cNvPicPr>
            <p:nvPr/>
          </p:nvPicPr>
          <p:blipFill>
            <a:blip r:embed="rId3"/>
            <a:stretch>
              <a:fillRect/>
            </a:stretch>
          </p:blipFill>
          <p:spPr>
            <a:xfrm>
              <a:off x="359999" y="2843117"/>
              <a:ext cx="5968021" cy="2357533"/>
            </a:xfrm>
            <a:prstGeom prst="rect">
              <a:avLst/>
            </a:prstGeom>
          </p:spPr>
        </p:pic>
        <p:pic>
          <p:nvPicPr>
            <p:cNvPr id="10" name="Picture 9" descr="molecular model of ammonia">
              <a:extLst>
                <a:ext uri="{FF2B5EF4-FFF2-40B4-BE49-F238E27FC236}">
                  <a16:creationId xmlns:a16="http://schemas.microsoft.com/office/drawing/2014/main" id="{0E200B1C-52C3-0127-3C1B-449A8B5AA6E0}"/>
                </a:ext>
              </a:extLst>
            </p:cNvPr>
            <p:cNvPicPr>
              <a:picLocks noChangeAspect="1"/>
            </p:cNvPicPr>
            <p:nvPr/>
          </p:nvPicPr>
          <p:blipFill>
            <a:blip r:embed="rId4"/>
            <a:stretch>
              <a:fillRect/>
            </a:stretch>
          </p:blipFill>
          <p:spPr>
            <a:xfrm>
              <a:off x="8288162" y="2538287"/>
              <a:ext cx="3159687" cy="2868260"/>
            </a:xfrm>
            <a:prstGeom prst="rect">
              <a:avLst/>
            </a:prstGeom>
          </p:spPr>
        </p:pic>
        <p:pic>
          <p:nvPicPr>
            <p:cNvPr id="11" name="Picture 10">
              <a:extLst>
                <a:ext uri="{FF2B5EF4-FFF2-40B4-BE49-F238E27FC236}">
                  <a16:creationId xmlns:a16="http://schemas.microsoft.com/office/drawing/2014/main" id="{C8AB471D-EF67-009F-59C8-AD77754905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15050" y="2799529"/>
              <a:ext cx="2444708" cy="2444708"/>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906FAE-EA66-4B85-1E8D-57ED9E136362}"/>
                  </a:ext>
                </a:extLst>
              </p:cNvPr>
              <p:cNvSpPr txBox="1"/>
              <p:nvPr/>
            </p:nvSpPr>
            <p:spPr>
              <a:xfrm>
                <a:off x="1697488" y="4980839"/>
                <a:ext cx="3269044" cy="52632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𝑁</m:t>
                          </m:r>
                        </m:e>
                        <m:sub>
                          <m:r>
                            <a:rPr lang="en-AU" sz="2000" b="0" i="1" smtClean="0">
                              <a:latin typeface="Cambria Math" panose="02040503050406030204" pitchFamily="18" charset="0"/>
                              <a:ea typeface="Cambria Math" panose="02040503050406030204" pitchFamily="18" charset="0"/>
                            </a:rPr>
                            <m:t>3</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𝑁𝐻</m:t>
                          </m:r>
                        </m:e>
                        <m:sub>
                          <m:r>
                            <a:rPr lang="en-AU" sz="2000" b="0" i="1" smtClean="0">
                              <a:latin typeface="Cambria Math" panose="02040503050406030204" pitchFamily="18" charset="0"/>
                              <a:ea typeface="Cambria Math" panose="02040503050406030204" pitchFamily="18" charset="0"/>
                            </a:rPr>
                            <m:t>3</m:t>
                          </m:r>
                        </m:sub>
                      </m:sSub>
                    </m:oMath>
                  </m:oMathPara>
                </a14:m>
                <a:endParaRPr lang="en-AU" sz="2000"/>
              </a:p>
            </p:txBody>
          </p:sp>
        </mc:Choice>
        <mc:Fallback xmlns="">
          <p:sp>
            <p:nvSpPr>
              <p:cNvPr id="5" name="TextBox 4">
                <a:extLst>
                  <a:ext uri="{FF2B5EF4-FFF2-40B4-BE49-F238E27FC236}">
                    <a16:creationId xmlns:a16="http://schemas.microsoft.com/office/drawing/2014/main" id="{5A906FAE-EA66-4B85-1E8D-57ED9E136362}"/>
                  </a:ext>
                </a:extLst>
              </p:cNvPr>
              <p:cNvSpPr txBox="1">
                <a:spLocks noRot="1" noChangeAspect="1" noMove="1" noResize="1" noEditPoints="1" noAdjustHandles="1" noChangeArrowheads="1" noChangeShapeType="1" noTextEdit="1"/>
              </p:cNvSpPr>
              <p:nvPr/>
            </p:nvSpPr>
            <p:spPr>
              <a:xfrm>
                <a:off x="1697488" y="4980839"/>
                <a:ext cx="3269044" cy="526320"/>
              </a:xfrm>
              <a:prstGeom prst="rect">
                <a:avLst/>
              </a:prstGeom>
              <a:blipFill>
                <a:blip r:embed="rId7"/>
                <a:stretch>
                  <a:fillRect t="-4762"/>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CABAAC13-86C3-81DB-8710-6B8175F4E65E}"/>
              </a:ext>
              <a:ext uri="{C183D7F6-B498-43B3-948B-1728B52AA6E4}">
                <adec:decorative xmlns:adec="http://schemas.microsoft.com/office/drawing/2017/decorative" val="1"/>
              </a:ext>
            </a:extLst>
          </p:cNvPr>
          <p:cNvGrpSpPr/>
          <p:nvPr/>
        </p:nvGrpSpPr>
        <p:grpSpPr>
          <a:xfrm>
            <a:off x="9581854" y="4704545"/>
            <a:ext cx="2058071" cy="1744437"/>
            <a:chOff x="9273541" y="4300031"/>
            <a:chExt cx="2004060" cy="1805086"/>
          </a:xfrm>
        </p:grpSpPr>
        <p:sp>
          <p:nvSpPr>
            <p:cNvPr id="9" name="Rectangle: Rounded Corners 8">
              <a:extLst>
                <a:ext uri="{FF2B5EF4-FFF2-40B4-BE49-F238E27FC236}">
                  <a16:creationId xmlns:a16="http://schemas.microsoft.com/office/drawing/2014/main" id="{2620BC32-1E97-37E0-C019-180F9CE3A797}"/>
                </a:ext>
                <a:ext uri="{C183D7F6-B498-43B3-948B-1728B52AA6E4}">
                  <adec:decorative xmlns:adec="http://schemas.microsoft.com/office/drawing/2017/decorative" val="1"/>
                </a:ext>
              </a:extLst>
            </p:cNvPr>
            <p:cNvSpPr/>
            <p:nvPr/>
          </p:nvSpPr>
          <p:spPr>
            <a:xfrm>
              <a:off x="9273541" y="4300031"/>
              <a:ext cx="2004060" cy="1805086"/>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tx1"/>
                  </a:solidFill>
                </a:rPr>
                <a:t>Key</a:t>
              </a:r>
            </a:p>
            <a:p>
              <a:pPr algn="ctr"/>
              <a:endParaRPr lang="en-AU" sz="1600" dirty="0">
                <a:solidFill>
                  <a:schemeClr val="tx1"/>
                </a:solidFill>
              </a:endParaRPr>
            </a:p>
            <a:p>
              <a:r>
                <a:rPr lang="en-AU" sz="1600" dirty="0">
                  <a:solidFill>
                    <a:schemeClr val="tx1"/>
                  </a:solidFill>
                </a:rPr>
                <a:t>Nitrogen atom</a:t>
              </a:r>
            </a:p>
            <a:p>
              <a:endParaRPr lang="en-AU" sz="1600" dirty="0">
                <a:solidFill>
                  <a:schemeClr val="tx1"/>
                </a:solidFill>
              </a:endParaRPr>
            </a:p>
            <a:p>
              <a:r>
                <a:rPr lang="en-AU" sz="1600" dirty="0">
                  <a:solidFill>
                    <a:schemeClr val="tx1"/>
                  </a:solidFill>
                </a:rPr>
                <a:t>Hydrogen atom</a:t>
              </a:r>
            </a:p>
            <a:p>
              <a:endParaRPr lang="en-AU" sz="1600" dirty="0">
                <a:solidFill>
                  <a:schemeClr val="tx1"/>
                </a:solidFill>
              </a:endParaRPr>
            </a:p>
          </p:txBody>
        </p:sp>
        <p:sp>
          <p:nvSpPr>
            <p:cNvPr id="12" name="Oval 11">
              <a:extLst>
                <a:ext uri="{FF2B5EF4-FFF2-40B4-BE49-F238E27FC236}">
                  <a16:creationId xmlns:a16="http://schemas.microsoft.com/office/drawing/2014/main" id="{2AF7B7AE-4F93-BD98-AC47-48DA8CFD25C8}"/>
                </a:ext>
              </a:extLst>
            </p:cNvPr>
            <p:cNvSpPr/>
            <p:nvPr/>
          </p:nvSpPr>
          <p:spPr>
            <a:xfrm>
              <a:off x="10868914" y="5514925"/>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0D811A5B-3CC3-F2F5-0589-CC5218DFC5F4}"/>
                </a:ext>
              </a:extLst>
            </p:cNvPr>
            <p:cNvSpPr/>
            <p:nvPr/>
          </p:nvSpPr>
          <p:spPr>
            <a:xfrm>
              <a:off x="10868915" y="5001381"/>
              <a:ext cx="304800" cy="304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E6D270D4-7FBA-9C18-8D4E-E1E6D53348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26932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0ED4-A2AE-CDE4-F53B-12368AAF09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B4A0A6-2917-6E48-3D1D-8F78A2670A7A}"/>
              </a:ext>
            </a:extLst>
          </p:cNvPr>
          <p:cNvSpPr>
            <a:spLocks noGrp="1"/>
          </p:cNvSpPr>
          <p:nvPr>
            <p:ph type="title"/>
          </p:nvPr>
        </p:nvSpPr>
        <p:spPr/>
        <p:txBody>
          <a:bodyPr/>
          <a:lstStyle/>
          <a:p>
            <a:r>
              <a:rPr lang="en-AU"/>
              <a:t>1.4 Molecular model activity (8 of 8)</a:t>
            </a:r>
          </a:p>
        </p:txBody>
      </p:sp>
      <p:sp>
        <p:nvSpPr>
          <p:cNvPr id="4" name="Text Placeholder 3">
            <a:extLst>
              <a:ext uri="{FF2B5EF4-FFF2-40B4-BE49-F238E27FC236}">
                <a16:creationId xmlns:a16="http://schemas.microsoft.com/office/drawing/2014/main" id="{075CBF09-5200-951E-9CCC-5806E3F7FB21}"/>
              </a:ext>
            </a:extLst>
          </p:cNvPr>
          <p:cNvSpPr>
            <a:spLocks noGrp="1"/>
          </p:cNvSpPr>
          <p:nvPr>
            <p:ph type="body" sz="quarter" idx="17"/>
          </p:nvPr>
        </p:nvSpPr>
        <p:spPr>
          <a:xfrm>
            <a:off x="348001" y="1212108"/>
            <a:ext cx="11484000" cy="4807835"/>
          </a:xfrm>
        </p:spPr>
        <p:txBody>
          <a:bodyPr/>
          <a:lstStyle/>
          <a:p>
            <a:r>
              <a:rPr lang="en-AU"/>
              <a:t>Synthesis of ammonia balanced</a:t>
            </a:r>
          </a:p>
        </p:txBody>
      </p:sp>
      <p:grpSp>
        <p:nvGrpSpPr>
          <p:cNvPr id="12" name="Group 11" descr="A molecular models showing the balanced synthesis of ammonia. One nitrogen (2 blue balls triple bonded) reacts with three hydrogen gas molecules (2 white balls single bonded)to form 2 ammonia molecules (1 blue ball single bonded to 3 white balls).">
            <a:extLst>
              <a:ext uri="{FF2B5EF4-FFF2-40B4-BE49-F238E27FC236}">
                <a16:creationId xmlns:a16="http://schemas.microsoft.com/office/drawing/2014/main" id="{CF7C20AD-AF4E-8594-43A9-03ABA91F5C46}"/>
              </a:ext>
            </a:extLst>
          </p:cNvPr>
          <p:cNvGrpSpPr/>
          <p:nvPr/>
        </p:nvGrpSpPr>
        <p:grpSpPr>
          <a:xfrm>
            <a:off x="313466" y="1905276"/>
            <a:ext cx="11553070" cy="3588347"/>
            <a:chOff x="348001" y="1829410"/>
            <a:chExt cx="11553070" cy="3588347"/>
          </a:xfrm>
        </p:grpSpPr>
        <p:pic>
          <p:nvPicPr>
            <p:cNvPr id="8" name="Picture 7" descr="molecular models showing the synthesis of ammonia">
              <a:extLst>
                <a:ext uri="{FF2B5EF4-FFF2-40B4-BE49-F238E27FC236}">
                  <a16:creationId xmlns:a16="http://schemas.microsoft.com/office/drawing/2014/main" id="{4E1A2C75-EBA3-0E02-05DD-1FB36B0DDEEC}"/>
                </a:ext>
              </a:extLst>
            </p:cNvPr>
            <p:cNvPicPr>
              <a:picLocks noChangeAspect="1"/>
            </p:cNvPicPr>
            <p:nvPr/>
          </p:nvPicPr>
          <p:blipFill>
            <a:blip r:embed="rId3"/>
            <a:stretch>
              <a:fillRect/>
            </a:stretch>
          </p:blipFill>
          <p:spPr>
            <a:xfrm>
              <a:off x="348001" y="1829410"/>
              <a:ext cx="11553070" cy="3588347"/>
            </a:xfrm>
            <a:prstGeom prst="rect">
              <a:avLst/>
            </a:prstGeom>
          </p:spPr>
        </p:pic>
        <p:pic>
          <p:nvPicPr>
            <p:cNvPr id="9" name="Picture 8">
              <a:extLst>
                <a:ext uri="{FF2B5EF4-FFF2-40B4-BE49-F238E27FC236}">
                  <a16:creationId xmlns:a16="http://schemas.microsoft.com/office/drawing/2014/main" id="{E0F7C0AF-57EF-0B8C-936D-1F70554FE8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49746" y="2393672"/>
              <a:ext cx="2444708" cy="2444708"/>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7CC42C9-09E3-F5B4-FD8A-ED6819818E67}"/>
                  </a:ext>
                </a:extLst>
              </p:cNvPr>
              <p:cNvSpPr txBox="1"/>
              <p:nvPr/>
            </p:nvSpPr>
            <p:spPr>
              <a:xfrm>
                <a:off x="822227" y="5899718"/>
                <a:ext cx="3269044" cy="526320"/>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𝑁</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3</m:t>
                          </m:r>
                          <m:r>
                            <a:rPr lang="en-AU" sz="2000" b="0" i="1" smtClean="0">
                              <a:latin typeface="Cambria Math" panose="02040503050406030204" pitchFamily="18" charset="0"/>
                              <a:ea typeface="Cambria Math" panose="02040503050406030204" pitchFamily="18" charset="0"/>
                            </a:rPr>
                            <m:t>𝐻</m:t>
                          </m:r>
                        </m:e>
                        <m:sub>
                          <m:r>
                            <a:rPr lang="en-AU" sz="2000" b="0" i="1" smtClean="0">
                              <a:latin typeface="Cambria Math" panose="02040503050406030204" pitchFamily="18" charset="0"/>
                              <a:ea typeface="Cambria Math" panose="02040503050406030204" pitchFamily="18" charset="0"/>
                            </a:rPr>
                            <m:t>2</m:t>
                          </m:r>
                        </m:sub>
                      </m:sSub>
                      <m:r>
                        <a:rPr lang="en-AU" sz="2000" b="0" i="1" smtClean="0">
                          <a:latin typeface="Cambria Math" panose="02040503050406030204" pitchFamily="18" charset="0"/>
                          <a:ea typeface="Cambria Math" panose="02040503050406030204" pitchFamily="18" charset="0"/>
                        </a:rPr>
                        <m:t>→</m:t>
                      </m:r>
                      <m:r>
                        <a:rPr lang="en-AU" sz="2000" b="0" i="1" smtClean="0">
                          <a:latin typeface="Cambria Math" panose="02040503050406030204" pitchFamily="18" charset="0"/>
                        </a:rPr>
                        <m:t> </m:t>
                      </m:r>
                      <m:sSub>
                        <m:sSubPr>
                          <m:ctrlPr>
                            <a:rPr lang="en-AU" sz="2000" b="0" i="1" smtClean="0">
                              <a:latin typeface="Cambria Math" panose="02040503050406030204" pitchFamily="18" charset="0"/>
                              <a:ea typeface="Cambria Math" panose="02040503050406030204" pitchFamily="18" charset="0"/>
                            </a:rPr>
                          </m:ctrlPr>
                        </m:sSubPr>
                        <m:e>
                          <m:r>
                            <a:rPr lang="en-AU" sz="2000" b="0" i="1" smtClean="0">
                              <a:latin typeface="Cambria Math" panose="02040503050406030204" pitchFamily="18" charset="0"/>
                              <a:ea typeface="Cambria Math" panose="02040503050406030204" pitchFamily="18" charset="0"/>
                            </a:rPr>
                            <m:t>2</m:t>
                          </m:r>
                          <m:r>
                            <a:rPr lang="en-AU" sz="2000" b="0" i="1" smtClean="0">
                              <a:latin typeface="Cambria Math" panose="02040503050406030204" pitchFamily="18" charset="0"/>
                              <a:ea typeface="Cambria Math" panose="02040503050406030204" pitchFamily="18" charset="0"/>
                            </a:rPr>
                            <m:t>𝑁𝐻</m:t>
                          </m:r>
                        </m:e>
                        <m:sub>
                          <m:r>
                            <a:rPr lang="en-AU" sz="2000" b="0" i="1" smtClean="0">
                              <a:latin typeface="Cambria Math" panose="02040503050406030204" pitchFamily="18" charset="0"/>
                              <a:ea typeface="Cambria Math" panose="02040503050406030204" pitchFamily="18" charset="0"/>
                            </a:rPr>
                            <m:t>3</m:t>
                          </m:r>
                        </m:sub>
                      </m:sSub>
                    </m:oMath>
                  </m:oMathPara>
                </a14:m>
                <a:endParaRPr lang="en-AU" sz="2000"/>
              </a:p>
            </p:txBody>
          </p:sp>
        </mc:Choice>
        <mc:Fallback xmlns="">
          <p:sp>
            <p:nvSpPr>
              <p:cNvPr id="11" name="TextBox 10">
                <a:extLst>
                  <a:ext uri="{FF2B5EF4-FFF2-40B4-BE49-F238E27FC236}">
                    <a16:creationId xmlns:a16="http://schemas.microsoft.com/office/drawing/2014/main" id="{47CC42C9-09E3-F5B4-FD8A-ED6819818E67}"/>
                  </a:ext>
                </a:extLst>
              </p:cNvPr>
              <p:cNvSpPr txBox="1">
                <a:spLocks noRot="1" noChangeAspect="1" noMove="1" noResize="1" noEditPoints="1" noAdjustHandles="1" noChangeArrowheads="1" noChangeShapeType="1" noTextEdit="1"/>
              </p:cNvSpPr>
              <p:nvPr/>
            </p:nvSpPr>
            <p:spPr>
              <a:xfrm>
                <a:off x="822227" y="5899718"/>
                <a:ext cx="3269044" cy="526320"/>
              </a:xfrm>
              <a:prstGeom prst="rect">
                <a:avLst/>
              </a:prstGeom>
              <a:blipFill>
                <a:blip r:embed="rId5"/>
                <a:stretch>
                  <a:fillRect t="-47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3290788F-7A1D-6ED1-9F8F-A35CA57B9F11}"/>
              </a:ext>
              <a:ext uri="{C183D7F6-B498-43B3-948B-1728B52AA6E4}">
                <adec:decorative xmlns:adec="http://schemas.microsoft.com/office/drawing/2017/decorative" val="1"/>
              </a:ext>
            </a:extLst>
          </p:cNvPr>
          <p:cNvGrpSpPr/>
          <p:nvPr/>
        </p:nvGrpSpPr>
        <p:grpSpPr>
          <a:xfrm>
            <a:off x="9425929" y="4861563"/>
            <a:ext cx="2058071" cy="1744437"/>
            <a:chOff x="9273540" y="4300031"/>
            <a:chExt cx="2004060" cy="1805086"/>
          </a:xfrm>
        </p:grpSpPr>
        <p:sp>
          <p:nvSpPr>
            <p:cNvPr id="6" name="Rectangle: Rounded Corners 5">
              <a:extLst>
                <a:ext uri="{FF2B5EF4-FFF2-40B4-BE49-F238E27FC236}">
                  <a16:creationId xmlns:a16="http://schemas.microsoft.com/office/drawing/2014/main" id="{80054B4B-07C4-7555-E468-6A4D84C44E91}"/>
                </a:ext>
              </a:extLst>
            </p:cNvPr>
            <p:cNvSpPr/>
            <p:nvPr/>
          </p:nvSpPr>
          <p:spPr>
            <a:xfrm>
              <a:off x="9273540" y="4300031"/>
              <a:ext cx="2004060" cy="1805086"/>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a:solidFill>
                    <a:schemeClr val="tx1"/>
                  </a:solidFill>
                </a:rPr>
                <a:t>Key</a:t>
              </a:r>
            </a:p>
            <a:p>
              <a:pPr algn="ctr"/>
              <a:endParaRPr lang="en-AU" sz="1600">
                <a:solidFill>
                  <a:schemeClr val="tx1"/>
                </a:solidFill>
              </a:endParaRPr>
            </a:p>
            <a:p>
              <a:r>
                <a:rPr lang="en-AU" sz="1600">
                  <a:solidFill>
                    <a:schemeClr val="tx1"/>
                  </a:solidFill>
                </a:rPr>
                <a:t>Nitrogen atom</a:t>
              </a:r>
            </a:p>
            <a:p>
              <a:endParaRPr lang="en-AU" sz="1600">
                <a:solidFill>
                  <a:schemeClr val="tx1"/>
                </a:solidFill>
              </a:endParaRPr>
            </a:p>
            <a:p>
              <a:r>
                <a:rPr lang="en-AU" sz="1600">
                  <a:solidFill>
                    <a:schemeClr val="tx1"/>
                  </a:solidFill>
                </a:rPr>
                <a:t>Hydrogen atom</a:t>
              </a:r>
            </a:p>
            <a:p>
              <a:endParaRPr lang="en-AU" sz="1600">
                <a:solidFill>
                  <a:schemeClr val="tx1"/>
                </a:solidFill>
              </a:endParaRPr>
            </a:p>
          </p:txBody>
        </p:sp>
        <p:sp>
          <p:nvSpPr>
            <p:cNvPr id="7" name="Oval 6">
              <a:extLst>
                <a:ext uri="{FF2B5EF4-FFF2-40B4-BE49-F238E27FC236}">
                  <a16:creationId xmlns:a16="http://schemas.microsoft.com/office/drawing/2014/main" id="{EA5AD8A1-9DA9-8294-5DAD-5A01465A31B9}"/>
                </a:ext>
              </a:extLst>
            </p:cNvPr>
            <p:cNvSpPr/>
            <p:nvPr/>
          </p:nvSpPr>
          <p:spPr>
            <a:xfrm>
              <a:off x="10868914" y="5514925"/>
              <a:ext cx="304800" cy="304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E0D30D91-9682-1232-EFFD-63CE9E7983A9}"/>
                </a:ext>
              </a:extLst>
            </p:cNvPr>
            <p:cNvSpPr/>
            <p:nvPr/>
          </p:nvSpPr>
          <p:spPr>
            <a:xfrm>
              <a:off x="10868915" y="5001381"/>
              <a:ext cx="304800" cy="304800"/>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3AF59637-43B1-44E7-C2AF-F6847FC4379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10718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3243-C18B-64DC-26CD-6E07CEEBC30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90EE6D-34E2-8789-0704-C5A693A1FB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11" name="Title 10">
            <a:extLst>
              <a:ext uri="{FF2B5EF4-FFF2-40B4-BE49-F238E27FC236}">
                <a16:creationId xmlns:a16="http://schemas.microsoft.com/office/drawing/2014/main" id="{D554222C-2928-DA93-E5AC-F5371CFDCA03}"/>
              </a:ext>
            </a:extLst>
          </p:cNvPr>
          <p:cNvSpPr>
            <a:spLocks noGrp="1"/>
          </p:cNvSpPr>
          <p:nvPr>
            <p:ph type="title"/>
          </p:nvPr>
        </p:nvSpPr>
        <p:spPr/>
        <p:txBody>
          <a:bodyPr/>
          <a:lstStyle/>
          <a:p>
            <a:r>
              <a:rPr lang="en-AU"/>
              <a:t>1.1 Checkpoint </a:t>
            </a:r>
          </a:p>
        </p:txBody>
      </p:sp>
      <p:sp>
        <p:nvSpPr>
          <p:cNvPr id="5" name="Text Placeholder 4">
            <a:extLst>
              <a:ext uri="{FF2B5EF4-FFF2-40B4-BE49-F238E27FC236}">
                <a16:creationId xmlns:a16="http://schemas.microsoft.com/office/drawing/2014/main" id="{D3269E5F-220A-9D80-4E08-65AE21DE08DC}"/>
              </a:ext>
            </a:extLst>
          </p:cNvPr>
          <p:cNvSpPr>
            <a:spLocks noGrp="1"/>
          </p:cNvSpPr>
          <p:nvPr>
            <p:ph type="body" sz="quarter" idx="18"/>
          </p:nvPr>
        </p:nvSpPr>
        <p:spPr/>
        <p:txBody>
          <a:bodyPr/>
          <a:lstStyle/>
          <a:p>
            <a:r>
              <a:rPr lang="en-AU" sz="1800"/>
              <a:t>Classify the following processes as a chemical or physical change </a:t>
            </a:r>
          </a:p>
        </p:txBody>
      </p:sp>
      <p:graphicFrame>
        <p:nvGraphicFramePr>
          <p:cNvPr id="21" name="Table 20">
            <a:extLst>
              <a:ext uri="{FF2B5EF4-FFF2-40B4-BE49-F238E27FC236}">
                <a16:creationId xmlns:a16="http://schemas.microsoft.com/office/drawing/2014/main" id="{F644BFB1-B7BB-E39E-8937-856B3B6C22C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807908047"/>
              </p:ext>
            </p:extLst>
          </p:nvPr>
        </p:nvGraphicFramePr>
        <p:xfrm>
          <a:off x="825012" y="2568658"/>
          <a:ext cx="8102811" cy="3205297"/>
        </p:xfrm>
        <a:graphic>
          <a:graphicData uri="http://schemas.openxmlformats.org/drawingml/2006/table">
            <a:tbl>
              <a:tblPr firstRow="1"/>
              <a:tblGrid>
                <a:gridCol w="3825874">
                  <a:extLst>
                    <a:ext uri="{9D8B030D-6E8A-4147-A177-3AD203B41FA5}">
                      <a16:colId xmlns:a16="http://schemas.microsoft.com/office/drawing/2014/main" val="3692510432"/>
                    </a:ext>
                  </a:extLst>
                </a:gridCol>
                <a:gridCol w="4276937">
                  <a:extLst>
                    <a:ext uri="{9D8B030D-6E8A-4147-A177-3AD203B41FA5}">
                      <a16:colId xmlns:a16="http://schemas.microsoft.com/office/drawing/2014/main" val="2296299857"/>
                    </a:ext>
                  </a:extLst>
                </a:gridCol>
              </a:tblGrid>
              <a:tr h="610064">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Process</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21600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002664"/>
                    </a:solidFill>
                  </a:tcPr>
                </a:tc>
                <a:tc>
                  <a:txBody>
                    <a:bodyPr/>
                    <a:lstStyle/>
                    <a:p>
                      <a:pPr>
                        <a:lnSpc>
                          <a:spcPct val="150000"/>
                        </a:lnSpc>
                        <a:spcBef>
                          <a:spcPts val="1200"/>
                        </a:spcBef>
                        <a:spcAft>
                          <a:spcPts val="600"/>
                        </a:spcAft>
                        <a:buNone/>
                      </a:pPr>
                      <a:r>
                        <a:rPr lang="en-AU" sz="1800" b="1">
                          <a:solidFill>
                            <a:srgbClr val="FFFFFF"/>
                          </a:solidFill>
                          <a:effectLst/>
                          <a:latin typeface="Arial" panose="020B0604020202020204" pitchFamily="34" charset="0"/>
                          <a:ea typeface="Calibri" panose="020F0502020204030204" pitchFamily="34" charset="0"/>
                          <a:cs typeface="Arial" panose="020B0604020202020204" pitchFamily="34" charset="0"/>
                        </a:rPr>
                        <a:t>Chemical/Physical</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21600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2664"/>
                    </a:solidFill>
                  </a:tcPr>
                </a:tc>
                <a:extLst>
                  <a:ext uri="{0D108BD9-81ED-4DB2-BD59-A6C34878D82A}">
                    <a16:rowId xmlns:a16="http://schemas.microsoft.com/office/drawing/2014/main" val="2140417970"/>
                  </a:ext>
                </a:extLst>
              </a:tr>
              <a:tr h="664772">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Water evaporating                           </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1800">
                          <a:effectLst/>
                          <a:latin typeface="Arial" panose="020B0604020202020204" pitchFamily="34" charset="0"/>
                          <a:ea typeface="Calibri" panose="020F0502020204030204" pitchFamily="34" charset="0"/>
                          <a:cs typeface="Arial" panose="020B0604020202020204" pitchFamily="34" charset="0"/>
                        </a:rPr>
                        <a:t>Physical</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0844897"/>
                  </a:ext>
                </a:extLst>
              </a:tr>
              <a:tr h="641358">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Burning wood</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Chemical</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7061068"/>
                  </a:ext>
                </a:extLst>
              </a:tr>
              <a:tr h="641358">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Rusting</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Chemical</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851314"/>
                  </a:ext>
                </a:extLst>
              </a:tr>
              <a:tr h="641358">
                <a:tc>
                  <a:txBody>
                    <a:bodyPr/>
                    <a:lstStyle/>
                    <a:p>
                      <a:pPr>
                        <a:lnSpc>
                          <a:spcPct val="200000"/>
                        </a:lnSpc>
                        <a:spcBef>
                          <a:spcPts val="1200"/>
                        </a:spcBef>
                        <a:spcAft>
                          <a:spcPts val="600"/>
                        </a:spcAft>
                        <a:buNone/>
                      </a:pPr>
                      <a:r>
                        <a:rPr lang="en-AU" sz="1800">
                          <a:effectLst/>
                          <a:latin typeface="Arial" panose="020B0604020202020204" pitchFamily="34" charset="0"/>
                          <a:ea typeface="Calibri" panose="020F0502020204030204" pitchFamily="34" charset="0"/>
                          <a:cs typeface="Arial" panose="020B0604020202020204" pitchFamily="34" charset="0"/>
                        </a:rPr>
                        <a:t>Salt dissolving in water</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377" rtl="0" eaLnBrk="1" fontAlgn="auto" latinLnBrk="0" hangingPunct="1">
                        <a:lnSpc>
                          <a:spcPct val="200000"/>
                        </a:lnSpc>
                        <a:spcBef>
                          <a:spcPts val="1200"/>
                        </a:spcBef>
                        <a:spcAft>
                          <a:spcPts val="600"/>
                        </a:spcAft>
                        <a:buClrTx/>
                        <a:buSzTx/>
                        <a:buFontTx/>
                        <a:buNone/>
                        <a:tabLst/>
                        <a:defRPr/>
                      </a:pPr>
                      <a:r>
                        <a:rPr lang="en-AU" sz="1800" dirty="0">
                          <a:effectLst/>
                          <a:latin typeface="Arial" panose="020B0604020202020204" pitchFamily="34" charset="0"/>
                          <a:ea typeface="Calibri" panose="020F0502020204030204" pitchFamily="34" charset="0"/>
                          <a:cs typeface="Arial" panose="020B0604020202020204" pitchFamily="34" charset="0"/>
                        </a:rPr>
                        <a:t>Physical</a:t>
                      </a:r>
                    </a:p>
                  </a:txBody>
                  <a:tcPr marL="216000" marR="68580" marT="0" marB="180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5319811"/>
                  </a:ext>
                </a:extLst>
              </a:tr>
            </a:tbl>
          </a:graphicData>
        </a:graphic>
      </p:graphicFrame>
      <p:sp>
        <p:nvSpPr>
          <p:cNvPr id="8" name="Rectangle 7">
            <a:extLst>
              <a:ext uri="{FF2B5EF4-FFF2-40B4-BE49-F238E27FC236}">
                <a16:creationId xmlns:a16="http://schemas.microsoft.com/office/drawing/2014/main" id="{61921B56-46E9-90B5-964B-6D3E3807FF24}"/>
              </a:ext>
              <a:ext uri="{C183D7F6-B498-43B3-948B-1728B52AA6E4}">
                <adec:decorative xmlns:adec="http://schemas.microsoft.com/office/drawing/2017/decorative" val="1"/>
              </a:ext>
            </a:extLst>
          </p:cNvPr>
          <p:cNvSpPr/>
          <p:nvPr/>
        </p:nvSpPr>
        <p:spPr>
          <a:xfrm>
            <a:off x="4838700" y="3333750"/>
            <a:ext cx="1028700" cy="361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2DC437-823F-38DF-C1A4-C0C7E5BF73F2}"/>
              </a:ext>
              <a:ext uri="{C183D7F6-B498-43B3-948B-1728B52AA6E4}">
                <adec:decorative xmlns:adec="http://schemas.microsoft.com/office/drawing/2017/decorative" val="1"/>
              </a:ext>
            </a:extLst>
          </p:cNvPr>
          <p:cNvSpPr/>
          <p:nvPr/>
        </p:nvSpPr>
        <p:spPr>
          <a:xfrm>
            <a:off x="4838700" y="4010025"/>
            <a:ext cx="1028700" cy="361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A9380A-5A56-4D65-AD50-1697B68E7DF6}"/>
              </a:ext>
              <a:ext uri="{C183D7F6-B498-43B3-948B-1728B52AA6E4}">
                <adec:decorative xmlns:adec="http://schemas.microsoft.com/office/drawing/2017/decorative" val="1"/>
              </a:ext>
            </a:extLst>
          </p:cNvPr>
          <p:cNvSpPr/>
          <p:nvPr/>
        </p:nvSpPr>
        <p:spPr>
          <a:xfrm>
            <a:off x="4838700" y="4638675"/>
            <a:ext cx="1028700" cy="361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010242-72BA-8C5C-F251-72E3F1E77E54}"/>
              </a:ext>
              <a:ext uri="{C183D7F6-B498-43B3-948B-1728B52AA6E4}">
                <adec:decorative xmlns:adec="http://schemas.microsoft.com/office/drawing/2017/decorative" val="1"/>
              </a:ext>
            </a:extLst>
          </p:cNvPr>
          <p:cNvSpPr/>
          <p:nvPr/>
        </p:nvSpPr>
        <p:spPr>
          <a:xfrm>
            <a:off x="4838700" y="5314950"/>
            <a:ext cx="1028700" cy="36195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41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50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50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5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767C-49E9-91FA-ACB7-FE1707BD329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0166BD0-7621-2AC3-95D7-E867E3636CF2}"/>
              </a:ext>
            </a:extLst>
          </p:cNvPr>
          <p:cNvSpPr>
            <a:spLocks noGrp="1"/>
          </p:cNvSpPr>
          <p:nvPr>
            <p:ph type="title"/>
          </p:nvPr>
        </p:nvSpPr>
        <p:spPr/>
        <p:txBody>
          <a:bodyPr/>
          <a:lstStyle/>
          <a:p>
            <a:r>
              <a:rPr lang="en-AU"/>
              <a:t>1.4  Checkpoint 2</a:t>
            </a:r>
          </a:p>
        </p:txBody>
      </p:sp>
      <p:sp>
        <p:nvSpPr>
          <p:cNvPr id="5" name="Text Placeholder 4">
            <a:extLst>
              <a:ext uri="{FF2B5EF4-FFF2-40B4-BE49-F238E27FC236}">
                <a16:creationId xmlns:a16="http://schemas.microsoft.com/office/drawing/2014/main" id="{FCC38323-2C63-8AAF-876D-C64C1D2809FE}"/>
              </a:ext>
            </a:extLst>
          </p:cNvPr>
          <p:cNvSpPr>
            <a:spLocks noGrp="1"/>
          </p:cNvSpPr>
          <p:nvPr>
            <p:ph type="body" sz="quarter" idx="18"/>
          </p:nvPr>
        </p:nvSpPr>
        <p:spPr/>
        <p:txBody>
          <a:bodyPr/>
          <a:lstStyle/>
          <a:p>
            <a:r>
              <a:rPr lang="en-AU"/>
              <a:t>Decomposition of water – balance the equation</a:t>
            </a:r>
          </a:p>
        </p:txBody>
      </p:sp>
      <p:sp>
        <p:nvSpPr>
          <p:cNvPr id="2" name="TextBox 1">
            <a:extLst>
              <a:ext uri="{FF2B5EF4-FFF2-40B4-BE49-F238E27FC236}">
                <a16:creationId xmlns:a16="http://schemas.microsoft.com/office/drawing/2014/main" id="{9D371025-B463-5AF0-94ED-0029F8E86AF0}"/>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1D3C40A7-1C18-82EE-899D-7FF5EDCAC15D}"/>
              </a:ext>
            </a:extLst>
          </p:cNvPr>
          <p:cNvSpPr txBox="1"/>
          <p:nvPr/>
        </p:nvSpPr>
        <p:spPr>
          <a:xfrm>
            <a:off x="514097" y="2685656"/>
            <a:ext cx="7506586" cy="1010092"/>
          </a:xfrm>
          <a:prstGeom prst="rect">
            <a:avLst/>
          </a:prstGeom>
          <a:noFill/>
        </p:spPr>
        <p:txBody>
          <a:bodyPr wrap="square" lIns="0" tIns="0" rIns="0" bIns="0" rtlCol="0">
            <a:noAutofit/>
          </a:bodyPr>
          <a:lstStyle/>
          <a:p>
            <a:pPr algn="l"/>
            <a:r>
              <a:rPr lang="en-AU" sz="2000"/>
              <a:t>H</a:t>
            </a:r>
            <a:r>
              <a:rPr lang="en-AU" sz="2000" baseline="-25000"/>
              <a:t>2</a:t>
            </a:r>
            <a:r>
              <a:rPr lang="en-AU" sz="2000"/>
              <a:t>O    </a:t>
            </a:r>
            <a:r>
              <a:rPr lang="en-AU" sz="2000">
                <a:sym typeface="Wingdings" panose="05000000000000000000" pitchFamily="2" charset="2"/>
              </a:rPr>
              <a:t>   O</a:t>
            </a:r>
            <a:r>
              <a:rPr lang="en-AU" sz="2000" baseline="-25000">
                <a:sym typeface="Wingdings" panose="05000000000000000000" pitchFamily="2" charset="2"/>
              </a:rPr>
              <a:t>2</a:t>
            </a:r>
            <a:r>
              <a:rPr lang="en-AU" sz="2000">
                <a:sym typeface="Wingdings" panose="05000000000000000000" pitchFamily="2" charset="2"/>
              </a:rPr>
              <a:t>   +    H</a:t>
            </a:r>
            <a:r>
              <a:rPr lang="en-AU" sz="2000" baseline="-25000">
                <a:sym typeface="Wingdings" panose="05000000000000000000" pitchFamily="2" charset="2"/>
              </a:rPr>
              <a:t>2</a:t>
            </a:r>
            <a:endParaRPr lang="en-AU" sz="2000" baseline="-25000"/>
          </a:p>
        </p:txBody>
      </p:sp>
      <p:sp>
        <p:nvSpPr>
          <p:cNvPr id="7" name="TextBox 6">
            <a:extLst>
              <a:ext uri="{FF2B5EF4-FFF2-40B4-BE49-F238E27FC236}">
                <a16:creationId xmlns:a16="http://schemas.microsoft.com/office/drawing/2014/main" id="{54B2B52B-B361-CC67-E1D2-E704E4866080}"/>
              </a:ext>
            </a:extLst>
          </p:cNvPr>
          <p:cNvSpPr txBox="1"/>
          <p:nvPr/>
        </p:nvSpPr>
        <p:spPr>
          <a:xfrm>
            <a:off x="514097" y="4642045"/>
            <a:ext cx="7506586" cy="1010092"/>
          </a:xfrm>
          <a:prstGeom prst="rect">
            <a:avLst/>
          </a:prstGeom>
          <a:noFill/>
        </p:spPr>
        <p:txBody>
          <a:bodyPr wrap="square" lIns="0" tIns="0" rIns="0" bIns="0" rtlCol="0">
            <a:noAutofit/>
          </a:bodyPr>
          <a:lstStyle/>
          <a:p>
            <a:pPr algn="l"/>
            <a:r>
              <a:rPr lang="en-AU" sz="2000"/>
              <a:t>2H</a:t>
            </a:r>
            <a:r>
              <a:rPr lang="en-AU" sz="2000" baseline="-25000"/>
              <a:t>2</a:t>
            </a:r>
            <a:r>
              <a:rPr lang="en-AU" sz="2000"/>
              <a:t>O    </a:t>
            </a:r>
            <a:r>
              <a:rPr lang="en-AU" sz="2000">
                <a:sym typeface="Wingdings" panose="05000000000000000000" pitchFamily="2" charset="2"/>
              </a:rPr>
              <a:t>   O</a:t>
            </a:r>
            <a:r>
              <a:rPr lang="en-AU" sz="2000" baseline="-25000">
                <a:sym typeface="Wingdings" panose="05000000000000000000" pitchFamily="2" charset="2"/>
              </a:rPr>
              <a:t>2</a:t>
            </a:r>
            <a:r>
              <a:rPr lang="en-AU" sz="2000">
                <a:sym typeface="Wingdings" panose="05000000000000000000" pitchFamily="2" charset="2"/>
              </a:rPr>
              <a:t>   +  2H</a:t>
            </a:r>
            <a:r>
              <a:rPr lang="en-AU" sz="2000" baseline="-25000">
                <a:sym typeface="Wingdings" panose="05000000000000000000" pitchFamily="2" charset="2"/>
              </a:rPr>
              <a:t>2</a:t>
            </a:r>
            <a:endParaRPr lang="en-AU" sz="2000" baseline="-25000"/>
          </a:p>
        </p:txBody>
      </p:sp>
      <p:sp>
        <p:nvSpPr>
          <p:cNvPr id="3" name="Slide Number Placeholder 2">
            <a:extLst>
              <a:ext uri="{FF2B5EF4-FFF2-40B4-BE49-F238E27FC236}">
                <a16:creationId xmlns:a16="http://schemas.microsoft.com/office/drawing/2014/main" id="{C2765432-DC29-209C-73E3-D0CD081DC1E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70</a:t>
            </a:fld>
            <a:endParaRPr lang="en-AU"/>
          </a:p>
        </p:txBody>
      </p:sp>
    </p:spTree>
    <p:extLst>
      <p:ext uri="{BB962C8B-B14F-4D97-AF65-F5344CB8AC3E}">
        <p14:creationId xmlns:p14="http://schemas.microsoft.com/office/powerpoint/2010/main" val="22229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AD03E-58B3-19DF-67E8-B9B46165C85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3BE8FD-AE49-C35B-380C-E61F8F5F00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11" name="Title 10">
            <a:extLst>
              <a:ext uri="{FF2B5EF4-FFF2-40B4-BE49-F238E27FC236}">
                <a16:creationId xmlns:a16="http://schemas.microsoft.com/office/drawing/2014/main" id="{BB118CCB-1A4D-6607-39BD-8675AA98EF0A}"/>
              </a:ext>
            </a:extLst>
          </p:cNvPr>
          <p:cNvSpPr>
            <a:spLocks noGrp="1"/>
          </p:cNvSpPr>
          <p:nvPr>
            <p:ph type="title"/>
          </p:nvPr>
        </p:nvSpPr>
        <p:spPr/>
        <p:txBody>
          <a:bodyPr/>
          <a:lstStyle/>
          <a:p>
            <a:r>
              <a:rPr lang="en-AU"/>
              <a:t>1.4  Balancing equations (1 of 7)</a:t>
            </a:r>
          </a:p>
        </p:txBody>
      </p:sp>
      <p:sp>
        <p:nvSpPr>
          <p:cNvPr id="4" name="TextBox 3">
            <a:extLst>
              <a:ext uri="{FF2B5EF4-FFF2-40B4-BE49-F238E27FC236}">
                <a16:creationId xmlns:a16="http://schemas.microsoft.com/office/drawing/2014/main" id="{77683E2E-4CFE-068E-6653-49FF31C73F81}"/>
              </a:ext>
            </a:extLst>
          </p:cNvPr>
          <p:cNvSpPr txBox="1"/>
          <p:nvPr/>
        </p:nvSpPr>
        <p:spPr>
          <a:xfrm>
            <a:off x="237009" y="1851516"/>
            <a:ext cx="9829025" cy="981432"/>
          </a:xfrm>
          <a:prstGeom prst="rect">
            <a:avLst/>
          </a:prstGeom>
          <a:noFill/>
        </p:spPr>
        <p:txBody>
          <a:bodyPr wrap="square" lIns="0" tIns="0" rIns="0" bIns="0" rtlCol="0">
            <a:noAutofit/>
          </a:bodyPr>
          <a:lstStyle/>
          <a:p>
            <a:pPr algn="ctr">
              <a:lnSpc>
                <a:spcPct val="150000"/>
              </a:lnSpc>
            </a:pPr>
            <a:r>
              <a:rPr lang="en-AU" sz="2000" b="1"/>
              <a:t>CaCO</a:t>
            </a:r>
            <a:r>
              <a:rPr lang="en-AU" sz="2000" b="1" baseline="-25000"/>
              <a:t>3</a:t>
            </a:r>
            <a:r>
              <a:rPr lang="en-AU" sz="2000" b="1"/>
              <a:t>  </a:t>
            </a:r>
            <a:r>
              <a:rPr lang="en-AU" sz="2000" b="1">
                <a:sym typeface="Wingdings" panose="05000000000000000000" pitchFamily="2" charset="2"/>
              </a:rPr>
              <a:t>  CaO  +  CO</a:t>
            </a:r>
            <a:r>
              <a:rPr lang="en-AU" sz="2000" b="1" baseline="-25000">
                <a:sym typeface="Wingdings" panose="05000000000000000000" pitchFamily="2" charset="2"/>
              </a:rPr>
              <a:t>2</a:t>
            </a:r>
          </a:p>
          <a:p>
            <a:pPr algn="ctr">
              <a:lnSpc>
                <a:spcPct val="150000"/>
              </a:lnSpc>
            </a:pPr>
            <a:r>
              <a:rPr lang="en-AU" sz="2000" baseline="-25000">
                <a:sym typeface="Wingdings" panose="05000000000000000000" pitchFamily="2" charset="2"/>
              </a:rPr>
              <a:t>       </a:t>
            </a:r>
            <a:r>
              <a:rPr lang="en-AU" sz="2000">
                <a:sym typeface="Wingdings" panose="05000000000000000000" pitchFamily="2" charset="2"/>
              </a:rPr>
              <a:t>calcium carbonate  calcium oxide + carbon dioxide</a:t>
            </a:r>
            <a:endParaRPr lang="en-AU" sz="2000"/>
          </a:p>
        </p:txBody>
      </p:sp>
      <p:sp>
        <p:nvSpPr>
          <p:cNvPr id="5" name="TextBox 4">
            <a:extLst>
              <a:ext uri="{FF2B5EF4-FFF2-40B4-BE49-F238E27FC236}">
                <a16:creationId xmlns:a16="http://schemas.microsoft.com/office/drawing/2014/main" id="{FD3F620C-362E-BC98-3CDE-10E71A2B8F86}"/>
              </a:ext>
            </a:extLst>
          </p:cNvPr>
          <p:cNvSpPr txBox="1"/>
          <p:nvPr/>
        </p:nvSpPr>
        <p:spPr>
          <a:xfrm>
            <a:off x="3221666" y="3429000"/>
            <a:ext cx="2806995" cy="1461977"/>
          </a:xfrm>
          <a:prstGeom prst="rect">
            <a:avLst/>
          </a:prstGeom>
          <a:noFill/>
        </p:spPr>
        <p:txBody>
          <a:bodyPr wrap="square" lIns="0" tIns="0" rIns="0" bIns="0" rtlCol="0">
            <a:noAutofit/>
          </a:bodyPr>
          <a:lstStyle/>
          <a:p>
            <a:pPr algn="l"/>
            <a:r>
              <a:rPr lang="en-AU" sz="2000"/>
              <a:t>Ca = 1</a:t>
            </a:r>
          </a:p>
          <a:p>
            <a:pPr algn="l"/>
            <a:endParaRPr lang="en-AU" sz="2000"/>
          </a:p>
          <a:p>
            <a:pPr algn="l"/>
            <a:r>
              <a:rPr lang="en-AU" sz="2000"/>
              <a:t>C   = 1</a:t>
            </a:r>
          </a:p>
          <a:p>
            <a:pPr algn="l"/>
            <a:endParaRPr lang="en-AU" sz="2000"/>
          </a:p>
          <a:p>
            <a:pPr algn="l"/>
            <a:r>
              <a:rPr lang="en-AU" sz="2000"/>
              <a:t>O   = 3</a:t>
            </a:r>
          </a:p>
        </p:txBody>
      </p:sp>
      <p:sp>
        <p:nvSpPr>
          <p:cNvPr id="7" name="TextBox 6">
            <a:extLst>
              <a:ext uri="{FF2B5EF4-FFF2-40B4-BE49-F238E27FC236}">
                <a16:creationId xmlns:a16="http://schemas.microsoft.com/office/drawing/2014/main" id="{19677450-CF75-EA31-29AE-4D87A5A4154A}"/>
              </a:ext>
            </a:extLst>
          </p:cNvPr>
          <p:cNvSpPr txBox="1"/>
          <p:nvPr/>
        </p:nvSpPr>
        <p:spPr>
          <a:xfrm>
            <a:off x="5816009" y="3429000"/>
            <a:ext cx="1913861" cy="1291856"/>
          </a:xfrm>
          <a:prstGeom prst="rect">
            <a:avLst/>
          </a:prstGeom>
          <a:noFill/>
        </p:spPr>
        <p:txBody>
          <a:bodyPr wrap="square" lIns="0" tIns="0" rIns="0" bIns="0" rtlCol="0">
            <a:noAutofit/>
          </a:bodyPr>
          <a:lstStyle/>
          <a:p>
            <a:pPr algn="l"/>
            <a:r>
              <a:rPr lang="en-AU" sz="2000"/>
              <a:t>Ca = 1</a:t>
            </a:r>
          </a:p>
          <a:p>
            <a:pPr algn="l"/>
            <a:endParaRPr lang="en-AU" sz="2000"/>
          </a:p>
          <a:p>
            <a:pPr algn="l"/>
            <a:r>
              <a:rPr lang="en-AU" sz="2000"/>
              <a:t>C   = 1</a:t>
            </a:r>
          </a:p>
          <a:p>
            <a:pPr algn="l"/>
            <a:endParaRPr lang="en-AU" sz="2000"/>
          </a:p>
          <a:p>
            <a:pPr algn="l"/>
            <a:r>
              <a:rPr lang="en-AU" sz="2000"/>
              <a:t>O   = 3</a:t>
            </a:r>
          </a:p>
        </p:txBody>
      </p:sp>
    </p:spTree>
    <p:extLst>
      <p:ext uri="{BB962C8B-B14F-4D97-AF65-F5344CB8AC3E}">
        <p14:creationId xmlns:p14="http://schemas.microsoft.com/office/powerpoint/2010/main" val="37614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33129-D949-A487-A08F-1CCB9162C1C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6BA1B4-B40E-03B6-4045-66FFC2AA27B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12" name="Title 10">
            <a:extLst>
              <a:ext uri="{FF2B5EF4-FFF2-40B4-BE49-F238E27FC236}">
                <a16:creationId xmlns:a16="http://schemas.microsoft.com/office/drawing/2014/main" id="{08058491-0EA0-8087-1C46-FC4C0800CBFA}"/>
              </a:ext>
            </a:extLst>
          </p:cNvPr>
          <p:cNvSpPr>
            <a:spLocks noGrp="1"/>
          </p:cNvSpPr>
          <p:nvPr>
            <p:ph type="title"/>
          </p:nvPr>
        </p:nvSpPr>
        <p:spPr/>
        <p:txBody>
          <a:bodyPr/>
          <a:lstStyle/>
          <a:p>
            <a:r>
              <a:rPr lang="en-AU"/>
              <a:t>1.4  Balancing equations (2 of 7)</a:t>
            </a:r>
          </a:p>
        </p:txBody>
      </p:sp>
      <p:sp>
        <p:nvSpPr>
          <p:cNvPr id="2" name="TextBox 1">
            <a:extLst>
              <a:ext uri="{FF2B5EF4-FFF2-40B4-BE49-F238E27FC236}">
                <a16:creationId xmlns:a16="http://schemas.microsoft.com/office/drawing/2014/main" id="{995AA137-A57A-72E9-7E4E-EBDC95F553A2}"/>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4" name="TextBox 3">
            <a:extLst>
              <a:ext uri="{FF2B5EF4-FFF2-40B4-BE49-F238E27FC236}">
                <a16:creationId xmlns:a16="http://schemas.microsoft.com/office/drawing/2014/main" id="{BA46920F-0133-24FE-64E1-8C52260891D5}"/>
              </a:ext>
            </a:extLst>
          </p:cNvPr>
          <p:cNvSpPr txBox="1"/>
          <p:nvPr/>
        </p:nvSpPr>
        <p:spPr>
          <a:xfrm>
            <a:off x="1059180" y="1851516"/>
            <a:ext cx="7161934" cy="981432"/>
          </a:xfrm>
          <a:prstGeom prst="rect">
            <a:avLst/>
          </a:prstGeom>
          <a:noFill/>
        </p:spPr>
        <p:txBody>
          <a:bodyPr wrap="square" lIns="0" tIns="0" rIns="0" bIns="0" rtlCol="0">
            <a:noAutofit/>
          </a:bodyPr>
          <a:lstStyle/>
          <a:p>
            <a:pPr algn="ctr">
              <a:lnSpc>
                <a:spcPct val="150000"/>
              </a:lnSpc>
            </a:pPr>
            <a:r>
              <a:rPr lang="en-AU" sz="2000" b="1"/>
              <a:t>Al</a:t>
            </a:r>
            <a:r>
              <a:rPr lang="en-AU" sz="2000" b="1" baseline="-25000"/>
              <a:t>2</a:t>
            </a:r>
            <a:r>
              <a:rPr lang="en-AU" sz="2000" b="1"/>
              <a:t>(CO</a:t>
            </a:r>
            <a:r>
              <a:rPr lang="en-AU" sz="2000" b="1" baseline="-25000"/>
              <a:t>3</a:t>
            </a:r>
            <a:r>
              <a:rPr lang="en-AU" sz="2000" b="1"/>
              <a:t>)</a:t>
            </a:r>
            <a:r>
              <a:rPr lang="en-AU" sz="2000" b="1" baseline="-25000"/>
              <a:t>3</a:t>
            </a:r>
            <a:r>
              <a:rPr lang="en-AU" sz="2000" b="1"/>
              <a:t>  </a:t>
            </a:r>
            <a:r>
              <a:rPr lang="en-AU" sz="2000" b="1">
                <a:sym typeface="Wingdings" panose="05000000000000000000" pitchFamily="2" charset="2"/>
              </a:rPr>
              <a:t>  Al</a:t>
            </a:r>
            <a:r>
              <a:rPr lang="en-AU" sz="2000" b="1" baseline="-25000">
                <a:sym typeface="Wingdings" panose="05000000000000000000" pitchFamily="2" charset="2"/>
              </a:rPr>
              <a:t>2</a:t>
            </a:r>
            <a:r>
              <a:rPr lang="en-AU" sz="2000" b="1">
                <a:sym typeface="Wingdings" panose="05000000000000000000" pitchFamily="2" charset="2"/>
              </a:rPr>
              <a:t>O</a:t>
            </a:r>
            <a:r>
              <a:rPr lang="en-AU" sz="2000" b="1" baseline="-25000">
                <a:sym typeface="Wingdings" panose="05000000000000000000" pitchFamily="2" charset="2"/>
              </a:rPr>
              <a:t>3</a:t>
            </a:r>
            <a:r>
              <a:rPr lang="en-AU" sz="2000" b="1">
                <a:sym typeface="Wingdings" panose="05000000000000000000" pitchFamily="2" charset="2"/>
              </a:rPr>
              <a:t>  +  CO</a:t>
            </a:r>
            <a:r>
              <a:rPr lang="en-AU" sz="2000" b="1" baseline="-25000">
                <a:sym typeface="Wingdings" panose="05000000000000000000" pitchFamily="2" charset="2"/>
              </a:rPr>
              <a:t>2</a:t>
            </a:r>
          </a:p>
          <a:p>
            <a:pPr algn="ctr">
              <a:lnSpc>
                <a:spcPct val="150000"/>
              </a:lnSpc>
            </a:pPr>
            <a:r>
              <a:rPr lang="en-AU" sz="2000">
                <a:sym typeface="Wingdings" panose="05000000000000000000" pitchFamily="2" charset="2"/>
              </a:rPr>
              <a:t>           calcium carbonate  calcium oxide + carbon dioxide</a:t>
            </a:r>
            <a:endParaRPr lang="en-AU" sz="2000"/>
          </a:p>
        </p:txBody>
      </p:sp>
      <p:sp>
        <p:nvSpPr>
          <p:cNvPr id="5" name="TextBox 4">
            <a:extLst>
              <a:ext uri="{FF2B5EF4-FFF2-40B4-BE49-F238E27FC236}">
                <a16:creationId xmlns:a16="http://schemas.microsoft.com/office/drawing/2014/main" id="{38D11077-586E-2053-FCE9-5A016523E046}"/>
              </a:ext>
            </a:extLst>
          </p:cNvPr>
          <p:cNvSpPr txBox="1"/>
          <p:nvPr/>
        </p:nvSpPr>
        <p:spPr>
          <a:xfrm>
            <a:off x="3221666" y="3429000"/>
            <a:ext cx="2806995" cy="1489364"/>
          </a:xfrm>
          <a:prstGeom prst="rect">
            <a:avLst/>
          </a:prstGeom>
          <a:noFill/>
        </p:spPr>
        <p:txBody>
          <a:bodyPr wrap="square" lIns="0" tIns="0" rIns="0" bIns="0" rtlCol="0">
            <a:noAutofit/>
          </a:bodyPr>
          <a:lstStyle/>
          <a:p>
            <a:pPr algn="l"/>
            <a:r>
              <a:rPr lang="en-AU" sz="2000"/>
              <a:t>Al   = 2</a:t>
            </a:r>
          </a:p>
          <a:p>
            <a:pPr algn="l"/>
            <a:endParaRPr lang="en-AU" sz="2000"/>
          </a:p>
          <a:p>
            <a:pPr algn="l"/>
            <a:r>
              <a:rPr lang="en-AU" sz="2000"/>
              <a:t>C   = 3</a:t>
            </a:r>
          </a:p>
          <a:p>
            <a:pPr algn="l"/>
            <a:endParaRPr lang="en-AU" sz="2000"/>
          </a:p>
          <a:p>
            <a:pPr algn="l"/>
            <a:r>
              <a:rPr lang="en-AU" sz="2000"/>
              <a:t>O   = 9</a:t>
            </a:r>
          </a:p>
        </p:txBody>
      </p:sp>
      <p:sp>
        <p:nvSpPr>
          <p:cNvPr id="7" name="TextBox 6">
            <a:extLst>
              <a:ext uri="{FF2B5EF4-FFF2-40B4-BE49-F238E27FC236}">
                <a16:creationId xmlns:a16="http://schemas.microsoft.com/office/drawing/2014/main" id="{81FB5399-D056-5AA2-3F8B-AEAAA6D4AAC4}"/>
              </a:ext>
            </a:extLst>
          </p:cNvPr>
          <p:cNvSpPr txBox="1"/>
          <p:nvPr/>
        </p:nvSpPr>
        <p:spPr>
          <a:xfrm>
            <a:off x="5816009" y="3429000"/>
            <a:ext cx="1913861" cy="1641764"/>
          </a:xfrm>
          <a:prstGeom prst="rect">
            <a:avLst/>
          </a:prstGeom>
          <a:noFill/>
        </p:spPr>
        <p:txBody>
          <a:bodyPr wrap="square" lIns="0" tIns="0" rIns="0" bIns="0" rtlCol="0">
            <a:noAutofit/>
          </a:bodyPr>
          <a:lstStyle/>
          <a:p>
            <a:pPr algn="l"/>
            <a:r>
              <a:rPr lang="en-AU" sz="2000"/>
              <a:t>Al = 2</a:t>
            </a:r>
          </a:p>
          <a:p>
            <a:pPr algn="l"/>
            <a:endParaRPr lang="en-AU" sz="2000"/>
          </a:p>
          <a:p>
            <a:pPr algn="l"/>
            <a:r>
              <a:rPr lang="en-AU" sz="2000"/>
              <a:t>C  = 1</a:t>
            </a:r>
          </a:p>
          <a:p>
            <a:pPr algn="l"/>
            <a:endParaRPr lang="en-AU" sz="2000"/>
          </a:p>
          <a:p>
            <a:pPr algn="l"/>
            <a:r>
              <a:rPr lang="en-AU" sz="2000"/>
              <a:t>O  = 5</a:t>
            </a:r>
          </a:p>
        </p:txBody>
      </p:sp>
    </p:spTree>
    <p:extLst>
      <p:ext uri="{BB962C8B-B14F-4D97-AF65-F5344CB8AC3E}">
        <p14:creationId xmlns:p14="http://schemas.microsoft.com/office/powerpoint/2010/main" val="23761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C7FB7-C8D6-C896-6BD6-8864625B2A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C178F8-1A6F-5CC7-30B7-0ED1F2E7EA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6" name="Title 10">
            <a:extLst>
              <a:ext uri="{FF2B5EF4-FFF2-40B4-BE49-F238E27FC236}">
                <a16:creationId xmlns:a16="http://schemas.microsoft.com/office/drawing/2014/main" id="{4DEEA1C8-1318-C06A-8579-DE9DF5CF342C}"/>
              </a:ext>
            </a:extLst>
          </p:cNvPr>
          <p:cNvSpPr>
            <a:spLocks noGrp="1"/>
          </p:cNvSpPr>
          <p:nvPr>
            <p:ph type="title"/>
          </p:nvPr>
        </p:nvSpPr>
        <p:spPr/>
        <p:txBody>
          <a:bodyPr/>
          <a:lstStyle/>
          <a:p>
            <a:r>
              <a:rPr lang="en-AU"/>
              <a:t>1.4  Balancing equations (3 of 7)</a:t>
            </a:r>
          </a:p>
        </p:txBody>
      </p:sp>
      <p:sp>
        <p:nvSpPr>
          <p:cNvPr id="2" name="TextBox 1">
            <a:extLst>
              <a:ext uri="{FF2B5EF4-FFF2-40B4-BE49-F238E27FC236}">
                <a16:creationId xmlns:a16="http://schemas.microsoft.com/office/drawing/2014/main" id="{F55878BD-7D55-3405-D874-C31697579F1C}"/>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4" name="TextBox 3">
            <a:extLst>
              <a:ext uri="{FF2B5EF4-FFF2-40B4-BE49-F238E27FC236}">
                <a16:creationId xmlns:a16="http://schemas.microsoft.com/office/drawing/2014/main" id="{87A1DF6B-9A2B-D332-F4E3-85AB1141E397}"/>
              </a:ext>
            </a:extLst>
          </p:cNvPr>
          <p:cNvSpPr txBox="1"/>
          <p:nvPr/>
        </p:nvSpPr>
        <p:spPr>
          <a:xfrm>
            <a:off x="1361854" y="1851516"/>
            <a:ext cx="6368016" cy="981432"/>
          </a:xfrm>
          <a:prstGeom prst="rect">
            <a:avLst/>
          </a:prstGeom>
          <a:noFill/>
        </p:spPr>
        <p:txBody>
          <a:bodyPr wrap="square" lIns="0" tIns="0" rIns="0" bIns="0" rtlCol="0">
            <a:noAutofit/>
          </a:bodyPr>
          <a:lstStyle/>
          <a:p>
            <a:pPr algn="ctr">
              <a:lnSpc>
                <a:spcPct val="150000"/>
              </a:lnSpc>
            </a:pPr>
            <a:r>
              <a:rPr lang="en-AU" sz="2000" b="1"/>
              <a:t>Al</a:t>
            </a:r>
            <a:r>
              <a:rPr lang="en-AU" sz="2000" b="1" baseline="-25000"/>
              <a:t>2</a:t>
            </a:r>
            <a:r>
              <a:rPr lang="en-AU" sz="2000" b="1"/>
              <a:t>(CO</a:t>
            </a:r>
            <a:r>
              <a:rPr lang="en-AU" sz="2000" b="1" baseline="-25000"/>
              <a:t>3</a:t>
            </a:r>
            <a:r>
              <a:rPr lang="en-AU" sz="2000" b="1"/>
              <a:t>)</a:t>
            </a:r>
            <a:r>
              <a:rPr lang="en-AU" sz="2000" b="1" baseline="-25000"/>
              <a:t>3</a:t>
            </a:r>
            <a:r>
              <a:rPr lang="en-AU" sz="2000" b="1"/>
              <a:t>  </a:t>
            </a:r>
            <a:r>
              <a:rPr lang="en-AU" sz="2000" b="1">
                <a:sym typeface="Wingdings" panose="05000000000000000000" pitchFamily="2" charset="2"/>
              </a:rPr>
              <a:t>  Al</a:t>
            </a:r>
            <a:r>
              <a:rPr lang="en-AU" sz="2000" b="1" baseline="-25000">
                <a:sym typeface="Wingdings" panose="05000000000000000000" pitchFamily="2" charset="2"/>
              </a:rPr>
              <a:t>2</a:t>
            </a:r>
            <a:r>
              <a:rPr lang="en-AU" sz="2000" b="1">
                <a:sym typeface="Wingdings" panose="05000000000000000000" pitchFamily="2" charset="2"/>
              </a:rPr>
              <a:t>O</a:t>
            </a:r>
            <a:r>
              <a:rPr lang="en-AU" sz="2000" b="1" baseline="-25000">
                <a:sym typeface="Wingdings" panose="05000000000000000000" pitchFamily="2" charset="2"/>
              </a:rPr>
              <a:t>3</a:t>
            </a:r>
            <a:r>
              <a:rPr lang="en-AU" sz="2000" b="1">
                <a:sym typeface="Wingdings" panose="05000000000000000000" pitchFamily="2" charset="2"/>
              </a:rPr>
              <a:t>  +  3CO</a:t>
            </a:r>
            <a:r>
              <a:rPr lang="en-AU" sz="2000" b="1" baseline="-25000">
                <a:sym typeface="Wingdings" panose="05000000000000000000" pitchFamily="2" charset="2"/>
              </a:rPr>
              <a:t>2</a:t>
            </a:r>
          </a:p>
          <a:p>
            <a:pPr algn="ctr">
              <a:lnSpc>
                <a:spcPct val="150000"/>
              </a:lnSpc>
            </a:pPr>
            <a:r>
              <a:rPr lang="en-AU" sz="2000" baseline="-25000">
                <a:sym typeface="Wingdings" panose="05000000000000000000" pitchFamily="2" charset="2"/>
              </a:rPr>
              <a:t>        </a:t>
            </a:r>
            <a:r>
              <a:rPr lang="en-AU" sz="2000">
                <a:sym typeface="Wingdings" panose="05000000000000000000" pitchFamily="2" charset="2"/>
              </a:rPr>
              <a:t>calcium carbonate  calcium oxide + carbon dioxide</a:t>
            </a:r>
            <a:endParaRPr lang="en-AU" sz="2000"/>
          </a:p>
        </p:txBody>
      </p:sp>
      <p:sp>
        <p:nvSpPr>
          <p:cNvPr id="5" name="TextBox 4">
            <a:extLst>
              <a:ext uri="{FF2B5EF4-FFF2-40B4-BE49-F238E27FC236}">
                <a16:creationId xmlns:a16="http://schemas.microsoft.com/office/drawing/2014/main" id="{2BAFD9D4-D44B-D43B-5FAB-487DF029A699}"/>
              </a:ext>
            </a:extLst>
          </p:cNvPr>
          <p:cNvSpPr txBox="1"/>
          <p:nvPr/>
        </p:nvSpPr>
        <p:spPr>
          <a:xfrm>
            <a:off x="3221666" y="3429000"/>
            <a:ext cx="2806995" cy="1132367"/>
          </a:xfrm>
          <a:prstGeom prst="rect">
            <a:avLst/>
          </a:prstGeom>
          <a:noFill/>
        </p:spPr>
        <p:txBody>
          <a:bodyPr wrap="square" lIns="0" tIns="0" rIns="0" bIns="0" rtlCol="0">
            <a:noAutofit/>
          </a:bodyPr>
          <a:lstStyle/>
          <a:p>
            <a:pPr algn="l"/>
            <a:r>
              <a:rPr lang="en-AU" sz="2000"/>
              <a:t>Al   = 2</a:t>
            </a:r>
          </a:p>
          <a:p>
            <a:pPr algn="l"/>
            <a:endParaRPr lang="en-AU" sz="2000"/>
          </a:p>
          <a:p>
            <a:pPr algn="l"/>
            <a:r>
              <a:rPr lang="en-AU" sz="2000"/>
              <a:t>C   = 3</a:t>
            </a:r>
          </a:p>
          <a:p>
            <a:pPr algn="l"/>
            <a:endParaRPr lang="en-AU" sz="2000"/>
          </a:p>
          <a:p>
            <a:pPr algn="l"/>
            <a:r>
              <a:rPr lang="en-AU" sz="2000"/>
              <a:t>O   = 9</a:t>
            </a:r>
          </a:p>
        </p:txBody>
      </p:sp>
      <p:sp>
        <p:nvSpPr>
          <p:cNvPr id="7" name="TextBox 6">
            <a:extLst>
              <a:ext uri="{FF2B5EF4-FFF2-40B4-BE49-F238E27FC236}">
                <a16:creationId xmlns:a16="http://schemas.microsoft.com/office/drawing/2014/main" id="{6020385F-D8D9-8A64-E832-72C853D27B76}"/>
              </a:ext>
            </a:extLst>
          </p:cNvPr>
          <p:cNvSpPr txBox="1"/>
          <p:nvPr/>
        </p:nvSpPr>
        <p:spPr>
          <a:xfrm>
            <a:off x="5816009" y="3429000"/>
            <a:ext cx="1913861" cy="1291856"/>
          </a:xfrm>
          <a:prstGeom prst="rect">
            <a:avLst/>
          </a:prstGeom>
          <a:noFill/>
        </p:spPr>
        <p:txBody>
          <a:bodyPr wrap="square" lIns="0" tIns="0" rIns="0" bIns="0" rtlCol="0">
            <a:noAutofit/>
          </a:bodyPr>
          <a:lstStyle/>
          <a:p>
            <a:pPr algn="l"/>
            <a:r>
              <a:rPr lang="en-AU" sz="2000"/>
              <a:t>Al = 2</a:t>
            </a:r>
          </a:p>
          <a:p>
            <a:pPr algn="l"/>
            <a:endParaRPr lang="en-AU" sz="2000"/>
          </a:p>
          <a:p>
            <a:pPr algn="l"/>
            <a:r>
              <a:rPr lang="en-AU" sz="2000"/>
              <a:t>C  = 3</a:t>
            </a:r>
          </a:p>
          <a:p>
            <a:pPr algn="l"/>
            <a:endParaRPr lang="en-AU" sz="2000"/>
          </a:p>
          <a:p>
            <a:pPr algn="l"/>
            <a:r>
              <a:rPr lang="en-AU" sz="2000"/>
              <a:t>O  = 9</a:t>
            </a:r>
          </a:p>
        </p:txBody>
      </p:sp>
    </p:spTree>
    <p:extLst>
      <p:ext uri="{BB962C8B-B14F-4D97-AF65-F5344CB8AC3E}">
        <p14:creationId xmlns:p14="http://schemas.microsoft.com/office/powerpoint/2010/main" val="215262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A28A4-BFAA-17A7-0FEF-877BFDB227E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162562-F807-CFFF-C08B-251CCC0F94B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
        <p:nvSpPr>
          <p:cNvPr id="8" name="Title 10">
            <a:extLst>
              <a:ext uri="{FF2B5EF4-FFF2-40B4-BE49-F238E27FC236}">
                <a16:creationId xmlns:a16="http://schemas.microsoft.com/office/drawing/2014/main" id="{BC7C5060-A660-2AF0-8F5B-C06DEFC24D0B}"/>
              </a:ext>
            </a:extLst>
          </p:cNvPr>
          <p:cNvSpPr>
            <a:spLocks noGrp="1"/>
          </p:cNvSpPr>
          <p:nvPr>
            <p:ph type="title"/>
          </p:nvPr>
        </p:nvSpPr>
        <p:spPr/>
        <p:txBody>
          <a:bodyPr/>
          <a:lstStyle/>
          <a:p>
            <a:r>
              <a:rPr lang="en-AU"/>
              <a:t>1.4  Balancing equations (4 of 7)</a:t>
            </a:r>
          </a:p>
        </p:txBody>
      </p:sp>
      <p:sp>
        <p:nvSpPr>
          <p:cNvPr id="2" name="TextBox 1">
            <a:extLst>
              <a:ext uri="{FF2B5EF4-FFF2-40B4-BE49-F238E27FC236}">
                <a16:creationId xmlns:a16="http://schemas.microsoft.com/office/drawing/2014/main" id="{26297B07-9895-1259-83CF-B6601092BD3F}"/>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ED9608E6-A83D-D9BB-DA3B-5DB1CA9B7EC8}"/>
              </a:ext>
            </a:extLst>
          </p:cNvPr>
          <p:cNvSpPr txBox="1"/>
          <p:nvPr/>
        </p:nvSpPr>
        <p:spPr>
          <a:xfrm>
            <a:off x="491932" y="1507688"/>
            <a:ext cx="11352068" cy="3040912"/>
          </a:xfrm>
          <a:prstGeom prst="rect">
            <a:avLst/>
          </a:prstGeom>
          <a:noFill/>
        </p:spPr>
        <p:txBody>
          <a:bodyPr wrap="square" lIns="0" tIns="0" rIns="0" bIns="0" rtlCol="0">
            <a:noAutofit/>
          </a:bodyPr>
          <a:lstStyle/>
          <a:p>
            <a:pPr algn="l"/>
            <a:r>
              <a:rPr lang="en-AU" sz="2000"/>
              <a:t>1. Balance elements other than hydrogen and oxygen first.</a:t>
            </a:r>
          </a:p>
          <a:p>
            <a:pPr algn="l"/>
            <a:endParaRPr lang="en-AU" sz="2000"/>
          </a:p>
          <a:p>
            <a:pPr algn="l"/>
            <a:r>
              <a:rPr lang="en-AU" sz="2000"/>
              <a:t>2. Then balance hydrogen</a:t>
            </a:r>
          </a:p>
          <a:p>
            <a:pPr algn="l"/>
            <a:endParaRPr lang="en-AU" sz="2000"/>
          </a:p>
          <a:p>
            <a:pPr algn="l"/>
            <a:r>
              <a:rPr lang="en-AU" sz="2000"/>
              <a:t>3. Then balance oxygen last.</a:t>
            </a:r>
          </a:p>
        </p:txBody>
      </p:sp>
    </p:spTree>
    <p:extLst>
      <p:ext uri="{BB962C8B-B14F-4D97-AF65-F5344CB8AC3E}">
        <p14:creationId xmlns:p14="http://schemas.microsoft.com/office/powerpoint/2010/main" val="340398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204F-D5B7-2BE7-9343-4FB39FDDA55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42DC0A-5410-28B5-DD11-F2653FADF5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75</a:t>
            </a:fld>
            <a:endParaRPr lang="en-AU"/>
          </a:p>
        </p:txBody>
      </p:sp>
      <p:sp>
        <p:nvSpPr>
          <p:cNvPr id="2" name="TextBox 1">
            <a:extLst>
              <a:ext uri="{FF2B5EF4-FFF2-40B4-BE49-F238E27FC236}">
                <a16:creationId xmlns:a16="http://schemas.microsoft.com/office/drawing/2014/main" id="{8159E5C7-33F1-96C2-4877-1AA5086C64BB}"/>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8" name="Title 10">
            <a:extLst>
              <a:ext uri="{FF2B5EF4-FFF2-40B4-BE49-F238E27FC236}">
                <a16:creationId xmlns:a16="http://schemas.microsoft.com/office/drawing/2014/main" id="{A75E666C-8E15-0E59-BF4E-9585E9D6CE26}"/>
              </a:ext>
            </a:extLst>
          </p:cNvPr>
          <p:cNvSpPr txBox="1">
            <a:spLocks noGrp="1"/>
          </p:cNvSpPr>
          <p:nvPr>
            <p:ph type="title" idx="4294967295"/>
          </p:nvPr>
        </p:nvSpPr>
        <p:spPr>
          <a:xfrm>
            <a:off x="354000" y="361451"/>
            <a:ext cx="11483999" cy="5456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1.4  Balancing equations (5 of 7)</a:t>
            </a:r>
          </a:p>
        </p:txBody>
      </p:sp>
      <p:sp>
        <p:nvSpPr>
          <p:cNvPr id="6" name="TextBox 5">
            <a:extLst>
              <a:ext uri="{FF2B5EF4-FFF2-40B4-BE49-F238E27FC236}">
                <a16:creationId xmlns:a16="http://schemas.microsoft.com/office/drawing/2014/main" id="{6EED4AA6-EE78-5D95-9642-189E4B6F462A}"/>
              </a:ext>
            </a:extLst>
          </p:cNvPr>
          <p:cNvSpPr txBox="1"/>
          <p:nvPr/>
        </p:nvSpPr>
        <p:spPr>
          <a:xfrm>
            <a:off x="1594884" y="1850065"/>
            <a:ext cx="9409814" cy="1609771"/>
          </a:xfrm>
          <a:prstGeom prst="rect">
            <a:avLst/>
          </a:prstGeom>
          <a:noFill/>
        </p:spPr>
        <p:txBody>
          <a:bodyPr wrap="square" lIns="0" tIns="0" rIns="0" bIns="0" rtlCol="0">
            <a:noAutofit/>
          </a:bodyPr>
          <a:lstStyle/>
          <a:p>
            <a:pPr algn="ctr"/>
            <a:r>
              <a:rPr lang="en-AU" sz="2000" b="1"/>
              <a:t>H</a:t>
            </a:r>
            <a:r>
              <a:rPr lang="en-AU" sz="2000" b="1" baseline="-25000"/>
              <a:t>2</a:t>
            </a:r>
            <a:r>
              <a:rPr lang="en-AU" sz="2000" b="1"/>
              <a:t>SO</a:t>
            </a:r>
            <a:r>
              <a:rPr lang="en-AU" sz="2000" b="1" baseline="-25000"/>
              <a:t>4</a:t>
            </a:r>
            <a:r>
              <a:rPr lang="en-AU" sz="2000" b="1"/>
              <a:t> +   NaOH  </a:t>
            </a:r>
            <a:r>
              <a:rPr lang="en-AU" sz="2000" b="1">
                <a:sym typeface="Wingdings" panose="05000000000000000000" pitchFamily="2" charset="2"/>
              </a:rPr>
              <a:t>   Na</a:t>
            </a:r>
            <a:r>
              <a:rPr lang="en-AU" sz="2000" b="1" baseline="-25000">
                <a:sym typeface="Wingdings" panose="05000000000000000000" pitchFamily="2" charset="2"/>
              </a:rPr>
              <a:t>2</a:t>
            </a:r>
            <a:r>
              <a:rPr lang="en-AU" sz="2000" b="1">
                <a:sym typeface="Wingdings" panose="05000000000000000000" pitchFamily="2" charset="2"/>
              </a:rPr>
              <a:t>SO</a:t>
            </a:r>
            <a:r>
              <a:rPr lang="en-AU" sz="2000" b="1" baseline="-25000">
                <a:sym typeface="Wingdings" panose="05000000000000000000" pitchFamily="2" charset="2"/>
              </a:rPr>
              <a:t>4</a:t>
            </a:r>
            <a:r>
              <a:rPr lang="en-AU" sz="2000" b="1">
                <a:sym typeface="Wingdings" panose="05000000000000000000" pitchFamily="2" charset="2"/>
              </a:rPr>
              <a:t>  +    H</a:t>
            </a:r>
            <a:r>
              <a:rPr lang="en-AU" sz="2000" b="1" baseline="-25000">
                <a:sym typeface="Wingdings" panose="05000000000000000000" pitchFamily="2" charset="2"/>
              </a:rPr>
              <a:t>2</a:t>
            </a:r>
            <a:r>
              <a:rPr lang="en-AU" sz="2000" b="1">
                <a:sym typeface="Wingdings" panose="05000000000000000000" pitchFamily="2" charset="2"/>
              </a:rPr>
              <a:t>O</a:t>
            </a:r>
          </a:p>
          <a:p>
            <a:pPr algn="l"/>
            <a:endParaRPr lang="en-AU" sz="2000"/>
          </a:p>
          <a:p>
            <a:r>
              <a:rPr lang="en-AU" sz="2000"/>
              <a:t>     sulfuric acid    +  sodium hydroxide   </a:t>
            </a:r>
            <a:r>
              <a:rPr lang="en-AU" sz="2000">
                <a:sym typeface="Wingdings" panose="05000000000000000000" pitchFamily="2" charset="2"/>
              </a:rPr>
              <a:t>       sodium </a:t>
            </a:r>
            <a:r>
              <a:rPr lang="en-AU" sz="2000" err="1">
                <a:sym typeface="Wingdings" panose="05000000000000000000" pitchFamily="2" charset="2"/>
              </a:rPr>
              <a:t>sulfate</a:t>
            </a:r>
            <a:r>
              <a:rPr lang="en-AU" sz="2000">
                <a:sym typeface="Wingdings" panose="05000000000000000000" pitchFamily="2" charset="2"/>
              </a:rPr>
              <a:t>    +      water       </a:t>
            </a:r>
            <a:endParaRPr lang="en-AU" sz="2000"/>
          </a:p>
        </p:txBody>
      </p:sp>
      <p:sp>
        <p:nvSpPr>
          <p:cNvPr id="4" name="TextBox 3">
            <a:extLst>
              <a:ext uri="{FF2B5EF4-FFF2-40B4-BE49-F238E27FC236}">
                <a16:creationId xmlns:a16="http://schemas.microsoft.com/office/drawing/2014/main" id="{24CDD5AA-40B3-C793-7998-35A28DADAC2A}"/>
              </a:ext>
            </a:extLst>
          </p:cNvPr>
          <p:cNvSpPr txBox="1"/>
          <p:nvPr/>
        </p:nvSpPr>
        <p:spPr>
          <a:xfrm>
            <a:off x="3221666" y="3615070"/>
            <a:ext cx="967563" cy="1775637"/>
          </a:xfrm>
          <a:prstGeom prst="rect">
            <a:avLst/>
          </a:prstGeom>
          <a:noFill/>
        </p:spPr>
        <p:txBody>
          <a:bodyPr wrap="square" lIns="0" tIns="0" rIns="0" bIns="0" rtlCol="0">
            <a:noAutofit/>
          </a:bodyPr>
          <a:lstStyle/>
          <a:p>
            <a:pPr algn="l"/>
            <a:r>
              <a:rPr lang="en-AU" sz="2000"/>
              <a:t>Na  =  1</a:t>
            </a:r>
          </a:p>
          <a:p>
            <a:pPr algn="l"/>
            <a:endParaRPr lang="en-AU" sz="2000"/>
          </a:p>
          <a:p>
            <a:pPr algn="l"/>
            <a:r>
              <a:rPr lang="en-AU" sz="2000"/>
              <a:t>S    =  1</a:t>
            </a:r>
          </a:p>
          <a:p>
            <a:pPr algn="l"/>
            <a:endParaRPr lang="en-AU" sz="2000"/>
          </a:p>
          <a:p>
            <a:pPr algn="l"/>
            <a:r>
              <a:rPr lang="en-AU" sz="2000"/>
              <a:t>H   =   3</a:t>
            </a:r>
          </a:p>
          <a:p>
            <a:pPr algn="l"/>
            <a:endParaRPr lang="en-AU" sz="2000"/>
          </a:p>
          <a:p>
            <a:pPr algn="l"/>
            <a:r>
              <a:rPr lang="en-AU" sz="2000"/>
              <a:t>O   =  5</a:t>
            </a:r>
          </a:p>
          <a:p>
            <a:pPr algn="l"/>
            <a:endParaRPr lang="en-AU" sz="2000"/>
          </a:p>
          <a:p>
            <a:pPr algn="l"/>
            <a:endParaRPr lang="en-AU" sz="2000"/>
          </a:p>
        </p:txBody>
      </p:sp>
      <p:sp>
        <p:nvSpPr>
          <p:cNvPr id="7" name="TextBox 6">
            <a:extLst>
              <a:ext uri="{FF2B5EF4-FFF2-40B4-BE49-F238E27FC236}">
                <a16:creationId xmlns:a16="http://schemas.microsoft.com/office/drawing/2014/main" id="{CC854AD1-8AB1-84AC-84BC-FFF85C10A48A}"/>
              </a:ext>
            </a:extLst>
          </p:cNvPr>
          <p:cNvSpPr txBox="1"/>
          <p:nvPr/>
        </p:nvSpPr>
        <p:spPr>
          <a:xfrm>
            <a:off x="7518991" y="3615070"/>
            <a:ext cx="967563" cy="1775637"/>
          </a:xfrm>
          <a:prstGeom prst="rect">
            <a:avLst/>
          </a:prstGeom>
          <a:noFill/>
        </p:spPr>
        <p:txBody>
          <a:bodyPr wrap="square" lIns="0" tIns="0" rIns="0" bIns="0" rtlCol="0">
            <a:noAutofit/>
          </a:bodyPr>
          <a:lstStyle/>
          <a:p>
            <a:pPr algn="l"/>
            <a:r>
              <a:rPr lang="en-AU" sz="2000"/>
              <a:t>Na  =  2</a:t>
            </a:r>
          </a:p>
          <a:p>
            <a:pPr algn="l"/>
            <a:endParaRPr lang="en-AU" sz="2000"/>
          </a:p>
          <a:p>
            <a:pPr algn="l"/>
            <a:r>
              <a:rPr lang="en-AU" sz="2000"/>
              <a:t>S    =  1</a:t>
            </a:r>
          </a:p>
          <a:p>
            <a:pPr algn="l"/>
            <a:endParaRPr lang="en-AU" sz="2000"/>
          </a:p>
          <a:p>
            <a:pPr algn="l"/>
            <a:r>
              <a:rPr lang="en-AU" sz="2000"/>
              <a:t>H   =   2</a:t>
            </a:r>
          </a:p>
          <a:p>
            <a:pPr algn="l"/>
            <a:endParaRPr lang="en-AU" sz="2000"/>
          </a:p>
          <a:p>
            <a:pPr algn="l"/>
            <a:r>
              <a:rPr lang="en-AU" sz="2000"/>
              <a:t>O   =  5</a:t>
            </a:r>
          </a:p>
          <a:p>
            <a:pPr algn="l"/>
            <a:endParaRPr lang="en-AU" sz="2000"/>
          </a:p>
          <a:p>
            <a:pPr algn="l"/>
            <a:endParaRPr lang="en-AU" sz="2000"/>
          </a:p>
        </p:txBody>
      </p:sp>
    </p:spTree>
    <p:extLst>
      <p:ext uri="{BB962C8B-B14F-4D97-AF65-F5344CB8AC3E}">
        <p14:creationId xmlns:p14="http://schemas.microsoft.com/office/powerpoint/2010/main" val="214447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5BCE-5C30-319F-F86F-E781BF75C32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91A04E-F0B8-8489-F6A1-C7C8D783D2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
        <p:nvSpPr>
          <p:cNvPr id="5" name="Title 10">
            <a:extLst>
              <a:ext uri="{FF2B5EF4-FFF2-40B4-BE49-F238E27FC236}">
                <a16:creationId xmlns:a16="http://schemas.microsoft.com/office/drawing/2014/main" id="{E8AC2A3E-164B-6858-5496-38580D0FDC71}"/>
              </a:ext>
            </a:extLst>
          </p:cNvPr>
          <p:cNvSpPr>
            <a:spLocks noGrp="1"/>
          </p:cNvSpPr>
          <p:nvPr>
            <p:ph type="title"/>
          </p:nvPr>
        </p:nvSpPr>
        <p:spPr/>
        <p:txBody>
          <a:bodyPr/>
          <a:lstStyle/>
          <a:p>
            <a:r>
              <a:rPr lang="en-AU"/>
              <a:t>1.4  Balancing equations (6 of 7)</a:t>
            </a:r>
          </a:p>
        </p:txBody>
      </p:sp>
      <p:sp>
        <p:nvSpPr>
          <p:cNvPr id="2" name="TextBox 1">
            <a:extLst>
              <a:ext uri="{FF2B5EF4-FFF2-40B4-BE49-F238E27FC236}">
                <a16:creationId xmlns:a16="http://schemas.microsoft.com/office/drawing/2014/main" id="{FC57A4AA-F92D-CB5D-E93D-C19AA763E5FA}"/>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B7195340-7F78-1A0A-63A6-CCCF40E79398}"/>
              </a:ext>
            </a:extLst>
          </p:cNvPr>
          <p:cNvSpPr txBox="1"/>
          <p:nvPr/>
        </p:nvSpPr>
        <p:spPr>
          <a:xfrm>
            <a:off x="1594884" y="1850065"/>
            <a:ext cx="9409814" cy="1609771"/>
          </a:xfrm>
          <a:prstGeom prst="rect">
            <a:avLst/>
          </a:prstGeom>
          <a:noFill/>
        </p:spPr>
        <p:txBody>
          <a:bodyPr wrap="square" lIns="0" tIns="0" rIns="0" bIns="0" rtlCol="0">
            <a:noAutofit/>
          </a:bodyPr>
          <a:lstStyle/>
          <a:p>
            <a:pPr algn="ctr"/>
            <a:r>
              <a:rPr lang="en-AU" sz="2000" b="1"/>
              <a:t>H</a:t>
            </a:r>
            <a:r>
              <a:rPr lang="en-AU" sz="2000" b="1" baseline="-25000"/>
              <a:t>2</a:t>
            </a:r>
            <a:r>
              <a:rPr lang="en-AU" sz="2000" b="1"/>
              <a:t>SO</a:t>
            </a:r>
            <a:r>
              <a:rPr lang="en-AU" sz="2000" b="1" baseline="-25000"/>
              <a:t>4</a:t>
            </a:r>
            <a:r>
              <a:rPr lang="en-AU" sz="2000" b="1"/>
              <a:t> +   </a:t>
            </a:r>
            <a:r>
              <a:rPr lang="en-AU" sz="2000" b="1">
                <a:solidFill>
                  <a:schemeClr val="tx2"/>
                </a:solidFill>
              </a:rPr>
              <a:t>2</a:t>
            </a:r>
            <a:r>
              <a:rPr lang="en-AU" sz="2000" b="1"/>
              <a:t>NaOH  </a:t>
            </a:r>
            <a:r>
              <a:rPr lang="en-AU" sz="2000" b="1">
                <a:sym typeface="Wingdings" panose="05000000000000000000" pitchFamily="2" charset="2"/>
              </a:rPr>
              <a:t>   Na</a:t>
            </a:r>
            <a:r>
              <a:rPr lang="en-AU" sz="2000" b="1" baseline="-25000">
                <a:sym typeface="Wingdings" panose="05000000000000000000" pitchFamily="2" charset="2"/>
              </a:rPr>
              <a:t>2</a:t>
            </a:r>
            <a:r>
              <a:rPr lang="en-AU" sz="2000" b="1">
                <a:sym typeface="Wingdings" panose="05000000000000000000" pitchFamily="2" charset="2"/>
              </a:rPr>
              <a:t>SO</a:t>
            </a:r>
            <a:r>
              <a:rPr lang="en-AU" sz="2000" b="1" baseline="-25000">
                <a:sym typeface="Wingdings" panose="05000000000000000000" pitchFamily="2" charset="2"/>
              </a:rPr>
              <a:t>4</a:t>
            </a:r>
            <a:r>
              <a:rPr lang="en-AU" sz="2000" b="1">
                <a:sym typeface="Wingdings" panose="05000000000000000000" pitchFamily="2" charset="2"/>
              </a:rPr>
              <a:t>  +    H</a:t>
            </a:r>
            <a:r>
              <a:rPr lang="en-AU" sz="2000" b="1" baseline="-25000">
                <a:sym typeface="Wingdings" panose="05000000000000000000" pitchFamily="2" charset="2"/>
              </a:rPr>
              <a:t>2</a:t>
            </a:r>
            <a:r>
              <a:rPr lang="en-AU" sz="2000" b="1">
                <a:sym typeface="Wingdings" panose="05000000000000000000" pitchFamily="2" charset="2"/>
              </a:rPr>
              <a:t>O</a:t>
            </a:r>
          </a:p>
          <a:p>
            <a:pPr algn="l"/>
            <a:endParaRPr lang="en-AU" sz="2000">
              <a:solidFill>
                <a:srgbClr val="FF0000"/>
              </a:solidFill>
              <a:sym typeface="Wingdings" panose="05000000000000000000" pitchFamily="2" charset="2"/>
            </a:endParaRPr>
          </a:p>
          <a:p>
            <a:r>
              <a:rPr lang="en-AU" sz="2000"/>
              <a:t>   sulfuric acid    +  sodium hydroxide       </a:t>
            </a:r>
            <a:r>
              <a:rPr lang="en-AU" sz="2000">
                <a:sym typeface="Wingdings" panose="05000000000000000000" pitchFamily="2" charset="2"/>
              </a:rPr>
              <a:t>       sodium </a:t>
            </a:r>
            <a:r>
              <a:rPr lang="en-AU" sz="2000" err="1">
                <a:sym typeface="Wingdings" panose="05000000000000000000" pitchFamily="2" charset="2"/>
              </a:rPr>
              <a:t>sulfate</a:t>
            </a:r>
            <a:r>
              <a:rPr lang="en-AU" sz="2000">
                <a:sym typeface="Wingdings" panose="05000000000000000000" pitchFamily="2" charset="2"/>
              </a:rPr>
              <a:t>       +          water</a:t>
            </a:r>
            <a:endParaRPr lang="en-AU" sz="2000">
              <a:solidFill>
                <a:srgbClr val="FF0000"/>
              </a:solidFill>
            </a:endParaRPr>
          </a:p>
        </p:txBody>
      </p:sp>
      <p:sp>
        <p:nvSpPr>
          <p:cNvPr id="4" name="TextBox 3">
            <a:extLst>
              <a:ext uri="{FF2B5EF4-FFF2-40B4-BE49-F238E27FC236}">
                <a16:creationId xmlns:a16="http://schemas.microsoft.com/office/drawing/2014/main" id="{C1F88208-884D-D1DE-EDBD-3EDDA841EFE2}"/>
              </a:ext>
            </a:extLst>
          </p:cNvPr>
          <p:cNvSpPr txBox="1"/>
          <p:nvPr/>
        </p:nvSpPr>
        <p:spPr>
          <a:xfrm>
            <a:off x="3221666" y="3615070"/>
            <a:ext cx="967563" cy="1998921"/>
          </a:xfrm>
          <a:prstGeom prst="rect">
            <a:avLst/>
          </a:prstGeom>
          <a:noFill/>
        </p:spPr>
        <p:txBody>
          <a:bodyPr wrap="square" lIns="0" tIns="0" rIns="0" bIns="0" rtlCol="0">
            <a:noAutofit/>
          </a:bodyPr>
          <a:lstStyle/>
          <a:p>
            <a:pPr algn="l"/>
            <a:r>
              <a:rPr lang="en-AU" sz="1800"/>
              <a:t>Na  =  2</a:t>
            </a:r>
          </a:p>
          <a:p>
            <a:pPr algn="l"/>
            <a:endParaRPr lang="en-AU" sz="1800"/>
          </a:p>
          <a:p>
            <a:pPr algn="l"/>
            <a:r>
              <a:rPr lang="en-AU" sz="1800"/>
              <a:t>S    =  1</a:t>
            </a:r>
          </a:p>
          <a:p>
            <a:pPr algn="l"/>
            <a:endParaRPr lang="en-AU" sz="1800"/>
          </a:p>
          <a:p>
            <a:pPr algn="l"/>
            <a:r>
              <a:rPr lang="en-AU" sz="1800"/>
              <a:t>H   =   4</a:t>
            </a:r>
          </a:p>
          <a:p>
            <a:pPr algn="l"/>
            <a:endParaRPr lang="en-AU" sz="1800"/>
          </a:p>
          <a:p>
            <a:pPr algn="l"/>
            <a:r>
              <a:rPr lang="en-AU" sz="1800"/>
              <a:t>O   =  6</a:t>
            </a:r>
          </a:p>
          <a:p>
            <a:pPr algn="l"/>
            <a:endParaRPr lang="en-AU" sz="1800"/>
          </a:p>
          <a:p>
            <a:pPr algn="l"/>
            <a:endParaRPr lang="en-AU" sz="1800"/>
          </a:p>
        </p:txBody>
      </p:sp>
      <p:sp>
        <p:nvSpPr>
          <p:cNvPr id="7" name="TextBox 6">
            <a:extLst>
              <a:ext uri="{FF2B5EF4-FFF2-40B4-BE49-F238E27FC236}">
                <a16:creationId xmlns:a16="http://schemas.microsoft.com/office/drawing/2014/main" id="{E07C160A-CD82-243F-80D7-4769D90A49D2}"/>
              </a:ext>
            </a:extLst>
          </p:cNvPr>
          <p:cNvSpPr txBox="1"/>
          <p:nvPr/>
        </p:nvSpPr>
        <p:spPr>
          <a:xfrm>
            <a:off x="7744046" y="3615069"/>
            <a:ext cx="967563" cy="1775637"/>
          </a:xfrm>
          <a:prstGeom prst="rect">
            <a:avLst/>
          </a:prstGeom>
          <a:noFill/>
        </p:spPr>
        <p:txBody>
          <a:bodyPr wrap="square" lIns="0" tIns="0" rIns="0" bIns="0" rtlCol="0">
            <a:noAutofit/>
          </a:bodyPr>
          <a:lstStyle/>
          <a:p>
            <a:pPr algn="l"/>
            <a:r>
              <a:rPr lang="en-AU" sz="1800"/>
              <a:t>Na  =  2</a:t>
            </a:r>
          </a:p>
          <a:p>
            <a:pPr algn="l"/>
            <a:endParaRPr lang="en-AU" sz="1800"/>
          </a:p>
          <a:p>
            <a:pPr algn="l"/>
            <a:r>
              <a:rPr lang="en-AU" sz="1800"/>
              <a:t>S    =  1</a:t>
            </a:r>
          </a:p>
          <a:p>
            <a:pPr algn="l"/>
            <a:endParaRPr lang="en-AU" sz="1800"/>
          </a:p>
          <a:p>
            <a:pPr algn="l"/>
            <a:r>
              <a:rPr lang="en-AU" sz="1800"/>
              <a:t>H   =   2</a:t>
            </a:r>
          </a:p>
          <a:p>
            <a:pPr algn="l"/>
            <a:endParaRPr lang="en-AU" sz="1800"/>
          </a:p>
          <a:p>
            <a:pPr algn="l"/>
            <a:r>
              <a:rPr lang="en-AU" sz="1800"/>
              <a:t>O   =  5</a:t>
            </a:r>
          </a:p>
          <a:p>
            <a:pPr algn="l"/>
            <a:endParaRPr lang="en-AU" sz="1800"/>
          </a:p>
          <a:p>
            <a:pPr algn="l"/>
            <a:endParaRPr lang="en-AU" sz="1800"/>
          </a:p>
        </p:txBody>
      </p:sp>
    </p:spTree>
    <p:extLst>
      <p:ext uri="{BB962C8B-B14F-4D97-AF65-F5344CB8AC3E}">
        <p14:creationId xmlns:p14="http://schemas.microsoft.com/office/powerpoint/2010/main" val="27927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1C13-54CB-A793-9FD0-D8C639F4C2F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68AB56-81D5-715C-0021-8CCBB725978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77</a:t>
            </a:fld>
            <a:endParaRPr lang="en-AU"/>
          </a:p>
        </p:txBody>
      </p:sp>
      <p:sp>
        <p:nvSpPr>
          <p:cNvPr id="5" name="Title 10">
            <a:extLst>
              <a:ext uri="{FF2B5EF4-FFF2-40B4-BE49-F238E27FC236}">
                <a16:creationId xmlns:a16="http://schemas.microsoft.com/office/drawing/2014/main" id="{CAA68C7E-74B5-F23E-EF37-BE2479EDF282}"/>
              </a:ext>
            </a:extLst>
          </p:cNvPr>
          <p:cNvSpPr>
            <a:spLocks noGrp="1"/>
          </p:cNvSpPr>
          <p:nvPr>
            <p:ph type="title"/>
          </p:nvPr>
        </p:nvSpPr>
        <p:spPr/>
        <p:txBody>
          <a:bodyPr/>
          <a:lstStyle/>
          <a:p>
            <a:r>
              <a:rPr lang="en-AU"/>
              <a:t>1.4  Balancing equations (7 of 7)</a:t>
            </a:r>
          </a:p>
        </p:txBody>
      </p:sp>
      <p:sp>
        <p:nvSpPr>
          <p:cNvPr id="2" name="TextBox 1">
            <a:extLst>
              <a:ext uri="{FF2B5EF4-FFF2-40B4-BE49-F238E27FC236}">
                <a16:creationId xmlns:a16="http://schemas.microsoft.com/office/drawing/2014/main" id="{32AEF826-C5AF-5C4B-AD50-680C0A2E1CA4}"/>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0950093B-5560-1075-9273-B4E1C10A54FD}"/>
              </a:ext>
            </a:extLst>
          </p:cNvPr>
          <p:cNvSpPr txBox="1"/>
          <p:nvPr/>
        </p:nvSpPr>
        <p:spPr>
          <a:xfrm>
            <a:off x="1594884" y="1850065"/>
            <a:ext cx="9409814" cy="1609771"/>
          </a:xfrm>
          <a:prstGeom prst="rect">
            <a:avLst/>
          </a:prstGeom>
          <a:noFill/>
        </p:spPr>
        <p:txBody>
          <a:bodyPr wrap="square" lIns="0" tIns="0" rIns="0" bIns="0" rtlCol="0">
            <a:noAutofit/>
          </a:bodyPr>
          <a:lstStyle/>
          <a:p>
            <a:pPr algn="ctr"/>
            <a:r>
              <a:rPr lang="en-AU" sz="2000" b="1"/>
              <a:t>H</a:t>
            </a:r>
            <a:r>
              <a:rPr lang="en-AU" sz="2000" b="1" baseline="-25000"/>
              <a:t>2</a:t>
            </a:r>
            <a:r>
              <a:rPr lang="en-AU" sz="2000" b="1"/>
              <a:t>SO</a:t>
            </a:r>
            <a:r>
              <a:rPr lang="en-AU" sz="2000" b="1" baseline="-25000"/>
              <a:t>4</a:t>
            </a:r>
            <a:r>
              <a:rPr lang="en-AU" sz="2000" b="1"/>
              <a:t> +   2NaOH  </a:t>
            </a:r>
            <a:r>
              <a:rPr lang="en-AU" sz="2000" b="1">
                <a:sym typeface="Wingdings" panose="05000000000000000000" pitchFamily="2" charset="2"/>
              </a:rPr>
              <a:t>   Na</a:t>
            </a:r>
            <a:r>
              <a:rPr lang="en-AU" sz="2000" b="1" baseline="-25000">
                <a:sym typeface="Wingdings" panose="05000000000000000000" pitchFamily="2" charset="2"/>
              </a:rPr>
              <a:t>2</a:t>
            </a:r>
            <a:r>
              <a:rPr lang="en-AU" sz="2000" b="1">
                <a:sym typeface="Wingdings" panose="05000000000000000000" pitchFamily="2" charset="2"/>
              </a:rPr>
              <a:t>SO</a:t>
            </a:r>
            <a:r>
              <a:rPr lang="en-AU" sz="2000" b="1" baseline="-25000">
                <a:sym typeface="Wingdings" panose="05000000000000000000" pitchFamily="2" charset="2"/>
              </a:rPr>
              <a:t>4</a:t>
            </a:r>
            <a:r>
              <a:rPr lang="en-AU" sz="2000" b="1">
                <a:sym typeface="Wingdings" panose="05000000000000000000" pitchFamily="2" charset="2"/>
              </a:rPr>
              <a:t>  +   </a:t>
            </a:r>
            <a:r>
              <a:rPr lang="en-AU" sz="2000" b="1">
                <a:solidFill>
                  <a:schemeClr val="tx2"/>
                </a:solidFill>
                <a:sym typeface="Wingdings" panose="05000000000000000000" pitchFamily="2" charset="2"/>
              </a:rPr>
              <a:t>2</a:t>
            </a:r>
            <a:r>
              <a:rPr lang="en-AU" sz="2000" b="1">
                <a:sym typeface="Wingdings" panose="05000000000000000000" pitchFamily="2" charset="2"/>
              </a:rPr>
              <a:t>H</a:t>
            </a:r>
            <a:r>
              <a:rPr lang="en-AU" sz="2000" b="1" baseline="-25000">
                <a:sym typeface="Wingdings" panose="05000000000000000000" pitchFamily="2" charset="2"/>
              </a:rPr>
              <a:t>2</a:t>
            </a:r>
            <a:r>
              <a:rPr lang="en-AU" sz="2000" b="1">
                <a:sym typeface="Wingdings" panose="05000000000000000000" pitchFamily="2" charset="2"/>
              </a:rPr>
              <a:t>O</a:t>
            </a:r>
          </a:p>
          <a:p>
            <a:pPr algn="ctr"/>
            <a:r>
              <a:rPr lang="en-AU" sz="2000"/>
              <a:t> </a:t>
            </a:r>
          </a:p>
          <a:p>
            <a:pPr algn="ctr"/>
            <a:r>
              <a:rPr lang="en-AU" sz="2000"/>
              <a:t>sulfuric acid    +  sodium hydroxide       </a:t>
            </a:r>
            <a:r>
              <a:rPr lang="en-AU" sz="2000">
                <a:sym typeface="Wingdings" panose="05000000000000000000" pitchFamily="2" charset="2"/>
              </a:rPr>
              <a:t>         sodium </a:t>
            </a:r>
            <a:r>
              <a:rPr lang="en-AU" sz="2000" err="1">
                <a:sym typeface="Wingdings" panose="05000000000000000000" pitchFamily="2" charset="2"/>
              </a:rPr>
              <a:t>sulfate</a:t>
            </a:r>
            <a:r>
              <a:rPr lang="en-AU" sz="2000">
                <a:sym typeface="Wingdings" panose="05000000000000000000" pitchFamily="2" charset="2"/>
              </a:rPr>
              <a:t>       +        water</a:t>
            </a:r>
            <a:endParaRPr lang="en-AU" sz="2000">
              <a:solidFill>
                <a:srgbClr val="FF0000"/>
              </a:solidFill>
            </a:endParaRPr>
          </a:p>
        </p:txBody>
      </p:sp>
      <p:sp>
        <p:nvSpPr>
          <p:cNvPr id="4" name="TextBox 3">
            <a:extLst>
              <a:ext uri="{FF2B5EF4-FFF2-40B4-BE49-F238E27FC236}">
                <a16:creationId xmlns:a16="http://schemas.microsoft.com/office/drawing/2014/main" id="{5B055346-4571-90BB-5958-542F86AC7FDC}"/>
              </a:ext>
            </a:extLst>
          </p:cNvPr>
          <p:cNvSpPr txBox="1"/>
          <p:nvPr/>
        </p:nvSpPr>
        <p:spPr>
          <a:xfrm>
            <a:off x="3221666" y="3615070"/>
            <a:ext cx="967563" cy="1998921"/>
          </a:xfrm>
          <a:prstGeom prst="rect">
            <a:avLst/>
          </a:prstGeom>
          <a:noFill/>
        </p:spPr>
        <p:txBody>
          <a:bodyPr wrap="square" lIns="0" tIns="0" rIns="0" bIns="0" rtlCol="0">
            <a:noAutofit/>
          </a:bodyPr>
          <a:lstStyle/>
          <a:p>
            <a:pPr algn="l"/>
            <a:r>
              <a:rPr lang="en-AU" sz="1800"/>
              <a:t>Na  =  2</a:t>
            </a:r>
          </a:p>
          <a:p>
            <a:pPr algn="l"/>
            <a:endParaRPr lang="en-AU" sz="1800"/>
          </a:p>
          <a:p>
            <a:pPr algn="l"/>
            <a:r>
              <a:rPr lang="en-AU" sz="1800"/>
              <a:t>S    =  1</a:t>
            </a:r>
          </a:p>
          <a:p>
            <a:pPr algn="l"/>
            <a:endParaRPr lang="en-AU" sz="1800"/>
          </a:p>
          <a:p>
            <a:pPr algn="l"/>
            <a:r>
              <a:rPr lang="en-AU" sz="1800"/>
              <a:t>H   =   4</a:t>
            </a:r>
          </a:p>
          <a:p>
            <a:pPr algn="l"/>
            <a:endParaRPr lang="en-AU" sz="1800"/>
          </a:p>
          <a:p>
            <a:pPr algn="l"/>
            <a:r>
              <a:rPr lang="en-AU" sz="1800"/>
              <a:t>O   =  6</a:t>
            </a:r>
          </a:p>
          <a:p>
            <a:pPr algn="l"/>
            <a:endParaRPr lang="en-AU" sz="1800"/>
          </a:p>
          <a:p>
            <a:pPr algn="l"/>
            <a:endParaRPr lang="en-AU" sz="1800"/>
          </a:p>
        </p:txBody>
      </p:sp>
      <p:sp>
        <p:nvSpPr>
          <p:cNvPr id="7" name="TextBox 6">
            <a:extLst>
              <a:ext uri="{FF2B5EF4-FFF2-40B4-BE49-F238E27FC236}">
                <a16:creationId xmlns:a16="http://schemas.microsoft.com/office/drawing/2014/main" id="{F4296568-608C-E73D-FE78-B6AACEC1FCF2}"/>
              </a:ext>
            </a:extLst>
          </p:cNvPr>
          <p:cNvSpPr txBox="1"/>
          <p:nvPr/>
        </p:nvSpPr>
        <p:spPr>
          <a:xfrm>
            <a:off x="7744046" y="3615069"/>
            <a:ext cx="967563" cy="1775637"/>
          </a:xfrm>
          <a:prstGeom prst="rect">
            <a:avLst/>
          </a:prstGeom>
          <a:noFill/>
        </p:spPr>
        <p:txBody>
          <a:bodyPr wrap="square" lIns="0" tIns="0" rIns="0" bIns="0" rtlCol="0">
            <a:noAutofit/>
          </a:bodyPr>
          <a:lstStyle/>
          <a:p>
            <a:pPr algn="l"/>
            <a:r>
              <a:rPr lang="en-AU" sz="1800"/>
              <a:t>Na  =  2</a:t>
            </a:r>
          </a:p>
          <a:p>
            <a:pPr algn="l"/>
            <a:endParaRPr lang="en-AU" sz="1800"/>
          </a:p>
          <a:p>
            <a:pPr algn="l"/>
            <a:r>
              <a:rPr lang="en-AU" sz="1800"/>
              <a:t>S    =  1</a:t>
            </a:r>
          </a:p>
          <a:p>
            <a:pPr algn="l"/>
            <a:endParaRPr lang="en-AU" sz="1800"/>
          </a:p>
          <a:p>
            <a:pPr algn="l"/>
            <a:r>
              <a:rPr lang="en-AU" sz="1800"/>
              <a:t>H   =   4</a:t>
            </a:r>
          </a:p>
          <a:p>
            <a:pPr algn="l"/>
            <a:endParaRPr lang="en-AU" sz="1800"/>
          </a:p>
          <a:p>
            <a:pPr algn="l"/>
            <a:r>
              <a:rPr lang="en-AU" sz="1800"/>
              <a:t>O   =  6</a:t>
            </a:r>
          </a:p>
          <a:p>
            <a:pPr algn="l"/>
            <a:endParaRPr lang="en-AU" sz="1800"/>
          </a:p>
          <a:p>
            <a:pPr algn="l"/>
            <a:endParaRPr lang="en-AU" sz="1800"/>
          </a:p>
        </p:txBody>
      </p:sp>
    </p:spTree>
    <p:extLst>
      <p:ext uri="{BB962C8B-B14F-4D97-AF65-F5344CB8AC3E}">
        <p14:creationId xmlns:p14="http://schemas.microsoft.com/office/powerpoint/2010/main" val="17216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9125-7EF7-EB1F-F499-CDD43CC964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57D487-DFA6-3FE9-548B-88A813FC1D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8" name="Title 10">
            <a:extLst>
              <a:ext uri="{FF2B5EF4-FFF2-40B4-BE49-F238E27FC236}">
                <a16:creationId xmlns:a16="http://schemas.microsoft.com/office/drawing/2014/main" id="{07BB33CF-BC33-6464-A28E-6259BF622EDB}"/>
              </a:ext>
            </a:extLst>
          </p:cNvPr>
          <p:cNvSpPr>
            <a:spLocks noGrp="1"/>
          </p:cNvSpPr>
          <p:nvPr>
            <p:ph type="title"/>
          </p:nvPr>
        </p:nvSpPr>
        <p:spPr/>
        <p:txBody>
          <a:bodyPr/>
          <a:lstStyle/>
          <a:p>
            <a:r>
              <a:rPr lang="en-AU"/>
              <a:t>1.4  Checkpoint 3</a:t>
            </a:r>
          </a:p>
        </p:txBody>
      </p:sp>
      <p:sp>
        <p:nvSpPr>
          <p:cNvPr id="4" name="Text Placeholder 4">
            <a:extLst>
              <a:ext uri="{FF2B5EF4-FFF2-40B4-BE49-F238E27FC236}">
                <a16:creationId xmlns:a16="http://schemas.microsoft.com/office/drawing/2014/main" id="{5E4763F8-1A5E-5EBB-A699-12D94A782D46}"/>
              </a:ext>
            </a:extLst>
          </p:cNvPr>
          <p:cNvSpPr>
            <a:spLocks noGrp="1"/>
          </p:cNvSpPr>
          <p:nvPr>
            <p:ph type="body" sz="quarter" idx="18"/>
          </p:nvPr>
        </p:nvSpPr>
        <p:spPr/>
        <p:txBody>
          <a:bodyPr/>
          <a:lstStyle/>
          <a:p>
            <a:r>
              <a:rPr lang="en-AU"/>
              <a:t>Balancing the following equation</a:t>
            </a:r>
          </a:p>
        </p:txBody>
      </p:sp>
      <p:sp>
        <p:nvSpPr>
          <p:cNvPr id="2" name="TextBox 1">
            <a:extLst>
              <a:ext uri="{FF2B5EF4-FFF2-40B4-BE49-F238E27FC236}">
                <a16:creationId xmlns:a16="http://schemas.microsoft.com/office/drawing/2014/main" id="{90EC21EF-23AE-A46E-A217-A4053CB39A81}"/>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64B8C9D2-18BB-66CD-BF8D-D54863477DCE}"/>
              </a:ext>
            </a:extLst>
          </p:cNvPr>
          <p:cNvSpPr txBox="1"/>
          <p:nvPr/>
        </p:nvSpPr>
        <p:spPr>
          <a:xfrm>
            <a:off x="613642" y="2363089"/>
            <a:ext cx="9409814" cy="1609771"/>
          </a:xfrm>
          <a:prstGeom prst="rect">
            <a:avLst/>
          </a:prstGeom>
          <a:noFill/>
        </p:spPr>
        <p:txBody>
          <a:bodyPr wrap="square" lIns="0" tIns="0" rIns="0" bIns="0" rtlCol="0">
            <a:noAutofit/>
          </a:bodyPr>
          <a:lstStyle/>
          <a:p>
            <a:pPr algn="ctr"/>
            <a:r>
              <a:rPr lang="en-AU" sz="2000" b="1"/>
              <a:t>HCl   +   Mg(OH)</a:t>
            </a:r>
            <a:r>
              <a:rPr lang="en-AU" sz="2000" b="1" baseline="-25000"/>
              <a:t>2</a:t>
            </a:r>
            <a:r>
              <a:rPr lang="en-AU" sz="2000" b="1"/>
              <a:t>  </a:t>
            </a:r>
            <a:r>
              <a:rPr lang="en-AU" sz="2000" b="1">
                <a:sym typeface="Wingdings" panose="05000000000000000000" pitchFamily="2" charset="2"/>
              </a:rPr>
              <a:t>   MgCl</a:t>
            </a:r>
            <a:r>
              <a:rPr lang="en-AU" sz="2000" b="1" baseline="-25000">
                <a:sym typeface="Wingdings" panose="05000000000000000000" pitchFamily="2" charset="2"/>
              </a:rPr>
              <a:t>2</a:t>
            </a:r>
            <a:r>
              <a:rPr lang="en-AU" sz="2000" b="1">
                <a:sym typeface="Wingdings" panose="05000000000000000000" pitchFamily="2" charset="2"/>
              </a:rPr>
              <a:t>   +   H</a:t>
            </a:r>
            <a:r>
              <a:rPr lang="en-AU" sz="2000" b="1" baseline="-25000">
                <a:sym typeface="Wingdings" panose="05000000000000000000" pitchFamily="2" charset="2"/>
              </a:rPr>
              <a:t>2</a:t>
            </a:r>
            <a:r>
              <a:rPr lang="en-AU" sz="2000" b="1">
                <a:sym typeface="Wingdings" panose="05000000000000000000" pitchFamily="2" charset="2"/>
              </a:rPr>
              <a:t>O</a:t>
            </a:r>
          </a:p>
          <a:p>
            <a:pPr algn="ctr"/>
            <a:endParaRPr lang="en-AU" sz="2000">
              <a:solidFill>
                <a:srgbClr val="FF0000"/>
              </a:solidFill>
              <a:sym typeface="Wingdings" panose="05000000000000000000" pitchFamily="2" charset="2"/>
            </a:endParaRPr>
          </a:p>
          <a:p>
            <a:pPr algn="ctr"/>
            <a:r>
              <a:rPr lang="en-AU" sz="2000">
                <a:sym typeface="Wingdings" panose="05000000000000000000" pitchFamily="2" charset="2"/>
              </a:rPr>
              <a:t>hydrochloric acid + magnesium hydroxide    magnesium chloride + water</a:t>
            </a:r>
          </a:p>
        </p:txBody>
      </p:sp>
      <p:sp>
        <p:nvSpPr>
          <p:cNvPr id="9" name="TextBox 8">
            <a:extLst>
              <a:ext uri="{FF2B5EF4-FFF2-40B4-BE49-F238E27FC236}">
                <a16:creationId xmlns:a16="http://schemas.microsoft.com/office/drawing/2014/main" id="{B8D2AC5E-C21B-1ED8-AC40-100212977D99}"/>
              </a:ext>
            </a:extLst>
          </p:cNvPr>
          <p:cNvSpPr txBox="1"/>
          <p:nvPr/>
        </p:nvSpPr>
        <p:spPr>
          <a:xfrm>
            <a:off x="3109284" y="3773845"/>
            <a:ext cx="4823136" cy="516215"/>
          </a:xfrm>
          <a:prstGeom prst="rect">
            <a:avLst/>
          </a:prstGeom>
          <a:noFill/>
        </p:spPr>
        <p:txBody>
          <a:bodyPr wrap="square" lIns="0" tIns="0" rIns="0" bIns="0" rtlCol="0">
            <a:noAutofit/>
          </a:bodyPr>
          <a:lstStyle/>
          <a:p>
            <a:pPr algn="l"/>
            <a:r>
              <a:rPr lang="en-AU" sz="2000" dirty="0">
                <a:solidFill>
                  <a:schemeClr val="tx2"/>
                </a:solidFill>
              </a:rPr>
              <a:t>2</a:t>
            </a:r>
            <a:r>
              <a:rPr lang="en-AU" sz="2000" dirty="0"/>
              <a:t>HCl   +   Mg(OH)</a:t>
            </a:r>
            <a:r>
              <a:rPr lang="en-AU" sz="2000" baseline="-25000" dirty="0"/>
              <a:t>2</a:t>
            </a:r>
            <a:r>
              <a:rPr lang="en-AU" sz="2000" dirty="0"/>
              <a:t>  </a:t>
            </a:r>
            <a:r>
              <a:rPr lang="en-AU" sz="2000" dirty="0">
                <a:sym typeface="Wingdings" panose="05000000000000000000" pitchFamily="2" charset="2"/>
              </a:rPr>
              <a:t>   MgCl</a:t>
            </a:r>
            <a:r>
              <a:rPr lang="en-AU" sz="2000" baseline="-25000" dirty="0">
                <a:sym typeface="Wingdings" panose="05000000000000000000" pitchFamily="2" charset="2"/>
              </a:rPr>
              <a:t>2</a:t>
            </a:r>
            <a:r>
              <a:rPr lang="en-AU" sz="2000" dirty="0">
                <a:sym typeface="Wingdings" panose="05000000000000000000" pitchFamily="2" charset="2"/>
              </a:rPr>
              <a:t>   +  </a:t>
            </a:r>
            <a:r>
              <a:rPr lang="en-AU" sz="2000" dirty="0">
                <a:solidFill>
                  <a:schemeClr val="tx2"/>
                </a:solidFill>
                <a:sym typeface="Wingdings" panose="05000000000000000000" pitchFamily="2" charset="2"/>
              </a:rPr>
              <a:t>2</a:t>
            </a:r>
            <a:r>
              <a:rPr lang="en-AU" sz="2000" dirty="0">
                <a:sym typeface="Wingdings" panose="05000000000000000000" pitchFamily="2" charset="2"/>
              </a:rPr>
              <a:t>H</a:t>
            </a:r>
            <a:r>
              <a:rPr lang="en-AU" sz="2000" baseline="-25000" dirty="0">
                <a:sym typeface="Wingdings" panose="05000000000000000000" pitchFamily="2" charset="2"/>
              </a:rPr>
              <a:t>2</a:t>
            </a:r>
            <a:r>
              <a:rPr lang="en-AU" sz="2000" dirty="0">
                <a:sym typeface="Wingdings" panose="05000000000000000000" pitchFamily="2" charset="2"/>
              </a:rPr>
              <a:t>O</a:t>
            </a:r>
            <a:r>
              <a:rPr lang="en-AU" sz="2000" dirty="0">
                <a:solidFill>
                  <a:srgbClr val="FF0000"/>
                </a:solidFill>
              </a:rPr>
              <a:t> </a:t>
            </a:r>
          </a:p>
        </p:txBody>
      </p:sp>
    </p:spTree>
    <p:extLst>
      <p:ext uri="{BB962C8B-B14F-4D97-AF65-F5344CB8AC3E}">
        <p14:creationId xmlns:p14="http://schemas.microsoft.com/office/powerpoint/2010/main" val="198865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a:p>
        </p:txBody>
      </p:sp>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cs typeface="Arial"/>
              </a:rPr>
              <a:t>1.5 Chemical reactions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022140640"/>
              </p:ext>
            </p:extLst>
          </p:nvPr>
        </p:nvGraphicFramePr>
        <p:xfrm>
          <a:off x="168442" y="1716668"/>
          <a:ext cx="11675558" cy="4551454"/>
        </p:xfrm>
        <a:graphic>
          <a:graphicData uri="http://schemas.openxmlformats.org/drawingml/2006/table">
            <a:tbl>
              <a:tblPr firstRow="1">
                <a:tableStyleId>{B301B821-A1FF-4177-AEE7-76D212191A09}</a:tableStyleId>
              </a:tblPr>
              <a:tblGrid>
                <a:gridCol w="3930774">
                  <a:extLst>
                    <a:ext uri="{9D8B030D-6E8A-4147-A177-3AD203B41FA5}">
                      <a16:colId xmlns:a16="http://schemas.microsoft.com/office/drawing/2014/main" val="3623447875"/>
                    </a:ext>
                  </a:extLst>
                </a:gridCol>
                <a:gridCol w="7744784">
                  <a:extLst>
                    <a:ext uri="{9D8B030D-6E8A-4147-A177-3AD203B41FA5}">
                      <a16:colId xmlns:a16="http://schemas.microsoft.com/office/drawing/2014/main" val="3573327086"/>
                    </a:ext>
                  </a:extLst>
                </a:gridCol>
              </a:tblGrid>
              <a:tr h="430693">
                <a:tc>
                  <a:txBody>
                    <a:bodyPr/>
                    <a:lstStyle/>
                    <a:p>
                      <a:r>
                        <a:rPr lang="en-AU" sz="2000">
                          <a:solidFill>
                            <a:schemeClr val="accent1"/>
                          </a:solidFill>
                          <a:latin typeface="Arial" panose="020B0604020202020204" pitchFamily="34" charset="0"/>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a:solidFill>
                            <a:schemeClr val="accent1"/>
                          </a:solidFill>
                          <a:latin typeface="Arial" panose="020B0604020202020204" pitchFamily="34" charset="0"/>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845744">
                <a:tc>
                  <a:txBody>
                    <a:bodyPr/>
                    <a:lstStyle/>
                    <a:p>
                      <a:pPr marL="285750" indent="-285750">
                        <a:lnSpc>
                          <a:spcPct val="150000"/>
                        </a:lnSpc>
                        <a:buFont typeface="Arial" panose="020B0604020202020204" pitchFamily="34" charset="0"/>
                        <a:buChar char="•"/>
                      </a:pPr>
                      <a:r>
                        <a:rPr lang="en-AU" sz="1800" kern="1200">
                          <a:solidFill>
                            <a:schemeClr val="dk1"/>
                          </a:solidFill>
                          <a:effectLst/>
                          <a:latin typeface="+mn-lt"/>
                          <a:ea typeface="+mn-ea"/>
                          <a:cs typeface="+mn-cs"/>
                        </a:rPr>
                        <a:t>to describe a range of chemical reactions</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1800">
                          <a:latin typeface="Arial" panose="020B0604020202020204" pitchFamily="34" charset="0"/>
                          <a:cs typeface="Arial" panose="020B0604020202020204" pitchFamily="34" charset="0"/>
                        </a:rPr>
                        <a:t>distinguish between synthesis, decomposition, displacement reactions</a:t>
                      </a:r>
                    </a:p>
                    <a:p>
                      <a:pPr marL="285750" indent="-285750">
                        <a:lnSpc>
                          <a:spcPct val="150000"/>
                        </a:lnSpc>
                        <a:buFont typeface="Arial" panose="020B0604020202020204" pitchFamily="34" charset="0"/>
                        <a:buChar char="•"/>
                      </a:pPr>
                      <a:r>
                        <a:rPr lang="en-US" sz="1800">
                          <a:latin typeface="Arial" panose="020B0604020202020204" pitchFamily="34" charset="0"/>
                          <a:cs typeface="Arial" panose="020B0604020202020204" pitchFamily="34" charset="0"/>
                        </a:rPr>
                        <a:t>write balanced equations including states for synthesis and decomposition reactions when given the reactants and products</a:t>
                      </a:r>
                    </a:p>
                    <a:p>
                      <a:pPr marL="285750" indent="-285750">
                        <a:lnSpc>
                          <a:spcPct val="150000"/>
                        </a:lnSpc>
                        <a:buFont typeface="Arial" panose="020B0604020202020204" pitchFamily="34" charset="0"/>
                        <a:buChar char="•"/>
                      </a:pPr>
                      <a:r>
                        <a:rPr lang="en-US" sz="1800">
                          <a:latin typeface="Arial" panose="020B0604020202020204" pitchFamily="34" charset="0"/>
                          <a:cs typeface="Arial" panose="020B0604020202020204" pitchFamily="34" charset="0"/>
                        </a:rPr>
                        <a:t>predict the products of and write word and balanced equations for displacement reactions.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31937">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to follow a planned procedure to undertake a safe investigation.</a:t>
                      </a:r>
                      <a:endParaRPr lang="en-AU" sz="18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assemble and use identified equipment to conduct an investigation</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use appropriate personal protective equipment</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800" kern="1200">
                          <a:solidFill>
                            <a:schemeClr val="dk1"/>
                          </a:solidFill>
                          <a:effectLst/>
                          <a:latin typeface="+mn-lt"/>
                          <a:ea typeface="+mn-ea"/>
                          <a:cs typeface="+mn-cs"/>
                        </a:rPr>
                        <a:t>identify the steps to minimise or eliminate the risks.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Tree>
    <p:extLst>
      <p:ext uri="{BB962C8B-B14F-4D97-AF65-F5344CB8AC3E}">
        <p14:creationId xmlns:p14="http://schemas.microsoft.com/office/powerpoint/2010/main" val="2783418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66E339-988C-AA08-9C9A-56F7B71E6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
        <p:nvSpPr>
          <p:cNvPr id="6" name="Title 5">
            <a:extLst>
              <a:ext uri="{FF2B5EF4-FFF2-40B4-BE49-F238E27FC236}">
                <a16:creationId xmlns:a16="http://schemas.microsoft.com/office/drawing/2014/main" id="{9B0FA572-6999-21DA-330D-BCC4A6AA1E6D}"/>
              </a:ext>
            </a:extLst>
          </p:cNvPr>
          <p:cNvSpPr>
            <a:spLocks noGrp="1"/>
          </p:cNvSpPr>
          <p:nvPr>
            <p:ph type="title"/>
          </p:nvPr>
        </p:nvSpPr>
        <p:spPr/>
        <p:txBody>
          <a:bodyPr/>
          <a:lstStyle/>
          <a:p>
            <a:r>
              <a:rPr lang="en-AU"/>
              <a:t>1.1 Law of conservation of mass (1 of 3)</a:t>
            </a:r>
          </a:p>
        </p:txBody>
      </p:sp>
      <p:sp>
        <p:nvSpPr>
          <p:cNvPr id="8" name="Text Placeholder 7">
            <a:extLst>
              <a:ext uri="{FF2B5EF4-FFF2-40B4-BE49-F238E27FC236}">
                <a16:creationId xmlns:a16="http://schemas.microsoft.com/office/drawing/2014/main" id="{26D1275A-CD47-30D8-8F9A-ECC84E26CB19}"/>
              </a:ext>
            </a:extLst>
          </p:cNvPr>
          <p:cNvSpPr>
            <a:spLocks noGrp="1"/>
          </p:cNvSpPr>
          <p:nvPr>
            <p:ph type="body" sz="quarter" idx="18"/>
          </p:nvPr>
        </p:nvSpPr>
        <p:spPr/>
        <p:txBody>
          <a:bodyPr/>
          <a:lstStyle/>
          <a:p>
            <a:r>
              <a:rPr lang="en-AU"/>
              <a:t>Matter cannot be created or destroyed</a:t>
            </a:r>
          </a:p>
        </p:txBody>
      </p:sp>
      <p:pic>
        <p:nvPicPr>
          <p:cNvPr id="11" name="Picture 10" descr="Ball and stick models showing 1 oxygen molecule and 1 hydrogen molecule forming one water molecule. The equation is unbalanced because there is only are different amounts of oxygen on the product and reactant sides.">
            <a:extLst>
              <a:ext uri="{FF2B5EF4-FFF2-40B4-BE49-F238E27FC236}">
                <a16:creationId xmlns:a16="http://schemas.microsoft.com/office/drawing/2014/main" id="{1E666CD0-B215-0942-F2C9-662D908F371F}"/>
              </a:ext>
            </a:extLst>
          </p:cNvPr>
          <p:cNvPicPr>
            <a:picLocks noChangeAspect="1"/>
          </p:cNvPicPr>
          <p:nvPr/>
        </p:nvPicPr>
        <p:blipFill>
          <a:blip r:embed="rId3"/>
          <a:stretch>
            <a:fillRect/>
          </a:stretch>
        </p:blipFill>
        <p:spPr>
          <a:xfrm>
            <a:off x="2401037" y="1467348"/>
            <a:ext cx="6220693" cy="1495634"/>
          </a:xfrm>
          <a:prstGeom prst="rect">
            <a:avLst/>
          </a:prstGeom>
        </p:spPr>
      </p:pic>
      <p:sp>
        <p:nvSpPr>
          <p:cNvPr id="7" name="Text Placeholder 6">
            <a:extLst>
              <a:ext uri="{FF2B5EF4-FFF2-40B4-BE49-F238E27FC236}">
                <a16:creationId xmlns:a16="http://schemas.microsoft.com/office/drawing/2014/main" id="{1FE62999-D27C-BCF6-EF99-49B2B05C85EA}"/>
              </a:ext>
            </a:extLst>
          </p:cNvPr>
          <p:cNvSpPr>
            <a:spLocks noGrp="1"/>
          </p:cNvSpPr>
          <p:nvPr>
            <p:ph type="body" sz="quarter" idx="17"/>
          </p:nvPr>
        </p:nvSpPr>
        <p:spPr>
          <a:xfrm>
            <a:off x="4177375" y="3137795"/>
            <a:ext cx="2668013" cy="531537"/>
          </a:xfrm>
        </p:spPr>
        <p:txBody>
          <a:bodyPr/>
          <a:lstStyle/>
          <a:p>
            <a:r>
              <a:rPr lang="en-AU"/>
              <a:t>H</a:t>
            </a:r>
            <a:r>
              <a:rPr lang="en-AU" baseline="-25000"/>
              <a:t>2    </a:t>
            </a:r>
            <a:r>
              <a:rPr lang="en-AU"/>
              <a:t>+    O</a:t>
            </a:r>
            <a:r>
              <a:rPr lang="en-AU" baseline="-25000"/>
              <a:t>2   </a:t>
            </a:r>
            <a:r>
              <a:rPr lang="en-AU">
                <a:sym typeface="Wingdings" panose="05000000000000000000" pitchFamily="2" charset="2"/>
              </a:rPr>
              <a:t>    H</a:t>
            </a:r>
            <a:r>
              <a:rPr lang="en-AU" baseline="-25000">
                <a:sym typeface="Wingdings" panose="05000000000000000000" pitchFamily="2" charset="2"/>
              </a:rPr>
              <a:t>2</a:t>
            </a:r>
            <a:r>
              <a:rPr lang="en-AU">
                <a:sym typeface="Wingdings" panose="05000000000000000000" pitchFamily="2" charset="2"/>
              </a:rPr>
              <a:t>O </a:t>
            </a:r>
          </a:p>
          <a:p>
            <a:endParaRPr lang="en-AU"/>
          </a:p>
        </p:txBody>
      </p:sp>
      <p:grpSp>
        <p:nvGrpSpPr>
          <p:cNvPr id="15" name="Group 14" descr="Ball and stick models showing 1 oxygen molecule and 2 hydrogen molecules forming 2 water molecules.">
            <a:extLst>
              <a:ext uri="{FF2B5EF4-FFF2-40B4-BE49-F238E27FC236}">
                <a16:creationId xmlns:a16="http://schemas.microsoft.com/office/drawing/2014/main" id="{B354626A-E864-B055-218C-58E97D20D0FA}"/>
              </a:ext>
            </a:extLst>
          </p:cNvPr>
          <p:cNvGrpSpPr/>
          <p:nvPr/>
        </p:nvGrpSpPr>
        <p:grpSpPr>
          <a:xfrm>
            <a:off x="2920221" y="3794288"/>
            <a:ext cx="5182323" cy="2612730"/>
            <a:chOff x="2920221" y="3794288"/>
            <a:chExt cx="5182323" cy="2612730"/>
          </a:xfrm>
        </p:grpSpPr>
        <p:pic>
          <p:nvPicPr>
            <p:cNvPr id="13" name="Picture 12">
              <a:extLst>
                <a:ext uri="{FF2B5EF4-FFF2-40B4-BE49-F238E27FC236}">
                  <a16:creationId xmlns:a16="http://schemas.microsoft.com/office/drawing/2014/main" id="{EB479474-0520-7CEA-FDDC-A822F4D130D1}"/>
                </a:ext>
              </a:extLst>
            </p:cNvPr>
            <p:cNvPicPr>
              <a:picLocks noChangeAspect="1"/>
            </p:cNvPicPr>
            <p:nvPr/>
          </p:nvPicPr>
          <p:blipFill>
            <a:blip r:embed="rId4"/>
            <a:stretch>
              <a:fillRect/>
            </a:stretch>
          </p:blipFill>
          <p:spPr>
            <a:xfrm>
              <a:off x="2920221" y="3794288"/>
              <a:ext cx="5182323" cy="1781424"/>
            </a:xfrm>
            <a:prstGeom prst="rect">
              <a:avLst/>
            </a:prstGeom>
          </p:spPr>
        </p:pic>
        <p:sp>
          <p:nvSpPr>
            <p:cNvPr id="14" name="Text Placeholder 6">
              <a:extLst>
                <a:ext uri="{FF2B5EF4-FFF2-40B4-BE49-F238E27FC236}">
                  <a16:creationId xmlns:a16="http://schemas.microsoft.com/office/drawing/2014/main" id="{58EE8C30-0A50-6EE3-9604-88F8D6BAA0DE}"/>
                </a:ext>
              </a:extLst>
            </p:cNvPr>
            <p:cNvSpPr txBox="1">
              <a:spLocks/>
            </p:cNvSpPr>
            <p:nvPr/>
          </p:nvSpPr>
          <p:spPr>
            <a:xfrm>
              <a:off x="4177375" y="5875481"/>
              <a:ext cx="2668013" cy="53153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2H</a:t>
              </a:r>
              <a:r>
                <a:rPr lang="en-AU" baseline="-25000"/>
                <a:t>2    </a:t>
              </a:r>
              <a:r>
                <a:rPr lang="en-AU"/>
                <a:t>+    O</a:t>
              </a:r>
              <a:r>
                <a:rPr lang="en-AU" baseline="-25000"/>
                <a:t>2   </a:t>
              </a:r>
              <a:r>
                <a:rPr lang="en-AU">
                  <a:sym typeface="Wingdings" panose="05000000000000000000" pitchFamily="2" charset="2"/>
                </a:rPr>
                <a:t>    2H</a:t>
              </a:r>
              <a:r>
                <a:rPr lang="en-AU" baseline="-25000">
                  <a:sym typeface="Wingdings" panose="05000000000000000000" pitchFamily="2" charset="2"/>
                </a:rPr>
                <a:t>2</a:t>
              </a:r>
              <a:r>
                <a:rPr lang="en-AU">
                  <a:sym typeface="Wingdings" panose="05000000000000000000" pitchFamily="2" charset="2"/>
                </a:rPr>
                <a:t>O </a:t>
              </a:r>
            </a:p>
            <a:p>
              <a:endParaRPr lang="en-AU"/>
            </a:p>
          </p:txBody>
        </p:sp>
      </p:grpSp>
    </p:spTree>
    <p:extLst>
      <p:ext uri="{BB962C8B-B14F-4D97-AF65-F5344CB8AC3E}">
        <p14:creationId xmlns:p14="http://schemas.microsoft.com/office/powerpoint/2010/main" val="351134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AF93C1-93AF-9126-1A36-BD01CCE43CB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80</a:t>
            </a:fld>
            <a:endParaRPr lang="en-AU"/>
          </a:p>
        </p:txBody>
      </p:sp>
      <p:sp>
        <p:nvSpPr>
          <p:cNvPr id="3" name="Title 2">
            <a:extLst>
              <a:ext uri="{FF2B5EF4-FFF2-40B4-BE49-F238E27FC236}">
                <a16:creationId xmlns:a16="http://schemas.microsoft.com/office/drawing/2014/main" id="{A6027016-1606-AFEC-7B49-670F3F131B60}"/>
              </a:ext>
            </a:extLst>
          </p:cNvPr>
          <p:cNvSpPr>
            <a:spLocks noGrp="1"/>
          </p:cNvSpPr>
          <p:nvPr>
            <p:ph type="title"/>
          </p:nvPr>
        </p:nvSpPr>
        <p:spPr/>
        <p:txBody>
          <a:bodyPr/>
          <a:lstStyle/>
          <a:p>
            <a:r>
              <a:rPr lang="en-AU"/>
              <a:t>1.5 Checkpoint 1</a:t>
            </a:r>
          </a:p>
        </p:txBody>
      </p:sp>
      <p:sp>
        <p:nvSpPr>
          <p:cNvPr id="4" name="Text Placeholder 4">
            <a:extLst>
              <a:ext uri="{FF2B5EF4-FFF2-40B4-BE49-F238E27FC236}">
                <a16:creationId xmlns:a16="http://schemas.microsoft.com/office/drawing/2014/main" id="{7CDBC53B-D8CB-A48F-F0F5-6FC9601FD832}"/>
              </a:ext>
            </a:extLst>
          </p:cNvPr>
          <p:cNvSpPr>
            <a:spLocks noGrp="1"/>
          </p:cNvSpPr>
          <p:nvPr>
            <p:ph type="body" sz="quarter" idx="18"/>
          </p:nvPr>
        </p:nvSpPr>
        <p:spPr/>
        <p:txBody>
          <a:bodyPr/>
          <a:lstStyle/>
          <a:p>
            <a:r>
              <a:rPr lang="en-US"/>
              <a:t>Identify 2 indicators of a chemical reaction</a:t>
            </a:r>
            <a:endParaRPr lang="en-AU"/>
          </a:p>
        </p:txBody>
      </p:sp>
      <p:grpSp>
        <p:nvGrpSpPr>
          <p:cNvPr id="11" name="Group 10" descr="An example of a colour change. A yellow precipitate forming in a test tube.">
            <a:extLst>
              <a:ext uri="{FF2B5EF4-FFF2-40B4-BE49-F238E27FC236}">
                <a16:creationId xmlns:a16="http://schemas.microsoft.com/office/drawing/2014/main" id="{F45F0700-FA36-4679-603D-DF57C44BACC2}"/>
              </a:ext>
            </a:extLst>
          </p:cNvPr>
          <p:cNvGrpSpPr/>
          <p:nvPr/>
        </p:nvGrpSpPr>
        <p:grpSpPr>
          <a:xfrm>
            <a:off x="626990" y="2042969"/>
            <a:ext cx="3127519" cy="4306182"/>
            <a:chOff x="626990" y="2042969"/>
            <a:chExt cx="3127519" cy="4306182"/>
          </a:xfrm>
        </p:grpSpPr>
        <p:sp>
          <p:nvSpPr>
            <p:cNvPr id="8" name="TextBox 7">
              <a:extLst>
                <a:ext uri="{FF2B5EF4-FFF2-40B4-BE49-F238E27FC236}">
                  <a16:creationId xmlns:a16="http://schemas.microsoft.com/office/drawing/2014/main" id="{5334D6BB-AC7A-1E0E-34D5-578A11602E49}"/>
                </a:ext>
              </a:extLst>
            </p:cNvPr>
            <p:cNvSpPr txBox="1"/>
            <p:nvPr/>
          </p:nvSpPr>
          <p:spPr>
            <a:xfrm>
              <a:off x="1478337" y="2042969"/>
              <a:ext cx="1541088" cy="548091"/>
            </a:xfrm>
            <a:prstGeom prst="rect">
              <a:avLst/>
            </a:prstGeom>
            <a:noFill/>
          </p:spPr>
          <p:txBody>
            <a:bodyPr wrap="square" lIns="0" tIns="0" rIns="0" bIns="0" rtlCol="0">
              <a:noAutofit/>
            </a:bodyPr>
            <a:lstStyle/>
            <a:p>
              <a:pPr algn="l"/>
              <a:r>
                <a:rPr lang="en-AU" sz="1800"/>
                <a:t>Colour change</a:t>
              </a:r>
            </a:p>
            <a:p>
              <a:pPr algn="l"/>
              <a:endParaRPr lang="en-AU" sz="1800"/>
            </a:p>
          </p:txBody>
        </p:sp>
        <p:pic>
          <p:nvPicPr>
            <p:cNvPr id="5" name="Picture 4">
              <a:extLst>
                <a:ext uri="{FF2B5EF4-FFF2-40B4-BE49-F238E27FC236}">
                  <a16:creationId xmlns:a16="http://schemas.microsoft.com/office/drawing/2014/main" id="{8B1C36D0-6D5D-0FBA-01E4-A847CE5AD726}"/>
                </a:ext>
              </a:extLst>
            </p:cNvPr>
            <p:cNvPicPr>
              <a:picLocks noChangeAspect="1"/>
            </p:cNvPicPr>
            <p:nvPr/>
          </p:nvPicPr>
          <p:blipFill>
            <a:blip r:embed="rId3"/>
            <a:stretch>
              <a:fillRect/>
            </a:stretch>
          </p:blipFill>
          <p:spPr>
            <a:xfrm>
              <a:off x="626990" y="2490049"/>
              <a:ext cx="3127519" cy="3859102"/>
            </a:xfrm>
            <a:prstGeom prst="rect">
              <a:avLst/>
            </a:prstGeom>
          </p:spPr>
        </p:pic>
      </p:grpSp>
      <p:grpSp>
        <p:nvGrpSpPr>
          <p:cNvPr id="12" name="Group 11" descr="An example of gas bubbles being formed. Effervescent reaction in a beaker.">
            <a:extLst>
              <a:ext uri="{FF2B5EF4-FFF2-40B4-BE49-F238E27FC236}">
                <a16:creationId xmlns:a16="http://schemas.microsoft.com/office/drawing/2014/main" id="{E57832C4-8C5C-515D-1414-00CBD3426550}"/>
              </a:ext>
            </a:extLst>
          </p:cNvPr>
          <p:cNvGrpSpPr/>
          <p:nvPr/>
        </p:nvGrpSpPr>
        <p:grpSpPr>
          <a:xfrm>
            <a:off x="4118315" y="2042969"/>
            <a:ext cx="4406456" cy="3501736"/>
            <a:chOff x="4031037" y="2746664"/>
            <a:chExt cx="4406456" cy="3501736"/>
          </a:xfrm>
        </p:grpSpPr>
        <p:pic>
          <p:nvPicPr>
            <p:cNvPr id="6" name="Picture 5">
              <a:extLst>
                <a:ext uri="{FF2B5EF4-FFF2-40B4-BE49-F238E27FC236}">
                  <a16:creationId xmlns:a16="http://schemas.microsoft.com/office/drawing/2014/main" id="{76097A81-08CF-C27E-D025-1ADA7147EE99}"/>
                </a:ext>
              </a:extLst>
            </p:cNvPr>
            <p:cNvPicPr>
              <a:picLocks noChangeAspect="1"/>
            </p:cNvPicPr>
            <p:nvPr/>
          </p:nvPicPr>
          <p:blipFill>
            <a:blip r:embed="rId4"/>
            <a:stretch>
              <a:fillRect/>
            </a:stretch>
          </p:blipFill>
          <p:spPr>
            <a:xfrm>
              <a:off x="4031037" y="3307311"/>
              <a:ext cx="4406456" cy="2941089"/>
            </a:xfrm>
            <a:prstGeom prst="rect">
              <a:avLst/>
            </a:prstGeom>
          </p:spPr>
        </p:pic>
        <p:sp>
          <p:nvSpPr>
            <p:cNvPr id="7" name="TextBox 6">
              <a:extLst>
                <a:ext uri="{FF2B5EF4-FFF2-40B4-BE49-F238E27FC236}">
                  <a16:creationId xmlns:a16="http://schemas.microsoft.com/office/drawing/2014/main" id="{192A166E-286F-9A59-2131-B40E11977A24}"/>
                </a:ext>
              </a:extLst>
            </p:cNvPr>
            <p:cNvSpPr txBox="1"/>
            <p:nvPr/>
          </p:nvSpPr>
          <p:spPr>
            <a:xfrm>
              <a:off x="5434994" y="2746664"/>
              <a:ext cx="1541088" cy="548091"/>
            </a:xfrm>
            <a:prstGeom prst="rect">
              <a:avLst/>
            </a:prstGeom>
            <a:noFill/>
          </p:spPr>
          <p:txBody>
            <a:bodyPr wrap="square" lIns="0" tIns="0" rIns="0" bIns="0" rtlCol="0">
              <a:noAutofit/>
            </a:bodyPr>
            <a:lstStyle/>
            <a:p>
              <a:pPr algn="l"/>
              <a:r>
                <a:rPr lang="en-AU" sz="1800"/>
                <a:t>Bubbles of gas</a:t>
              </a:r>
            </a:p>
            <a:p>
              <a:pPr algn="l"/>
              <a:endParaRPr lang="en-AU" sz="1800"/>
            </a:p>
          </p:txBody>
        </p:sp>
      </p:grpSp>
      <p:grpSp>
        <p:nvGrpSpPr>
          <p:cNvPr id="13" name="Group 12" descr="An example of temperature change. A very hot combustion reaction which glowing red/yellow.">
            <a:extLst>
              <a:ext uri="{FF2B5EF4-FFF2-40B4-BE49-F238E27FC236}">
                <a16:creationId xmlns:a16="http://schemas.microsoft.com/office/drawing/2014/main" id="{68625968-7974-FE93-181A-E2155251124F}"/>
              </a:ext>
            </a:extLst>
          </p:cNvPr>
          <p:cNvGrpSpPr/>
          <p:nvPr/>
        </p:nvGrpSpPr>
        <p:grpSpPr>
          <a:xfrm>
            <a:off x="9149362" y="2042969"/>
            <a:ext cx="2581275" cy="3374050"/>
            <a:chOff x="9143999" y="2715767"/>
            <a:chExt cx="2581275" cy="3374050"/>
          </a:xfrm>
        </p:grpSpPr>
        <p:sp>
          <p:nvSpPr>
            <p:cNvPr id="9" name="TextBox 8">
              <a:extLst>
                <a:ext uri="{FF2B5EF4-FFF2-40B4-BE49-F238E27FC236}">
                  <a16:creationId xmlns:a16="http://schemas.microsoft.com/office/drawing/2014/main" id="{10D3CAFC-DFB0-46FE-20DD-E4066D7D0893}"/>
                </a:ext>
              </a:extLst>
            </p:cNvPr>
            <p:cNvSpPr txBox="1"/>
            <p:nvPr/>
          </p:nvSpPr>
          <p:spPr>
            <a:xfrm>
              <a:off x="9282526" y="2715767"/>
              <a:ext cx="2247899" cy="548091"/>
            </a:xfrm>
            <a:prstGeom prst="rect">
              <a:avLst/>
            </a:prstGeom>
            <a:noFill/>
          </p:spPr>
          <p:txBody>
            <a:bodyPr wrap="square" lIns="0" tIns="0" rIns="0" bIns="0" rtlCol="0">
              <a:noAutofit/>
            </a:bodyPr>
            <a:lstStyle/>
            <a:p>
              <a:pPr algn="l"/>
              <a:r>
                <a:rPr lang="en-AU" sz="1800"/>
                <a:t>Temperature  change</a:t>
              </a:r>
            </a:p>
            <a:p>
              <a:pPr algn="l"/>
              <a:endParaRPr lang="en-AU" sz="1800"/>
            </a:p>
          </p:txBody>
        </p:sp>
        <p:pic>
          <p:nvPicPr>
            <p:cNvPr id="10" name="Picture 9">
              <a:extLst>
                <a:ext uri="{FF2B5EF4-FFF2-40B4-BE49-F238E27FC236}">
                  <a16:creationId xmlns:a16="http://schemas.microsoft.com/office/drawing/2014/main" id="{5FD68A55-6263-9286-EFC3-16C793DBEBAE}"/>
                </a:ext>
              </a:extLst>
            </p:cNvPr>
            <p:cNvPicPr>
              <a:picLocks noChangeAspect="1"/>
            </p:cNvPicPr>
            <p:nvPr/>
          </p:nvPicPr>
          <p:blipFill>
            <a:blip r:embed="rId5"/>
            <a:stretch>
              <a:fillRect/>
            </a:stretch>
          </p:blipFill>
          <p:spPr>
            <a:xfrm>
              <a:off x="9143999" y="3221734"/>
              <a:ext cx="2581275" cy="2868083"/>
            </a:xfrm>
            <a:prstGeom prst="rect">
              <a:avLst/>
            </a:prstGeom>
          </p:spPr>
        </p:pic>
      </p:grpSp>
      <p:sp>
        <p:nvSpPr>
          <p:cNvPr id="15" name="TextBox 14">
            <a:extLst>
              <a:ext uri="{FF2B5EF4-FFF2-40B4-BE49-F238E27FC236}">
                <a16:creationId xmlns:a16="http://schemas.microsoft.com/office/drawing/2014/main" id="{5A02002F-2451-9554-40E9-E57A7687FE2A}"/>
              </a:ext>
              <a:ext uri="{C183D7F6-B498-43B3-948B-1728B52AA6E4}">
                <adec:decorative xmlns:adec="http://schemas.microsoft.com/office/drawing/2017/decorative" val="1"/>
              </a:ext>
            </a:extLst>
          </p:cNvPr>
          <p:cNvSpPr txBox="1"/>
          <p:nvPr/>
        </p:nvSpPr>
        <p:spPr>
          <a:xfrm>
            <a:off x="8789316" y="6234335"/>
            <a:ext cx="2941321"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6"/>
              </a:rPr>
              <a:t>exothermic reaction</a:t>
            </a:r>
            <a:r>
              <a:rPr lang="en-US" sz="1200" b="0" i="0">
                <a:solidFill>
                  <a:srgbClr val="232323"/>
                </a:solidFill>
                <a:effectLst/>
                <a:latin typeface="Arial" panose="020B0604020202020204" pitchFamily="34" charset="0"/>
              </a:rPr>
              <a:t>" by </a:t>
            </a:r>
            <a:r>
              <a:rPr lang="en-US" sz="1200" b="0" i="0">
                <a:solidFill>
                  <a:srgbClr val="AD1F85"/>
                </a:solidFill>
                <a:effectLst/>
                <a:latin typeface="Arial" panose="020B0604020202020204" pitchFamily="34" charset="0"/>
                <a:hlinkClick r:id="rId7"/>
              </a:rPr>
              <a:t>Mr. Schwalen</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8"/>
              </a:rPr>
              <a:t>CC BY-SA 2.0</a:t>
            </a:r>
            <a:r>
              <a:rPr lang="en-US" sz="1200" b="0" i="0">
                <a:solidFill>
                  <a:srgbClr val="232323"/>
                </a:solidFill>
                <a:effectLst/>
                <a:latin typeface="Arial" panose="020B0604020202020204" pitchFamily="34" charset="0"/>
              </a:rPr>
              <a:t>.</a:t>
            </a:r>
            <a:endParaRPr lang="en-AU" sz="1200"/>
          </a:p>
        </p:txBody>
      </p:sp>
      <p:sp>
        <p:nvSpPr>
          <p:cNvPr id="16" name="TextBox 15">
            <a:extLst>
              <a:ext uri="{FF2B5EF4-FFF2-40B4-BE49-F238E27FC236}">
                <a16:creationId xmlns:a16="http://schemas.microsoft.com/office/drawing/2014/main" id="{F55F194F-2F45-41F4-3853-4256D1B88EF5}"/>
              </a:ext>
              <a:ext uri="{C183D7F6-B498-43B3-948B-1728B52AA6E4}">
                <adec:decorative xmlns:adec="http://schemas.microsoft.com/office/drawing/2017/decorative" val="1"/>
              </a:ext>
            </a:extLst>
          </p:cNvPr>
          <p:cNvSpPr txBox="1"/>
          <p:nvPr/>
        </p:nvSpPr>
        <p:spPr>
          <a:xfrm>
            <a:off x="4181111" y="6338312"/>
            <a:ext cx="4406456" cy="276999"/>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9"/>
              </a:rPr>
              <a:t>Chemical Reaction</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0"/>
              </a:rPr>
              <a:t>katerha</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1"/>
              </a:rPr>
              <a:t>CC BY 2.0</a:t>
            </a:r>
            <a:r>
              <a:rPr lang="en-US" sz="1200" b="0" i="0">
                <a:solidFill>
                  <a:srgbClr val="232323"/>
                </a:solidFill>
                <a:effectLst/>
                <a:latin typeface="Arial" panose="020B0604020202020204" pitchFamily="34" charset="0"/>
              </a:rPr>
              <a:t>.</a:t>
            </a:r>
            <a:endParaRPr lang="en-AU" sz="1200"/>
          </a:p>
        </p:txBody>
      </p:sp>
      <p:sp>
        <p:nvSpPr>
          <p:cNvPr id="17" name="TextBox 16">
            <a:extLst>
              <a:ext uri="{FF2B5EF4-FFF2-40B4-BE49-F238E27FC236}">
                <a16:creationId xmlns:a16="http://schemas.microsoft.com/office/drawing/2014/main" id="{E3BC337E-EB42-421A-0E05-0928D174D9B7}"/>
              </a:ext>
              <a:ext uri="{C183D7F6-B498-43B3-948B-1728B52AA6E4}">
                <adec:decorative xmlns:adec="http://schemas.microsoft.com/office/drawing/2017/decorative" val="1"/>
              </a:ext>
            </a:extLst>
          </p:cNvPr>
          <p:cNvSpPr txBox="1"/>
          <p:nvPr/>
        </p:nvSpPr>
        <p:spPr>
          <a:xfrm>
            <a:off x="114301" y="6349151"/>
            <a:ext cx="3863340" cy="461665"/>
          </a:xfrm>
          <a:prstGeom prst="rect">
            <a:avLst/>
          </a:prstGeom>
          <a:noFill/>
        </p:spPr>
        <p:txBody>
          <a:bodyPr wrap="square">
            <a:spAutoFit/>
          </a:bodyPr>
          <a:lstStyle/>
          <a:p>
            <a:r>
              <a:rPr lang="en-US" sz="1200" b="0" i="0">
                <a:solidFill>
                  <a:srgbClr val="232323"/>
                </a:solidFill>
                <a:effectLst/>
                <a:latin typeface="Arial" panose="020B0604020202020204" pitchFamily="34" charset="0"/>
              </a:rPr>
              <a:t>"</a:t>
            </a:r>
            <a:r>
              <a:rPr lang="en-US" sz="1200" b="0" i="0">
                <a:solidFill>
                  <a:srgbClr val="AD1F85"/>
                </a:solidFill>
                <a:effectLst/>
                <a:latin typeface="Arial" panose="020B0604020202020204" pitchFamily="34" charset="0"/>
                <a:hlinkClick r:id="rId12"/>
              </a:rPr>
              <a:t>File:Lead (II) iodide precipitating out of solution.JPG</a:t>
            </a:r>
            <a:r>
              <a:rPr lang="en-US" sz="1200" b="0" i="0">
                <a:solidFill>
                  <a:srgbClr val="232323"/>
                </a:solidFill>
                <a:effectLst/>
                <a:latin typeface="Arial" panose="020B0604020202020204" pitchFamily="34" charset="0"/>
              </a:rPr>
              <a:t>" by </a:t>
            </a:r>
            <a:r>
              <a:rPr lang="en-US" sz="1200" b="0" i="0" err="1">
                <a:solidFill>
                  <a:srgbClr val="AD1F85"/>
                </a:solidFill>
                <a:effectLst/>
                <a:latin typeface="Arial" panose="020B0604020202020204" pitchFamily="34" charset="0"/>
                <a:hlinkClick r:id="rId13"/>
              </a:rPr>
              <a:t>PRHaney</a:t>
            </a:r>
            <a:r>
              <a:rPr lang="en-US" sz="1200" b="0" i="0">
                <a:solidFill>
                  <a:srgbClr val="232323"/>
                </a:solidFill>
                <a:effectLst/>
                <a:latin typeface="Arial" panose="020B0604020202020204" pitchFamily="34" charset="0"/>
              </a:rPr>
              <a:t> is licensed under </a:t>
            </a:r>
            <a:r>
              <a:rPr lang="en-US" sz="1200" b="0" i="0">
                <a:solidFill>
                  <a:srgbClr val="AD1F85"/>
                </a:solidFill>
                <a:effectLst/>
                <a:latin typeface="Arial" panose="020B0604020202020204" pitchFamily="34" charset="0"/>
                <a:hlinkClick r:id="rId14"/>
              </a:rPr>
              <a:t>CC BY-SA 3.0</a:t>
            </a:r>
            <a:r>
              <a:rPr lang="en-US" sz="1200" b="0" i="0">
                <a:solidFill>
                  <a:srgbClr val="232323"/>
                </a:solidFill>
                <a:effectLst/>
                <a:latin typeface="Arial" panose="020B0604020202020204" pitchFamily="34" charset="0"/>
              </a:rPr>
              <a:t>.</a:t>
            </a:r>
            <a:endParaRPr lang="en-AU" sz="1200"/>
          </a:p>
        </p:txBody>
      </p:sp>
    </p:spTree>
    <p:extLst>
      <p:ext uri="{BB962C8B-B14F-4D97-AF65-F5344CB8AC3E}">
        <p14:creationId xmlns:p14="http://schemas.microsoft.com/office/powerpoint/2010/main" val="305459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C45F0-F41A-3527-89B7-4D9FC9201A8A}"/>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0EA4B6E7-8C80-2CE1-E507-8BC3C41D6F03}"/>
              </a:ext>
            </a:extLst>
          </p:cNvPr>
          <p:cNvSpPr>
            <a:spLocks noGrp="1"/>
          </p:cNvSpPr>
          <p:nvPr>
            <p:ph type="title"/>
          </p:nvPr>
        </p:nvSpPr>
        <p:spPr/>
        <p:txBody>
          <a:bodyPr/>
          <a:lstStyle/>
          <a:p>
            <a:r>
              <a:rPr lang="en-AU"/>
              <a:t>1.5 Synthesis of water</a:t>
            </a:r>
          </a:p>
        </p:txBody>
      </p:sp>
      <p:grpSp>
        <p:nvGrpSpPr>
          <p:cNvPr id="4" name="Group 3" descr="A diagram showing molecules involved in a chemical reaction. On the left is a molecule of oxygen (O=O) with a double bond between two oxygen atoms. In the centre are two separate hydrogen molecules (H–H and H–H), each with a single bond between two hydrogen atoms. On the right are two water molecules (H–O–H and H–O–H), each showing one oxygen atom bonded to two hydrogen atoms.">
            <a:extLst>
              <a:ext uri="{FF2B5EF4-FFF2-40B4-BE49-F238E27FC236}">
                <a16:creationId xmlns:a16="http://schemas.microsoft.com/office/drawing/2014/main" id="{B523F20C-124E-31E0-262D-39F271087145}"/>
              </a:ext>
            </a:extLst>
          </p:cNvPr>
          <p:cNvGrpSpPr/>
          <p:nvPr/>
        </p:nvGrpSpPr>
        <p:grpSpPr>
          <a:xfrm>
            <a:off x="1101084" y="1115768"/>
            <a:ext cx="9034818" cy="2458538"/>
            <a:chOff x="359999" y="745256"/>
            <a:chExt cx="10236919" cy="2810562"/>
          </a:xfrm>
        </p:grpSpPr>
        <p:pic>
          <p:nvPicPr>
            <p:cNvPr id="9" name="Picture 8" descr="oxygen molecule">
              <a:extLst>
                <a:ext uri="{FF2B5EF4-FFF2-40B4-BE49-F238E27FC236}">
                  <a16:creationId xmlns:a16="http://schemas.microsoft.com/office/drawing/2014/main" id="{6E460276-33C8-B945-483D-07832D26F5F1}"/>
                </a:ext>
              </a:extLst>
            </p:cNvPr>
            <p:cNvPicPr>
              <a:picLocks noChangeAspect="1"/>
            </p:cNvPicPr>
            <p:nvPr/>
          </p:nvPicPr>
          <p:blipFill>
            <a:blip r:embed="rId3"/>
            <a:stretch>
              <a:fillRect/>
            </a:stretch>
          </p:blipFill>
          <p:spPr>
            <a:xfrm>
              <a:off x="359999" y="1751185"/>
              <a:ext cx="2089257" cy="597402"/>
            </a:xfrm>
            <a:prstGeom prst="rect">
              <a:avLst/>
            </a:prstGeom>
          </p:spPr>
        </p:pic>
        <p:pic>
          <p:nvPicPr>
            <p:cNvPr id="12" name="Graphic 11">
              <a:extLst>
                <a:ext uri="{FF2B5EF4-FFF2-40B4-BE49-F238E27FC236}">
                  <a16:creationId xmlns:a16="http://schemas.microsoft.com/office/drawing/2014/main" id="{3FA583ED-6613-7B98-8BFC-7F6544B0EC5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4334" y="1962629"/>
              <a:ext cx="457200" cy="457200"/>
            </a:xfrm>
            <a:prstGeom prst="rect">
              <a:avLst/>
            </a:prstGeom>
          </p:spPr>
        </p:pic>
        <p:pic>
          <p:nvPicPr>
            <p:cNvPr id="7" name="Picture 6" descr="hydrogen molecule">
              <a:extLst>
                <a:ext uri="{FF2B5EF4-FFF2-40B4-BE49-F238E27FC236}">
                  <a16:creationId xmlns:a16="http://schemas.microsoft.com/office/drawing/2014/main" id="{6472C020-9FD8-1824-51B9-221FB73EE7FF}"/>
                </a:ext>
              </a:extLst>
            </p:cNvPr>
            <p:cNvPicPr>
              <a:picLocks noChangeAspect="1"/>
            </p:cNvPicPr>
            <p:nvPr/>
          </p:nvPicPr>
          <p:blipFill>
            <a:blip r:embed="rId5"/>
            <a:stretch>
              <a:fillRect/>
            </a:stretch>
          </p:blipFill>
          <p:spPr>
            <a:xfrm>
              <a:off x="4006744" y="1304824"/>
              <a:ext cx="2089256" cy="689010"/>
            </a:xfrm>
            <a:prstGeom prst="rect">
              <a:avLst/>
            </a:prstGeom>
          </p:spPr>
        </p:pic>
        <p:pic>
          <p:nvPicPr>
            <p:cNvPr id="10" name="Picture 9" descr="hydrogen molecule">
              <a:extLst>
                <a:ext uri="{FF2B5EF4-FFF2-40B4-BE49-F238E27FC236}">
                  <a16:creationId xmlns:a16="http://schemas.microsoft.com/office/drawing/2014/main" id="{1998F6FF-DFA6-42CC-AAC0-9B6907B850F8}"/>
                </a:ext>
              </a:extLst>
            </p:cNvPr>
            <p:cNvPicPr>
              <a:picLocks noChangeAspect="1"/>
            </p:cNvPicPr>
            <p:nvPr/>
          </p:nvPicPr>
          <p:blipFill>
            <a:blip r:embed="rId6"/>
            <a:stretch>
              <a:fillRect/>
            </a:stretch>
          </p:blipFill>
          <p:spPr>
            <a:xfrm>
              <a:off x="4010987" y="2419829"/>
              <a:ext cx="2085013" cy="688908"/>
            </a:xfrm>
            <a:prstGeom prst="rect">
              <a:avLst/>
            </a:prstGeom>
          </p:spPr>
        </p:pic>
        <p:pic>
          <p:nvPicPr>
            <p:cNvPr id="14" name="Graphic 13">
              <a:extLst>
                <a:ext uri="{FF2B5EF4-FFF2-40B4-BE49-F238E27FC236}">
                  <a16:creationId xmlns:a16="http://schemas.microsoft.com/office/drawing/2014/main" id="{25EC13B3-0BBA-6430-2FC0-322C5039EFD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881078" y="1788388"/>
              <a:ext cx="914400" cy="914400"/>
            </a:xfrm>
            <a:prstGeom prst="rect">
              <a:avLst/>
            </a:prstGeom>
          </p:spPr>
        </p:pic>
        <p:pic>
          <p:nvPicPr>
            <p:cNvPr id="5" name="Picture 4" descr="water molecule">
              <a:extLst>
                <a:ext uri="{FF2B5EF4-FFF2-40B4-BE49-F238E27FC236}">
                  <a16:creationId xmlns:a16="http://schemas.microsoft.com/office/drawing/2014/main" id="{504E67B5-8AAF-D9C7-0077-A1C9987E4E84}"/>
                </a:ext>
              </a:extLst>
            </p:cNvPr>
            <p:cNvPicPr>
              <a:picLocks noChangeAspect="1"/>
            </p:cNvPicPr>
            <p:nvPr/>
          </p:nvPicPr>
          <p:blipFill>
            <a:blip r:embed="rId8"/>
            <a:stretch>
              <a:fillRect/>
            </a:stretch>
          </p:blipFill>
          <p:spPr>
            <a:xfrm>
              <a:off x="8088488" y="745256"/>
              <a:ext cx="2370343" cy="1119135"/>
            </a:xfrm>
            <a:prstGeom prst="rect">
              <a:avLst/>
            </a:prstGeom>
          </p:spPr>
        </p:pic>
        <p:pic>
          <p:nvPicPr>
            <p:cNvPr id="6" name="Picture 5" descr="water molecule">
              <a:extLst>
                <a:ext uri="{FF2B5EF4-FFF2-40B4-BE49-F238E27FC236}">
                  <a16:creationId xmlns:a16="http://schemas.microsoft.com/office/drawing/2014/main" id="{A30E9D13-35ED-0C24-1FC0-21ECBD0DF14E}"/>
                </a:ext>
              </a:extLst>
            </p:cNvPr>
            <p:cNvPicPr>
              <a:picLocks noChangeAspect="1"/>
            </p:cNvPicPr>
            <p:nvPr/>
          </p:nvPicPr>
          <p:blipFill>
            <a:blip r:embed="rId9"/>
            <a:stretch>
              <a:fillRect/>
            </a:stretch>
          </p:blipFill>
          <p:spPr>
            <a:xfrm>
              <a:off x="8225368" y="2440153"/>
              <a:ext cx="2371550" cy="1115665"/>
            </a:xfrm>
            <a:prstGeom prst="rect">
              <a:avLst/>
            </a:prstGeom>
          </p:spPr>
        </p:pic>
      </p:grpSp>
      <p:sp>
        <p:nvSpPr>
          <p:cNvPr id="8" name="TextBox 7">
            <a:extLst>
              <a:ext uri="{FF2B5EF4-FFF2-40B4-BE49-F238E27FC236}">
                <a16:creationId xmlns:a16="http://schemas.microsoft.com/office/drawing/2014/main" id="{540B6467-B847-5BE6-6AA7-00B8CE813652}"/>
              </a:ext>
              <a:ext uri="{C183D7F6-B498-43B3-948B-1728B52AA6E4}">
                <adec:decorative xmlns:adec="http://schemas.microsoft.com/office/drawing/2017/decorative" val="1"/>
              </a:ext>
            </a:extLst>
          </p:cNvPr>
          <p:cNvSpPr txBox="1"/>
          <p:nvPr/>
        </p:nvSpPr>
        <p:spPr>
          <a:xfrm>
            <a:off x="2714406" y="4320886"/>
            <a:ext cx="3596577" cy="999461"/>
          </a:xfrm>
          <a:prstGeom prst="rect">
            <a:avLst/>
          </a:prstGeom>
          <a:noFill/>
        </p:spPr>
        <p:txBody>
          <a:bodyPr wrap="square" lIns="0" tIns="0" rIns="0" bIns="0" rtlCol="0">
            <a:noAutofit/>
          </a:bodyPr>
          <a:lstStyle/>
          <a:p>
            <a:pPr algn="l"/>
            <a:endParaRPr lang="en-AU" sz="3200">
              <a:sym typeface="Wingdings" panose="05000000000000000000" pitchFamily="2" charset="2"/>
            </a:endParaRPr>
          </a:p>
        </p:txBody>
      </p:sp>
      <p:grpSp>
        <p:nvGrpSpPr>
          <p:cNvPr id="15" name="Group 14" descr="Molecular models showing the synthesis of water. One oxygen molecule reacts with two hydrogen molecules to form two water molecules.">
            <a:extLst>
              <a:ext uri="{FF2B5EF4-FFF2-40B4-BE49-F238E27FC236}">
                <a16:creationId xmlns:a16="http://schemas.microsoft.com/office/drawing/2014/main" id="{AAB14A55-B30F-2483-BC9A-F30F83979076}"/>
              </a:ext>
            </a:extLst>
          </p:cNvPr>
          <p:cNvGrpSpPr/>
          <p:nvPr/>
        </p:nvGrpSpPr>
        <p:grpSpPr>
          <a:xfrm>
            <a:off x="1101084" y="3954381"/>
            <a:ext cx="9174674" cy="2671271"/>
            <a:chOff x="1101084" y="3954381"/>
            <a:chExt cx="9174674" cy="2671271"/>
          </a:xfrm>
        </p:grpSpPr>
        <p:pic>
          <p:nvPicPr>
            <p:cNvPr id="13" name="Picture 12" descr="molecular models showing the synthesis of water">
              <a:extLst>
                <a:ext uri="{FF2B5EF4-FFF2-40B4-BE49-F238E27FC236}">
                  <a16:creationId xmlns:a16="http://schemas.microsoft.com/office/drawing/2014/main" id="{875CA0E7-052E-13C8-7C48-60546C6A28D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a:xfrm>
              <a:off x="1101084" y="3954381"/>
              <a:ext cx="9174674" cy="2671271"/>
            </a:xfrm>
            <a:prstGeom prst="rect">
              <a:avLst/>
            </a:prstGeom>
          </p:spPr>
        </p:pic>
        <p:pic>
          <p:nvPicPr>
            <p:cNvPr id="16" name="Graphic 15">
              <a:extLst>
                <a:ext uri="{FF2B5EF4-FFF2-40B4-BE49-F238E27FC236}">
                  <a16:creationId xmlns:a16="http://schemas.microsoft.com/office/drawing/2014/main" id="{75B2764A-97CA-E481-DFE7-D5A4D504625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rot="8208449">
              <a:off x="5853783" y="4903589"/>
              <a:ext cx="914400" cy="914400"/>
            </a:xfrm>
            <a:prstGeom prst="rect">
              <a:avLst/>
            </a:prstGeom>
          </p:spPr>
        </p:pic>
      </p:grpSp>
      <p:sp>
        <p:nvSpPr>
          <p:cNvPr id="3" name="Slide Number Placeholder 2">
            <a:extLst>
              <a:ext uri="{FF2B5EF4-FFF2-40B4-BE49-F238E27FC236}">
                <a16:creationId xmlns:a16="http://schemas.microsoft.com/office/drawing/2014/main" id="{6319050A-7AEA-7857-A227-C86E848CAB0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9874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65F07-8F16-7933-85DA-475C2A668D2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D03711-DDA9-3AA5-D57C-844F3B2694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11" name="Title 10">
            <a:extLst>
              <a:ext uri="{FF2B5EF4-FFF2-40B4-BE49-F238E27FC236}">
                <a16:creationId xmlns:a16="http://schemas.microsoft.com/office/drawing/2014/main" id="{085A1B47-5824-BE2D-003B-4B84DC0ECC79}"/>
              </a:ext>
            </a:extLst>
          </p:cNvPr>
          <p:cNvSpPr>
            <a:spLocks noGrp="1"/>
          </p:cNvSpPr>
          <p:nvPr>
            <p:ph type="title"/>
          </p:nvPr>
        </p:nvSpPr>
        <p:spPr/>
        <p:txBody>
          <a:bodyPr/>
          <a:lstStyle/>
          <a:p>
            <a:r>
              <a:rPr lang="en-AU"/>
              <a:t>1.5 Synthesis reactions (1 of 2)</a:t>
            </a:r>
          </a:p>
        </p:txBody>
      </p:sp>
      <p:sp>
        <p:nvSpPr>
          <p:cNvPr id="2" name="TextBox 1">
            <a:extLst>
              <a:ext uri="{FF2B5EF4-FFF2-40B4-BE49-F238E27FC236}">
                <a16:creationId xmlns:a16="http://schemas.microsoft.com/office/drawing/2014/main" id="{5EFE177D-AF18-2DAA-3F85-D46E976133F4}"/>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8" name="TextBox 7">
            <a:extLst>
              <a:ext uri="{FF2B5EF4-FFF2-40B4-BE49-F238E27FC236}">
                <a16:creationId xmlns:a16="http://schemas.microsoft.com/office/drawing/2014/main" id="{147CA6B7-9D43-7C11-A3FD-0BF5D2AEF969}"/>
              </a:ext>
              <a:ext uri="{C183D7F6-B498-43B3-948B-1728B52AA6E4}">
                <adec:decorative xmlns:adec="http://schemas.microsoft.com/office/drawing/2017/decorative" val="1"/>
              </a:ext>
            </a:extLst>
          </p:cNvPr>
          <p:cNvSpPr txBox="1"/>
          <p:nvPr/>
        </p:nvSpPr>
        <p:spPr>
          <a:xfrm>
            <a:off x="2714406" y="4320886"/>
            <a:ext cx="3596577" cy="999461"/>
          </a:xfrm>
          <a:prstGeom prst="rect">
            <a:avLst/>
          </a:prstGeom>
          <a:noFill/>
        </p:spPr>
        <p:txBody>
          <a:bodyPr wrap="square" lIns="0" tIns="0" rIns="0" bIns="0" rtlCol="0">
            <a:noAutofit/>
          </a:bodyPr>
          <a:lstStyle/>
          <a:p>
            <a:pPr algn="l"/>
            <a:endParaRPr lang="en-AU" sz="3200">
              <a:sym typeface="Wingdings" panose="05000000000000000000" pitchFamily="2" charset="2"/>
            </a:endParaRPr>
          </a:p>
        </p:txBody>
      </p:sp>
      <p:sp>
        <p:nvSpPr>
          <p:cNvPr id="18" name="TextBox 17">
            <a:extLst>
              <a:ext uri="{FF2B5EF4-FFF2-40B4-BE49-F238E27FC236}">
                <a16:creationId xmlns:a16="http://schemas.microsoft.com/office/drawing/2014/main" id="{A4CBE221-4971-0FF1-1EB6-5E9F3801CE87}"/>
              </a:ext>
            </a:extLst>
          </p:cNvPr>
          <p:cNvSpPr txBox="1"/>
          <p:nvPr/>
        </p:nvSpPr>
        <p:spPr>
          <a:xfrm>
            <a:off x="360000" y="1372186"/>
            <a:ext cx="10963320" cy="496996"/>
          </a:xfrm>
          <a:prstGeom prst="rect">
            <a:avLst/>
          </a:prstGeom>
          <a:noFill/>
        </p:spPr>
        <p:txBody>
          <a:bodyPr wrap="square">
            <a:spAutoFit/>
          </a:bodyPr>
          <a:lstStyle/>
          <a:p>
            <a:pPr>
              <a:lnSpc>
                <a:spcPct val="150000"/>
              </a:lnSpc>
            </a:pPr>
            <a:r>
              <a:rPr lang="en-US" sz="2000"/>
              <a:t>A reaction in which a more complex compound is produced from simpler substances.</a:t>
            </a:r>
            <a:endParaRPr lang="en-AU" sz="2000"/>
          </a:p>
        </p:txBody>
      </p:sp>
      <p:pic>
        <p:nvPicPr>
          <p:cNvPr id="16" name="Picture 15" descr="Separated red and yellow ball on left hand side of equation. Combined red and yellow ball on the right hand side. Representation of a synthesis reaction">
            <a:extLst>
              <a:ext uri="{FF2B5EF4-FFF2-40B4-BE49-F238E27FC236}">
                <a16:creationId xmlns:a16="http://schemas.microsoft.com/office/drawing/2014/main" id="{EA6E4A39-8102-18F1-F2DD-D24E5E4D6801}"/>
              </a:ext>
            </a:extLst>
          </p:cNvPr>
          <p:cNvPicPr>
            <a:picLocks noChangeAspect="1"/>
          </p:cNvPicPr>
          <p:nvPr/>
        </p:nvPicPr>
        <p:blipFill>
          <a:blip r:embed="rId3"/>
          <a:stretch>
            <a:fillRect/>
          </a:stretch>
        </p:blipFill>
        <p:spPr>
          <a:xfrm>
            <a:off x="971742" y="2936631"/>
            <a:ext cx="9908784" cy="2383716"/>
          </a:xfrm>
          <a:prstGeom prst="rect">
            <a:avLst/>
          </a:prstGeom>
        </p:spPr>
      </p:pic>
    </p:spTree>
    <p:extLst>
      <p:ext uri="{BB962C8B-B14F-4D97-AF65-F5344CB8AC3E}">
        <p14:creationId xmlns:p14="http://schemas.microsoft.com/office/powerpoint/2010/main" val="415320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D55C1-0F12-3845-DE50-12E18FF01F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83</a:t>
            </a:fld>
            <a:endParaRPr lang="en-AU"/>
          </a:p>
        </p:txBody>
      </p:sp>
      <p:sp>
        <p:nvSpPr>
          <p:cNvPr id="3" name="Title 2">
            <a:extLst>
              <a:ext uri="{FF2B5EF4-FFF2-40B4-BE49-F238E27FC236}">
                <a16:creationId xmlns:a16="http://schemas.microsoft.com/office/drawing/2014/main" id="{66589E69-DB57-1B64-BA6C-0145849BE882}"/>
              </a:ext>
            </a:extLst>
          </p:cNvPr>
          <p:cNvSpPr>
            <a:spLocks noGrp="1"/>
          </p:cNvSpPr>
          <p:nvPr>
            <p:ph type="title"/>
          </p:nvPr>
        </p:nvSpPr>
        <p:spPr/>
        <p:txBody>
          <a:bodyPr/>
          <a:lstStyle/>
          <a:p>
            <a:r>
              <a:rPr lang="en-AU"/>
              <a:t>1.5 Synthesis reactions (2 of 2)</a:t>
            </a:r>
          </a:p>
        </p:txBody>
      </p:sp>
      <p:sp>
        <p:nvSpPr>
          <p:cNvPr id="5" name="Text Placeholder 4">
            <a:extLst>
              <a:ext uri="{FF2B5EF4-FFF2-40B4-BE49-F238E27FC236}">
                <a16:creationId xmlns:a16="http://schemas.microsoft.com/office/drawing/2014/main" id="{57FE5B84-EDB5-8150-902E-C864BFD14061}"/>
              </a:ext>
            </a:extLst>
          </p:cNvPr>
          <p:cNvSpPr>
            <a:spLocks noGrp="1"/>
          </p:cNvSpPr>
          <p:nvPr>
            <p:ph type="body" sz="quarter" idx="17"/>
          </p:nvPr>
        </p:nvSpPr>
        <p:spPr>
          <a:xfrm>
            <a:off x="360000" y="1025083"/>
            <a:ext cx="11484000" cy="2639008"/>
          </a:xfrm>
        </p:spPr>
        <p:txBody>
          <a:bodyPr/>
          <a:lstStyle/>
          <a:p>
            <a:r>
              <a:rPr lang="en-US"/>
              <a:t>A reaction in which a more complex compound is produced from simpler substances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2H</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rPr>
              <a:t>2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 O</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rPr>
              <a:t>2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2H</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rPr>
              <a:t>2</a:t>
            </a:r>
            <a:r>
              <a:rPr kumimoji="0" lang="en-AU" sz="2400" b="0" i="0" u="none" strike="noStrike" kern="1200" cap="none" spc="0" normalizeH="0" noProof="0">
                <a:ln>
                  <a:noFill/>
                </a:ln>
                <a:solidFill>
                  <a:srgbClr val="22272B"/>
                </a:solidFill>
                <a:effectLst/>
                <a:uLnTx/>
                <a:uFillTx/>
                <a:latin typeface="Arial" panose="020B0604020202020204"/>
                <a:ea typeface="+mn-ea"/>
                <a:cs typeface="+mn-cs"/>
                <a:sym typeface="Wingdings" panose="05000000000000000000" pitchFamily="2" charset="2"/>
              </a:rPr>
              <a:t>O</a:t>
            </a:r>
            <a:endParaRPr kumimoji="0" lang="en-AU" sz="3200" b="0" i="0" u="none" strike="noStrike" kern="1200" cap="none" spc="0" normalizeH="0" noProof="0">
              <a:ln>
                <a:noFill/>
              </a:ln>
              <a:solidFill>
                <a:srgbClr val="22272B"/>
              </a:solidFill>
              <a:effectLst/>
              <a:uLnTx/>
              <a:uFillTx/>
              <a:latin typeface="Arial" panose="020B0604020202020204"/>
              <a:ea typeface="+mn-ea"/>
              <a:cs typeface="+mn-cs"/>
              <a:sym typeface="Wingdings" panose="05000000000000000000" pitchFamily="2" charset="2"/>
            </a:endParaRPr>
          </a:p>
          <a:p>
            <a:pPr marL="0" marR="0" lvl="0" indent="0" algn="l" defTabSz="609585" rtl="0" eaLnBrk="1" fontAlgn="auto" latinLnBrk="0" hangingPunct="1">
              <a:spcBef>
                <a:spcPts val="0"/>
              </a:spcBef>
              <a:spcAft>
                <a:spcPts val="0"/>
              </a:spcAft>
              <a:buClrTx/>
              <a:buSzTx/>
              <a:buFontTx/>
              <a:buNone/>
              <a:tabLst/>
              <a:defRPr/>
            </a:pPr>
            <a:r>
              <a:rPr lang="en-AU">
                <a:solidFill>
                  <a:srgbClr val="22272B"/>
                </a:solidFill>
                <a:latin typeface="Arial" panose="020B0604020202020204"/>
                <a:cs typeface="+mn-cs"/>
                <a:sym typeface="Wingdings" panose="05000000000000000000" pitchFamily="2" charset="2"/>
              </a:rPr>
              <a:t>Hydrogen and oxygen combined to form a more complex compound, water.</a:t>
            </a:r>
          </a:p>
          <a:p>
            <a:pPr marL="0" marR="0" lvl="0" indent="0" algn="l" defTabSz="609585" rtl="0" eaLnBrk="1" fontAlgn="auto" latinLnBrk="0" hangingPunct="1">
              <a:spcBef>
                <a:spcPts val="0"/>
              </a:spcBef>
              <a:spcAft>
                <a:spcPts val="0"/>
              </a:spcAft>
              <a:buClrTx/>
              <a:buSzTx/>
              <a:buFontTx/>
              <a:buNone/>
              <a:tabLst/>
              <a:defRPr/>
            </a:pPr>
            <a:endParaRPr kumimoji="0" lang="en-AU"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endParaRPr>
          </a:p>
          <a:p>
            <a:pPr marL="0" marR="0" lvl="0" indent="0" algn="l" defTabSz="609585" rtl="0" eaLnBrk="1" fontAlgn="auto" latinLnBrk="0" hangingPunct="1">
              <a:spcBef>
                <a:spcPts val="0"/>
              </a:spcBef>
              <a:spcAft>
                <a:spcPts val="0"/>
              </a:spcAft>
              <a:buClrTx/>
              <a:buSzTx/>
              <a:buFontTx/>
              <a:buNone/>
              <a:tabLst/>
              <a:defRPr/>
            </a:pPr>
            <a:r>
              <a:rPr lang="en-AU">
                <a:solidFill>
                  <a:srgbClr val="22272B"/>
                </a:solidFill>
                <a:latin typeface="Arial" panose="020B0604020202020204"/>
                <a:cs typeface="+mn-cs"/>
                <a:sym typeface="Wingdings" panose="05000000000000000000" pitchFamily="2" charset="2"/>
              </a:rPr>
              <a:t>Other examples include: </a:t>
            </a:r>
            <a:endParaRPr lang="en-US"/>
          </a:p>
          <a:p>
            <a:endParaRPr lang="en-US" sz="1800"/>
          </a:p>
          <a:p>
            <a:endParaRPr lang="en-US"/>
          </a:p>
        </p:txBody>
      </p:sp>
      <p:sp>
        <p:nvSpPr>
          <p:cNvPr id="4" name="TextBox 3">
            <a:extLst>
              <a:ext uri="{FF2B5EF4-FFF2-40B4-BE49-F238E27FC236}">
                <a16:creationId xmlns:a16="http://schemas.microsoft.com/office/drawing/2014/main" id="{553F4D9E-71BA-3928-B33A-DC78228642E0}"/>
              </a:ext>
            </a:extLst>
          </p:cNvPr>
          <p:cNvSpPr txBox="1"/>
          <p:nvPr/>
        </p:nvSpPr>
        <p:spPr>
          <a:xfrm>
            <a:off x="925688" y="4030445"/>
            <a:ext cx="9719452" cy="440267"/>
          </a:xfrm>
          <a:prstGeom prst="rect">
            <a:avLst/>
          </a:prstGeom>
          <a:noFill/>
        </p:spPr>
        <p:txBody>
          <a:bodyPr wrap="none" lIns="0" tIns="0" rIns="0" bIns="0" rtlCol="0">
            <a:noAutofit/>
          </a:bodyPr>
          <a:lstStyle/>
          <a:p>
            <a:pPr marL="342900" lvl="0" indent="-342900">
              <a:buFont typeface="Arial" panose="020B0604020202020204" pitchFamily="34" charset="0"/>
              <a:buChar char="•"/>
              <a:defRPr/>
            </a:pPr>
            <a:r>
              <a:rPr lang="en-AU" sz="2000">
                <a:solidFill>
                  <a:srgbClr val="22272B"/>
                </a:solidFill>
                <a:sym typeface="Wingdings" panose="05000000000000000000" pitchFamily="2" charset="2"/>
              </a:rPr>
              <a:t>    metal reacting with oxygen to form metal oxides             4Fe + 3O</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  2Fe</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O</a:t>
            </a:r>
            <a:r>
              <a:rPr lang="en-AU" sz="2000" baseline="-25000">
                <a:solidFill>
                  <a:srgbClr val="22272B"/>
                </a:solidFill>
                <a:sym typeface="Wingdings" panose="05000000000000000000" pitchFamily="2" charset="2"/>
              </a:rPr>
              <a:t>3</a:t>
            </a:r>
          </a:p>
        </p:txBody>
      </p:sp>
      <p:sp>
        <p:nvSpPr>
          <p:cNvPr id="6" name="TextBox 5">
            <a:extLst>
              <a:ext uri="{FF2B5EF4-FFF2-40B4-BE49-F238E27FC236}">
                <a16:creationId xmlns:a16="http://schemas.microsoft.com/office/drawing/2014/main" id="{583BF088-FFD8-8B49-F019-9B43A69B0420}"/>
              </a:ext>
            </a:extLst>
          </p:cNvPr>
          <p:cNvSpPr txBox="1"/>
          <p:nvPr/>
        </p:nvSpPr>
        <p:spPr>
          <a:xfrm>
            <a:off x="925688" y="4736845"/>
            <a:ext cx="10770514" cy="440267"/>
          </a:xfrm>
          <a:prstGeom prst="rect">
            <a:avLst/>
          </a:prstGeom>
          <a:noFill/>
        </p:spPr>
        <p:txBody>
          <a:bodyPr wrap="none" lIns="0" tIns="0" rIns="0" bIns="0" rtlCol="0">
            <a:noAutofit/>
          </a:bodyPr>
          <a:lstStyle/>
          <a:p>
            <a:pPr marL="342900" lvl="0" indent="-342900">
              <a:buFont typeface="Arial" panose="020B0604020202020204" pitchFamily="34" charset="0"/>
              <a:buChar char="•"/>
              <a:defRPr/>
            </a:pPr>
            <a:r>
              <a:rPr lang="en-AU" sz="2000">
                <a:solidFill>
                  <a:srgbClr val="22272B"/>
                </a:solidFill>
                <a:sym typeface="Wingdings" panose="05000000000000000000" pitchFamily="2" charset="2"/>
              </a:rPr>
              <a:t>	oxygen reacting with non-metal elements         N</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  2O</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 2NO</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C + O</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 CO</a:t>
            </a:r>
            <a:r>
              <a:rPr lang="en-AU" sz="2000" baseline="-25000">
                <a:solidFill>
                  <a:srgbClr val="22272B"/>
                </a:solidFill>
                <a:sym typeface="Wingdings" panose="05000000000000000000" pitchFamily="2" charset="2"/>
              </a:rPr>
              <a:t>2</a:t>
            </a:r>
          </a:p>
        </p:txBody>
      </p:sp>
      <p:sp>
        <p:nvSpPr>
          <p:cNvPr id="7" name="TextBox 6">
            <a:extLst>
              <a:ext uri="{FF2B5EF4-FFF2-40B4-BE49-F238E27FC236}">
                <a16:creationId xmlns:a16="http://schemas.microsoft.com/office/drawing/2014/main" id="{79665082-EEE5-74E4-2005-9BB2E682542F}"/>
              </a:ext>
            </a:extLst>
          </p:cNvPr>
          <p:cNvSpPr txBox="1"/>
          <p:nvPr/>
        </p:nvSpPr>
        <p:spPr>
          <a:xfrm>
            <a:off x="925688" y="5543467"/>
            <a:ext cx="10770514" cy="440267"/>
          </a:xfrm>
          <a:prstGeom prst="rect">
            <a:avLst/>
          </a:prstGeom>
          <a:noFill/>
        </p:spPr>
        <p:txBody>
          <a:bodyPr wrap="none" lIns="0" tIns="0" rIns="0" bIns="0" rtlCol="0">
            <a:noAutofit/>
          </a:bodyPr>
          <a:lstStyle/>
          <a:p>
            <a:pPr marL="342900" indent="-342900">
              <a:buFont typeface="Arial" panose="020B0604020202020204" pitchFamily="34" charset="0"/>
              <a:buChar char="•"/>
              <a:defRPr/>
            </a:pPr>
            <a:r>
              <a:rPr lang="en-AU" sz="2000">
                <a:solidFill>
                  <a:srgbClr val="22272B"/>
                </a:solidFill>
                <a:sym typeface="Wingdings" panose="05000000000000000000" pitchFamily="2" charset="2"/>
              </a:rPr>
              <a:t>	and photosynthesis     6CO</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  + 6H</a:t>
            </a:r>
            <a:r>
              <a:rPr lang="en-AU" sz="2000" baseline="-25000">
                <a:solidFill>
                  <a:srgbClr val="22272B"/>
                </a:solidFill>
                <a:sym typeface="Wingdings" panose="05000000000000000000" pitchFamily="2" charset="2"/>
              </a:rPr>
              <a:t>2</a:t>
            </a:r>
            <a:r>
              <a:rPr lang="en-AU" sz="2000">
                <a:solidFill>
                  <a:srgbClr val="22272B"/>
                </a:solidFill>
                <a:sym typeface="Wingdings" panose="05000000000000000000" pitchFamily="2" charset="2"/>
              </a:rPr>
              <a:t>O  C</a:t>
            </a:r>
            <a:r>
              <a:rPr lang="en-AU" sz="2000" baseline="-25000">
                <a:solidFill>
                  <a:srgbClr val="22272B"/>
                </a:solidFill>
                <a:sym typeface="Wingdings" panose="05000000000000000000" pitchFamily="2" charset="2"/>
              </a:rPr>
              <a:t>6</a:t>
            </a:r>
            <a:r>
              <a:rPr lang="en-AU" sz="2000">
                <a:solidFill>
                  <a:srgbClr val="22272B"/>
                </a:solidFill>
                <a:sym typeface="Wingdings" panose="05000000000000000000" pitchFamily="2" charset="2"/>
              </a:rPr>
              <a:t>H</a:t>
            </a:r>
            <a:r>
              <a:rPr lang="en-AU" sz="2000" baseline="-25000">
                <a:solidFill>
                  <a:srgbClr val="22272B"/>
                </a:solidFill>
                <a:sym typeface="Wingdings" panose="05000000000000000000" pitchFamily="2" charset="2"/>
              </a:rPr>
              <a:t>12</a:t>
            </a:r>
            <a:r>
              <a:rPr lang="en-AU" sz="2000">
                <a:solidFill>
                  <a:srgbClr val="22272B"/>
                </a:solidFill>
                <a:sym typeface="Wingdings" panose="05000000000000000000" pitchFamily="2" charset="2"/>
              </a:rPr>
              <a:t>O</a:t>
            </a:r>
            <a:r>
              <a:rPr lang="en-AU" sz="2000" baseline="-25000">
                <a:solidFill>
                  <a:srgbClr val="22272B"/>
                </a:solidFill>
                <a:sym typeface="Wingdings" panose="05000000000000000000" pitchFamily="2" charset="2"/>
              </a:rPr>
              <a:t>6</a:t>
            </a:r>
            <a:r>
              <a:rPr lang="en-AU" sz="2000">
                <a:solidFill>
                  <a:srgbClr val="22272B"/>
                </a:solidFill>
                <a:sym typeface="Wingdings" panose="05000000000000000000" pitchFamily="2" charset="2"/>
              </a:rPr>
              <a:t>  + 6O</a:t>
            </a:r>
            <a:r>
              <a:rPr lang="en-AU" sz="2000" baseline="-25000">
                <a:solidFill>
                  <a:srgbClr val="22272B"/>
                </a:solidFill>
                <a:sym typeface="Wingdings" panose="05000000000000000000" pitchFamily="2" charset="2"/>
              </a:rPr>
              <a:t>2</a:t>
            </a:r>
          </a:p>
          <a:p>
            <a:pPr marL="342900" lvl="0" indent="-342900">
              <a:buFont typeface="Arial" panose="020B0604020202020204" pitchFamily="34" charset="0"/>
              <a:buChar char="•"/>
              <a:defRPr/>
            </a:pPr>
            <a:endParaRPr lang="en-AU" sz="2000" baseline="-25000">
              <a:solidFill>
                <a:srgbClr val="22272B"/>
              </a:solidFill>
              <a:sym typeface="Wingdings" panose="05000000000000000000" pitchFamily="2" charset="2"/>
            </a:endParaRPr>
          </a:p>
        </p:txBody>
      </p:sp>
    </p:spTree>
    <p:extLst>
      <p:ext uri="{BB962C8B-B14F-4D97-AF65-F5344CB8AC3E}">
        <p14:creationId xmlns:p14="http://schemas.microsoft.com/office/powerpoint/2010/main" val="217512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3C6C9-6921-FF75-5D70-FA4816F42EA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
        <p:nvSpPr>
          <p:cNvPr id="3" name="Title 2">
            <a:extLst>
              <a:ext uri="{FF2B5EF4-FFF2-40B4-BE49-F238E27FC236}">
                <a16:creationId xmlns:a16="http://schemas.microsoft.com/office/drawing/2014/main" id="{C917F4E3-7E31-6593-C42B-725858CF826C}"/>
              </a:ext>
            </a:extLst>
          </p:cNvPr>
          <p:cNvSpPr>
            <a:spLocks noGrp="1"/>
          </p:cNvSpPr>
          <p:nvPr>
            <p:ph type="title"/>
          </p:nvPr>
        </p:nvSpPr>
        <p:spPr/>
        <p:txBody>
          <a:bodyPr/>
          <a:lstStyle/>
          <a:p>
            <a:r>
              <a:rPr lang="en-AU"/>
              <a:t>1.5 States </a:t>
            </a:r>
          </a:p>
        </p:txBody>
      </p:sp>
      <p:sp>
        <p:nvSpPr>
          <p:cNvPr id="9" name="Text Placeholder 4">
            <a:extLst>
              <a:ext uri="{FF2B5EF4-FFF2-40B4-BE49-F238E27FC236}">
                <a16:creationId xmlns:a16="http://schemas.microsoft.com/office/drawing/2014/main" id="{07007D80-90C2-5254-26AD-AF5C7ED63F3E}"/>
              </a:ext>
            </a:extLst>
          </p:cNvPr>
          <p:cNvSpPr txBox="1">
            <a:spLocks/>
          </p:cNvSpPr>
          <p:nvPr/>
        </p:nvSpPr>
        <p:spPr>
          <a:xfrm>
            <a:off x="1846875" y="1287832"/>
            <a:ext cx="7821000" cy="54560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Solid</a:t>
            </a:r>
            <a:r>
              <a:rPr lang="en-US" i="1"/>
              <a:t> (s)</a:t>
            </a:r>
            <a:r>
              <a:rPr lang="en-US"/>
              <a:t>	Liquid </a:t>
            </a:r>
            <a:r>
              <a:rPr lang="en-US" i="1"/>
              <a:t>(l)</a:t>
            </a:r>
            <a:r>
              <a:rPr lang="en-US"/>
              <a:t>	Gas </a:t>
            </a:r>
            <a:r>
              <a:rPr lang="en-US" i="1"/>
              <a:t>(g)	</a:t>
            </a:r>
            <a:r>
              <a:rPr lang="en-US"/>
              <a:t>	Aqueous </a:t>
            </a:r>
            <a:r>
              <a:rPr lang="en-US" i="1"/>
              <a:t>(</a:t>
            </a:r>
            <a:r>
              <a:rPr lang="en-US" i="1" err="1"/>
              <a:t>aq</a:t>
            </a:r>
            <a:r>
              <a:rPr lang="en-US" i="1"/>
              <a:t>)</a:t>
            </a:r>
          </a:p>
          <a:p>
            <a:pPr defTabSz="609585">
              <a:lnSpc>
                <a:spcPct val="100000"/>
              </a:lnSpc>
              <a:spcAft>
                <a:spcPts val="0"/>
              </a:spcAft>
              <a:buFontTx/>
              <a:buNone/>
              <a:defRPr/>
            </a:pPr>
            <a:r>
              <a:rPr lang="en-US"/>
              <a:t>				</a:t>
            </a:r>
          </a:p>
          <a:p>
            <a:endParaRPr lang="en-US"/>
          </a:p>
        </p:txBody>
      </p:sp>
      <p:sp>
        <p:nvSpPr>
          <p:cNvPr id="7" name="TextBox 6">
            <a:extLst>
              <a:ext uri="{FF2B5EF4-FFF2-40B4-BE49-F238E27FC236}">
                <a16:creationId xmlns:a16="http://schemas.microsoft.com/office/drawing/2014/main" id="{005296BA-7DBB-1551-2E98-964C799FCDA0}"/>
              </a:ext>
            </a:extLst>
          </p:cNvPr>
          <p:cNvSpPr txBox="1"/>
          <p:nvPr/>
        </p:nvSpPr>
        <p:spPr>
          <a:xfrm>
            <a:off x="4127230" y="2355188"/>
            <a:ext cx="2838450" cy="471832"/>
          </a:xfrm>
          <a:prstGeom prst="rect">
            <a:avLst/>
          </a:prstGeom>
          <a:noFill/>
        </p:spPr>
        <p:txBody>
          <a:bodyPr wrap="none" lIns="0" tIns="0" rIns="0" bIns="0" rtlCol="0">
            <a:noAutofit/>
          </a:bodyPr>
          <a:lstStyle/>
          <a:p>
            <a:pPr algn="l"/>
            <a:r>
              <a:rPr lang="en-AU" sz="2000"/>
              <a:t>2Mg  + O</a:t>
            </a:r>
            <a:r>
              <a:rPr lang="en-AU" sz="2000" baseline="-25000"/>
              <a:t>2</a:t>
            </a:r>
            <a:r>
              <a:rPr lang="en-AU" sz="2000"/>
              <a:t> </a:t>
            </a:r>
            <a:r>
              <a:rPr lang="en-AU" sz="2000">
                <a:sym typeface="Wingdings" panose="05000000000000000000" pitchFamily="2" charset="2"/>
              </a:rPr>
              <a:t> 2MgO</a:t>
            </a:r>
            <a:endParaRPr lang="en-AU" sz="2000"/>
          </a:p>
        </p:txBody>
      </p:sp>
      <p:graphicFrame>
        <p:nvGraphicFramePr>
          <p:cNvPr id="6" name="Table 5">
            <a:extLst>
              <a:ext uri="{FF2B5EF4-FFF2-40B4-BE49-F238E27FC236}">
                <a16:creationId xmlns:a16="http://schemas.microsoft.com/office/drawing/2014/main" id="{16329DCD-AA02-84C0-41CF-9906D726D945}"/>
              </a:ext>
            </a:extLst>
          </p:cNvPr>
          <p:cNvGraphicFramePr>
            <a:graphicFrameLocks noGrp="1"/>
          </p:cNvGraphicFramePr>
          <p:nvPr>
            <p:extLst>
              <p:ext uri="{D42A27DB-BD31-4B8C-83A1-F6EECF244321}">
                <p14:modId xmlns:p14="http://schemas.microsoft.com/office/powerpoint/2010/main" val="2784278867"/>
              </p:ext>
            </p:extLst>
          </p:nvPr>
        </p:nvGraphicFramePr>
        <p:xfrm>
          <a:off x="2829401" y="3018700"/>
          <a:ext cx="5697899" cy="1828800"/>
        </p:xfrm>
        <a:graphic>
          <a:graphicData uri="http://schemas.openxmlformats.org/drawingml/2006/table">
            <a:tbl>
              <a:tblPr firstRow="1" bandRow="1">
                <a:tableStyleId>{616DA210-FB5B-4158-B5E0-FEB733F419BA}</a:tableStyleId>
              </a:tblPr>
              <a:tblGrid>
                <a:gridCol w="1792650">
                  <a:extLst>
                    <a:ext uri="{9D8B030D-6E8A-4147-A177-3AD203B41FA5}">
                      <a16:colId xmlns:a16="http://schemas.microsoft.com/office/drawing/2014/main" val="558691517"/>
                    </a:ext>
                  </a:extLst>
                </a:gridCol>
                <a:gridCol w="2095007">
                  <a:extLst>
                    <a:ext uri="{9D8B030D-6E8A-4147-A177-3AD203B41FA5}">
                      <a16:colId xmlns:a16="http://schemas.microsoft.com/office/drawing/2014/main" val="4213376921"/>
                    </a:ext>
                  </a:extLst>
                </a:gridCol>
                <a:gridCol w="1810242">
                  <a:extLst>
                    <a:ext uri="{9D8B030D-6E8A-4147-A177-3AD203B41FA5}">
                      <a16:colId xmlns:a16="http://schemas.microsoft.com/office/drawing/2014/main" val="2013346399"/>
                    </a:ext>
                  </a:extLst>
                </a:gridCol>
              </a:tblGrid>
              <a:tr h="0">
                <a:tc>
                  <a:txBody>
                    <a:bodyPr/>
                    <a:lstStyle/>
                    <a:p>
                      <a:pPr algn="ctr"/>
                      <a:r>
                        <a:rPr lang="en-AU" sz="2400"/>
                        <a:t>Substance </a:t>
                      </a:r>
                    </a:p>
                  </a:txBody>
                  <a:tcPr/>
                </a:tc>
                <a:tc>
                  <a:txBody>
                    <a:bodyPr/>
                    <a:lstStyle/>
                    <a:p>
                      <a:pPr algn="ctr"/>
                      <a:r>
                        <a:rPr lang="en-AU" sz="2400"/>
                        <a:t>State at 25</a:t>
                      </a:r>
                      <a:r>
                        <a:rPr lang="en-AU" sz="2400" baseline="30000"/>
                        <a:t>o</a:t>
                      </a:r>
                      <a:r>
                        <a:rPr lang="en-AU" sz="2400"/>
                        <a:t>C</a:t>
                      </a:r>
                    </a:p>
                  </a:txBody>
                  <a:tcPr/>
                </a:tc>
                <a:tc>
                  <a:txBody>
                    <a:bodyPr/>
                    <a:lstStyle/>
                    <a:p>
                      <a:pPr algn="ctr"/>
                      <a:r>
                        <a:rPr lang="en-AU" sz="2400"/>
                        <a:t>Symbol</a:t>
                      </a:r>
                    </a:p>
                  </a:txBody>
                  <a:tcPr/>
                </a:tc>
                <a:extLst>
                  <a:ext uri="{0D108BD9-81ED-4DB2-BD59-A6C34878D82A}">
                    <a16:rowId xmlns:a16="http://schemas.microsoft.com/office/drawing/2014/main" val="1472324140"/>
                  </a:ext>
                </a:extLst>
              </a:tr>
              <a:tr h="370840">
                <a:tc>
                  <a:txBody>
                    <a:bodyPr/>
                    <a:lstStyle/>
                    <a:p>
                      <a:pPr algn="ctr"/>
                      <a:r>
                        <a:rPr lang="en-AU" sz="2400" baseline="0"/>
                        <a:t>Mg</a:t>
                      </a:r>
                    </a:p>
                  </a:txBody>
                  <a:tcPr/>
                </a:tc>
                <a:tc>
                  <a:txBody>
                    <a:bodyPr/>
                    <a:lstStyle/>
                    <a:p>
                      <a:endParaRPr lang="en-AU" sz="2400"/>
                    </a:p>
                  </a:txBody>
                  <a:tcPr/>
                </a:tc>
                <a:tc>
                  <a:txBody>
                    <a:bodyPr/>
                    <a:lstStyle/>
                    <a:p>
                      <a:endParaRPr lang="en-AU" sz="2400"/>
                    </a:p>
                  </a:txBody>
                  <a:tcPr/>
                </a:tc>
                <a:extLst>
                  <a:ext uri="{0D108BD9-81ED-4DB2-BD59-A6C34878D82A}">
                    <a16:rowId xmlns:a16="http://schemas.microsoft.com/office/drawing/2014/main" val="2918883652"/>
                  </a:ext>
                </a:extLst>
              </a:tr>
              <a:tr h="370840">
                <a:tc>
                  <a:txBody>
                    <a:bodyPr/>
                    <a:lstStyle/>
                    <a:p>
                      <a:pPr algn="ctr"/>
                      <a:r>
                        <a:rPr lang="en-AU" sz="2400"/>
                        <a:t>O</a:t>
                      </a:r>
                      <a:r>
                        <a:rPr lang="en-AU" sz="2400" baseline="-25000"/>
                        <a:t>2</a:t>
                      </a:r>
                    </a:p>
                  </a:txBody>
                  <a:tcPr/>
                </a:tc>
                <a:tc>
                  <a:txBody>
                    <a:bodyPr/>
                    <a:lstStyle/>
                    <a:p>
                      <a:endParaRPr lang="en-AU" sz="2400"/>
                    </a:p>
                  </a:txBody>
                  <a:tcPr/>
                </a:tc>
                <a:tc>
                  <a:txBody>
                    <a:bodyPr/>
                    <a:lstStyle/>
                    <a:p>
                      <a:endParaRPr lang="en-AU" sz="2400"/>
                    </a:p>
                  </a:txBody>
                  <a:tcPr/>
                </a:tc>
                <a:extLst>
                  <a:ext uri="{0D108BD9-81ED-4DB2-BD59-A6C34878D82A}">
                    <a16:rowId xmlns:a16="http://schemas.microsoft.com/office/drawing/2014/main" val="2227445439"/>
                  </a:ext>
                </a:extLst>
              </a:tr>
              <a:tr h="370840">
                <a:tc>
                  <a:txBody>
                    <a:bodyPr/>
                    <a:lstStyle/>
                    <a:p>
                      <a:pPr algn="ctr"/>
                      <a:r>
                        <a:rPr lang="en-AU" sz="2400"/>
                        <a:t>MgO</a:t>
                      </a:r>
                    </a:p>
                  </a:txBody>
                  <a:tcPr/>
                </a:tc>
                <a:tc>
                  <a:txBody>
                    <a:bodyPr/>
                    <a:lstStyle/>
                    <a:p>
                      <a:endParaRPr lang="en-AU" sz="2400"/>
                    </a:p>
                  </a:txBody>
                  <a:tcPr/>
                </a:tc>
                <a:tc>
                  <a:txBody>
                    <a:bodyPr/>
                    <a:lstStyle/>
                    <a:p>
                      <a:endParaRPr lang="en-AU" sz="2400"/>
                    </a:p>
                  </a:txBody>
                  <a:tcPr/>
                </a:tc>
                <a:extLst>
                  <a:ext uri="{0D108BD9-81ED-4DB2-BD59-A6C34878D82A}">
                    <a16:rowId xmlns:a16="http://schemas.microsoft.com/office/drawing/2014/main" val="344809948"/>
                  </a:ext>
                </a:extLst>
              </a:tr>
            </a:tbl>
          </a:graphicData>
        </a:graphic>
      </p:graphicFrame>
      <p:graphicFrame>
        <p:nvGraphicFramePr>
          <p:cNvPr id="4" name="Table 3">
            <a:extLst>
              <a:ext uri="{FF2B5EF4-FFF2-40B4-BE49-F238E27FC236}">
                <a16:creationId xmlns:a16="http://schemas.microsoft.com/office/drawing/2014/main" id="{F378C85A-CFEB-40BD-C190-8449E59C65F1}"/>
              </a:ext>
            </a:extLst>
          </p:cNvPr>
          <p:cNvGraphicFramePr>
            <a:graphicFrameLocks noGrp="1"/>
          </p:cNvGraphicFramePr>
          <p:nvPr>
            <p:extLst>
              <p:ext uri="{D42A27DB-BD31-4B8C-83A1-F6EECF244321}">
                <p14:modId xmlns:p14="http://schemas.microsoft.com/office/powerpoint/2010/main" val="3398500316"/>
              </p:ext>
            </p:extLst>
          </p:nvPr>
        </p:nvGraphicFramePr>
        <p:xfrm>
          <a:off x="2829400" y="3018700"/>
          <a:ext cx="5697899" cy="1828800"/>
        </p:xfrm>
        <a:graphic>
          <a:graphicData uri="http://schemas.openxmlformats.org/drawingml/2006/table">
            <a:tbl>
              <a:tblPr firstRow="1" bandRow="1">
                <a:tableStyleId>{616DA210-FB5B-4158-B5E0-FEB733F419BA}</a:tableStyleId>
              </a:tblPr>
              <a:tblGrid>
                <a:gridCol w="1792650">
                  <a:extLst>
                    <a:ext uri="{9D8B030D-6E8A-4147-A177-3AD203B41FA5}">
                      <a16:colId xmlns:a16="http://schemas.microsoft.com/office/drawing/2014/main" val="558691517"/>
                    </a:ext>
                  </a:extLst>
                </a:gridCol>
                <a:gridCol w="2095007">
                  <a:extLst>
                    <a:ext uri="{9D8B030D-6E8A-4147-A177-3AD203B41FA5}">
                      <a16:colId xmlns:a16="http://schemas.microsoft.com/office/drawing/2014/main" val="4213376921"/>
                    </a:ext>
                  </a:extLst>
                </a:gridCol>
                <a:gridCol w="1810242">
                  <a:extLst>
                    <a:ext uri="{9D8B030D-6E8A-4147-A177-3AD203B41FA5}">
                      <a16:colId xmlns:a16="http://schemas.microsoft.com/office/drawing/2014/main" val="2013346399"/>
                    </a:ext>
                  </a:extLst>
                </a:gridCol>
              </a:tblGrid>
              <a:tr h="0">
                <a:tc>
                  <a:txBody>
                    <a:bodyPr/>
                    <a:lstStyle/>
                    <a:p>
                      <a:pPr algn="ctr"/>
                      <a:r>
                        <a:rPr lang="en-AU" sz="2400"/>
                        <a:t>Substance </a:t>
                      </a:r>
                    </a:p>
                  </a:txBody>
                  <a:tcPr/>
                </a:tc>
                <a:tc>
                  <a:txBody>
                    <a:bodyPr/>
                    <a:lstStyle/>
                    <a:p>
                      <a:pPr algn="ctr"/>
                      <a:r>
                        <a:rPr lang="en-AU" sz="2400"/>
                        <a:t>State at 25</a:t>
                      </a:r>
                      <a:r>
                        <a:rPr lang="en-AU" sz="2400" baseline="30000"/>
                        <a:t>o</a:t>
                      </a:r>
                      <a:r>
                        <a:rPr lang="en-AU" sz="2400"/>
                        <a:t>C</a:t>
                      </a:r>
                    </a:p>
                  </a:txBody>
                  <a:tcPr/>
                </a:tc>
                <a:tc>
                  <a:txBody>
                    <a:bodyPr/>
                    <a:lstStyle/>
                    <a:p>
                      <a:pPr algn="ctr"/>
                      <a:r>
                        <a:rPr lang="en-AU" sz="2400"/>
                        <a:t>Symbol</a:t>
                      </a:r>
                    </a:p>
                  </a:txBody>
                  <a:tcPr/>
                </a:tc>
                <a:extLst>
                  <a:ext uri="{0D108BD9-81ED-4DB2-BD59-A6C34878D82A}">
                    <a16:rowId xmlns:a16="http://schemas.microsoft.com/office/drawing/2014/main" val="1472324140"/>
                  </a:ext>
                </a:extLst>
              </a:tr>
              <a:tr h="370840">
                <a:tc>
                  <a:txBody>
                    <a:bodyPr/>
                    <a:lstStyle/>
                    <a:p>
                      <a:pPr algn="ctr"/>
                      <a:r>
                        <a:rPr lang="en-AU" sz="2400" baseline="0"/>
                        <a:t>Mg</a:t>
                      </a:r>
                    </a:p>
                  </a:txBody>
                  <a:tcPr/>
                </a:tc>
                <a:tc>
                  <a:txBody>
                    <a:bodyPr/>
                    <a:lstStyle/>
                    <a:p>
                      <a:pPr algn="ctr"/>
                      <a:r>
                        <a:rPr lang="en-AU" sz="2400"/>
                        <a:t>solid</a:t>
                      </a:r>
                    </a:p>
                  </a:txBody>
                  <a:tcPr/>
                </a:tc>
                <a:tc>
                  <a:txBody>
                    <a:bodyPr/>
                    <a:lstStyle/>
                    <a:p>
                      <a:pPr algn="ctr"/>
                      <a:r>
                        <a:rPr lang="en-AU" sz="2400" i="1"/>
                        <a:t>(s)</a:t>
                      </a:r>
                    </a:p>
                  </a:txBody>
                  <a:tcPr/>
                </a:tc>
                <a:extLst>
                  <a:ext uri="{0D108BD9-81ED-4DB2-BD59-A6C34878D82A}">
                    <a16:rowId xmlns:a16="http://schemas.microsoft.com/office/drawing/2014/main" val="2918883652"/>
                  </a:ext>
                </a:extLst>
              </a:tr>
              <a:tr h="370840">
                <a:tc>
                  <a:txBody>
                    <a:bodyPr/>
                    <a:lstStyle/>
                    <a:p>
                      <a:pPr algn="ctr"/>
                      <a:r>
                        <a:rPr lang="en-AU" sz="2400"/>
                        <a:t>O</a:t>
                      </a:r>
                      <a:r>
                        <a:rPr lang="en-AU" sz="2400" baseline="-25000"/>
                        <a:t>2</a:t>
                      </a:r>
                    </a:p>
                  </a:txBody>
                  <a:tcPr/>
                </a:tc>
                <a:tc>
                  <a:txBody>
                    <a:bodyPr/>
                    <a:lstStyle/>
                    <a:p>
                      <a:pPr algn="ctr"/>
                      <a:r>
                        <a:rPr lang="en-AU" sz="2400"/>
                        <a:t>gas</a:t>
                      </a:r>
                    </a:p>
                  </a:txBody>
                  <a:tcPr/>
                </a:tc>
                <a:tc>
                  <a:txBody>
                    <a:bodyPr/>
                    <a:lstStyle/>
                    <a:p>
                      <a:pPr algn="ctr"/>
                      <a:r>
                        <a:rPr lang="en-AU" sz="2400" i="1"/>
                        <a:t>(g)</a:t>
                      </a:r>
                    </a:p>
                  </a:txBody>
                  <a:tcPr/>
                </a:tc>
                <a:extLst>
                  <a:ext uri="{0D108BD9-81ED-4DB2-BD59-A6C34878D82A}">
                    <a16:rowId xmlns:a16="http://schemas.microsoft.com/office/drawing/2014/main" val="2227445439"/>
                  </a:ext>
                </a:extLst>
              </a:tr>
              <a:tr h="370840">
                <a:tc>
                  <a:txBody>
                    <a:bodyPr/>
                    <a:lstStyle/>
                    <a:p>
                      <a:pPr algn="ctr"/>
                      <a:r>
                        <a:rPr lang="en-AU" sz="2400"/>
                        <a:t>MgO</a:t>
                      </a:r>
                    </a:p>
                  </a:txBody>
                  <a:tcPr/>
                </a:tc>
                <a:tc>
                  <a:txBody>
                    <a:bodyPr/>
                    <a:lstStyle/>
                    <a:p>
                      <a:pPr algn="ctr"/>
                      <a:r>
                        <a:rPr lang="en-AU" sz="2400"/>
                        <a:t>solid</a:t>
                      </a:r>
                    </a:p>
                  </a:txBody>
                  <a:tcPr/>
                </a:tc>
                <a:tc>
                  <a:txBody>
                    <a:bodyPr/>
                    <a:lstStyle/>
                    <a:p>
                      <a:pPr algn="ctr"/>
                      <a:r>
                        <a:rPr lang="en-AU" sz="2400" i="1"/>
                        <a:t>(s)</a:t>
                      </a:r>
                    </a:p>
                  </a:txBody>
                  <a:tcPr/>
                </a:tc>
                <a:extLst>
                  <a:ext uri="{0D108BD9-81ED-4DB2-BD59-A6C34878D82A}">
                    <a16:rowId xmlns:a16="http://schemas.microsoft.com/office/drawing/2014/main" val="344809948"/>
                  </a:ext>
                </a:extLst>
              </a:tr>
            </a:tbl>
          </a:graphicData>
        </a:graphic>
      </p:graphicFrame>
      <p:sp>
        <p:nvSpPr>
          <p:cNvPr id="8" name="TextBox 7">
            <a:extLst>
              <a:ext uri="{FF2B5EF4-FFF2-40B4-BE49-F238E27FC236}">
                <a16:creationId xmlns:a16="http://schemas.microsoft.com/office/drawing/2014/main" id="{380CA935-58FB-2CBF-01EE-F00E2E983AC5}"/>
              </a:ext>
            </a:extLst>
          </p:cNvPr>
          <p:cNvSpPr txBox="1"/>
          <p:nvPr/>
        </p:nvSpPr>
        <p:spPr>
          <a:xfrm>
            <a:off x="3909836" y="5510797"/>
            <a:ext cx="4060683" cy="521970"/>
          </a:xfrm>
          <a:prstGeom prst="rect">
            <a:avLst/>
          </a:prstGeom>
          <a:noFill/>
        </p:spPr>
        <p:txBody>
          <a:bodyPr wrap="none" lIns="0" tIns="0" rIns="0" bIns="0" rtlCol="0">
            <a:noAutofit/>
          </a:bodyPr>
          <a:lstStyle/>
          <a:p>
            <a:pPr algn="l"/>
            <a:r>
              <a:rPr lang="en-AU" sz="2000"/>
              <a:t>2Mg</a:t>
            </a:r>
            <a:r>
              <a:rPr lang="en-AU" sz="2000" i="1"/>
              <a:t>(s) </a:t>
            </a:r>
            <a:r>
              <a:rPr lang="en-AU" sz="2000"/>
              <a:t>+ O</a:t>
            </a:r>
            <a:r>
              <a:rPr lang="en-AU" sz="2000" baseline="-25000"/>
              <a:t>2</a:t>
            </a:r>
            <a:r>
              <a:rPr lang="en-AU" sz="2000" i="1"/>
              <a:t>(g) </a:t>
            </a:r>
            <a:r>
              <a:rPr lang="en-AU" sz="2000">
                <a:sym typeface="Wingdings" panose="05000000000000000000" pitchFamily="2" charset="2"/>
              </a:rPr>
              <a:t> 2MgO</a:t>
            </a:r>
            <a:r>
              <a:rPr lang="en-AU" sz="2000" i="1">
                <a:sym typeface="Wingdings" panose="05000000000000000000" pitchFamily="2" charset="2"/>
              </a:rPr>
              <a:t>(s)</a:t>
            </a:r>
            <a:endParaRPr lang="en-AU" sz="2000" i="1"/>
          </a:p>
        </p:txBody>
      </p:sp>
    </p:spTree>
    <p:extLst>
      <p:ext uri="{BB962C8B-B14F-4D97-AF65-F5344CB8AC3E}">
        <p14:creationId xmlns:p14="http://schemas.microsoft.com/office/powerpoint/2010/main" val="409721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17036-F72F-FCB1-178F-BD7BC36DB47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CBE0AD-82C4-9A4A-84C3-BDBD5F0AEA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
        <p:nvSpPr>
          <p:cNvPr id="3" name="Title 2">
            <a:extLst>
              <a:ext uri="{FF2B5EF4-FFF2-40B4-BE49-F238E27FC236}">
                <a16:creationId xmlns:a16="http://schemas.microsoft.com/office/drawing/2014/main" id="{E1BF8A64-CDD2-2D84-2270-5B4FA0E9A497}"/>
              </a:ext>
            </a:extLst>
          </p:cNvPr>
          <p:cNvSpPr>
            <a:spLocks noGrp="1"/>
          </p:cNvSpPr>
          <p:nvPr>
            <p:ph type="title"/>
          </p:nvPr>
        </p:nvSpPr>
        <p:spPr/>
        <p:txBody>
          <a:bodyPr/>
          <a:lstStyle/>
          <a:p>
            <a:r>
              <a:rPr lang="en-AU"/>
              <a:t>1.5 Balancing synthesis equations with states (1 of 2)</a:t>
            </a:r>
          </a:p>
        </p:txBody>
      </p:sp>
      <p:graphicFrame>
        <p:nvGraphicFramePr>
          <p:cNvPr id="5" name="Table 4">
            <a:extLst>
              <a:ext uri="{FF2B5EF4-FFF2-40B4-BE49-F238E27FC236}">
                <a16:creationId xmlns:a16="http://schemas.microsoft.com/office/drawing/2014/main" id="{8081933D-54B7-0BEF-374E-38B7776F06CC}"/>
              </a:ext>
            </a:extLst>
          </p:cNvPr>
          <p:cNvGraphicFramePr>
            <a:graphicFrameLocks noGrp="1"/>
          </p:cNvGraphicFramePr>
          <p:nvPr>
            <p:extLst>
              <p:ext uri="{D42A27DB-BD31-4B8C-83A1-F6EECF244321}">
                <p14:modId xmlns:p14="http://schemas.microsoft.com/office/powerpoint/2010/main" val="3186013680"/>
              </p:ext>
            </p:extLst>
          </p:nvPr>
        </p:nvGraphicFramePr>
        <p:xfrm>
          <a:off x="360000" y="1203960"/>
          <a:ext cx="3659550" cy="3962400"/>
        </p:xfrm>
        <a:graphic>
          <a:graphicData uri="http://schemas.openxmlformats.org/drawingml/2006/table">
            <a:tbl>
              <a:tblPr firstRow="1" bandRow="1">
                <a:tableStyleId>{616DA210-FB5B-4158-B5E0-FEB733F419BA}</a:tableStyleId>
              </a:tblPr>
              <a:tblGrid>
                <a:gridCol w="1734525">
                  <a:extLst>
                    <a:ext uri="{9D8B030D-6E8A-4147-A177-3AD203B41FA5}">
                      <a16:colId xmlns:a16="http://schemas.microsoft.com/office/drawing/2014/main" val="558691517"/>
                    </a:ext>
                  </a:extLst>
                </a:gridCol>
                <a:gridCol w="1925025">
                  <a:extLst>
                    <a:ext uri="{9D8B030D-6E8A-4147-A177-3AD203B41FA5}">
                      <a16:colId xmlns:a16="http://schemas.microsoft.com/office/drawing/2014/main" val="4213376921"/>
                    </a:ext>
                  </a:extLst>
                </a:gridCol>
              </a:tblGrid>
              <a:tr h="370840">
                <a:tc>
                  <a:txBody>
                    <a:bodyPr/>
                    <a:lstStyle/>
                    <a:p>
                      <a:r>
                        <a:rPr lang="en-AU" sz="2000"/>
                        <a:t>Substance </a:t>
                      </a:r>
                    </a:p>
                  </a:txBody>
                  <a:tcPr/>
                </a:tc>
                <a:tc>
                  <a:txBody>
                    <a:bodyPr/>
                    <a:lstStyle/>
                    <a:p>
                      <a:r>
                        <a:rPr lang="en-AU" sz="2000"/>
                        <a:t>State at 25</a:t>
                      </a:r>
                      <a:r>
                        <a:rPr lang="en-AU" sz="2000" baseline="30000"/>
                        <a:t>o</a:t>
                      </a:r>
                      <a:r>
                        <a:rPr lang="en-AU" sz="2000"/>
                        <a:t>C</a:t>
                      </a:r>
                    </a:p>
                  </a:txBody>
                  <a:tcPr/>
                </a:tc>
                <a:extLst>
                  <a:ext uri="{0D108BD9-81ED-4DB2-BD59-A6C34878D82A}">
                    <a16:rowId xmlns:a16="http://schemas.microsoft.com/office/drawing/2014/main" val="1472324140"/>
                  </a:ext>
                </a:extLst>
              </a:tr>
              <a:tr h="370840">
                <a:tc>
                  <a:txBody>
                    <a:bodyPr/>
                    <a:lstStyle/>
                    <a:p>
                      <a:r>
                        <a:rPr lang="en-AU" sz="2000"/>
                        <a:t>H</a:t>
                      </a:r>
                      <a:r>
                        <a:rPr lang="en-AU" sz="2000" baseline="-25000"/>
                        <a:t>2</a:t>
                      </a:r>
                    </a:p>
                  </a:txBody>
                  <a:tcPr/>
                </a:tc>
                <a:tc>
                  <a:txBody>
                    <a:bodyPr/>
                    <a:lstStyle/>
                    <a:p>
                      <a:r>
                        <a:rPr lang="en-AU" sz="2000" i="1"/>
                        <a:t>g</a:t>
                      </a:r>
                    </a:p>
                  </a:txBody>
                  <a:tcPr/>
                </a:tc>
                <a:extLst>
                  <a:ext uri="{0D108BD9-81ED-4DB2-BD59-A6C34878D82A}">
                    <a16:rowId xmlns:a16="http://schemas.microsoft.com/office/drawing/2014/main" val="2918883652"/>
                  </a:ext>
                </a:extLst>
              </a:tr>
              <a:tr h="370840">
                <a:tc>
                  <a:txBody>
                    <a:bodyPr/>
                    <a:lstStyle/>
                    <a:p>
                      <a:r>
                        <a:rPr lang="en-AU" sz="2000"/>
                        <a:t>O</a:t>
                      </a:r>
                      <a:r>
                        <a:rPr lang="en-AU" sz="2000" baseline="-25000"/>
                        <a:t>2</a:t>
                      </a:r>
                    </a:p>
                  </a:txBody>
                  <a:tcPr/>
                </a:tc>
                <a:tc>
                  <a:txBody>
                    <a:bodyPr/>
                    <a:lstStyle/>
                    <a:p>
                      <a:r>
                        <a:rPr lang="en-AU" sz="2000" i="1"/>
                        <a:t>g</a:t>
                      </a:r>
                    </a:p>
                  </a:txBody>
                  <a:tcPr/>
                </a:tc>
                <a:extLst>
                  <a:ext uri="{0D108BD9-81ED-4DB2-BD59-A6C34878D82A}">
                    <a16:rowId xmlns:a16="http://schemas.microsoft.com/office/drawing/2014/main" val="2227445439"/>
                  </a:ext>
                </a:extLst>
              </a:tr>
              <a:tr h="370840">
                <a:tc>
                  <a:txBody>
                    <a:bodyPr/>
                    <a:lstStyle/>
                    <a:p>
                      <a:r>
                        <a:rPr lang="en-AU" sz="2000"/>
                        <a:t>H</a:t>
                      </a:r>
                      <a:r>
                        <a:rPr lang="en-AU" sz="2000" baseline="-25000"/>
                        <a:t>2</a:t>
                      </a:r>
                      <a:r>
                        <a:rPr lang="en-AU" sz="2000"/>
                        <a:t>0</a:t>
                      </a:r>
                    </a:p>
                  </a:txBody>
                  <a:tcPr/>
                </a:tc>
                <a:tc>
                  <a:txBody>
                    <a:bodyPr/>
                    <a:lstStyle/>
                    <a:p>
                      <a:r>
                        <a:rPr lang="en-AU" sz="2000" i="1"/>
                        <a:t>l</a:t>
                      </a:r>
                    </a:p>
                  </a:txBody>
                  <a:tcPr/>
                </a:tc>
                <a:extLst>
                  <a:ext uri="{0D108BD9-81ED-4DB2-BD59-A6C34878D82A}">
                    <a16:rowId xmlns:a16="http://schemas.microsoft.com/office/drawing/2014/main" val="344809948"/>
                  </a:ext>
                </a:extLst>
              </a:tr>
              <a:tr h="370840">
                <a:tc>
                  <a:txBody>
                    <a:bodyPr/>
                    <a:lstStyle/>
                    <a:p>
                      <a:r>
                        <a:rPr lang="en-AU" sz="2000"/>
                        <a:t>Fe</a:t>
                      </a:r>
                    </a:p>
                  </a:txBody>
                  <a:tcPr/>
                </a:tc>
                <a:tc>
                  <a:txBody>
                    <a:bodyPr/>
                    <a:lstStyle/>
                    <a:p>
                      <a:r>
                        <a:rPr lang="en-AU" sz="2000" i="1"/>
                        <a:t>s</a:t>
                      </a:r>
                    </a:p>
                  </a:txBody>
                  <a:tcPr/>
                </a:tc>
                <a:extLst>
                  <a:ext uri="{0D108BD9-81ED-4DB2-BD59-A6C34878D82A}">
                    <a16:rowId xmlns:a16="http://schemas.microsoft.com/office/drawing/2014/main" val="74007529"/>
                  </a:ext>
                </a:extLst>
              </a:tr>
              <a:tr h="370840">
                <a:tc>
                  <a:txBody>
                    <a:bodyPr/>
                    <a:lstStyle/>
                    <a:p>
                      <a:r>
                        <a:rPr lang="en-AU" sz="2000"/>
                        <a:t>Fe</a:t>
                      </a:r>
                      <a:r>
                        <a:rPr lang="en-AU" sz="2000" baseline="-25000"/>
                        <a:t>2</a:t>
                      </a:r>
                      <a:r>
                        <a:rPr lang="en-AU" sz="2000"/>
                        <a:t>O</a:t>
                      </a:r>
                      <a:r>
                        <a:rPr lang="en-AU" sz="2000" baseline="-25000"/>
                        <a:t>3</a:t>
                      </a:r>
                    </a:p>
                  </a:txBody>
                  <a:tcPr/>
                </a:tc>
                <a:tc>
                  <a:txBody>
                    <a:bodyPr/>
                    <a:lstStyle/>
                    <a:p>
                      <a:r>
                        <a:rPr lang="en-AU" sz="2000" i="1"/>
                        <a:t>s</a:t>
                      </a:r>
                    </a:p>
                  </a:txBody>
                  <a:tcPr/>
                </a:tc>
                <a:extLst>
                  <a:ext uri="{0D108BD9-81ED-4DB2-BD59-A6C34878D82A}">
                    <a16:rowId xmlns:a16="http://schemas.microsoft.com/office/drawing/2014/main" val="2678557522"/>
                  </a:ext>
                </a:extLst>
              </a:tr>
              <a:tr h="370840">
                <a:tc>
                  <a:txBody>
                    <a:bodyPr/>
                    <a:lstStyle/>
                    <a:p>
                      <a:r>
                        <a:rPr lang="en-AU" sz="2000"/>
                        <a:t>N</a:t>
                      </a:r>
                      <a:r>
                        <a:rPr lang="en-AU" sz="2000" baseline="-25000"/>
                        <a:t>2</a:t>
                      </a:r>
                    </a:p>
                  </a:txBody>
                  <a:tcPr/>
                </a:tc>
                <a:tc>
                  <a:txBody>
                    <a:bodyPr/>
                    <a:lstStyle/>
                    <a:p>
                      <a:r>
                        <a:rPr lang="en-AU" sz="2000" i="1"/>
                        <a:t>g</a:t>
                      </a:r>
                    </a:p>
                  </a:txBody>
                  <a:tcPr/>
                </a:tc>
                <a:extLst>
                  <a:ext uri="{0D108BD9-81ED-4DB2-BD59-A6C34878D82A}">
                    <a16:rowId xmlns:a16="http://schemas.microsoft.com/office/drawing/2014/main" val="1404114707"/>
                  </a:ext>
                </a:extLst>
              </a:tr>
              <a:tr h="370840">
                <a:tc>
                  <a:txBody>
                    <a:bodyPr/>
                    <a:lstStyle/>
                    <a:p>
                      <a:r>
                        <a:rPr lang="en-AU" sz="2000"/>
                        <a:t>NO</a:t>
                      </a:r>
                      <a:r>
                        <a:rPr lang="en-AU" sz="2000" baseline="-25000"/>
                        <a:t>2</a:t>
                      </a:r>
                    </a:p>
                  </a:txBody>
                  <a:tcPr/>
                </a:tc>
                <a:tc>
                  <a:txBody>
                    <a:bodyPr/>
                    <a:lstStyle/>
                    <a:p>
                      <a:r>
                        <a:rPr lang="en-AU" sz="2000" i="1"/>
                        <a:t>g</a:t>
                      </a:r>
                    </a:p>
                  </a:txBody>
                  <a:tcPr/>
                </a:tc>
                <a:extLst>
                  <a:ext uri="{0D108BD9-81ED-4DB2-BD59-A6C34878D82A}">
                    <a16:rowId xmlns:a16="http://schemas.microsoft.com/office/drawing/2014/main" val="4066949061"/>
                  </a:ext>
                </a:extLst>
              </a:tr>
              <a:tr h="370840">
                <a:tc>
                  <a:txBody>
                    <a:bodyPr/>
                    <a:lstStyle/>
                    <a:p>
                      <a:r>
                        <a:rPr lang="en-AU" sz="2000"/>
                        <a:t>C</a:t>
                      </a:r>
                    </a:p>
                  </a:txBody>
                  <a:tcPr/>
                </a:tc>
                <a:tc>
                  <a:txBody>
                    <a:bodyPr/>
                    <a:lstStyle/>
                    <a:p>
                      <a:r>
                        <a:rPr lang="en-AU" sz="2000" i="1"/>
                        <a:t>s</a:t>
                      </a:r>
                    </a:p>
                  </a:txBody>
                  <a:tcPr/>
                </a:tc>
                <a:extLst>
                  <a:ext uri="{0D108BD9-81ED-4DB2-BD59-A6C34878D82A}">
                    <a16:rowId xmlns:a16="http://schemas.microsoft.com/office/drawing/2014/main" val="2963284963"/>
                  </a:ext>
                </a:extLst>
              </a:tr>
              <a:tr h="370840">
                <a:tc>
                  <a:txBody>
                    <a:bodyPr/>
                    <a:lstStyle/>
                    <a:p>
                      <a:r>
                        <a:rPr lang="en-AU" sz="2000"/>
                        <a:t>CO</a:t>
                      </a:r>
                      <a:r>
                        <a:rPr lang="en-AU" sz="2000" baseline="-25000"/>
                        <a:t>2</a:t>
                      </a:r>
                    </a:p>
                  </a:txBody>
                  <a:tcPr/>
                </a:tc>
                <a:tc>
                  <a:txBody>
                    <a:bodyPr/>
                    <a:lstStyle/>
                    <a:p>
                      <a:r>
                        <a:rPr lang="en-AU" sz="2000" i="1"/>
                        <a:t>g</a:t>
                      </a:r>
                    </a:p>
                  </a:txBody>
                  <a:tcPr/>
                </a:tc>
                <a:extLst>
                  <a:ext uri="{0D108BD9-81ED-4DB2-BD59-A6C34878D82A}">
                    <a16:rowId xmlns:a16="http://schemas.microsoft.com/office/drawing/2014/main" val="2706425321"/>
                  </a:ext>
                </a:extLst>
              </a:tr>
            </a:tbl>
          </a:graphicData>
        </a:graphic>
      </p:graphicFrame>
      <p:pic>
        <p:nvPicPr>
          <p:cNvPr id="9" name="Picture 8" descr="A group of chemical equations.">
            <a:extLst>
              <a:ext uri="{FF2B5EF4-FFF2-40B4-BE49-F238E27FC236}">
                <a16:creationId xmlns:a16="http://schemas.microsoft.com/office/drawing/2014/main" id="{A56F900A-DEDB-DFDB-26A0-BBFF14F5FB2D}"/>
              </a:ext>
            </a:extLst>
          </p:cNvPr>
          <p:cNvPicPr>
            <a:picLocks noChangeAspect="1"/>
          </p:cNvPicPr>
          <p:nvPr/>
        </p:nvPicPr>
        <p:blipFill>
          <a:blip r:embed="rId3"/>
          <a:stretch>
            <a:fillRect/>
          </a:stretch>
        </p:blipFill>
        <p:spPr>
          <a:xfrm>
            <a:off x="5889541" y="1518776"/>
            <a:ext cx="3163017" cy="3418492"/>
          </a:xfrm>
          <a:prstGeom prst="rect">
            <a:avLst/>
          </a:prstGeom>
        </p:spPr>
      </p:pic>
    </p:spTree>
    <p:extLst>
      <p:ext uri="{BB962C8B-B14F-4D97-AF65-F5344CB8AC3E}">
        <p14:creationId xmlns:p14="http://schemas.microsoft.com/office/powerpoint/2010/main" val="425360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F16B-19D8-21B4-2248-808C078D852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22020F-CE4E-1931-2A4E-4BF8AE54CF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
        <p:nvSpPr>
          <p:cNvPr id="3" name="Title 2">
            <a:extLst>
              <a:ext uri="{FF2B5EF4-FFF2-40B4-BE49-F238E27FC236}">
                <a16:creationId xmlns:a16="http://schemas.microsoft.com/office/drawing/2014/main" id="{A5E5EB09-F039-1803-83D6-5CAD6998674F}"/>
              </a:ext>
            </a:extLst>
          </p:cNvPr>
          <p:cNvSpPr>
            <a:spLocks noGrp="1"/>
          </p:cNvSpPr>
          <p:nvPr>
            <p:ph type="title"/>
          </p:nvPr>
        </p:nvSpPr>
        <p:spPr/>
        <p:txBody>
          <a:bodyPr/>
          <a:lstStyle/>
          <a:p>
            <a:r>
              <a:rPr lang="en-AU"/>
              <a:t>1.5 Balancing synthesis equations with states (2 of 2)</a:t>
            </a:r>
          </a:p>
        </p:txBody>
      </p:sp>
      <p:graphicFrame>
        <p:nvGraphicFramePr>
          <p:cNvPr id="4" name="Table 3">
            <a:extLst>
              <a:ext uri="{FF2B5EF4-FFF2-40B4-BE49-F238E27FC236}">
                <a16:creationId xmlns:a16="http://schemas.microsoft.com/office/drawing/2014/main" id="{D6C131CF-6395-F159-9637-94FB2B050F83}"/>
              </a:ext>
            </a:extLst>
          </p:cNvPr>
          <p:cNvGraphicFramePr>
            <a:graphicFrameLocks noGrp="1"/>
          </p:cNvGraphicFramePr>
          <p:nvPr/>
        </p:nvGraphicFramePr>
        <p:xfrm>
          <a:off x="360000" y="1203960"/>
          <a:ext cx="3659550" cy="3962400"/>
        </p:xfrm>
        <a:graphic>
          <a:graphicData uri="http://schemas.openxmlformats.org/drawingml/2006/table">
            <a:tbl>
              <a:tblPr firstRow="1" bandRow="1">
                <a:tableStyleId>{616DA210-FB5B-4158-B5E0-FEB733F419BA}</a:tableStyleId>
              </a:tblPr>
              <a:tblGrid>
                <a:gridCol w="1734525">
                  <a:extLst>
                    <a:ext uri="{9D8B030D-6E8A-4147-A177-3AD203B41FA5}">
                      <a16:colId xmlns:a16="http://schemas.microsoft.com/office/drawing/2014/main" val="558691517"/>
                    </a:ext>
                  </a:extLst>
                </a:gridCol>
                <a:gridCol w="1925025">
                  <a:extLst>
                    <a:ext uri="{9D8B030D-6E8A-4147-A177-3AD203B41FA5}">
                      <a16:colId xmlns:a16="http://schemas.microsoft.com/office/drawing/2014/main" val="4213376921"/>
                    </a:ext>
                  </a:extLst>
                </a:gridCol>
              </a:tblGrid>
              <a:tr h="370840">
                <a:tc>
                  <a:txBody>
                    <a:bodyPr/>
                    <a:lstStyle/>
                    <a:p>
                      <a:r>
                        <a:rPr lang="en-AU" sz="2000"/>
                        <a:t>Substance </a:t>
                      </a:r>
                    </a:p>
                  </a:txBody>
                  <a:tcPr/>
                </a:tc>
                <a:tc>
                  <a:txBody>
                    <a:bodyPr/>
                    <a:lstStyle/>
                    <a:p>
                      <a:r>
                        <a:rPr lang="en-AU" sz="2000"/>
                        <a:t>State at 25</a:t>
                      </a:r>
                      <a:r>
                        <a:rPr lang="en-AU" sz="2000" baseline="30000"/>
                        <a:t>o</a:t>
                      </a:r>
                      <a:r>
                        <a:rPr lang="en-AU" sz="2000"/>
                        <a:t>C</a:t>
                      </a:r>
                    </a:p>
                  </a:txBody>
                  <a:tcPr/>
                </a:tc>
                <a:extLst>
                  <a:ext uri="{0D108BD9-81ED-4DB2-BD59-A6C34878D82A}">
                    <a16:rowId xmlns:a16="http://schemas.microsoft.com/office/drawing/2014/main" val="1472324140"/>
                  </a:ext>
                </a:extLst>
              </a:tr>
              <a:tr h="370840">
                <a:tc>
                  <a:txBody>
                    <a:bodyPr/>
                    <a:lstStyle/>
                    <a:p>
                      <a:r>
                        <a:rPr lang="en-AU" sz="2000"/>
                        <a:t>H</a:t>
                      </a:r>
                      <a:r>
                        <a:rPr lang="en-AU" sz="2000" baseline="-25000"/>
                        <a:t>2</a:t>
                      </a:r>
                    </a:p>
                  </a:txBody>
                  <a:tcPr/>
                </a:tc>
                <a:tc>
                  <a:txBody>
                    <a:bodyPr/>
                    <a:lstStyle/>
                    <a:p>
                      <a:r>
                        <a:rPr lang="en-AU" sz="2000"/>
                        <a:t>g</a:t>
                      </a:r>
                    </a:p>
                  </a:txBody>
                  <a:tcPr/>
                </a:tc>
                <a:extLst>
                  <a:ext uri="{0D108BD9-81ED-4DB2-BD59-A6C34878D82A}">
                    <a16:rowId xmlns:a16="http://schemas.microsoft.com/office/drawing/2014/main" val="2918883652"/>
                  </a:ext>
                </a:extLst>
              </a:tr>
              <a:tr h="370840">
                <a:tc>
                  <a:txBody>
                    <a:bodyPr/>
                    <a:lstStyle/>
                    <a:p>
                      <a:r>
                        <a:rPr lang="en-AU" sz="2000"/>
                        <a:t>O</a:t>
                      </a:r>
                      <a:r>
                        <a:rPr lang="en-AU" sz="2000" baseline="-25000"/>
                        <a:t>2</a:t>
                      </a:r>
                    </a:p>
                  </a:txBody>
                  <a:tcPr/>
                </a:tc>
                <a:tc>
                  <a:txBody>
                    <a:bodyPr/>
                    <a:lstStyle/>
                    <a:p>
                      <a:r>
                        <a:rPr lang="en-AU" sz="2000"/>
                        <a:t>g</a:t>
                      </a:r>
                    </a:p>
                  </a:txBody>
                  <a:tcPr/>
                </a:tc>
                <a:extLst>
                  <a:ext uri="{0D108BD9-81ED-4DB2-BD59-A6C34878D82A}">
                    <a16:rowId xmlns:a16="http://schemas.microsoft.com/office/drawing/2014/main" val="2227445439"/>
                  </a:ext>
                </a:extLst>
              </a:tr>
              <a:tr h="370840">
                <a:tc>
                  <a:txBody>
                    <a:bodyPr/>
                    <a:lstStyle/>
                    <a:p>
                      <a:r>
                        <a:rPr lang="en-AU" sz="2000"/>
                        <a:t>H</a:t>
                      </a:r>
                      <a:r>
                        <a:rPr lang="en-AU" sz="2000" baseline="-25000"/>
                        <a:t>2</a:t>
                      </a:r>
                      <a:r>
                        <a:rPr lang="en-AU" sz="2000"/>
                        <a:t>0</a:t>
                      </a:r>
                    </a:p>
                  </a:txBody>
                  <a:tcPr/>
                </a:tc>
                <a:tc>
                  <a:txBody>
                    <a:bodyPr/>
                    <a:lstStyle/>
                    <a:p>
                      <a:r>
                        <a:rPr lang="en-AU" sz="2000"/>
                        <a:t>l</a:t>
                      </a:r>
                    </a:p>
                  </a:txBody>
                  <a:tcPr/>
                </a:tc>
                <a:extLst>
                  <a:ext uri="{0D108BD9-81ED-4DB2-BD59-A6C34878D82A}">
                    <a16:rowId xmlns:a16="http://schemas.microsoft.com/office/drawing/2014/main" val="344809948"/>
                  </a:ext>
                </a:extLst>
              </a:tr>
              <a:tr h="370840">
                <a:tc>
                  <a:txBody>
                    <a:bodyPr/>
                    <a:lstStyle/>
                    <a:p>
                      <a:r>
                        <a:rPr lang="en-AU" sz="2000"/>
                        <a:t>Fe</a:t>
                      </a:r>
                    </a:p>
                  </a:txBody>
                  <a:tcPr/>
                </a:tc>
                <a:tc>
                  <a:txBody>
                    <a:bodyPr/>
                    <a:lstStyle/>
                    <a:p>
                      <a:r>
                        <a:rPr lang="en-AU" sz="2000"/>
                        <a:t>s</a:t>
                      </a:r>
                    </a:p>
                  </a:txBody>
                  <a:tcPr/>
                </a:tc>
                <a:extLst>
                  <a:ext uri="{0D108BD9-81ED-4DB2-BD59-A6C34878D82A}">
                    <a16:rowId xmlns:a16="http://schemas.microsoft.com/office/drawing/2014/main" val="74007529"/>
                  </a:ext>
                </a:extLst>
              </a:tr>
              <a:tr h="370840">
                <a:tc>
                  <a:txBody>
                    <a:bodyPr/>
                    <a:lstStyle/>
                    <a:p>
                      <a:r>
                        <a:rPr lang="en-AU" sz="2000"/>
                        <a:t>Fe</a:t>
                      </a:r>
                      <a:r>
                        <a:rPr lang="en-AU" sz="2000" baseline="-25000"/>
                        <a:t>2</a:t>
                      </a:r>
                      <a:r>
                        <a:rPr lang="en-AU" sz="2000"/>
                        <a:t>O</a:t>
                      </a:r>
                      <a:r>
                        <a:rPr lang="en-AU" sz="2000" baseline="-25000"/>
                        <a:t>3</a:t>
                      </a:r>
                    </a:p>
                  </a:txBody>
                  <a:tcPr/>
                </a:tc>
                <a:tc>
                  <a:txBody>
                    <a:bodyPr/>
                    <a:lstStyle/>
                    <a:p>
                      <a:r>
                        <a:rPr lang="en-AU" sz="2000"/>
                        <a:t>s</a:t>
                      </a:r>
                    </a:p>
                  </a:txBody>
                  <a:tcPr/>
                </a:tc>
                <a:extLst>
                  <a:ext uri="{0D108BD9-81ED-4DB2-BD59-A6C34878D82A}">
                    <a16:rowId xmlns:a16="http://schemas.microsoft.com/office/drawing/2014/main" val="2678557522"/>
                  </a:ext>
                </a:extLst>
              </a:tr>
              <a:tr h="370840">
                <a:tc>
                  <a:txBody>
                    <a:bodyPr/>
                    <a:lstStyle/>
                    <a:p>
                      <a:r>
                        <a:rPr lang="en-AU" sz="2000"/>
                        <a:t>N</a:t>
                      </a:r>
                      <a:r>
                        <a:rPr lang="en-AU" sz="2000" baseline="-25000"/>
                        <a:t>2</a:t>
                      </a:r>
                    </a:p>
                  </a:txBody>
                  <a:tcPr/>
                </a:tc>
                <a:tc>
                  <a:txBody>
                    <a:bodyPr/>
                    <a:lstStyle/>
                    <a:p>
                      <a:r>
                        <a:rPr lang="en-AU" sz="2000"/>
                        <a:t>g</a:t>
                      </a:r>
                    </a:p>
                  </a:txBody>
                  <a:tcPr/>
                </a:tc>
                <a:extLst>
                  <a:ext uri="{0D108BD9-81ED-4DB2-BD59-A6C34878D82A}">
                    <a16:rowId xmlns:a16="http://schemas.microsoft.com/office/drawing/2014/main" val="1404114707"/>
                  </a:ext>
                </a:extLst>
              </a:tr>
              <a:tr h="370840">
                <a:tc>
                  <a:txBody>
                    <a:bodyPr/>
                    <a:lstStyle/>
                    <a:p>
                      <a:r>
                        <a:rPr lang="en-AU" sz="2000"/>
                        <a:t>NO</a:t>
                      </a:r>
                      <a:r>
                        <a:rPr lang="en-AU" sz="2000" baseline="-25000"/>
                        <a:t>2</a:t>
                      </a:r>
                    </a:p>
                  </a:txBody>
                  <a:tcPr/>
                </a:tc>
                <a:tc>
                  <a:txBody>
                    <a:bodyPr/>
                    <a:lstStyle/>
                    <a:p>
                      <a:r>
                        <a:rPr lang="en-AU" sz="2000"/>
                        <a:t>g</a:t>
                      </a:r>
                    </a:p>
                  </a:txBody>
                  <a:tcPr/>
                </a:tc>
                <a:extLst>
                  <a:ext uri="{0D108BD9-81ED-4DB2-BD59-A6C34878D82A}">
                    <a16:rowId xmlns:a16="http://schemas.microsoft.com/office/drawing/2014/main" val="4066949061"/>
                  </a:ext>
                </a:extLst>
              </a:tr>
              <a:tr h="370840">
                <a:tc>
                  <a:txBody>
                    <a:bodyPr/>
                    <a:lstStyle/>
                    <a:p>
                      <a:r>
                        <a:rPr lang="en-AU" sz="2000"/>
                        <a:t>C</a:t>
                      </a:r>
                    </a:p>
                  </a:txBody>
                  <a:tcPr/>
                </a:tc>
                <a:tc>
                  <a:txBody>
                    <a:bodyPr/>
                    <a:lstStyle/>
                    <a:p>
                      <a:r>
                        <a:rPr lang="en-AU" sz="2000"/>
                        <a:t>s</a:t>
                      </a:r>
                    </a:p>
                  </a:txBody>
                  <a:tcPr/>
                </a:tc>
                <a:extLst>
                  <a:ext uri="{0D108BD9-81ED-4DB2-BD59-A6C34878D82A}">
                    <a16:rowId xmlns:a16="http://schemas.microsoft.com/office/drawing/2014/main" val="2963284963"/>
                  </a:ext>
                </a:extLst>
              </a:tr>
              <a:tr h="370840">
                <a:tc>
                  <a:txBody>
                    <a:bodyPr/>
                    <a:lstStyle/>
                    <a:p>
                      <a:r>
                        <a:rPr lang="en-AU" sz="2000"/>
                        <a:t>CO</a:t>
                      </a:r>
                      <a:r>
                        <a:rPr lang="en-AU" sz="2000" baseline="-25000"/>
                        <a:t>2</a:t>
                      </a:r>
                    </a:p>
                  </a:txBody>
                  <a:tcPr/>
                </a:tc>
                <a:tc>
                  <a:txBody>
                    <a:bodyPr/>
                    <a:lstStyle/>
                    <a:p>
                      <a:r>
                        <a:rPr lang="en-AU" sz="2000"/>
                        <a:t>g</a:t>
                      </a:r>
                    </a:p>
                  </a:txBody>
                  <a:tcPr/>
                </a:tc>
                <a:extLst>
                  <a:ext uri="{0D108BD9-81ED-4DB2-BD59-A6C34878D82A}">
                    <a16:rowId xmlns:a16="http://schemas.microsoft.com/office/drawing/2014/main" val="2706425321"/>
                  </a:ext>
                </a:extLst>
              </a:tr>
            </a:tbl>
          </a:graphicData>
        </a:graphic>
      </p:graphicFrame>
      <p:sp>
        <p:nvSpPr>
          <p:cNvPr id="5" name="Text Placeholder 4">
            <a:extLst>
              <a:ext uri="{FF2B5EF4-FFF2-40B4-BE49-F238E27FC236}">
                <a16:creationId xmlns:a16="http://schemas.microsoft.com/office/drawing/2014/main" id="{FE9DC771-EEE7-11D5-D07F-1FC03342BDAB}"/>
              </a:ext>
            </a:extLst>
          </p:cNvPr>
          <p:cNvSpPr>
            <a:spLocks noGrp="1"/>
          </p:cNvSpPr>
          <p:nvPr>
            <p:ph type="body" sz="quarter" idx="17"/>
          </p:nvPr>
        </p:nvSpPr>
        <p:spPr>
          <a:xfrm>
            <a:off x="4785450" y="1106142"/>
            <a:ext cx="7058550" cy="5490918"/>
          </a:xfrm>
        </p:spPr>
        <p:txBody>
          <a:bodyPr/>
          <a:lstStyle/>
          <a:p>
            <a:pPr marR="0" lvl="0" algn="l" defTabSz="609585" rtl="0" eaLnBrk="1" fontAlgn="auto" latinLnBrk="0" hangingPunct="1">
              <a:spcBef>
                <a:spcPts val="0"/>
              </a:spcBef>
              <a:spcAft>
                <a:spcPts val="0"/>
              </a:spcAft>
              <a:buClrTx/>
              <a:buSzTx/>
              <a:tabLst/>
              <a:defRPr/>
            </a:pPr>
            <a:r>
              <a:rPr lang="en-US"/>
              <a:t>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2H</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rPr>
              <a:t>2</a:t>
            </a:r>
            <a:r>
              <a:rPr kumimoji="0" lang="en-AU" sz="2400" b="0" i="1" u="none" strike="noStrike" kern="1200" cap="none" spc="0" normalizeH="0" noProof="0">
                <a:ln>
                  <a:noFill/>
                </a:ln>
                <a:solidFill>
                  <a:srgbClr val="22272B"/>
                </a:solidFill>
                <a:effectLst/>
                <a:uLnTx/>
                <a:uFillTx/>
                <a:latin typeface="Arial" panose="020B0604020202020204"/>
                <a:ea typeface="+mn-ea"/>
                <a:cs typeface="+mn-cs"/>
              </a:rPr>
              <a:t>(g)</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rPr>
              <a:t>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rPr>
              <a:t>+   O</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rPr>
              <a:t>2</a:t>
            </a:r>
            <a:r>
              <a:rPr kumimoji="0" lang="en-AU" sz="2400" b="0" i="1" u="none" strike="noStrike" kern="1200" cap="none" spc="0" normalizeH="0" noProof="0">
                <a:ln>
                  <a:noFill/>
                </a:ln>
                <a:solidFill>
                  <a:srgbClr val="22272B"/>
                </a:solidFill>
                <a:effectLst/>
                <a:uLnTx/>
                <a:uFillTx/>
                <a:latin typeface="Arial" panose="020B0604020202020204"/>
                <a:ea typeface="+mn-ea"/>
                <a:cs typeface="+mn-cs"/>
              </a:rPr>
              <a:t>(g)  </a:t>
            </a:r>
            <a:r>
              <a:rPr kumimoji="0" lang="en-AU" sz="24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2H</a:t>
            </a:r>
            <a:r>
              <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rPr>
              <a:t>2</a:t>
            </a:r>
            <a:r>
              <a:rPr lang="en-AU" sz="2400">
                <a:solidFill>
                  <a:srgbClr val="22272B"/>
                </a:solidFill>
                <a:latin typeface="Arial" panose="020B0604020202020204"/>
                <a:cs typeface="+mn-cs"/>
                <a:sym typeface="Wingdings" panose="05000000000000000000" pitchFamily="2" charset="2"/>
              </a:rPr>
              <a:t>O</a:t>
            </a:r>
            <a:r>
              <a:rPr lang="en-AU" sz="2400" i="1">
                <a:solidFill>
                  <a:srgbClr val="22272B"/>
                </a:solidFill>
                <a:latin typeface="Arial" panose="020B0604020202020204"/>
                <a:cs typeface="+mn-cs"/>
                <a:sym typeface="Wingdings" panose="05000000000000000000" pitchFamily="2" charset="2"/>
              </a:rPr>
              <a:t>(l)</a:t>
            </a:r>
            <a:r>
              <a:rPr kumimoji="0" lang="en-AU" sz="240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p>
          <a:p>
            <a:pPr marR="0" lvl="0" algn="l" defTabSz="609585" rtl="0" eaLnBrk="1" fontAlgn="auto" latinLnBrk="0" hangingPunct="1">
              <a:spcBef>
                <a:spcPts val="0"/>
              </a:spcBef>
              <a:spcAft>
                <a:spcPts val="0"/>
              </a:spcAft>
              <a:buClrTx/>
              <a:buSzTx/>
              <a:tabLst/>
              <a:defRPr/>
            </a:pPr>
            <a:endParaRPr kumimoji="0" lang="en-AU" sz="24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endParaRPr>
          </a:p>
          <a:p>
            <a:pPr marR="0" lvl="0" algn="l" defTabSz="609585" rtl="0" eaLnBrk="1" fontAlgn="auto" latinLnBrk="0" hangingPunct="1">
              <a:spcBef>
                <a:spcPts val="0"/>
              </a:spcBef>
              <a:spcAft>
                <a:spcPts val="0"/>
              </a:spcAft>
              <a:buClrTx/>
              <a:buSzTx/>
              <a:tabLst/>
              <a:defRPr/>
            </a:pPr>
            <a:r>
              <a:rPr lang="en-AU" sz="2400">
                <a:solidFill>
                  <a:srgbClr val="22272B"/>
                </a:solidFill>
                <a:latin typeface="Arial" panose="020B0604020202020204"/>
                <a:cs typeface="+mn-cs"/>
                <a:sym typeface="Wingdings" panose="05000000000000000000" pitchFamily="2" charset="2"/>
              </a:rPr>
              <a:t>	4Fe</a:t>
            </a:r>
            <a:r>
              <a:rPr lang="en-AU" sz="2400" i="1">
                <a:solidFill>
                  <a:srgbClr val="22272B"/>
                </a:solidFill>
                <a:latin typeface="Arial" panose="020B0604020202020204"/>
                <a:cs typeface="+mn-cs"/>
                <a:sym typeface="Wingdings" panose="05000000000000000000" pitchFamily="2" charset="2"/>
              </a:rPr>
              <a:t>(s)  </a:t>
            </a:r>
            <a:r>
              <a:rPr lang="en-AU" sz="2400">
                <a:solidFill>
                  <a:srgbClr val="22272B"/>
                </a:solidFill>
                <a:latin typeface="Arial" panose="020B0604020202020204"/>
                <a:cs typeface="+mn-cs"/>
                <a:sym typeface="Wingdings" panose="05000000000000000000" pitchFamily="2" charset="2"/>
              </a:rPr>
              <a:t>+  3O</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  </a:t>
            </a:r>
            <a:r>
              <a:rPr lang="en-AU" sz="2400">
                <a:solidFill>
                  <a:srgbClr val="22272B"/>
                </a:solidFill>
                <a:latin typeface="Arial" panose="020B0604020202020204"/>
                <a:cs typeface="+mn-cs"/>
                <a:sym typeface="Wingdings" panose="05000000000000000000" pitchFamily="2" charset="2"/>
              </a:rPr>
              <a:t>     2Fe</a:t>
            </a:r>
            <a:r>
              <a:rPr lang="en-AU" sz="2400" baseline="-25000">
                <a:solidFill>
                  <a:srgbClr val="22272B"/>
                </a:solidFill>
                <a:latin typeface="Arial" panose="020B0604020202020204"/>
                <a:cs typeface="+mn-cs"/>
                <a:sym typeface="Wingdings" panose="05000000000000000000" pitchFamily="2" charset="2"/>
              </a:rPr>
              <a:t>2</a:t>
            </a:r>
            <a:r>
              <a:rPr lang="en-AU" sz="2400">
                <a:solidFill>
                  <a:srgbClr val="22272B"/>
                </a:solidFill>
                <a:latin typeface="Arial" panose="020B0604020202020204"/>
                <a:cs typeface="+mn-cs"/>
                <a:sym typeface="Wingdings" panose="05000000000000000000" pitchFamily="2" charset="2"/>
              </a:rPr>
              <a:t>O</a:t>
            </a:r>
            <a:r>
              <a:rPr lang="en-AU" sz="2400" baseline="-25000">
                <a:solidFill>
                  <a:srgbClr val="22272B"/>
                </a:solidFill>
                <a:latin typeface="Arial" panose="020B0604020202020204"/>
                <a:cs typeface="+mn-cs"/>
                <a:sym typeface="Wingdings" panose="05000000000000000000" pitchFamily="2" charset="2"/>
              </a:rPr>
              <a:t>3</a:t>
            </a:r>
            <a:r>
              <a:rPr lang="en-AU" sz="2400" i="1">
                <a:solidFill>
                  <a:srgbClr val="22272B"/>
                </a:solidFill>
                <a:latin typeface="Arial" panose="020B0604020202020204"/>
                <a:cs typeface="+mn-cs"/>
                <a:sym typeface="Wingdings" panose="05000000000000000000" pitchFamily="2" charset="2"/>
              </a:rPr>
              <a:t>(s)</a:t>
            </a:r>
          </a:p>
          <a:p>
            <a:pPr marR="0" lvl="0" algn="l" defTabSz="609585" rtl="0" eaLnBrk="1" fontAlgn="auto" latinLnBrk="0" hangingPunct="1">
              <a:spcBef>
                <a:spcPts val="0"/>
              </a:spcBef>
              <a:spcAft>
                <a:spcPts val="0"/>
              </a:spcAft>
              <a:buClrTx/>
              <a:buSzTx/>
              <a:tabLst/>
              <a:defRPr/>
            </a:pPr>
            <a:endPar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endParaRPr>
          </a:p>
          <a:p>
            <a:pPr marR="0" lvl="0" algn="l" defTabSz="609585" rtl="0" eaLnBrk="1" fontAlgn="auto" latinLnBrk="0" hangingPunct="1">
              <a:spcBef>
                <a:spcPts val="0"/>
              </a:spcBef>
              <a:spcAft>
                <a:spcPts val="0"/>
              </a:spcAft>
              <a:buClrTx/>
              <a:buSzTx/>
              <a:tabLst/>
              <a:defRPr/>
            </a:pPr>
            <a:r>
              <a:rPr lang="en-AU" sz="2400">
                <a:solidFill>
                  <a:srgbClr val="22272B"/>
                </a:solidFill>
                <a:latin typeface="Arial" panose="020B0604020202020204"/>
                <a:cs typeface="+mn-cs"/>
                <a:sym typeface="Wingdings" panose="05000000000000000000" pitchFamily="2" charset="2"/>
              </a:rPr>
              <a:t>	N</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   </a:t>
            </a:r>
            <a:r>
              <a:rPr lang="en-AU" sz="2400">
                <a:solidFill>
                  <a:srgbClr val="22272B"/>
                </a:solidFill>
                <a:latin typeface="Arial" panose="020B0604020202020204"/>
                <a:cs typeface="+mn-cs"/>
                <a:sym typeface="Wingdings" panose="05000000000000000000" pitchFamily="2" charset="2"/>
              </a:rPr>
              <a:t>+  2O</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   </a:t>
            </a:r>
            <a:r>
              <a:rPr lang="en-AU" sz="2400">
                <a:solidFill>
                  <a:srgbClr val="22272B"/>
                </a:solidFill>
                <a:latin typeface="Arial" panose="020B0604020202020204"/>
                <a:cs typeface="+mn-cs"/>
                <a:sym typeface="Wingdings" panose="05000000000000000000" pitchFamily="2" charset="2"/>
              </a:rPr>
              <a:t>   2NO</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 </a:t>
            </a:r>
          </a:p>
          <a:p>
            <a:pPr marR="0" lvl="0" algn="l" defTabSz="609585" rtl="0" eaLnBrk="1" fontAlgn="auto" latinLnBrk="0" hangingPunct="1">
              <a:spcBef>
                <a:spcPts val="0"/>
              </a:spcBef>
              <a:spcAft>
                <a:spcPts val="0"/>
              </a:spcAft>
              <a:buClrTx/>
              <a:buSzTx/>
              <a:tabLst/>
              <a:defRPr/>
            </a:pPr>
            <a:r>
              <a:rPr lang="en-AU" sz="2400">
                <a:solidFill>
                  <a:srgbClr val="22272B"/>
                </a:solidFill>
                <a:latin typeface="Arial" panose="020B0604020202020204"/>
                <a:cs typeface="+mn-cs"/>
                <a:sym typeface="Wingdings" panose="05000000000000000000" pitchFamily="2" charset="2"/>
              </a:rPr>
              <a:t>        </a:t>
            </a:r>
          </a:p>
          <a:p>
            <a:pPr marR="0" lvl="0" algn="l" defTabSz="609585" rtl="0" eaLnBrk="1" fontAlgn="auto" latinLnBrk="0" hangingPunct="1">
              <a:spcBef>
                <a:spcPts val="0"/>
              </a:spcBef>
              <a:spcAft>
                <a:spcPts val="0"/>
              </a:spcAft>
              <a:buClrTx/>
              <a:buSzTx/>
              <a:tabLst/>
              <a:defRPr/>
            </a:pPr>
            <a:r>
              <a:rPr lang="en-AU" sz="2400">
                <a:solidFill>
                  <a:srgbClr val="22272B"/>
                </a:solidFill>
                <a:latin typeface="Arial" panose="020B0604020202020204"/>
                <a:cs typeface="+mn-cs"/>
                <a:sym typeface="Wingdings" panose="05000000000000000000" pitchFamily="2" charset="2"/>
              </a:rPr>
              <a:t>  	 C</a:t>
            </a:r>
            <a:r>
              <a:rPr lang="en-AU" sz="2400" i="1">
                <a:solidFill>
                  <a:srgbClr val="22272B"/>
                </a:solidFill>
                <a:latin typeface="Arial" panose="020B0604020202020204"/>
                <a:cs typeface="+mn-cs"/>
                <a:sym typeface="Wingdings" panose="05000000000000000000" pitchFamily="2" charset="2"/>
              </a:rPr>
              <a:t>(s)   </a:t>
            </a:r>
            <a:r>
              <a:rPr lang="en-AU" sz="2400">
                <a:solidFill>
                  <a:srgbClr val="22272B"/>
                </a:solidFill>
                <a:latin typeface="Arial" panose="020B0604020202020204"/>
                <a:cs typeface="+mn-cs"/>
                <a:sym typeface="Wingdings" panose="05000000000000000000" pitchFamily="2" charset="2"/>
              </a:rPr>
              <a:t>+  O</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   </a:t>
            </a:r>
            <a:r>
              <a:rPr lang="en-AU" sz="2400">
                <a:solidFill>
                  <a:srgbClr val="22272B"/>
                </a:solidFill>
                <a:latin typeface="Arial" panose="020B0604020202020204"/>
                <a:cs typeface="+mn-cs"/>
                <a:sym typeface="Wingdings" panose="05000000000000000000" pitchFamily="2" charset="2"/>
              </a:rPr>
              <a:t>   CO</a:t>
            </a:r>
            <a:r>
              <a:rPr lang="en-AU" sz="2400" baseline="-25000">
                <a:solidFill>
                  <a:srgbClr val="22272B"/>
                </a:solidFill>
                <a:latin typeface="Arial" panose="020B0604020202020204"/>
                <a:cs typeface="+mn-cs"/>
                <a:sym typeface="Wingdings" panose="05000000000000000000" pitchFamily="2" charset="2"/>
              </a:rPr>
              <a:t>2</a:t>
            </a:r>
            <a:r>
              <a:rPr lang="en-AU" sz="2400" i="1">
                <a:solidFill>
                  <a:srgbClr val="22272B"/>
                </a:solidFill>
                <a:latin typeface="Arial" panose="020B0604020202020204"/>
                <a:cs typeface="+mn-cs"/>
                <a:sym typeface="Wingdings" panose="05000000000000000000" pitchFamily="2" charset="2"/>
              </a:rPr>
              <a:t>(g)</a:t>
            </a:r>
          </a:p>
          <a:p>
            <a:pPr marR="0" lvl="0" algn="l" defTabSz="609585" rtl="0" eaLnBrk="1" fontAlgn="auto" latinLnBrk="0" hangingPunct="1">
              <a:spcBef>
                <a:spcPts val="0"/>
              </a:spcBef>
              <a:spcAft>
                <a:spcPts val="0"/>
              </a:spcAft>
              <a:buClrTx/>
              <a:buSzTx/>
              <a:tabLst/>
              <a:defRPr/>
            </a:pPr>
            <a:endPar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endParaRPr>
          </a:p>
          <a:p>
            <a:pPr marR="0" lvl="0" algn="l" defTabSz="609585" rtl="0" eaLnBrk="1" fontAlgn="auto" latinLnBrk="0" hangingPunct="1">
              <a:spcBef>
                <a:spcPts val="0"/>
              </a:spcBef>
              <a:spcAft>
                <a:spcPts val="0"/>
              </a:spcAft>
              <a:buClrTx/>
              <a:buSzTx/>
              <a:tabLst/>
              <a:defRPr/>
            </a:pPr>
            <a:r>
              <a:rPr lang="en-AU" sz="2400">
                <a:solidFill>
                  <a:srgbClr val="22272B"/>
                </a:solidFill>
                <a:latin typeface="Arial" panose="020B0604020202020204"/>
                <a:cs typeface="+mn-cs"/>
                <a:sym typeface="Wingdings" panose="05000000000000000000" pitchFamily="2" charset="2"/>
              </a:rPr>
              <a:t>	</a:t>
            </a:r>
            <a:endParaRPr kumimoji="0" lang="en-AU" sz="24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endParaRPr>
          </a:p>
          <a:p>
            <a:endParaRPr lang="en-US"/>
          </a:p>
          <a:p>
            <a:endParaRPr lang="en-US"/>
          </a:p>
          <a:p>
            <a:endParaRPr lang="en-US"/>
          </a:p>
          <a:p>
            <a:endParaRPr lang="en-US"/>
          </a:p>
        </p:txBody>
      </p:sp>
    </p:spTree>
    <p:extLst>
      <p:ext uri="{BB962C8B-B14F-4D97-AF65-F5344CB8AC3E}">
        <p14:creationId xmlns:p14="http://schemas.microsoft.com/office/powerpoint/2010/main" val="20830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DA682-D01D-7E66-F334-81FB2BBEB70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E863B6-02A2-2C3E-FD62-CE52D81157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
        <p:nvSpPr>
          <p:cNvPr id="3" name="Title 2">
            <a:extLst>
              <a:ext uri="{FF2B5EF4-FFF2-40B4-BE49-F238E27FC236}">
                <a16:creationId xmlns:a16="http://schemas.microsoft.com/office/drawing/2014/main" id="{75C75894-37A9-ADB2-FF4E-DD5FF0550E7A}"/>
              </a:ext>
            </a:extLst>
          </p:cNvPr>
          <p:cNvSpPr>
            <a:spLocks noGrp="1"/>
          </p:cNvSpPr>
          <p:nvPr>
            <p:ph type="title"/>
          </p:nvPr>
        </p:nvSpPr>
        <p:spPr/>
        <p:txBody>
          <a:bodyPr/>
          <a:lstStyle/>
          <a:p>
            <a:r>
              <a:rPr lang="en-AU"/>
              <a:t>1.5 Decomposition reactions (1 of 2)</a:t>
            </a:r>
          </a:p>
        </p:txBody>
      </p:sp>
      <p:sp>
        <p:nvSpPr>
          <p:cNvPr id="5" name="Text Placeholder 4">
            <a:extLst>
              <a:ext uri="{FF2B5EF4-FFF2-40B4-BE49-F238E27FC236}">
                <a16:creationId xmlns:a16="http://schemas.microsoft.com/office/drawing/2014/main" id="{2227C93E-BFF4-A5EB-47F7-33B1BDC468D5}"/>
              </a:ext>
            </a:extLst>
          </p:cNvPr>
          <p:cNvSpPr>
            <a:spLocks noGrp="1"/>
          </p:cNvSpPr>
          <p:nvPr>
            <p:ph type="body" sz="quarter" idx="17"/>
          </p:nvPr>
        </p:nvSpPr>
        <p:spPr>
          <a:xfrm>
            <a:off x="360000" y="1167037"/>
            <a:ext cx="11484000" cy="1815263"/>
          </a:xfrm>
        </p:spPr>
        <p:txBody>
          <a:bodyPr/>
          <a:lstStyle/>
          <a:p>
            <a:r>
              <a:rPr lang="en-US"/>
              <a:t>A chemical reaction in which a complex reactant (that consists of multiple components or molecules) breaks down into 2 or more simpler products.</a:t>
            </a:r>
          </a:p>
          <a:p>
            <a:endParaRPr lang="en-US"/>
          </a:p>
          <a:p>
            <a:r>
              <a:rPr lang="en-US"/>
              <a:t>		</a:t>
            </a:r>
            <a:endParaRPr lang="en-AU"/>
          </a:p>
        </p:txBody>
      </p:sp>
      <p:pic>
        <p:nvPicPr>
          <p:cNvPr id="7" name="Picture 6" descr="Combined red and yellow ball on left hand side of equation. Separated red and yell ball on the right hand side. Representation of a decomposition reaction">
            <a:extLst>
              <a:ext uri="{FF2B5EF4-FFF2-40B4-BE49-F238E27FC236}">
                <a16:creationId xmlns:a16="http://schemas.microsoft.com/office/drawing/2014/main" id="{DDB0314C-D4E5-E44C-58FE-50C75DEF3750}"/>
              </a:ext>
            </a:extLst>
          </p:cNvPr>
          <p:cNvPicPr>
            <a:picLocks noChangeAspect="1"/>
          </p:cNvPicPr>
          <p:nvPr/>
        </p:nvPicPr>
        <p:blipFill>
          <a:blip r:embed="rId3"/>
          <a:stretch>
            <a:fillRect/>
          </a:stretch>
        </p:blipFill>
        <p:spPr>
          <a:xfrm>
            <a:off x="1406769" y="2982300"/>
            <a:ext cx="8795512" cy="2254877"/>
          </a:xfrm>
          <a:prstGeom prst="rect">
            <a:avLst/>
          </a:prstGeom>
        </p:spPr>
      </p:pic>
    </p:spTree>
    <p:extLst>
      <p:ext uri="{BB962C8B-B14F-4D97-AF65-F5344CB8AC3E}">
        <p14:creationId xmlns:p14="http://schemas.microsoft.com/office/powerpoint/2010/main" val="215074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C8B85-A291-AC01-4BC1-E7D0382A9A6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B691D5-075A-28D1-7EBB-763740E2357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88</a:t>
            </a:fld>
            <a:endParaRPr lang="en-AU"/>
          </a:p>
        </p:txBody>
      </p:sp>
      <p:sp>
        <p:nvSpPr>
          <p:cNvPr id="11" name="Title 10">
            <a:extLst>
              <a:ext uri="{FF2B5EF4-FFF2-40B4-BE49-F238E27FC236}">
                <a16:creationId xmlns:a16="http://schemas.microsoft.com/office/drawing/2014/main" id="{6E76659D-752B-8AD7-716C-E20558469F92}"/>
              </a:ext>
            </a:extLst>
          </p:cNvPr>
          <p:cNvSpPr>
            <a:spLocks noGrp="1"/>
          </p:cNvSpPr>
          <p:nvPr>
            <p:ph type="title"/>
          </p:nvPr>
        </p:nvSpPr>
        <p:spPr/>
        <p:txBody>
          <a:bodyPr/>
          <a:lstStyle/>
          <a:p>
            <a:r>
              <a:rPr lang="en-AU"/>
              <a:t>1.5  Decomposition of reactions (2 of 2)</a:t>
            </a:r>
          </a:p>
        </p:txBody>
      </p:sp>
      <p:pic>
        <p:nvPicPr>
          <p:cNvPr id="10" name="Picture 9" descr="A molecular model showing the molecules involved in the decomposition of water. On the left, two water molecules (H–O–H) are shown. In products side two hydrogen molecules (H–H) are displayed and  an oxygen molecule (O=O) is shown with a double bond between the oxygen atoms.">
            <a:extLst>
              <a:ext uri="{FF2B5EF4-FFF2-40B4-BE49-F238E27FC236}">
                <a16:creationId xmlns:a16="http://schemas.microsoft.com/office/drawing/2014/main" id="{B35DC3FE-F277-6EDF-D567-27FA5EAA32F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776855" y="3925572"/>
            <a:ext cx="8371547" cy="2526709"/>
          </a:xfrm>
          <a:prstGeom prst="rect">
            <a:avLst/>
          </a:prstGeom>
        </p:spPr>
      </p:pic>
      <p:grpSp>
        <p:nvGrpSpPr>
          <p:cNvPr id="4" name="Group 3" descr="Diagram showing molecules involved in the decomposition of water. On the left, two water molecules (H–O–H) are shown. In products side two hydrogen molecules (H–H) are displayed and  an oxygen molecule (O=O) is shown with a double bond between the oxygen atoms.">
            <a:extLst>
              <a:ext uri="{FF2B5EF4-FFF2-40B4-BE49-F238E27FC236}">
                <a16:creationId xmlns:a16="http://schemas.microsoft.com/office/drawing/2014/main" id="{4ABBD21B-ED94-497E-D8E5-D33D3B5A02BD}"/>
              </a:ext>
            </a:extLst>
          </p:cNvPr>
          <p:cNvGrpSpPr/>
          <p:nvPr/>
        </p:nvGrpSpPr>
        <p:grpSpPr>
          <a:xfrm>
            <a:off x="793763" y="1108312"/>
            <a:ext cx="10399268" cy="2665047"/>
            <a:chOff x="793763" y="1108312"/>
            <a:chExt cx="10399268" cy="2665047"/>
          </a:xfrm>
        </p:grpSpPr>
        <p:sp>
          <p:nvSpPr>
            <p:cNvPr id="2" name="TextBox 1">
              <a:extLst>
                <a:ext uri="{FF2B5EF4-FFF2-40B4-BE49-F238E27FC236}">
                  <a16:creationId xmlns:a16="http://schemas.microsoft.com/office/drawing/2014/main" id="{F085617D-088F-C1D8-24E2-C8B8A03096A4}"/>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pic>
          <p:nvPicPr>
            <p:cNvPr id="5" name="Picture 4" descr="water molecule">
              <a:extLst>
                <a:ext uri="{FF2B5EF4-FFF2-40B4-BE49-F238E27FC236}">
                  <a16:creationId xmlns:a16="http://schemas.microsoft.com/office/drawing/2014/main" id="{4543F326-CA48-52D6-B5B3-C57FA353174C}"/>
                </a:ext>
              </a:extLst>
            </p:cNvPr>
            <p:cNvPicPr>
              <a:picLocks noChangeAspect="1"/>
            </p:cNvPicPr>
            <p:nvPr/>
          </p:nvPicPr>
          <p:blipFill>
            <a:blip r:embed="rId4"/>
            <a:stretch>
              <a:fillRect/>
            </a:stretch>
          </p:blipFill>
          <p:spPr>
            <a:xfrm>
              <a:off x="793763" y="1108312"/>
              <a:ext cx="2370343" cy="1119135"/>
            </a:xfrm>
            <a:prstGeom prst="rect">
              <a:avLst/>
            </a:prstGeom>
          </p:spPr>
        </p:pic>
        <p:pic>
          <p:nvPicPr>
            <p:cNvPr id="7" name="Picture 6" descr="hydrogen molecule">
              <a:extLst>
                <a:ext uri="{FF2B5EF4-FFF2-40B4-BE49-F238E27FC236}">
                  <a16:creationId xmlns:a16="http://schemas.microsoft.com/office/drawing/2014/main" id="{1482FCE7-EDE0-0035-47DF-0CA550F39C66}"/>
                </a:ext>
              </a:extLst>
            </p:cNvPr>
            <p:cNvPicPr>
              <a:picLocks noChangeAspect="1"/>
            </p:cNvPicPr>
            <p:nvPr/>
          </p:nvPicPr>
          <p:blipFill>
            <a:blip r:embed="rId5"/>
            <a:stretch>
              <a:fillRect/>
            </a:stretch>
          </p:blipFill>
          <p:spPr>
            <a:xfrm>
              <a:off x="4933521" y="1221860"/>
              <a:ext cx="2089256" cy="689010"/>
            </a:xfrm>
            <a:prstGeom prst="rect">
              <a:avLst/>
            </a:prstGeom>
          </p:spPr>
        </p:pic>
        <p:pic>
          <p:nvPicPr>
            <p:cNvPr id="12" name="Graphic 11">
              <a:extLst>
                <a:ext uri="{FF2B5EF4-FFF2-40B4-BE49-F238E27FC236}">
                  <a16:creationId xmlns:a16="http://schemas.microsoft.com/office/drawing/2014/main" id="{CE1EFD0C-66F0-F47C-9162-5B5466C8D61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85060" y="1949042"/>
              <a:ext cx="457200" cy="457200"/>
            </a:xfrm>
            <a:prstGeom prst="rect">
              <a:avLst/>
            </a:prstGeom>
          </p:spPr>
        </p:pic>
        <p:pic>
          <p:nvPicPr>
            <p:cNvPr id="14" name="Graphic 13">
              <a:extLst>
                <a:ext uri="{FF2B5EF4-FFF2-40B4-BE49-F238E27FC236}">
                  <a16:creationId xmlns:a16="http://schemas.microsoft.com/office/drawing/2014/main" id="{15FCA796-58BE-479E-ED27-05D572FCB53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28483" y="2018029"/>
              <a:ext cx="914400" cy="914400"/>
            </a:xfrm>
            <a:prstGeom prst="rect">
              <a:avLst/>
            </a:prstGeom>
          </p:spPr>
        </p:pic>
        <p:pic>
          <p:nvPicPr>
            <p:cNvPr id="6" name="Picture 5" descr="water molecule">
              <a:extLst>
                <a:ext uri="{FF2B5EF4-FFF2-40B4-BE49-F238E27FC236}">
                  <a16:creationId xmlns:a16="http://schemas.microsoft.com/office/drawing/2014/main" id="{04441BBE-0B56-B782-63C8-3C030B749636}"/>
                </a:ext>
              </a:extLst>
            </p:cNvPr>
            <p:cNvPicPr>
              <a:picLocks noChangeAspect="1"/>
            </p:cNvPicPr>
            <p:nvPr/>
          </p:nvPicPr>
          <p:blipFill>
            <a:blip r:embed="rId8"/>
            <a:stretch>
              <a:fillRect/>
            </a:stretch>
          </p:blipFill>
          <p:spPr>
            <a:xfrm>
              <a:off x="850116" y="2657694"/>
              <a:ext cx="2371550" cy="1115665"/>
            </a:xfrm>
            <a:prstGeom prst="rect">
              <a:avLst/>
            </a:prstGeom>
          </p:spPr>
        </p:pic>
        <p:pic>
          <p:nvPicPr>
            <p:cNvPr id="9" name="Picture 8" descr="oxygen molecule">
              <a:extLst>
                <a:ext uri="{FF2B5EF4-FFF2-40B4-BE49-F238E27FC236}">
                  <a16:creationId xmlns:a16="http://schemas.microsoft.com/office/drawing/2014/main" id="{BB10FAEF-089F-9E7F-98EA-1531D0FA9777}"/>
                </a:ext>
              </a:extLst>
            </p:cNvPr>
            <p:cNvPicPr>
              <a:picLocks noChangeAspect="1"/>
            </p:cNvPicPr>
            <p:nvPr/>
          </p:nvPicPr>
          <p:blipFill>
            <a:blip r:embed="rId9"/>
            <a:stretch>
              <a:fillRect/>
            </a:stretch>
          </p:blipFill>
          <p:spPr>
            <a:xfrm>
              <a:off x="9103774" y="1882514"/>
              <a:ext cx="2089257" cy="597402"/>
            </a:xfrm>
            <a:prstGeom prst="rect">
              <a:avLst/>
            </a:prstGeom>
          </p:spPr>
        </p:pic>
        <p:pic>
          <p:nvPicPr>
            <p:cNvPr id="13" name="Picture 12" descr="hydrogen molecule">
              <a:extLst>
                <a:ext uri="{FF2B5EF4-FFF2-40B4-BE49-F238E27FC236}">
                  <a16:creationId xmlns:a16="http://schemas.microsoft.com/office/drawing/2014/main" id="{D3AF4E1E-0884-06EF-7446-45F44D33C60A}"/>
                </a:ext>
              </a:extLst>
            </p:cNvPr>
            <p:cNvPicPr>
              <a:picLocks noChangeAspect="1"/>
            </p:cNvPicPr>
            <p:nvPr/>
          </p:nvPicPr>
          <p:blipFill>
            <a:blip r:embed="rId5"/>
            <a:stretch>
              <a:fillRect/>
            </a:stretch>
          </p:blipFill>
          <p:spPr>
            <a:xfrm>
              <a:off x="4933521" y="2526516"/>
              <a:ext cx="2089256" cy="689010"/>
            </a:xfrm>
            <a:prstGeom prst="rect">
              <a:avLst/>
            </a:prstGeom>
          </p:spPr>
        </p:pic>
      </p:grpSp>
      <p:pic>
        <p:nvPicPr>
          <p:cNvPr id="16" name="Picture 15">
            <a:extLst>
              <a:ext uri="{FF2B5EF4-FFF2-40B4-BE49-F238E27FC236}">
                <a16:creationId xmlns:a16="http://schemas.microsoft.com/office/drawing/2014/main" id="{AC5D415F-AF32-72FD-232D-FDF0C213BDD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442883" y="4433614"/>
            <a:ext cx="1769415" cy="1769415"/>
          </a:xfrm>
          <a:prstGeom prst="rect">
            <a:avLst/>
          </a:prstGeom>
        </p:spPr>
      </p:pic>
    </p:spTree>
    <p:extLst>
      <p:ext uri="{BB962C8B-B14F-4D97-AF65-F5344CB8AC3E}">
        <p14:creationId xmlns:p14="http://schemas.microsoft.com/office/powerpoint/2010/main" val="164339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0D4D-889A-1FC0-862A-DA2AEF887265}"/>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F0C5139-16AC-DE09-5606-DE34ACE27D7A}"/>
              </a:ext>
            </a:extLst>
          </p:cNvPr>
          <p:cNvSpPr>
            <a:spLocks noGrp="1"/>
          </p:cNvSpPr>
          <p:nvPr>
            <p:ph type="title"/>
          </p:nvPr>
        </p:nvSpPr>
        <p:spPr/>
        <p:txBody>
          <a:bodyPr/>
          <a:lstStyle/>
          <a:p>
            <a:r>
              <a:rPr lang="en-AU"/>
              <a:t>1.5  Decomposition of water</a:t>
            </a:r>
          </a:p>
        </p:txBody>
      </p:sp>
      <p:pic>
        <p:nvPicPr>
          <p:cNvPr id="7" name="Picture 6" descr="Diagram of Voltammeter illustrating the decomposition of water into hydrogen and oxygen gas. Twice as much hydrogen gas is formed.">
            <a:extLst>
              <a:ext uri="{FF2B5EF4-FFF2-40B4-BE49-F238E27FC236}">
                <a16:creationId xmlns:a16="http://schemas.microsoft.com/office/drawing/2014/main" id="{FADB9074-4DF2-8B5A-8216-D0A627B0AFA0}"/>
              </a:ext>
            </a:extLst>
          </p:cNvPr>
          <p:cNvPicPr>
            <a:picLocks noChangeAspect="1"/>
          </p:cNvPicPr>
          <p:nvPr/>
        </p:nvPicPr>
        <p:blipFill>
          <a:blip r:embed="rId3"/>
          <a:stretch>
            <a:fillRect/>
          </a:stretch>
        </p:blipFill>
        <p:spPr>
          <a:xfrm>
            <a:off x="1670403" y="1117996"/>
            <a:ext cx="3508351" cy="3824827"/>
          </a:xfrm>
          <a:prstGeom prst="rect">
            <a:avLst/>
          </a:prstGeom>
        </p:spPr>
      </p:pic>
      <p:sp>
        <p:nvSpPr>
          <p:cNvPr id="14" name="TextBox 13">
            <a:extLst>
              <a:ext uri="{FF2B5EF4-FFF2-40B4-BE49-F238E27FC236}">
                <a16:creationId xmlns:a16="http://schemas.microsoft.com/office/drawing/2014/main" id="{3E15883D-D185-9CB9-621D-727E5D27ECD6}"/>
              </a:ext>
            </a:extLst>
          </p:cNvPr>
          <p:cNvSpPr txBox="1"/>
          <p:nvPr/>
        </p:nvSpPr>
        <p:spPr>
          <a:xfrm>
            <a:off x="762301" y="1943995"/>
            <a:ext cx="1310403" cy="545601"/>
          </a:xfrm>
          <a:prstGeom prst="rect">
            <a:avLst/>
          </a:prstGeom>
          <a:noFill/>
        </p:spPr>
        <p:txBody>
          <a:bodyPr wrap="square" lIns="0" tIns="0" rIns="0" bIns="0" rtlCol="0">
            <a:noAutofit/>
          </a:bodyPr>
          <a:lstStyle/>
          <a:p>
            <a:pPr algn="l"/>
            <a:r>
              <a:rPr lang="en-AU" sz="1800"/>
              <a:t>Hydrogen</a:t>
            </a:r>
          </a:p>
        </p:txBody>
      </p:sp>
      <p:sp>
        <p:nvSpPr>
          <p:cNvPr id="15" name="TextBox 14">
            <a:extLst>
              <a:ext uri="{FF2B5EF4-FFF2-40B4-BE49-F238E27FC236}">
                <a16:creationId xmlns:a16="http://schemas.microsoft.com/office/drawing/2014/main" id="{3F74B89D-C782-D5BE-94E1-41428BA752CD}"/>
              </a:ext>
              <a:ext uri="{C183D7F6-B498-43B3-948B-1728B52AA6E4}">
                <adec:decorative xmlns:adec="http://schemas.microsoft.com/office/drawing/2017/decorative" val="1"/>
              </a:ext>
            </a:extLst>
          </p:cNvPr>
          <p:cNvSpPr txBox="1"/>
          <p:nvPr/>
        </p:nvSpPr>
        <p:spPr>
          <a:xfrm>
            <a:off x="3378061" y="1943996"/>
            <a:ext cx="1011059" cy="545601"/>
          </a:xfrm>
          <a:prstGeom prst="rect">
            <a:avLst/>
          </a:prstGeom>
          <a:noFill/>
        </p:spPr>
        <p:txBody>
          <a:bodyPr wrap="square" lIns="0" tIns="0" rIns="0" bIns="0" rtlCol="0">
            <a:noAutofit/>
          </a:bodyPr>
          <a:lstStyle/>
          <a:p>
            <a:pPr algn="l"/>
            <a:r>
              <a:rPr lang="en-AU" sz="1800"/>
              <a:t>Oxygen</a:t>
            </a:r>
          </a:p>
        </p:txBody>
      </p:sp>
      <p:sp>
        <p:nvSpPr>
          <p:cNvPr id="18" name="TextBox 17">
            <a:extLst>
              <a:ext uri="{FF2B5EF4-FFF2-40B4-BE49-F238E27FC236}">
                <a16:creationId xmlns:a16="http://schemas.microsoft.com/office/drawing/2014/main" id="{4DC557F6-6B7A-F221-BB94-B816469A2CFB}"/>
              </a:ext>
            </a:extLst>
          </p:cNvPr>
          <p:cNvSpPr txBox="1"/>
          <p:nvPr/>
        </p:nvSpPr>
        <p:spPr>
          <a:xfrm>
            <a:off x="549364" y="5325912"/>
            <a:ext cx="6096000" cy="497059"/>
          </a:xfrm>
          <a:prstGeom prst="rect">
            <a:avLst/>
          </a:prstGeom>
          <a:noFill/>
        </p:spPr>
        <p:txBody>
          <a:bodyPr wrap="square">
            <a:spAutoFit/>
          </a:bodyPr>
          <a:lstStyle/>
          <a:p>
            <a:pPr>
              <a:lnSpc>
                <a:spcPct val="150000"/>
              </a:lnSpc>
              <a:spcBef>
                <a:spcPts val="1200"/>
              </a:spcBef>
              <a:spcAft>
                <a:spcPts val="600"/>
              </a:spcAft>
              <a:buNone/>
            </a:pPr>
            <a:r>
              <a:rPr lang="en-AU" sz="2000">
                <a:effectLst/>
                <a:latin typeface="Arial" panose="020B0604020202020204" pitchFamily="34" charset="0"/>
                <a:ea typeface="Calibri" panose="020F0502020204030204" pitchFamily="34" charset="0"/>
              </a:rPr>
              <a:t>2H</a:t>
            </a:r>
            <a:r>
              <a:rPr lang="en-AU" sz="2000" baseline="-25000">
                <a:effectLst/>
                <a:latin typeface="Arial" panose="020B0604020202020204" pitchFamily="34" charset="0"/>
                <a:ea typeface="Calibri" panose="020F0502020204030204" pitchFamily="34" charset="0"/>
              </a:rPr>
              <a:t>2</a:t>
            </a:r>
            <a:r>
              <a:rPr lang="en-AU" sz="2000">
                <a:latin typeface="Arial" panose="020B0604020202020204" pitchFamily="34" charset="0"/>
                <a:ea typeface="Calibri" panose="020F0502020204030204" pitchFamily="34" charset="0"/>
              </a:rPr>
              <a:t>O</a:t>
            </a:r>
            <a:r>
              <a:rPr lang="en-AU" sz="2000" i="1">
                <a:effectLst/>
                <a:latin typeface="Arial" panose="020B0604020202020204" pitchFamily="34" charset="0"/>
                <a:ea typeface="Calibri" panose="020F0502020204030204" pitchFamily="34" charset="0"/>
              </a:rPr>
              <a:t>(l)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2H</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r>
              <a:rPr lang="en-AU" sz="2000" i="1" baseline="-25000">
                <a:effectLst/>
                <a:latin typeface="Arial" panose="020B0604020202020204" pitchFamily="34" charset="0"/>
                <a:ea typeface="Calibri" panose="020F0502020204030204" pitchFamily="34" charset="0"/>
              </a:rPr>
              <a:t>  </a:t>
            </a:r>
            <a:r>
              <a:rPr lang="en-AU" sz="2000">
                <a:effectLst/>
                <a:latin typeface="Arial" panose="020B0604020202020204" pitchFamily="34" charset="0"/>
                <a:ea typeface="Calibri" panose="020F0502020204030204" pitchFamily="34" charset="0"/>
              </a:rPr>
              <a:t>+    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p>
        </p:txBody>
      </p:sp>
      <p:sp>
        <p:nvSpPr>
          <p:cNvPr id="9" name="TextBox 8">
            <a:extLst>
              <a:ext uri="{FF2B5EF4-FFF2-40B4-BE49-F238E27FC236}">
                <a16:creationId xmlns:a16="http://schemas.microsoft.com/office/drawing/2014/main" id="{7DC76C42-0149-E3F6-88BC-EF8A638B5E19}"/>
              </a:ext>
              <a:ext uri="{C183D7F6-B498-43B3-948B-1728B52AA6E4}">
                <adec:decorative xmlns:adec="http://schemas.microsoft.com/office/drawing/2017/decorative" val="1"/>
              </a:ext>
            </a:extLst>
          </p:cNvPr>
          <p:cNvSpPr txBox="1"/>
          <p:nvPr/>
        </p:nvSpPr>
        <p:spPr>
          <a:xfrm>
            <a:off x="5369481" y="2494379"/>
            <a:ext cx="1794933" cy="545601"/>
          </a:xfrm>
          <a:prstGeom prst="rect">
            <a:avLst/>
          </a:prstGeom>
          <a:noFill/>
        </p:spPr>
        <p:txBody>
          <a:bodyPr wrap="square" lIns="0" tIns="0" rIns="0" bIns="0" rtlCol="0">
            <a:noAutofit/>
          </a:bodyPr>
          <a:lstStyle/>
          <a:p>
            <a:pPr algn="l"/>
            <a:r>
              <a:rPr lang="en-AU" sz="1800"/>
              <a:t>Oxygen gas</a:t>
            </a:r>
          </a:p>
        </p:txBody>
      </p:sp>
      <p:sp>
        <p:nvSpPr>
          <p:cNvPr id="12" name="TextBox 11">
            <a:extLst>
              <a:ext uri="{FF2B5EF4-FFF2-40B4-BE49-F238E27FC236}">
                <a16:creationId xmlns:a16="http://schemas.microsoft.com/office/drawing/2014/main" id="{5B32FF09-AFFE-4DC7-FB23-C83CA75D7F5B}"/>
              </a:ext>
              <a:ext uri="{C183D7F6-B498-43B3-948B-1728B52AA6E4}">
                <adec:decorative xmlns:adec="http://schemas.microsoft.com/office/drawing/2017/decorative" val="1"/>
              </a:ext>
            </a:extLst>
          </p:cNvPr>
          <p:cNvSpPr txBox="1"/>
          <p:nvPr/>
        </p:nvSpPr>
        <p:spPr>
          <a:xfrm>
            <a:off x="5356233" y="2883399"/>
            <a:ext cx="1794933" cy="545601"/>
          </a:xfrm>
          <a:prstGeom prst="rect">
            <a:avLst/>
          </a:prstGeom>
          <a:noFill/>
        </p:spPr>
        <p:txBody>
          <a:bodyPr wrap="square" lIns="0" tIns="0" rIns="0" bIns="0" rtlCol="0">
            <a:noAutofit/>
          </a:bodyPr>
          <a:lstStyle/>
          <a:p>
            <a:pPr algn="l"/>
            <a:r>
              <a:rPr lang="en-AU" sz="1800"/>
              <a:t>Hydrogen gas</a:t>
            </a:r>
          </a:p>
        </p:txBody>
      </p:sp>
      <p:grpSp>
        <p:nvGrpSpPr>
          <p:cNvPr id="16" name="Group 15" descr="A photograph of a voltameter set up in a lab. The voltameter is filled with acidified water to help with conductivitiy. The positive electrone is connected to the left column and oxygen is froming at the top. Twice as much hydrogen gas is collecting in the right column which is connected to the negative electrode.">
            <a:extLst>
              <a:ext uri="{FF2B5EF4-FFF2-40B4-BE49-F238E27FC236}">
                <a16:creationId xmlns:a16="http://schemas.microsoft.com/office/drawing/2014/main" id="{89AB3531-6E4A-4373-51AD-4B387850E9CD}"/>
              </a:ext>
            </a:extLst>
          </p:cNvPr>
          <p:cNvGrpSpPr/>
          <p:nvPr/>
        </p:nvGrpSpPr>
        <p:grpSpPr>
          <a:xfrm>
            <a:off x="5270899" y="905601"/>
            <a:ext cx="5664396" cy="5454894"/>
            <a:chOff x="5240671" y="905601"/>
            <a:chExt cx="5664396" cy="5454894"/>
          </a:xfrm>
        </p:grpSpPr>
        <p:grpSp>
          <p:nvGrpSpPr>
            <p:cNvPr id="2" name="Group 1">
              <a:extLst>
                <a:ext uri="{FF2B5EF4-FFF2-40B4-BE49-F238E27FC236}">
                  <a16:creationId xmlns:a16="http://schemas.microsoft.com/office/drawing/2014/main" id="{E4E8367D-C956-E44B-9346-D3D317F2A1F6}"/>
                </a:ext>
              </a:extLst>
            </p:cNvPr>
            <p:cNvGrpSpPr/>
            <p:nvPr/>
          </p:nvGrpSpPr>
          <p:grpSpPr>
            <a:xfrm>
              <a:off x="5240671" y="905601"/>
              <a:ext cx="5408543" cy="4851118"/>
              <a:chOff x="5240671" y="905601"/>
              <a:chExt cx="5408543" cy="4851118"/>
            </a:xfrm>
          </p:grpSpPr>
          <p:pic>
            <p:nvPicPr>
              <p:cNvPr id="5" name="Picture 4" descr="Photo of Voltammeter illustrating the decomposition of water into hydrogen and oxygen gas.">
                <a:extLst>
                  <a:ext uri="{FF2B5EF4-FFF2-40B4-BE49-F238E27FC236}">
                    <a16:creationId xmlns:a16="http://schemas.microsoft.com/office/drawing/2014/main" id="{73B69ED0-FD22-1BDD-B49E-46D9CE62122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368693" y="905601"/>
                <a:ext cx="3280521" cy="4851118"/>
              </a:xfrm>
              <a:prstGeom prst="rect">
                <a:avLst/>
              </a:prstGeom>
            </p:spPr>
          </p:pic>
          <p:sp>
            <p:nvSpPr>
              <p:cNvPr id="6" name="TextBox 5">
                <a:extLst>
                  <a:ext uri="{FF2B5EF4-FFF2-40B4-BE49-F238E27FC236}">
                    <a16:creationId xmlns:a16="http://schemas.microsoft.com/office/drawing/2014/main" id="{DFE5B846-A4B8-73CE-1591-4AF15DBF65E2}"/>
                  </a:ext>
                </a:extLst>
              </p:cNvPr>
              <p:cNvSpPr txBox="1"/>
              <p:nvPr/>
            </p:nvSpPr>
            <p:spPr>
              <a:xfrm>
                <a:off x="5240671" y="1265388"/>
                <a:ext cx="1794933" cy="545601"/>
              </a:xfrm>
              <a:prstGeom prst="rect">
                <a:avLst/>
              </a:prstGeom>
              <a:noFill/>
            </p:spPr>
            <p:txBody>
              <a:bodyPr wrap="square" lIns="0" tIns="0" rIns="0" bIns="0" rtlCol="0">
                <a:noAutofit/>
              </a:bodyPr>
              <a:lstStyle/>
              <a:p>
                <a:pPr algn="l"/>
                <a:r>
                  <a:rPr lang="en-AU" sz="1800"/>
                  <a:t>Acidified water</a:t>
                </a:r>
              </a:p>
            </p:txBody>
          </p:sp>
          <p:cxnSp>
            <p:nvCxnSpPr>
              <p:cNvPr id="8" name="Straight Connector 7">
                <a:extLst>
                  <a:ext uri="{FF2B5EF4-FFF2-40B4-BE49-F238E27FC236}">
                    <a16:creationId xmlns:a16="http://schemas.microsoft.com/office/drawing/2014/main" id="{31445B58-A626-0406-E596-293D5AE80E18}"/>
                  </a:ext>
                  <a:ext uri="{C183D7F6-B498-43B3-948B-1728B52AA6E4}">
                    <adec:decorative xmlns:adec="http://schemas.microsoft.com/office/drawing/2017/decorative" val="1"/>
                  </a:ext>
                </a:extLst>
              </p:cNvPr>
              <p:cNvCxnSpPr/>
              <p:nvPr/>
            </p:nvCxnSpPr>
            <p:spPr>
              <a:xfrm>
                <a:off x="6874933" y="1412707"/>
                <a:ext cx="232551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F7F1D4C4-9B9A-0414-5EFE-3F2F6FFBFCF1}"/>
                </a:ext>
              </a:extLst>
            </p:cNvPr>
            <p:cNvSpPr txBox="1"/>
            <p:nvPr/>
          </p:nvSpPr>
          <p:spPr>
            <a:xfrm>
              <a:off x="8455378" y="5680851"/>
              <a:ext cx="2449689" cy="679644"/>
            </a:xfrm>
            <a:prstGeom prst="rect">
              <a:avLst/>
            </a:prstGeom>
            <a:noFill/>
          </p:spPr>
          <p:txBody>
            <a:bodyPr wrap="square" lIns="0" tIns="0" rIns="0" bIns="0" rtlCol="0">
              <a:noAutofit/>
            </a:bodyPr>
            <a:lstStyle/>
            <a:p>
              <a:pPr algn="l"/>
              <a:r>
                <a:rPr lang="en-AU" sz="3600"/>
                <a:t>+   -</a:t>
              </a:r>
            </a:p>
            <a:p>
              <a:pPr algn="l"/>
              <a:r>
                <a:rPr lang="en-AU" sz="1800"/>
                <a:t>electrodes</a:t>
              </a:r>
            </a:p>
          </p:txBody>
        </p:sp>
      </p:grpSp>
      <p:cxnSp>
        <p:nvCxnSpPr>
          <p:cNvPr id="13" name="Straight Connector 12">
            <a:extLst>
              <a:ext uri="{FF2B5EF4-FFF2-40B4-BE49-F238E27FC236}">
                <a16:creationId xmlns:a16="http://schemas.microsoft.com/office/drawing/2014/main" id="{C866880C-A9FD-C49B-8A59-85033E7C8672}"/>
              </a:ext>
              <a:ext uri="{C183D7F6-B498-43B3-948B-1728B52AA6E4}">
                <adec:decorative xmlns:adec="http://schemas.microsoft.com/office/drawing/2017/decorative" val="1"/>
              </a:ext>
            </a:extLst>
          </p:cNvPr>
          <p:cNvCxnSpPr>
            <a:cxnSpLocks/>
          </p:cNvCxnSpPr>
          <p:nvPr/>
        </p:nvCxnSpPr>
        <p:spPr>
          <a:xfrm>
            <a:off x="7027332" y="3030410"/>
            <a:ext cx="181186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F119A93-1DE9-9013-0DA1-4AD8644B39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89</a:t>
            </a:fld>
            <a:endParaRPr lang="en-AU"/>
          </a:p>
        </p:txBody>
      </p:sp>
      <p:cxnSp>
        <p:nvCxnSpPr>
          <p:cNvPr id="10" name="Straight Connector 9">
            <a:extLst>
              <a:ext uri="{FF2B5EF4-FFF2-40B4-BE49-F238E27FC236}">
                <a16:creationId xmlns:a16="http://schemas.microsoft.com/office/drawing/2014/main" id="{8E36E19B-B827-4BF2-5F48-D0B8281C9559}"/>
              </a:ext>
              <a:ext uri="{C183D7F6-B498-43B3-948B-1728B52AA6E4}">
                <adec:decorative xmlns:adec="http://schemas.microsoft.com/office/drawing/2017/decorative" val="1"/>
              </a:ext>
            </a:extLst>
          </p:cNvPr>
          <p:cNvCxnSpPr>
            <a:cxnSpLocks/>
          </p:cNvCxnSpPr>
          <p:nvPr/>
        </p:nvCxnSpPr>
        <p:spPr>
          <a:xfrm>
            <a:off x="7027332" y="2639654"/>
            <a:ext cx="1303868" cy="404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4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E5B42-1504-BD98-D9A0-01D2411997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AEFCEA-82FC-8AF2-AF9B-6DA6C20C0212}"/>
              </a:ext>
              <a:ext uri="{C183D7F6-B498-43B3-948B-1728B52AA6E4}">
                <adec:decorative xmlns:adec="http://schemas.microsoft.com/office/drawing/2017/decorative" val="1"/>
              </a:ext>
            </a:extLst>
          </p:cNvPr>
          <p:cNvSpPr>
            <a:spLocks noGrp="1"/>
          </p:cNvSpPr>
          <p:nvPr>
            <p:ph type="sldNum" sz="quarter" idx="12"/>
          </p:nvPr>
        </p:nvSpPr>
        <p:spPr>
          <a:xfrm>
            <a:off x="11124000" y="6527017"/>
            <a:ext cx="720000" cy="180000"/>
          </a:xfrm>
        </p:spPr>
        <p:txBody>
          <a:bodyPr/>
          <a:lstStyle/>
          <a:p>
            <a:fld id="{10A01DC5-1685-4615-8240-15192985C6A2}" type="slidenum">
              <a:rPr lang="en-AU" smtClean="0"/>
              <a:t>9</a:t>
            </a:fld>
            <a:endParaRPr lang="en-AU"/>
          </a:p>
        </p:txBody>
      </p:sp>
      <p:sp>
        <p:nvSpPr>
          <p:cNvPr id="6" name="Title 5">
            <a:extLst>
              <a:ext uri="{FF2B5EF4-FFF2-40B4-BE49-F238E27FC236}">
                <a16:creationId xmlns:a16="http://schemas.microsoft.com/office/drawing/2014/main" id="{26D00FD8-8E59-7631-9663-0A7404D78276}"/>
              </a:ext>
            </a:extLst>
          </p:cNvPr>
          <p:cNvSpPr>
            <a:spLocks noGrp="1"/>
          </p:cNvSpPr>
          <p:nvPr>
            <p:ph type="title"/>
          </p:nvPr>
        </p:nvSpPr>
        <p:spPr/>
        <p:txBody>
          <a:bodyPr/>
          <a:lstStyle/>
          <a:p>
            <a:r>
              <a:rPr lang="en-AU"/>
              <a:t>1.1 Law of conservation of mass (2 of 3)</a:t>
            </a:r>
          </a:p>
        </p:txBody>
      </p:sp>
      <p:sp>
        <p:nvSpPr>
          <p:cNvPr id="8" name="Text Placeholder 7">
            <a:extLst>
              <a:ext uri="{FF2B5EF4-FFF2-40B4-BE49-F238E27FC236}">
                <a16:creationId xmlns:a16="http://schemas.microsoft.com/office/drawing/2014/main" id="{C710ACC4-1A9D-7F1D-D798-5C7B5FF64E12}"/>
              </a:ext>
            </a:extLst>
          </p:cNvPr>
          <p:cNvSpPr>
            <a:spLocks noGrp="1"/>
          </p:cNvSpPr>
          <p:nvPr>
            <p:ph type="body" sz="quarter" idx="18"/>
          </p:nvPr>
        </p:nvSpPr>
        <p:spPr/>
        <p:txBody>
          <a:bodyPr/>
          <a:lstStyle/>
          <a:p>
            <a:r>
              <a:rPr lang="en-AU"/>
              <a:t>Mass cannot be created or destroyed</a:t>
            </a:r>
          </a:p>
        </p:txBody>
      </p:sp>
      <p:sp>
        <p:nvSpPr>
          <p:cNvPr id="5" name="TextBox 4">
            <a:extLst>
              <a:ext uri="{FF2B5EF4-FFF2-40B4-BE49-F238E27FC236}">
                <a16:creationId xmlns:a16="http://schemas.microsoft.com/office/drawing/2014/main" id="{26DEE807-1929-AFB2-AFD9-53B8543FB254}"/>
              </a:ext>
            </a:extLst>
          </p:cNvPr>
          <p:cNvSpPr txBox="1"/>
          <p:nvPr/>
        </p:nvSpPr>
        <p:spPr>
          <a:xfrm>
            <a:off x="3465170" y="2442611"/>
            <a:ext cx="7740910" cy="427008"/>
          </a:xfrm>
          <a:prstGeom prst="rect">
            <a:avLst/>
          </a:prstGeom>
          <a:noFill/>
        </p:spPr>
        <p:txBody>
          <a:bodyPr wrap="square" lIns="0" tIns="0" rIns="0" bIns="0" rtlCol="0">
            <a:noAutofit/>
          </a:bodyPr>
          <a:lstStyle/>
          <a:p>
            <a:pPr algn="l"/>
            <a:r>
              <a:rPr lang="en-AU" sz="2000"/>
              <a:t>mass of reactants = mass of products</a:t>
            </a:r>
          </a:p>
        </p:txBody>
      </p:sp>
      <p:sp>
        <p:nvSpPr>
          <p:cNvPr id="20" name="TextBox 19">
            <a:extLst>
              <a:ext uri="{FF2B5EF4-FFF2-40B4-BE49-F238E27FC236}">
                <a16:creationId xmlns:a16="http://schemas.microsoft.com/office/drawing/2014/main" id="{F128CD0F-8537-AF3E-DE9F-6827C8C0A815}"/>
              </a:ext>
            </a:extLst>
          </p:cNvPr>
          <p:cNvSpPr txBox="1"/>
          <p:nvPr/>
        </p:nvSpPr>
        <p:spPr>
          <a:xfrm>
            <a:off x="3077122" y="3215496"/>
            <a:ext cx="4998915" cy="427008"/>
          </a:xfrm>
          <a:prstGeom prst="rect">
            <a:avLst/>
          </a:prstGeom>
          <a:noFill/>
        </p:spPr>
        <p:txBody>
          <a:bodyPr wrap="square" lIns="0" tIns="0" rIns="0" bIns="0" rtlCol="0">
            <a:noAutofit/>
          </a:bodyPr>
          <a:lstStyle/>
          <a:p>
            <a:pPr algn="l"/>
            <a:r>
              <a:rPr lang="en-AU" sz="2000"/>
              <a:t>magnesium + oxygen </a:t>
            </a:r>
            <a:r>
              <a:rPr lang="en-AU" sz="2000">
                <a:sym typeface="Wingdings" panose="05000000000000000000" pitchFamily="2" charset="2"/>
              </a:rPr>
              <a:t> magnesium oxide</a:t>
            </a:r>
            <a:endParaRPr lang="en-AU" sz="2000"/>
          </a:p>
        </p:txBody>
      </p:sp>
      <p:sp>
        <p:nvSpPr>
          <p:cNvPr id="21" name="TextBox 20">
            <a:extLst>
              <a:ext uri="{FF2B5EF4-FFF2-40B4-BE49-F238E27FC236}">
                <a16:creationId xmlns:a16="http://schemas.microsoft.com/office/drawing/2014/main" id="{3BC9EAAF-83CA-5518-A78E-89908DD6A420}"/>
              </a:ext>
            </a:extLst>
          </p:cNvPr>
          <p:cNvSpPr txBox="1"/>
          <p:nvPr/>
        </p:nvSpPr>
        <p:spPr>
          <a:xfrm>
            <a:off x="4054699" y="3988381"/>
            <a:ext cx="4641011" cy="427008"/>
          </a:xfrm>
          <a:prstGeom prst="rect">
            <a:avLst/>
          </a:prstGeom>
          <a:noFill/>
        </p:spPr>
        <p:txBody>
          <a:bodyPr wrap="square" lIns="0" tIns="0" rIns="0" bIns="0" rtlCol="0">
            <a:noAutofit/>
          </a:bodyPr>
          <a:lstStyle/>
          <a:p>
            <a:pPr algn="l"/>
            <a:r>
              <a:rPr lang="en-AU" sz="2000"/>
              <a:t>3 g 	+  2 g    </a:t>
            </a:r>
            <a:r>
              <a:rPr lang="en-AU" sz="2000">
                <a:sym typeface="Wingdings" panose="05000000000000000000" pitchFamily="2" charset="2"/>
              </a:rPr>
              <a:t>    5 g </a:t>
            </a:r>
            <a:endParaRPr lang="en-AU" sz="2000"/>
          </a:p>
        </p:txBody>
      </p:sp>
    </p:spTree>
    <p:extLst>
      <p:ext uri="{BB962C8B-B14F-4D97-AF65-F5344CB8AC3E}">
        <p14:creationId xmlns:p14="http://schemas.microsoft.com/office/powerpoint/2010/main" val="360588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F257-DB50-096E-8BA8-E76CD11CBF0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8C934C-AEE6-E85D-857F-F456B48E0D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
        <p:nvSpPr>
          <p:cNvPr id="11" name="Title 10">
            <a:extLst>
              <a:ext uri="{FF2B5EF4-FFF2-40B4-BE49-F238E27FC236}">
                <a16:creationId xmlns:a16="http://schemas.microsoft.com/office/drawing/2014/main" id="{F89E3F25-FFB7-1A6C-267F-FDCF50271C58}"/>
              </a:ext>
              <a:ext uri="{C183D7F6-B498-43B3-948B-1728B52AA6E4}">
                <adec:decorative xmlns:adec="http://schemas.microsoft.com/office/drawing/2017/decorative" val="0"/>
              </a:ext>
            </a:extLst>
          </p:cNvPr>
          <p:cNvSpPr>
            <a:spLocks noGrp="1"/>
          </p:cNvSpPr>
          <p:nvPr>
            <p:ph type="title"/>
          </p:nvPr>
        </p:nvSpPr>
        <p:spPr/>
        <p:txBody>
          <a:bodyPr/>
          <a:lstStyle/>
          <a:p>
            <a:r>
              <a:rPr lang="en-AU"/>
              <a:t>1.5  Decomposition of copper carbonate</a:t>
            </a:r>
          </a:p>
        </p:txBody>
      </p:sp>
      <p:sp>
        <p:nvSpPr>
          <p:cNvPr id="2" name="TextBox 1">
            <a:extLst>
              <a:ext uri="{FF2B5EF4-FFF2-40B4-BE49-F238E27FC236}">
                <a16:creationId xmlns:a16="http://schemas.microsoft.com/office/drawing/2014/main" id="{CA623206-E635-0206-65E5-698430F17377}"/>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pic>
        <p:nvPicPr>
          <p:cNvPr id="8" name="Picture 7" descr="A test held containing green powder held in a clamp over a Bunsen burner. Tube coming out of the top of the test and leading into a second test tube in a test tube rack.">
            <a:extLst>
              <a:ext uri="{FF2B5EF4-FFF2-40B4-BE49-F238E27FC236}">
                <a16:creationId xmlns:a16="http://schemas.microsoft.com/office/drawing/2014/main" id="{489419B9-809F-48B1-DED4-ACDE9EBF44E2}"/>
              </a:ext>
            </a:extLst>
          </p:cNvPr>
          <p:cNvPicPr>
            <a:picLocks noChangeAspect="1"/>
          </p:cNvPicPr>
          <p:nvPr/>
        </p:nvPicPr>
        <p:blipFill>
          <a:blip r:embed="rId3"/>
          <a:stretch>
            <a:fillRect/>
          </a:stretch>
        </p:blipFill>
        <p:spPr>
          <a:xfrm>
            <a:off x="1405385" y="1484207"/>
            <a:ext cx="3579210" cy="4164750"/>
          </a:xfrm>
          <a:prstGeom prst="rect">
            <a:avLst/>
          </a:prstGeom>
        </p:spPr>
      </p:pic>
      <p:pic>
        <p:nvPicPr>
          <p:cNvPr id="17" name="Picture 16" descr="A stoppered test tube held containing green powder held with a test tube holder over a Bunsen burner. Tube coming out of the side of the test and leading into a second test tube in a test tube rack.">
            <a:extLst>
              <a:ext uri="{FF2B5EF4-FFF2-40B4-BE49-F238E27FC236}">
                <a16:creationId xmlns:a16="http://schemas.microsoft.com/office/drawing/2014/main" id="{7BFF1F17-9E47-93DE-D293-C4242171836B}"/>
              </a:ext>
            </a:extLst>
          </p:cNvPr>
          <p:cNvPicPr>
            <a:picLocks noChangeAspect="1"/>
          </p:cNvPicPr>
          <p:nvPr/>
        </p:nvPicPr>
        <p:blipFill>
          <a:blip r:embed="rId4"/>
          <a:stretch>
            <a:fillRect/>
          </a:stretch>
        </p:blipFill>
        <p:spPr>
          <a:xfrm>
            <a:off x="5590314" y="1759828"/>
            <a:ext cx="5052286" cy="3744474"/>
          </a:xfrm>
          <a:prstGeom prst="rect">
            <a:avLst/>
          </a:prstGeom>
        </p:spPr>
      </p:pic>
      <p:sp>
        <p:nvSpPr>
          <p:cNvPr id="4" name="TextBox 3">
            <a:extLst>
              <a:ext uri="{FF2B5EF4-FFF2-40B4-BE49-F238E27FC236}">
                <a16:creationId xmlns:a16="http://schemas.microsoft.com/office/drawing/2014/main" id="{8B09DAC6-4C4D-84BF-C57D-C51048A03712}"/>
              </a:ext>
            </a:extLst>
          </p:cNvPr>
          <p:cNvSpPr txBox="1"/>
          <p:nvPr/>
        </p:nvSpPr>
        <p:spPr>
          <a:xfrm>
            <a:off x="1405385" y="5731746"/>
            <a:ext cx="3579210" cy="578606"/>
          </a:xfrm>
          <a:prstGeom prst="rect">
            <a:avLst/>
          </a:prstGeom>
          <a:noFill/>
        </p:spPr>
        <p:txBody>
          <a:bodyPr wrap="square" lIns="0" tIns="0" rIns="0" bIns="0" rtlCol="0">
            <a:noAutofit/>
          </a:bodyPr>
          <a:lstStyle/>
          <a:p>
            <a:pPr algn="ctr"/>
            <a:r>
              <a:rPr lang="en-AU" sz="1800"/>
              <a:t>Equipment setup – configuration 1</a:t>
            </a:r>
          </a:p>
        </p:txBody>
      </p:sp>
      <p:sp>
        <p:nvSpPr>
          <p:cNvPr id="5" name="TextBox 4">
            <a:extLst>
              <a:ext uri="{FF2B5EF4-FFF2-40B4-BE49-F238E27FC236}">
                <a16:creationId xmlns:a16="http://schemas.microsoft.com/office/drawing/2014/main" id="{05DAA5AA-B5AB-5052-9BDA-38C622B58061}"/>
              </a:ext>
            </a:extLst>
          </p:cNvPr>
          <p:cNvSpPr txBox="1"/>
          <p:nvPr/>
        </p:nvSpPr>
        <p:spPr>
          <a:xfrm>
            <a:off x="5590313" y="5648957"/>
            <a:ext cx="5052285" cy="578606"/>
          </a:xfrm>
          <a:prstGeom prst="rect">
            <a:avLst/>
          </a:prstGeom>
          <a:noFill/>
        </p:spPr>
        <p:txBody>
          <a:bodyPr wrap="square" lIns="0" tIns="0" rIns="0" bIns="0" rtlCol="0">
            <a:noAutofit/>
          </a:bodyPr>
          <a:lstStyle/>
          <a:p>
            <a:pPr algn="ctr"/>
            <a:r>
              <a:rPr lang="en-AU" sz="1800"/>
              <a:t>Equipment setup – configuration 2</a:t>
            </a:r>
          </a:p>
        </p:txBody>
      </p:sp>
    </p:spTree>
    <p:extLst>
      <p:ext uri="{BB962C8B-B14F-4D97-AF65-F5344CB8AC3E}">
        <p14:creationId xmlns:p14="http://schemas.microsoft.com/office/powerpoint/2010/main" val="4194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8C300-65F3-0215-8381-74FED753FED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3734A-A198-387D-D0CC-BFD1D6C741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11" name="Title 10">
            <a:extLst>
              <a:ext uri="{FF2B5EF4-FFF2-40B4-BE49-F238E27FC236}">
                <a16:creationId xmlns:a16="http://schemas.microsoft.com/office/drawing/2014/main" id="{B080D5E0-46BD-E1F2-95C7-A73A18800FC5}"/>
              </a:ext>
            </a:extLst>
          </p:cNvPr>
          <p:cNvSpPr>
            <a:spLocks noGrp="1"/>
          </p:cNvSpPr>
          <p:nvPr>
            <p:ph type="title"/>
          </p:nvPr>
        </p:nvSpPr>
        <p:spPr/>
        <p:txBody>
          <a:bodyPr/>
          <a:lstStyle/>
          <a:p>
            <a:r>
              <a:rPr lang="en-AU"/>
              <a:t>1.5  Energy and decomposition reactions</a:t>
            </a:r>
          </a:p>
        </p:txBody>
      </p:sp>
      <p:sp>
        <p:nvSpPr>
          <p:cNvPr id="2" name="TextBox 1">
            <a:extLst>
              <a:ext uri="{FF2B5EF4-FFF2-40B4-BE49-F238E27FC236}">
                <a16:creationId xmlns:a16="http://schemas.microsoft.com/office/drawing/2014/main" id="{78926FBB-C16A-29CC-ACFC-45242F85D513}"/>
              </a:ext>
              <a:ext uri="{C183D7F6-B498-43B3-948B-1728B52AA6E4}">
                <adec:decorative xmlns:adec="http://schemas.microsoft.com/office/drawing/2017/decorative" val="1"/>
              </a:ext>
            </a:extLst>
          </p:cNvPr>
          <p:cNvSpPr txBox="1"/>
          <p:nvPr/>
        </p:nvSpPr>
        <p:spPr>
          <a:xfrm flipV="1">
            <a:off x="1868558" y="1355699"/>
            <a:ext cx="1353108" cy="45719"/>
          </a:xfrm>
          <a:prstGeom prst="rect">
            <a:avLst/>
          </a:prstGeom>
          <a:noFill/>
        </p:spPr>
        <p:txBody>
          <a:bodyPr wrap="square" lIns="0" tIns="0" rIns="0" bIns="0" rtlCol="0">
            <a:noAutofit/>
          </a:bodyPr>
          <a:lstStyle/>
          <a:p>
            <a:pPr algn="l"/>
            <a:endParaRPr lang="en-AU" sz="4800" baseline="-25000"/>
          </a:p>
        </p:txBody>
      </p:sp>
      <p:sp>
        <p:nvSpPr>
          <p:cNvPr id="6" name="TextBox 5">
            <a:extLst>
              <a:ext uri="{FF2B5EF4-FFF2-40B4-BE49-F238E27FC236}">
                <a16:creationId xmlns:a16="http://schemas.microsoft.com/office/drawing/2014/main" id="{F4635067-C15E-CCED-F784-517EE2476157}"/>
              </a:ext>
            </a:extLst>
          </p:cNvPr>
          <p:cNvSpPr txBox="1"/>
          <p:nvPr/>
        </p:nvSpPr>
        <p:spPr>
          <a:xfrm>
            <a:off x="360000" y="1851516"/>
            <a:ext cx="8528538" cy="3267048"/>
          </a:xfrm>
          <a:prstGeom prst="rect">
            <a:avLst/>
          </a:prstGeom>
          <a:noFill/>
        </p:spPr>
        <p:txBody>
          <a:bodyPr wrap="square">
            <a:spAutoFit/>
          </a:bodyPr>
          <a:lstStyle/>
          <a:p>
            <a:pPr>
              <a:lnSpc>
                <a:spcPct val="150000"/>
              </a:lnSpc>
              <a:spcBef>
                <a:spcPts val="1200"/>
              </a:spcBef>
              <a:spcAft>
                <a:spcPts val="600"/>
              </a:spcAft>
              <a:buNone/>
            </a:pPr>
            <a:r>
              <a:rPr lang="en-AU" sz="2000">
                <a:latin typeface="Arial" panose="020B0604020202020204" pitchFamily="34" charset="0"/>
                <a:ea typeface="Calibri" panose="020F0502020204030204" pitchFamily="34" charset="0"/>
              </a:rPr>
              <a:t>w</a:t>
            </a:r>
            <a:r>
              <a:rPr lang="en-AU" sz="2000">
                <a:effectLst/>
                <a:latin typeface="Arial" panose="020B0604020202020204" pitchFamily="34" charset="0"/>
                <a:ea typeface="Calibri" panose="020F0502020204030204" pitchFamily="34" charset="0"/>
              </a:rPr>
              <a:t>ater			2H</a:t>
            </a:r>
            <a:r>
              <a:rPr lang="en-AU" sz="2000" baseline="-25000">
                <a:effectLst/>
                <a:latin typeface="Arial" panose="020B0604020202020204" pitchFamily="34" charset="0"/>
                <a:ea typeface="Calibri" panose="020F0502020204030204" pitchFamily="34" charset="0"/>
              </a:rPr>
              <a:t>2</a:t>
            </a:r>
            <a:r>
              <a:rPr lang="en-AU" sz="2000">
                <a:latin typeface="Arial" panose="020B0604020202020204" pitchFamily="34" charset="0"/>
                <a:ea typeface="Calibri" panose="020F0502020204030204" pitchFamily="34" charset="0"/>
              </a:rPr>
              <a:t>O</a:t>
            </a:r>
            <a:r>
              <a:rPr lang="en-AU" sz="2000" i="1">
                <a:effectLst/>
                <a:latin typeface="Arial" panose="020B0604020202020204" pitchFamily="34" charset="0"/>
                <a:ea typeface="Calibri" panose="020F0502020204030204" pitchFamily="34" charset="0"/>
              </a:rPr>
              <a:t>(l)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2H</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r>
              <a:rPr lang="en-AU" sz="2000" i="1" baseline="-25000">
                <a:effectLst/>
                <a:latin typeface="Arial" panose="020B0604020202020204" pitchFamily="34" charset="0"/>
                <a:ea typeface="Calibri" panose="020F0502020204030204" pitchFamily="34" charset="0"/>
              </a:rPr>
              <a:t>  </a:t>
            </a:r>
            <a:r>
              <a:rPr lang="en-AU" sz="2000">
                <a:effectLst/>
                <a:latin typeface="Arial" panose="020B0604020202020204" pitchFamily="34" charset="0"/>
                <a:ea typeface="Calibri" panose="020F0502020204030204" pitchFamily="34" charset="0"/>
              </a:rPr>
              <a:t>+    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p>
          <a:p>
            <a:pPr>
              <a:lnSpc>
                <a:spcPct val="150000"/>
              </a:lnSpc>
              <a:spcBef>
                <a:spcPts val="1200"/>
              </a:spcBef>
              <a:spcAft>
                <a:spcPts val="600"/>
              </a:spcAft>
              <a:buNone/>
            </a:pPr>
            <a:r>
              <a:rPr lang="en-AU" sz="2000">
                <a:effectLst/>
                <a:latin typeface="Arial" panose="020B0604020202020204" pitchFamily="34" charset="0"/>
                <a:ea typeface="Calibri" panose="020F0502020204030204" pitchFamily="34" charset="0"/>
              </a:rPr>
              <a:t>hydrogen peroxide 	2H</a:t>
            </a:r>
            <a:r>
              <a:rPr lang="en-AU" sz="2000" baseline="-25000">
                <a:effectLst/>
                <a:latin typeface="Arial" panose="020B0604020202020204" pitchFamily="34" charset="0"/>
                <a:ea typeface="Calibri" panose="020F0502020204030204" pitchFamily="34" charset="0"/>
              </a:rPr>
              <a:t>2</a:t>
            </a:r>
            <a:r>
              <a:rPr lang="en-AU" sz="2000">
                <a:latin typeface="Arial" panose="020B0604020202020204" pitchFamily="34" charset="0"/>
                <a:ea typeface="Calibri" panose="020F0502020204030204" pitchFamily="34" charset="0"/>
              </a:rPr>
              <a:t>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(l)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2H</a:t>
            </a:r>
            <a:r>
              <a:rPr lang="en-AU" sz="2000" baseline="-25000">
                <a:effectLst/>
                <a:latin typeface="Arial" panose="020B0604020202020204" pitchFamily="34" charset="0"/>
                <a:ea typeface="Calibri" panose="020F0502020204030204" pitchFamily="34" charset="0"/>
              </a:rPr>
              <a:t>2</a:t>
            </a:r>
            <a:r>
              <a:rPr lang="en-AU" sz="2000">
                <a:effectLst/>
                <a:latin typeface="Arial" panose="020B0604020202020204" pitchFamily="34" charset="0"/>
                <a:ea typeface="Calibri" panose="020F0502020204030204" pitchFamily="34" charset="0"/>
              </a:rPr>
              <a:t>O</a:t>
            </a:r>
            <a:r>
              <a:rPr lang="en-AU" sz="2000" i="1">
                <a:effectLst/>
                <a:latin typeface="Arial" panose="020B0604020202020204" pitchFamily="34" charset="0"/>
                <a:ea typeface="Calibri" panose="020F0502020204030204" pitchFamily="34" charset="0"/>
              </a:rPr>
              <a:t>(l)</a:t>
            </a:r>
            <a:r>
              <a:rPr lang="en-AU" sz="2000" i="1" baseline="-25000">
                <a:effectLst/>
                <a:latin typeface="Arial" panose="020B0604020202020204" pitchFamily="34" charset="0"/>
                <a:ea typeface="Calibri" panose="020F0502020204030204" pitchFamily="34" charset="0"/>
              </a:rPr>
              <a:t>     </a:t>
            </a:r>
            <a:r>
              <a:rPr lang="en-AU" sz="2000">
                <a:effectLst/>
                <a:latin typeface="Arial" panose="020B0604020202020204" pitchFamily="34" charset="0"/>
                <a:ea typeface="Calibri" panose="020F0502020204030204" pitchFamily="34" charset="0"/>
              </a:rPr>
              <a:t>+    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p>
          <a:p>
            <a:pPr>
              <a:lnSpc>
                <a:spcPct val="150000"/>
              </a:lnSpc>
              <a:spcBef>
                <a:spcPts val="1200"/>
              </a:spcBef>
              <a:spcAft>
                <a:spcPts val="600"/>
              </a:spcAft>
              <a:buNone/>
            </a:pPr>
            <a:r>
              <a:rPr lang="en-AU" sz="2000">
                <a:effectLst/>
                <a:latin typeface="Arial" panose="020B0604020202020204" pitchFamily="34" charset="0"/>
                <a:ea typeface="Calibri" panose="020F0502020204030204" pitchFamily="34" charset="0"/>
              </a:rPr>
              <a:t>sodium carbonate 	Na</a:t>
            </a:r>
            <a:r>
              <a:rPr lang="en-AU" sz="2000" baseline="-25000">
                <a:effectLst/>
                <a:latin typeface="Arial" panose="020B0604020202020204" pitchFamily="34" charset="0"/>
                <a:ea typeface="Calibri" panose="020F0502020204030204" pitchFamily="34" charset="0"/>
              </a:rPr>
              <a:t>2</a:t>
            </a:r>
            <a:r>
              <a:rPr lang="en-AU" sz="2000">
                <a:effectLst/>
                <a:latin typeface="Arial" panose="020B0604020202020204" pitchFamily="34" charset="0"/>
                <a:ea typeface="Calibri" panose="020F0502020204030204" pitchFamily="34" charset="0"/>
              </a:rPr>
              <a:t>CO</a:t>
            </a:r>
            <a:r>
              <a:rPr lang="en-AU" sz="2000" baseline="-25000">
                <a:effectLst/>
                <a:latin typeface="Arial" panose="020B0604020202020204" pitchFamily="34" charset="0"/>
                <a:ea typeface="Calibri" panose="020F0502020204030204" pitchFamily="34" charset="0"/>
              </a:rPr>
              <a:t>3</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Na</a:t>
            </a:r>
            <a:r>
              <a:rPr lang="en-AU" sz="2000" baseline="-25000">
                <a:effectLst/>
                <a:latin typeface="Arial" panose="020B0604020202020204" pitchFamily="34" charset="0"/>
                <a:ea typeface="Calibri" panose="020F0502020204030204" pitchFamily="34" charset="0"/>
              </a:rPr>
              <a:t>2</a:t>
            </a:r>
            <a:r>
              <a:rPr lang="en-AU" sz="2000">
                <a:effectLst/>
                <a:latin typeface="Arial" panose="020B0604020202020204" pitchFamily="34" charset="0"/>
                <a:ea typeface="Calibri" panose="020F0502020204030204" pitchFamily="34" charset="0"/>
              </a:rPr>
              <a:t>O</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rPr>
              <a:t>+    CO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p>
          <a:p>
            <a:pPr>
              <a:lnSpc>
                <a:spcPct val="150000"/>
              </a:lnSpc>
              <a:spcBef>
                <a:spcPts val="1200"/>
              </a:spcBef>
              <a:spcAft>
                <a:spcPts val="600"/>
              </a:spcAft>
              <a:buNone/>
            </a:pPr>
            <a:r>
              <a:rPr lang="en-AU" sz="2000">
                <a:effectLst/>
                <a:latin typeface="Arial" panose="020B0604020202020204" pitchFamily="34" charset="0"/>
                <a:ea typeface="Calibri" panose="020F0502020204030204" pitchFamily="34" charset="0"/>
              </a:rPr>
              <a:t>calcium carbonate	CaCO</a:t>
            </a:r>
            <a:r>
              <a:rPr lang="en-AU" sz="2000" baseline="-25000">
                <a:effectLst/>
                <a:latin typeface="Arial" panose="020B0604020202020204" pitchFamily="34" charset="0"/>
                <a:ea typeface="Calibri" panose="020F0502020204030204" pitchFamily="34" charset="0"/>
              </a:rPr>
              <a:t>3</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CaO</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rPr>
              <a:t>+    CO</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p>
          <a:p>
            <a:pPr>
              <a:lnSpc>
                <a:spcPct val="150000"/>
              </a:lnSpc>
              <a:spcBef>
                <a:spcPts val="1200"/>
              </a:spcBef>
              <a:spcAft>
                <a:spcPts val="600"/>
              </a:spcAft>
              <a:buNone/>
            </a:pPr>
            <a:r>
              <a:rPr lang="en-AU" sz="2000">
                <a:latin typeface="Arial" panose="020B0604020202020204" pitchFamily="34" charset="0"/>
                <a:ea typeface="Calibri" panose="020F0502020204030204" pitchFamily="34" charset="0"/>
              </a:rPr>
              <a:t>s</a:t>
            </a:r>
            <a:r>
              <a:rPr lang="en-AU" sz="2000">
                <a:effectLst/>
                <a:latin typeface="Arial" panose="020B0604020202020204" pitchFamily="34" charset="0"/>
                <a:ea typeface="Calibri" panose="020F0502020204030204" pitchFamily="34" charset="0"/>
              </a:rPr>
              <a:t>ilver chloride  		2AgCl</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sym typeface="Wingdings" panose="05000000000000000000" pitchFamily="2" charset="2"/>
              </a:rPr>
              <a:t></a:t>
            </a:r>
            <a:r>
              <a:rPr lang="en-AU" sz="2000">
                <a:effectLst/>
                <a:latin typeface="Arial" panose="020B0604020202020204" pitchFamily="34" charset="0"/>
                <a:ea typeface="Calibri" panose="020F0502020204030204" pitchFamily="34" charset="0"/>
              </a:rPr>
              <a:t>    2Ag</a:t>
            </a:r>
            <a:r>
              <a:rPr lang="en-AU" sz="2000" i="1">
                <a:effectLst/>
                <a:latin typeface="Arial" panose="020B0604020202020204" pitchFamily="34" charset="0"/>
                <a:ea typeface="Calibri" panose="020F0502020204030204" pitchFamily="34" charset="0"/>
              </a:rPr>
              <a:t>(s)    </a:t>
            </a:r>
            <a:r>
              <a:rPr lang="en-AU" sz="2000">
                <a:effectLst/>
                <a:latin typeface="Arial" panose="020B0604020202020204" pitchFamily="34" charset="0"/>
                <a:ea typeface="Calibri" panose="020F0502020204030204" pitchFamily="34" charset="0"/>
              </a:rPr>
              <a:t>+     Cl</a:t>
            </a:r>
            <a:r>
              <a:rPr lang="en-AU" sz="2000" baseline="-25000">
                <a:effectLst/>
                <a:latin typeface="Arial" panose="020B0604020202020204" pitchFamily="34" charset="0"/>
                <a:ea typeface="Calibri" panose="020F0502020204030204" pitchFamily="34" charset="0"/>
              </a:rPr>
              <a:t>2</a:t>
            </a:r>
            <a:r>
              <a:rPr lang="en-AU" sz="2000" i="1">
                <a:effectLst/>
                <a:latin typeface="Arial" panose="020B0604020202020204" pitchFamily="34" charset="0"/>
                <a:ea typeface="Calibri" panose="020F0502020204030204" pitchFamily="34" charset="0"/>
              </a:rPr>
              <a:t>(g)</a:t>
            </a:r>
            <a:endParaRPr lang="en-AU" sz="2000" i="1"/>
          </a:p>
        </p:txBody>
      </p:sp>
      <p:sp>
        <p:nvSpPr>
          <p:cNvPr id="7" name="TextBox 6">
            <a:extLst>
              <a:ext uri="{FF2B5EF4-FFF2-40B4-BE49-F238E27FC236}">
                <a16:creationId xmlns:a16="http://schemas.microsoft.com/office/drawing/2014/main" id="{F5F7B7AB-69B0-DD7C-7A92-E2DC4D30BAB6}"/>
              </a:ext>
            </a:extLst>
          </p:cNvPr>
          <p:cNvSpPr txBox="1"/>
          <p:nvPr/>
        </p:nvSpPr>
        <p:spPr>
          <a:xfrm>
            <a:off x="7239837" y="1929156"/>
            <a:ext cx="2690446" cy="3717300"/>
          </a:xfrm>
          <a:prstGeom prst="rect">
            <a:avLst/>
          </a:prstGeom>
          <a:solidFill>
            <a:schemeClr val="accent4"/>
          </a:solidFill>
        </p:spPr>
        <p:txBody>
          <a:bodyPr wrap="square" lIns="0" tIns="0" rIns="0" bIns="0" rtlCol="0">
            <a:noAutofit/>
          </a:bodyPr>
          <a:lstStyle/>
          <a:p>
            <a:pPr marL="72000" algn="l"/>
            <a:r>
              <a:rPr lang="en-AU" sz="2000"/>
              <a:t>Electrical</a:t>
            </a:r>
          </a:p>
          <a:p>
            <a:pPr marL="72000" algn="l"/>
            <a:endParaRPr lang="en-AU" sz="2000"/>
          </a:p>
          <a:p>
            <a:pPr marL="72000" algn="l"/>
            <a:r>
              <a:rPr lang="en-AU" sz="2000"/>
              <a:t>Spontaneous but slow room temp</a:t>
            </a:r>
          </a:p>
          <a:p>
            <a:pPr marL="72000" algn="l"/>
            <a:endParaRPr lang="en-AU" sz="2000"/>
          </a:p>
          <a:p>
            <a:pPr marL="72000" algn="l"/>
            <a:r>
              <a:rPr lang="en-AU" sz="2000"/>
              <a:t>Heat</a:t>
            </a:r>
          </a:p>
          <a:p>
            <a:pPr marL="72000" algn="l"/>
            <a:endParaRPr lang="en-AU" sz="2000"/>
          </a:p>
          <a:p>
            <a:pPr marL="72000" algn="l"/>
            <a:r>
              <a:rPr lang="en-AU" sz="2000"/>
              <a:t>Heat</a:t>
            </a:r>
          </a:p>
          <a:p>
            <a:pPr marL="72000" algn="l"/>
            <a:endParaRPr lang="en-AU" sz="2000"/>
          </a:p>
          <a:p>
            <a:pPr marL="72000" algn="l"/>
            <a:r>
              <a:rPr lang="en-AU" sz="2000"/>
              <a:t>light</a:t>
            </a:r>
          </a:p>
        </p:txBody>
      </p:sp>
    </p:spTree>
    <p:extLst>
      <p:ext uri="{BB962C8B-B14F-4D97-AF65-F5344CB8AC3E}">
        <p14:creationId xmlns:p14="http://schemas.microsoft.com/office/powerpoint/2010/main" val="218182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05AF8-49A6-B9A6-736F-44A5E7EACF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DA025C-F46D-3C21-467A-8E8094C708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
        <p:nvSpPr>
          <p:cNvPr id="3" name="Title 2">
            <a:extLst>
              <a:ext uri="{FF2B5EF4-FFF2-40B4-BE49-F238E27FC236}">
                <a16:creationId xmlns:a16="http://schemas.microsoft.com/office/drawing/2014/main" id="{00B5B12F-9F39-89CD-CA80-A70132DA37AB}"/>
              </a:ext>
            </a:extLst>
          </p:cNvPr>
          <p:cNvSpPr>
            <a:spLocks noGrp="1"/>
          </p:cNvSpPr>
          <p:nvPr>
            <p:ph type="title"/>
          </p:nvPr>
        </p:nvSpPr>
        <p:spPr/>
        <p:txBody>
          <a:bodyPr/>
          <a:lstStyle/>
          <a:p>
            <a:r>
              <a:rPr lang="en-AU"/>
              <a:t>1.5 Displacement reactions</a:t>
            </a:r>
          </a:p>
        </p:txBody>
      </p:sp>
      <p:sp>
        <p:nvSpPr>
          <p:cNvPr id="5" name="Text Placeholder 4">
            <a:extLst>
              <a:ext uri="{FF2B5EF4-FFF2-40B4-BE49-F238E27FC236}">
                <a16:creationId xmlns:a16="http://schemas.microsoft.com/office/drawing/2014/main" id="{36266998-29A8-248B-FD4B-3A4B15091D07}"/>
              </a:ext>
            </a:extLst>
          </p:cNvPr>
          <p:cNvSpPr>
            <a:spLocks noGrp="1"/>
          </p:cNvSpPr>
          <p:nvPr>
            <p:ph type="body" sz="quarter" idx="17"/>
          </p:nvPr>
        </p:nvSpPr>
        <p:spPr>
          <a:xfrm>
            <a:off x="360000" y="1167037"/>
            <a:ext cx="11484000" cy="1815263"/>
          </a:xfrm>
        </p:spPr>
        <p:txBody>
          <a:bodyPr/>
          <a:lstStyle/>
          <a:p>
            <a:r>
              <a:rPr lang="en-US"/>
              <a:t>A chemical reaction in which one atom (or group of atoms) is replaced by another atom (or group of atoms) in a compound.</a:t>
            </a:r>
          </a:p>
          <a:p>
            <a:r>
              <a:rPr lang="en-US"/>
              <a:t>								</a:t>
            </a:r>
          </a:p>
          <a:p>
            <a:r>
              <a:rPr lang="en-US"/>
              <a:t>		</a:t>
            </a:r>
            <a:endParaRPr lang="en-AU"/>
          </a:p>
        </p:txBody>
      </p:sp>
      <p:pic>
        <p:nvPicPr>
          <p:cNvPr id="7" name="Picture 6" descr="Single red ball and combined green and yellow ball on left hand side of equation. Single green ball and combined red and yellow ball on the right hand side. Representation of a displacement reaction">
            <a:extLst>
              <a:ext uri="{FF2B5EF4-FFF2-40B4-BE49-F238E27FC236}">
                <a16:creationId xmlns:a16="http://schemas.microsoft.com/office/drawing/2014/main" id="{5FAC970C-FA46-65C5-D2AF-BD06D28010B4}"/>
              </a:ext>
            </a:extLst>
          </p:cNvPr>
          <p:cNvPicPr>
            <a:picLocks noChangeAspect="1"/>
          </p:cNvPicPr>
          <p:nvPr/>
        </p:nvPicPr>
        <p:blipFill>
          <a:blip r:embed="rId3"/>
          <a:stretch>
            <a:fillRect/>
          </a:stretch>
        </p:blipFill>
        <p:spPr>
          <a:xfrm>
            <a:off x="753139" y="2716198"/>
            <a:ext cx="10244485" cy="1890477"/>
          </a:xfrm>
          <a:prstGeom prst="rect">
            <a:avLst/>
          </a:prstGeom>
        </p:spPr>
      </p:pic>
    </p:spTree>
    <p:extLst>
      <p:ext uri="{BB962C8B-B14F-4D97-AF65-F5344CB8AC3E}">
        <p14:creationId xmlns:p14="http://schemas.microsoft.com/office/powerpoint/2010/main" val="30729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AAF139-385E-E097-D3F8-3D22BF41E27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93</a:t>
            </a:fld>
            <a:endParaRPr lang="en-AU"/>
          </a:p>
        </p:txBody>
      </p:sp>
      <p:sp>
        <p:nvSpPr>
          <p:cNvPr id="3" name="Title 2">
            <a:extLst>
              <a:ext uri="{FF2B5EF4-FFF2-40B4-BE49-F238E27FC236}">
                <a16:creationId xmlns:a16="http://schemas.microsoft.com/office/drawing/2014/main" id="{FF861129-72E0-8583-3759-6F6ABFC83D0B}"/>
              </a:ext>
            </a:extLst>
          </p:cNvPr>
          <p:cNvSpPr>
            <a:spLocks noGrp="1"/>
          </p:cNvSpPr>
          <p:nvPr>
            <p:ph type="title"/>
          </p:nvPr>
        </p:nvSpPr>
        <p:spPr/>
        <p:txBody>
          <a:bodyPr/>
          <a:lstStyle/>
          <a:p>
            <a:r>
              <a:rPr lang="en-AU"/>
              <a:t>1.5 Metal displacement</a:t>
            </a:r>
          </a:p>
        </p:txBody>
      </p:sp>
      <p:sp>
        <p:nvSpPr>
          <p:cNvPr id="4" name="Text Placeholder 3">
            <a:extLst>
              <a:ext uri="{FF2B5EF4-FFF2-40B4-BE49-F238E27FC236}">
                <a16:creationId xmlns:a16="http://schemas.microsoft.com/office/drawing/2014/main" id="{E514B7B1-502C-8FDD-69FE-A52A6E75FD3D}"/>
              </a:ext>
            </a:extLst>
          </p:cNvPr>
          <p:cNvSpPr>
            <a:spLocks noGrp="1"/>
          </p:cNvSpPr>
          <p:nvPr>
            <p:ph type="body" sz="quarter" idx="18"/>
          </p:nvPr>
        </p:nvSpPr>
        <p:spPr/>
        <p:txBody>
          <a:bodyPr/>
          <a:lstStyle/>
          <a:p>
            <a:r>
              <a:rPr lang="en-US"/>
              <a:t>A more active metal will displace a less active metal from solution</a:t>
            </a:r>
            <a:endParaRPr lang="en-AU"/>
          </a:p>
        </p:txBody>
      </p:sp>
      <p:sp>
        <p:nvSpPr>
          <p:cNvPr id="5" name="Text Placeholder 4">
            <a:extLst>
              <a:ext uri="{FF2B5EF4-FFF2-40B4-BE49-F238E27FC236}">
                <a16:creationId xmlns:a16="http://schemas.microsoft.com/office/drawing/2014/main" id="{AB2480E1-4428-1CCB-8215-4BD92D32EA66}"/>
              </a:ext>
            </a:extLst>
          </p:cNvPr>
          <p:cNvSpPr>
            <a:spLocks noGrp="1"/>
          </p:cNvSpPr>
          <p:nvPr>
            <p:ph type="body" sz="quarter" idx="17"/>
          </p:nvPr>
        </p:nvSpPr>
        <p:spPr>
          <a:xfrm>
            <a:off x="360000" y="1567087"/>
            <a:ext cx="7342062" cy="888590"/>
          </a:xfrm>
        </p:spPr>
        <p:txBody>
          <a:bodyPr/>
          <a:lstStyle/>
          <a:p>
            <a:r>
              <a:rPr lang="en-US"/>
              <a:t>Zinc is more reactive than copper, it displaces copper from copper sulfate (compound) solution.</a:t>
            </a:r>
          </a:p>
          <a:p>
            <a:endParaRPr lang="en-AU"/>
          </a:p>
        </p:txBody>
      </p:sp>
      <p:sp>
        <p:nvSpPr>
          <p:cNvPr id="8" name="TextBox 7">
            <a:extLst>
              <a:ext uri="{FF2B5EF4-FFF2-40B4-BE49-F238E27FC236}">
                <a16:creationId xmlns:a16="http://schemas.microsoft.com/office/drawing/2014/main" id="{CBF5CCF7-E42A-5273-7A23-A29C60DE38AA}"/>
              </a:ext>
            </a:extLst>
          </p:cNvPr>
          <p:cNvSpPr txBox="1"/>
          <p:nvPr/>
        </p:nvSpPr>
        <p:spPr>
          <a:xfrm>
            <a:off x="279971" y="2632127"/>
            <a:ext cx="6394092" cy="280532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AU" sz="2000"/>
              <a:t>Copper ions in the copper </a:t>
            </a:r>
            <a:r>
              <a:rPr lang="en-AU" sz="2000" err="1"/>
              <a:t>sulfate</a:t>
            </a:r>
            <a:r>
              <a:rPr lang="en-AU" sz="2000"/>
              <a:t> solution gain electrons from zinc, and are converted into neutral copper atoms, forming a brown solid on the surface.</a:t>
            </a:r>
          </a:p>
          <a:p>
            <a:pPr marL="342900" indent="-342900">
              <a:lnSpc>
                <a:spcPct val="150000"/>
              </a:lnSpc>
              <a:buFont typeface="Arial" panose="020B0604020202020204" pitchFamily="34" charset="0"/>
              <a:buChar char="•"/>
            </a:pPr>
            <a:r>
              <a:rPr lang="en-AU" sz="2000"/>
              <a:t>After losing their valence electrons to copper, neutral zinc atoms become zinc ions, which dissolve in solution.</a:t>
            </a:r>
          </a:p>
        </p:txBody>
      </p:sp>
      <p:grpSp>
        <p:nvGrpSpPr>
          <p:cNvPr id="17" name="Group 16" descr="A photograph of a zinc regangular plate in a copper sulfate solution. Copper ions in the copper sulfate solution gain electrons from zinc, and are converted into neutral copper atoms, forming a brown solid on the surface.&#10;After losing their valence electrons to copper, neutral zinc atoms become zinc ions, which dissolve in solution.">
            <a:extLst>
              <a:ext uri="{FF2B5EF4-FFF2-40B4-BE49-F238E27FC236}">
                <a16:creationId xmlns:a16="http://schemas.microsoft.com/office/drawing/2014/main" id="{BE8647F5-E92F-75E0-1ACC-C52A30A33ED6}"/>
              </a:ext>
            </a:extLst>
          </p:cNvPr>
          <p:cNvGrpSpPr/>
          <p:nvPr/>
        </p:nvGrpSpPr>
        <p:grpSpPr>
          <a:xfrm>
            <a:off x="6907079" y="2497207"/>
            <a:ext cx="5080312" cy="3810234"/>
            <a:chOff x="6904358" y="2267197"/>
            <a:chExt cx="5080312" cy="3810234"/>
          </a:xfrm>
        </p:grpSpPr>
        <p:pic>
          <p:nvPicPr>
            <p:cNvPr id="9" name="Picture 8" descr="beaker with blue copper sulfate solution with a piece of zinc that has turned copper coloured ">
              <a:extLst>
                <a:ext uri="{FF2B5EF4-FFF2-40B4-BE49-F238E27FC236}">
                  <a16:creationId xmlns:a16="http://schemas.microsoft.com/office/drawing/2014/main" id="{DC10863A-C580-BEDD-C3E2-02CACD63DC0E}"/>
                </a:ext>
              </a:extLst>
            </p:cNvPr>
            <p:cNvPicPr>
              <a:picLocks noChangeAspect="1"/>
            </p:cNvPicPr>
            <p:nvPr/>
          </p:nvPicPr>
          <p:blipFill>
            <a:blip r:embed="rId3"/>
            <a:stretch>
              <a:fillRect/>
            </a:stretch>
          </p:blipFill>
          <p:spPr>
            <a:xfrm>
              <a:off x="6904358" y="2267197"/>
              <a:ext cx="5080312" cy="3810234"/>
            </a:xfrm>
            <a:prstGeom prst="rect">
              <a:avLst/>
            </a:prstGeom>
          </p:spPr>
        </p:pic>
        <p:pic>
          <p:nvPicPr>
            <p:cNvPr id="10" name="Picture 9" descr="Zinc ions.">
              <a:extLst>
                <a:ext uri="{FF2B5EF4-FFF2-40B4-BE49-F238E27FC236}">
                  <a16:creationId xmlns:a16="http://schemas.microsoft.com/office/drawing/2014/main" id="{340F05B9-B649-0E84-CE6D-E39693421831}"/>
                </a:ext>
              </a:extLst>
            </p:cNvPr>
            <p:cNvPicPr>
              <a:picLocks noChangeAspect="1"/>
            </p:cNvPicPr>
            <p:nvPr/>
          </p:nvPicPr>
          <p:blipFill>
            <a:blip r:embed="rId4"/>
            <a:stretch>
              <a:fillRect/>
            </a:stretch>
          </p:blipFill>
          <p:spPr>
            <a:xfrm>
              <a:off x="7463947" y="3631124"/>
              <a:ext cx="1449880" cy="1305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6">
              <a:extLst>
                <a:ext uri="{FF2B5EF4-FFF2-40B4-BE49-F238E27FC236}">
                  <a16:creationId xmlns:a16="http://schemas.microsoft.com/office/drawing/2014/main" id="{332FF769-D191-D918-0999-AAFF5CE6543B}"/>
                </a:ext>
              </a:extLst>
            </p:cNvPr>
            <p:cNvGrpSpPr/>
            <p:nvPr/>
          </p:nvGrpSpPr>
          <p:grpSpPr>
            <a:xfrm>
              <a:off x="7625040" y="2865041"/>
              <a:ext cx="3317693" cy="2425873"/>
              <a:chOff x="7625040" y="2865041"/>
              <a:chExt cx="3317693" cy="2425873"/>
            </a:xfrm>
          </p:grpSpPr>
          <p:pic>
            <p:nvPicPr>
              <p:cNvPr id="6" name="Picture 5" descr="C">
                <a:extLst>
                  <a:ext uri="{FF2B5EF4-FFF2-40B4-BE49-F238E27FC236}">
                    <a16:creationId xmlns:a16="http://schemas.microsoft.com/office/drawing/2014/main" id="{A82A95A5-D3F2-50E3-BEB7-A27344053634}"/>
                  </a:ext>
                </a:extLst>
              </p:cNvPr>
              <p:cNvPicPr>
                <a:picLocks noChangeAspect="1"/>
              </p:cNvPicPr>
              <p:nvPr/>
            </p:nvPicPr>
            <p:blipFill>
              <a:blip r:embed="rId5"/>
              <a:stretch>
                <a:fillRect/>
              </a:stretch>
            </p:blipFill>
            <p:spPr>
              <a:xfrm>
                <a:off x="9272518" y="4019779"/>
                <a:ext cx="1189751" cy="127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Arrow: Curved Up 10" descr="Arrow.">
                <a:extLst>
                  <a:ext uri="{FF2B5EF4-FFF2-40B4-BE49-F238E27FC236}">
                    <a16:creationId xmlns:a16="http://schemas.microsoft.com/office/drawing/2014/main" id="{938F3746-143D-1F82-A7B5-DAA4FFDE5B35}"/>
                  </a:ext>
                </a:extLst>
              </p:cNvPr>
              <p:cNvSpPr/>
              <p:nvPr/>
            </p:nvSpPr>
            <p:spPr>
              <a:xfrm rot="8611107">
                <a:off x="7625040" y="2865041"/>
                <a:ext cx="1554439" cy="522636"/>
              </a:xfrm>
              <a:prstGeom prst="curved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2" name="Arrow: Curved Up 11" descr="Arrow.">
                <a:extLst>
                  <a:ext uri="{FF2B5EF4-FFF2-40B4-BE49-F238E27FC236}">
                    <a16:creationId xmlns:a16="http://schemas.microsoft.com/office/drawing/2014/main" id="{F5345ECB-FCD5-34A4-BFF0-D5AD64FE93C3}"/>
                  </a:ext>
                </a:extLst>
              </p:cNvPr>
              <p:cNvSpPr/>
              <p:nvPr/>
            </p:nvSpPr>
            <p:spPr>
              <a:xfrm rot="11602026">
                <a:off x="9586066" y="3952623"/>
                <a:ext cx="1356667" cy="662777"/>
              </a:xfrm>
              <a:prstGeom prst="curvedUpArrow">
                <a:avLst>
                  <a:gd name="adj1" fmla="val 25000"/>
                  <a:gd name="adj2" fmla="val 50000"/>
                  <a:gd name="adj3" fmla="val 391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sp>
        <p:nvSpPr>
          <p:cNvPr id="13" name="TextBox 12">
            <a:extLst>
              <a:ext uri="{FF2B5EF4-FFF2-40B4-BE49-F238E27FC236}">
                <a16:creationId xmlns:a16="http://schemas.microsoft.com/office/drawing/2014/main" id="{09C657C9-42C3-49D4-794D-3A6BA93DEFC2}"/>
              </a:ext>
            </a:extLst>
          </p:cNvPr>
          <p:cNvSpPr txBox="1"/>
          <p:nvPr/>
        </p:nvSpPr>
        <p:spPr>
          <a:xfrm>
            <a:off x="2722" y="5632862"/>
            <a:ext cx="6904357" cy="400110"/>
          </a:xfrm>
          <a:prstGeom prst="rect">
            <a:avLst/>
          </a:prstGeom>
          <a:noFill/>
        </p:spPr>
        <p:txBody>
          <a:bodyPr wrap="square">
            <a:spAutoFit/>
          </a:bodyPr>
          <a:lstStyle/>
          <a:p>
            <a:r>
              <a:rPr lang="en-US" sz="2000"/>
              <a:t>zinc(s) + copper sulfate(</a:t>
            </a:r>
            <a:r>
              <a:rPr lang="en-US" sz="2000" err="1"/>
              <a:t>aq</a:t>
            </a:r>
            <a:r>
              <a:rPr lang="en-US" sz="2000"/>
              <a:t>)  </a:t>
            </a:r>
            <a:r>
              <a:rPr lang="en-US" sz="2000">
                <a:sym typeface="Wingdings" panose="05000000000000000000" pitchFamily="2" charset="2"/>
              </a:rPr>
              <a:t> copper(s)  + zinc sulfate(</a:t>
            </a:r>
            <a:r>
              <a:rPr lang="en-US" sz="2000" err="1">
                <a:sym typeface="Wingdings" panose="05000000000000000000" pitchFamily="2" charset="2"/>
              </a:rPr>
              <a:t>aq</a:t>
            </a:r>
            <a:r>
              <a:rPr lang="en-US" sz="2000">
                <a:sym typeface="Wingdings" panose="05000000000000000000" pitchFamily="2" charset="2"/>
              </a:rPr>
              <a:t>)</a:t>
            </a:r>
            <a:endParaRPr lang="en-AU" sz="2000"/>
          </a:p>
        </p:txBody>
      </p:sp>
      <p:sp>
        <p:nvSpPr>
          <p:cNvPr id="14" name="TextBox 13">
            <a:extLst>
              <a:ext uri="{FF2B5EF4-FFF2-40B4-BE49-F238E27FC236}">
                <a16:creationId xmlns:a16="http://schemas.microsoft.com/office/drawing/2014/main" id="{69D62DCC-6C63-4A75-42A5-E2EAFBF9725D}"/>
              </a:ext>
            </a:extLst>
          </p:cNvPr>
          <p:cNvSpPr txBox="1"/>
          <p:nvPr/>
        </p:nvSpPr>
        <p:spPr>
          <a:xfrm>
            <a:off x="348000" y="6209423"/>
            <a:ext cx="6213803" cy="486578"/>
          </a:xfrm>
          <a:prstGeom prst="rect">
            <a:avLst/>
          </a:prstGeom>
          <a:noFill/>
        </p:spPr>
        <p:txBody>
          <a:bodyPr wrap="square" lIns="0" tIns="0" rIns="0" bIns="0" rtlCol="0">
            <a:noAutofit/>
          </a:bodyPr>
          <a:lstStyle/>
          <a:p>
            <a:pPr algn="l"/>
            <a:r>
              <a:rPr lang="en-AU" sz="2000" b="1"/>
              <a:t>Zn</a:t>
            </a:r>
            <a:r>
              <a:rPr lang="en-AU" sz="2000" b="1" i="1"/>
              <a:t>(s)  </a:t>
            </a:r>
            <a:r>
              <a:rPr lang="en-AU" sz="2000" b="1"/>
              <a:t>+  CuSO</a:t>
            </a:r>
            <a:r>
              <a:rPr lang="en-AU" sz="2000" b="1" baseline="-25000"/>
              <a:t>4</a:t>
            </a:r>
            <a:r>
              <a:rPr lang="en-AU" sz="2000" b="1" i="1"/>
              <a:t>(</a:t>
            </a:r>
            <a:r>
              <a:rPr lang="en-AU" sz="2000" b="1" i="1" err="1"/>
              <a:t>aq</a:t>
            </a:r>
            <a:r>
              <a:rPr lang="en-AU" sz="2000" b="1" i="1"/>
              <a:t>)  </a:t>
            </a:r>
            <a:r>
              <a:rPr lang="en-AU" sz="2000" b="1">
                <a:sym typeface="Wingdings" panose="05000000000000000000" pitchFamily="2" charset="2"/>
              </a:rPr>
              <a:t>  Cu</a:t>
            </a:r>
            <a:r>
              <a:rPr lang="en-AU" sz="2000" b="1" i="1">
                <a:sym typeface="Wingdings" panose="05000000000000000000" pitchFamily="2" charset="2"/>
              </a:rPr>
              <a:t>(s)  </a:t>
            </a:r>
            <a:r>
              <a:rPr lang="en-AU" sz="2000" b="1">
                <a:sym typeface="Wingdings" panose="05000000000000000000" pitchFamily="2" charset="2"/>
              </a:rPr>
              <a:t>+ ZnSO</a:t>
            </a:r>
            <a:r>
              <a:rPr lang="en-AU" sz="2000" b="1" baseline="-25000">
                <a:sym typeface="Wingdings" panose="05000000000000000000" pitchFamily="2" charset="2"/>
              </a:rPr>
              <a:t>4</a:t>
            </a:r>
            <a:r>
              <a:rPr lang="en-AU" sz="2000" b="1" i="1">
                <a:sym typeface="Wingdings" panose="05000000000000000000" pitchFamily="2" charset="2"/>
              </a:rPr>
              <a:t>(</a:t>
            </a:r>
            <a:r>
              <a:rPr lang="en-AU" sz="2000" b="1" i="1" err="1">
                <a:sym typeface="Wingdings" panose="05000000000000000000" pitchFamily="2" charset="2"/>
              </a:rPr>
              <a:t>aq</a:t>
            </a:r>
            <a:r>
              <a:rPr lang="en-AU" sz="2000" b="1" i="1">
                <a:sym typeface="Wingdings" panose="05000000000000000000" pitchFamily="2" charset="2"/>
              </a:rPr>
              <a:t>)</a:t>
            </a:r>
            <a:endParaRPr lang="en-AU" sz="2000" b="1" i="1"/>
          </a:p>
        </p:txBody>
      </p:sp>
    </p:spTree>
    <p:extLst>
      <p:ext uri="{BB962C8B-B14F-4D97-AF65-F5344CB8AC3E}">
        <p14:creationId xmlns:p14="http://schemas.microsoft.com/office/powerpoint/2010/main" val="363361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4A3131-4C44-1C4C-CDBA-B46BCBECE7E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94</a:t>
            </a:fld>
            <a:endParaRPr lang="en-AU"/>
          </a:p>
        </p:txBody>
      </p:sp>
      <p:sp>
        <p:nvSpPr>
          <p:cNvPr id="6" name="Title 5">
            <a:extLst>
              <a:ext uri="{FF2B5EF4-FFF2-40B4-BE49-F238E27FC236}">
                <a16:creationId xmlns:a16="http://schemas.microsoft.com/office/drawing/2014/main" id="{14770F9D-EAB9-8703-1239-404F61FCF13E}"/>
              </a:ext>
            </a:extLst>
          </p:cNvPr>
          <p:cNvSpPr>
            <a:spLocks noGrp="1"/>
          </p:cNvSpPr>
          <p:nvPr>
            <p:ph type="title"/>
          </p:nvPr>
        </p:nvSpPr>
        <p:spPr/>
        <p:txBody>
          <a:bodyPr/>
          <a:lstStyle/>
          <a:p>
            <a:r>
              <a:rPr lang="en-AU"/>
              <a:t>1.5 Checkpoint 2</a:t>
            </a:r>
          </a:p>
        </p:txBody>
      </p:sp>
      <p:sp>
        <p:nvSpPr>
          <p:cNvPr id="5" name="Text Placeholder 4">
            <a:extLst>
              <a:ext uri="{FF2B5EF4-FFF2-40B4-BE49-F238E27FC236}">
                <a16:creationId xmlns:a16="http://schemas.microsoft.com/office/drawing/2014/main" id="{E7FB1A2F-10F1-FA26-1D21-A9F8FC434303}"/>
              </a:ext>
            </a:extLst>
          </p:cNvPr>
          <p:cNvSpPr>
            <a:spLocks noGrp="1"/>
          </p:cNvSpPr>
          <p:nvPr>
            <p:ph type="body" sz="quarter" idx="18"/>
          </p:nvPr>
        </p:nvSpPr>
        <p:spPr/>
        <p:txBody>
          <a:bodyPr/>
          <a:lstStyle/>
          <a:p>
            <a:r>
              <a:rPr lang="en-US"/>
              <a:t>Metal displacement</a:t>
            </a:r>
            <a:endParaRPr lang="en-AU"/>
          </a:p>
        </p:txBody>
      </p:sp>
      <p:sp>
        <p:nvSpPr>
          <p:cNvPr id="9" name="TextBox 8">
            <a:extLst>
              <a:ext uri="{FF2B5EF4-FFF2-40B4-BE49-F238E27FC236}">
                <a16:creationId xmlns:a16="http://schemas.microsoft.com/office/drawing/2014/main" id="{D85E9EDF-2CE9-647E-C0F8-7F5D7384F02F}"/>
              </a:ext>
            </a:extLst>
          </p:cNvPr>
          <p:cNvSpPr txBox="1"/>
          <p:nvPr/>
        </p:nvSpPr>
        <p:spPr>
          <a:xfrm>
            <a:off x="359998" y="2373923"/>
            <a:ext cx="8555402" cy="1055077"/>
          </a:xfrm>
          <a:prstGeom prst="rect">
            <a:avLst/>
          </a:prstGeom>
          <a:noFill/>
        </p:spPr>
        <p:txBody>
          <a:bodyPr wrap="square" lIns="0" tIns="0" rIns="0" bIns="0" rtlCol="0">
            <a:noAutofit/>
          </a:bodyPr>
          <a:lstStyle/>
          <a:p>
            <a:pPr algn="l">
              <a:lnSpc>
                <a:spcPct val="150000"/>
              </a:lnSpc>
            </a:pPr>
            <a:r>
              <a:rPr lang="en-AU" sz="2000"/>
              <a:t>Write the word equation to represent what happens when </a:t>
            </a:r>
          </a:p>
          <a:p>
            <a:pPr algn="l">
              <a:lnSpc>
                <a:spcPct val="150000"/>
              </a:lnSpc>
            </a:pPr>
            <a:r>
              <a:rPr lang="en-AU" sz="2000"/>
              <a:t>steel wool (iron) displaces copper from a solution of copper (II) </a:t>
            </a:r>
            <a:r>
              <a:rPr lang="en-AU" sz="2000" err="1"/>
              <a:t>sulfate</a:t>
            </a:r>
            <a:r>
              <a:rPr lang="en-AU" sz="2000"/>
              <a:t>.</a:t>
            </a:r>
          </a:p>
        </p:txBody>
      </p:sp>
      <p:sp>
        <p:nvSpPr>
          <p:cNvPr id="10" name="TextBox 9">
            <a:extLst>
              <a:ext uri="{FF2B5EF4-FFF2-40B4-BE49-F238E27FC236}">
                <a16:creationId xmlns:a16="http://schemas.microsoft.com/office/drawing/2014/main" id="{25EEE79A-A0F3-662B-35C8-52A5A4737086}"/>
              </a:ext>
            </a:extLst>
          </p:cNvPr>
          <p:cNvSpPr txBox="1"/>
          <p:nvPr/>
        </p:nvSpPr>
        <p:spPr>
          <a:xfrm>
            <a:off x="1652954" y="4378569"/>
            <a:ext cx="8886092" cy="861646"/>
          </a:xfrm>
          <a:prstGeom prst="rect">
            <a:avLst/>
          </a:prstGeom>
          <a:noFill/>
        </p:spPr>
        <p:txBody>
          <a:bodyPr wrap="square" lIns="0" tIns="0" rIns="0" bIns="0" rtlCol="0">
            <a:noAutofit/>
          </a:bodyPr>
          <a:lstStyle/>
          <a:p>
            <a:r>
              <a:rPr lang="en-AU" sz="2000"/>
              <a:t>Iron</a:t>
            </a:r>
            <a:r>
              <a:rPr lang="en-AU" sz="2000" i="1"/>
              <a:t>(s) </a:t>
            </a:r>
            <a:r>
              <a:rPr lang="en-AU" sz="2000"/>
              <a:t>+ copper (II) </a:t>
            </a:r>
            <a:r>
              <a:rPr lang="en-AU" sz="2000" err="1"/>
              <a:t>sulfate</a:t>
            </a:r>
            <a:r>
              <a:rPr lang="en-AU" sz="2000" i="1"/>
              <a:t>(</a:t>
            </a:r>
            <a:r>
              <a:rPr lang="en-AU" sz="2000" i="1" err="1"/>
              <a:t>aq</a:t>
            </a:r>
            <a:r>
              <a:rPr lang="en-AU" sz="2000" i="1"/>
              <a:t>) </a:t>
            </a:r>
            <a:r>
              <a:rPr lang="en-AU" sz="2000">
                <a:sym typeface="Wingdings" panose="05000000000000000000" pitchFamily="2" charset="2"/>
              </a:rPr>
              <a:t></a:t>
            </a:r>
            <a:r>
              <a:rPr lang="en-AU" sz="2000"/>
              <a:t> copper</a:t>
            </a:r>
            <a:r>
              <a:rPr lang="en-AU" sz="2000" i="1"/>
              <a:t>(s) </a:t>
            </a:r>
            <a:r>
              <a:rPr lang="en-AU" sz="2000"/>
              <a:t>+ iron (II) </a:t>
            </a:r>
            <a:r>
              <a:rPr lang="en-AU" sz="2000" err="1"/>
              <a:t>sulfate</a:t>
            </a:r>
            <a:r>
              <a:rPr lang="en-AU" sz="2000" i="1"/>
              <a:t>(</a:t>
            </a:r>
            <a:r>
              <a:rPr lang="en-AU" sz="2000" i="1" err="1"/>
              <a:t>aq</a:t>
            </a:r>
            <a:r>
              <a:rPr lang="en-AU" sz="2000" i="1"/>
              <a:t>)</a:t>
            </a:r>
          </a:p>
        </p:txBody>
      </p:sp>
    </p:spTree>
    <p:extLst>
      <p:ext uri="{BB962C8B-B14F-4D97-AF65-F5344CB8AC3E}">
        <p14:creationId xmlns:p14="http://schemas.microsoft.com/office/powerpoint/2010/main" val="7545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259752-81E8-C575-F793-2F521EA73C2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
        <p:nvSpPr>
          <p:cNvPr id="3" name="Title 2">
            <a:extLst>
              <a:ext uri="{FF2B5EF4-FFF2-40B4-BE49-F238E27FC236}">
                <a16:creationId xmlns:a16="http://schemas.microsoft.com/office/drawing/2014/main" id="{7CEC9BE8-F031-35DD-8E57-81FE6D01CC67}"/>
              </a:ext>
            </a:extLst>
          </p:cNvPr>
          <p:cNvSpPr>
            <a:spLocks noGrp="1"/>
          </p:cNvSpPr>
          <p:nvPr>
            <p:ph type="title"/>
          </p:nvPr>
        </p:nvSpPr>
        <p:spPr/>
        <p:txBody>
          <a:bodyPr/>
          <a:lstStyle/>
          <a:p>
            <a:r>
              <a:rPr lang="en-AU"/>
              <a:t>1.5 Activity series of metals</a:t>
            </a:r>
          </a:p>
        </p:txBody>
      </p:sp>
      <p:sp>
        <p:nvSpPr>
          <p:cNvPr id="5" name="Text Placeholder 4">
            <a:extLst>
              <a:ext uri="{FF2B5EF4-FFF2-40B4-BE49-F238E27FC236}">
                <a16:creationId xmlns:a16="http://schemas.microsoft.com/office/drawing/2014/main" id="{63C08782-ADE1-7335-7663-688DCE49BE60}"/>
              </a:ext>
            </a:extLst>
          </p:cNvPr>
          <p:cNvSpPr>
            <a:spLocks noGrp="1"/>
          </p:cNvSpPr>
          <p:nvPr>
            <p:ph type="body" sz="quarter" idx="17"/>
          </p:nvPr>
        </p:nvSpPr>
        <p:spPr>
          <a:xfrm>
            <a:off x="359999" y="1269078"/>
            <a:ext cx="7601971" cy="1756813"/>
          </a:xfrm>
        </p:spPr>
        <p:txBody>
          <a:bodyPr/>
          <a:lstStyle/>
          <a:p>
            <a:endParaRPr lang="en-AU" sz="1600"/>
          </a:p>
          <a:p>
            <a:r>
              <a:rPr lang="en-AU" sz="1800">
                <a:solidFill>
                  <a:schemeClr val="tx2"/>
                </a:solidFill>
              </a:rPr>
              <a:t>Fe</a:t>
            </a:r>
            <a:r>
              <a:rPr lang="en-AU" sz="1800" i="1"/>
              <a:t>(s) </a:t>
            </a:r>
            <a:r>
              <a:rPr lang="en-AU" sz="1800"/>
              <a:t>+ </a:t>
            </a:r>
            <a:r>
              <a:rPr lang="en-AU" sz="1800">
                <a:solidFill>
                  <a:schemeClr val="accent2"/>
                </a:solidFill>
              </a:rPr>
              <a:t>Cu</a:t>
            </a:r>
            <a:r>
              <a:rPr lang="en-AU" sz="1800"/>
              <a:t>SO</a:t>
            </a:r>
            <a:r>
              <a:rPr lang="en-AU" sz="1800" baseline="-25000"/>
              <a:t>4</a:t>
            </a:r>
            <a:r>
              <a:rPr lang="en-AU" sz="1800" i="1"/>
              <a:t>(</a:t>
            </a:r>
            <a:r>
              <a:rPr lang="en-AU" sz="1800" i="1" err="1"/>
              <a:t>aq</a:t>
            </a:r>
            <a:r>
              <a:rPr lang="en-AU" sz="1800" i="1"/>
              <a:t>) </a:t>
            </a:r>
            <a:r>
              <a:rPr lang="en-AU" sz="1800">
                <a:sym typeface="Wingdings" panose="05000000000000000000" pitchFamily="2" charset="2"/>
              </a:rPr>
              <a:t> </a:t>
            </a:r>
            <a:r>
              <a:rPr lang="en-AU" sz="1800">
                <a:solidFill>
                  <a:schemeClr val="tx2"/>
                </a:solidFill>
                <a:sym typeface="Wingdings" panose="05000000000000000000" pitchFamily="2" charset="2"/>
              </a:rPr>
              <a:t>Fe</a:t>
            </a:r>
            <a:r>
              <a:rPr lang="en-AU" sz="1800">
                <a:sym typeface="Wingdings" panose="05000000000000000000" pitchFamily="2" charset="2"/>
              </a:rPr>
              <a:t>SO</a:t>
            </a:r>
            <a:r>
              <a:rPr lang="en-AU" sz="1800" baseline="-25000">
                <a:sym typeface="Wingdings" panose="05000000000000000000" pitchFamily="2" charset="2"/>
              </a:rPr>
              <a:t>4</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 </a:t>
            </a:r>
            <a:r>
              <a:rPr lang="en-AU" sz="1800">
                <a:solidFill>
                  <a:schemeClr val="accent2"/>
                </a:solidFill>
                <a:sym typeface="Wingdings" panose="05000000000000000000" pitchFamily="2" charset="2"/>
              </a:rPr>
              <a:t>Cu</a:t>
            </a:r>
            <a:r>
              <a:rPr lang="en-AU" sz="1800" i="1">
                <a:sym typeface="Wingdings" panose="05000000000000000000" pitchFamily="2" charset="2"/>
              </a:rPr>
              <a:t>(s)</a:t>
            </a:r>
          </a:p>
          <a:p>
            <a:r>
              <a:rPr lang="en-AU" sz="1800">
                <a:sym typeface="Wingdings" panose="05000000000000000000" pitchFamily="2" charset="2"/>
              </a:rPr>
              <a:t>iron</a:t>
            </a:r>
            <a:r>
              <a:rPr lang="en-AU" sz="1800" i="1">
                <a:sym typeface="Wingdings" panose="05000000000000000000" pitchFamily="2" charset="2"/>
              </a:rPr>
              <a:t>(s) </a:t>
            </a:r>
            <a:r>
              <a:rPr lang="en-AU" sz="1800">
                <a:sym typeface="Wingdings" panose="05000000000000000000" pitchFamily="2" charset="2"/>
              </a:rPr>
              <a:t>+ copper(II) </a:t>
            </a:r>
            <a:r>
              <a:rPr lang="en-AU" sz="1800" err="1">
                <a:sym typeface="Wingdings" panose="05000000000000000000" pitchFamily="2" charset="2"/>
              </a:rPr>
              <a:t>sulfate</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  iron (II) </a:t>
            </a:r>
            <a:r>
              <a:rPr lang="en-AU" sz="1800" err="1">
                <a:sym typeface="Wingdings" panose="05000000000000000000" pitchFamily="2" charset="2"/>
              </a:rPr>
              <a:t>sulfate</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 copper</a:t>
            </a:r>
            <a:r>
              <a:rPr lang="en-AU" sz="1800" i="1">
                <a:sym typeface="Wingdings" panose="05000000000000000000" pitchFamily="2" charset="2"/>
              </a:rPr>
              <a:t>(s)</a:t>
            </a:r>
          </a:p>
        </p:txBody>
      </p:sp>
      <p:grpSp>
        <p:nvGrpSpPr>
          <p:cNvPr id="12" name="Group 11" descr="A representation of teh activitity series of metals from least reactive at the bottom to most reactive at the top. Zinc, iron anc copper are highlighted.">
            <a:extLst>
              <a:ext uri="{FF2B5EF4-FFF2-40B4-BE49-F238E27FC236}">
                <a16:creationId xmlns:a16="http://schemas.microsoft.com/office/drawing/2014/main" id="{69F9A027-9084-0503-D25C-51CC752B76A5}"/>
              </a:ext>
            </a:extLst>
          </p:cNvPr>
          <p:cNvGrpSpPr/>
          <p:nvPr/>
        </p:nvGrpSpPr>
        <p:grpSpPr>
          <a:xfrm>
            <a:off x="8076512" y="1112982"/>
            <a:ext cx="4053837" cy="4757097"/>
            <a:chOff x="8076512" y="1112982"/>
            <a:chExt cx="4053837" cy="4757097"/>
          </a:xfrm>
        </p:grpSpPr>
        <p:sp>
          <p:nvSpPr>
            <p:cNvPr id="6" name="Rectangle: Rounded Corners 5">
              <a:extLst>
                <a:ext uri="{FF2B5EF4-FFF2-40B4-BE49-F238E27FC236}">
                  <a16:creationId xmlns:a16="http://schemas.microsoft.com/office/drawing/2014/main" id="{81E42E80-A2B6-89BD-514F-3A270AC575BF}"/>
                </a:ext>
                <a:ext uri="{C183D7F6-B498-43B3-948B-1728B52AA6E4}">
                  <adec:decorative xmlns:adec="http://schemas.microsoft.com/office/drawing/2017/decorative" val="1"/>
                </a:ext>
              </a:extLst>
            </p:cNvPr>
            <p:cNvSpPr/>
            <p:nvPr/>
          </p:nvSpPr>
          <p:spPr>
            <a:xfrm>
              <a:off x="8076512" y="1112982"/>
              <a:ext cx="2167912" cy="4757097"/>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en-AU" sz="2000">
                  <a:solidFill>
                    <a:schemeClr val="accent1"/>
                  </a:solidFill>
                </a:rPr>
                <a:t>Potassium</a:t>
              </a:r>
            </a:p>
            <a:p>
              <a:pPr algn="ctr">
                <a:lnSpc>
                  <a:spcPct val="150000"/>
                </a:lnSpc>
              </a:pPr>
              <a:r>
                <a:rPr lang="en-AU" sz="2000">
                  <a:solidFill>
                    <a:schemeClr val="accent1"/>
                  </a:solidFill>
                </a:rPr>
                <a:t>Sodium</a:t>
              </a:r>
            </a:p>
            <a:p>
              <a:pPr algn="ctr">
                <a:lnSpc>
                  <a:spcPct val="150000"/>
                </a:lnSpc>
              </a:pPr>
              <a:r>
                <a:rPr lang="en-AU" sz="2000">
                  <a:solidFill>
                    <a:schemeClr val="accent1"/>
                  </a:solidFill>
                </a:rPr>
                <a:t>Calcium</a:t>
              </a:r>
            </a:p>
            <a:p>
              <a:pPr algn="ctr">
                <a:lnSpc>
                  <a:spcPct val="150000"/>
                </a:lnSpc>
              </a:pPr>
              <a:r>
                <a:rPr lang="en-AU" sz="2000">
                  <a:solidFill>
                    <a:schemeClr val="accent1"/>
                  </a:solidFill>
                </a:rPr>
                <a:t>Magnesium</a:t>
              </a:r>
            </a:p>
            <a:p>
              <a:pPr algn="ctr">
                <a:lnSpc>
                  <a:spcPct val="150000"/>
                </a:lnSpc>
              </a:pPr>
              <a:r>
                <a:rPr lang="en-AU" sz="2000">
                  <a:solidFill>
                    <a:schemeClr val="accent1"/>
                  </a:solidFill>
                </a:rPr>
                <a:t>Aluminium</a:t>
              </a:r>
            </a:p>
            <a:p>
              <a:pPr algn="ctr">
                <a:lnSpc>
                  <a:spcPct val="150000"/>
                </a:lnSpc>
              </a:pPr>
              <a:r>
                <a:rPr lang="en-AU" sz="2000">
                  <a:solidFill>
                    <a:schemeClr val="accent1"/>
                  </a:solidFill>
                  <a:highlight>
                    <a:srgbClr val="FFFF00"/>
                  </a:highlight>
                </a:rPr>
                <a:t>Zinc</a:t>
              </a:r>
            </a:p>
            <a:p>
              <a:pPr algn="ctr">
                <a:lnSpc>
                  <a:spcPct val="150000"/>
                </a:lnSpc>
              </a:pPr>
              <a:r>
                <a:rPr lang="en-AU" sz="2000">
                  <a:solidFill>
                    <a:schemeClr val="accent1"/>
                  </a:solidFill>
                  <a:highlight>
                    <a:srgbClr val="FFFF00"/>
                  </a:highlight>
                </a:rPr>
                <a:t>Iron</a:t>
              </a:r>
            </a:p>
            <a:p>
              <a:pPr algn="ctr">
                <a:lnSpc>
                  <a:spcPct val="150000"/>
                </a:lnSpc>
              </a:pPr>
              <a:r>
                <a:rPr lang="en-AU" sz="2000">
                  <a:solidFill>
                    <a:schemeClr val="accent1"/>
                  </a:solidFill>
                </a:rPr>
                <a:t>Lead</a:t>
              </a:r>
            </a:p>
            <a:p>
              <a:pPr algn="ctr">
                <a:lnSpc>
                  <a:spcPct val="150000"/>
                </a:lnSpc>
              </a:pPr>
              <a:r>
                <a:rPr lang="en-AU" sz="2000">
                  <a:solidFill>
                    <a:schemeClr val="accent1"/>
                  </a:solidFill>
                  <a:highlight>
                    <a:srgbClr val="FFFF00"/>
                  </a:highlight>
                </a:rPr>
                <a:t>Copper</a:t>
              </a:r>
            </a:p>
            <a:p>
              <a:pPr algn="ctr"/>
              <a:r>
                <a:rPr lang="en-AU">
                  <a:solidFill>
                    <a:schemeClr val="accent1"/>
                  </a:solidFill>
                </a:rPr>
                <a:t> </a:t>
              </a:r>
            </a:p>
          </p:txBody>
        </p:sp>
        <p:grpSp>
          <p:nvGrpSpPr>
            <p:cNvPr id="4" name="Group 3">
              <a:extLst>
                <a:ext uri="{FF2B5EF4-FFF2-40B4-BE49-F238E27FC236}">
                  <a16:creationId xmlns:a16="http://schemas.microsoft.com/office/drawing/2014/main" id="{D8ECFE59-62F8-72F1-943B-8F1504409A8A}"/>
                </a:ext>
              </a:extLst>
            </p:cNvPr>
            <p:cNvGrpSpPr/>
            <p:nvPr/>
          </p:nvGrpSpPr>
          <p:grpSpPr>
            <a:xfrm>
              <a:off x="10358966" y="1255766"/>
              <a:ext cx="1771383" cy="4504366"/>
              <a:chOff x="10358966" y="1255766"/>
              <a:chExt cx="1771383" cy="4504366"/>
            </a:xfrm>
          </p:grpSpPr>
          <p:sp>
            <p:nvSpPr>
              <p:cNvPr id="7" name="Arrow: Up 6">
                <a:extLst>
                  <a:ext uri="{FF2B5EF4-FFF2-40B4-BE49-F238E27FC236}">
                    <a16:creationId xmlns:a16="http://schemas.microsoft.com/office/drawing/2014/main" id="{7EC966BC-9F5C-BB61-EBDE-618B86DE6DBC}"/>
                  </a:ext>
                  <a:ext uri="{C183D7F6-B498-43B3-948B-1728B52AA6E4}">
                    <adec:decorative xmlns:adec="http://schemas.microsoft.com/office/drawing/2017/decorative" val="1"/>
                  </a:ext>
                </a:extLst>
              </p:cNvPr>
              <p:cNvSpPr/>
              <p:nvPr/>
            </p:nvSpPr>
            <p:spPr>
              <a:xfrm>
                <a:off x="10784631" y="1587693"/>
                <a:ext cx="547408" cy="35753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D4203137-546B-F6FD-F955-5DFFE3CDFDAC}"/>
                  </a:ext>
                </a:extLst>
              </p:cNvPr>
              <p:cNvSpPr txBox="1"/>
              <p:nvPr/>
            </p:nvSpPr>
            <p:spPr>
              <a:xfrm>
                <a:off x="10358966" y="1255766"/>
                <a:ext cx="1398737" cy="545601"/>
              </a:xfrm>
              <a:prstGeom prst="rect">
                <a:avLst/>
              </a:prstGeom>
              <a:noFill/>
            </p:spPr>
            <p:txBody>
              <a:bodyPr wrap="square" lIns="0" tIns="0" rIns="0" bIns="0" rtlCol="0">
                <a:noAutofit/>
              </a:bodyPr>
              <a:lstStyle/>
              <a:p>
                <a:pPr algn="l"/>
                <a:r>
                  <a:rPr lang="en-AU" sz="1800"/>
                  <a:t>Most reactive</a:t>
                </a:r>
              </a:p>
            </p:txBody>
          </p:sp>
          <p:sp>
            <p:nvSpPr>
              <p:cNvPr id="9" name="TextBox 8">
                <a:extLst>
                  <a:ext uri="{FF2B5EF4-FFF2-40B4-BE49-F238E27FC236}">
                    <a16:creationId xmlns:a16="http://schemas.microsoft.com/office/drawing/2014/main" id="{C6EC81E5-2333-79DE-7340-29BC9294CD94}"/>
                  </a:ext>
                </a:extLst>
              </p:cNvPr>
              <p:cNvSpPr txBox="1"/>
              <p:nvPr/>
            </p:nvSpPr>
            <p:spPr>
              <a:xfrm>
                <a:off x="10358966" y="5214531"/>
                <a:ext cx="1771383" cy="545601"/>
              </a:xfrm>
              <a:prstGeom prst="rect">
                <a:avLst/>
              </a:prstGeom>
              <a:noFill/>
            </p:spPr>
            <p:txBody>
              <a:bodyPr wrap="square" lIns="0" tIns="0" rIns="0" bIns="0" rtlCol="0">
                <a:noAutofit/>
              </a:bodyPr>
              <a:lstStyle/>
              <a:p>
                <a:pPr algn="l"/>
                <a:r>
                  <a:rPr lang="en-AU" sz="1800"/>
                  <a:t>Least reactive</a:t>
                </a:r>
              </a:p>
            </p:txBody>
          </p:sp>
        </p:grpSp>
      </p:grpSp>
      <p:sp>
        <p:nvSpPr>
          <p:cNvPr id="10" name="TextBox 9">
            <a:extLst>
              <a:ext uri="{FF2B5EF4-FFF2-40B4-BE49-F238E27FC236}">
                <a16:creationId xmlns:a16="http://schemas.microsoft.com/office/drawing/2014/main" id="{31E68537-7467-207D-8581-EC8490384907}"/>
              </a:ext>
            </a:extLst>
          </p:cNvPr>
          <p:cNvSpPr txBox="1"/>
          <p:nvPr/>
        </p:nvSpPr>
        <p:spPr>
          <a:xfrm>
            <a:off x="359999" y="3329286"/>
            <a:ext cx="6536266" cy="1005647"/>
          </a:xfrm>
          <a:prstGeom prst="rect">
            <a:avLst/>
          </a:prstGeom>
          <a:noFill/>
        </p:spPr>
        <p:txBody>
          <a:bodyPr wrap="square" lIns="0" tIns="0" rIns="0" bIns="0" rtlCol="0">
            <a:noAutofit/>
          </a:bodyPr>
          <a:lstStyle/>
          <a:p>
            <a:r>
              <a:rPr lang="en-AU" sz="1800">
                <a:solidFill>
                  <a:schemeClr val="tx2"/>
                </a:solidFill>
              </a:rPr>
              <a:t>Zn</a:t>
            </a:r>
            <a:r>
              <a:rPr lang="en-AU" sz="1800"/>
              <a:t>(s) </a:t>
            </a:r>
            <a:r>
              <a:rPr lang="en-AU" sz="1800">
                <a:solidFill>
                  <a:schemeClr val="tx2"/>
                </a:solidFill>
              </a:rPr>
              <a:t>+ </a:t>
            </a:r>
            <a:r>
              <a:rPr lang="en-AU" sz="1800">
                <a:solidFill>
                  <a:schemeClr val="accent2"/>
                </a:solidFill>
              </a:rPr>
              <a:t>Cu</a:t>
            </a:r>
            <a:r>
              <a:rPr lang="en-AU" sz="1800"/>
              <a:t>SO</a:t>
            </a:r>
            <a:r>
              <a:rPr lang="en-AU" sz="1800" baseline="-25000"/>
              <a:t>4</a:t>
            </a:r>
            <a:r>
              <a:rPr lang="en-AU" sz="1800">
                <a:solidFill>
                  <a:schemeClr val="tx2"/>
                </a:solidFill>
              </a:rPr>
              <a:t> </a:t>
            </a:r>
            <a:r>
              <a:rPr lang="en-AU" sz="1800">
                <a:solidFill>
                  <a:schemeClr val="tx2"/>
                </a:solidFill>
                <a:sym typeface="Wingdings" panose="05000000000000000000" pitchFamily="2" charset="2"/>
              </a:rPr>
              <a:t> Zn</a:t>
            </a:r>
            <a:r>
              <a:rPr lang="en-AU" sz="1800">
                <a:sym typeface="Wingdings" panose="05000000000000000000" pitchFamily="2" charset="2"/>
              </a:rPr>
              <a:t>SO</a:t>
            </a:r>
            <a:r>
              <a:rPr lang="en-AU" sz="1800" baseline="-25000">
                <a:sym typeface="Wingdings" panose="05000000000000000000" pitchFamily="2" charset="2"/>
              </a:rPr>
              <a:t>4</a:t>
            </a:r>
            <a:r>
              <a:rPr lang="en-AU" sz="1800">
                <a:sym typeface="Wingdings" panose="05000000000000000000" pitchFamily="2" charset="2"/>
              </a:rPr>
              <a:t>(</a:t>
            </a:r>
            <a:r>
              <a:rPr lang="en-AU" sz="1800" err="1">
                <a:sym typeface="Wingdings" panose="05000000000000000000" pitchFamily="2" charset="2"/>
              </a:rPr>
              <a:t>aq</a:t>
            </a:r>
            <a:r>
              <a:rPr lang="en-AU" sz="1800">
                <a:sym typeface="Wingdings" panose="05000000000000000000" pitchFamily="2" charset="2"/>
              </a:rPr>
              <a:t>)</a:t>
            </a:r>
            <a:r>
              <a:rPr lang="en-AU" sz="1800">
                <a:solidFill>
                  <a:schemeClr val="tx2"/>
                </a:solidFill>
                <a:sym typeface="Wingdings" panose="05000000000000000000" pitchFamily="2" charset="2"/>
              </a:rPr>
              <a:t> + </a:t>
            </a:r>
            <a:r>
              <a:rPr lang="en-AU" sz="1800">
                <a:solidFill>
                  <a:schemeClr val="accent2"/>
                </a:solidFill>
                <a:sym typeface="Wingdings" panose="05000000000000000000" pitchFamily="2" charset="2"/>
              </a:rPr>
              <a:t>Cu</a:t>
            </a:r>
            <a:r>
              <a:rPr lang="en-AU" sz="1800">
                <a:sym typeface="Wingdings" panose="05000000000000000000" pitchFamily="2" charset="2"/>
              </a:rPr>
              <a:t>(s)</a:t>
            </a:r>
          </a:p>
          <a:p>
            <a:endParaRPr lang="en-AU" sz="1800">
              <a:sym typeface="Wingdings" panose="05000000000000000000" pitchFamily="2" charset="2"/>
            </a:endParaRPr>
          </a:p>
          <a:p>
            <a:r>
              <a:rPr lang="en-AU" sz="1800"/>
              <a:t>zinc</a:t>
            </a:r>
            <a:r>
              <a:rPr lang="en-AU" sz="1800" i="1"/>
              <a:t>(s) </a:t>
            </a:r>
            <a:r>
              <a:rPr lang="en-AU" sz="1800"/>
              <a:t>+ copper(II) </a:t>
            </a:r>
            <a:r>
              <a:rPr lang="en-AU" sz="1800" err="1"/>
              <a:t>sulfate</a:t>
            </a:r>
            <a:r>
              <a:rPr lang="en-AU" sz="1800" i="1"/>
              <a:t>(</a:t>
            </a:r>
            <a:r>
              <a:rPr lang="en-AU" sz="1800" i="1" err="1"/>
              <a:t>aq</a:t>
            </a:r>
            <a:r>
              <a:rPr lang="en-AU" sz="1800" i="1"/>
              <a:t>) </a:t>
            </a:r>
            <a:r>
              <a:rPr lang="en-AU" sz="1800">
                <a:sym typeface="Wingdings" panose="05000000000000000000" pitchFamily="2" charset="2"/>
              </a:rPr>
              <a:t> copper</a:t>
            </a:r>
            <a:r>
              <a:rPr lang="en-AU" sz="1800" i="1">
                <a:sym typeface="Wingdings" panose="05000000000000000000" pitchFamily="2" charset="2"/>
              </a:rPr>
              <a:t>(s) </a:t>
            </a:r>
            <a:r>
              <a:rPr lang="en-AU" sz="1800">
                <a:sym typeface="Wingdings" panose="05000000000000000000" pitchFamily="2" charset="2"/>
              </a:rPr>
              <a:t>+ zinc(II) </a:t>
            </a:r>
            <a:r>
              <a:rPr lang="en-AU" sz="1800" err="1">
                <a:sym typeface="Wingdings" panose="05000000000000000000" pitchFamily="2" charset="2"/>
              </a:rPr>
              <a:t>sulfate</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a:t>
            </a:r>
          </a:p>
        </p:txBody>
      </p:sp>
      <p:sp>
        <p:nvSpPr>
          <p:cNvPr id="11" name="TextBox 10">
            <a:extLst>
              <a:ext uri="{FF2B5EF4-FFF2-40B4-BE49-F238E27FC236}">
                <a16:creationId xmlns:a16="http://schemas.microsoft.com/office/drawing/2014/main" id="{62B1E1E9-105F-FF32-3525-06C1B84590AC}"/>
              </a:ext>
            </a:extLst>
          </p:cNvPr>
          <p:cNvSpPr txBox="1"/>
          <p:nvPr/>
        </p:nvSpPr>
        <p:spPr>
          <a:xfrm>
            <a:off x="341735" y="4754485"/>
            <a:ext cx="6536266" cy="1005647"/>
          </a:xfrm>
          <a:prstGeom prst="rect">
            <a:avLst/>
          </a:prstGeom>
          <a:noFill/>
        </p:spPr>
        <p:txBody>
          <a:bodyPr wrap="square" lIns="0" tIns="0" rIns="0" bIns="0" rtlCol="0">
            <a:noAutofit/>
          </a:bodyPr>
          <a:lstStyle/>
          <a:p>
            <a:r>
              <a:rPr lang="en-AU" sz="1800">
                <a:sym typeface="Wingdings" panose="05000000000000000000" pitchFamily="2" charset="2"/>
              </a:rPr>
              <a:t>copper</a:t>
            </a:r>
            <a:r>
              <a:rPr lang="en-AU" sz="1800" i="1">
                <a:sym typeface="Wingdings" panose="05000000000000000000" pitchFamily="2" charset="2"/>
              </a:rPr>
              <a:t>(s) </a:t>
            </a:r>
            <a:r>
              <a:rPr lang="en-AU" sz="1800">
                <a:sym typeface="Wingdings" panose="05000000000000000000" pitchFamily="2" charset="2"/>
              </a:rPr>
              <a:t>+ iron(II) </a:t>
            </a:r>
            <a:r>
              <a:rPr lang="en-AU" sz="1800" err="1">
                <a:sym typeface="Wingdings" panose="05000000000000000000" pitchFamily="2" charset="2"/>
              </a:rPr>
              <a:t>sulfate</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(NO REACTION)</a:t>
            </a:r>
            <a:endParaRPr lang="en-AU" sz="1800"/>
          </a:p>
        </p:txBody>
      </p:sp>
    </p:spTree>
    <p:extLst>
      <p:ext uri="{BB962C8B-B14F-4D97-AF65-F5344CB8AC3E}">
        <p14:creationId xmlns:p14="http://schemas.microsoft.com/office/powerpoint/2010/main" val="348139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0E706-4273-5775-5587-7E82D2E7CD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96</a:t>
            </a:fld>
            <a:endParaRPr lang="en-AU"/>
          </a:p>
        </p:txBody>
      </p:sp>
      <p:sp>
        <p:nvSpPr>
          <p:cNvPr id="6" name="Title 5">
            <a:extLst>
              <a:ext uri="{FF2B5EF4-FFF2-40B4-BE49-F238E27FC236}">
                <a16:creationId xmlns:a16="http://schemas.microsoft.com/office/drawing/2014/main" id="{A2AAB825-7A1C-92E6-122A-08B2D2E06DEF}"/>
              </a:ext>
            </a:extLst>
          </p:cNvPr>
          <p:cNvSpPr>
            <a:spLocks noGrp="1"/>
          </p:cNvSpPr>
          <p:nvPr>
            <p:ph type="title"/>
          </p:nvPr>
        </p:nvSpPr>
        <p:spPr/>
        <p:txBody>
          <a:bodyPr/>
          <a:lstStyle/>
          <a:p>
            <a:r>
              <a:rPr lang="en-AU"/>
              <a:t>1.5 Checkpoint 3</a:t>
            </a:r>
          </a:p>
        </p:txBody>
      </p:sp>
      <p:sp>
        <p:nvSpPr>
          <p:cNvPr id="3" name="Text Placeholder 4">
            <a:extLst>
              <a:ext uri="{FF2B5EF4-FFF2-40B4-BE49-F238E27FC236}">
                <a16:creationId xmlns:a16="http://schemas.microsoft.com/office/drawing/2014/main" id="{C7221FCD-E4FF-84B6-C008-417A007C9787}"/>
              </a:ext>
            </a:extLst>
          </p:cNvPr>
          <p:cNvSpPr>
            <a:spLocks noGrp="1"/>
          </p:cNvSpPr>
          <p:nvPr>
            <p:ph type="body" sz="quarter" idx="18"/>
          </p:nvPr>
        </p:nvSpPr>
        <p:spPr/>
        <p:txBody>
          <a:bodyPr/>
          <a:lstStyle/>
          <a:p>
            <a:r>
              <a:rPr lang="en-US"/>
              <a:t>Activity series of metals</a:t>
            </a:r>
            <a:endParaRPr lang="en-AU"/>
          </a:p>
        </p:txBody>
      </p:sp>
      <p:sp>
        <p:nvSpPr>
          <p:cNvPr id="9" name="Text Placeholder 4">
            <a:extLst>
              <a:ext uri="{FF2B5EF4-FFF2-40B4-BE49-F238E27FC236}">
                <a16:creationId xmlns:a16="http://schemas.microsoft.com/office/drawing/2014/main" id="{452E8BB7-BCC6-0B25-EDD2-E447614491CF}"/>
              </a:ext>
            </a:extLst>
          </p:cNvPr>
          <p:cNvSpPr txBox="1">
            <a:spLocks/>
          </p:cNvSpPr>
          <p:nvPr/>
        </p:nvSpPr>
        <p:spPr>
          <a:xfrm>
            <a:off x="348000" y="1848903"/>
            <a:ext cx="7601971" cy="4757097"/>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Select which of the following combinations would produce a reaction and complete the word equation.</a:t>
            </a:r>
          </a:p>
          <a:p>
            <a:endParaRPr lang="en-AU"/>
          </a:p>
          <a:p>
            <a:r>
              <a:rPr lang="en-AU" sz="1800"/>
              <a:t>magnesium</a:t>
            </a:r>
            <a:r>
              <a:rPr lang="en-AU" sz="1800" i="1"/>
              <a:t>(s) </a:t>
            </a:r>
            <a:r>
              <a:rPr lang="en-AU" sz="1800"/>
              <a:t>+ sodium nitrate</a:t>
            </a:r>
            <a:r>
              <a:rPr lang="en-AU" sz="1800" i="1"/>
              <a:t>(</a:t>
            </a:r>
            <a:r>
              <a:rPr lang="en-AU" sz="1800" i="1" err="1"/>
              <a:t>aq</a:t>
            </a:r>
            <a:r>
              <a:rPr lang="en-AU" sz="1800" i="1"/>
              <a:t>) </a:t>
            </a:r>
            <a:r>
              <a:rPr lang="en-AU" sz="1800">
                <a:sym typeface="Wingdings" panose="05000000000000000000" pitchFamily="2" charset="2"/>
              </a:rPr>
              <a:t> </a:t>
            </a:r>
          </a:p>
          <a:p>
            <a:endParaRPr lang="en-AU" sz="1800">
              <a:sym typeface="Wingdings" panose="05000000000000000000" pitchFamily="2" charset="2"/>
            </a:endParaRPr>
          </a:p>
          <a:p>
            <a:r>
              <a:rPr lang="en-AU" sz="1800">
                <a:sym typeface="Wingdings" panose="05000000000000000000" pitchFamily="2" charset="2"/>
              </a:rPr>
              <a:t>calcium</a:t>
            </a:r>
            <a:r>
              <a:rPr lang="en-AU" sz="1800" i="1">
                <a:sym typeface="Wingdings" panose="05000000000000000000" pitchFamily="2" charset="2"/>
              </a:rPr>
              <a:t>(s) </a:t>
            </a:r>
            <a:r>
              <a:rPr lang="en-AU" sz="1800">
                <a:sym typeface="Wingdings" panose="05000000000000000000" pitchFamily="2" charset="2"/>
              </a:rPr>
              <a:t>+ magnesium nitrate</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 </a:t>
            </a:r>
          </a:p>
          <a:p>
            <a:r>
              <a:rPr lang="en-AU">
                <a:sym typeface="Wingdings" panose="05000000000000000000" pitchFamily="2" charset="2"/>
              </a:rPr>
              <a:t>				</a:t>
            </a:r>
            <a:endParaRPr lang="en-AU"/>
          </a:p>
        </p:txBody>
      </p:sp>
      <p:grpSp>
        <p:nvGrpSpPr>
          <p:cNvPr id="4" name="Group 3" descr="A representation of the activity series of metals. The most reactive metals are at the top and the least reactive are at the bottom. The activity series order is potassium, sodium, calcium, magnesium, aluminium, zinc, iron, lead, copper.">
            <a:extLst>
              <a:ext uri="{FF2B5EF4-FFF2-40B4-BE49-F238E27FC236}">
                <a16:creationId xmlns:a16="http://schemas.microsoft.com/office/drawing/2014/main" id="{365279BE-D8D2-34D6-EAAD-7F99CBC73600}"/>
              </a:ext>
            </a:extLst>
          </p:cNvPr>
          <p:cNvGrpSpPr/>
          <p:nvPr/>
        </p:nvGrpSpPr>
        <p:grpSpPr>
          <a:xfrm>
            <a:off x="8041125" y="1756466"/>
            <a:ext cx="4196979" cy="4849533"/>
            <a:chOff x="8041125" y="1756466"/>
            <a:chExt cx="4196979" cy="4849533"/>
          </a:xfrm>
        </p:grpSpPr>
        <p:sp>
          <p:nvSpPr>
            <p:cNvPr id="10" name="Rectangle: Rounded Corners 9">
              <a:extLst>
                <a:ext uri="{FF2B5EF4-FFF2-40B4-BE49-F238E27FC236}">
                  <a16:creationId xmlns:a16="http://schemas.microsoft.com/office/drawing/2014/main" id="{4DFFE44A-2362-5C64-0772-CCF48B799DA7}"/>
                </a:ext>
                <a:ext uri="{C183D7F6-B498-43B3-948B-1728B52AA6E4}">
                  <adec:decorative xmlns:adec="http://schemas.microsoft.com/office/drawing/2017/decorative" val="1"/>
                </a:ext>
              </a:extLst>
            </p:cNvPr>
            <p:cNvSpPr/>
            <p:nvPr/>
          </p:nvSpPr>
          <p:spPr>
            <a:xfrm>
              <a:off x="8041125" y="1848902"/>
              <a:ext cx="2167912" cy="4757097"/>
            </a:xfrm>
            <a:prstGeom prst="roundRect">
              <a:avLst>
                <a:gd name="adj" fmla="val 674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lnSpc>
                  <a:spcPct val="150000"/>
                </a:lnSpc>
              </a:pPr>
              <a:r>
                <a:rPr lang="en-AU" sz="2000">
                  <a:solidFill>
                    <a:schemeClr val="accent1"/>
                  </a:solidFill>
                </a:rPr>
                <a:t>Potassium</a:t>
              </a:r>
            </a:p>
            <a:p>
              <a:pPr algn="ctr">
                <a:lnSpc>
                  <a:spcPct val="150000"/>
                </a:lnSpc>
              </a:pPr>
              <a:r>
                <a:rPr lang="en-AU" sz="2000">
                  <a:solidFill>
                    <a:schemeClr val="accent1"/>
                  </a:solidFill>
                </a:rPr>
                <a:t>Sodium</a:t>
              </a:r>
            </a:p>
            <a:p>
              <a:pPr algn="ctr">
                <a:lnSpc>
                  <a:spcPct val="150000"/>
                </a:lnSpc>
              </a:pPr>
              <a:r>
                <a:rPr lang="en-AU" sz="2000">
                  <a:solidFill>
                    <a:schemeClr val="accent1"/>
                  </a:solidFill>
                </a:rPr>
                <a:t>Calcium</a:t>
              </a:r>
            </a:p>
            <a:p>
              <a:pPr algn="ctr">
                <a:lnSpc>
                  <a:spcPct val="150000"/>
                </a:lnSpc>
              </a:pPr>
              <a:r>
                <a:rPr lang="en-AU" sz="2000">
                  <a:solidFill>
                    <a:schemeClr val="accent1"/>
                  </a:solidFill>
                </a:rPr>
                <a:t>Magnesium</a:t>
              </a:r>
            </a:p>
            <a:p>
              <a:pPr algn="ctr">
                <a:lnSpc>
                  <a:spcPct val="150000"/>
                </a:lnSpc>
              </a:pPr>
              <a:r>
                <a:rPr lang="en-AU" sz="2000">
                  <a:solidFill>
                    <a:schemeClr val="accent1"/>
                  </a:solidFill>
                </a:rPr>
                <a:t>Aluminium</a:t>
              </a:r>
            </a:p>
            <a:p>
              <a:pPr algn="ctr">
                <a:lnSpc>
                  <a:spcPct val="150000"/>
                </a:lnSpc>
              </a:pPr>
              <a:r>
                <a:rPr lang="en-AU" sz="2000">
                  <a:solidFill>
                    <a:schemeClr val="accent1"/>
                  </a:solidFill>
                </a:rPr>
                <a:t>Zinc</a:t>
              </a:r>
            </a:p>
            <a:p>
              <a:pPr algn="ctr">
                <a:lnSpc>
                  <a:spcPct val="150000"/>
                </a:lnSpc>
              </a:pPr>
              <a:r>
                <a:rPr lang="en-AU" sz="2000">
                  <a:solidFill>
                    <a:schemeClr val="accent1"/>
                  </a:solidFill>
                </a:rPr>
                <a:t>Iron</a:t>
              </a:r>
            </a:p>
            <a:p>
              <a:pPr algn="ctr">
                <a:lnSpc>
                  <a:spcPct val="150000"/>
                </a:lnSpc>
              </a:pPr>
              <a:r>
                <a:rPr lang="en-AU" sz="2000">
                  <a:solidFill>
                    <a:schemeClr val="accent1"/>
                  </a:solidFill>
                </a:rPr>
                <a:t>Lead</a:t>
              </a:r>
            </a:p>
            <a:p>
              <a:pPr algn="ctr">
                <a:lnSpc>
                  <a:spcPct val="150000"/>
                </a:lnSpc>
              </a:pPr>
              <a:r>
                <a:rPr lang="en-AU" sz="2000">
                  <a:solidFill>
                    <a:schemeClr val="accent1"/>
                  </a:solidFill>
                </a:rPr>
                <a:t>Copper</a:t>
              </a:r>
            </a:p>
            <a:p>
              <a:pPr algn="ctr"/>
              <a:r>
                <a:rPr lang="en-AU">
                  <a:solidFill>
                    <a:schemeClr val="accent1"/>
                  </a:solidFill>
                </a:rPr>
                <a:t> </a:t>
              </a:r>
            </a:p>
          </p:txBody>
        </p:sp>
        <p:sp>
          <p:nvSpPr>
            <p:cNvPr id="12" name="TextBox 11">
              <a:extLst>
                <a:ext uri="{FF2B5EF4-FFF2-40B4-BE49-F238E27FC236}">
                  <a16:creationId xmlns:a16="http://schemas.microsoft.com/office/drawing/2014/main" id="{BF9CBA96-79A4-E769-A261-511112608253}"/>
                </a:ext>
              </a:extLst>
            </p:cNvPr>
            <p:cNvSpPr txBox="1"/>
            <p:nvPr/>
          </p:nvSpPr>
          <p:spPr>
            <a:xfrm>
              <a:off x="10346296" y="1756466"/>
              <a:ext cx="1398737" cy="545601"/>
            </a:xfrm>
            <a:prstGeom prst="rect">
              <a:avLst/>
            </a:prstGeom>
            <a:noFill/>
          </p:spPr>
          <p:txBody>
            <a:bodyPr wrap="square" lIns="0" tIns="0" rIns="0" bIns="0" rtlCol="0">
              <a:noAutofit/>
            </a:bodyPr>
            <a:lstStyle/>
            <a:p>
              <a:pPr algn="l"/>
              <a:r>
                <a:rPr lang="en-AU" sz="1800"/>
                <a:t>Most reactive</a:t>
              </a:r>
            </a:p>
          </p:txBody>
        </p:sp>
        <p:sp>
          <p:nvSpPr>
            <p:cNvPr id="11" name="Arrow: Up 10" descr="up arrow">
              <a:extLst>
                <a:ext uri="{FF2B5EF4-FFF2-40B4-BE49-F238E27FC236}">
                  <a16:creationId xmlns:a16="http://schemas.microsoft.com/office/drawing/2014/main" id="{8BA0CE5E-FBF3-D8C2-5972-46884875ED20}"/>
                </a:ext>
              </a:extLst>
            </p:cNvPr>
            <p:cNvSpPr/>
            <p:nvPr/>
          </p:nvSpPr>
          <p:spPr>
            <a:xfrm>
              <a:off x="10346296" y="2302067"/>
              <a:ext cx="547408" cy="35753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A43BA85B-E9ED-473B-DEA0-DDE6E83C43E2}"/>
                </a:ext>
              </a:extLst>
            </p:cNvPr>
            <p:cNvSpPr txBox="1"/>
            <p:nvPr/>
          </p:nvSpPr>
          <p:spPr>
            <a:xfrm>
              <a:off x="10466721" y="5970399"/>
              <a:ext cx="1771383" cy="545601"/>
            </a:xfrm>
            <a:prstGeom prst="rect">
              <a:avLst/>
            </a:prstGeom>
            <a:noFill/>
          </p:spPr>
          <p:txBody>
            <a:bodyPr wrap="square" lIns="0" tIns="0" rIns="0" bIns="0" rtlCol="0">
              <a:noAutofit/>
            </a:bodyPr>
            <a:lstStyle/>
            <a:p>
              <a:pPr algn="l"/>
              <a:r>
                <a:rPr lang="en-AU" sz="1800"/>
                <a:t>Least reactive</a:t>
              </a:r>
            </a:p>
          </p:txBody>
        </p:sp>
      </p:grpSp>
      <p:sp>
        <p:nvSpPr>
          <p:cNvPr id="14" name="TextBox 13">
            <a:extLst>
              <a:ext uri="{FF2B5EF4-FFF2-40B4-BE49-F238E27FC236}">
                <a16:creationId xmlns:a16="http://schemas.microsoft.com/office/drawing/2014/main" id="{EEA76C76-C789-A6FF-F566-7CE3097D2B77}"/>
              </a:ext>
            </a:extLst>
          </p:cNvPr>
          <p:cNvSpPr txBox="1"/>
          <p:nvPr/>
        </p:nvSpPr>
        <p:spPr>
          <a:xfrm>
            <a:off x="4366335" y="4782114"/>
            <a:ext cx="4454203" cy="412068"/>
          </a:xfrm>
          <a:prstGeom prst="rect">
            <a:avLst/>
          </a:prstGeom>
          <a:noFill/>
        </p:spPr>
        <p:txBody>
          <a:bodyPr wrap="square" lIns="0" tIns="0" rIns="0" bIns="0" rtlCol="0">
            <a:noAutofit/>
          </a:bodyPr>
          <a:lstStyle/>
          <a:p>
            <a:pPr algn="l"/>
            <a:r>
              <a:rPr lang="en-AU" sz="1800">
                <a:solidFill>
                  <a:schemeClr val="tx2"/>
                </a:solidFill>
              </a:rPr>
              <a:t>calcium nitrate</a:t>
            </a:r>
            <a:r>
              <a:rPr lang="en-AU" sz="1800" i="1">
                <a:solidFill>
                  <a:schemeClr val="tx2"/>
                </a:solidFill>
              </a:rPr>
              <a:t>(</a:t>
            </a:r>
            <a:r>
              <a:rPr lang="en-AU" sz="1800" i="1" err="1">
                <a:solidFill>
                  <a:schemeClr val="tx2"/>
                </a:solidFill>
              </a:rPr>
              <a:t>aq</a:t>
            </a:r>
            <a:r>
              <a:rPr lang="en-AU" sz="1800" i="1">
                <a:solidFill>
                  <a:schemeClr val="tx2"/>
                </a:solidFill>
              </a:rPr>
              <a:t>) </a:t>
            </a:r>
            <a:r>
              <a:rPr lang="en-AU" sz="1800">
                <a:solidFill>
                  <a:schemeClr val="tx2"/>
                </a:solidFill>
              </a:rPr>
              <a:t>+ magnesium</a:t>
            </a:r>
            <a:r>
              <a:rPr lang="en-AU" sz="1800" i="1">
                <a:solidFill>
                  <a:schemeClr val="tx2"/>
                </a:solidFill>
              </a:rPr>
              <a:t>(s)</a:t>
            </a:r>
          </a:p>
        </p:txBody>
      </p:sp>
    </p:spTree>
    <p:extLst>
      <p:ext uri="{BB962C8B-B14F-4D97-AF65-F5344CB8AC3E}">
        <p14:creationId xmlns:p14="http://schemas.microsoft.com/office/powerpoint/2010/main" val="3556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50078-D9FA-CE6A-4104-D2BE66F4D6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61BFF-7F2E-8444-75F4-3193B5860E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
        <p:nvSpPr>
          <p:cNvPr id="3" name="Title 2">
            <a:extLst>
              <a:ext uri="{FF2B5EF4-FFF2-40B4-BE49-F238E27FC236}">
                <a16:creationId xmlns:a16="http://schemas.microsoft.com/office/drawing/2014/main" id="{B57F2339-FFE0-9200-86CF-D589593E3AE1}"/>
              </a:ext>
            </a:extLst>
          </p:cNvPr>
          <p:cNvSpPr>
            <a:spLocks noGrp="1"/>
          </p:cNvSpPr>
          <p:nvPr>
            <p:ph type="title"/>
          </p:nvPr>
        </p:nvSpPr>
        <p:spPr/>
        <p:txBody>
          <a:bodyPr/>
          <a:lstStyle/>
          <a:p>
            <a:r>
              <a:rPr lang="en-AU"/>
              <a:t>1.5  Acid metal reactions</a:t>
            </a:r>
          </a:p>
        </p:txBody>
      </p:sp>
      <p:sp>
        <p:nvSpPr>
          <p:cNvPr id="12" name="TextBox 11">
            <a:extLst>
              <a:ext uri="{FF2B5EF4-FFF2-40B4-BE49-F238E27FC236}">
                <a16:creationId xmlns:a16="http://schemas.microsoft.com/office/drawing/2014/main" id="{2DDF00D7-CB79-FDCF-6CAE-FD07DF490BF1}"/>
              </a:ext>
            </a:extLst>
          </p:cNvPr>
          <p:cNvSpPr txBox="1"/>
          <p:nvPr/>
        </p:nvSpPr>
        <p:spPr>
          <a:xfrm>
            <a:off x="2642980" y="1128554"/>
            <a:ext cx="4714632" cy="545601"/>
          </a:xfrm>
          <a:prstGeom prst="rect">
            <a:avLst/>
          </a:prstGeom>
          <a:noFill/>
        </p:spPr>
        <p:txBody>
          <a:bodyPr wrap="square" lIns="0" tIns="0" rIns="0" bIns="0" rtlCol="0">
            <a:noAutofit/>
          </a:bodyPr>
          <a:lstStyle/>
          <a:p>
            <a:pPr algn="ctr">
              <a:lnSpc>
                <a:spcPct val="150000"/>
              </a:lnSpc>
              <a:spcAft>
                <a:spcPts val="600"/>
              </a:spcAft>
            </a:pPr>
            <a:r>
              <a:rPr lang="en-AU" sz="2000"/>
              <a:t>acid + </a:t>
            </a:r>
            <a:r>
              <a:rPr lang="en-AU" sz="2000">
                <a:solidFill>
                  <a:schemeClr val="tx2"/>
                </a:solidFill>
              </a:rPr>
              <a:t>metal </a:t>
            </a:r>
            <a:r>
              <a:rPr lang="en-AU" sz="2000">
                <a:sym typeface="Wingdings" panose="05000000000000000000" pitchFamily="2" charset="2"/>
              </a:rPr>
              <a:t> </a:t>
            </a:r>
            <a:r>
              <a:rPr lang="en-AU" sz="2000">
                <a:solidFill>
                  <a:schemeClr val="accent2"/>
                </a:solidFill>
                <a:sym typeface="Wingdings" panose="05000000000000000000" pitchFamily="2" charset="2"/>
              </a:rPr>
              <a:t>salt </a:t>
            </a:r>
            <a:r>
              <a:rPr lang="en-AU" sz="2000">
                <a:sym typeface="Wingdings" panose="05000000000000000000" pitchFamily="2" charset="2"/>
              </a:rPr>
              <a:t>+ </a:t>
            </a:r>
            <a:r>
              <a:rPr lang="en-AU" sz="2000">
                <a:solidFill>
                  <a:srgbClr val="00B050"/>
                </a:solidFill>
                <a:sym typeface="Wingdings" panose="05000000000000000000" pitchFamily="2" charset="2"/>
              </a:rPr>
              <a:t>hydrogen</a:t>
            </a:r>
          </a:p>
          <a:p>
            <a:pPr algn="ctr"/>
            <a:endParaRPr lang="en-AU" sz="2000">
              <a:solidFill>
                <a:srgbClr val="00B050"/>
              </a:solidFill>
              <a:sym typeface="Wingdings" panose="05000000000000000000" pitchFamily="2" charset="2"/>
            </a:endParaRPr>
          </a:p>
          <a:p>
            <a:pPr algn="ctr"/>
            <a:r>
              <a:rPr lang="en-AU" sz="2000">
                <a:sym typeface="Wingdings" panose="05000000000000000000" pitchFamily="2" charset="2"/>
              </a:rPr>
              <a:t> </a:t>
            </a:r>
          </a:p>
          <a:p>
            <a:pPr algn="ctr"/>
            <a:r>
              <a:rPr lang="en-AU" sz="2000">
                <a:sym typeface="Wingdings" panose="05000000000000000000" pitchFamily="2" charset="2"/>
              </a:rPr>
              <a:t>						 	 				 </a:t>
            </a:r>
          </a:p>
          <a:p>
            <a:pPr algn="ctr"/>
            <a:endParaRPr lang="en-AU" sz="2000">
              <a:sym typeface="Wingdings" panose="05000000000000000000" pitchFamily="2" charset="2"/>
            </a:endParaRPr>
          </a:p>
          <a:p>
            <a:pPr algn="ctr"/>
            <a:endParaRPr lang="en-AU" sz="2000">
              <a:sym typeface="Wingdings" panose="05000000000000000000" pitchFamily="2" charset="2"/>
            </a:endParaRPr>
          </a:p>
          <a:p>
            <a:pPr algn="ctr"/>
            <a:endParaRPr lang="en-AU" sz="2000">
              <a:sym typeface="Wingdings" panose="05000000000000000000" pitchFamily="2" charset="2"/>
            </a:endParaRPr>
          </a:p>
          <a:p>
            <a:pPr algn="ctr"/>
            <a:r>
              <a:rPr lang="en-AU" sz="2000">
                <a:sym typeface="Wingdings" panose="05000000000000000000" pitchFamily="2" charset="2"/>
              </a:rPr>
              <a:t>	</a:t>
            </a:r>
            <a:endParaRPr lang="en-AU" sz="2000">
              <a:solidFill>
                <a:srgbClr val="00B050"/>
              </a:solidFill>
            </a:endParaRPr>
          </a:p>
        </p:txBody>
      </p:sp>
      <p:sp>
        <p:nvSpPr>
          <p:cNvPr id="13" name="TextBox 12">
            <a:extLst>
              <a:ext uri="{FF2B5EF4-FFF2-40B4-BE49-F238E27FC236}">
                <a16:creationId xmlns:a16="http://schemas.microsoft.com/office/drawing/2014/main" id="{D7087D10-792E-7351-0242-16FF0A383BAC}"/>
              </a:ext>
            </a:extLst>
          </p:cNvPr>
          <p:cNvSpPr txBox="1"/>
          <p:nvPr/>
        </p:nvSpPr>
        <p:spPr>
          <a:xfrm>
            <a:off x="503871" y="1710082"/>
            <a:ext cx="11184258" cy="1024840"/>
          </a:xfrm>
          <a:prstGeom prst="rect">
            <a:avLst/>
          </a:prstGeom>
          <a:noFill/>
        </p:spPr>
        <p:txBody>
          <a:bodyPr wrap="square" lIns="0" tIns="0" rIns="0" bIns="0" rtlCol="0">
            <a:noAutofit/>
          </a:bodyPr>
          <a:lstStyle/>
          <a:p>
            <a:pPr>
              <a:lnSpc>
                <a:spcPct val="150000"/>
              </a:lnSpc>
              <a:spcAft>
                <a:spcPts val="600"/>
              </a:spcAft>
            </a:pPr>
            <a:r>
              <a:rPr lang="en-AU" sz="2000"/>
              <a:t>A</a:t>
            </a:r>
            <a:r>
              <a:rPr lang="en-AU" sz="2000">
                <a:solidFill>
                  <a:srgbClr val="146CFD"/>
                </a:solidFill>
              </a:rPr>
              <a:t> salt </a:t>
            </a:r>
            <a:r>
              <a:rPr lang="en-AU" sz="2000"/>
              <a:t>is an ionic compound that consist of cations and anions held together by an ionic bond. In these reactions they consist of the metal (magnesium) and the negative ion from the acid (chlorine)</a:t>
            </a:r>
          </a:p>
        </p:txBody>
      </p:sp>
      <p:sp>
        <p:nvSpPr>
          <p:cNvPr id="29" name="TextBox 28">
            <a:extLst>
              <a:ext uri="{FF2B5EF4-FFF2-40B4-BE49-F238E27FC236}">
                <a16:creationId xmlns:a16="http://schemas.microsoft.com/office/drawing/2014/main" id="{6DA88ED5-379C-0E1C-98B1-426BBF439B23}"/>
              </a:ext>
            </a:extLst>
          </p:cNvPr>
          <p:cNvSpPr txBox="1"/>
          <p:nvPr/>
        </p:nvSpPr>
        <p:spPr>
          <a:xfrm>
            <a:off x="544312" y="3082120"/>
            <a:ext cx="10761471" cy="419225"/>
          </a:xfrm>
          <a:prstGeom prst="rect">
            <a:avLst/>
          </a:prstGeom>
          <a:noFill/>
        </p:spPr>
        <p:txBody>
          <a:bodyPr wrap="square" lIns="0" tIns="0" rIns="0" bIns="0" rtlCol="0">
            <a:noAutofit/>
          </a:bodyPr>
          <a:lstStyle/>
          <a:p>
            <a:pPr>
              <a:lnSpc>
                <a:spcPct val="150000"/>
              </a:lnSpc>
              <a:spcAft>
                <a:spcPts val="600"/>
              </a:spcAft>
            </a:pPr>
            <a:r>
              <a:rPr lang="en-AU" sz="2000">
                <a:sym typeface="Wingdings" panose="05000000000000000000" pitchFamily="2" charset="2"/>
              </a:rPr>
              <a:t>hydrochloric acid 	+ 	</a:t>
            </a:r>
            <a:r>
              <a:rPr lang="en-AU" sz="2000">
                <a:solidFill>
                  <a:schemeClr val="tx2"/>
                </a:solidFill>
                <a:sym typeface="Wingdings" panose="05000000000000000000" pitchFamily="2" charset="2"/>
              </a:rPr>
              <a:t>magnesium </a:t>
            </a:r>
            <a:r>
              <a:rPr lang="en-AU" sz="2000">
                <a:sym typeface="Wingdings" panose="05000000000000000000" pitchFamily="2" charset="2"/>
              </a:rPr>
              <a:t>      </a:t>
            </a:r>
            <a:r>
              <a:rPr lang="en-AU" sz="2000">
                <a:solidFill>
                  <a:schemeClr val="accent2"/>
                </a:solidFill>
                <a:sym typeface="Wingdings" panose="05000000000000000000" pitchFamily="2" charset="2"/>
              </a:rPr>
              <a:t>magnesium chloride   </a:t>
            </a:r>
            <a:r>
              <a:rPr lang="en-AU" sz="2000">
                <a:sym typeface="Wingdings" panose="05000000000000000000" pitchFamily="2" charset="2"/>
              </a:rPr>
              <a:t>+   </a:t>
            </a:r>
            <a:r>
              <a:rPr lang="en-AU" sz="2000">
                <a:solidFill>
                  <a:srgbClr val="00B050"/>
                </a:solidFill>
                <a:sym typeface="Wingdings" panose="05000000000000000000" pitchFamily="2" charset="2"/>
              </a:rPr>
              <a:t>hydrogen</a:t>
            </a:r>
          </a:p>
        </p:txBody>
      </p:sp>
      <p:grpSp>
        <p:nvGrpSpPr>
          <p:cNvPr id="4" name="Group 3" descr="A diagram showing how the reactants rearrange to form the products in an acid–metal reaction. In the reaction 2 hydrochloric acid molecules react with one magnesium atom to form magnesium chloride and hydrogen gas.">
            <a:extLst>
              <a:ext uri="{FF2B5EF4-FFF2-40B4-BE49-F238E27FC236}">
                <a16:creationId xmlns:a16="http://schemas.microsoft.com/office/drawing/2014/main" id="{B2DB0557-8961-3813-4E80-FE8564F2F2C0}"/>
              </a:ext>
            </a:extLst>
          </p:cNvPr>
          <p:cNvGrpSpPr/>
          <p:nvPr/>
        </p:nvGrpSpPr>
        <p:grpSpPr>
          <a:xfrm>
            <a:off x="860322" y="3974399"/>
            <a:ext cx="8180421" cy="1455199"/>
            <a:chOff x="860322" y="3974399"/>
            <a:chExt cx="8180421" cy="1455199"/>
          </a:xfrm>
        </p:grpSpPr>
        <p:pic>
          <p:nvPicPr>
            <p:cNvPr id="10" name="Picture 9" descr="p[">
              <a:extLst>
                <a:ext uri="{FF2B5EF4-FFF2-40B4-BE49-F238E27FC236}">
                  <a16:creationId xmlns:a16="http://schemas.microsoft.com/office/drawing/2014/main" id="{ABBB674D-200D-DE24-F819-7437EC618BF0}"/>
                </a:ext>
              </a:extLst>
            </p:cNvPr>
            <p:cNvPicPr>
              <a:picLocks noChangeAspect="1"/>
            </p:cNvPicPr>
            <p:nvPr/>
          </p:nvPicPr>
          <p:blipFill>
            <a:blip r:embed="rId3"/>
            <a:stretch>
              <a:fillRect/>
            </a:stretch>
          </p:blipFill>
          <p:spPr>
            <a:xfrm>
              <a:off x="860322" y="4338849"/>
              <a:ext cx="2502029" cy="882695"/>
            </a:xfrm>
            <a:prstGeom prst="rect">
              <a:avLst/>
            </a:prstGeom>
          </p:spPr>
        </p:pic>
        <p:pic>
          <p:nvPicPr>
            <p:cNvPr id="20" name="Picture 19" descr="Magenesium.">
              <a:extLst>
                <a:ext uri="{FF2B5EF4-FFF2-40B4-BE49-F238E27FC236}">
                  <a16:creationId xmlns:a16="http://schemas.microsoft.com/office/drawing/2014/main" id="{B3825B5C-B08A-D625-154C-C30A3A63EA95}"/>
                </a:ext>
              </a:extLst>
            </p:cNvPr>
            <p:cNvPicPr>
              <a:picLocks noChangeAspect="1"/>
            </p:cNvPicPr>
            <p:nvPr/>
          </p:nvPicPr>
          <p:blipFill>
            <a:blip r:embed="rId4"/>
            <a:stretch>
              <a:fillRect/>
            </a:stretch>
          </p:blipFill>
          <p:spPr>
            <a:xfrm>
              <a:off x="3850723" y="4338849"/>
              <a:ext cx="730288" cy="685835"/>
            </a:xfrm>
            <a:prstGeom prst="rect">
              <a:avLst/>
            </a:prstGeom>
          </p:spPr>
        </p:pic>
        <p:pic>
          <p:nvPicPr>
            <p:cNvPr id="22" name="Picture 21" descr="Magnesium chloride.">
              <a:extLst>
                <a:ext uri="{FF2B5EF4-FFF2-40B4-BE49-F238E27FC236}">
                  <a16:creationId xmlns:a16="http://schemas.microsoft.com/office/drawing/2014/main" id="{243677BA-A9D7-0407-7EA4-9F1BBE3E0328}"/>
                </a:ext>
              </a:extLst>
            </p:cNvPr>
            <p:cNvPicPr>
              <a:picLocks noChangeAspect="1"/>
            </p:cNvPicPr>
            <p:nvPr/>
          </p:nvPicPr>
          <p:blipFill>
            <a:blip r:embed="rId5"/>
            <a:stretch>
              <a:fillRect/>
            </a:stretch>
          </p:blipFill>
          <p:spPr>
            <a:xfrm>
              <a:off x="5862271" y="4252522"/>
              <a:ext cx="1682836" cy="895396"/>
            </a:xfrm>
            <a:prstGeom prst="rect">
              <a:avLst/>
            </a:prstGeom>
          </p:spPr>
        </p:pic>
        <p:pic>
          <p:nvPicPr>
            <p:cNvPr id="18" name="Picture 17" descr="Hydrogen gas">
              <a:extLst>
                <a:ext uri="{FF2B5EF4-FFF2-40B4-BE49-F238E27FC236}">
                  <a16:creationId xmlns:a16="http://schemas.microsoft.com/office/drawing/2014/main" id="{06B3B5E7-1F18-D649-C15B-B7626F5F23E7}"/>
                </a:ext>
              </a:extLst>
            </p:cNvPr>
            <p:cNvPicPr>
              <a:picLocks noChangeAspect="1"/>
            </p:cNvPicPr>
            <p:nvPr/>
          </p:nvPicPr>
          <p:blipFill>
            <a:blip r:embed="rId6"/>
            <a:stretch>
              <a:fillRect/>
            </a:stretch>
          </p:blipFill>
          <p:spPr>
            <a:xfrm>
              <a:off x="8183449" y="4449382"/>
              <a:ext cx="857294" cy="501676"/>
            </a:xfrm>
            <a:prstGeom prst="rect">
              <a:avLst/>
            </a:prstGeom>
          </p:spPr>
        </p:pic>
        <p:sp>
          <p:nvSpPr>
            <p:cNvPr id="24" name="Arrow: Curved Right 23">
              <a:extLst>
                <a:ext uri="{FF2B5EF4-FFF2-40B4-BE49-F238E27FC236}">
                  <a16:creationId xmlns:a16="http://schemas.microsoft.com/office/drawing/2014/main" id="{7F2DD044-CA33-94BA-A813-940ECE723BFF}"/>
                </a:ext>
                <a:ext uri="{C183D7F6-B498-43B3-948B-1728B52AA6E4}">
                  <adec:decorative xmlns:adec="http://schemas.microsoft.com/office/drawing/2017/decorative" val="1"/>
                </a:ext>
              </a:extLst>
            </p:cNvPr>
            <p:cNvSpPr/>
            <p:nvPr/>
          </p:nvSpPr>
          <p:spPr>
            <a:xfrm rot="5189663">
              <a:off x="3028375" y="3141700"/>
              <a:ext cx="492521" cy="215791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7" name="Arrow: Curved Left 26">
              <a:extLst>
                <a:ext uri="{FF2B5EF4-FFF2-40B4-BE49-F238E27FC236}">
                  <a16:creationId xmlns:a16="http://schemas.microsoft.com/office/drawing/2014/main" id="{16E3DBAD-852D-DEE7-256E-5EB8FC879039}"/>
                </a:ext>
                <a:ext uri="{C183D7F6-B498-43B3-948B-1728B52AA6E4}">
                  <adec:decorative xmlns:adec="http://schemas.microsoft.com/office/drawing/2017/decorative" val="1"/>
                </a:ext>
              </a:extLst>
            </p:cNvPr>
            <p:cNvSpPr/>
            <p:nvPr/>
          </p:nvSpPr>
          <p:spPr>
            <a:xfrm rot="5400000">
              <a:off x="2409380" y="3593340"/>
              <a:ext cx="467200" cy="3205316"/>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2" name="Plus Sign 31">
              <a:extLst>
                <a:ext uri="{FF2B5EF4-FFF2-40B4-BE49-F238E27FC236}">
                  <a16:creationId xmlns:a16="http://schemas.microsoft.com/office/drawing/2014/main" id="{613F89F4-3869-1FBA-EA9C-8442119B319E}"/>
                </a:ext>
                <a:ext uri="{C183D7F6-B498-43B3-948B-1728B52AA6E4}">
                  <adec:decorative xmlns:adec="http://schemas.microsoft.com/office/drawing/2017/decorative" val="1"/>
                </a:ext>
              </a:extLst>
            </p:cNvPr>
            <p:cNvSpPr/>
            <p:nvPr/>
          </p:nvSpPr>
          <p:spPr>
            <a:xfrm>
              <a:off x="3406218" y="4546647"/>
              <a:ext cx="275303" cy="32446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Plus Sign 32">
              <a:extLst>
                <a:ext uri="{FF2B5EF4-FFF2-40B4-BE49-F238E27FC236}">
                  <a16:creationId xmlns:a16="http://schemas.microsoft.com/office/drawing/2014/main" id="{A045A26D-4BDA-6443-ABEF-41BA0DAD4A5B}"/>
                </a:ext>
                <a:ext uri="{C183D7F6-B498-43B3-948B-1728B52AA6E4}">
                  <adec:decorative xmlns:adec="http://schemas.microsoft.com/office/drawing/2017/decorative" val="1"/>
                </a:ext>
              </a:extLst>
            </p:cNvPr>
            <p:cNvSpPr/>
            <p:nvPr/>
          </p:nvSpPr>
          <p:spPr>
            <a:xfrm>
              <a:off x="7835650" y="4575055"/>
              <a:ext cx="275303" cy="32446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Arrow: Right 33">
              <a:extLst>
                <a:ext uri="{FF2B5EF4-FFF2-40B4-BE49-F238E27FC236}">
                  <a16:creationId xmlns:a16="http://schemas.microsoft.com/office/drawing/2014/main" id="{D3A425CF-95F8-BFD4-E3FE-BF02D011D796}"/>
                </a:ext>
                <a:ext uri="{C183D7F6-B498-43B3-948B-1728B52AA6E4}">
                  <adec:decorative xmlns:adec="http://schemas.microsoft.com/office/drawing/2017/decorative" val="1"/>
                </a:ext>
              </a:extLst>
            </p:cNvPr>
            <p:cNvSpPr/>
            <p:nvPr/>
          </p:nvSpPr>
          <p:spPr>
            <a:xfrm>
              <a:off x="4796566" y="4630995"/>
              <a:ext cx="845574" cy="920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TextBox 27">
            <a:extLst>
              <a:ext uri="{FF2B5EF4-FFF2-40B4-BE49-F238E27FC236}">
                <a16:creationId xmlns:a16="http://schemas.microsoft.com/office/drawing/2014/main" id="{CBD0B655-BA35-6E6C-5191-63E290F40745}"/>
              </a:ext>
            </a:extLst>
          </p:cNvPr>
          <p:cNvSpPr txBox="1"/>
          <p:nvPr/>
        </p:nvSpPr>
        <p:spPr>
          <a:xfrm>
            <a:off x="1543663" y="5936637"/>
            <a:ext cx="8357419" cy="800850"/>
          </a:xfrm>
          <a:prstGeom prst="rect">
            <a:avLst/>
          </a:prstGeom>
          <a:noFill/>
        </p:spPr>
        <p:txBody>
          <a:bodyPr wrap="square" lIns="0" tIns="0" rIns="0" bIns="0" rtlCol="0">
            <a:noAutofit/>
          </a:bodyPr>
          <a:lstStyle/>
          <a:p>
            <a:r>
              <a:rPr lang="en-AU" sz="1800">
                <a:sym typeface="Wingdings" panose="05000000000000000000" pitchFamily="2" charset="2"/>
              </a:rPr>
              <a:t>2HCl</a:t>
            </a:r>
            <a:r>
              <a:rPr lang="en-AU" sz="1800" i="1">
                <a:sym typeface="Wingdings" panose="05000000000000000000" pitchFamily="2" charset="2"/>
              </a:rPr>
              <a:t>(</a:t>
            </a:r>
            <a:r>
              <a:rPr lang="en-AU" sz="1800" i="1" err="1">
                <a:sym typeface="Wingdings" panose="05000000000000000000" pitchFamily="2" charset="2"/>
              </a:rPr>
              <a:t>aq</a:t>
            </a:r>
            <a:r>
              <a:rPr lang="en-AU" sz="1800" i="1">
                <a:sym typeface="Wingdings" panose="05000000000000000000" pitchFamily="2" charset="2"/>
              </a:rPr>
              <a:t>) </a:t>
            </a:r>
            <a:r>
              <a:rPr lang="en-AU" sz="1800">
                <a:sym typeface="Wingdings" panose="05000000000000000000" pitchFamily="2" charset="2"/>
              </a:rPr>
              <a:t>		+ 	</a:t>
            </a:r>
            <a:r>
              <a:rPr lang="en-AU" sz="1800">
                <a:solidFill>
                  <a:schemeClr val="tx2"/>
                </a:solidFill>
                <a:sym typeface="Wingdings" panose="05000000000000000000" pitchFamily="2" charset="2"/>
              </a:rPr>
              <a:t>Mg</a:t>
            </a:r>
            <a:r>
              <a:rPr lang="en-AU" sz="1800" i="1">
                <a:solidFill>
                  <a:schemeClr val="tx2"/>
                </a:solidFill>
                <a:sym typeface="Wingdings" panose="05000000000000000000" pitchFamily="2" charset="2"/>
              </a:rPr>
              <a:t>(s) </a:t>
            </a:r>
            <a:r>
              <a:rPr lang="en-AU" sz="1800">
                <a:solidFill>
                  <a:schemeClr val="tx2"/>
                </a:solidFill>
                <a:sym typeface="Wingdings" panose="05000000000000000000" pitchFamily="2" charset="2"/>
              </a:rPr>
              <a:t>	</a:t>
            </a:r>
            <a:r>
              <a:rPr lang="en-AU" sz="1800">
                <a:sym typeface="Wingdings" panose="05000000000000000000" pitchFamily="2" charset="2"/>
              </a:rPr>
              <a:t> 	</a:t>
            </a:r>
            <a:r>
              <a:rPr lang="en-AU" sz="1800">
                <a:solidFill>
                  <a:schemeClr val="accent2"/>
                </a:solidFill>
                <a:sym typeface="Wingdings" panose="05000000000000000000" pitchFamily="2" charset="2"/>
              </a:rPr>
              <a:t>MgCl</a:t>
            </a:r>
            <a:r>
              <a:rPr lang="en-AU" sz="1800" baseline="-25000">
                <a:solidFill>
                  <a:schemeClr val="accent2"/>
                </a:solidFill>
                <a:sym typeface="Wingdings" panose="05000000000000000000" pitchFamily="2" charset="2"/>
              </a:rPr>
              <a:t>2</a:t>
            </a:r>
            <a:r>
              <a:rPr lang="en-AU" sz="1800" i="1">
                <a:solidFill>
                  <a:schemeClr val="accent2"/>
                </a:solidFill>
                <a:sym typeface="Wingdings" panose="05000000000000000000" pitchFamily="2" charset="2"/>
              </a:rPr>
              <a:t>(</a:t>
            </a:r>
            <a:r>
              <a:rPr lang="en-AU" sz="1800" i="1" err="1">
                <a:solidFill>
                  <a:schemeClr val="accent2"/>
                </a:solidFill>
                <a:sym typeface="Wingdings" panose="05000000000000000000" pitchFamily="2" charset="2"/>
              </a:rPr>
              <a:t>aq</a:t>
            </a:r>
            <a:r>
              <a:rPr lang="en-AU" sz="1800" i="1">
                <a:solidFill>
                  <a:schemeClr val="accent2"/>
                </a:solidFill>
                <a:sym typeface="Wingdings" panose="05000000000000000000" pitchFamily="2" charset="2"/>
              </a:rPr>
              <a:t>) </a:t>
            </a:r>
            <a:r>
              <a:rPr lang="en-AU" sz="1800">
                <a:solidFill>
                  <a:schemeClr val="accent2"/>
                </a:solidFill>
                <a:sym typeface="Wingdings" panose="05000000000000000000" pitchFamily="2" charset="2"/>
              </a:rPr>
              <a:t>		</a:t>
            </a:r>
            <a:r>
              <a:rPr lang="en-AU" sz="1800">
                <a:sym typeface="Wingdings" panose="05000000000000000000" pitchFamily="2" charset="2"/>
              </a:rPr>
              <a:t>+ 	</a:t>
            </a:r>
            <a:r>
              <a:rPr lang="en-AU" sz="1800">
                <a:solidFill>
                  <a:srgbClr val="00B050"/>
                </a:solidFill>
                <a:sym typeface="Wingdings" panose="05000000000000000000" pitchFamily="2" charset="2"/>
              </a:rPr>
              <a:t>H</a:t>
            </a:r>
            <a:r>
              <a:rPr lang="en-AU" sz="1800" baseline="-25000">
                <a:solidFill>
                  <a:srgbClr val="00B050"/>
                </a:solidFill>
                <a:sym typeface="Wingdings" panose="05000000000000000000" pitchFamily="2" charset="2"/>
              </a:rPr>
              <a:t>2</a:t>
            </a:r>
            <a:r>
              <a:rPr lang="en-AU" sz="1800" i="1">
                <a:solidFill>
                  <a:srgbClr val="00B050"/>
                </a:solidFill>
                <a:sym typeface="Wingdings" panose="05000000000000000000" pitchFamily="2" charset="2"/>
              </a:rPr>
              <a:t>(g)</a:t>
            </a:r>
            <a:endParaRPr lang="en-AU" sz="1800" i="1"/>
          </a:p>
        </p:txBody>
      </p:sp>
    </p:spTree>
    <p:extLst>
      <p:ext uri="{BB962C8B-B14F-4D97-AF65-F5344CB8AC3E}">
        <p14:creationId xmlns:p14="http://schemas.microsoft.com/office/powerpoint/2010/main" val="29398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fade">
                                      <p:cBhvr>
                                        <p:cTn id="28" dur="1000"/>
                                        <p:tgtEl>
                                          <p:spTgt spid="28">
                                            <p:txEl>
                                              <p:pRg st="0" end="0"/>
                                            </p:txEl>
                                          </p:spTgt>
                                        </p:tgtEl>
                                      </p:cBhvr>
                                    </p:animEffect>
                                    <p:anim calcmode="lin" valueType="num">
                                      <p:cBhvr>
                                        <p:cTn id="29"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F376-C057-0A16-F37C-A922545D05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41290-10EE-02A9-43ED-8978C0BD2E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a:p>
        </p:txBody>
      </p:sp>
      <p:sp>
        <p:nvSpPr>
          <p:cNvPr id="3" name="Title 2">
            <a:extLst>
              <a:ext uri="{FF2B5EF4-FFF2-40B4-BE49-F238E27FC236}">
                <a16:creationId xmlns:a16="http://schemas.microsoft.com/office/drawing/2014/main" id="{0390DAB8-8847-8D3A-E29F-2C6636FC8C26}"/>
              </a:ext>
            </a:extLst>
          </p:cNvPr>
          <p:cNvSpPr>
            <a:spLocks noGrp="1"/>
          </p:cNvSpPr>
          <p:nvPr>
            <p:ph type="title"/>
          </p:nvPr>
        </p:nvSpPr>
        <p:spPr/>
        <p:txBody>
          <a:bodyPr/>
          <a:lstStyle/>
          <a:p>
            <a:r>
              <a:rPr lang="en-AU"/>
              <a:t>1.5 Common acids and the salts they produce</a:t>
            </a:r>
          </a:p>
        </p:txBody>
      </p:sp>
      <p:graphicFrame>
        <p:nvGraphicFramePr>
          <p:cNvPr id="4" name="Table 3">
            <a:extLst>
              <a:ext uri="{FF2B5EF4-FFF2-40B4-BE49-F238E27FC236}">
                <a16:creationId xmlns:a16="http://schemas.microsoft.com/office/drawing/2014/main" id="{D20C0980-365F-03EB-C942-DF33EE6C2D8E}"/>
              </a:ext>
            </a:extLst>
          </p:cNvPr>
          <p:cNvGraphicFramePr>
            <a:graphicFrameLocks noGrp="1"/>
          </p:cNvGraphicFramePr>
          <p:nvPr/>
        </p:nvGraphicFramePr>
        <p:xfrm>
          <a:off x="1187470" y="1071548"/>
          <a:ext cx="8592354" cy="1732167"/>
        </p:xfrm>
        <a:graphic>
          <a:graphicData uri="http://schemas.openxmlformats.org/drawingml/2006/table">
            <a:tbl>
              <a:tblPr firstRow="1" bandRow="1">
                <a:tableStyleId>{ED083AE6-46FA-4A59-8FB0-9F97EB10719F}</a:tableStyleId>
              </a:tblPr>
              <a:tblGrid>
                <a:gridCol w="2864118">
                  <a:extLst>
                    <a:ext uri="{9D8B030D-6E8A-4147-A177-3AD203B41FA5}">
                      <a16:colId xmlns:a16="http://schemas.microsoft.com/office/drawing/2014/main" val="2567184718"/>
                    </a:ext>
                  </a:extLst>
                </a:gridCol>
                <a:gridCol w="2864118">
                  <a:extLst>
                    <a:ext uri="{9D8B030D-6E8A-4147-A177-3AD203B41FA5}">
                      <a16:colId xmlns:a16="http://schemas.microsoft.com/office/drawing/2014/main" val="2794021897"/>
                    </a:ext>
                  </a:extLst>
                </a:gridCol>
                <a:gridCol w="2864118">
                  <a:extLst>
                    <a:ext uri="{9D8B030D-6E8A-4147-A177-3AD203B41FA5}">
                      <a16:colId xmlns:a16="http://schemas.microsoft.com/office/drawing/2014/main" val="3872959269"/>
                    </a:ext>
                  </a:extLst>
                </a:gridCol>
              </a:tblGrid>
              <a:tr h="416115">
                <a:tc>
                  <a:txBody>
                    <a:bodyPr/>
                    <a:lstStyle/>
                    <a:p>
                      <a:r>
                        <a:rPr lang="en-AU">
                          <a:solidFill>
                            <a:schemeClr val="tx1"/>
                          </a:solidFill>
                        </a:rPr>
                        <a:t>Acid name</a:t>
                      </a:r>
                    </a:p>
                  </a:txBody>
                  <a:tcPr/>
                </a:tc>
                <a:tc>
                  <a:txBody>
                    <a:bodyPr/>
                    <a:lstStyle/>
                    <a:p>
                      <a:r>
                        <a:rPr lang="en-AU">
                          <a:solidFill>
                            <a:schemeClr val="tx1"/>
                          </a:solidFill>
                        </a:rPr>
                        <a:t>Formula</a:t>
                      </a:r>
                    </a:p>
                  </a:txBody>
                  <a:tcPr/>
                </a:tc>
                <a:tc>
                  <a:txBody>
                    <a:bodyPr/>
                    <a:lstStyle/>
                    <a:p>
                      <a:r>
                        <a:rPr lang="en-AU">
                          <a:solidFill>
                            <a:schemeClr val="accent2"/>
                          </a:solidFill>
                        </a:rPr>
                        <a:t>Salt</a:t>
                      </a:r>
                    </a:p>
                  </a:txBody>
                  <a:tcPr/>
                </a:tc>
                <a:extLst>
                  <a:ext uri="{0D108BD9-81ED-4DB2-BD59-A6C34878D82A}">
                    <a16:rowId xmlns:a16="http://schemas.microsoft.com/office/drawing/2014/main" val="2442993671"/>
                  </a:ext>
                </a:extLst>
              </a:tr>
              <a:tr h="416115">
                <a:tc>
                  <a:txBody>
                    <a:bodyPr/>
                    <a:lstStyle/>
                    <a:p>
                      <a:r>
                        <a:rPr lang="en-AU">
                          <a:solidFill>
                            <a:schemeClr val="tx1"/>
                          </a:solidFill>
                        </a:rPr>
                        <a:t>hydrochloric</a:t>
                      </a:r>
                    </a:p>
                  </a:txBody>
                  <a:tcPr/>
                </a:tc>
                <a:tc>
                  <a:txBody>
                    <a:bodyPr/>
                    <a:lstStyle/>
                    <a:p>
                      <a:r>
                        <a:rPr lang="en-AU">
                          <a:solidFill>
                            <a:schemeClr val="tx1"/>
                          </a:solidFill>
                        </a:rPr>
                        <a:t>HCl</a:t>
                      </a:r>
                    </a:p>
                  </a:txBody>
                  <a:tcPr/>
                </a:tc>
                <a:tc>
                  <a:txBody>
                    <a:bodyPr/>
                    <a:lstStyle/>
                    <a:p>
                      <a:r>
                        <a:rPr lang="en-AU">
                          <a:solidFill>
                            <a:schemeClr val="accent2"/>
                          </a:solidFill>
                        </a:rPr>
                        <a:t>metal chloride</a:t>
                      </a:r>
                    </a:p>
                  </a:txBody>
                  <a:tcPr/>
                </a:tc>
                <a:extLst>
                  <a:ext uri="{0D108BD9-81ED-4DB2-BD59-A6C34878D82A}">
                    <a16:rowId xmlns:a16="http://schemas.microsoft.com/office/drawing/2014/main" val="4026085522"/>
                  </a:ext>
                </a:extLst>
              </a:tr>
              <a:tr h="483822">
                <a:tc>
                  <a:txBody>
                    <a:bodyPr/>
                    <a:lstStyle/>
                    <a:p>
                      <a:r>
                        <a:rPr lang="en-AU">
                          <a:solidFill>
                            <a:schemeClr val="tx1"/>
                          </a:solidFill>
                        </a:rPr>
                        <a:t>nitric</a:t>
                      </a:r>
                    </a:p>
                  </a:txBody>
                  <a:tcPr/>
                </a:tc>
                <a:tc>
                  <a:txBody>
                    <a:bodyPr/>
                    <a:lstStyle/>
                    <a:p>
                      <a:r>
                        <a:rPr lang="en-AU">
                          <a:solidFill>
                            <a:schemeClr val="tx1"/>
                          </a:solidFill>
                        </a:rPr>
                        <a:t>HNO</a:t>
                      </a:r>
                      <a:r>
                        <a:rPr lang="en-AU" baseline="-25000">
                          <a:solidFill>
                            <a:schemeClr val="tx1"/>
                          </a:solidFill>
                        </a:rPr>
                        <a:t>3</a:t>
                      </a:r>
                    </a:p>
                  </a:txBody>
                  <a:tcPr/>
                </a:tc>
                <a:tc>
                  <a:txBody>
                    <a:bodyPr/>
                    <a:lstStyle/>
                    <a:p>
                      <a:r>
                        <a:rPr lang="en-AU">
                          <a:solidFill>
                            <a:schemeClr val="accent2"/>
                          </a:solidFill>
                        </a:rPr>
                        <a:t>metal nitrate</a:t>
                      </a:r>
                    </a:p>
                  </a:txBody>
                  <a:tcPr/>
                </a:tc>
                <a:extLst>
                  <a:ext uri="{0D108BD9-81ED-4DB2-BD59-A6C34878D82A}">
                    <a16:rowId xmlns:a16="http://schemas.microsoft.com/office/drawing/2014/main" val="1850944380"/>
                  </a:ext>
                </a:extLst>
              </a:tr>
              <a:tr h="416115">
                <a:tc>
                  <a:txBody>
                    <a:bodyPr/>
                    <a:lstStyle/>
                    <a:p>
                      <a:r>
                        <a:rPr lang="en-AU">
                          <a:solidFill>
                            <a:schemeClr val="tx1"/>
                          </a:solidFill>
                        </a:rPr>
                        <a:t>sulfuric</a:t>
                      </a:r>
                    </a:p>
                  </a:txBody>
                  <a:tcPr/>
                </a:tc>
                <a:tc>
                  <a:txBody>
                    <a:bodyPr/>
                    <a:lstStyle/>
                    <a:p>
                      <a:r>
                        <a:rPr lang="en-AU">
                          <a:solidFill>
                            <a:schemeClr val="tx1"/>
                          </a:solidFill>
                        </a:rPr>
                        <a:t>H</a:t>
                      </a:r>
                      <a:r>
                        <a:rPr lang="en-AU" baseline="-25000">
                          <a:solidFill>
                            <a:schemeClr val="tx1"/>
                          </a:solidFill>
                        </a:rPr>
                        <a:t>2</a:t>
                      </a:r>
                      <a:r>
                        <a:rPr lang="en-AU">
                          <a:solidFill>
                            <a:schemeClr val="tx1"/>
                          </a:solidFill>
                        </a:rPr>
                        <a:t>SO</a:t>
                      </a:r>
                      <a:r>
                        <a:rPr lang="en-AU" baseline="-25000">
                          <a:solidFill>
                            <a:schemeClr val="tx1"/>
                          </a:solidFill>
                        </a:rPr>
                        <a:t>4</a:t>
                      </a:r>
                    </a:p>
                  </a:txBody>
                  <a:tcPr/>
                </a:tc>
                <a:tc>
                  <a:txBody>
                    <a:bodyPr/>
                    <a:lstStyle/>
                    <a:p>
                      <a:r>
                        <a:rPr lang="en-AU">
                          <a:solidFill>
                            <a:schemeClr val="accent2"/>
                          </a:solidFill>
                        </a:rPr>
                        <a:t>metal </a:t>
                      </a:r>
                      <a:r>
                        <a:rPr lang="en-AU" err="1">
                          <a:solidFill>
                            <a:schemeClr val="accent2"/>
                          </a:solidFill>
                        </a:rPr>
                        <a:t>sulfate</a:t>
                      </a:r>
                      <a:endParaRPr lang="en-AU">
                        <a:solidFill>
                          <a:schemeClr val="accent2"/>
                        </a:solidFill>
                      </a:endParaRPr>
                    </a:p>
                  </a:txBody>
                  <a:tcPr/>
                </a:tc>
                <a:extLst>
                  <a:ext uri="{0D108BD9-81ED-4DB2-BD59-A6C34878D82A}">
                    <a16:rowId xmlns:a16="http://schemas.microsoft.com/office/drawing/2014/main" val="99961400"/>
                  </a:ext>
                </a:extLst>
              </a:tr>
            </a:tbl>
          </a:graphicData>
        </a:graphic>
      </p:graphicFrame>
      <p:sp>
        <p:nvSpPr>
          <p:cNvPr id="12" name="TextBox 11">
            <a:extLst>
              <a:ext uri="{FF2B5EF4-FFF2-40B4-BE49-F238E27FC236}">
                <a16:creationId xmlns:a16="http://schemas.microsoft.com/office/drawing/2014/main" id="{0EDDBFEB-BAAF-4334-54AE-D131DB54A7CD}"/>
              </a:ext>
            </a:extLst>
          </p:cNvPr>
          <p:cNvSpPr txBox="1"/>
          <p:nvPr/>
        </p:nvSpPr>
        <p:spPr>
          <a:xfrm>
            <a:off x="1187470" y="2860413"/>
            <a:ext cx="10040969" cy="872034"/>
          </a:xfrm>
          <a:prstGeom prst="rect">
            <a:avLst/>
          </a:prstGeom>
          <a:noFill/>
        </p:spPr>
        <p:txBody>
          <a:bodyPr wrap="square">
            <a:spAutoFit/>
          </a:bodyPr>
          <a:lstStyle/>
          <a:p>
            <a:pPr>
              <a:lnSpc>
                <a:spcPct val="150000"/>
              </a:lnSpc>
              <a:spcAft>
                <a:spcPts val="600"/>
              </a:spcAft>
            </a:pPr>
            <a:r>
              <a:rPr lang="en-AU" sz="1800"/>
              <a:t>In a salt, the positive ion (cation) comes from the metal, and the negative ion (anion) from the acid.</a:t>
            </a:r>
          </a:p>
        </p:txBody>
      </p:sp>
      <p:sp>
        <p:nvSpPr>
          <p:cNvPr id="6" name="TextBox 5">
            <a:extLst>
              <a:ext uri="{FF2B5EF4-FFF2-40B4-BE49-F238E27FC236}">
                <a16:creationId xmlns:a16="http://schemas.microsoft.com/office/drawing/2014/main" id="{0FA2A897-90A4-0969-723B-4C14F2241CA6}"/>
              </a:ext>
            </a:extLst>
          </p:cNvPr>
          <p:cNvSpPr txBox="1"/>
          <p:nvPr/>
        </p:nvSpPr>
        <p:spPr>
          <a:xfrm>
            <a:off x="1187470" y="3983797"/>
            <a:ext cx="7513443"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hydrochloric acid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D7153A"/>
                </a:solidFill>
                <a:effectLst/>
                <a:uLnTx/>
                <a:uFillTx/>
                <a:latin typeface="Arial" panose="020B0604020202020204"/>
                <a:ea typeface="+mn-ea"/>
                <a:cs typeface="+mn-cs"/>
                <a:sym typeface="Wingdings" panose="05000000000000000000" pitchFamily="2" charset="2"/>
              </a:rPr>
              <a:t>calcium</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  </a:t>
            </a:r>
            <a:r>
              <a:rPr kumimoji="0" lang="en-AU" sz="2000" b="0" i="0" u="none" strike="noStrike" kern="1200" cap="none" spc="0" normalizeH="0" baseline="0" noProof="0">
                <a:ln>
                  <a:noFill/>
                </a:ln>
                <a:solidFill>
                  <a:srgbClr val="146CFD"/>
                </a:solidFill>
                <a:effectLst/>
                <a:uLnTx/>
                <a:uFillTx/>
                <a:latin typeface="Arial" panose="020B0604020202020204"/>
                <a:ea typeface="+mn-ea"/>
                <a:cs typeface="+mn-cs"/>
                <a:sym typeface="Wingdings" panose="05000000000000000000" pitchFamily="2" charset="2"/>
              </a:rPr>
              <a:t>calcium chloride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00B050"/>
                </a:solidFill>
                <a:effectLst/>
                <a:uLnTx/>
                <a:uFillTx/>
                <a:latin typeface="Arial" panose="020B0604020202020204"/>
                <a:ea typeface="+mn-ea"/>
                <a:cs typeface="+mn-cs"/>
                <a:sym typeface="Wingdings" panose="05000000000000000000" pitchFamily="2" charset="2"/>
              </a:rPr>
              <a:t>hydrogen</a:t>
            </a:r>
          </a:p>
        </p:txBody>
      </p:sp>
      <p:sp>
        <p:nvSpPr>
          <p:cNvPr id="7" name="TextBox 6">
            <a:extLst>
              <a:ext uri="{FF2B5EF4-FFF2-40B4-BE49-F238E27FC236}">
                <a16:creationId xmlns:a16="http://schemas.microsoft.com/office/drawing/2014/main" id="{A22696BF-8538-8DC1-9932-6DDC646AB292}"/>
              </a:ext>
            </a:extLst>
          </p:cNvPr>
          <p:cNvSpPr txBox="1"/>
          <p:nvPr/>
        </p:nvSpPr>
        <p:spPr>
          <a:xfrm>
            <a:off x="1187470" y="4732954"/>
            <a:ext cx="7513443"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2000">
                <a:latin typeface="Arial" panose="020B0604020202020204"/>
                <a:sym typeface="Wingdings" panose="05000000000000000000" pitchFamily="2" charset="2"/>
              </a:rPr>
              <a:t>nitric</a:t>
            </a:r>
            <a:r>
              <a:rPr kumimoji="0" lang="en-AU" sz="20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 acid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lang="en-AU" sz="2000">
                <a:solidFill>
                  <a:srgbClr val="D7153A"/>
                </a:solidFill>
                <a:latin typeface="Arial" panose="020B0604020202020204"/>
                <a:sym typeface="Wingdings" panose="05000000000000000000" pitchFamily="2" charset="2"/>
              </a:rPr>
              <a:t>calcium</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 </a:t>
            </a:r>
            <a:r>
              <a:rPr kumimoji="0" lang="en-AU" sz="2000" b="0" i="0" u="none" strike="noStrike" kern="1200" cap="none" spc="0" normalizeH="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noProof="0">
                <a:ln>
                  <a:noFill/>
                </a:ln>
                <a:solidFill>
                  <a:schemeClr val="accent2">
                    <a:lumMod val="75000"/>
                  </a:schemeClr>
                </a:solidFill>
                <a:effectLst/>
                <a:uLnTx/>
                <a:uFillTx/>
                <a:latin typeface="Arial" panose="020B0604020202020204"/>
                <a:ea typeface="+mn-ea"/>
                <a:cs typeface="+mn-cs"/>
                <a:sym typeface="Wingdings" panose="05000000000000000000" pitchFamily="2" charset="2"/>
              </a:rPr>
              <a:t>calcium</a:t>
            </a:r>
            <a:r>
              <a:rPr kumimoji="0" lang="en-AU" sz="2000" b="0" i="0" u="none" strike="noStrike" kern="1200" cap="none" spc="0" normalizeH="0" baseline="0" noProof="0">
                <a:ln>
                  <a:noFill/>
                </a:ln>
                <a:solidFill>
                  <a:srgbClr val="146CFD"/>
                </a:solidFill>
                <a:effectLst/>
                <a:uLnTx/>
                <a:uFillTx/>
                <a:latin typeface="Arial" panose="020B0604020202020204"/>
                <a:ea typeface="+mn-ea"/>
                <a:cs typeface="+mn-cs"/>
                <a:sym typeface="Wingdings" panose="05000000000000000000" pitchFamily="2" charset="2"/>
              </a:rPr>
              <a:t> nitrate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00B050"/>
                </a:solidFill>
                <a:effectLst/>
                <a:uLnTx/>
                <a:uFillTx/>
                <a:latin typeface="Arial" panose="020B0604020202020204"/>
                <a:ea typeface="+mn-ea"/>
                <a:cs typeface="+mn-cs"/>
                <a:sym typeface="Wingdings" panose="05000000000000000000" pitchFamily="2" charset="2"/>
              </a:rPr>
              <a:t>hydrogen</a:t>
            </a:r>
          </a:p>
        </p:txBody>
      </p:sp>
      <p:sp>
        <p:nvSpPr>
          <p:cNvPr id="8" name="TextBox 7">
            <a:extLst>
              <a:ext uri="{FF2B5EF4-FFF2-40B4-BE49-F238E27FC236}">
                <a16:creationId xmlns:a16="http://schemas.microsoft.com/office/drawing/2014/main" id="{0FEE2C51-E5D0-3D54-C085-71544AC3EEAE}"/>
              </a:ext>
            </a:extLst>
          </p:cNvPr>
          <p:cNvSpPr txBox="1"/>
          <p:nvPr/>
        </p:nvSpPr>
        <p:spPr>
          <a:xfrm>
            <a:off x="1187470" y="5482111"/>
            <a:ext cx="7513443"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sulfuric acid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lang="en-AU" sz="2000">
                <a:solidFill>
                  <a:srgbClr val="D7153A"/>
                </a:solidFill>
                <a:latin typeface="Arial" panose="020B0604020202020204"/>
                <a:sym typeface="Wingdings" panose="05000000000000000000" pitchFamily="2" charset="2"/>
              </a:rPr>
              <a:t>calcium</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  </a:t>
            </a:r>
            <a:r>
              <a:rPr lang="en-AU" sz="2000">
                <a:solidFill>
                  <a:srgbClr val="146CFD"/>
                </a:solidFill>
                <a:latin typeface="Arial" panose="020B0604020202020204"/>
                <a:sym typeface="Wingdings" panose="05000000000000000000" pitchFamily="2" charset="2"/>
              </a:rPr>
              <a:t>calcium</a:t>
            </a:r>
            <a:r>
              <a:rPr kumimoji="0" lang="en-AU" sz="2000" b="0" i="0" u="none" strike="noStrike" kern="1200" cap="none" spc="0" normalizeH="0" baseline="0" noProof="0">
                <a:ln>
                  <a:noFill/>
                </a:ln>
                <a:solidFill>
                  <a:srgbClr val="146CFD"/>
                </a:solidFill>
                <a:effectLst/>
                <a:uLnTx/>
                <a:uFillTx/>
                <a:latin typeface="Arial" panose="020B0604020202020204"/>
                <a:ea typeface="+mn-ea"/>
                <a:cs typeface="+mn-cs"/>
                <a:sym typeface="Wingdings" panose="05000000000000000000" pitchFamily="2" charset="2"/>
              </a:rPr>
              <a:t> sulfate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00B050"/>
                </a:solidFill>
                <a:effectLst/>
                <a:uLnTx/>
                <a:uFillTx/>
                <a:latin typeface="Arial" panose="020B0604020202020204"/>
                <a:ea typeface="+mn-ea"/>
                <a:cs typeface="+mn-cs"/>
                <a:sym typeface="Wingdings" panose="05000000000000000000" pitchFamily="2" charset="2"/>
              </a:rPr>
              <a:t>hydrogen</a:t>
            </a:r>
          </a:p>
        </p:txBody>
      </p:sp>
      <p:sp>
        <p:nvSpPr>
          <p:cNvPr id="5" name="TextBox 4">
            <a:extLst>
              <a:ext uri="{FF2B5EF4-FFF2-40B4-BE49-F238E27FC236}">
                <a16:creationId xmlns:a16="http://schemas.microsoft.com/office/drawing/2014/main" id="{90DA2279-F7FE-D863-9B95-3655384323B8}"/>
              </a:ext>
            </a:extLst>
          </p:cNvPr>
          <p:cNvSpPr txBox="1"/>
          <p:nvPr/>
        </p:nvSpPr>
        <p:spPr>
          <a:xfrm>
            <a:off x="1187471" y="6181255"/>
            <a:ext cx="7513443"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sulfuric acid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lang="en-AU" sz="2000" noProof="0">
                <a:solidFill>
                  <a:srgbClr val="D7153A"/>
                </a:solidFill>
                <a:latin typeface="Arial" panose="020B0604020202020204"/>
                <a:sym typeface="Wingdings" panose="05000000000000000000" pitchFamily="2" charset="2"/>
              </a:rPr>
              <a:t>sodium</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  </a:t>
            </a:r>
            <a:r>
              <a:rPr lang="en-AU" sz="2000" noProof="0">
                <a:solidFill>
                  <a:srgbClr val="146CFD"/>
                </a:solidFill>
                <a:latin typeface="Arial" panose="020B0604020202020204"/>
                <a:sym typeface="Wingdings" panose="05000000000000000000" pitchFamily="2" charset="2"/>
              </a:rPr>
              <a:t>sod</a:t>
            </a:r>
            <a:r>
              <a:rPr lang="en-AU" sz="2000" err="1">
                <a:solidFill>
                  <a:srgbClr val="146CFD"/>
                </a:solidFill>
                <a:latin typeface="Arial" panose="020B0604020202020204"/>
                <a:sym typeface="Wingdings" panose="05000000000000000000" pitchFamily="2" charset="2"/>
              </a:rPr>
              <a:t>ium</a:t>
            </a:r>
            <a:r>
              <a:rPr lang="en-AU" sz="2000">
                <a:solidFill>
                  <a:srgbClr val="146CFD"/>
                </a:solidFill>
                <a:latin typeface="Arial" panose="020B0604020202020204"/>
                <a:sym typeface="Wingdings" panose="05000000000000000000" pitchFamily="2" charset="2"/>
              </a:rPr>
              <a:t> </a:t>
            </a:r>
            <a:r>
              <a:rPr kumimoji="0" lang="en-AU" sz="2000" b="0" i="0" u="none" strike="noStrike" kern="1200" cap="none" spc="0" normalizeH="0" baseline="0" noProof="0" err="1">
                <a:ln>
                  <a:noFill/>
                </a:ln>
                <a:solidFill>
                  <a:srgbClr val="146CFD"/>
                </a:solidFill>
                <a:effectLst/>
                <a:uLnTx/>
                <a:uFillTx/>
                <a:latin typeface="Arial" panose="020B0604020202020204"/>
                <a:ea typeface="+mn-ea"/>
                <a:cs typeface="+mn-cs"/>
                <a:sym typeface="Wingdings" panose="05000000000000000000" pitchFamily="2" charset="2"/>
              </a:rPr>
              <a:t>sulfate</a:t>
            </a:r>
            <a:r>
              <a:rPr kumimoji="0" lang="en-AU" sz="2000" b="0" i="0" u="none" strike="noStrike" kern="1200" cap="none" spc="0" normalizeH="0" baseline="0" noProof="0">
                <a:ln>
                  <a:noFill/>
                </a:ln>
                <a:solidFill>
                  <a:srgbClr val="146CFD"/>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2000" b="0" i="0" u="none" strike="noStrike" kern="1200" cap="none" spc="0" normalizeH="0" baseline="0" noProof="0">
                <a:ln>
                  <a:noFill/>
                </a:ln>
                <a:solidFill>
                  <a:srgbClr val="00B050"/>
                </a:solidFill>
                <a:effectLst/>
                <a:uLnTx/>
                <a:uFillTx/>
                <a:latin typeface="Arial" panose="020B0604020202020204"/>
                <a:ea typeface="+mn-ea"/>
                <a:cs typeface="+mn-cs"/>
                <a:sym typeface="Wingdings" panose="05000000000000000000" pitchFamily="2" charset="2"/>
              </a:rPr>
              <a:t>hydrogen</a:t>
            </a:r>
          </a:p>
        </p:txBody>
      </p:sp>
    </p:spTree>
    <p:extLst>
      <p:ext uri="{BB962C8B-B14F-4D97-AF65-F5344CB8AC3E}">
        <p14:creationId xmlns:p14="http://schemas.microsoft.com/office/powerpoint/2010/main" val="11372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8"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5E93-36A1-BBF9-9493-FB742E118F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BAAAD-4F06-E47D-5695-6C188506D5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99</a:t>
            </a:fld>
            <a:endParaRPr lang="en-AU"/>
          </a:p>
        </p:txBody>
      </p:sp>
      <p:sp>
        <p:nvSpPr>
          <p:cNvPr id="3" name="Title 2">
            <a:extLst>
              <a:ext uri="{FF2B5EF4-FFF2-40B4-BE49-F238E27FC236}">
                <a16:creationId xmlns:a16="http://schemas.microsoft.com/office/drawing/2014/main" id="{13E71B51-5115-A11F-2ECD-0A8817B236A3}"/>
              </a:ext>
            </a:extLst>
          </p:cNvPr>
          <p:cNvSpPr>
            <a:spLocks noGrp="1"/>
          </p:cNvSpPr>
          <p:nvPr>
            <p:ph type="title"/>
          </p:nvPr>
        </p:nvSpPr>
        <p:spPr/>
        <p:txBody>
          <a:bodyPr/>
          <a:lstStyle/>
          <a:p>
            <a:r>
              <a:rPr lang="en-AU"/>
              <a:t>1.5 Writing the balanced equation</a:t>
            </a:r>
          </a:p>
        </p:txBody>
      </p:sp>
      <p:sp>
        <p:nvSpPr>
          <p:cNvPr id="11" name="Text Placeholder 10">
            <a:extLst>
              <a:ext uri="{FF2B5EF4-FFF2-40B4-BE49-F238E27FC236}">
                <a16:creationId xmlns:a16="http://schemas.microsoft.com/office/drawing/2014/main" id="{582FBFC6-2916-8391-90C5-15DFB9232A6A}"/>
              </a:ext>
            </a:extLst>
          </p:cNvPr>
          <p:cNvSpPr>
            <a:spLocks noGrp="1"/>
          </p:cNvSpPr>
          <p:nvPr>
            <p:ph type="body" sz="quarter" idx="18"/>
          </p:nvPr>
        </p:nvSpPr>
        <p:spPr/>
        <p:txBody>
          <a:bodyPr/>
          <a:lstStyle/>
          <a:p>
            <a:r>
              <a:rPr lang="en-AU"/>
              <a:t>Write the balanced equation for the reaction between hydrochloric acid and magnesium</a:t>
            </a:r>
          </a:p>
        </p:txBody>
      </p:sp>
      <p:sp>
        <p:nvSpPr>
          <p:cNvPr id="9" name="TextBox 8">
            <a:extLst>
              <a:ext uri="{FF2B5EF4-FFF2-40B4-BE49-F238E27FC236}">
                <a16:creationId xmlns:a16="http://schemas.microsoft.com/office/drawing/2014/main" id="{77620729-3B32-9C72-6224-E4C6ED9F5F62}"/>
              </a:ext>
            </a:extLst>
          </p:cNvPr>
          <p:cNvSpPr txBox="1"/>
          <p:nvPr/>
        </p:nvSpPr>
        <p:spPr>
          <a:xfrm>
            <a:off x="468352" y="1670329"/>
            <a:ext cx="3268270" cy="384249"/>
          </a:xfrm>
          <a:prstGeom prst="rect">
            <a:avLst/>
          </a:prstGeom>
          <a:noFill/>
        </p:spPr>
        <p:txBody>
          <a:bodyPr wrap="square" lIns="0" tIns="0" rIns="0" bIns="0" rtlCol="0">
            <a:noAutofit/>
          </a:bodyPr>
          <a:lstStyle/>
          <a:p>
            <a:pPr marL="342900" indent="-342900" algn="l">
              <a:buAutoNum type="arabicPeriod"/>
            </a:pPr>
            <a:r>
              <a:rPr lang="en-AU" sz="1800"/>
              <a:t>Recall the general equation:</a:t>
            </a:r>
            <a:endParaRPr lang="en-AU" sz="1800">
              <a:sym typeface="Wingdings" panose="05000000000000000000" pitchFamily="2" charset="2"/>
            </a:endParaRPr>
          </a:p>
          <a:p>
            <a:pPr marL="342900" indent="-342900" algn="l">
              <a:buAutoNum type="arabicPeriod"/>
            </a:pPr>
            <a:endParaRPr lang="en-AU" sz="1800"/>
          </a:p>
        </p:txBody>
      </p:sp>
      <p:sp>
        <p:nvSpPr>
          <p:cNvPr id="4" name="TextBox 3">
            <a:extLst>
              <a:ext uri="{FF2B5EF4-FFF2-40B4-BE49-F238E27FC236}">
                <a16:creationId xmlns:a16="http://schemas.microsoft.com/office/drawing/2014/main" id="{57BA36F0-BA1C-8D7B-50C0-998F2CACB06C}"/>
              </a:ext>
            </a:extLst>
          </p:cNvPr>
          <p:cNvSpPr txBox="1"/>
          <p:nvPr/>
        </p:nvSpPr>
        <p:spPr>
          <a:xfrm>
            <a:off x="3917245" y="1670329"/>
            <a:ext cx="3476978" cy="545601"/>
          </a:xfrm>
          <a:prstGeom prst="rect">
            <a:avLst/>
          </a:prstGeom>
          <a:noFill/>
        </p:spPr>
        <p:txBody>
          <a:bodyPr wrap="none" lIns="0" tIns="0" rIns="0" bIns="0" rtlCol="0">
            <a:noAutofit/>
          </a:bodyPr>
          <a:lstStyle/>
          <a:p>
            <a:r>
              <a:rPr lang="en-AU" sz="1800"/>
              <a:t>acid + metal </a:t>
            </a:r>
            <a:r>
              <a:rPr lang="en-AU" sz="1800">
                <a:sym typeface="Wingdings" panose="05000000000000000000" pitchFamily="2" charset="2"/>
              </a:rPr>
              <a:t> salt + hydrogen</a:t>
            </a:r>
          </a:p>
        </p:txBody>
      </p:sp>
      <p:sp>
        <p:nvSpPr>
          <p:cNvPr id="6" name="TextBox 5">
            <a:extLst>
              <a:ext uri="{FF2B5EF4-FFF2-40B4-BE49-F238E27FC236}">
                <a16:creationId xmlns:a16="http://schemas.microsoft.com/office/drawing/2014/main" id="{076C116A-05CF-E0E1-A5C0-2E1A719B4B22}"/>
              </a:ext>
            </a:extLst>
          </p:cNvPr>
          <p:cNvSpPr txBox="1"/>
          <p:nvPr/>
        </p:nvSpPr>
        <p:spPr>
          <a:xfrm>
            <a:off x="468351" y="2164141"/>
            <a:ext cx="6654937" cy="384249"/>
          </a:xfrm>
          <a:prstGeom prst="rect">
            <a:avLst/>
          </a:prstGeom>
          <a:noFill/>
        </p:spPr>
        <p:txBody>
          <a:bodyPr wrap="square" lIns="0" tIns="0" rIns="0" bIns="0" rtlCol="0">
            <a:noAutofit/>
          </a:bodyPr>
          <a:lstStyle/>
          <a:p>
            <a:r>
              <a:rPr lang="en-AU" sz="1800">
                <a:sym typeface="Wingdings" panose="05000000000000000000" pitchFamily="2" charset="2"/>
              </a:rPr>
              <a:t>2.  Determine the salt produce by recalling the salts from table 1.</a:t>
            </a:r>
          </a:p>
          <a:p>
            <a:pPr marL="342900" indent="-342900" algn="l">
              <a:buAutoNum type="arabicPeriod"/>
            </a:pPr>
            <a:endParaRPr lang="en-AU" sz="1800"/>
          </a:p>
        </p:txBody>
      </p:sp>
      <p:sp>
        <p:nvSpPr>
          <p:cNvPr id="8" name="TextBox 7">
            <a:extLst>
              <a:ext uri="{FF2B5EF4-FFF2-40B4-BE49-F238E27FC236}">
                <a16:creationId xmlns:a16="http://schemas.microsoft.com/office/drawing/2014/main" id="{CF141052-6B0C-23CB-2F1B-EB7CB70FC16E}"/>
              </a:ext>
            </a:extLst>
          </p:cNvPr>
          <p:cNvSpPr txBox="1"/>
          <p:nvPr/>
        </p:nvSpPr>
        <p:spPr>
          <a:xfrm>
            <a:off x="7574846" y="2148396"/>
            <a:ext cx="2178754" cy="369332"/>
          </a:xfrm>
          <a:prstGeom prst="rect">
            <a:avLst/>
          </a:prstGeom>
          <a:noFill/>
        </p:spPr>
        <p:txBody>
          <a:bodyPr wrap="square">
            <a:spAutoFit/>
          </a:bodyPr>
          <a:lstStyle/>
          <a:p>
            <a:pPr algn="l"/>
            <a:r>
              <a:rPr lang="en-AU" sz="1800">
                <a:sym typeface="Wingdings" panose="05000000000000000000" pitchFamily="2" charset="2"/>
              </a:rPr>
              <a:t>metal chloride</a:t>
            </a:r>
          </a:p>
        </p:txBody>
      </p:sp>
      <p:sp>
        <p:nvSpPr>
          <p:cNvPr id="10" name="TextBox 9">
            <a:extLst>
              <a:ext uri="{FF2B5EF4-FFF2-40B4-BE49-F238E27FC236}">
                <a16:creationId xmlns:a16="http://schemas.microsoft.com/office/drawing/2014/main" id="{9595736E-E2A6-3806-7F5A-C3707DEBC566}"/>
              </a:ext>
            </a:extLst>
          </p:cNvPr>
          <p:cNvSpPr txBox="1"/>
          <p:nvPr/>
        </p:nvSpPr>
        <p:spPr>
          <a:xfrm>
            <a:off x="468350" y="2691802"/>
            <a:ext cx="6654937" cy="384249"/>
          </a:xfrm>
          <a:prstGeom prst="rect">
            <a:avLst/>
          </a:prstGeom>
          <a:noFill/>
        </p:spPr>
        <p:txBody>
          <a:bodyPr wrap="square" lIns="0" tIns="0" rIns="0" bIns="0" rtlCol="0">
            <a:noAutofit/>
          </a:bodyPr>
          <a:lstStyle/>
          <a:p>
            <a:r>
              <a:rPr lang="en-AU" sz="1800">
                <a:sym typeface="Wingdings" panose="05000000000000000000" pitchFamily="2" charset="2"/>
              </a:rPr>
              <a:t>3.  Write the word equation: </a:t>
            </a:r>
          </a:p>
          <a:p>
            <a:pPr marL="342900" indent="-342900" algn="l">
              <a:buAutoNum type="arabicPeriod"/>
            </a:pPr>
            <a:endParaRPr lang="en-AU" sz="1800"/>
          </a:p>
        </p:txBody>
      </p:sp>
      <p:sp>
        <p:nvSpPr>
          <p:cNvPr id="14" name="TextBox 13">
            <a:extLst>
              <a:ext uri="{FF2B5EF4-FFF2-40B4-BE49-F238E27FC236}">
                <a16:creationId xmlns:a16="http://schemas.microsoft.com/office/drawing/2014/main" id="{1F6C5FAC-BD3F-D932-EBD0-8E5FFC0D29BC}"/>
              </a:ext>
            </a:extLst>
          </p:cNvPr>
          <p:cNvSpPr txBox="1"/>
          <p:nvPr/>
        </p:nvSpPr>
        <p:spPr>
          <a:xfrm>
            <a:off x="3684623" y="2634639"/>
            <a:ext cx="7439377" cy="369332"/>
          </a:xfrm>
          <a:prstGeom prst="rect">
            <a:avLst/>
          </a:prstGeom>
          <a:noFill/>
        </p:spPr>
        <p:txBody>
          <a:bodyPr wrap="square">
            <a:spAutoFit/>
          </a:bodyPr>
          <a:lstStyle/>
          <a:p>
            <a:pPr algn="l"/>
            <a:r>
              <a:rPr lang="en-AU" sz="1800">
                <a:sym typeface="Wingdings" panose="05000000000000000000" pitchFamily="2" charset="2"/>
              </a:rPr>
              <a:t>hydrochloric acid + magnesium     magnesium chloride + hydrogen</a:t>
            </a:r>
          </a:p>
        </p:txBody>
      </p:sp>
      <p:sp>
        <p:nvSpPr>
          <p:cNvPr id="15" name="TextBox 14">
            <a:extLst>
              <a:ext uri="{FF2B5EF4-FFF2-40B4-BE49-F238E27FC236}">
                <a16:creationId xmlns:a16="http://schemas.microsoft.com/office/drawing/2014/main" id="{4D523139-FAFF-EE45-EE2A-B06F256B7F5C}"/>
              </a:ext>
            </a:extLst>
          </p:cNvPr>
          <p:cNvSpPr txBox="1"/>
          <p:nvPr/>
        </p:nvSpPr>
        <p:spPr>
          <a:xfrm>
            <a:off x="468350" y="3219463"/>
            <a:ext cx="7027472" cy="384249"/>
          </a:xfrm>
          <a:prstGeom prst="rect">
            <a:avLst/>
          </a:prstGeom>
          <a:noFill/>
        </p:spPr>
        <p:txBody>
          <a:bodyPr wrap="square" lIns="0" tIns="0" rIns="0" bIns="0" rtlCol="0">
            <a:noAutofit/>
          </a:bodyPr>
          <a:lstStyle/>
          <a:p>
            <a:r>
              <a:rPr lang="en-AU" sz="1800">
                <a:sym typeface="Wingdings" panose="05000000000000000000" pitchFamily="2" charset="2"/>
              </a:rPr>
              <a:t>4.  Work out the formula of each species</a:t>
            </a:r>
          </a:p>
        </p:txBody>
      </p:sp>
      <p:sp>
        <p:nvSpPr>
          <p:cNvPr id="19" name="TextBox 18">
            <a:extLst>
              <a:ext uri="{FF2B5EF4-FFF2-40B4-BE49-F238E27FC236}">
                <a16:creationId xmlns:a16="http://schemas.microsoft.com/office/drawing/2014/main" id="{6B2AA11E-C560-BCFB-EB4E-4FB3CFA80FF7}"/>
              </a:ext>
            </a:extLst>
          </p:cNvPr>
          <p:cNvSpPr txBox="1"/>
          <p:nvPr/>
        </p:nvSpPr>
        <p:spPr>
          <a:xfrm>
            <a:off x="1174045" y="3840779"/>
            <a:ext cx="6096000"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hydrochloric acid     	HCl		 (recall from Table </a:t>
            </a:r>
            <a:r>
              <a:rPr lang="en-AU" sz="1800">
                <a:latin typeface="Arial" panose="020B0604020202020204"/>
                <a:sym typeface="Wingdings" panose="05000000000000000000" pitchFamily="2" charset="2"/>
              </a:rPr>
              <a:t>1</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a:t>
            </a:r>
          </a:p>
        </p:txBody>
      </p:sp>
      <p:sp>
        <p:nvSpPr>
          <p:cNvPr id="23" name="TextBox 22">
            <a:extLst>
              <a:ext uri="{FF2B5EF4-FFF2-40B4-BE49-F238E27FC236}">
                <a16:creationId xmlns:a16="http://schemas.microsoft.com/office/drawing/2014/main" id="{627ED5A6-50BD-E7F8-8E09-6C4E953C63F5}"/>
              </a:ext>
            </a:extLst>
          </p:cNvPr>
          <p:cNvSpPr txBox="1"/>
          <p:nvPr/>
        </p:nvSpPr>
        <p:spPr>
          <a:xfrm>
            <a:off x="1174045" y="4334591"/>
            <a:ext cx="6863644"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magnesium		</a:t>
            </a:r>
            <a:r>
              <a:rPr lang="en-AU" sz="1800">
                <a:latin typeface="Arial" panose="020B0604020202020204"/>
                <a:sym typeface="Wingdings" panose="05000000000000000000" pitchFamily="2" charset="2"/>
              </a:rPr>
              <a:t>         </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Mg		 (symbol from periodic table)</a:t>
            </a:r>
          </a:p>
        </p:txBody>
      </p:sp>
      <p:sp>
        <p:nvSpPr>
          <p:cNvPr id="27" name="TextBox 26">
            <a:extLst>
              <a:ext uri="{FF2B5EF4-FFF2-40B4-BE49-F238E27FC236}">
                <a16:creationId xmlns:a16="http://schemas.microsoft.com/office/drawing/2014/main" id="{439A6567-E915-F3F6-4503-6D988D85E2F9}"/>
              </a:ext>
            </a:extLst>
          </p:cNvPr>
          <p:cNvSpPr txBox="1"/>
          <p:nvPr/>
        </p:nvSpPr>
        <p:spPr>
          <a:xfrm>
            <a:off x="1174044" y="4833876"/>
            <a:ext cx="10487377"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magnesium chloride</a:t>
            </a:r>
            <a:r>
              <a:rPr lang="en-AU" sz="1800">
                <a:latin typeface="Arial" panose="020B0604020202020204"/>
                <a:sym typeface="Wingdings" panose="05000000000000000000" pitchFamily="2" charset="2"/>
              </a:rPr>
              <a:t>      </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MgCl</a:t>
            </a:r>
            <a:r>
              <a:rPr kumimoji="0" lang="en-AU" sz="1800" b="0" i="0" u="none" strike="noStrike" kern="1200" cap="none" spc="0" normalizeH="0" baseline="-25000" noProof="0">
                <a:ln>
                  <a:noFill/>
                </a:ln>
                <a:effectLst/>
                <a:uLnTx/>
                <a:uFillTx/>
                <a:latin typeface="Arial" panose="020B0604020202020204"/>
                <a:ea typeface="+mn-ea"/>
                <a:cs typeface="+mn-cs"/>
                <a:sym typeface="Wingdings" panose="05000000000000000000" pitchFamily="2" charset="2"/>
              </a:rPr>
              <a:t>2</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          (use valencies from periodic table or table xx for polyatomic ions)</a:t>
            </a:r>
          </a:p>
        </p:txBody>
      </p:sp>
      <p:sp>
        <p:nvSpPr>
          <p:cNvPr id="31" name="TextBox 30">
            <a:extLst>
              <a:ext uri="{FF2B5EF4-FFF2-40B4-BE49-F238E27FC236}">
                <a16:creationId xmlns:a16="http://schemas.microsoft.com/office/drawing/2014/main" id="{6BD35918-1A88-2FDF-B9EE-A7ED25781DD4}"/>
              </a:ext>
            </a:extLst>
          </p:cNvPr>
          <p:cNvSpPr txBox="1"/>
          <p:nvPr/>
        </p:nvSpPr>
        <p:spPr>
          <a:xfrm>
            <a:off x="1174044" y="5287756"/>
            <a:ext cx="7913511"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800">
                <a:latin typeface="Arial" panose="020B0604020202020204"/>
                <a:sym typeface="Wingdings" panose="05000000000000000000" pitchFamily="2" charset="2"/>
              </a:rPr>
              <a:t>h</a:t>
            </a:r>
            <a:r>
              <a:rPr kumimoji="0" lang="en-AU" sz="1800" b="0" i="0" u="none" strike="noStrike" kern="1200" cap="none" spc="0" normalizeH="0" baseline="0" noProof="0" err="1">
                <a:ln>
                  <a:noFill/>
                </a:ln>
                <a:effectLst/>
                <a:uLnTx/>
                <a:uFillTx/>
                <a:latin typeface="Arial" panose="020B0604020202020204"/>
                <a:ea typeface="+mn-ea"/>
                <a:cs typeface="+mn-cs"/>
                <a:sym typeface="Wingdings" panose="05000000000000000000" pitchFamily="2" charset="2"/>
              </a:rPr>
              <a:t>ydrogen</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			H</a:t>
            </a:r>
            <a:r>
              <a:rPr kumimoji="0" lang="en-AU" sz="1800" b="0" i="0" u="none" strike="noStrike" kern="1200" cap="none" spc="0" normalizeH="0" baseline="-25000" noProof="0">
                <a:ln>
                  <a:noFill/>
                </a:ln>
                <a:effectLst/>
                <a:uLnTx/>
                <a:uFillTx/>
                <a:latin typeface="Arial" panose="020B0604020202020204"/>
                <a:ea typeface="+mn-ea"/>
                <a:cs typeface="+mn-cs"/>
                <a:sym typeface="Wingdings" panose="05000000000000000000" pitchFamily="2" charset="2"/>
              </a:rPr>
              <a:t>2</a:t>
            </a:r>
            <a:r>
              <a:rPr kumimoji="0" lang="en-AU" sz="1800" b="0" i="0" u="none" strike="noStrike" kern="1200" cap="none" spc="0" normalizeH="0" baseline="0" noProof="0">
                <a:ln>
                  <a:noFill/>
                </a:ln>
                <a:effectLst/>
                <a:uLnTx/>
                <a:uFillTx/>
                <a:latin typeface="Arial" panose="020B0604020202020204"/>
                <a:ea typeface="+mn-ea"/>
                <a:cs typeface="+mn-cs"/>
                <a:sym typeface="Wingdings" panose="05000000000000000000" pitchFamily="2" charset="2"/>
              </a:rPr>
              <a:t>		 (remember it is diatomic) </a:t>
            </a:r>
          </a:p>
        </p:txBody>
      </p:sp>
      <p:sp>
        <p:nvSpPr>
          <p:cNvPr id="35" name="TextBox 34">
            <a:extLst>
              <a:ext uri="{FF2B5EF4-FFF2-40B4-BE49-F238E27FC236}">
                <a16:creationId xmlns:a16="http://schemas.microsoft.com/office/drawing/2014/main" id="{B079C48A-AD4D-20CA-D906-151450691175}"/>
              </a:ext>
            </a:extLst>
          </p:cNvPr>
          <p:cNvSpPr txBox="1"/>
          <p:nvPr/>
        </p:nvSpPr>
        <p:spPr>
          <a:xfrm>
            <a:off x="360000" y="5934087"/>
            <a:ext cx="9788711"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5.  Write down the symbols then balance              </a:t>
            </a:r>
            <a:r>
              <a:rPr kumimoji="0" lang="en-AU" sz="1800" b="0" i="0" u="none" strike="noStrike" kern="1200" cap="none" spc="0" normalizeH="0" baseline="0" noProof="0">
                <a:ln>
                  <a:noFill/>
                </a:ln>
                <a:solidFill>
                  <a:srgbClr val="D7153A"/>
                </a:solidFill>
                <a:effectLst/>
                <a:uLnTx/>
                <a:uFillTx/>
                <a:latin typeface="Arial" panose="020B0604020202020204"/>
                <a:ea typeface="+mn-ea"/>
                <a:cs typeface="+mn-cs"/>
                <a:sym typeface="Wingdings" panose="05000000000000000000" pitchFamily="2" charset="2"/>
              </a:rPr>
              <a:t>2</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HCl</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a:t>
            </a:r>
            <a:r>
              <a:rPr kumimoji="0" lang="en-AU" sz="1800" b="0" i="1" u="none" strike="noStrike" kern="1200" cap="none" spc="0" normalizeH="0" baseline="0" noProof="0" err="1">
                <a:ln>
                  <a:noFill/>
                </a:ln>
                <a:solidFill>
                  <a:srgbClr val="22272B"/>
                </a:solidFill>
                <a:effectLst/>
                <a:uLnTx/>
                <a:uFillTx/>
                <a:latin typeface="Arial" panose="020B0604020202020204"/>
                <a:ea typeface="+mn-ea"/>
                <a:cs typeface="+mn-cs"/>
                <a:sym typeface="Wingdings" panose="05000000000000000000" pitchFamily="2" charset="2"/>
              </a:rPr>
              <a:t>aq</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Mg</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(s)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MgCl</a:t>
            </a:r>
            <a:r>
              <a:rPr kumimoji="0" lang="en-AU" sz="18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rPr>
              <a:t>2</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a:t>
            </a:r>
            <a:r>
              <a:rPr kumimoji="0" lang="en-AU" sz="1800" b="0" i="1" u="none" strike="noStrike" kern="1200" cap="none" spc="0" normalizeH="0" baseline="0" noProof="0" err="1">
                <a:ln>
                  <a:noFill/>
                </a:ln>
                <a:solidFill>
                  <a:srgbClr val="22272B"/>
                </a:solidFill>
                <a:effectLst/>
                <a:uLnTx/>
                <a:uFillTx/>
                <a:latin typeface="Arial" panose="020B0604020202020204"/>
                <a:ea typeface="+mn-ea"/>
                <a:cs typeface="+mn-cs"/>
                <a:sym typeface="Wingdings" panose="05000000000000000000" pitchFamily="2" charset="2"/>
              </a:rPr>
              <a:t>aq</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a:t>
            </a:r>
            <a:r>
              <a:rPr kumimoji="0" lang="en-AU" sz="1800" b="0" i="0"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 H</a:t>
            </a:r>
            <a:r>
              <a:rPr kumimoji="0" lang="en-AU" sz="1800" b="0" i="0" u="none" strike="noStrike" kern="1200" cap="none" spc="0" normalizeH="0" baseline="-25000" noProof="0">
                <a:ln>
                  <a:noFill/>
                </a:ln>
                <a:solidFill>
                  <a:srgbClr val="22272B"/>
                </a:solidFill>
                <a:effectLst/>
                <a:uLnTx/>
                <a:uFillTx/>
                <a:latin typeface="Arial" panose="020B0604020202020204"/>
                <a:ea typeface="+mn-ea"/>
                <a:cs typeface="+mn-cs"/>
                <a:sym typeface="Wingdings" panose="05000000000000000000" pitchFamily="2" charset="2"/>
              </a:rPr>
              <a:t>2</a:t>
            </a:r>
            <a:r>
              <a:rPr kumimoji="0" lang="en-AU" sz="1800" b="0" i="1" u="none" strike="noStrike" kern="1200" cap="none" spc="0" normalizeH="0" baseline="0" noProof="0">
                <a:ln>
                  <a:noFill/>
                </a:ln>
                <a:solidFill>
                  <a:srgbClr val="22272B"/>
                </a:solidFill>
                <a:effectLst/>
                <a:uLnTx/>
                <a:uFillTx/>
                <a:latin typeface="Arial" panose="020B0604020202020204"/>
                <a:ea typeface="+mn-ea"/>
                <a:cs typeface="+mn-cs"/>
                <a:sym typeface="Wingdings" panose="05000000000000000000" pitchFamily="2" charset="2"/>
              </a:rPr>
              <a:t>(g)  </a:t>
            </a:r>
            <a:endParaRPr kumimoji="0" lang="en-AU" sz="1800" b="0" i="1"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95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4" grpId="0"/>
      <p:bldP spid="19" grpId="0"/>
      <p:bldP spid="23" grpId="0"/>
      <p:bldP spid="27" grpId="0"/>
      <p:bldP spid="31" grpId="0"/>
      <p:bldP spid="35" grpId="0"/>
    </p:bld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135ff4e096f74b7dbe8ea6825f3b173f">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03b43f1c78d7b7af5592e5d9813a7992"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2DCDAA-B212-4B5E-8BF2-323E8FB8EB71}">
  <ds:schemaRefs>
    <ds:schemaRef ds:uri="094ce8ca-8c20-4eb0-bb23-b47a1c76b753"/>
    <ds:schemaRef ds:uri="98740c54-966f-451d-a76c-e38eb7fddd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FEBA4B-67CF-460E-9BCB-5983EBB49B5A}">
  <ds:schemaRefs>
    <ds:schemaRef ds:uri="http://schemas.microsoft.com/sharepoint/v3/contenttype/forms"/>
  </ds:schemaRefs>
</ds:datastoreItem>
</file>

<file path=customXml/itemProps3.xml><?xml version="1.0" encoding="utf-8"?>
<ds:datastoreItem xmlns:ds="http://schemas.openxmlformats.org/officeDocument/2006/customXml" ds:itemID="{AB8CCC95-1AF5-4C47-8506-DC72FB4549D4}">
  <ds:schemaRef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 ds:uri="094ce8ca-8c20-4eb0-bb23-b47a1c76b753"/>
    <ds:schemaRef ds:uri="98740c54-966f-451d-a76c-e38eb7fddd55"/>
    <ds:schemaRef ds:uri="http://purl.org/dc/elements/1.1/"/>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NSWG Corporate</Template>
  <TotalTime>1674</TotalTime>
  <Words>37435</Words>
  <Application>Microsoft Office PowerPoint</Application>
  <PresentationFormat>Widescreen</PresentationFormat>
  <Paragraphs>4998</Paragraphs>
  <Slides>248</Slides>
  <Notes>241</Notes>
  <HiddenSlides>3</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248</vt:i4>
      </vt:variant>
    </vt:vector>
  </HeadingPairs>
  <TitlesOfParts>
    <vt:vector size="262" baseType="lpstr">
      <vt:lpstr>Symbol</vt:lpstr>
      <vt:lpstr>Calibri</vt:lpstr>
      <vt:lpstr>Wingdings</vt:lpstr>
      <vt:lpstr>Public Sans</vt:lpstr>
      <vt:lpstr>Times New Roman</vt:lpstr>
      <vt:lpstr>Montserrat</vt:lpstr>
      <vt:lpstr>Cambria Math</vt:lpstr>
      <vt:lpstr>Courier New</vt:lpstr>
      <vt:lpstr>Century Gothic</vt:lpstr>
      <vt:lpstr>Public Sans Semi-Bold</vt:lpstr>
      <vt:lpstr>Public Sans Light</vt:lpstr>
      <vt:lpstr>Arial</vt:lpstr>
      <vt:lpstr>Roboto</vt:lpstr>
      <vt:lpstr>NSWG Corporate</vt:lpstr>
      <vt:lpstr>Instructions for use</vt:lpstr>
      <vt:lpstr>Reactions</vt:lpstr>
      <vt:lpstr>Contents1</vt:lpstr>
      <vt:lpstr>Contents 2</vt:lpstr>
      <vt:lpstr>Essential question 1  Content in this section aligns with essential question ‘How do substances combine to make new substances?’ in the program of learning and Teacher resource book 1 </vt:lpstr>
      <vt:lpstr>1.1 Law of conservation of mass</vt:lpstr>
      <vt:lpstr>1.1 Checkpoint </vt:lpstr>
      <vt:lpstr>1.1 Law of conservation of mass (1 of 3)</vt:lpstr>
      <vt:lpstr>1.1 Law of conservation of mass (2 of 3)</vt:lpstr>
      <vt:lpstr>1.1 Law of conservation of mass (3 of 3)</vt:lpstr>
      <vt:lpstr>1.1 Predict–Explain–Observe–Explain</vt:lpstr>
      <vt:lpstr>1.1 Vinegar and sodium hydrogen carbonate set-up</vt:lpstr>
      <vt:lpstr>1.1 Open and closed systems</vt:lpstr>
      <vt:lpstr>1.2 Nomenclature</vt:lpstr>
      <vt:lpstr>1.2 Checkpoint 1 (1 of 3)</vt:lpstr>
      <vt:lpstr>1.2 Checkpoint 1 (2 of 3)</vt:lpstr>
      <vt:lpstr>1.2 Checkpoint 1 (3 of 3)</vt:lpstr>
      <vt:lpstr>1.2 Types of compounds</vt:lpstr>
      <vt:lpstr>1.2 Ionic compounds</vt:lpstr>
      <vt:lpstr>1.2 Naming ionic compounds</vt:lpstr>
      <vt:lpstr>1.2 Checkpoint 2</vt:lpstr>
      <vt:lpstr>1.2 Polyatomic ions</vt:lpstr>
      <vt:lpstr>1.2 Naming compounds with polyatomic ions.</vt:lpstr>
      <vt:lpstr>1.2 More polyatomic ions</vt:lpstr>
      <vt:lpstr>1.2 Checkpoint 3</vt:lpstr>
      <vt:lpstr>1.2 Naming covalent compounds (1 of 2)</vt:lpstr>
      <vt:lpstr>1.2 Naming covalent compounds (2 of 2)</vt:lpstr>
      <vt:lpstr>1.2 Checkpoint 4</vt:lpstr>
      <vt:lpstr>1.3 Writing chemical formulas</vt:lpstr>
      <vt:lpstr>1.3 Molecular formula</vt:lpstr>
      <vt:lpstr>1.3 Ionic formula</vt:lpstr>
      <vt:lpstr>1.3 Checkpoint 1</vt:lpstr>
      <vt:lpstr>1.3 Noble gases</vt:lpstr>
      <vt:lpstr>1.3 Valency</vt:lpstr>
      <vt:lpstr>1.3 Why atoms bond </vt:lpstr>
      <vt:lpstr>1.3 How atoms bond </vt:lpstr>
      <vt:lpstr>1.3 The periodic table</vt:lpstr>
      <vt:lpstr>1.3 Checkpoint 2</vt:lpstr>
      <vt:lpstr>1.3 Determining the ionic formula (1 of 5)</vt:lpstr>
      <vt:lpstr>1.3  Determining the ionic formula (2 of 5)</vt:lpstr>
      <vt:lpstr>1.3  Determining the ionic formula (3 of 5)</vt:lpstr>
      <vt:lpstr>1.3  Determining the ionic formula (4 of 5)</vt:lpstr>
      <vt:lpstr>1.3  Determining the ionic formula (5 of 5)</vt:lpstr>
      <vt:lpstr>1.3 Checkpoint 3 </vt:lpstr>
      <vt:lpstr>1.3 Strategies for writing ionic formula (1 of 3)</vt:lpstr>
      <vt:lpstr>1.3 Strategies for writing ionic formula (2 of 3)</vt:lpstr>
      <vt:lpstr>1.3 Strategies for writing ionic formula (3 of 3)</vt:lpstr>
      <vt:lpstr>1.3 Writing formula with polyatomic ions (1 of 3)</vt:lpstr>
      <vt:lpstr>1.3 Writing formula with polyatomic ions (2 of 3)</vt:lpstr>
      <vt:lpstr>1.3 Writing formula with polyatomic ions (3 of 3)</vt:lpstr>
      <vt:lpstr>1.3 Writing formula with polyatomic ions (alternate) </vt:lpstr>
      <vt:lpstr>1.3 Checkpoint 4 </vt:lpstr>
      <vt:lpstr>1.4 Balancing equations</vt:lpstr>
      <vt:lpstr>1.4  Checkpoint 1 (1 of 4)</vt:lpstr>
      <vt:lpstr>1.4  Checkpoint 1 (2 of 4)</vt:lpstr>
      <vt:lpstr>1.4  Checkpoint 1 (3 of 4)</vt:lpstr>
      <vt:lpstr>1.4  Checkpoint 1 (4 of 4)</vt:lpstr>
      <vt:lpstr>1.4  The need to balance (1 of 4)</vt:lpstr>
      <vt:lpstr>1.4  The need to balance (2 of 4)</vt:lpstr>
      <vt:lpstr>1.4  The need to balance (3 of 4)</vt:lpstr>
      <vt:lpstr>1.4  The need to balance (4 of 4)</vt:lpstr>
      <vt:lpstr>1.4 Molecular model activity (1 of 8)</vt:lpstr>
      <vt:lpstr>1.4 Molecular model activity (2 of 8)</vt:lpstr>
      <vt:lpstr>1.4 Molecular model activity (3 of 8)</vt:lpstr>
      <vt:lpstr>1.4 Molecular model activity (4 of 8)</vt:lpstr>
      <vt:lpstr>1.4 Molecular model activity (5 of 8)</vt:lpstr>
      <vt:lpstr>1.4 Molecular model activity (6 of 8)</vt:lpstr>
      <vt:lpstr>1.4 Molecular model activity (7 of 8)</vt:lpstr>
      <vt:lpstr>1.4 Molecular model activity (8 of 8)</vt:lpstr>
      <vt:lpstr>1.4  Checkpoint 2</vt:lpstr>
      <vt:lpstr>1.4  Balancing equations (1 of 7)</vt:lpstr>
      <vt:lpstr>1.4  Balancing equations (2 of 7)</vt:lpstr>
      <vt:lpstr>1.4  Balancing equations (3 of 7)</vt:lpstr>
      <vt:lpstr>1.4  Balancing equations (4 of 7)</vt:lpstr>
      <vt:lpstr>1.4  Balancing equations (5 of 7)</vt:lpstr>
      <vt:lpstr>1.4  Balancing equations (6 of 7)</vt:lpstr>
      <vt:lpstr>1.4  Balancing equations (7 of 7)</vt:lpstr>
      <vt:lpstr>1.4  Checkpoint 3</vt:lpstr>
      <vt:lpstr>1.5 Chemical reactions</vt:lpstr>
      <vt:lpstr>1.5 Checkpoint 1</vt:lpstr>
      <vt:lpstr>1.5 Synthesis of water</vt:lpstr>
      <vt:lpstr>1.5 Synthesis reactions (1 of 2)</vt:lpstr>
      <vt:lpstr>1.5 Synthesis reactions (2 of 2)</vt:lpstr>
      <vt:lpstr>1.5 States </vt:lpstr>
      <vt:lpstr>1.5 Balancing synthesis equations with states (1 of 2)</vt:lpstr>
      <vt:lpstr>1.5 Balancing synthesis equations with states (2 of 2)</vt:lpstr>
      <vt:lpstr>1.5 Decomposition reactions (1 of 2)</vt:lpstr>
      <vt:lpstr>1.5  Decomposition of reactions (2 of 2)</vt:lpstr>
      <vt:lpstr>1.5  Decomposition of water</vt:lpstr>
      <vt:lpstr>1.5  Decomposition of copper carbonate</vt:lpstr>
      <vt:lpstr>1.5  Energy and decomposition reactions</vt:lpstr>
      <vt:lpstr>1.5 Displacement reactions</vt:lpstr>
      <vt:lpstr>1.5 Metal displacement</vt:lpstr>
      <vt:lpstr>1.5 Checkpoint 2</vt:lpstr>
      <vt:lpstr>1.5 Activity series of metals</vt:lpstr>
      <vt:lpstr>1.5 Checkpoint 3</vt:lpstr>
      <vt:lpstr>1.5  Acid metal reactions</vt:lpstr>
      <vt:lpstr>1.5 Common acids and the salts they produce</vt:lpstr>
      <vt:lpstr>1.5 Writing the balanced equation</vt:lpstr>
      <vt:lpstr>1.6 The pH scale</vt:lpstr>
      <vt:lpstr>1.6 Acidity and basicity</vt:lpstr>
      <vt:lpstr>1.6 What is pH?</vt:lpstr>
      <vt:lpstr>1.6 Logarithmic scale versus a linear scale </vt:lpstr>
      <vt:lpstr>1.6 pH scale</vt:lpstr>
      <vt:lpstr>1.6 How can we measure pH?</vt:lpstr>
      <vt:lpstr>1.6 pH simulation (1 of 4)</vt:lpstr>
      <vt:lpstr>1.6 pH simulation (2 of 4)</vt:lpstr>
      <vt:lpstr>1.6 pH simulation (3 of 4)</vt:lpstr>
      <vt:lpstr>1.6 pH simulation (4 of 4)</vt:lpstr>
      <vt:lpstr>1.6 Checkpoint</vt:lpstr>
      <vt:lpstr>1.7 pH changes in a neutralisation reaction (1 of 2)</vt:lpstr>
      <vt:lpstr>1.7 pH changes in a neutralisation reaction (2 of 2)</vt:lpstr>
      <vt:lpstr>1.7 Neutralisation reactions (1 of 2)</vt:lpstr>
      <vt:lpstr>1.7 Neutralisation reactions 2 of 2</vt:lpstr>
      <vt:lpstr>1.7 Checkpoint</vt:lpstr>
      <vt:lpstr>1.7 Checkpoint – sample answer</vt:lpstr>
      <vt:lpstr>1.7 Neutralisation reaction examples (1 of 2)</vt:lpstr>
      <vt:lpstr>1.7 Neutralisation reaction examples (2 of 2)</vt:lpstr>
      <vt:lpstr>1.7 Equipment set up for a neutralisation reaction </vt:lpstr>
      <vt:lpstr>Essential question 2  Content in this section aligns with essential question ‘How can you manipulate the rate of reaction?’ in the program of learning and Teacher resource book 2 </vt:lpstr>
      <vt:lpstr>2.1 Rate of reaction</vt:lpstr>
      <vt:lpstr>2.1 Checkpoint 1</vt:lpstr>
      <vt:lpstr>2.1 Introduction to rate of reaction</vt:lpstr>
      <vt:lpstr>2.1 Frayer diagram – rate of reaction</vt:lpstr>
      <vt:lpstr>2.1 Johnstone’s triangle</vt:lpstr>
      <vt:lpstr>2.1 Collision theory and reactions video</vt:lpstr>
      <vt:lpstr>2.1 Collision theory (1 of 3) </vt:lpstr>
      <vt:lpstr>2.1 Collision theory (2 of 3)</vt:lpstr>
      <vt:lpstr>2.1 Collision theory (3 of 3)</vt:lpstr>
      <vt:lpstr>2.1 Collision theory and rate of reaction</vt:lpstr>
      <vt:lpstr>2.1 Collision theory – extension (1 of 3) </vt:lpstr>
      <vt:lpstr>2.1 Collision theory – extension (2 of 3)</vt:lpstr>
      <vt:lpstr>2.1 Collision theory – extension (3 of 3)</vt:lpstr>
      <vt:lpstr>2.1 Factors that affect the rate of reaction video</vt:lpstr>
      <vt:lpstr>2.1 Factors affecting the rate of reaction (1 of 5)</vt:lpstr>
      <vt:lpstr>2.1 Factors affecting the rate of reaction (2 of 5)</vt:lpstr>
      <vt:lpstr>2.1 Factors affecting the rate of reaction (3 of 5)</vt:lpstr>
      <vt:lpstr>2.1 Factors affecting the rate of reaction (4 of 5)</vt:lpstr>
      <vt:lpstr>2.1 Factors affecting the rate of reaction (5 of 5)</vt:lpstr>
      <vt:lpstr>2.1 Factors affecting the rate of reaction (sample answer)</vt:lpstr>
      <vt:lpstr>2.1 Checkpoint 2</vt:lpstr>
      <vt:lpstr>2.2 Investigating the rate of reaction (1 of 2)</vt:lpstr>
      <vt:lpstr>2.2 Investigating the rate of reaction (2 of 2)</vt:lpstr>
      <vt:lpstr>2.2 Investigating the rate of reaction</vt:lpstr>
      <vt:lpstr>2.2 Determining the rate of reaction (1 of 3)</vt:lpstr>
      <vt:lpstr>2.2 Determining the rate of reaction (2 of 3)</vt:lpstr>
      <vt:lpstr>2.2 Determining the rate of reaction (3 of 3)</vt:lpstr>
      <vt:lpstr>2.2 Risk assessment</vt:lpstr>
      <vt:lpstr>2.2 Chemical safety</vt:lpstr>
      <vt:lpstr>2.2 How to develop a risk assessment?</vt:lpstr>
      <vt:lpstr>2.2 Sample risk assessment</vt:lpstr>
      <vt:lpstr>2.2 Equipment set-up </vt:lpstr>
      <vt:lpstr>2.2 Practical tips for setting up the equipment</vt:lpstr>
      <vt:lpstr>2.2 Equipment set-up – integrated instruction </vt:lpstr>
      <vt:lpstr>2.2 Measuring the gas volume</vt:lpstr>
      <vt:lpstr>2.2 Checkpoint</vt:lpstr>
      <vt:lpstr>2.2 Checkpoint sample answer</vt:lpstr>
      <vt:lpstr>2.2 Results table</vt:lpstr>
      <vt:lpstr>2.2 Results table model</vt:lpstr>
      <vt:lpstr>2.2 Graph scaffold (1 of 3)</vt:lpstr>
      <vt:lpstr>2.2 Graph scaffold (2 of 3)</vt:lpstr>
      <vt:lpstr>2.2 Graph scaffold (3 of 3)</vt:lpstr>
      <vt:lpstr>2.2 Quality criteria for a graph</vt:lpstr>
      <vt:lpstr>2.2 Validity checklist</vt:lpstr>
      <vt:lpstr>2.2 Reliability checklist</vt:lpstr>
      <vt:lpstr>2.2 CER Scaffold </vt:lpstr>
      <vt:lpstr>2.2 Analysing graph – qualitative analysis</vt:lpstr>
      <vt:lpstr>2.2 Analysing graph – quantitative analysis (1 of 2)</vt:lpstr>
      <vt:lpstr>2.2 Analysing graph – quantitative analysis (2 of 2)</vt:lpstr>
      <vt:lpstr>2.2 Analysing graph – instantaneous rate of reaction</vt:lpstr>
      <vt:lpstr>2.3 Reaction rare: surface area and catalysts (1 of 2)</vt:lpstr>
      <vt:lpstr>2.3 Reaction rare: surface area and catalysts (2 of 2)</vt:lpstr>
      <vt:lpstr>2.3 The effect of surface area on the rate of reaction</vt:lpstr>
      <vt:lpstr>2.3 Johnstone’s triangle – surface area (1 of 3)</vt:lpstr>
      <vt:lpstr>2.3 Johnstone’s triangle – surface area (2 of 3)</vt:lpstr>
      <vt:lpstr>2.3 Johnstone’s triangle – surface area (3 of 3)</vt:lpstr>
      <vt:lpstr>2.3 The effect of a catalyst on rate of reaction</vt:lpstr>
      <vt:lpstr>2.3 Johnstone’s triangle – catalyst (1 of 3)</vt:lpstr>
      <vt:lpstr>2.3 Johnstone’s triangle – catalyst (2 of 3)</vt:lpstr>
      <vt:lpstr>2.3 Johnstone’s triangle – catalyst (3 of 3)</vt:lpstr>
      <vt:lpstr>2.4 Reaction rate: temperature and concentration (1 of 2)</vt:lpstr>
      <vt:lpstr>2.4 Reaction rate: temperature and concentration (2 of 2)</vt:lpstr>
      <vt:lpstr>2.4 Frayer diagram – hypothesis</vt:lpstr>
      <vt:lpstr>2.4 Developing hypothesis</vt:lpstr>
      <vt:lpstr>2.4 Checkpoint</vt:lpstr>
      <vt:lpstr>Essential question 3  Content in this section aligns with essential question ‘How do nuclear reactions affect our lives and the world around us?’ in the program of learning and Teacher resource book 3 </vt:lpstr>
      <vt:lpstr>3.1 Nuclear decay reactions</vt:lpstr>
      <vt:lpstr>3.1 Atomic structure</vt:lpstr>
      <vt:lpstr>3.1 Checkpoint</vt:lpstr>
      <vt:lpstr>3.1 Isotopes</vt:lpstr>
      <vt:lpstr>3.1 Atomic mass</vt:lpstr>
      <vt:lpstr>3.1 Introducing stable and unstable nuclei </vt:lpstr>
      <vt:lpstr>3.1 Types of radioactive decay</vt:lpstr>
      <vt:lpstr>3.1 Unstable nuclei (1 of 2)</vt:lpstr>
      <vt:lpstr>3.1 Unstable nuclei (2 of 2)</vt:lpstr>
      <vt:lpstr>3.1 Positron decay and PET scans</vt:lpstr>
      <vt:lpstr>3.1 Beta decay (1 of 2)</vt:lpstr>
      <vt:lpstr>3.1 Beta decay (2 of 2)</vt:lpstr>
      <vt:lpstr>3.1 Alpha decay </vt:lpstr>
      <vt:lpstr>3.1 Alpha decay</vt:lpstr>
      <vt:lpstr>3.1 Decay series (1 of 3)</vt:lpstr>
      <vt:lpstr>3.1 Decay series (2 of 3) </vt:lpstr>
      <vt:lpstr>3.1 Decay series (3 of 3) </vt:lpstr>
      <vt:lpstr>3.2 Half life</vt:lpstr>
      <vt:lpstr>3.2 Analysing half life data</vt:lpstr>
      <vt:lpstr>3.3 Use of radioisotopes (1 of 2)</vt:lpstr>
      <vt:lpstr>3.3 Use of radioisotopes (2 of 2)</vt:lpstr>
      <vt:lpstr>3.3 Properties of radiation (1 of 2)</vt:lpstr>
      <vt:lpstr>3.3 Properties of radiation (2 of 2)</vt:lpstr>
      <vt:lpstr>3.3 Uses of radioisotopes (1 of 4)</vt:lpstr>
      <vt:lpstr>3.3 Uses of radioisotopes (2 of 4)</vt:lpstr>
      <vt:lpstr>3.3 Uses of radioisotopes (3 of 4)</vt:lpstr>
      <vt:lpstr>3.3 Uses of radioisotopes (4 of 4)</vt:lpstr>
      <vt:lpstr>3.3 Radioisotopes in industry (1 of 2)</vt:lpstr>
      <vt:lpstr>3.3 Radioisotopes in industry (2 of 2)</vt:lpstr>
      <vt:lpstr>3.4 Fission in context</vt:lpstr>
      <vt:lpstr>3.4 Checkpoint</vt:lpstr>
      <vt:lpstr>3.4 Nuclear fission</vt:lpstr>
      <vt:lpstr>3.4 Balancing fission reactions</vt:lpstr>
      <vt:lpstr>3.4 E = mc2</vt:lpstr>
      <vt:lpstr>3.4 E = mc2 calculation</vt:lpstr>
      <vt:lpstr>3.4 Chain reaction</vt:lpstr>
      <vt:lpstr>3.4 Simulating fission reactions (1 of 6 )</vt:lpstr>
      <vt:lpstr>3.4 Simulating fission reactions (2 of 6)</vt:lpstr>
      <vt:lpstr>3.4 Simulating fission reactions (3 of 6)</vt:lpstr>
      <vt:lpstr>3.4 Simulating fission reactions (4 of 6)</vt:lpstr>
      <vt:lpstr>3.4 Simulating fission reactions (5 of 6)</vt:lpstr>
      <vt:lpstr>3.4 Simulating fission reactions (6 of 6)</vt:lpstr>
      <vt:lpstr>3.4 Electricity production</vt:lpstr>
      <vt:lpstr>3.4 Coal powered generator video</vt:lpstr>
      <vt:lpstr>3.4 Nuclear reactor</vt:lpstr>
      <vt:lpstr>3.4 Nuclear energy video</vt:lpstr>
      <vt:lpstr>3.4 Nuclear fuel cycle video</vt:lpstr>
      <vt:lpstr>3.4 Environmental impacts of nuclear reactions (1 of 5)</vt:lpstr>
      <vt:lpstr>3.4 Environmental impacts of nuclear reactions (2 of 5)</vt:lpstr>
      <vt:lpstr>3.4 Environmental impacts of nuclear reactions (3 of 5)</vt:lpstr>
      <vt:lpstr>3.4 Environmental impacts of nuclear reactions (4 of 5)</vt:lpstr>
      <vt:lpstr>3.4 Environmental impacts of nuclear reactions (5 of 5)</vt:lpstr>
      <vt:lpstr>3.5 The first elements</vt:lpstr>
      <vt:lpstr>3.5 The Big Bang</vt:lpstr>
      <vt:lpstr>3.5 Nuclear fusion</vt:lpstr>
      <vt:lpstr>3.5 Comparing fission and fusion (1 of 2)</vt:lpstr>
      <vt:lpstr>3.5 Comparing fission and fusion (2 of 2)</vt:lpstr>
      <vt:lpstr>3.5 The origin of the first elements</vt:lpstr>
      <vt:lpstr>3.5 Formation of helium</vt:lpstr>
      <vt:lpstr>References (1)</vt:lpstr>
      <vt:lpstr>References (2)</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Reactions – slide deck – Science Stage 5</dc:title>
  <dc:subject>7–10 Science</dc:subject>
  <dc:creator>NSW Department of Education</dc:creator>
  <cp:keywords/>
  <dc:description/>
  <dcterms:created xsi:type="dcterms:W3CDTF">2026-03-20T05:11:18Z</dcterms:created>
  <dcterms:modified xsi:type="dcterms:W3CDTF">2026-05-20T01:15:14Z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